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291" r:id="rId5"/>
    <p:sldId id="268" r:id="rId6"/>
    <p:sldId id="296" r:id="rId7"/>
    <p:sldId id="280" r:id="rId8"/>
    <p:sldId id="485" r:id="rId9"/>
    <p:sldId id="487" r:id="rId10"/>
    <p:sldId id="488" r:id="rId11"/>
    <p:sldId id="307" r:id="rId12"/>
    <p:sldId id="484" r:id="rId13"/>
    <p:sldId id="489" r:id="rId14"/>
    <p:sldId id="491" r:id="rId15"/>
    <p:sldId id="492" r:id="rId16"/>
    <p:sldId id="490" r:id="rId17"/>
    <p:sldId id="293" r:id="rId18"/>
    <p:sldId id="49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89F"/>
    <a:srgbClr val="FFD54F"/>
    <a:srgbClr val="EEECE1"/>
    <a:srgbClr val="FFFFFF"/>
    <a:srgbClr val="77933C"/>
    <a:srgbClr val="FFF4D1"/>
    <a:srgbClr val="FBA905"/>
    <a:srgbClr val="DDF6FF"/>
    <a:srgbClr val="FFF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06" autoAdjust="0"/>
    <p:restoredTop sz="91478"/>
  </p:normalViewPr>
  <p:slideViewPr>
    <p:cSldViewPr snapToGrid="0">
      <p:cViewPr varScale="1">
        <p:scale>
          <a:sx n="79" d="100"/>
          <a:sy n="79" d="100"/>
        </p:scale>
        <p:origin x="132" y="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E1A3EA-EF90-48FC-BE2F-1F321E28235C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D1ECF-CEBB-456B-9BCE-2BFE06158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930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CD1ECF-CEBB-456B-9BCE-2BFE0615847C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701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CD1ECF-CEBB-456B-9BCE-2BFE0615847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824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CD1ECF-CEBB-456B-9BCE-2BFE0615847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940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CD1ECF-CEBB-456B-9BCE-2BFE0615847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301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CD1ECF-CEBB-456B-9BCE-2BFE0615847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384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CD1ECF-CEBB-456B-9BCE-2BFE0615847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7442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CD1ECF-CEBB-456B-9BCE-2BFE0615847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826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CD1ECF-CEBB-456B-9BCE-2BFE0615847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5903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pic>
        <p:nvPicPr>
          <p:cNvPr id="7" name="Picture 2" descr="C:\Users\chahn\Desktop\LEAPS Slide\LEAPS Slide\LEAPS slide background no txt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86" y="-1"/>
            <a:ext cx="157839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956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9B2FE738-146D-49F4-AF37-EE8327504D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063552" y="274638"/>
            <a:ext cx="95188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63552" y="1600203"/>
            <a:ext cx="951884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pic>
        <p:nvPicPr>
          <p:cNvPr id="9" name="Picture 2" descr="C:\Users\chahn\Desktop\LEAPS Slide\LEAPS Slide\LEAPS slide background no txt.jpg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86" y="-1"/>
            <a:ext cx="157839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Bildobjekt 4" descr="&#10;&#10;">
            <a:extLst>
              <a:ext uri="{FF2B5EF4-FFF2-40B4-BE49-F238E27FC236}">
                <a16:creationId xmlns:a16="http://schemas.microsoft.com/office/drawing/2014/main" id="{AF9C248D-D6EE-084A-9830-3C20293EF6E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2400" y="6126166"/>
            <a:ext cx="2520000" cy="574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626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dt="0"/>
  <p:txStyles>
    <p:titleStyle>
      <a:lvl1pPr algn="ctr" defTabSz="685800" rtl="0" eaLnBrk="1" latinLnBrk="0" hangingPunct="1">
        <a:spcBef>
          <a:spcPct val="0"/>
        </a:spcBef>
        <a:buNone/>
        <a:defRPr sz="33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esrf.fr/event/122/overview" TargetMode="External"/><Relationship Id="rId2" Type="http://schemas.openxmlformats.org/officeDocument/2006/relationships/hyperlink" Target="https://indico.maxiv.lu.se/event/5098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leaps-initiative.e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lls.es/event/623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indico.cells.es/event/1373/" TargetMode="External"/><Relationship Id="rId4" Type="http://schemas.openxmlformats.org/officeDocument/2006/relationships/hyperlink" Target="https://indico.cells.es/event/1229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5.png"/><Relationship Id="rId5" Type="http://schemas.openxmlformats.org/officeDocument/2006/relationships/image" Target="../media/image11.jpe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chahn\Desktop\LEAPS Slide\LEAPS Slide\LEAPS slide background no tx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2449" y="-342000"/>
            <a:ext cx="12396898" cy="7200000"/>
          </a:xfrm>
          <a:prstGeom prst="rect">
            <a:avLst/>
          </a:prstGeom>
          <a:gradFill>
            <a:gsLst>
              <a:gs pos="42995">
                <a:srgbClr val="CDDBEC"/>
              </a:gs>
              <a:gs pos="48015">
                <a:srgbClr val="C8D8EA"/>
              </a:gs>
              <a:gs pos="27010">
                <a:srgbClr val="DCE6F2"/>
              </a:gs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46" y="5399042"/>
            <a:ext cx="3789452" cy="1059313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755648" y="465807"/>
            <a:ext cx="8863583" cy="426025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200" b="1" i="0" dirty="0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Status of Work on </a:t>
            </a:r>
          </a:p>
          <a:p>
            <a:pPr marL="0" indent="0" algn="ctr">
              <a:buNone/>
            </a:pPr>
            <a:r>
              <a:rPr lang="en-GB" sz="3200" b="1" i="0" dirty="0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Permanent Magnets (</a:t>
            </a:r>
            <a:r>
              <a:rPr lang="en-GB" sz="3200" b="1" i="0" dirty="0" err="1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PerMaLIC</a:t>
            </a:r>
            <a:r>
              <a:rPr lang="en-GB" sz="3200" b="1" i="0" dirty="0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)</a:t>
            </a:r>
            <a:br>
              <a:rPr lang="en-GB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</a:br>
            <a:r>
              <a:rPr lang="en-GB" sz="3200" b="1" i="0" dirty="0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and </a:t>
            </a:r>
          </a:p>
          <a:p>
            <a:pPr marL="0" indent="0" algn="ctr">
              <a:buNone/>
            </a:pPr>
            <a:r>
              <a:rPr lang="en-GB" sz="3200" b="1" i="0" dirty="0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Harmonic Cavities (</a:t>
            </a:r>
            <a:r>
              <a:rPr lang="en-GB" sz="3200" b="1" i="0" dirty="0" err="1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HarmonLIP</a:t>
            </a:r>
            <a:r>
              <a:rPr lang="en-GB" sz="3200" b="1" i="0" dirty="0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)</a:t>
            </a:r>
          </a:p>
          <a:p>
            <a:pPr marL="0" indent="0" algn="ctr">
              <a:buNone/>
            </a:pPr>
            <a:endParaRPr lang="en-GB" sz="2800" b="1" dirty="0">
              <a:solidFill>
                <a:srgbClr val="F9F9F9"/>
              </a:solidFill>
              <a:latin typeface="Roboto" panose="02000000000000000000" pitchFamily="2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GB" sz="2800" b="1" i="1" dirty="0">
                <a:solidFill>
                  <a:srgbClr val="F9F9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cs typeface="Arial" panose="020B0604020202020204" pitchFamily="34" charset="0"/>
              </a:rPr>
              <a:t>Francis Perez</a:t>
            </a:r>
          </a:p>
          <a:p>
            <a:pPr marL="0" indent="0" algn="ctr">
              <a:buNone/>
            </a:pPr>
            <a:r>
              <a:rPr lang="en-GB" sz="2000" i="1" dirty="0">
                <a:solidFill>
                  <a:srgbClr val="F9F9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cs typeface="Arial" panose="020B0604020202020204" pitchFamily="34" charset="0"/>
              </a:rPr>
              <a:t>on behalf of</a:t>
            </a:r>
          </a:p>
          <a:p>
            <a:pPr marL="0" indent="0" algn="ctr">
              <a:buNone/>
            </a:pPr>
            <a:r>
              <a:rPr lang="en-GB" sz="24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PerMaLIC</a:t>
            </a:r>
            <a:r>
              <a:rPr lang="en-GB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 and </a:t>
            </a:r>
            <a:r>
              <a:rPr lang="en-GB" sz="24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HarmonLIP</a:t>
            </a:r>
            <a:r>
              <a:rPr lang="en-GB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 collaborations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DAF0AA-CA99-798E-4A6E-F236B1FDDF4D}"/>
              </a:ext>
            </a:extLst>
          </p:cNvPr>
          <p:cNvSpPr txBox="1"/>
          <p:nvPr/>
        </p:nvSpPr>
        <p:spPr>
          <a:xfrm>
            <a:off x="7655764" y="5191864"/>
            <a:ext cx="39268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2400" b="1" dirty="0">
                <a:solidFill>
                  <a:schemeClr val="bg1"/>
                </a:solidFill>
              </a:rPr>
              <a:t>LEAPS </a:t>
            </a:r>
            <a:r>
              <a:rPr lang="es-ES_tradnl" sz="2400" b="1" dirty="0">
                <a:solidFill>
                  <a:schemeClr val="bg1"/>
                </a:solidFill>
              </a:rPr>
              <a:t>WG2 </a:t>
            </a:r>
            <a:r>
              <a:rPr lang="en-ES" sz="2400" b="1" dirty="0">
                <a:solidFill>
                  <a:schemeClr val="bg1"/>
                </a:solidFill>
              </a:rPr>
              <a:t>Meeting</a:t>
            </a:r>
          </a:p>
          <a:p>
            <a:r>
              <a:rPr lang="en-GB" sz="2400" b="1" dirty="0">
                <a:solidFill>
                  <a:schemeClr val="bg1"/>
                </a:solidFill>
              </a:rPr>
              <a:t>Nijmegen, </a:t>
            </a:r>
            <a:r>
              <a:rPr lang="en-ES" sz="2400" b="1" dirty="0">
                <a:solidFill>
                  <a:schemeClr val="bg1"/>
                </a:solidFill>
              </a:rPr>
              <a:t>Oct</a:t>
            </a:r>
            <a:r>
              <a:rPr lang="es-ES_tradnl" sz="2400" b="1" dirty="0" err="1">
                <a:solidFill>
                  <a:schemeClr val="bg1"/>
                </a:solidFill>
              </a:rPr>
              <a:t>ober</a:t>
            </a:r>
            <a:r>
              <a:rPr lang="en-ES" sz="2400" b="1" dirty="0">
                <a:solidFill>
                  <a:schemeClr val="bg1"/>
                </a:solidFill>
              </a:rPr>
              <a:t> 2</a:t>
            </a:r>
            <a:r>
              <a:rPr lang="es-ES_tradnl" sz="2400" b="1" dirty="0">
                <a:solidFill>
                  <a:schemeClr val="bg1"/>
                </a:solidFill>
              </a:rPr>
              <a:t>3</a:t>
            </a:r>
            <a:r>
              <a:rPr lang="es-ES_tradnl" sz="2400" b="1" baseline="30000" dirty="0">
                <a:solidFill>
                  <a:schemeClr val="bg1"/>
                </a:solidFill>
              </a:rPr>
              <a:t>rd</a:t>
            </a:r>
            <a:r>
              <a:rPr lang="en-ES" sz="2400" b="1" dirty="0">
                <a:solidFill>
                  <a:schemeClr val="bg1"/>
                </a:solidFill>
              </a:rPr>
              <a:t>, 202</a:t>
            </a:r>
            <a:r>
              <a:rPr lang="es-ES_tradnl" sz="2400" b="1" dirty="0">
                <a:solidFill>
                  <a:schemeClr val="bg1"/>
                </a:solidFill>
              </a:rPr>
              <a:t>4</a:t>
            </a:r>
            <a:endParaRPr lang="en-ES" sz="2400" b="1" dirty="0">
              <a:solidFill>
                <a:schemeClr val="bg1"/>
              </a:solidFill>
            </a:endParaRPr>
          </a:p>
          <a:p>
            <a:endParaRPr lang="en-E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971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85504" y="382926"/>
            <a:ext cx="2544420" cy="738738"/>
          </a:xfrm>
          <a:solidFill>
            <a:schemeClr val="accent3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 algn="ctr"/>
            <a:r>
              <a:rPr lang="en-GB" sz="36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anose="020B0604020202020204" pitchFamily="34" charset="0"/>
              </a:rPr>
              <a:t>HarmonLIP</a:t>
            </a:r>
            <a:endParaRPr lang="en-GB" sz="36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D1BA38-FF4F-41CF-901C-04570898C208}"/>
              </a:ext>
            </a:extLst>
          </p:cNvPr>
          <p:cNvSpPr/>
          <p:nvPr/>
        </p:nvSpPr>
        <p:spPr>
          <a:xfrm rot="16200000">
            <a:off x="-204073" y="1277037"/>
            <a:ext cx="19503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Acitivites</a:t>
            </a:r>
            <a:endParaRPr lang="en-ES" sz="3600" dirty="0">
              <a:solidFill>
                <a:schemeClr val="accent3"/>
              </a:solidFill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809E80B9-3B4D-4DD1-94DB-1EFB94E8FEDB}"/>
              </a:ext>
            </a:extLst>
          </p:cNvPr>
          <p:cNvSpPr txBox="1">
            <a:spLocks/>
          </p:cNvSpPr>
          <p:nvPr/>
        </p:nvSpPr>
        <p:spPr>
          <a:xfrm>
            <a:off x="2063552" y="-74644"/>
            <a:ext cx="95188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anose="020B0604020202020204" pitchFamily="34" charset="0"/>
              </a:rPr>
              <a:t>Workshops</a:t>
            </a:r>
            <a:r>
              <a:rPr lang="en-ES" sz="3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anose="020B0604020202020204" pitchFamily="34" charset="0"/>
              </a:rPr>
              <a:t>:</a:t>
            </a:r>
          </a:p>
        </p:txBody>
      </p:sp>
      <p:sp>
        <p:nvSpPr>
          <p:cNvPr id="8" name="Platshållare för innehåll 5">
            <a:extLst>
              <a:ext uri="{FF2B5EF4-FFF2-40B4-BE49-F238E27FC236}">
                <a16:creationId xmlns:a16="http://schemas.microsoft.com/office/drawing/2014/main" id="{12D70B2B-FF28-4AA8-B661-C157DCDA3E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8642" y="1600202"/>
            <a:ext cx="9121282" cy="4181856"/>
          </a:xfrm>
        </p:spPr>
        <p:txBody>
          <a:bodyPr>
            <a:normAutofit/>
          </a:bodyPr>
          <a:lstStyle/>
          <a:p>
            <a:pPr lvl="1"/>
            <a:endParaRPr lang="en-GB" sz="2400" dirty="0">
              <a:latin typeface="+mj-lt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US" b="1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HarmonLIP</a:t>
            </a:r>
            <a:r>
              <a:rPr lang="en-US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2022 Workshop</a:t>
            </a:r>
            <a:r>
              <a:rPr lang="en-US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October 10-12, 2022. </a:t>
            </a:r>
            <a:r>
              <a:rPr lang="en-US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MAX IV</a:t>
            </a:r>
            <a:r>
              <a:rPr lang="en-US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u="sng" dirty="0">
                <a:solidFill>
                  <a:srgbClr val="0563C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https://indico.maxiv.lu.se/event/5098/</a:t>
            </a:r>
            <a:r>
              <a:rPr lang="en-US" u="sng" dirty="0">
                <a:solidFill>
                  <a:srgbClr val="0563C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endParaRPr lang="en-GB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US" b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HarmonLIP</a:t>
            </a:r>
            <a:r>
              <a:rPr lang="en-US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2024</a:t>
            </a:r>
            <a:r>
              <a:rPr lang="en-US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Workshop</a:t>
            </a:r>
            <a:r>
              <a:rPr lang="en-US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May 18-20, 2024. ESRF</a:t>
            </a:r>
            <a:r>
              <a:rPr lang="it-IT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it-IT" u="sng" dirty="0">
                <a:solidFill>
                  <a:srgbClr val="0563C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https://indico.esrf.fr/event/122/overview</a:t>
            </a:r>
            <a:r>
              <a:rPr lang="it-IT" u="sng" dirty="0">
                <a:solidFill>
                  <a:srgbClr val="0563C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09075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85504" y="382926"/>
            <a:ext cx="2544420" cy="738738"/>
          </a:xfrm>
          <a:solidFill>
            <a:schemeClr val="accent3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 algn="ctr"/>
            <a:r>
              <a:rPr lang="en-GB" sz="36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anose="020B0604020202020204" pitchFamily="34" charset="0"/>
              </a:rPr>
              <a:t>HarmonLIP</a:t>
            </a:r>
            <a:endParaRPr lang="en-GB" sz="36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D1BA38-FF4F-41CF-901C-04570898C208}"/>
              </a:ext>
            </a:extLst>
          </p:cNvPr>
          <p:cNvSpPr/>
          <p:nvPr/>
        </p:nvSpPr>
        <p:spPr>
          <a:xfrm rot="16200000">
            <a:off x="-204073" y="1277037"/>
            <a:ext cx="19503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Acitivites</a:t>
            </a:r>
            <a:endParaRPr lang="en-ES" sz="3600" dirty="0">
              <a:solidFill>
                <a:schemeClr val="accent3"/>
              </a:solidFill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809E80B9-3B4D-4DD1-94DB-1EFB94E8FEDB}"/>
              </a:ext>
            </a:extLst>
          </p:cNvPr>
          <p:cNvSpPr txBox="1">
            <a:spLocks/>
          </p:cNvSpPr>
          <p:nvPr/>
        </p:nvSpPr>
        <p:spPr>
          <a:xfrm>
            <a:off x="2063552" y="-74644"/>
            <a:ext cx="95188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anose="020B0604020202020204" pitchFamily="34" charset="0"/>
              </a:rPr>
              <a:t>2024 Workshop</a:t>
            </a:r>
            <a:r>
              <a:rPr lang="en-ES" sz="3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anose="020B0604020202020204" pitchFamily="34" charset="0"/>
              </a:rPr>
              <a:t>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BEDC44-799F-457E-862E-C051529527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6884" y="1381023"/>
            <a:ext cx="6632448" cy="44325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BDAA28F-901F-4561-AA16-381E43B33E93}"/>
              </a:ext>
            </a:extLst>
          </p:cNvPr>
          <p:cNvSpPr txBox="1"/>
          <p:nvPr/>
        </p:nvSpPr>
        <p:spPr>
          <a:xfrm>
            <a:off x="9274994" y="4466967"/>
            <a:ext cx="20166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/>
              <a:t>54 </a:t>
            </a:r>
            <a:r>
              <a:rPr lang="es-ES_tradnl" sz="2400" b="1" dirty="0" err="1"/>
              <a:t>registered</a:t>
            </a:r>
            <a:r>
              <a:rPr lang="es-ES_tradnl" sz="2400" b="1" dirty="0"/>
              <a:t> </a:t>
            </a:r>
          </a:p>
          <a:p>
            <a:r>
              <a:rPr lang="es-ES_tradnl" sz="2400" b="1" dirty="0"/>
              <a:t>17 in </a:t>
            </a:r>
            <a:r>
              <a:rPr lang="es-ES_tradnl" sz="2400" b="1" dirty="0" err="1"/>
              <a:t>person</a:t>
            </a:r>
            <a:endParaRPr lang="es-ES_tradnl" sz="2400" b="1" dirty="0"/>
          </a:p>
          <a:p>
            <a:r>
              <a:rPr lang="es-ES_tradnl" sz="2400" b="1" dirty="0"/>
              <a:t>15 </a:t>
            </a:r>
            <a:r>
              <a:rPr lang="es-ES_tradnl" sz="2400" b="1" dirty="0" err="1"/>
              <a:t>institutions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65778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85504" y="382926"/>
            <a:ext cx="2544420" cy="738738"/>
          </a:xfrm>
          <a:solidFill>
            <a:schemeClr val="accent3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 algn="ctr"/>
            <a:r>
              <a:rPr lang="en-GB" sz="36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anose="020B0604020202020204" pitchFamily="34" charset="0"/>
              </a:rPr>
              <a:t>HarmonLIP</a:t>
            </a:r>
            <a:endParaRPr lang="en-GB" sz="36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D1BA38-FF4F-41CF-901C-04570898C208}"/>
              </a:ext>
            </a:extLst>
          </p:cNvPr>
          <p:cNvSpPr/>
          <p:nvPr/>
        </p:nvSpPr>
        <p:spPr>
          <a:xfrm rot="16200000">
            <a:off x="-204073" y="1277037"/>
            <a:ext cx="19503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Acitivites</a:t>
            </a:r>
            <a:endParaRPr lang="en-ES" sz="3600" dirty="0">
              <a:solidFill>
                <a:schemeClr val="accent3"/>
              </a:solidFill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809E80B9-3B4D-4DD1-94DB-1EFB94E8FEDB}"/>
              </a:ext>
            </a:extLst>
          </p:cNvPr>
          <p:cNvSpPr txBox="1">
            <a:spLocks/>
          </p:cNvSpPr>
          <p:nvPr/>
        </p:nvSpPr>
        <p:spPr>
          <a:xfrm>
            <a:off x="2063552" y="-74644"/>
            <a:ext cx="95188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anose="020B0604020202020204" pitchFamily="34" charset="0"/>
              </a:rPr>
              <a:t>2024 Workshop</a:t>
            </a:r>
            <a:r>
              <a:rPr lang="en-ES" sz="3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anose="020B0604020202020204" pitchFamily="34" charset="0"/>
              </a:rPr>
              <a:t>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2D8379-07FC-4A48-9FF4-995E2B6C6B62}"/>
              </a:ext>
            </a:extLst>
          </p:cNvPr>
          <p:cNvSpPr txBox="1"/>
          <p:nvPr/>
        </p:nvSpPr>
        <p:spPr>
          <a:xfrm>
            <a:off x="1822680" y="1068356"/>
            <a:ext cx="609600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Sessions on:</a:t>
            </a:r>
          </a:p>
          <a:p>
            <a:pPr algn="l"/>
            <a:endParaRPr lang="en-GB" b="1" dirty="0">
              <a:solidFill>
                <a:srgbClr val="555555"/>
              </a:solidFill>
              <a:latin typeface="Roboto" panose="02000000000000000000" pitchFamily="2" charset="0"/>
            </a:endParaRPr>
          </a:p>
          <a:p>
            <a:pPr algn="l"/>
            <a:r>
              <a:rPr lang="en-GB" b="1" dirty="0">
                <a:solidFill>
                  <a:srgbClr val="555555"/>
                </a:solidFill>
                <a:latin typeface="Roboto" panose="02000000000000000000" pitchFamily="2" charset="0"/>
              </a:rPr>
              <a:t>    </a:t>
            </a:r>
            <a:r>
              <a:rPr lang="en-GB" b="1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Project Overview</a:t>
            </a:r>
          </a:p>
          <a:p>
            <a:pPr algn="l"/>
            <a:endParaRPr lang="en-GB" b="1" i="0" dirty="0">
              <a:solidFill>
                <a:srgbClr val="555555"/>
              </a:solidFill>
              <a:effectLst/>
              <a:latin typeface="Roboto" panose="02000000000000000000" pitchFamily="2" charset="0"/>
            </a:endParaRPr>
          </a:p>
          <a:p>
            <a:pPr algn="l"/>
            <a:endParaRPr lang="en-GB" b="1" i="0" dirty="0">
              <a:solidFill>
                <a:srgbClr val="555555"/>
              </a:solidFill>
              <a:effectLst/>
              <a:latin typeface="Roboto" panose="02000000000000000000" pitchFamily="2" charset="0"/>
            </a:endParaRPr>
          </a:p>
          <a:p>
            <a:pPr algn="l"/>
            <a:endParaRPr lang="en-GB" b="1" dirty="0">
              <a:solidFill>
                <a:srgbClr val="555555"/>
              </a:solidFill>
              <a:latin typeface="Roboto" panose="02000000000000000000" pitchFamily="2" charset="0"/>
            </a:endParaRPr>
          </a:p>
          <a:p>
            <a:pPr algn="l"/>
            <a:endParaRPr lang="en-GB" b="1" i="0" dirty="0">
              <a:solidFill>
                <a:srgbClr val="555555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en-GB" b="1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    Beam Dynamics</a:t>
            </a:r>
          </a:p>
          <a:p>
            <a:pPr algn="l"/>
            <a:endParaRPr lang="en-GB" b="1" dirty="0">
              <a:solidFill>
                <a:srgbClr val="555555"/>
              </a:solidFill>
              <a:latin typeface="Roboto" panose="02000000000000000000" pitchFamily="2" charset="0"/>
            </a:endParaRPr>
          </a:p>
          <a:p>
            <a:pPr algn="l"/>
            <a:endParaRPr lang="en-GB" b="1" dirty="0">
              <a:solidFill>
                <a:srgbClr val="555555"/>
              </a:solidFill>
              <a:latin typeface="Roboto" panose="02000000000000000000" pitchFamily="2" charset="0"/>
            </a:endParaRPr>
          </a:p>
          <a:p>
            <a:pPr algn="l"/>
            <a:endParaRPr lang="en-GB" b="1" dirty="0">
              <a:solidFill>
                <a:srgbClr val="555555"/>
              </a:solidFill>
              <a:latin typeface="Roboto" panose="02000000000000000000" pitchFamily="2" charset="0"/>
            </a:endParaRPr>
          </a:p>
          <a:p>
            <a:pPr algn="l"/>
            <a:endParaRPr lang="en-GB" b="1" dirty="0">
              <a:solidFill>
                <a:srgbClr val="555555"/>
              </a:solidFill>
              <a:latin typeface="Roboto" panose="02000000000000000000" pitchFamily="2" charset="0"/>
            </a:endParaRPr>
          </a:p>
          <a:p>
            <a:pPr algn="l"/>
            <a:endParaRPr lang="en-GB" b="1" dirty="0">
              <a:solidFill>
                <a:srgbClr val="555555"/>
              </a:solidFill>
              <a:latin typeface="Roboto" panose="02000000000000000000" pitchFamily="2" charset="0"/>
            </a:endParaRPr>
          </a:p>
          <a:p>
            <a:pPr algn="l"/>
            <a:endParaRPr lang="en-GB" b="1" i="0" dirty="0">
              <a:solidFill>
                <a:srgbClr val="555555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en-GB" b="1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    Engineering R&amp;D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BD3F8D4-A0FC-4FA4-A9A0-DC2E05E4515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5696" y="997582"/>
            <a:ext cx="3340608" cy="18707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44AAF30-9319-48D9-985A-B633F1B56EC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92284" y="3076099"/>
            <a:ext cx="3340608" cy="157215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AAB3C12-6292-4DD3-A6BA-4CF3663B60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2627" y="3130084"/>
            <a:ext cx="2867493" cy="157215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F10AA83-E380-496A-BAE0-6BEB528862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50120" y="3051008"/>
            <a:ext cx="1941569" cy="154923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467F2FD-AFF7-47E8-AA7C-E59E0BF82C5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2306" y="4819831"/>
            <a:ext cx="3599997" cy="202499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CA0E881-E8CC-423F-A2AC-A11934937DD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5926" y="4819831"/>
            <a:ext cx="2396147" cy="114217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6107EDE-3C7D-4D20-B3BF-2F928E23C6E9}"/>
              </a:ext>
            </a:extLst>
          </p:cNvPr>
          <p:cNvSpPr txBox="1"/>
          <p:nvPr/>
        </p:nvSpPr>
        <p:spPr>
          <a:xfrm>
            <a:off x="10369320" y="5315673"/>
            <a:ext cx="12474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DESY type </a:t>
            </a:r>
          </a:p>
          <a:p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Shintake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Cavity</a:t>
            </a:r>
          </a:p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Prototype </a:t>
            </a:r>
            <a:endParaRPr lang="en-GB" sz="12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2DB14FC-91D8-4D6F-87CE-2024272BE60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6765" y="1366949"/>
            <a:ext cx="1818878" cy="150137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A0138D3-C85F-4657-B941-F771EA777915}"/>
              </a:ext>
            </a:extLst>
          </p:cNvPr>
          <p:cNvSpPr txBox="1"/>
          <p:nvPr/>
        </p:nvSpPr>
        <p:spPr>
          <a:xfrm>
            <a:off x="9815643" y="2369751"/>
            <a:ext cx="12474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TM020 type </a:t>
            </a:r>
          </a:p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Harmonic Cavity</a:t>
            </a:r>
          </a:p>
        </p:txBody>
      </p:sp>
    </p:spTree>
    <p:extLst>
      <p:ext uri="{BB962C8B-B14F-4D97-AF65-F5344CB8AC3E}">
        <p14:creationId xmlns:p14="http://schemas.microsoft.com/office/powerpoint/2010/main" val="302969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3D1BA38-FF4F-41CF-901C-04570898C208}"/>
              </a:ext>
            </a:extLst>
          </p:cNvPr>
          <p:cNvSpPr/>
          <p:nvPr/>
        </p:nvSpPr>
        <p:spPr>
          <a:xfrm rot="16200000">
            <a:off x="-1506242" y="3105834"/>
            <a:ext cx="43366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Proposal for activities</a:t>
            </a:r>
            <a:endParaRPr lang="en-ES" sz="3600" dirty="0">
              <a:solidFill>
                <a:schemeClr val="accent3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0BD4ADA-B88A-4578-B746-DCAD9A78B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85504" y="382926"/>
            <a:ext cx="2544420" cy="738738"/>
          </a:xfrm>
          <a:solidFill>
            <a:schemeClr val="accent3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 algn="ctr"/>
            <a:r>
              <a:rPr lang="en-GB" sz="36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anose="020B0604020202020204" pitchFamily="34" charset="0"/>
              </a:rPr>
              <a:t>HarmonLIP</a:t>
            </a:r>
            <a:endParaRPr lang="en-GB" sz="36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F9DED44-9530-40C8-ACD9-974B812A28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7040" y="1498120"/>
            <a:ext cx="8784976" cy="4336637"/>
          </a:xfrm>
        </p:spPr>
        <p:txBody>
          <a:bodyPr>
            <a:normAutofit/>
          </a:bodyPr>
          <a:lstStyle/>
          <a:p>
            <a:r>
              <a:rPr lang="en-GB" dirty="0"/>
              <a:t>HarmonLIP 2022 &amp; 2024 were a success.</a:t>
            </a:r>
          </a:p>
          <a:p>
            <a:r>
              <a:rPr lang="en-GB" dirty="0"/>
              <a:t>The active engagement of the participants in the intense discussions confirm that Harmonic Cavity Systems is indeed a very hot topic, crucial to the current upgrade projects as well as to future generation storage rings.</a:t>
            </a:r>
          </a:p>
          <a:p>
            <a:endParaRPr lang="en-GB" dirty="0"/>
          </a:p>
          <a:p>
            <a:r>
              <a:rPr lang="en-GB" dirty="0"/>
              <a:t>The HarmonLIP community </a:t>
            </a:r>
            <a:r>
              <a:rPr lang="en-GB" b="1" dirty="0"/>
              <a:t>wishes the project to be continued</a:t>
            </a:r>
            <a:r>
              <a:rPr lang="en-GB" dirty="0"/>
              <a:t>.</a:t>
            </a:r>
          </a:p>
          <a:p>
            <a:r>
              <a:rPr lang="en-GB" dirty="0"/>
              <a:t>The next proposed event is </a:t>
            </a:r>
            <a:r>
              <a:rPr lang="en-GB" b="1" dirty="0" err="1"/>
              <a:t>HarmonLIP</a:t>
            </a:r>
            <a:r>
              <a:rPr lang="en-GB" b="1" dirty="0"/>
              <a:t> 2025, to be help in </a:t>
            </a:r>
            <a:r>
              <a:rPr lang="en-GB" b="1" dirty="0" err="1"/>
              <a:t>autunm</a:t>
            </a:r>
            <a:r>
              <a:rPr lang="en-GB" b="1" dirty="0"/>
              <a:t> 2025, at ALBA.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6682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chahn\Desktop\LEAPS Slide\LEAPS Slide\LEAPS slide background no tx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2449" y="-342000"/>
            <a:ext cx="12396898" cy="7200000"/>
          </a:xfrm>
          <a:prstGeom prst="rect">
            <a:avLst/>
          </a:prstGeom>
          <a:gradFill>
            <a:gsLst>
              <a:gs pos="42995">
                <a:srgbClr val="CDDBEC"/>
              </a:gs>
              <a:gs pos="48015">
                <a:srgbClr val="C8D8EA"/>
              </a:gs>
              <a:gs pos="27010">
                <a:srgbClr val="DCE6F2"/>
              </a:gs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46" y="5399042"/>
            <a:ext cx="3789452" cy="1059313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840992" y="1334694"/>
            <a:ext cx="8157080" cy="402131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6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Conclusions</a:t>
            </a:r>
          </a:p>
          <a:p>
            <a:pPr marL="0" indent="0" algn="ctr">
              <a:buNone/>
            </a:pPr>
            <a:endParaRPr lang="en-GB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GB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Both collaborations are active and very useful to the community.</a:t>
            </a:r>
          </a:p>
          <a:p>
            <a:pPr marL="0" indent="0" algn="ctr">
              <a:buNone/>
            </a:pPr>
            <a:endParaRPr lang="en-GB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GB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Both will greatly benefit by a continuation of the </a:t>
            </a:r>
            <a:r>
              <a:rPr lang="en-GB" sz="5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finantial</a:t>
            </a:r>
            <a:r>
              <a:rPr lang="en-GB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 support by LEAPS.</a:t>
            </a:r>
          </a:p>
          <a:p>
            <a:pPr marL="0" indent="0">
              <a:buNone/>
            </a:pPr>
            <a:br>
              <a:rPr lang="en-GB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</a:br>
            <a:b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</a:b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9C46AE-0556-9A4B-81DC-2D18FDB7721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145" t="-7525" r="-3750" b="-11878"/>
          <a:stretch/>
        </p:blipFill>
        <p:spPr>
          <a:xfrm>
            <a:off x="502946" y="0"/>
            <a:ext cx="3638007" cy="1080168"/>
          </a:xfrm>
          <a:prstGeom prst="rect">
            <a:avLst/>
          </a:prstGeom>
          <a:gradFill>
            <a:gsLst>
              <a:gs pos="42995">
                <a:srgbClr val="CDDBEC"/>
              </a:gs>
              <a:gs pos="48015">
                <a:srgbClr val="C8D8EA"/>
              </a:gs>
              <a:gs pos="27010">
                <a:srgbClr val="DCE6F2"/>
              </a:gs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70857A3-14AD-4F49-BA5B-E3DA4FE140F3}"/>
              </a:ext>
            </a:extLst>
          </p:cNvPr>
          <p:cNvSpPr txBox="1">
            <a:spLocks/>
          </p:cNvSpPr>
          <p:nvPr/>
        </p:nvSpPr>
        <p:spPr>
          <a:xfrm>
            <a:off x="8535034" y="-33786"/>
            <a:ext cx="3154020" cy="11139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33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anose="020B0604020202020204" pitchFamily="34" charset="0"/>
              </a:rPr>
              <a:t>HarmonLIP</a:t>
            </a:r>
            <a:endParaRPr lang="en-GB" sz="44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939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chahn\Desktop\LEAPS Slide\LEAPS Slide\LEAPS slide background no tx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2449" y="-342000"/>
            <a:ext cx="12396898" cy="7200000"/>
          </a:xfrm>
          <a:prstGeom prst="rect">
            <a:avLst/>
          </a:prstGeom>
          <a:gradFill>
            <a:gsLst>
              <a:gs pos="42995">
                <a:srgbClr val="CDDBEC"/>
              </a:gs>
              <a:gs pos="48015">
                <a:srgbClr val="C8D8EA"/>
              </a:gs>
              <a:gs pos="27010">
                <a:srgbClr val="DCE6F2"/>
              </a:gs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46" y="5399042"/>
            <a:ext cx="3789452" cy="1059313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397672" y="2767004"/>
            <a:ext cx="7210256" cy="2594116"/>
          </a:xfrm>
          <a:prstGeom prst="rect">
            <a:avLst/>
          </a:prstGeom>
        </p:spPr>
        <p:txBody>
          <a:bodyPr vert="horz" lIns="68580" tIns="34290" rIns="68580" bIns="34290" rtlCol="0" anchor="ctr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Thanks!</a:t>
            </a:r>
          </a:p>
          <a:p>
            <a:pPr marL="0" indent="0">
              <a:buNone/>
            </a:pPr>
            <a:br>
              <a:rPr lang="en-GB" sz="4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</a:br>
            <a:br>
              <a:rPr lang="en-GB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</a:br>
            <a:endParaRPr lang="en-GB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9C46AE-0556-9A4B-81DC-2D18FDB7721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145" t="-7525" r="-3750" b="-11878"/>
          <a:stretch/>
        </p:blipFill>
        <p:spPr>
          <a:xfrm>
            <a:off x="1740459" y="1100422"/>
            <a:ext cx="3638007" cy="1080168"/>
          </a:xfrm>
          <a:prstGeom prst="rect">
            <a:avLst/>
          </a:prstGeom>
          <a:gradFill>
            <a:gsLst>
              <a:gs pos="42995">
                <a:srgbClr val="CDDBEC"/>
              </a:gs>
              <a:gs pos="48015">
                <a:srgbClr val="C8D8EA"/>
              </a:gs>
              <a:gs pos="27010">
                <a:srgbClr val="DCE6F2"/>
              </a:gs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70857A3-14AD-4F49-BA5B-E3DA4FE140F3}"/>
              </a:ext>
            </a:extLst>
          </p:cNvPr>
          <p:cNvSpPr txBox="1">
            <a:spLocks/>
          </p:cNvSpPr>
          <p:nvPr/>
        </p:nvSpPr>
        <p:spPr>
          <a:xfrm>
            <a:off x="6813536" y="1066636"/>
            <a:ext cx="3154020" cy="11139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33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anose="020B0604020202020204" pitchFamily="34" charset="0"/>
              </a:rPr>
              <a:t>HarmonLIP</a:t>
            </a:r>
            <a:endParaRPr lang="en-GB" sz="44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983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E55E6BBF-5EE0-3C4D-B540-FADF9BA16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2830" y="345762"/>
            <a:ext cx="9518848" cy="569834"/>
          </a:xfrm>
        </p:spPr>
        <p:txBody>
          <a:bodyPr>
            <a:normAutofit/>
          </a:bodyPr>
          <a:lstStyle/>
          <a:p>
            <a:r>
              <a:rPr lang="sv-SE" sz="2800" dirty="0" err="1"/>
              <a:t>What</a:t>
            </a:r>
            <a:r>
              <a:rPr lang="sv-SE" sz="2800" dirty="0"/>
              <a:t> it is?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0B0485C3-EA3F-EF4D-B88F-2978A6935D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2040" y="1108787"/>
            <a:ext cx="9708358" cy="2262982"/>
          </a:xfrm>
        </p:spPr>
        <p:txBody>
          <a:bodyPr>
            <a:normAutofit/>
          </a:bodyPr>
          <a:lstStyle/>
          <a:p>
            <a:pPr marL="342900" lvl="1" indent="0">
              <a:buNone/>
            </a:pPr>
            <a:r>
              <a:rPr lang="en-GB" sz="2000" b="1" dirty="0" err="1"/>
              <a:t>PerMaLIC</a:t>
            </a:r>
            <a:r>
              <a:rPr lang="en-GB" sz="2000" dirty="0"/>
              <a:t> is a </a:t>
            </a:r>
            <a:r>
              <a:rPr lang="en-GB" sz="2000" b="1" i="1" dirty="0"/>
              <a:t>LEAPS Internal Collaboration</a:t>
            </a:r>
            <a:r>
              <a:rPr lang="en-GB" sz="2000" dirty="0"/>
              <a:t>, </a:t>
            </a:r>
          </a:p>
          <a:p>
            <a:pPr marL="342900" lvl="1" indent="0">
              <a:buNone/>
            </a:pPr>
            <a:r>
              <a:rPr lang="en-GB" sz="2000" dirty="0"/>
              <a:t>i.e. a collaboration between the institutes of the LEAPS Consortium (</a:t>
            </a:r>
            <a:r>
              <a:rPr lang="en-GB" sz="2000" dirty="0">
                <a:hlinkClick r:id="rId3"/>
              </a:rPr>
              <a:t>https://leaps-initiative.eu</a:t>
            </a:r>
            <a:r>
              <a:rPr lang="en-GB" sz="2000" dirty="0"/>
              <a:t>), </a:t>
            </a:r>
          </a:p>
          <a:p>
            <a:pPr marL="342900" lvl="1" indent="0">
              <a:buNone/>
            </a:pPr>
            <a:r>
              <a:rPr lang="en-GB" sz="2000" dirty="0"/>
              <a:t>about </a:t>
            </a:r>
            <a:r>
              <a:rPr lang="en-GB" sz="2000" b="1" dirty="0"/>
              <a:t>development of Permanent Magnets for the future, ultralow emittance, light sources</a:t>
            </a:r>
            <a:r>
              <a:rPr lang="en-GB" sz="2000" dirty="0"/>
              <a:t>. </a:t>
            </a:r>
            <a:endParaRPr lang="sv-SE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75195AE-407D-A040-B876-D6E76B281495}"/>
              </a:ext>
            </a:extLst>
          </p:cNvPr>
          <p:cNvSpPr/>
          <p:nvPr/>
        </p:nvSpPr>
        <p:spPr>
          <a:xfrm rot="16200000">
            <a:off x="-235237" y="1277037"/>
            <a:ext cx="20126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 err="1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PerMaLIC</a:t>
            </a:r>
            <a:endParaRPr lang="en-E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Rubrik 4">
            <a:extLst>
              <a:ext uri="{FF2B5EF4-FFF2-40B4-BE49-F238E27FC236}">
                <a16:creationId xmlns:a16="http://schemas.microsoft.com/office/drawing/2014/main" id="{B2996589-E18B-BCAE-D0D2-18976B9D758B}"/>
              </a:ext>
            </a:extLst>
          </p:cNvPr>
          <p:cNvSpPr txBox="1">
            <a:spLocks/>
          </p:cNvSpPr>
          <p:nvPr/>
        </p:nvSpPr>
        <p:spPr>
          <a:xfrm rot="16200000">
            <a:off x="1507821" y="4200097"/>
            <a:ext cx="1973190" cy="8054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v-SE" sz="2800"/>
              <a:t>Motivation</a:t>
            </a:r>
          </a:p>
        </p:txBody>
      </p:sp>
      <p:sp>
        <p:nvSpPr>
          <p:cNvPr id="3" name="Platshållare för innehåll 5">
            <a:extLst>
              <a:ext uri="{FF2B5EF4-FFF2-40B4-BE49-F238E27FC236}">
                <a16:creationId xmlns:a16="http://schemas.microsoft.com/office/drawing/2014/main" id="{36D8ADC6-C1C3-9143-3007-837B313D97F4}"/>
              </a:ext>
            </a:extLst>
          </p:cNvPr>
          <p:cNvSpPr txBox="1">
            <a:spLocks/>
          </p:cNvSpPr>
          <p:nvPr/>
        </p:nvSpPr>
        <p:spPr>
          <a:xfrm>
            <a:off x="2494416" y="3101985"/>
            <a:ext cx="9359330" cy="3332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buFont typeface="Arial" panose="020B0604020202020204" pitchFamily="34" charset="0"/>
              <a:buNone/>
            </a:pPr>
            <a:r>
              <a:rPr lang="en-GB" sz="2000"/>
              <a:t>The </a:t>
            </a:r>
            <a:r>
              <a:rPr lang="en-GB" sz="2000" b="1"/>
              <a:t>use of Permanent Magnets </a:t>
            </a:r>
            <a:r>
              <a:rPr lang="en-GB" sz="2000"/>
              <a:t>in the new light sources has mainly two advantages: in the one hand, it allows a </a:t>
            </a:r>
            <a:r>
              <a:rPr lang="en-GB" sz="2000" b="1"/>
              <a:t>more compact distribution of magnets</a:t>
            </a:r>
            <a:r>
              <a:rPr lang="en-GB" sz="2000"/>
              <a:t>, since there is no need of coils and water cooling; in the other hand, it allows to </a:t>
            </a:r>
            <a:r>
              <a:rPr lang="en-GB" sz="2000" b="1"/>
              <a:t>reduce the running costs and the carbon footprint </a:t>
            </a:r>
            <a:r>
              <a:rPr lang="en-GB" sz="2000"/>
              <a:t>of the facility thanks to the removal of the power supplies associated to conventional electromagnets.</a:t>
            </a: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2000" b="1"/>
              <a:t>However</a:t>
            </a:r>
            <a:r>
              <a:rPr lang="en-GB" sz="2000"/>
              <a:t>, the use of Permanent Magnets also presents some </a:t>
            </a:r>
            <a:r>
              <a:rPr lang="en-GB" sz="2000" b="1"/>
              <a:t>serious challenges</a:t>
            </a:r>
            <a:r>
              <a:rPr lang="en-GB" sz="2000"/>
              <a:t>. These challenges include the </a:t>
            </a:r>
            <a:r>
              <a:rPr lang="en-GB" sz="2000" b="1"/>
              <a:t>loss of flexibility </a:t>
            </a:r>
            <a:r>
              <a:rPr lang="en-GB" sz="2000"/>
              <a:t>for the correction of errors, correction that it is needed to ensure the proper beam dynamics performance and stability, and the </a:t>
            </a:r>
            <a:r>
              <a:rPr lang="en-GB" sz="2000" b="1"/>
              <a:t>long term stability </a:t>
            </a:r>
            <a:r>
              <a:rPr lang="en-GB" sz="2000"/>
              <a:t>of the magnets themselves due to the risk of radiation-induced demagnetization. </a:t>
            </a:r>
            <a:endParaRPr lang="sv-SE" sz="20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3A8813-5C5B-4A58-9771-7C1AC883D8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7677" y="211938"/>
            <a:ext cx="2622722" cy="7036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78798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75195AE-407D-A040-B876-D6E76B281495}"/>
              </a:ext>
            </a:extLst>
          </p:cNvPr>
          <p:cNvSpPr/>
          <p:nvPr/>
        </p:nvSpPr>
        <p:spPr>
          <a:xfrm rot="16200000">
            <a:off x="-235237" y="1277037"/>
            <a:ext cx="20126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 err="1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PerMaLIC</a:t>
            </a:r>
            <a:endParaRPr lang="en-E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D49C4C76-366F-65C6-E03D-FD2E5667F6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2845059" y="1243584"/>
            <a:ext cx="7435222" cy="4681728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F06C7483-A264-4AA5-9CCD-1518A2C25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1419" y="3175504"/>
            <a:ext cx="434618" cy="314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F2AA0FB-9D9E-2EE8-445F-77FF26020BAA}"/>
              </a:ext>
            </a:extLst>
          </p:cNvPr>
          <p:cNvSpPr/>
          <p:nvPr/>
        </p:nvSpPr>
        <p:spPr>
          <a:xfrm>
            <a:off x="2927673" y="3107954"/>
            <a:ext cx="572213" cy="439556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0A10231-0027-5567-E128-19D6D5348FD8}"/>
              </a:ext>
            </a:extLst>
          </p:cNvPr>
          <p:cNvSpPr/>
          <p:nvPr/>
        </p:nvSpPr>
        <p:spPr>
          <a:xfrm>
            <a:off x="4591379" y="4956738"/>
            <a:ext cx="572213" cy="439556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DD34D16-8F5E-3147-8701-D4C024BB9253}"/>
              </a:ext>
            </a:extLst>
          </p:cNvPr>
          <p:cNvSpPr/>
          <p:nvPr/>
        </p:nvSpPr>
        <p:spPr>
          <a:xfrm>
            <a:off x="5523787" y="4286775"/>
            <a:ext cx="572213" cy="439556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D72755B-33AB-50D0-B6DA-3C6CF8DC11CC}"/>
              </a:ext>
            </a:extLst>
          </p:cNvPr>
          <p:cNvSpPr/>
          <p:nvPr/>
        </p:nvSpPr>
        <p:spPr>
          <a:xfrm>
            <a:off x="5175537" y="3363209"/>
            <a:ext cx="572213" cy="439556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EE1379E-ABB3-8267-716B-F14467BB5141}"/>
              </a:ext>
            </a:extLst>
          </p:cNvPr>
          <p:cNvSpPr/>
          <p:nvPr/>
        </p:nvSpPr>
        <p:spPr>
          <a:xfrm>
            <a:off x="7073082" y="1873430"/>
            <a:ext cx="572213" cy="439556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325F95C-A7F9-3EB0-6039-F8C4B4DE1279}"/>
              </a:ext>
            </a:extLst>
          </p:cNvPr>
          <p:cNvSpPr/>
          <p:nvPr/>
        </p:nvSpPr>
        <p:spPr>
          <a:xfrm>
            <a:off x="7717287" y="1983527"/>
            <a:ext cx="572213" cy="439556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13A50D0-8D86-C652-1052-A44F22A34208}"/>
              </a:ext>
            </a:extLst>
          </p:cNvPr>
          <p:cNvSpPr/>
          <p:nvPr/>
        </p:nvSpPr>
        <p:spPr>
          <a:xfrm>
            <a:off x="7727909" y="2955726"/>
            <a:ext cx="572213" cy="439556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D839556-6346-3045-8676-E6D92FBCE9E7}"/>
              </a:ext>
            </a:extLst>
          </p:cNvPr>
          <p:cNvSpPr/>
          <p:nvPr/>
        </p:nvSpPr>
        <p:spPr>
          <a:xfrm>
            <a:off x="8855415" y="3562478"/>
            <a:ext cx="572213" cy="439556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1E1263B-01E4-F49E-D6B6-F14AED7FF14C}"/>
              </a:ext>
            </a:extLst>
          </p:cNvPr>
          <p:cNvSpPr/>
          <p:nvPr/>
        </p:nvSpPr>
        <p:spPr>
          <a:xfrm>
            <a:off x="7367804" y="4517182"/>
            <a:ext cx="572213" cy="439556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0A3A02F-D8F5-9E3F-2861-3981F5E7E6F8}"/>
              </a:ext>
            </a:extLst>
          </p:cNvPr>
          <p:cNvSpPr/>
          <p:nvPr/>
        </p:nvSpPr>
        <p:spPr>
          <a:xfrm>
            <a:off x="6086375" y="3889865"/>
            <a:ext cx="572213" cy="439556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5D39463-0E8A-02E5-F4AB-1FC493436A20}"/>
              </a:ext>
            </a:extLst>
          </p:cNvPr>
          <p:cNvSpPr/>
          <p:nvPr/>
        </p:nvSpPr>
        <p:spPr>
          <a:xfrm>
            <a:off x="7073082" y="2580932"/>
            <a:ext cx="572213" cy="439556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BFC57A76-66D8-1E9A-81AB-738260DD2836}"/>
              </a:ext>
            </a:extLst>
          </p:cNvPr>
          <p:cNvSpPr txBox="1">
            <a:spLocks/>
          </p:cNvSpPr>
          <p:nvPr/>
        </p:nvSpPr>
        <p:spPr>
          <a:xfrm>
            <a:off x="2930159" y="1338031"/>
            <a:ext cx="2653950" cy="9840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100">
                <a:solidFill>
                  <a:schemeClr val="bg1"/>
                </a:solidFill>
              </a:rPr>
              <a:t>Institutions : 13</a:t>
            </a:r>
            <a:br>
              <a:rPr lang="en-GB" sz="2100">
                <a:solidFill>
                  <a:schemeClr val="bg1"/>
                </a:solidFill>
              </a:rPr>
            </a:br>
            <a:r>
              <a:rPr lang="en-GB" sz="2100">
                <a:solidFill>
                  <a:schemeClr val="bg1"/>
                </a:solidFill>
              </a:rPr>
              <a:t>Participants : 35</a:t>
            </a:r>
            <a:br>
              <a:rPr lang="en-GB" sz="2100"/>
            </a:br>
            <a:endParaRPr lang="en-GB" sz="210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9C62ED5-0002-C0A5-21B5-D1C92ECE0BE0}"/>
              </a:ext>
            </a:extLst>
          </p:cNvPr>
          <p:cNvSpPr/>
          <p:nvPr/>
        </p:nvSpPr>
        <p:spPr>
          <a:xfrm>
            <a:off x="6795591" y="5068928"/>
            <a:ext cx="572213" cy="439556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0E2F5B3-43B5-0481-83A9-A8C8821100B3}"/>
              </a:ext>
            </a:extLst>
          </p:cNvPr>
          <p:cNvSpPr/>
          <p:nvPr/>
        </p:nvSpPr>
        <p:spPr>
          <a:xfrm>
            <a:off x="4756149" y="2574168"/>
            <a:ext cx="572213" cy="439556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A75259E-6EB0-4D13-94D5-C9E47F8098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7677" y="211938"/>
            <a:ext cx="2622722" cy="7036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87317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F82787-C0A8-EB45-B4EF-E13D342BC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3552" y="-74644"/>
            <a:ext cx="9518848" cy="1143000"/>
          </a:xfrm>
        </p:spPr>
        <p:txBody>
          <a:bodyPr>
            <a:normAutofit/>
          </a:bodyPr>
          <a:lstStyle/>
          <a:p>
            <a:r>
              <a:rPr lang="es-ES_tradnl" sz="2800" dirty="0"/>
              <a:t>Online </a:t>
            </a:r>
            <a:r>
              <a:rPr lang="es-ES_tradnl" sz="2800" dirty="0" err="1"/>
              <a:t>seminars</a:t>
            </a:r>
            <a:r>
              <a:rPr lang="en-ES" sz="2800" dirty="0"/>
              <a:t>:</a:t>
            </a:r>
          </a:p>
        </p:txBody>
      </p:sp>
      <p:sp>
        <p:nvSpPr>
          <p:cNvPr id="21" name="Platshållare för innehåll 5">
            <a:extLst>
              <a:ext uri="{FF2B5EF4-FFF2-40B4-BE49-F238E27FC236}">
                <a16:creationId xmlns:a16="http://schemas.microsoft.com/office/drawing/2014/main" id="{6C030188-01B2-6C4F-9F6E-41F0C971B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1390" y="807642"/>
            <a:ext cx="9121282" cy="5250191"/>
          </a:xfrm>
        </p:spPr>
        <p:txBody>
          <a:bodyPr>
            <a:normAutofit/>
          </a:bodyPr>
          <a:lstStyle/>
          <a:p>
            <a:pPr lvl="1"/>
            <a:endParaRPr lang="en-GB" sz="1700" dirty="0"/>
          </a:p>
          <a:p>
            <a:pPr lvl="0">
              <a:spcAft>
                <a:spcPts val="600"/>
              </a:spcAft>
            </a:pPr>
            <a:r>
              <a:rPr lang="en-US" b="1" dirty="0"/>
              <a:t>Permanent Magnets developments at STFC. Achievements and lessons learned</a:t>
            </a:r>
            <a:r>
              <a:rPr lang="en-US" dirty="0"/>
              <a:t>. By Ben Shepherd - STFC – Daresbury, on December 3rd, 2021.</a:t>
            </a:r>
            <a:endParaRPr lang="en-GB" dirty="0"/>
          </a:p>
          <a:p>
            <a:pPr lvl="0">
              <a:spcAft>
                <a:spcPts val="600"/>
              </a:spcAft>
            </a:pPr>
            <a:r>
              <a:rPr lang="en-US" b="1" dirty="0"/>
              <a:t>Permanent Magnet Longitudinal Variable Dipole: Design, Construction and Test.</a:t>
            </a:r>
            <a:r>
              <a:rPr lang="en-US" dirty="0"/>
              <a:t> By Manuel Dominguez - CIEMAT – Madrid, on March 24th, 2022.</a:t>
            </a:r>
            <a:endParaRPr lang="en-GB" dirty="0"/>
          </a:p>
          <a:p>
            <a:pPr lvl="0">
              <a:spcAft>
                <a:spcPts val="600"/>
              </a:spcAft>
            </a:pPr>
            <a:r>
              <a:rPr lang="en-US" b="1" dirty="0"/>
              <a:t>SIRIUS </a:t>
            </a:r>
            <a:r>
              <a:rPr lang="en-US" b="1" dirty="0" err="1"/>
              <a:t>Superbend</a:t>
            </a:r>
            <a:r>
              <a:rPr lang="en-US" b="1" dirty="0"/>
              <a:t>: Design, Construction, </a:t>
            </a:r>
            <a:r>
              <a:rPr lang="en-US" b="1" dirty="0" err="1"/>
              <a:t>Instalation</a:t>
            </a:r>
            <a:r>
              <a:rPr lang="en-US" b="1" dirty="0"/>
              <a:t> and Tests. </a:t>
            </a:r>
            <a:r>
              <a:rPr lang="en-US" dirty="0"/>
              <a:t>By James </a:t>
            </a:r>
            <a:r>
              <a:rPr lang="en-US" dirty="0" err="1"/>
              <a:t>Citadine</a:t>
            </a:r>
            <a:r>
              <a:rPr lang="en-US" dirty="0"/>
              <a:t> - SIRIUS – Brazil, on June 9th, 2022.</a:t>
            </a:r>
            <a:endParaRPr lang="en-GB" dirty="0"/>
          </a:p>
          <a:p>
            <a:pPr lvl="0">
              <a:spcAft>
                <a:spcPts val="600"/>
              </a:spcAft>
            </a:pPr>
            <a:r>
              <a:rPr lang="en-US" b="1" dirty="0"/>
              <a:t>Radiation Effects of Permanent Magnets. </a:t>
            </a:r>
            <a:r>
              <a:rPr lang="en-US" dirty="0"/>
              <a:t>By Ben Shepherd - STFC – Daresbury, on March 31</a:t>
            </a:r>
            <a:r>
              <a:rPr lang="en-US" baseline="30000" dirty="0"/>
              <a:t>st</a:t>
            </a:r>
            <a:r>
              <a:rPr lang="en-US" dirty="0"/>
              <a:t>. 2023.</a:t>
            </a:r>
            <a:endParaRPr lang="en-GB" dirty="0"/>
          </a:p>
          <a:p>
            <a:pPr lvl="1"/>
            <a:endParaRPr lang="en-GB" sz="2000" dirty="0"/>
          </a:p>
          <a:p>
            <a:pPr marL="0" indent="0">
              <a:buNone/>
            </a:pPr>
            <a:endParaRPr lang="en-GB" dirty="0"/>
          </a:p>
          <a:p>
            <a:pPr marL="342900" lvl="1" indent="0">
              <a:buNone/>
            </a:pPr>
            <a:endParaRPr lang="en-GB" sz="2000" dirty="0"/>
          </a:p>
          <a:p>
            <a:pPr marL="342900" lvl="1" indent="0">
              <a:buNone/>
            </a:pPr>
            <a:endParaRPr lang="en-GB" sz="20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B7C36A-0E87-9849-8487-8EF26474F9C0}"/>
              </a:ext>
            </a:extLst>
          </p:cNvPr>
          <p:cNvSpPr/>
          <p:nvPr/>
        </p:nvSpPr>
        <p:spPr>
          <a:xfrm rot="16200000">
            <a:off x="-206895" y="1277037"/>
            <a:ext cx="1955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Activities</a:t>
            </a:r>
            <a:endParaRPr lang="en-E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B609E1-3553-4AFA-9657-E0623EC9FF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7677" y="211938"/>
            <a:ext cx="2622722" cy="7036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33843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F82787-C0A8-EB45-B4EF-E13D342BC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3552" y="-74644"/>
            <a:ext cx="9518848" cy="1143000"/>
          </a:xfrm>
        </p:spPr>
        <p:txBody>
          <a:bodyPr>
            <a:normAutofit/>
          </a:bodyPr>
          <a:lstStyle/>
          <a:p>
            <a:r>
              <a:rPr lang="es-ES_tradnl" sz="2800" dirty="0"/>
              <a:t>Workshops</a:t>
            </a:r>
            <a:r>
              <a:rPr lang="en-ES" sz="2800" dirty="0"/>
              <a:t>:</a:t>
            </a:r>
          </a:p>
        </p:txBody>
      </p:sp>
      <p:sp>
        <p:nvSpPr>
          <p:cNvPr id="21" name="Platshållare för innehåll 5">
            <a:extLst>
              <a:ext uri="{FF2B5EF4-FFF2-40B4-BE49-F238E27FC236}">
                <a16:creationId xmlns:a16="http://schemas.microsoft.com/office/drawing/2014/main" id="{6C030188-01B2-6C4F-9F6E-41F0C971B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1390" y="807642"/>
            <a:ext cx="9121282" cy="5250191"/>
          </a:xfrm>
        </p:spPr>
        <p:txBody>
          <a:bodyPr>
            <a:normAutofit/>
          </a:bodyPr>
          <a:lstStyle/>
          <a:p>
            <a:pPr lvl="1"/>
            <a:endParaRPr lang="en-GB" sz="2400" dirty="0">
              <a:latin typeface="+mj-lt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US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b="1" baseline="30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US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PerMaLIC</a:t>
            </a:r>
            <a:r>
              <a:rPr lang="en-US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Workshop</a:t>
            </a:r>
            <a:r>
              <a:rPr lang="en-US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September 22</a:t>
            </a:r>
            <a:r>
              <a:rPr lang="en-US" baseline="30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nd</a:t>
            </a:r>
            <a:r>
              <a:rPr lang="en-US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2021. Remote. </a:t>
            </a:r>
            <a:r>
              <a:rPr lang="en-US" u="sng" dirty="0">
                <a:solidFill>
                  <a:srgbClr val="0563C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https://indico.cells.es/event/623/</a:t>
            </a:r>
            <a:r>
              <a:rPr lang="en-US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endParaRPr lang="en-GB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US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b="1" baseline="30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nd</a:t>
            </a:r>
            <a:r>
              <a:rPr lang="en-US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PerMaLIC</a:t>
            </a:r>
            <a:r>
              <a:rPr lang="en-US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Workshop</a:t>
            </a:r>
            <a:r>
              <a:rPr lang="en-US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November 3</a:t>
            </a:r>
            <a:r>
              <a:rPr lang="en-US" baseline="30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rd</a:t>
            </a:r>
            <a:r>
              <a:rPr lang="en-US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-4</a:t>
            </a:r>
            <a:r>
              <a:rPr lang="en-US" baseline="30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2022. </a:t>
            </a:r>
            <a:r>
              <a:rPr lang="it-IT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ALBA. </a:t>
            </a:r>
            <a:r>
              <a:rPr lang="it-IT" u="sng" dirty="0">
                <a:solidFill>
                  <a:srgbClr val="0563C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https://indico.cells.es/event/1229/</a:t>
            </a:r>
            <a:r>
              <a:rPr lang="it-IT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endParaRPr lang="en-GB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US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Low </a:t>
            </a:r>
            <a:r>
              <a:rPr lang="en-US" b="1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Emmitance</a:t>
            </a:r>
            <a:r>
              <a:rPr lang="en-US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Ring – Permanent Magnets Workshop</a:t>
            </a:r>
            <a:r>
              <a:rPr lang="en-US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November 14</a:t>
            </a:r>
            <a:r>
              <a:rPr lang="en-US" baseline="30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-15</a:t>
            </a:r>
            <a:r>
              <a:rPr lang="en-US" baseline="30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2023. Trieste. </a:t>
            </a:r>
            <a:r>
              <a:rPr lang="en-US" u="sng" dirty="0">
                <a:solidFill>
                  <a:srgbClr val="0563C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https://indico.cells.es/event/1373/</a:t>
            </a:r>
            <a:r>
              <a:rPr lang="en-US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1" indent="0">
              <a:buNone/>
            </a:pPr>
            <a:r>
              <a:rPr lang="en-GB" sz="2400" dirty="0">
                <a:latin typeface="+mj-lt"/>
              </a:rPr>
              <a:t>Organized together </a:t>
            </a:r>
            <a:r>
              <a:rPr lang="en-GB" sz="2400" b="1" i="1" dirty="0">
                <a:latin typeface="+mj-lt"/>
              </a:rPr>
              <a:t>LEAPS and </a:t>
            </a:r>
            <a:r>
              <a:rPr lang="en-GB" sz="2400" b="1" i="1" dirty="0" err="1">
                <a:latin typeface="+mj-lt"/>
              </a:rPr>
              <a:t>iFAST</a:t>
            </a:r>
            <a:r>
              <a:rPr lang="en-GB" sz="2400" dirty="0">
                <a:latin typeface="+mj-lt"/>
              </a:rPr>
              <a:t>.</a:t>
            </a:r>
          </a:p>
          <a:p>
            <a:pPr marL="0" indent="0">
              <a:buNone/>
            </a:pPr>
            <a:endParaRPr lang="en-GB" dirty="0">
              <a:latin typeface="+mj-lt"/>
            </a:endParaRPr>
          </a:p>
          <a:p>
            <a:pPr marL="342900" lvl="1" indent="0">
              <a:buNone/>
            </a:pPr>
            <a:endParaRPr lang="en-GB" sz="2400" dirty="0">
              <a:latin typeface="+mj-lt"/>
            </a:endParaRPr>
          </a:p>
          <a:p>
            <a:pPr marL="342900" lvl="1" indent="0">
              <a:buNone/>
            </a:pPr>
            <a:endParaRPr lang="en-GB" sz="2400" dirty="0"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B7C36A-0E87-9849-8487-8EF26474F9C0}"/>
              </a:ext>
            </a:extLst>
          </p:cNvPr>
          <p:cNvSpPr/>
          <p:nvPr/>
        </p:nvSpPr>
        <p:spPr>
          <a:xfrm rot="16200000">
            <a:off x="-206895" y="1277037"/>
            <a:ext cx="1955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Activities</a:t>
            </a:r>
            <a:endParaRPr lang="en-E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D9C907-383F-4830-A0A9-B0270348CC2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7677" y="211938"/>
            <a:ext cx="2622722" cy="7036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48683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BB7C36A-0E87-9849-8487-8EF26474F9C0}"/>
              </a:ext>
            </a:extLst>
          </p:cNvPr>
          <p:cNvSpPr/>
          <p:nvPr/>
        </p:nvSpPr>
        <p:spPr>
          <a:xfrm rot="16200000">
            <a:off x="-206895" y="1277037"/>
            <a:ext cx="1955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Activities</a:t>
            </a:r>
            <a:endParaRPr lang="en-E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C90B40-E24F-40B9-AE9F-E1BD621BA7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4324" y="1722182"/>
            <a:ext cx="4935955" cy="32891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194CBA5-BC3B-4788-A4E9-D785993215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3778" y="638177"/>
            <a:ext cx="6096000" cy="9620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D911F2-5E8C-4E8C-B4ED-1CDC2E3F8B23}"/>
              </a:ext>
            </a:extLst>
          </p:cNvPr>
          <p:cNvSpPr txBox="1"/>
          <p:nvPr/>
        </p:nvSpPr>
        <p:spPr>
          <a:xfrm>
            <a:off x="8689778" y="3930519"/>
            <a:ext cx="21566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/>
              <a:t>42 </a:t>
            </a:r>
            <a:r>
              <a:rPr lang="es-ES_tradnl" sz="2400" b="1" dirty="0" err="1"/>
              <a:t>participants</a:t>
            </a:r>
            <a:r>
              <a:rPr lang="es-ES_tradnl" sz="2400" b="1" dirty="0"/>
              <a:t> </a:t>
            </a:r>
          </a:p>
          <a:p>
            <a:r>
              <a:rPr lang="es-ES_tradnl" sz="2400" b="1" dirty="0"/>
              <a:t>20 </a:t>
            </a:r>
            <a:r>
              <a:rPr lang="es-ES_tradnl" sz="2400" b="1" dirty="0" err="1"/>
              <a:t>institutions</a:t>
            </a:r>
            <a:endParaRPr lang="es-ES_tradnl" sz="2400" b="1" dirty="0"/>
          </a:p>
          <a:p>
            <a:r>
              <a:rPr lang="es-ES_tradnl" sz="2400" b="1" dirty="0"/>
              <a:t>5 </a:t>
            </a:r>
            <a:r>
              <a:rPr lang="es-ES_tradnl" sz="2400" b="1" dirty="0" err="1"/>
              <a:t>companies</a:t>
            </a:r>
            <a:endParaRPr lang="en-GB" sz="24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708036-9437-44C6-B68E-C03930AC42BF}"/>
              </a:ext>
            </a:extLst>
          </p:cNvPr>
          <p:cNvSpPr txBox="1"/>
          <p:nvPr/>
        </p:nvSpPr>
        <p:spPr>
          <a:xfrm>
            <a:off x="4214601" y="5130848"/>
            <a:ext cx="35921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November 14</a:t>
            </a:r>
            <a:r>
              <a:rPr lang="en-US" i="1" baseline="30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-15</a:t>
            </a:r>
            <a:r>
              <a:rPr lang="en-US" i="1" baseline="30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2023. Trieste.</a:t>
            </a:r>
            <a:endParaRPr lang="en-GB" sz="2400" i="1" dirty="0"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91EF50E-550B-44E6-8F4D-C19958EDD75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7677" y="211938"/>
            <a:ext cx="2622722" cy="7036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70470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BB7C36A-0E87-9849-8487-8EF26474F9C0}"/>
              </a:ext>
            </a:extLst>
          </p:cNvPr>
          <p:cNvSpPr/>
          <p:nvPr/>
        </p:nvSpPr>
        <p:spPr>
          <a:xfrm rot="16200000">
            <a:off x="-206895" y="1277037"/>
            <a:ext cx="1955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Activities</a:t>
            </a:r>
            <a:endParaRPr lang="en-E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94CBA5-BC3B-4788-A4E9-D785993215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9791" y="186025"/>
            <a:ext cx="6096000" cy="9620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90B19D-298E-461E-8BC0-810BD5DC62E0}"/>
              </a:ext>
            </a:extLst>
          </p:cNvPr>
          <p:cNvSpPr txBox="1"/>
          <p:nvPr/>
        </p:nvSpPr>
        <p:spPr>
          <a:xfrm>
            <a:off x="1699825" y="1232675"/>
            <a:ext cx="341016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err="1"/>
              <a:t>Sessions</a:t>
            </a:r>
            <a:r>
              <a:rPr lang="es-ES_tradnl" b="1" dirty="0"/>
              <a:t> </a:t>
            </a:r>
            <a:r>
              <a:rPr lang="es-ES_tradnl" b="1" dirty="0" err="1"/>
              <a:t>on</a:t>
            </a:r>
            <a:r>
              <a:rPr lang="es-ES_tradnl" b="1" dirty="0"/>
              <a:t>:</a:t>
            </a:r>
          </a:p>
          <a:p>
            <a:endParaRPr lang="es-ES_tradnl" b="1" dirty="0"/>
          </a:p>
          <a:p>
            <a:r>
              <a:rPr lang="es-ES_tradnl" b="1" dirty="0"/>
              <a:t>	</a:t>
            </a:r>
            <a:r>
              <a:rPr lang="es-ES_tradnl" b="1" dirty="0" err="1"/>
              <a:t>Magnets</a:t>
            </a:r>
            <a:r>
              <a:rPr lang="es-ES_tradnl" b="1" dirty="0"/>
              <a:t> </a:t>
            </a:r>
            <a:r>
              <a:rPr lang="es-ES_tradnl" b="1" dirty="0" err="1"/>
              <a:t>design</a:t>
            </a:r>
            <a:endParaRPr lang="es-ES_tradnl" b="1" dirty="0"/>
          </a:p>
          <a:p>
            <a:endParaRPr lang="es-ES_tradnl" b="1" dirty="0"/>
          </a:p>
          <a:p>
            <a:endParaRPr lang="es-ES_tradnl" b="1" dirty="0"/>
          </a:p>
          <a:p>
            <a:endParaRPr lang="es-ES_tradnl" b="1" dirty="0"/>
          </a:p>
          <a:p>
            <a:endParaRPr lang="es-ES_tradnl" b="1" dirty="0"/>
          </a:p>
          <a:p>
            <a:r>
              <a:rPr lang="es-ES_tradnl" b="1" dirty="0"/>
              <a:t>	</a:t>
            </a:r>
            <a:r>
              <a:rPr lang="es-ES_tradnl" b="1" dirty="0" err="1"/>
              <a:t>Magnets</a:t>
            </a:r>
            <a:r>
              <a:rPr lang="es-ES_tradnl" b="1" dirty="0"/>
              <a:t> </a:t>
            </a:r>
            <a:r>
              <a:rPr lang="es-ES_tradnl" b="1" dirty="0" err="1"/>
              <a:t>prototyping</a:t>
            </a:r>
            <a:endParaRPr lang="es-ES_tradnl" b="1" dirty="0"/>
          </a:p>
          <a:p>
            <a:endParaRPr lang="es-ES_tradnl" b="1" dirty="0"/>
          </a:p>
          <a:p>
            <a:endParaRPr lang="es-ES_tradnl" b="1" dirty="0"/>
          </a:p>
          <a:p>
            <a:endParaRPr lang="es-ES_tradnl" b="1" dirty="0"/>
          </a:p>
          <a:p>
            <a:r>
              <a:rPr lang="es-ES_tradnl" b="1" dirty="0"/>
              <a:t>	PM </a:t>
            </a:r>
            <a:r>
              <a:rPr lang="es-ES_tradnl" b="1" dirty="0" err="1"/>
              <a:t>Technical</a:t>
            </a:r>
            <a:r>
              <a:rPr lang="es-ES_tradnl" b="1" dirty="0"/>
              <a:t> </a:t>
            </a:r>
            <a:r>
              <a:rPr lang="es-ES_tradnl" b="1" dirty="0" err="1"/>
              <a:t>challenges</a:t>
            </a:r>
            <a:endParaRPr lang="es-ES_tradnl" b="1" dirty="0"/>
          </a:p>
          <a:p>
            <a:endParaRPr lang="es-ES_tradnl" b="1" dirty="0"/>
          </a:p>
          <a:p>
            <a:endParaRPr lang="es-ES_tradnl" b="1" dirty="0"/>
          </a:p>
          <a:p>
            <a:endParaRPr lang="es-ES_tradnl" b="1" dirty="0"/>
          </a:p>
          <a:p>
            <a:r>
              <a:rPr lang="es-ES_tradnl" b="1" dirty="0"/>
              <a:t>	Industry and </a:t>
            </a:r>
            <a:r>
              <a:rPr lang="es-ES_tradnl" b="1" dirty="0" err="1"/>
              <a:t>Projects</a:t>
            </a:r>
            <a:endParaRPr lang="en-GB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BA622C7-601B-4BD3-AB2A-BDAD0F7A41F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7957" y="5560692"/>
            <a:ext cx="2712294" cy="119062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3FA0652-3133-4B02-BE48-E5BF82D5F77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4424" y="1342326"/>
            <a:ext cx="2499360" cy="13613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B31ED33-029C-43DD-8B5D-F86C243BE93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5791" y="1199510"/>
            <a:ext cx="2712294" cy="166564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5E137C4-5B5B-4534-9ECD-6EB96944D59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3155" y="2865152"/>
            <a:ext cx="2881556" cy="119908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FA7CB32-57C8-44FA-8E5D-1E6EBD0F1D1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2815" y="3050410"/>
            <a:ext cx="1271751" cy="133577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97D7064-0873-4A42-8407-AAA49F5CA90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38093" y="4132580"/>
            <a:ext cx="2410129" cy="132909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58E3AF7-E13F-47FE-82D0-B33EF59F66A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0471" y="4571443"/>
            <a:ext cx="2568241" cy="133577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63B12A8-2DA0-4A6D-8157-41BD2222898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7677" y="211938"/>
            <a:ext cx="2622722" cy="7036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24798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0B0485C3-EA3F-EF4D-B88F-2978A6935D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2369" y="995716"/>
            <a:ext cx="9478030" cy="5034101"/>
          </a:xfrm>
        </p:spPr>
        <p:txBody>
          <a:bodyPr>
            <a:normAutofit fontScale="92500" lnSpcReduction="20000"/>
          </a:bodyPr>
          <a:lstStyle/>
          <a:p>
            <a:r>
              <a:rPr lang="en-GB" sz="2500" b="1" dirty="0" err="1">
                <a:solidFill>
                  <a:srgbClr val="1F497D"/>
                </a:solidFill>
                <a:latin typeface="Calibri"/>
                <a:ea typeface="+mj-ea"/>
                <a:cs typeface="+mj-cs"/>
              </a:rPr>
              <a:t>PermaLIC</a:t>
            </a:r>
            <a:r>
              <a:rPr lang="en-GB" sz="2500" b="1" dirty="0">
                <a:solidFill>
                  <a:srgbClr val="1F497D"/>
                </a:solidFill>
                <a:latin typeface="Calibri"/>
                <a:ea typeface="+mj-ea"/>
                <a:cs typeface="+mj-cs"/>
              </a:rPr>
              <a:t> activities are a success.</a:t>
            </a:r>
          </a:p>
          <a:p>
            <a:endParaRPr lang="en-GB" sz="1200" b="1" dirty="0">
              <a:solidFill>
                <a:srgbClr val="1F497D"/>
              </a:solidFill>
              <a:latin typeface="Calibri"/>
              <a:ea typeface="+mj-ea"/>
              <a:cs typeface="+mj-cs"/>
            </a:endParaRPr>
          </a:p>
          <a:p>
            <a:r>
              <a:rPr lang="en-GB" sz="2500" b="1" dirty="0">
                <a:solidFill>
                  <a:srgbClr val="1F497D"/>
                </a:solidFill>
                <a:latin typeface="Calibri"/>
                <a:ea typeface="+mj-ea"/>
                <a:cs typeface="+mj-cs"/>
              </a:rPr>
              <a:t>Active engagement of the participants in the intense discussions confirm that Permanent Magnets is a interesting topic. </a:t>
            </a:r>
          </a:p>
          <a:p>
            <a:endParaRPr lang="en-GB" sz="1100" b="1" dirty="0">
              <a:solidFill>
                <a:srgbClr val="1F497D"/>
              </a:solidFill>
              <a:latin typeface="Calibri"/>
              <a:ea typeface="+mj-ea"/>
              <a:cs typeface="+mj-cs"/>
            </a:endParaRPr>
          </a:p>
          <a:p>
            <a:r>
              <a:rPr lang="en-GB" sz="2500" b="1" dirty="0">
                <a:solidFill>
                  <a:srgbClr val="1F497D"/>
                </a:solidFill>
                <a:latin typeface="Calibri"/>
                <a:ea typeface="+mj-ea"/>
                <a:cs typeface="+mj-cs"/>
              </a:rPr>
              <a:t>PMs are being important to the current upgrade projects, as well as to future generation storage rings, for saving energy concerns.</a:t>
            </a:r>
          </a:p>
          <a:p>
            <a:endParaRPr kumimoji="0" lang="es-ES_tradnl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  <a:p>
            <a:endParaRPr lang="es-ES_tradnl" b="1" dirty="0">
              <a:solidFill>
                <a:srgbClr val="1F497D"/>
              </a:solidFill>
              <a:latin typeface="Calibri"/>
              <a:ea typeface="+mj-ea"/>
              <a:cs typeface="+mj-cs"/>
            </a:endParaRPr>
          </a:p>
          <a:p>
            <a:r>
              <a:rPr kumimoji="0" lang="es-ES_tradnl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Continue </a:t>
            </a:r>
            <a:r>
              <a:rPr kumimoji="0" lang="es-ES_tradnl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with</a:t>
            </a:r>
            <a:r>
              <a:rPr kumimoji="0" lang="es-ES_tradnl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remote </a:t>
            </a:r>
            <a:r>
              <a:rPr kumimoji="0" lang="es-ES_tradnl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seminars</a:t>
            </a:r>
            <a:r>
              <a:rPr kumimoji="0" lang="es-ES_tradnl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.</a:t>
            </a:r>
            <a:br>
              <a:rPr kumimoji="0" lang="es-ES_tradnl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lang="en-GB" dirty="0"/>
          </a:p>
          <a:p>
            <a:r>
              <a:rPr kumimoji="0" lang="es-ES_tradnl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Continue </a:t>
            </a:r>
            <a:r>
              <a:rPr kumimoji="0" lang="es-ES_tradnl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with</a:t>
            </a:r>
            <a:r>
              <a:rPr kumimoji="0" lang="es-ES_tradnl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_tradnl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Permanent</a:t>
            </a:r>
            <a:r>
              <a:rPr kumimoji="0" lang="es-ES_tradnl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_tradnl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Magnet</a:t>
            </a:r>
            <a:r>
              <a:rPr kumimoji="0" lang="es-ES_tradnl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workshops.</a:t>
            </a:r>
            <a:endParaRPr lang="en-GB" dirty="0"/>
          </a:p>
          <a:p>
            <a:pPr marL="342900" lvl="1" indent="0">
              <a:buNone/>
            </a:pPr>
            <a:r>
              <a:rPr lang="en-GB" b="1" dirty="0">
                <a:solidFill>
                  <a:schemeClr val="tx2"/>
                </a:solidFill>
              </a:rPr>
              <a:t>	</a:t>
            </a:r>
            <a:r>
              <a:rPr lang="en-GB" sz="2200" b="1" dirty="0">
                <a:solidFill>
                  <a:schemeClr val="tx2"/>
                </a:solidFill>
              </a:rPr>
              <a:t>Proposed for Spring 2025</a:t>
            </a:r>
          </a:p>
          <a:p>
            <a:pPr marL="342900" lvl="1" indent="0">
              <a:buNone/>
            </a:pPr>
            <a:r>
              <a:rPr lang="en-GB" b="1" dirty="0"/>
              <a:t>	</a:t>
            </a:r>
            <a:r>
              <a:rPr lang="en-GB" i="1" dirty="0"/>
              <a:t>After the successful workshop on November at ELETTRA, the intention is to organize it again together with </a:t>
            </a:r>
            <a:r>
              <a:rPr lang="en-GB" i="1" dirty="0" err="1"/>
              <a:t>iFAST</a:t>
            </a:r>
            <a:r>
              <a:rPr lang="en-GB" i="1" dirty="0"/>
              <a:t>. It is considered a very useful workshop by the participants, and there is a broad support to repeat it. </a:t>
            </a:r>
            <a:endParaRPr lang="en-GB" b="1" i="1" dirty="0"/>
          </a:p>
          <a:p>
            <a:pPr marL="0" indent="0">
              <a:buNone/>
            </a:pPr>
            <a:endParaRPr lang="en-GB" dirty="0"/>
          </a:p>
          <a:p>
            <a:pPr marL="342900" lvl="1" indent="0">
              <a:buNone/>
            </a:pPr>
            <a:endParaRPr lang="en-GB" dirty="0"/>
          </a:p>
          <a:p>
            <a:pPr marL="342900" lvl="1" indent="0">
              <a:buNone/>
            </a:pP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73B285-06FF-A949-B130-907745FF5505}"/>
              </a:ext>
            </a:extLst>
          </p:cNvPr>
          <p:cNvSpPr/>
          <p:nvPr/>
        </p:nvSpPr>
        <p:spPr>
          <a:xfrm rot="16200000">
            <a:off x="-1305097" y="2722471"/>
            <a:ext cx="40382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Proposals for activities</a:t>
            </a:r>
            <a:endParaRPr lang="en-E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8897C9-D2F7-4C3D-BE84-6BF84B023D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7677" y="211938"/>
            <a:ext cx="2622722" cy="7036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06225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4976" y="240971"/>
            <a:ext cx="5937504" cy="1451274"/>
          </a:xfrm>
        </p:spPr>
        <p:txBody>
          <a:bodyPr>
            <a:noAutofit/>
          </a:bodyPr>
          <a:lstStyle/>
          <a:p>
            <a:pPr algn="ctr"/>
            <a:r>
              <a:rPr lang="en-GB" sz="2800" dirty="0" err="1">
                <a:solidFill>
                  <a:schemeClr val="accent3"/>
                </a:solidFill>
              </a:rPr>
              <a:t>HarmonLIP</a:t>
            </a:r>
            <a:br>
              <a:rPr lang="en-GB" sz="2400" dirty="0">
                <a:solidFill>
                  <a:schemeClr val="accent3"/>
                </a:solidFill>
              </a:rPr>
            </a:br>
            <a:r>
              <a:rPr lang="en-GB" sz="2400" dirty="0">
                <a:solidFill>
                  <a:schemeClr val="accent3"/>
                </a:solidFill>
              </a:rPr>
              <a:t>Workshops on Harmonic Cavity Systems at Fourth and Future Generation Storage Rings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780" y="2107328"/>
            <a:ext cx="8368647" cy="38450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Workshop Objectives</a:t>
            </a:r>
          </a:p>
          <a:p>
            <a:pPr lvl="1"/>
            <a:r>
              <a:rPr lang="en-GB" dirty="0"/>
              <a:t>To foster </a:t>
            </a:r>
            <a:r>
              <a:rPr lang="en-GB" b="1" dirty="0"/>
              <a:t>information exchange and joint research efforts </a:t>
            </a:r>
            <a:r>
              <a:rPr lang="en-GB" dirty="0"/>
              <a:t>amongst the LEAPS members for the further development of harmonic cavity/bunch lengthening systems for present and future ultralow emittance storage rings. </a:t>
            </a:r>
          </a:p>
          <a:p>
            <a:pPr marL="457200" lvl="1" indent="0">
              <a:buNone/>
            </a:pPr>
            <a:endParaRPr lang="en-GB" dirty="0"/>
          </a:p>
          <a:p>
            <a:pPr lvl="1"/>
            <a:r>
              <a:rPr lang="en-GB" dirty="0"/>
              <a:t>Provide a </a:t>
            </a:r>
            <a:r>
              <a:rPr lang="en-GB" b="1" dirty="0"/>
              <a:t>forum for communications </a:t>
            </a:r>
            <a:r>
              <a:rPr lang="en-GB" dirty="0"/>
              <a:t>amongst various already existing multi-lab collaborations on the topic. </a:t>
            </a:r>
          </a:p>
          <a:p>
            <a:pPr lvl="1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D1BA38-FF4F-41CF-901C-04570898C208}"/>
              </a:ext>
            </a:extLst>
          </p:cNvPr>
          <p:cNvSpPr/>
          <p:nvPr/>
        </p:nvSpPr>
        <p:spPr>
          <a:xfrm rot="16200000">
            <a:off x="-380820" y="1277037"/>
            <a:ext cx="23038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HarmonLIP</a:t>
            </a:r>
            <a:endParaRPr lang="en-ES" sz="3600" dirty="0">
              <a:solidFill>
                <a:schemeClr val="accent3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D399F05-0D64-48A1-9B7C-ABA50236164A}"/>
              </a:ext>
            </a:extLst>
          </p:cNvPr>
          <p:cNvSpPr txBox="1">
            <a:spLocks/>
          </p:cNvSpPr>
          <p:nvPr/>
        </p:nvSpPr>
        <p:spPr>
          <a:xfrm>
            <a:off x="8985504" y="382926"/>
            <a:ext cx="2544420" cy="7387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anose="020B0604020202020204" pitchFamily="34" charset="0"/>
              </a:rPr>
              <a:t>HarmonLIP</a:t>
            </a:r>
            <a:endParaRPr lang="en-GB" sz="36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9440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F34C5E13ACC946B43CB8320D155564" ma:contentTypeVersion="2" ma:contentTypeDescription="Create a new document." ma:contentTypeScope="" ma:versionID="81249a7823fdc635460e71824dd07091">
  <xsd:schema xmlns:xsd="http://www.w3.org/2001/XMLSchema" xmlns:xs="http://www.w3.org/2001/XMLSchema" xmlns:p="http://schemas.microsoft.com/office/2006/metadata/properties" xmlns:ns2="49b498c2-5969-4524-b542-f9e2aa952fe9" targetNamespace="http://schemas.microsoft.com/office/2006/metadata/properties" ma:root="true" ma:fieldsID="b27ae4cf2d6694e2393be51aa8bc528e" ns2:_="">
    <xsd:import namespace="49b498c2-5969-4524-b542-f9e2aa952fe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b498c2-5969-4524-b542-f9e2aa952fe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4743CD-4858-498D-966A-FE90E0B6F2A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B9302C6-E363-418A-ABDD-782EA923AC33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49b498c2-5969-4524-b542-f9e2aa952fe9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662EEEF-7642-459F-BCC8-C3FF2488F318}">
  <ds:schemaRefs>
    <ds:schemaRef ds:uri="49b498c2-5969-4524-b542-f9e2aa952fe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827</Words>
  <Application>Microsoft Office PowerPoint</Application>
  <PresentationFormat>Widescreen</PresentationFormat>
  <Paragraphs>141</Paragraphs>
  <Slides>15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Roboto</vt:lpstr>
      <vt:lpstr>Symbol</vt:lpstr>
      <vt:lpstr>Thème Office</vt:lpstr>
      <vt:lpstr>PowerPoint Presentation</vt:lpstr>
      <vt:lpstr>What it is?</vt:lpstr>
      <vt:lpstr>PowerPoint Presentation</vt:lpstr>
      <vt:lpstr>Online seminars:</vt:lpstr>
      <vt:lpstr>Workshops:</vt:lpstr>
      <vt:lpstr>PowerPoint Presentation</vt:lpstr>
      <vt:lpstr>PowerPoint Presentation</vt:lpstr>
      <vt:lpstr>PowerPoint Presentation</vt:lpstr>
      <vt:lpstr>HarmonLIP Workshops on Harmonic Cavity Systems at Fourth and Future Generation Storage Rings</vt:lpstr>
      <vt:lpstr>HarmonLIP</vt:lpstr>
      <vt:lpstr>HarmonLIP</vt:lpstr>
      <vt:lpstr>HarmonLIP</vt:lpstr>
      <vt:lpstr>HarmonLIP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Francis Perez</dc:creator>
  <cp:keywords/>
  <dc:description/>
  <cp:lastModifiedBy>Francisco José Pérez Rodríguez</cp:lastModifiedBy>
  <cp:revision>178</cp:revision>
  <dcterms:modified xsi:type="dcterms:W3CDTF">2024-10-21T15:36:02Z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0x0101009AF34C5E13ACC946B43CB8320D155564</vt:lpwstr>
  </property>
</Properties>
</file>