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85" r:id="rId2"/>
    <p:sldId id="334" r:id="rId3"/>
    <p:sldId id="332" r:id="rId4"/>
    <p:sldId id="340" r:id="rId5"/>
    <p:sldId id="341" r:id="rId6"/>
    <p:sldId id="344" r:id="rId7"/>
    <p:sldId id="343" r:id="rId8"/>
    <p:sldId id="345" r:id="rId9"/>
    <p:sldId id="346" r:id="rId10"/>
    <p:sldId id="342" r:id="rId11"/>
    <p:sldId id="339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DB"/>
    <a:srgbClr val="FFABAC"/>
    <a:srgbClr val="FA8594"/>
    <a:srgbClr val="DA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0" autoAdjust="0"/>
    <p:restoredTop sz="96327" autoAdjust="0"/>
  </p:normalViewPr>
  <p:slideViewPr>
    <p:cSldViewPr showGuides="1">
      <p:cViewPr varScale="1">
        <p:scale>
          <a:sx n="85" d="100"/>
          <a:sy n="85" d="100"/>
        </p:scale>
        <p:origin x="270" y="7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22.10.2024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22.10.2024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455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630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245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364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408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958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567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5745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442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463" indent="-265113"/>
            <a:endParaRPr lang="en-US" sz="1200" dirty="0"/>
          </a:p>
          <a:p>
            <a:r>
              <a:rPr lang="en-US" sz="1600" i="1" dirty="0"/>
              <a:t>PIA bypass is under development, but not an reliable alternative: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Currently </a:t>
            </a:r>
            <a:r>
              <a:rPr lang="en-US" sz="1600" b="1" dirty="0"/>
              <a:t>not operational</a:t>
            </a:r>
            <a:r>
              <a:rPr lang="en-US" sz="1600" dirty="0"/>
              <a:t>: </a:t>
            </a:r>
            <a:r>
              <a:rPr lang="en-US" sz="1600" b="1" dirty="0">
                <a:solidFill>
                  <a:srgbClr val="FF0000"/>
                </a:solidFill>
              </a:rPr>
              <a:t>too long pulses from Gun </a:t>
            </a:r>
            <a:r>
              <a:rPr lang="en-US" sz="1600" dirty="0"/>
              <a:t>fills several 2 ns buckets around main bunch in PETRA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Not able to reach nominal beam current: limited feedback bandwidth and slow filling </a:t>
            </a:r>
          </a:p>
          <a:p>
            <a:pPr marL="1200150" lvl="2" indent="-285750">
              <a:buFont typeface="Wingdings" pitchFamily="2" charset="2"/>
              <a:buChar char="à"/>
            </a:pPr>
            <a:r>
              <a:rPr lang="en-US" sz="1600" dirty="0">
                <a:sym typeface="Wingdings" pitchFamily="2" charset="2"/>
              </a:rPr>
              <a:t>Issue for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Gun delivering shorter pulses is under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32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GB" noProof="0" dirty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/>
              <a:t>	Deutsches </a:t>
            </a:r>
          </a:p>
          <a:p>
            <a:pPr>
              <a:lnSpc>
                <a:spcPct val="120000"/>
              </a:lnSpc>
            </a:pPr>
            <a:r>
              <a:rPr lang="de-DE"/>
              <a:t>Elektronen-Synchrotron</a:t>
            </a:r>
          </a:p>
          <a:p>
            <a:pPr>
              <a:lnSpc>
                <a:spcPct val="120000"/>
              </a:lnSpc>
            </a:pPr>
            <a:endParaRPr lang="de-DE"/>
          </a:p>
          <a:p>
            <a:pPr>
              <a:lnSpc>
                <a:spcPct val="120000"/>
              </a:lnSpc>
            </a:pPr>
            <a:r>
              <a:rPr lang="de-DE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|Androids for remote access  |  LEAPS WG 2 meeting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Collaboration between DESY and CERN on Androids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8" y="2337074"/>
            <a:ext cx="5288578" cy="432048"/>
          </a:xfrm>
        </p:spPr>
        <p:txBody>
          <a:bodyPr/>
          <a:lstStyle/>
          <a:p>
            <a:r>
              <a:rPr lang="en-US" sz="2400" dirty="0"/>
              <a:t>Extension to LEAPS</a:t>
            </a:r>
            <a:endParaRPr lang="en-GB" sz="24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4996" y="4073182"/>
            <a:ext cx="11369548" cy="1372042"/>
          </a:xfrm>
        </p:spPr>
        <p:txBody>
          <a:bodyPr/>
          <a:lstStyle/>
          <a:p>
            <a:r>
              <a:rPr lang="en-US" dirty="0"/>
              <a:t>Rainer </a:t>
            </a:r>
            <a:r>
              <a:rPr lang="en-US" dirty="0" err="1"/>
              <a:t>Wanzenberg</a:t>
            </a:r>
            <a:endParaRPr lang="en-US" dirty="0"/>
          </a:p>
          <a:p>
            <a:r>
              <a:rPr lang="de-DE" b="1" dirty="0"/>
              <a:t>7th LEAPS Annual Meeting 2024</a:t>
            </a:r>
          </a:p>
          <a:p>
            <a:r>
              <a:rPr lang="de-DE" dirty="0" err="1"/>
              <a:t>October</a:t>
            </a:r>
            <a:r>
              <a:rPr lang="de-DE" dirty="0"/>
              <a:t> 23 – 25, 2024    </a:t>
            </a:r>
          </a:p>
          <a:p>
            <a:r>
              <a:rPr lang="de-DE" dirty="0"/>
              <a:t>HFML-FELIX, </a:t>
            </a:r>
            <a:r>
              <a:rPr lang="de-DE" dirty="0" err="1"/>
              <a:t>Radboud</a:t>
            </a:r>
            <a:r>
              <a:rPr lang="de-DE" dirty="0"/>
              <a:t> University Campus, Nijmegen.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FFD5F6-75A9-4FDF-9EA4-5790AE562704}"/>
              </a:ext>
            </a:extLst>
          </p:cNvPr>
          <p:cNvSpPr/>
          <p:nvPr/>
        </p:nvSpPr>
        <p:spPr>
          <a:xfrm>
            <a:off x="464996" y="5636420"/>
            <a:ext cx="3672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  https://indico.psi.ch/event/16717/</a:t>
            </a:r>
          </a:p>
        </p:txBody>
      </p:sp>
    </p:spTree>
    <p:extLst>
      <p:ext uri="{BB962C8B-B14F-4D97-AF65-F5344CB8AC3E}">
        <p14:creationId xmlns:p14="http://schemas.microsoft.com/office/powerpoint/2010/main" val="4270056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LEAPS and CERN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Androids for Remote Access (ARA)</a:t>
            </a:r>
          </a:p>
          <a:p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4D3643-1FE4-41EA-9C72-4719E4571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96" y="1248582"/>
            <a:ext cx="2133898" cy="8192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9B20EC9-726E-4DA1-B806-72314C434C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248582"/>
            <a:ext cx="936726" cy="9367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8F25065-1AB4-4879-840A-1DC9DF2A2DD0}"/>
              </a:ext>
            </a:extLst>
          </p:cNvPr>
          <p:cNvSpPr/>
          <p:nvPr/>
        </p:nvSpPr>
        <p:spPr>
          <a:xfrm>
            <a:off x="263352" y="2285361"/>
            <a:ext cx="41758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Inputs from CERN are very precious, they have a large experience in highly activated environments which could be transferred to our facilities to run robots in the accelerator bunker during its operation. </a:t>
            </a:r>
            <a:r>
              <a:rPr lang="en-US" dirty="0"/>
              <a:t>Moreover, CERN is a strategic partner also considering the new eligibility criteria of some EU call (like for instance the next INFRATEC-2024 and -2025).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CB281C-7841-4675-9094-22BC74B36E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896" y="2185308"/>
            <a:ext cx="6206266" cy="21459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90C26C5-8B25-40DF-BB39-33C6AB743672}"/>
              </a:ext>
            </a:extLst>
          </p:cNvPr>
          <p:cNvSpPr/>
          <p:nvPr/>
        </p:nvSpPr>
        <p:spPr>
          <a:xfrm>
            <a:off x="5215028" y="4686019"/>
            <a:ext cx="6568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LEAPS is </a:t>
            </a:r>
            <a:r>
              <a:rPr lang="en-US" dirty="0" err="1"/>
              <a:t>organising</a:t>
            </a:r>
            <a:r>
              <a:rPr lang="en-US" dirty="0"/>
              <a:t> a proposal for </a:t>
            </a:r>
            <a:r>
              <a:rPr lang="en-US" dirty="0" err="1"/>
              <a:t>infratech</a:t>
            </a:r>
            <a:r>
              <a:rPr lang="en-US" dirty="0"/>
              <a:t> 2024 and a third for </a:t>
            </a:r>
            <a:r>
              <a:rPr lang="en-US" dirty="0" err="1"/>
              <a:t>infratech</a:t>
            </a:r>
            <a:r>
              <a:rPr lang="en-US" dirty="0"/>
              <a:t> 2025. </a:t>
            </a:r>
            <a:r>
              <a:rPr lang="en-US" b="1" dirty="0">
                <a:solidFill>
                  <a:srgbClr val="0070C0"/>
                </a:solidFill>
              </a:rPr>
              <a:t>We will suggest considering the activity “androids for remote access” in the </a:t>
            </a:r>
            <a:r>
              <a:rPr lang="en-US" b="1" dirty="0" err="1">
                <a:solidFill>
                  <a:srgbClr val="0070C0"/>
                </a:solidFill>
              </a:rPr>
              <a:t>infratech</a:t>
            </a:r>
            <a:r>
              <a:rPr lang="en-US" b="1" dirty="0">
                <a:solidFill>
                  <a:srgbClr val="0070C0"/>
                </a:solidFill>
              </a:rPr>
              <a:t> 2025.</a:t>
            </a:r>
            <a:endParaRPr lang="de-DE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426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Proposal for an MoU between LEAPS and CERN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Activities and plans at DESY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384" y="833489"/>
            <a:ext cx="11376025" cy="379252"/>
          </a:xfrm>
        </p:spPr>
        <p:txBody>
          <a:bodyPr/>
          <a:lstStyle/>
          <a:p>
            <a:r>
              <a:rPr lang="en-US" dirty="0"/>
              <a:t>LEAPS member could join via appendices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0B1A37-77B3-4FC5-80E1-14D2792979B4}"/>
              </a:ext>
            </a:extLst>
          </p:cNvPr>
          <p:cNvSpPr txBox="1"/>
          <p:nvPr/>
        </p:nvSpPr>
        <p:spPr>
          <a:xfrm>
            <a:off x="419431" y="1213543"/>
            <a:ext cx="29858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MoU between LEAPS and CERN</a:t>
            </a:r>
            <a:endParaRPr lang="de-DE" sz="16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de-DE" sz="1600" b="1" dirty="0"/>
              <a:t>Framework </a:t>
            </a:r>
            <a:r>
              <a:rPr lang="de-DE" sz="1600" b="1" dirty="0" err="1"/>
              <a:t>agreement</a:t>
            </a:r>
            <a:endParaRPr lang="de-DE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</a:t>
            </a:r>
            <a:r>
              <a:rPr lang="de-DE" sz="1600" dirty="0" err="1"/>
              <a:t>cope</a:t>
            </a:r>
            <a:r>
              <a:rPr lang="de-DE" sz="1600" dirty="0"/>
              <a:t>: </a:t>
            </a:r>
            <a:r>
              <a:rPr lang="de-DE" sz="1600" dirty="0" err="1"/>
              <a:t>areas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activities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I</a:t>
            </a:r>
            <a:r>
              <a:rPr lang="de-DE" sz="1600" dirty="0" err="1">
                <a:solidFill>
                  <a:schemeClr val="accent2"/>
                </a:solidFill>
              </a:rPr>
              <a:t>mplementation</a:t>
            </a:r>
            <a:r>
              <a:rPr lang="de-DE" sz="1600" dirty="0">
                <a:solidFill>
                  <a:schemeClr val="accent2"/>
                </a:solidFill>
              </a:rPr>
              <a:t> </a:t>
            </a:r>
            <a:r>
              <a:rPr lang="de-DE" sz="1600" dirty="0" err="1">
                <a:solidFill>
                  <a:schemeClr val="accent2"/>
                </a:solidFill>
              </a:rPr>
              <a:t>through</a:t>
            </a:r>
            <a:r>
              <a:rPr lang="de-DE" sz="1600" dirty="0">
                <a:solidFill>
                  <a:schemeClr val="accent2"/>
                </a:solidFill>
              </a:rPr>
              <a:t> </a:t>
            </a:r>
            <a:r>
              <a:rPr lang="de-DE" sz="1600" dirty="0" err="1">
                <a:solidFill>
                  <a:schemeClr val="accent2"/>
                </a:solidFill>
              </a:rPr>
              <a:t>appendices</a:t>
            </a:r>
            <a:endParaRPr lang="de-DE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</a:t>
            </a:r>
            <a:r>
              <a:rPr lang="de-DE" sz="1600" dirty="0" err="1"/>
              <a:t>ntellectual</a:t>
            </a:r>
            <a:r>
              <a:rPr lang="de-DE" sz="1600" dirty="0"/>
              <a:t> </a:t>
            </a:r>
            <a:r>
              <a:rPr lang="de-DE" sz="1600" dirty="0" err="1"/>
              <a:t>property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</a:t>
            </a:r>
            <a:r>
              <a:rPr lang="de-DE" sz="1600" dirty="0" err="1"/>
              <a:t>ublications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de-DE" sz="1600" dirty="0" err="1"/>
              <a:t>xchange</a:t>
            </a:r>
            <a:r>
              <a:rPr lang="de-DE" sz="1600" dirty="0"/>
              <a:t> and </a:t>
            </a:r>
            <a:r>
              <a:rPr lang="de-DE" sz="1600" dirty="0" err="1"/>
              <a:t>status</a:t>
            </a:r>
            <a:r>
              <a:rPr lang="de-DE" sz="1600" dirty="0"/>
              <a:t> </a:t>
            </a:r>
            <a:r>
              <a:rPr lang="de-DE" sz="1600" dirty="0" err="1"/>
              <a:t>personnel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…</a:t>
            </a:r>
            <a:endParaRPr lang="de-DE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079810-BCE5-4500-A28F-B604AD279DC4}"/>
              </a:ext>
            </a:extLst>
          </p:cNvPr>
          <p:cNvSpPr txBox="1"/>
          <p:nvPr/>
        </p:nvSpPr>
        <p:spPr>
          <a:xfrm>
            <a:off x="4223792" y="1213543"/>
            <a:ext cx="62646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LEAPS members</a:t>
            </a:r>
            <a:endParaRPr lang="de-DE" sz="16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US" sz="1600" b="1" dirty="0">
                <a:solidFill>
                  <a:schemeClr val="accent2"/>
                </a:solidFill>
              </a:rPr>
              <a:t>Appendix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Scope of the Specific Cooperation</a:t>
            </a:r>
          </a:p>
          <a:p>
            <a:pPr lvl="1"/>
            <a:r>
              <a:rPr lang="en-US" sz="1400" dirty="0"/>
              <a:t>The objective of the specific cooperation is to conduct robots assisted studies at </a:t>
            </a:r>
            <a:r>
              <a:rPr lang="en-US" sz="1400" i="1" dirty="0">
                <a:solidFill>
                  <a:srgbClr val="0070C0"/>
                </a:solidFill>
              </a:rPr>
              <a:t>LEAPS member laboratory</a:t>
            </a:r>
          </a:p>
          <a:p>
            <a:pPr lvl="1"/>
            <a:r>
              <a:rPr lang="en-US" sz="1400" dirty="0"/>
              <a:t>CERN is planning to use robots for inspection, environmental measurements, in-situ maintenance and early intervention in the FCC tunnel and </a:t>
            </a:r>
            <a:r>
              <a:rPr lang="en-US" sz="1400" i="1" dirty="0">
                <a:solidFill>
                  <a:srgbClr val="0070C0"/>
                </a:solidFill>
              </a:rPr>
              <a:t>is interested to test existing robots in different accelerator environments.</a:t>
            </a:r>
            <a:endParaRPr lang="de-DE" sz="14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Contributions of the Parties</a:t>
            </a:r>
          </a:p>
          <a:p>
            <a:pPr lvl="1"/>
            <a:r>
              <a:rPr lang="en-US" sz="1400" dirty="0"/>
              <a:t>CERN will provide …</a:t>
            </a:r>
          </a:p>
          <a:p>
            <a:pPr lvl="1"/>
            <a:r>
              <a:rPr lang="en-US" sz="1400" i="1" dirty="0">
                <a:solidFill>
                  <a:srgbClr val="0070C0"/>
                </a:solidFill>
              </a:rPr>
              <a:t>LEAPS member laboratory </a:t>
            </a:r>
            <a:r>
              <a:rPr lang="en-US" sz="1400" dirty="0"/>
              <a:t>will provide …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767609B-16B7-4A47-BA03-E6DB60A568CB}"/>
              </a:ext>
            </a:extLst>
          </p:cNvPr>
          <p:cNvCxnSpPr/>
          <p:nvPr/>
        </p:nvCxnSpPr>
        <p:spPr>
          <a:xfrm flipV="1">
            <a:off x="3287688" y="1700808"/>
            <a:ext cx="936104" cy="50405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116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Rainer Wanzenberg</a:t>
            </a:r>
          </a:p>
          <a:p>
            <a:r>
              <a:rPr lang="de-DE" dirty="0"/>
              <a:t>MPE</a:t>
            </a:r>
          </a:p>
          <a:p>
            <a:r>
              <a:rPr lang="de-DE" dirty="0"/>
              <a:t>Rainer.wanzenberg@desy.de </a:t>
            </a:r>
          </a:p>
          <a:p>
            <a:r>
              <a:rPr lang="de-DE" dirty="0"/>
              <a:t>++49 40 8998 2496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LEAPS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Working Group 2: Photon Sources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C086D1-6A43-41E2-A8FC-634CA79F19EA}"/>
              </a:ext>
            </a:extLst>
          </p:cNvPr>
          <p:cNvSpPr/>
          <p:nvPr/>
        </p:nvSpPr>
        <p:spPr>
          <a:xfrm>
            <a:off x="376647" y="1276832"/>
            <a:ext cx="4634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https://www.leaps-initiative.eu/digital-leaps/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C726F9-4ACC-439B-B361-F67D5698668F}"/>
              </a:ext>
            </a:extLst>
          </p:cNvPr>
          <p:cNvSpPr txBox="1"/>
          <p:nvPr/>
        </p:nvSpPr>
        <p:spPr>
          <a:xfrm>
            <a:off x="6209471" y="800709"/>
            <a:ext cx="517241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2021 WG2 has identified several topics /work packages in the framework of the Digital LEAPS initiative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LEAPS Integrated Platform </a:t>
            </a:r>
          </a:p>
          <a:p>
            <a:r>
              <a:rPr lang="en-US" sz="1600" dirty="0"/>
              <a:t>     </a:t>
            </a:r>
            <a:r>
              <a:rPr lang="en-US" sz="1200" dirty="0"/>
              <a:t>facility independent interface system to access and operate</a:t>
            </a:r>
          </a:p>
          <a:p>
            <a:r>
              <a:rPr lang="en-US" sz="1200" dirty="0"/>
              <a:t>       our facilities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Scientific Computing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 err="1"/>
              <a:t>Machine</a:t>
            </a:r>
            <a:r>
              <a:rPr lang="de-DE" sz="1600" dirty="0"/>
              <a:t> Learning (ML)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Virtual </a:t>
            </a:r>
            <a:r>
              <a:rPr lang="de-DE" sz="1600" dirty="0" err="1"/>
              <a:t>Diagnostic</a:t>
            </a:r>
            <a:r>
              <a:rPr lang="de-DE" sz="1600" dirty="0"/>
              <a:t> (VD)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Androids for Remote Access (ARA)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1600" dirty="0"/>
              <a:t>WP6: Remote Training (RT)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336D66-B21E-422A-AEA0-4D40D9A87DD7}"/>
              </a:ext>
            </a:extLst>
          </p:cNvPr>
          <p:cNvSpPr/>
          <p:nvPr/>
        </p:nvSpPr>
        <p:spPr>
          <a:xfrm>
            <a:off x="6095999" y="3416424"/>
            <a:ext cx="4249716" cy="379252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D78A21-18EF-444F-A10B-0F8AF0E87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737852"/>
            <a:ext cx="3240360" cy="474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85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Androids for remote access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CERN workshop, May 23/24,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6F2951-F629-4909-B05F-6B7C3AA50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53" y="1464915"/>
            <a:ext cx="6020208" cy="47357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BC3AC4-EBEB-41BA-A2F8-41CBCEA35B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1020" y="3215926"/>
            <a:ext cx="5020371" cy="29847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CBC164-CFC5-46E8-B9BC-AEFF0874EC2F}"/>
              </a:ext>
            </a:extLst>
          </p:cNvPr>
          <p:cNvSpPr txBox="1"/>
          <p:nvPr/>
        </p:nvSpPr>
        <p:spPr>
          <a:xfrm>
            <a:off x="6761020" y="1330827"/>
            <a:ext cx="39300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Agenda: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Presentations about activities</a:t>
            </a:r>
          </a:p>
          <a:p>
            <a:r>
              <a:rPr lang="en-US" sz="1600" dirty="0"/>
              <a:t>     at CERN, DESY, ELETTRA, EUXFEL,</a:t>
            </a:r>
          </a:p>
          <a:p>
            <a:r>
              <a:rPr lang="en-US" sz="1600" dirty="0"/>
              <a:t>     INFN </a:t>
            </a:r>
            <a:r>
              <a:rPr lang="en-US" sz="1600" dirty="0" err="1"/>
              <a:t>Legnaro</a:t>
            </a:r>
            <a:r>
              <a:rPr lang="en-US" sz="1600" dirty="0"/>
              <a:t>, MAX IV, PSI, SOLEIL</a:t>
            </a:r>
          </a:p>
          <a:p>
            <a:r>
              <a:rPr lang="en-US" sz="1600" dirty="0"/>
              <a:t>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CERN Lab Visit</a:t>
            </a:r>
            <a:endParaRPr lang="de-DE" sz="16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79D0C8-9C2A-481C-AD28-C540B2B39209}"/>
              </a:ext>
            </a:extLst>
          </p:cNvPr>
          <p:cNvSpPr/>
          <p:nvPr/>
        </p:nvSpPr>
        <p:spPr>
          <a:xfrm>
            <a:off x="1343472" y="2115657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https://indico.psi.ch/event/14358/</a:t>
            </a:r>
          </a:p>
        </p:txBody>
      </p:sp>
    </p:spTree>
    <p:extLst>
      <p:ext uri="{BB962C8B-B14F-4D97-AF65-F5344CB8AC3E}">
        <p14:creationId xmlns:p14="http://schemas.microsoft.com/office/powerpoint/2010/main" val="2565209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between DESY and CERN on Androids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Spin off of the workshop at CERN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B0FBBD-44FF-4C79-8168-4455A8002E73}"/>
              </a:ext>
            </a:extLst>
          </p:cNvPr>
          <p:cNvSpPr/>
          <p:nvPr/>
        </p:nvSpPr>
        <p:spPr>
          <a:xfrm>
            <a:off x="191344" y="2285281"/>
            <a:ext cx="53285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Controls Electronics &amp; Mechatronics group</a:t>
            </a:r>
          </a:p>
          <a:p>
            <a:r>
              <a:rPr lang="en-US" dirty="0"/>
              <a:t>develops and maintains a centralized competence in controls hardware  custom design, low-level software  &amp; infrastructure support, electronic development/production &amp; radiation tolerance, mechatronics &amp; robotics, tests and measurement systems.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3B396A-DF35-4C26-9E8D-D5D1C394AC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9" y="1184983"/>
            <a:ext cx="936726" cy="9367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329B63-66BD-48F9-A850-C7C531022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545" y="4134606"/>
            <a:ext cx="2758190" cy="231317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DA6AC8A4-BC1F-4827-9CED-830E2DE7B7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23993" y="1175121"/>
            <a:ext cx="1109480" cy="110948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EFA9117-F6AC-4793-9A45-677F83043882}"/>
              </a:ext>
            </a:extLst>
          </p:cNvPr>
          <p:cNvSpPr/>
          <p:nvPr/>
        </p:nvSpPr>
        <p:spPr>
          <a:xfrm>
            <a:off x="5902878" y="2288569"/>
            <a:ext cx="5519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Strong </a:t>
            </a:r>
            <a:r>
              <a:rPr lang="de-DE" dirty="0" err="1"/>
              <a:t>interests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Androids </a:t>
            </a:r>
            <a:r>
              <a:rPr lang="de-DE" dirty="0" err="1"/>
              <a:t>for</a:t>
            </a:r>
            <a:r>
              <a:rPr lang="de-DE" dirty="0"/>
              <a:t> remote </a:t>
            </a:r>
            <a:r>
              <a:rPr lang="de-DE" dirty="0" err="1"/>
              <a:t>access</a:t>
            </a:r>
            <a:r>
              <a:rPr lang="de-DE" dirty="0"/>
              <a:t> at PETRA III; possible </a:t>
            </a:r>
            <a:r>
              <a:rPr lang="de-DE" dirty="0" err="1"/>
              <a:t>tasks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General inspection tours using various interchangeable sensors, e.g. 3D optical camera, thermal camera, radiation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Maintenance and repair tasks of electronics, e.g. visually monitoring status LEDs of electronic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Maintenance of water pipes, leak detection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30DAE8A-11E4-46DC-BE3C-7ECC2B3170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5999" y="4967313"/>
            <a:ext cx="2277750" cy="170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13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test of the MIRA robot at DESY was a success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test took place in 01-03 July 2024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BB247B-23F8-4250-AF1E-1A0148FB65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661196"/>
            <a:ext cx="2503229" cy="44501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2EE3D1-1B04-4EA6-9A34-C9F7A4AE4B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6" y="2421922"/>
            <a:ext cx="6212907" cy="368945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06BC5C-8BB6-4595-9BD4-9A003533AC65}"/>
              </a:ext>
            </a:extLst>
          </p:cNvPr>
          <p:cNvSpPr/>
          <p:nvPr/>
        </p:nvSpPr>
        <p:spPr>
          <a:xfrm>
            <a:off x="335360" y="1215185"/>
            <a:ext cx="1484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MIRA robot </a:t>
            </a:r>
            <a:endParaRPr lang="de-DE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A5B301-3ED1-4B6A-95D3-EC9456C981FF}"/>
              </a:ext>
            </a:extLst>
          </p:cNvPr>
          <p:cNvSpPr/>
          <p:nvPr/>
        </p:nvSpPr>
        <p:spPr>
          <a:xfrm>
            <a:off x="3719736" y="1191064"/>
            <a:ext cx="6353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The team seen through the camera of the robot</a:t>
            </a:r>
          </a:p>
          <a:p>
            <a:r>
              <a:rPr lang="en-US" dirty="0"/>
              <a:t>Luca </a:t>
            </a:r>
            <a:r>
              <a:rPr lang="en-US" dirty="0" err="1"/>
              <a:t>Buonocore</a:t>
            </a:r>
            <a:r>
              <a:rPr lang="en-US" dirty="0"/>
              <a:t>, David Forkel, Konrad </a:t>
            </a:r>
            <a:r>
              <a:rPr lang="en-US" dirty="0" err="1"/>
              <a:t>Chrostowski</a:t>
            </a:r>
            <a:r>
              <a:rPr lang="en-US" dirty="0"/>
              <a:t> (CERN)</a:t>
            </a:r>
          </a:p>
          <a:p>
            <a:r>
              <a:rPr lang="de-DE" dirty="0"/>
              <a:t>Andreas </a:t>
            </a:r>
            <a:r>
              <a:rPr lang="de-DE" dirty="0" err="1"/>
              <a:t>Labudda</a:t>
            </a:r>
            <a:r>
              <a:rPr lang="de-DE" dirty="0"/>
              <a:t>, Ke Li, R.W. (DESY)</a:t>
            </a:r>
          </a:p>
        </p:txBody>
      </p:sp>
    </p:spTree>
    <p:extLst>
      <p:ext uri="{BB962C8B-B14F-4D97-AF65-F5344CB8AC3E}">
        <p14:creationId xmlns:p14="http://schemas.microsoft.com/office/powerpoint/2010/main" val="75845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Android Test in the PETRA III tunnel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study in the PETRA III was the first step for a further collaboration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3B87D-D0A4-4EF1-B743-AD5C7F40CA9F}"/>
              </a:ext>
            </a:extLst>
          </p:cNvPr>
          <p:cNvSpPr txBox="1"/>
          <p:nvPr/>
        </p:nvSpPr>
        <p:spPr>
          <a:xfrm>
            <a:off x="407987" y="1500619"/>
            <a:ext cx="535595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Teleoperation of the MIRA robot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 Autopilot </a:t>
            </a:r>
            <a:r>
              <a:rPr lang="de-DE" sz="2400" dirty="0" err="1"/>
              <a:t>testing</a:t>
            </a:r>
            <a:r>
              <a:rPr lang="de-DE" sz="2400" dirty="0"/>
              <a:t> </a:t>
            </a:r>
            <a:r>
              <a:rPr lang="en-US" sz="2400" dirty="0"/>
              <a:t>of the MIRA robot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Network </a:t>
            </a:r>
            <a:r>
              <a:rPr lang="de-DE" sz="2400" dirty="0" err="1"/>
              <a:t>infrastructure</a:t>
            </a:r>
            <a:r>
              <a:rPr lang="de-DE" sz="2400" dirty="0"/>
              <a:t> </a:t>
            </a:r>
            <a:r>
              <a:rPr lang="de-DE" sz="2400" dirty="0" err="1"/>
              <a:t>assessment</a:t>
            </a:r>
            <a:r>
              <a:rPr lang="de-DE" sz="2400" dirty="0"/>
              <a:t> </a:t>
            </a:r>
          </a:p>
          <a:p>
            <a:r>
              <a:rPr lang="de-DE" sz="2400" dirty="0"/>
              <a:t>    in </a:t>
            </a:r>
            <a:r>
              <a:rPr lang="de-DE" sz="2400" dirty="0" err="1"/>
              <a:t>the</a:t>
            </a:r>
            <a:r>
              <a:rPr lang="de-DE" sz="2400" dirty="0"/>
              <a:t> PETRA III </a:t>
            </a:r>
            <a:r>
              <a:rPr lang="de-DE" sz="2400" dirty="0" err="1"/>
              <a:t>tunnel</a:t>
            </a:r>
            <a:endParaRPr lang="de-DE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/>
              <a:t>Evaluation and </a:t>
            </a:r>
            <a:r>
              <a:rPr lang="de-DE" sz="2400" dirty="0" err="1"/>
              <a:t>future</a:t>
            </a:r>
            <a:r>
              <a:rPr lang="de-DE" sz="2400" dirty="0"/>
              <a:t> </a:t>
            </a:r>
            <a:r>
              <a:rPr lang="de-DE" sz="2400" dirty="0" err="1"/>
              <a:t>work</a:t>
            </a:r>
            <a:endParaRPr lang="de-DE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6BD81C-6266-43C7-A2B3-852306A01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6179" y="1314053"/>
            <a:ext cx="4201111" cy="24073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F21AFD-4833-4BAD-8A4D-1556EBD16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180" y="3952509"/>
            <a:ext cx="4201111" cy="23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331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Teleoperation and Autopilot testing of the MIRA robot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movie</a:t>
            </a:r>
          </a:p>
          <a:p>
            <a:endParaRPr lang="en-US" dirty="0"/>
          </a:p>
        </p:txBody>
      </p:sp>
      <p:pic>
        <p:nvPicPr>
          <p:cNvPr id="5" name="DESY_Test_Summary">
            <a:hlinkClick r:id="" action="ppaction://media"/>
            <a:extLst>
              <a:ext uri="{FF2B5EF4-FFF2-40B4-BE49-F238E27FC236}">
                <a16:creationId xmlns:a16="http://schemas.microsoft.com/office/drawing/2014/main" id="{65229311-6AED-4D3F-8720-6B210779A6A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19536" y="961201"/>
            <a:ext cx="9001000" cy="506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3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challenges for the CERN – DESY collaboration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successfully mastered many little obstacles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9C36DB-75BC-499E-B47F-D68331EA3FE3}"/>
              </a:ext>
            </a:extLst>
          </p:cNvPr>
          <p:cNvSpPr txBox="1"/>
          <p:nvPr/>
        </p:nvSpPr>
        <p:spPr>
          <a:xfrm>
            <a:off x="407987" y="1340768"/>
            <a:ext cx="479810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Shipping of sensitive equipment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Packing of components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Impact indicators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Custom rules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Communication with shipping departments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Onside transport of the equipment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Safety trainings for collaborators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General safety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Radiation safety in an accelerator tunnel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IT safety / network access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endParaRPr lang="en-US" sz="1600" dirty="0"/>
          </a:p>
          <a:p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 Network </a:t>
            </a:r>
            <a:r>
              <a:rPr lang="de-DE" sz="1600" dirty="0" err="1"/>
              <a:t>Configuration</a:t>
            </a:r>
            <a:r>
              <a:rPr lang="de-DE" sz="1600" dirty="0"/>
              <a:t> &amp; </a:t>
            </a:r>
            <a:r>
              <a:rPr lang="de-DE" sz="1600" dirty="0" err="1"/>
              <a:t>Testing</a:t>
            </a:r>
            <a:endParaRPr lang="de-DE" sz="1600" dirty="0"/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WLAN in the accelerator tunnel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/>
              <a:t>Availability of a 5G net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en-US" sz="1600" dirty="0" err="1"/>
              <a:t>Compatability</a:t>
            </a:r>
            <a:r>
              <a:rPr lang="en-US" sz="1600" dirty="0"/>
              <a:t> of the robot with the</a:t>
            </a:r>
          </a:p>
          <a:p>
            <a:pPr lvl="1"/>
            <a:r>
              <a:rPr lang="en-US" sz="1600" dirty="0"/>
              <a:t>     local WLAN requirements</a:t>
            </a:r>
            <a:endParaRPr lang="de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358DE1-5C97-402F-9D76-FDCCE5849730}"/>
              </a:ext>
            </a:extLst>
          </p:cNvPr>
          <p:cNvSpPr txBox="1"/>
          <p:nvPr/>
        </p:nvSpPr>
        <p:spPr>
          <a:xfrm>
            <a:off x="6095999" y="1608242"/>
            <a:ext cx="4644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Radiation Sensor was damaged during transport,</a:t>
            </a:r>
          </a:p>
          <a:p>
            <a:r>
              <a:rPr lang="en-US" sz="1400" dirty="0"/>
              <a:t>A Geiger counter was provided by DESY as a</a:t>
            </a:r>
          </a:p>
          <a:p>
            <a:r>
              <a:rPr lang="en-US" sz="1400" dirty="0"/>
              <a:t>replacement and mounted on the robot.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64190B-4C05-4E98-9E62-839C26377367}"/>
              </a:ext>
            </a:extLst>
          </p:cNvPr>
          <p:cNvSpPr txBox="1"/>
          <p:nvPr/>
        </p:nvSpPr>
        <p:spPr>
          <a:xfrm>
            <a:off x="6102588" y="4653136"/>
            <a:ext cx="5033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It was not possible to integrate the robot into the DESY office/controls Network. But 3 CERN </a:t>
            </a:r>
            <a:r>
              <a:rPr lang="en-US" sz="1400" dirty="0" err="1"/>
              <a:t>Teltonika</a:t>
            </a:r>
            <a:r>
              <a:rPr lang="en-US" sz="1400" dirty="0"/>
              <a:t> </a:t>
            </a:r>
            <a:r>
              <a:rPr lang="en-US" sz="1400" dirty="0" err="1"/>
              <a:t>Wifi</a:t>
            </a:r>
            <a:r>
              <a:rPr lang="en-US" sz="1400" dirty="0"/>
              <a:t> routers were prepared and place in PETRA III at intervals within their signal range.</a:t>
            </a:r>
          </a:p>
          <a:p>
            <a:endParaRPr lang="en-US" sz="1400" dirty="0"/>
          </a:p>
          <a:p>
            <a:r>
              <a:rPr lang="en-US" sz="1400" dirty="0"/>
              <a:t>The public 5G network of several providers extends into the tunnel due to its proximity to the surface. But DESY is presently not working with 5G networks in the tunnel.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5794B9-F4D6-43B8-9890-DAEE8E09C219}"/>
              </a:ext>
            </a:extLst>
          </p:cNvPr>
          <p:cNvSpPr txBox="1"/>
          <p:nvPr/>
        </p:nvSpPr>
        <p:spPr>
          <a:xfrm>
            <a:off x="6095999" y="3095225"/>
            <a:ext cx="4644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All trainings could be finished in time. Nevertheless,</a:t>
            </a:r>
          </a:p>
          <a:p>
            <a:r>
              <a:rPr lang="en-US" sz="1400" dirty="0"/>
              <a:t>some improvements in the procedures are </a:t>
            </a:r>
            <a:r>
              <a:rPr lang="en-US" sz="1400" dirty="0" err="1"/>
              <a:t>desireable</a:t>
            </a:r>
            <a:r>
              <a:rPr lang="en-U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6158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90439-BB4C-6E0F-290B-C2EABBFC4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Achievements during the test in July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501B7C-59BA-08FA-DF0D-8B78D521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Collaboration on Androids </a:t>
            </a:r>
            <a:r>
              <a:rPr lang="en-US" noProof="0" dirty="0"/>
              <a:t>| R. </a:t>
            </a:r>
            <a:r>
              <a:rPr lang="en-US" noProof="0" dirty="0" err="1"/>
              <a:t>Wanzenberg</a:t>
            </a:r>
            <a:endParaRPr lang="en-US" dirty="0"/>
          </a:p>
          <a:p>
            <a:r>
              <a:rPr lang="en-US" noProof="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4510F-6813-E2CB-85DD-2E544CED0B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All  objectives could be explored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C77827-032A-4200-9FE4-7F627FB8027B}"/>
              </a:ext>
            </a:extLst>
          </p:cNvPr>
          <p:cNvSpPr/>
          <p:nvPr/>
        </p:nvSpPr>
        <p:spPr>
          <a:xfrm>
            <a:off x="407987" y="1213543"/>
            <a:ext cx="10801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Teleoperation of the MIRA robot,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finally worked with a local WLAN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Integration into the office/controls network was not yet achieved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Autopilot testing of the MIRA robot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Successful, robot move along the tunnel wall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Network infrastructure assessment  in the PETRA III tunnel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Public 5G network is available in most of the tunnel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DESY has not yet used 5G Networks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Evaluation and future work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/>
              <a:t>The successful teleoperation  and the autopilot test of MIRA3 robot demonstrates that the</a:t>
            </a:r>
          </a:p>
          <a:p>
            <a:pPr lvl="1"/>
            <a:r>
              <a:rPr lang="en-US" dirty="0"/>
              <a:t>      </a:t>
            </a:r>
            <a:r>
              <a:rPr lang="en-US" b="1" dirty="0">
                <a:solidFill>
                  <a:srgbClr val="00B050"/>
                </a:solidFill>
              </a:rPr>
              <a:t>robotic hardware and software developed at CERN can also be used in other similar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      tunnel scenarios and semi-structure environments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Improvement of the PETRA III net work infrastructure is needed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Remote operation of fire doors will be required to enable the robot access to the full tunnel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56222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1602</Words>
  <Application>Microsoft Office PowerPoint</Application>
  <PresentationFormat>Widescreen</PresentationFormat>
  <Paragraphs>224</Paragraphs>
  <Slides>12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Symbol</vt:lpstr>
      <vt:lpstr>Wingdings</vt:lpstr>
      <vt:lpstr>DESY</vt:lpstr>
      <vt:lpstr>Collaboration between DESY and CERN on Androids</vt:lpstr>
      <vt:lpstr>Digital LEAPS</vt:lpstr>
      <vt:lpstr>Androids for remote access</vt:lpstr>
      <vt:lpstr>Collaboration between DESY and CERN on Androids</vt:lpstr>
      <vt:lpstr>First test of the MIRA robot at DESY was a success</vt:lpstr>
      <vt:lpstr>Objectives of the Android Test in the PETRA III tunnel </vt:lpstr>
      <vt:lpstr>Teleoperation and Autopilot testing of the MIRA robot</vt:lpstr>
      <vt:lpstr>General challenges for the CERN – DESY collaboration </vt:lpstr>
      <vt:lpstr>Achievements during the test in July 2024</vt:lpstr>
      <vt:lpstr>Digital LEAPS and CERN</vt:lpstr>
      <vt:lpstr> Proposal for an MoU between LEAPS and CERN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 User</dc:creator>
  <cp:lastModifiedBy>Wanzenberg, Rainer</cp:lastModifiedBy>
  <cp:revision>366</cp:revision>
  <dcterms:created xsi:type="dcterms:W3CDTF">2021-10-12T07:39:47Z</dcterms:created>
  <dcterms:modified xsi:type="dcterms:W3CDTF">2024-10-22T15:17:57Z</dcterms:modified>
</cp:coreProperties>
</file>