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84" r:id="rId5"/>
    <p:sldId id="285" r:id="rId6"/>
    <p:sldId id="288" r:id="rId7"/>
    <p:sldId id="286" r:id="rId8"/>
    <p:sldId id="289" r:id="rId9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93" autoAdjust="0"/>
  </p:normalViewPr>
  <p:slideViewPr>
    <p:cSldViewPr showGuides="1">
      <p:cViewPr varScale="1">
        <p:scale>
          <a:sx n="118" d="100"/>
          <a:sy n="118" d="100"/>
        </p:scale>
        <p:origin x="126" y="19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2479" y="249029"/>
            <a:ext cx="4282476" cy="336706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092527" y="249029"/>
            <a:ext cx="1232669" cy="336706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02.10.2024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2479" y="9215733"/>
            <a:ext cx="4282476" cy="35969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092527" y="9215735"/>
            <a:ext cx="1232669" cy="35968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1T10:34:52.815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495300" y="976313"/>
            <a:ext cx="6035675" cy="339566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68425" y="9457663"/>
            <a:ext cx="2210808" cy="19487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14612" y="9457663"/>
            <a:ext cx="863510" cy="19487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66621" y="4650634"/>
            <a:ext cx="5511501" cy="46121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192602" y="462286"/>
            <a:ext cx="2076877" cy="20161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02.10.2024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57978" y="468975"/>
            <a:ext cx="3220500" cy="19492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indico.psi.ch/event/15973/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Workshop Overview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Longitudinal Electron beam Dynamics for Coherent Light Sources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841268"/>
            <a:ext cx="5976739" cy="288032"/>
          </a:xfrm>
        </p:spPr>
        <p:txBody>
          <a:bodyPr/>
          <a:lstStyle/>
          <a:p>
            <a:r>
              <a:rPr lang="en-GB" noProof="0" dirty="0"/>
              <a:t>Thomas Geoffrey Lucas (Workshop Chair), Rasmus Ischebeck,            Paolo </a:t>
            </a:r>
            <a:r>
              <a:rPr lang="en-GB" noProof="0" dirty="0" err="1"/>
              <a:t>Craievich</a:t>
            </a:r>
            <a:r>
              <a:rPr lang="en-GB" noProof="0" dirty="0"/>
              <a:t> (PSI), and Simone Di Mitri (</a:t>
            </a:r>
            <a:r>
              <a:rPr lang="en-GB" noProof="0" dirty="0" err="1"/>
              <a:t>Elettra</a:t>
            </a:r>
            <a:r>
              <a:rPr lang="en-GB" noProof="0" dirty="0"/>
              <a:t> </a:t>
            </a:r>
            <a:r>
              <a:rPr lang="en-GB" noProof="0" dirty="0" err="1"/>
              <a:t>Sincrotrone</a:t>
            </a:r>
            <a:r>
              <a:rPr lang="en-GB" noProof="0" dirty="0"/>
              <a:t> Trieste)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51001FB5-8AAB-549B-4559-2B77EE706128}"/>
                  </a:ext>
                </a:extLst>
              </p14:cNvPr>
              <p14:cNvContentPartPr/>
              <p14:nvPr/>
            </p14:nvContentPartPr>
            <p14:xfrm>
              <a:off x="1820200" y="3061387"/>
              <a:ext cx="360" cy="3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51001FB5-8AAB-549B-4559-2B77EE70612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15880" y="3057067"/>
                <a:ext cx="9000" cy="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BE992A4-5C4E-C0E8-AFB8-2E42A458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Overview</a:t>
            </a:r>
            <a:endParaRPr lang="de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20A8265-3931-8144-8349-A658F0B96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000" b="1" dirty="0"/>
              <a:t>Location: </a:t>
            </a:r>
            <a:r>
              <a:rPr lang="de-CH" sz="2000" dirty="0"/>
              <a:t>Haus der Universität, Bern, </a:t>
            </a:r>
            <a:r>
              <a:rPr lang="de-CH" sz="2000" dirty="0" err="1"/>
              <a:t>Switzerland</a:t>
            </a:r>
            <a:r>
              <a:rPr lang="de-CH" sz="2000" dirty="0"/>
              <a:t>.</a:t>
            </a:r>
          </a:p>
          <a:p>
            <a:endParaRPr lang="de-CH" sz="2000" dirty="0"/>
          </a:p>
          <a:p>
            <a:r>
              <a:rPr lang="de-CH" sz="2000" b="1" dirty="0"/>
              <a:t>Dates: </a:t>
            </a:r>
            <a:r>
              <a:rPr lang="de-CH" sz="2000" dirty="0"/>
              <a:t>17th-20th September</a:t>
            </a:r>
          </a:p>
          <a:p>
            <a:endParaRPr lang="de-CH" sz="2000" dirty="0"/>
          </a:p>
          <a:p>
            <a:r>
              <a:rPr lang="de-CH" sz="2000" b="1" dirty="0" err="1"/>
              <a:t>Scope</a:t>
            </a:r>
            <a:r>
              <a:rPr lang="de-CH" sz="2000" b="1" dirty="0"/>
              <a:t>: </a:t>
            </a:r>
            <a:r>
              <a:rPr lang="de-CH" sz="2000" dirty="0"/>
              <a:t>Workshop </a:t>
            </a:r>
            <a:r>
              <a:rPr lang="de-CH" sz="2000" dirty="0" err="1"/>
              <a:t>discussing</a:t>
            </a:r>
            <a:r>
              <a:rPr lang="de-CH" sz="2000" dirty="0"/>
              <a:t> high </a:t>
            </a:r>
            <a:r>
              <a:rPr lang="de-CH" sz="2000" dirty="0" err="1"/>
              <a:t>brightness</a:t>
            </a:r>
            <a:r>
              <a:rPr lang="de-CH" sz="2000" dirty="0"/>
              <a:t> </a:t>
            </a:r>
            <a:r>
              <a:rPr lang="de-CH" sz="2000" dirty="0" err="1"/>
              <a:t>beams</a:t>
            </a:r>
            <a:r>
              <a:rPr lang="de-CH" sz="2000" dirty="0"/>
              <a:t> in linear and </a:t>
            </a:r>
            <a:r>
              <a:rPr lang="de-CH" sz="2000" dirty="0" err="1"/>
              <a:t>circular</a:t>
            </a:r>
            <a:r>
              <a:rPr lang="de-CH" sz="2000" dirty="0"/>
              <a:t> </a:t>
            </a:r>
            <a:r>
              <a:rPr lang="de-CH" sz="2000" dirty="0" err="1"/>
              <a:t>electron</a:t>
            </a:r>
            <a:r>
              <a:rPr lang="de-CH" sz="2000" dirty="0"/>
              <a:t> </a:t>
            </a:r>
            <a:r>
              <a:rPr lang="de-CH" sz="2000" dirty="0" err="1"/>
              <a:t>accelerators</a:t>
            </a:r>
            <a:r>
              <a:rPr lang="de-CH" sz="2000" dirty="0"/>
              <a:t>, </a:t>
            </a:r>
            <a:r>
              <a:rPr lang="de-CH" sz="2000" dirty="0" err="1"/>
              <a:t>primarily</a:t>
            </a:r>
            <a:r>
              <a:rPr lang="de-CH" sz="2000" dirty="0"/>
              <a:t> </a:t>
            </a:r>
            <a:r>
              <a:rPr lang="de-CH" sz="2000" dirty="0" err="1"/>
              <a:t>focusing</a:t>
            </a:r>
            <a:r>
              <a:rPr lang="de-CH" sz="2000" dirty="0"/>
              <a:t> on light </a:t>
            </a:r>
            <a:r>
              <a:rPr lang="de-CH" sz="2000" dirty="0" err="1"/>
              <a:t>sources</a:t>
            </a:r>
            <a:r>
              <a:rPr lang="de-CH" sz="2000" dirty="0"/>
              <a:t>. Sessions </a:t>
            </a:r>
            <a:r>
              <a:rPr lang="de-CH" sz="2000" dirty="0" err="1"/>
              <a:t>focused</a:t>
            </a:r>
            <a:r>
              <a:rPr lang="de-CH" sz="2000" dirty="0"/>
              <a:t> on </a:t>
            </a:r>
            <a:r>
              <a:rPr lang="de-CH" sz="2000" dirty="0" err="1"/>
              <a:t>certain</a:t>
            </a:r>
            <a:r>
              <a:rPr lang="de-CH" sz="2000" dirty="0"/>
              <a:t> </a:t>
            </a:r>
            <a:r>
              <a:rPr lang="de-CH" sz="2000" dirty="0" err="1"/>
              <a:t>phenomena</a:t>
            </a:r>
            <a:r>
              <a:rPr lang="de-CH" sz="2000" dirty="0"/>
              <a:t> </a:t>
            </a:r>
            <a:r>
              <a:rPr lang="de-CH" sz="2000" dirty="0" err="1"/>
              <a:t>that</a:t>
            </a:r>
            <a:r>
              <a:rPr lang="de-CH" sz="2000" dirty="0"/>
              <a:t> </a:t>
            </a:r>
            <a:r>
              <a:rPr lang="de-CH" sz="2000" dirty="0" err="1"/>
              <a:t>limit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beam </a:t>
            </a:r>
            <a:r>
              <a:rPr lang="de-CH" sz="2000" dirty="0" err="1"/>
              <a:t>brightness</a:t>
            </a:r>
            <a:r>
              <a:rPr lang="de-CH" sz="2000" dirty="0"/>
              <a:t> </a:t>
            </a:r>
            <a:r>
              <a:rPr lang="de-CH" sz="2000" dirty="0" err="1"/>
              <a:t>or</a:t>
            </a:r>
            <a:r>
              <a:rPr lang="de-CH" sz="2000" dirty="0"/>
              <a:t> </a:t>
            </a:r>
            <a:r>
              <a:rPr lang="de-CH" sz="2000" dirty="0" err="1"/>
              <a:t>may</a:t>
            </a:r>
            <a:r>
              <a:rPr lang="de-CH" sz="2000" dirty="0"/>
              <a:t> </a:t>
            </a:r>
            <a:r>
              <a:rPr lang="de-CH" sz="2000" dirty="0" err="1"/>
              <a:t>be</a:t>
            </a:r>
            <a:r>
              <a:rPr lang="de-CH" sz="2000" dirty="0"/>
              <a:t> </a:t>
            </a:r>
            <a:r>
              <a:rPr lang="de-CH" sz="2000" dirty="0" err="1"/>
              <a:t>used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improve</a:t>
            </a:r>
            <a:r>
              <a:rPr lang="de-CH" sz="2000" dirty="0"/>
              <a:t> </a:t>
            </a:r>
            <a:r>
              <a:rPr lang="de-CH" sz="2000" dirty="0" err="1"/>
              <a:t>it</a:t>
            </a:r>
            <a:r>
              <a:rPr lang="de-CH" sz="2000" dirty="0"/>
              <a:t> </a:t>
            </a:r>
            <a:r>
              <a:rPr lang="de-CH" sz="2000" dirty="0" err="1"/>
              <a:t>through</a:t>
            </a:r>
            <a:r>
              <a:rPr lang="de-CH" sz="2000" dirty="0"/>
              <a:t> </a:t>
            </a:r>
            <a:r>
              <a:rPr lang="de-CH" sz="2000" dirty="0" err="1"/>
              <a:t>special</a:t>
            </a:r>
            <a:r>
              <a:rPr lang="de-CH" sz="2000" dirty="0"/>
              <a:t> operational </a:t>
            </a:r>
            <a:r>
              <a:rPr lang="de-CH" sz="2000" dirty="0" err="1"/>
              <a:t>modes</a:t>
            </a:r>
            <a:r>
              <a:rPr lang="de-CH" sz="2000" dirty="0"/>
              <a:t>.</a:t>
            </a:r>
          </a:p>
          <a:p>
            <a:endParaRPr lang="de-CH" sz="2000" dirty="0"/>
          </a:p>
          <a:p>
            <a:r>
              <a:rPr lang="de-CH" sz="2000" b="1" dirty="0"/>
              <a:t>Website: </a:t>
            </a:r>
            <a:r>
              <a:rPr lang="de-CH" sz="2000" dirty="0">
                <a:hlinkClick r:id="rId2"/>
              </a:rPr>
              <a:t>https://indico.psi.ch/event/15973/</a:t>
            </a:r>
            <a:r>
              <a:rPr lang="de-CH" sz="2000" dirty="0"/>
              <a:t> </a:t>
            </a:r>
          </a:p>
        </p:txBody>
      </p:sp>
      <p:pic>
        <p:nvPicPr>
          <p:cNvPr id="1026" name="Picture 2" descr="Haus der Universität">
            <a:extLst>
              <a:ext uri="{FF2B5EF4-FFF2-40B4-BE49-F238E27FC236}">
                <a16:creationId xmlns:a16="http://schemas.microsoft.com/office/drawing/2014/main" id="{1671E008-8ADB-6DD6-5287-533F873EFC8B}"/>
              </a:ext>
            </a:extLst>
          </p:cNvPr>
          <p:cNvPicPr>
            <a:picLocks noGrp="1" noChangeAspect="1" noChangeArrowheads="1"/>
          </p:cNvPicPr>
          <p:nvPr>
            <p:ph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1377428"/>
            <a:ext cx="4191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BEA80B-337D-EE30-15EB-EF72BFB5845A}"/>
              </a:ext>
            </a:extLst>
          </p:cNvPr>
          <p:cNvSpPr txBox="1"/>
          <p:nvPr/>
        </p:nvSpPr>
        <p:spPr>
          <a:xfrm>
            <a:off x="6744072" y="3734063"/>
            <a:ext cx="417646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Venue</a:t>
            </a:r>
            <a:r>
              <a:rPr lang="de-CH" sz="2000" dirty="0"/>
              <a:t>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Workshop.</a:t>
            </a:r>
          </a:p>
        </p:txBody>
      </p:sp>
    </p:spTree>
    <p:extLst>
      <p:ext uri="{BB962C8B-B14F-4D97-AF65-F5344CB8AC3E}">
        <p14:creationId xmlns:p14="http://schemas.microsoft.com/office/powerpoint/2010/main" val="2625606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08A09-A208-A1E1-6759-889ACFA95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Facility </a:t>
            </a:r>
            <a:r>
              <a:rPr lang="de-CH" dirty="0" err="1"/>
              <a:t>Visit</a:t>
            </a:r>
            <a:r>
              <a:rPr lang="de-CH" dirty="0"/>
              <a:t> and </a:t>
            </a:r>
            <a:r>
              <a:rPr lang="de-CH" dirty="0" err="1"/>
              <a:t>Social</a:t>
            </a:r>
            <a:r>
              <a:rPr lang="de-CH" dirty="0"/>
              <a:t> </a:t>
            </a:r>
            <a:r>
              <a:rPr lang="de-CH" dirty="0" err="1"/>
              <a:t>Activities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6238A-72C5-7387-448B-BA01F9544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4680594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000" dirty="0"/>
              <a:t>Facility </a:t>
            </a:r>
            <a:r>
              <a:rPr lang="de-CH" sz="2000" dirty="0" err="1"/>
              <a:t>visits</a:t>
            </a:r>
            <a:r>
              <a:rPr lang="de-CH" sz="2000" dirty="0"/>
              <a:t> at </a:t>
            </a:r>
            <a:r>
              <a:rPr lang="de-CH" sz="2000" dirty="0" err="1"/>
              <a:t>the</a:t>
            </a:r>
            <a:r>
              <a:rPr lang="de-CH" sz="2000" dirty="0"/>
              <a:t> Paul Scherrer Institut:</a:t>
            </a:r>
          </a:p>
          <a:p>
            <a:pPr marL="522288" lvl="1" indent="-342900">
              <a:buFont typeface="Symbol" panose="05050102010706020507" pitchFamily="18" charset="2"/>
              <a:buChar char="-"/>
            </a:pPr>
            <a:r>
              <a:rPr lang="de-CH" sz="2000" dirty="0"/>
              <a:t>HIPA Proton Source</a:t>
            </a:r>
          </a:p>
          <a:p>
            <a:pPr marL="522288" lvl="1" indent="-342900">
              <a:buFont typeface="Symbol" panose="05050102010706020507" pitchFamily="18" charset="2"/>
              <a:buChar char="-"/>
            </a:pPr>
            <a:r>
              <a:rPr lang="de-CH" sz="2000" dirty="0"/>
              <a:t>WLHA </a:t>
            </a:r>
            <a:r>
              <a:rPr lang="de-CH" sz="2000" dirty="0" err="1"/>
              <a:t>electron</a:t>
            </a:r>
            <a:r>
              <a:rPr lang="de-CH" sz="2000" dirty="0"/>
              <a:t> source </a:t>
            </a:r>
            <a:r>
              <a:rPr lang="de-CH" sz="2000" dirty="0" err="1"/>
              <a:t>test</a:t>
            </a:r>
            <a:r>
              <a:rPr lang="de-CH" sz="2000" dirty="0"/>
              <a:t> stand</a:t>
            </a:r>
          </a:p>
          <a:p>
            <a:pPr marL="522288" lvl="1" indent="-342900">
              <a:buFont typeface="Symbol" panose="05050102010706020507" pitchFamily="18" charset="2"/>
              <a:buChar char="-"/>
            </a:pPr>
            <a:r>
              <a:rPr lang="de-CH" sz="2000" dirty="0"/>
              <a:t>SLS 2.0 Ring</a:t>
            </a:r>
          </a:p>
          <a:p>
            <a:pPr marL="522288" lvl="1" indent="-342900">
              <a:buFont typeface="Symbol" panose="05050102010706020507" pitchFamily="18" charset="2"/>
              <a:buChar char="-"/>
            </a:pPr>
            <a:endParaRPr lang="de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/>
              <a:t>Events </a:t>
            </a:r>
            <a:r>
              <a:rPr lang="de-CH" sz="2000" dirty="0" err="1"/>
              <a:t>during</a:t>
            </a:r>
            <a:r>
              <a:rPr lang="de-CH" sz="2000" dirty="0"/>
              <a:t> </a:t>
            </a:r>
            <a:r>
              <a:rPr lang="de-CH" sz="2000" dirty="0" err="1"/>
              <a:t>workshop</a:t>
            </a:r>
            <a:r>
              <a:rPr lang="de-CH" sz="2000" dirty="0"/>
              <a:t>:</a:t>
            </a:r>
          </a:p>
          <a:p>
            <a:pPr marL="522288" lvl="1" indent="-342900">
              <a:buFont typeface="Symbol" panose="05050102010706020507" pitchFamily="18" charset="2"/>
              <a:buChar char="-"/>
            </a:pPr>
            <a:r>
              <a:rPr lang="de-CH" sz="2000" dirty="0"/>
              <a:t>Dinner on </a:t>
            </a:r>
            <a:r>
              <a:rPr lang="de-CH" sz="2000" dirty="0" err="1"/>
              <a:t>the</a:t>
            </a:r>
            <a:r>
              <a:rPr lang="de-CH" sz="2000" dirty="0"/>
              <a:t> Aare River</a:t>
            </a:r>
          </a:p>
          <a:p>
            <a:pPr marL="522288" lvl="1" indent="-342900">
              <a:buFont typeface="Symbol" panose="05050102010706020507" pitchFamily="18" charset="2"/>
              <a:buChar char="-"/>
            </a:pPr>
            <a:r>
              <a:rPr lang="de-CH" sz="2000" dirty="0" err="1"/>
              <a:t>Visit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Einstein Museum</a:t>
            </a:r>
          </a:p>
          <a:p>
            <a:pPr marL="522288" lvl="1" indent="-342900">
              <a:buFont typeface="Symbol" panose="05050102010706020507" pitchFamily="18" charset="2"/>
              <a:buChar char="-"/>
            </a:pPr>
            <a:r>
              <a:rPr lang="de-CH" sz="2000" dirty="0"/>
              <a:t>BBQ on </a:t>
            </a:r>
            <a:r>
              <a:rPr lang="de-CH" sz="2000" dirty="0" err="1"/>
              <a:t>the</a:t>
            </a:r>
            <a:r>
              <a:rPr lang="de-CH" sz="2000" dirty="0"/>
              <a:t> Aare.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2155E-2FDD-B4BB-1194-BBD6A4BE5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6B67C6-9A43-BE47-E7DD-7D8DF15E8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6F844-7A9B-9312-155F-903734A22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426D28-7407-6CF2-E966-971AD067B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463" y="1362107"/>
            <a:ext cx="5197211" cy="278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057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1C124-B94B-3450-D99D-734B8BD7A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Participants</a:t>
            </a:r>
            <a:r>
              <a:rPr lang="de-CH" dirty="0"/>
              <a:t> and </a:t>
            </a:r>
            <a:r>
              <a:rPr lang="de-CH" dirty="0" err="1"/>
              <a:t>Collaborations</a:t>
            </a:r>
            <a:r>
              <a:rPr lang="de-CH" dirty="0"/>
              <a:t> </a:t>
            </a:r>
            <a:r>
              <a:rPr lang="de-CH" dirty="0" err="1"/>
              <a:t>built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6CAB5-0CA2-3C27-6D84-8BC6AE97F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638" y="996715"/>
            <a:ext cx="10153202" cy="464461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/>
              <a:t>33 </a:t>
            </a:r>
            <a:r>
              <a:rPr lang="de-CH" sz="1800" dirty="0" err="1"/>
              <a:t>participants</a:t>
            </a:r>
            <a:r>
              <a:rPr lang="de-CH" sz="1800" dirty="0"/>
              <a:t> </a:t>
            </a:r>
            <a:r>
              <a:rPr lang="de-CH" sz="1800" dirty="0" err="1"/>
              <a:t>from</a:t>
            </a:r>
            <a:r>
              <a:rPr lang="de-CH" sz="1800" dirty="0"/>
              <a:t> a total </a:t>
            </a:r>
            <a:r>
              <a:rPr lang="de-CH" sz="1800" dirty="0" err="1"/>
              <a:t>of</a:t>
            </a:r>
            <a:r>
              <a:rPr lang="de-CH" sz="1800" dirty="0"/>
              <a:t> 8 different countries, </a:t>
            </a:r>
            <a:r>
              <a:rPr lang="de-CH" sz="1800" dirty="0" err="1"/>
              <a:t>including</a:t>
            </a:r>
            <a:r>
              <a:rPr lang="de-CH" sz="1800" dirty="0"/>
              <a:t> </a:t>
            </a:r>
            <a:r>
              <a:rPr lang="de-CH" sz="1800" dirty="0" err="1"/>
              <a:t>Switzerland</a:t>
            </a:r>
            <a:r>
              <a:rPr lang="de-CH" sz="1800" dirty="0"/>
              <a:t>, Germany, China, </a:t>
            </a:r>
            <a:r>
              <a:rPr lang="de-CH" sz="1800" dirty="0" err="1"/>
              <a:t>Italy</a:t>
            </a:r>
            <a:r>
              <a:rPr lang="de-CH" sz="1800" dirty="0"/>
              <a:t>, US, France, Japan, </a:t>
            </a:r>
            <a:r>
              <a:rPr lang="de-CH" sz="1800" dirty="0" err="1"/>
              <a:t>Sweden</a:t>
            </a:r>
            <a:r>
              <a:rPr lang="de-CH" sz="1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 err="1"/>
              <a:t>Discussion</a:t>
            </a:r>
            <a:r>
              <a:rPr lang="de-CH" sz="1800" dirty="0"/>
              <a:t> time </a:t>
            </a:r>
            <a:r>
              <a:rPr lang="de-CH" sz="1800" dirty="0" err="1"/>
              <a:t>that</a:t>
            </a:r>
            <a:r>
              <a:rPr lang="de-CH" sz="1800" dirty="0"/>
              <a:t> </a:t>
            </a:r>
            <a:r>
              <a:rPr lang="de-CH" sz="1800" dirty="0" err="1"/>
              <a:t>has</a:t>
            </a:r>
            <a:r>
              <a:rPr lang="de-CH" sz="1800" dirty="0"/>
              <a:t> </a:t>
            </a:r>
            <a:r>
              <a:rPr lang="de-CH" sz="1800" dirty="0" err="1"/>
              <a:t>led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future</a:t>
            </a:r>
            <a:r>
              <a:rPr lang="de-CH" sz="1800" dirty="0"/>
              <a:t> </a:t>
            </a:r>
            <a:r>
              <a:rPr lang="de-CH" sz="1800" dirty="0" err="1"/>
              <a:t>collaborations</a:t>
            </a:r>
            <a:r>
              <a:rPr lang="de-CH" sz="1800" dirty="0"/>
              <a:t>:</a:t>
            </a:r>
          </a:p>
          <a:p>
            <a:pPr marL="465138" lvl="1" indent="-285750">
              <a:buFont typeface="Symbol" panose="05050102010706020507" pitchFamily="18" charset="2"/>
              <a:buChar char="-"/>
            </a:pPr>
            <a:r>
              <a:rPr lang="de-CH" sz="1800" dirty="0"/>
              <a:t>PSI and CERN on IBS </a:t>
            </a:r>
            <a:r>
              <a:rPr lang="de-CH" sz="1800" dirty="0" err="1"/>
              <a:t>calculations</a:t>
            </a:r>
            <a:endParaRPr lang="de-CH" sz="1800" dirty="0"/>
          </a:p>
          <a:p>
            <a:pPr marL="465138" lvl="1" indent="-285750">
              <a:buFont typeface="Symbol" panose="05050102010706020507" pitchFamily="18" charset="2"/>
              <a:buChar char="-"/>
            </a:pPr>
            <a:r>
              <a:rPr lang="de-CH" sz="1800" dirty="0" err="1"/>
              <a:t>Elettra</a:t>
            </a:r>
            <a:r>
              <a:rPr lang="de-CH" sz="1800" dirty="0"/>
              <a:t> and CERN on IBS </a:t>
            </a:r>
            <a:r>
              <a:rPr lang="de-CH" sz="1800" dirty="0" err="1"/>
              <a:t>modelling</a:t>
            </a:r>
            <a:endParaRPr lang="de-CH" sz="1800" dirty="0"/>
          </a:p>
          <a:p>
            <a:pPr marL="465138" lvl="1" indent="-285750">
              <a:buFont typeface="Symbol" panose="05050102010706020507" pitchFamily="18" charset="2"/>
              <a:buChar char="-"/>
            </a:pPr>
            <a:r>
              <a:rPr lang="de-CH" sz="1800" dirty="0"/>
              <a:t>Supportive </a:t>
            </a:r>
            <a:r>
              <a:rPr lang="de-CH" sz="1800" dirty="0" err="1"/>
              <a:t>action</a:t>
            </a:r>
            <a:r>
              <a:rPr lang="de-CH" sz="1800" dirty="0"/>
              <a:t> </a:t>
            </a:r>
            <a:r>
              <a:rPr lang="de-CH" sz="1800" dirty="0" err="1"/>
              <a:t>by</a:t>
            </a:r>
            <a:r>
              <a:rPr lang="de-CH" sz="1800" dirty="0"/>
              <a:t> </a:t>
            </a:r>
            <a:r>
              <a:rPr lang="de-CH" sz="1800" dirty="0" err="1"/>
              <a:t>some</a:t>
            </a:r>
            <a:r>
              <a:rPr lang="de-CH" sz="1800" dirty="0"/>
              <a:t> </a:t>
            </a:r>
            <a:r>
              <a:rPr lang="de-CH" sz="1800" dirty="0" err="1"/>
              <a:t>Institutions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a Swiss </a:t>
            </a:r>
            <a:r>
              <a:rPr lang="de-CH" sz="1800" dirty="0" err="1"/>
              <a:t>call</a:t>
            </a:r>
            <a:r>
              <a:rPr lang="de-CH" sz="1800" dirty="0"/>
              <a:t> </a:t>
            </a:r>
            <a:r>
              <a:rPr lang="de-CH" sz="1800" dirty="0" err="1"/>
              <a:t>for</a:t>
            </a:r>
            <a:r>
              <a:rPr lang="de-CH" sz="1800" dirty="0"/>
              <a:t> </a:t>
            </a:r>
            <a:r>
              <a:rPr lang="de-CH" sz="1800" dirty="0" err="1"/>
              <a:t>funds</a:t>
            </a:r>
            <a:r>
              <a:rPr lang="de-CH" sz="1800" dirty="0"/>
              <a:t>,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build</a:t>
            </a:r>
            <a:r>
              <a:rPr lang="de-CH" sz="1800" dirty="0"/>
              <a:t> and </a:t>
            </a:r>
            <a:r>
              <a:rPr lang="de-CH" sz="1800" dirty="0" err="1"/>
              <a:t>characterize</a:t>
            </a:r>
            <a:r>
              <a:rPr lang="de-CH" sz="1800" dirty="0"/>
              <a:t> (</a:t>
            </a:r>
            <a:r>
              <a:rPr lang="de-CH" sz="1800" dirty="0" err="1"/>
              <a:t>with</a:t>
            </a:r>
            <a:r>
              <a:rPr lang="de-CH" sz="1800" dirty="0"/>
              <a:t> beam!) an innovative TW S-band </a:t>
            </a:r>
            <a:r>
              <a:rPr lang="de-CH" sz="1800" dirty="0" err="1"/>
              <a:t>Gun</a:t>
            </a:r>
            <a:r>
              <a:rPr lang="de-CH" sz="1800" dirty="0"/>
              <a:t> </a:t>
            </a:r>
            <a:r>
              <a:rPr lang="de-CH" sz="1800" dirty="0" err="1"/>
              <a:t>test</a:t>
            </a:r>
            <a:r>
              <a:rPr lang="de-CH" sz="1800" dirty="0"/>
              <a:t> </a:t>
            </a:r>
            <a:r>
              <a:rPr lang="de-CH" sz="1800" dirty="0" err="1"/>
              <a:t>facility</a:t>
            </a:r>
            <a:r>
              <a:rPr lang="de-CH" sz="1800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BD9AA-3E65-C15B-8DF2-7E6D2502E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0470E-74C9-4BBC-D55A-A6ED76DD5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8CA45-322F-239B-076A-D7EAFB60B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8E0B3C71-342C-DD5B-6892-3CABA7660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8" y="3319023"/>
            <a:ext cx="5851308" cy="276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726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1C124-B94B-3450-D99D-734B8BD7A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Conclusions</a:t>
            </a:r>
            <a:r>
              <a:rPr lang="de-CH" dirty="0"/>
              <a:t>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6CAB5-0CA2-3C27-6D84-8BC6AE97F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124744"/>
            <a:ext cx="10153202" cy="464461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/>
              <a:t>Longitudinal e-beam </a:t>
            </a:r>
            <a:r>
              <a:rPr lang="de-CH" sz="1800" dirty="0" err="1"/>
              <a:t>dynamics</a:t>
            </a:r>
            <a:r>
              <a:rPr lang="de-CH" sz="1800" dirty="0"/>
              <a:t> and </a:t>
            </a:r>
            <a:r>
              <a:rPr lang="de-CH" sz="1800" dirty="0" err="1"/>
              <a:t>manipulation</a:t>
            </a:r>
            <a:r>
              <a:rPr lang="de-CH" sz="1800" dirty="0"/>
              <a:t> </a:t>
            </a:r>
            <a:r>
              <a:rPr lang="de-CH" sz="1800" dirty="0" err="1"/>
              <a:t>is</a:t>
            </a:r>
            <a:r>
              <a:rPr lang="de-CH" sz="1800" dirty="0"/>
              <a:t> </a:t>
            </a:r>
            <a:r>
              <a:rPr lang="de-CH" sz="1800" dirty="0" err="1"/>
              <a:t>highly</a:t>
            </a:r>
            <a:r>
              <a:rPr lang="de-CH" sz="1800" dirty="0"/>
              <a:t> relevant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remove</a:t>
            </a:r>
            <a:r>
              <a:rPr lang="de-CH" sz="1800" dirty="0"/>
              <a:t> show-</a:t>
            </a:r>
            <a:r>
              <a:rPr lang="de-CH" sz="1800" dirty="0" err="1"/>
              <a:t>stoppers</a:t>
            </a:r>
            <a:r>
              <a:rPr lang="de-CH" sz="1800" dirty="0"/>
              <a:t> </a:t>
            </a:r>
            <a:r>
              <a:rPr lang="de-CH" sz="1800" dirty="0" err="1"/>
              <a:t>for</a:t>
            </a:r>
            <a:r>
              <a:rPr lang="de-CH" sz="1800" dirty="0"/>
              <a:t> </a:t>
            </a:r>
            <a:r>
              <a:rPr lang="de-CH" sz="1800" dirty="0" err="1"/>
              <a:t>full</a:t>
            </a:r>
            <a:r>
              <a:rPr lang="de-CH" sz="1800" dirty="0"/>
              <a:t> </a:t>
            </a:r>
            <a:r>
              <a:rPr lang="de-CH" sz="1800" dirty="0" err="1"/>
              <a:t>coherence</a:t>
            </a:r>
            <a:r>
              <a:rPr lang="de-CH" sz="1800" dirty="0"/>
              <a:t> in soft X-</a:t>
            </a:r>
            <a:r>
              <a:rPr lang="de-CH" sz="1800" dirty="0" err="1"/>
              <a:t>rays</a:t>
            </a:r>
            <a:r>
              <a:rPr lang="de-CH" sz="1800" dirty="0"/>
              <a:t>, e.g., </a:t>
            </a:r>
            <a:r>
              <a:rPr lang="de-CH" sz="1800" dirty="0" err="1"/>
              <a:t>seeded</a:t>
            </a:r>
            <a:r>
              <a:rPr lang="de-CH" sz="1800" dirty="0"/>
              <a:t> FELs.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/>
              <a:t>Additional </a:t>
            </a:r>
            <a:r>
              <a:rPr lang="de-CH" sz="1800" dirty="0" err="1"/>
              <a:t>benchmarking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</a:t>
            </a:r>
            <a:r>
              <a:rPr lang="de-CH" sz="1800" dirty="0" err="1"/>
              <a:t>modelling</a:t>
            </a:r>
            <a:r>
              <a:rPr lang="de-CH" sz="1800" dirty="0"/>
              <a:t> and </a:t>
            </a:r>
            <a:r>
              <a:rPr lang="de-CH" sz="1800" dirty="0" err="1"/>
              <a:t>measurements</a:t>
            </a:r>
            <a:r>
              <a:rPr lang="de-CH" sz="1800" dirty="0"/>
              <a:t>, </a:t>
            </a:r>
            <a:r>
              <a:rPr lang="de-CH" sz="1800" dirty="0" err="1"/>
              <a:t>both</a:t>
            </a:r>
            <a:r>
              <a:rPr lang="de-CH" sz="1800" dirty="0"/>
              <a:t> at </a:t>
            </a:r>
            <a:r>
              <a:rPr lang="de-CH" sz="1800" dirty="0" err="1"/>
              <a:t>low</a:t>
            </a:r>
            <a:r>
              <a:rPr lang="de-CH" sz="1800" dirty="0"/>
              <a:t> and high </a:t>
            </a:r>
            <a:r>
              <a:rPr lang="de-CH" sz="1800" dirty="0" err="1"/>
              <a:t>energy</a:t>
            </a:r>
            <a:r>
              <a:rPr lang="de-CH" sz="1800" dirty="0"/>
              <a:t>, and </a:t>
            </a:r>
            <a:r>
              <a:rPr lang="de-CH" sz="1800" dirty="0" err="1"/>
              <a:t>for</a:t>
            </a:r>
            <a:r>
              <a:rPr lang="de-CH" sz="1800" dirty="0"/>
              <a:t> </a:t>
            </a:r>
            <a:r>
              <a:rPr lang="de-CH" sz="1800" dirty="0" err="1"/>
              <a:t>relatively</a:t>
            </a:r>
            <a:r>
              <a:rPr lang="de-CH" sz="1800" dirty="0"/>
              <a:t> </a:t>
            </a:r>
            <a:r>
              <a:rPr lang="de-CH" sz="1800" dirty="0" err="1"/>
              <a:t>complex</a:t>
            </a:r>
            <a:r>
              <a:rPr lang="de-CH" sz="1800" dirty="0"/>
              <a:t> </a:t>
            </a:r>
            <a:r>
              <a:rPr lang="de-CH" sz="1800" dirty="0" err="1"/>
              <a:t>transport</a:t>
            </a:r>
            <a:r>
              <a:rPr lang="de-CH" sz="1800" dirty="0"/>
              <a:t> </a:t>
            </a:r>
            <a:r>
              <a:rPr lang="de-CH" sz="1800" dirty="0" err="1"/>
              <a:t>lines</a:t>
            </a:r>
            <a:r>
              <a:rPr lang="de-CH" sz="1800" dirty="0"/>
              <a:t> in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presence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</a:t>
            </a:r>
            <a:r>
              <a:rPr lang="de-CH" sz="1800" dirty="0" err="1"/>
              <a:t>microbunching</a:t>
            </a:r>
            <a:r>
              <a:rPr lang="de-CH" sz="1800" dirty="0"/>
              <a:t> </a:t>
            </a:r>
            <a:r>
              <a:rPr lang="de-CH" sz="1800" dirty="0" err="1"/>
              <a:t>instability</a:t>
            </a:r>
            <a:r>
              <a:rPr lang="de-CH" sz="1800" dirty="0"/>
              <a:t>, </a:t>
            </a:r>
            <a:r>
              <a:rPr lang="de-CH" sz="1800" dirty="0" err="1"/>
              <a:t>are</a:t>
            </a:r>
            <a:r>
              <a:rPr lang="de-CH" sz="1800" dirty="0"/>
              <a:t> </a:t>
            </a:r>
            <a:r>
              <a:rPr lang="de-CH" sz="1800" dirty="0" err="1"/>
              <a:t>required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boost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accuracy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</a:t>
            </a:r>
            <a:r>
              <a:rPr lang="de-CH" sz="1800" dirty="0" err="1"/>
              <a:t>control</a:t>
            </a:r>
            <a:r>
              <a:rPr lang="de-CH" sz="1800" dirty="0"/>
              <a:t> and </a:t>
            </a:r>
            <a:r>
              <a:rPr lang="de-CH" sz="1800" dirty="0" err="1"/>
              <a:t>prediction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e-beam </a:t>
            </a:r>
            <a:r>
              <a:rPr lang="de-CH" sz="1800" dirty="0" err="1"/>
              <a:t>parameters</a:t>
            </a:r>
            <a:r>
              <a:rPr lang="de-CH" sz="1800" dirty="0"/>
              <a:t> </a:t>
            </a:r>
            <a:r>
              <a:rPr lang="de-CH" sz="1800" dirty="0" err="1"/>
              <a:t>as</a:t>
            </a:r>
            <a:r>
              <a:rPr lang="de-CH" sz="1800" dirty="0"/>
              <a:t> </a:t>
            </a:r>
            <a:r>
              <a:rPr lang="de-CH" sz="1800" dirty="0" err="1"/>
              <a:t>required</a:t>
            </a:r>
            <a:r>
              <a:rPr lang="de-CH" sz="1800" dirty="0"/>
              <a:t> </a:t>
            </a:r>
            <a:r>
              <a:rPr lang="de-CH" sz="1800" dirty="0" err="1"/>
              <a:t>by</a:t>
            </a:r>
            <a:r>
              <a:rPr lang="de-CH" sz="1800" dirty="0"/>
              <a:t> </a:t>
            </a:r>
            <a:r>
              <a:rPr lang="de-CH" sz="1800" dirty="0" err="1"/>
              <a:t>new</a:t>
            </a:r>
            <a:r>
              <a:rPr lang="de-CH" sz="1800" dirty="0"/>
              <a:t> FEL </a:t>
            </a:r>
            <a:r>
              <a:rPr lang="de-CH" sz="1800" dirty="0" err="1"/>
              <a:t>schemes</a:t>
            </a:r>
            <a:r>
              <a:rPr lang="de-CH" sz="1800" dirty="0"/>
              <a:t> and </a:t>
            </a:r>
            <a:r>
              <a:rPr lang="de-CH" sz="1800" dirty="0" err="1"/>
              <a:t>specifications</a:t>
            </a:r>
            <a:r>
              <a:rPr lang="de-CH" sz="1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/>
              <a:t>New </a:t>
            </a:r>
            <a:r>
              <a:rPr lang="de-CH" sz="1800" dirty="0" err="1"/>
              <a:t>numerical</a:t>
            </a:r>
            <a:r>
              <a:rPr lang="de-CH" sz="1800" dirty="0"/>
              <a:t> and experimental </a:t>
            </a:r>
            <a:r>
              <a:rPr lang="de-CH" sz="1800" dirty="0" err="1"/>
              <a:t>data</a:t>
            </a:r>
            <a:r>
              <a:rPr lang="de-CH" sz="1800" dirty="0"/>
              <a:t> </a:t>
            </a:r>
            <a:r>
              <a:rPr lang="de-CH" sz="1800" dirty="0" err="1"/>
              <a:t>are</a:t>
            </a:r>
            <a:r>
              <a:rPr lang="de-CH" sz="1800" dirty="0"/>
              <a:t> </a:t>
            </a:r>
            <a:r>
              <a:rPr lang="de-CH" sz="1800" dirty="0" err="1"/>
              <a:t>expected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be</a:t>
            </a:r>
            <a:r>
              <a:rPr lang="de-CH" sz="1800" dirty="0"/>
              <a:t> </a:t>
            </a:r>
            <a:r>
              <a:rPr lang="de-CH" sz="1800" dirty="0" err="1"/>
              <a:t>collected</a:t>
            </a:r>
            <a:r>
              <a:rPr lang="de-CH" sz="1800" dirty="0"/>
              <a:t> in &lt; 2 </a:t>
            </a:r>
            <a:r>
              <a:rPr lang="de-CH" sz="1800" dirty="0" err="1"/>
              <a:t>years</a:t>
            </a:r>
            <a:r>
              <a:rPr lang="de-CH" sz="1800" dirty="0"/>
              <a:t> </a:t>
            </a:r>
            <a:r>
              <a:rPr lang="de-CH" sz="1800" dirty="0" err="1"/>
              <a:t>from</a:t>
            </a:r>
            <a:r>
              <a:rPr lang="de-CH" sz="1800" dirty="0"/>
              <a:t> </a:t>
            </a:r>
            <a:r>
              <a:rPr lang="de-CH" sz="1800" dirty="0" err="1"/>
              <a:t>now</a:t>
            </a:r>
            <a:r>
              <a:rPr lang="de-CH" sz="1800" dirty="0"/>
              <a:t>, at different </a:t>
            </a:r>
            <a:r>
              <a:rPr lang="de-CH" sz="1800" dirty="0" err="1"/>
              <a:t>linac</a:t>
            </a:r>
            <a:r>
              <a:rPr lang="de-CH" sz="1800" dirty="0"/>
              <a:t> </a:t>
            </a:r>
            <a:r>
              <a:rPr lang="de-CH" sz="1800" dirty="0" err="1"/>
              <a:t>facilities</a:t>
            </a:r>
            <a:r>
              <a:rPr lang="de-CH" sz="1800" dirty="0"/>
              <a:t>. </a:t>
            </a:r>
          </a:p>
          <a:p>
            <a:endParaRPr lang="de-CH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/>
              <a:t>SSMB </a:t>
            </a:r>
            <a:r>
              <a:rPr lang="de-CH" sz="1800" dirty="0" err="1"/>
              <a:t>studies</a:t>
            </a:r>
            <a:r>
              <a:rPr lang="de-CH" sz="1800" dirty="0"/>
              <a:t>, </a:t>
            </a:r>
            <a:r>
              <a:rPr lang="de-CH" sz="1800" dirty="0" err="1"/>
              <a:t>both</a:t>
            </a:r>
            <a:r>
              <a:rPr lang="de-CH" sz="1800" dirty="0"/>
              <a:t> </a:t>
            </a:r>
            <a:r>
              <a:rPr lang="de-CH" sz="1800" dirty="0" err="1"/>
              <a:t>numerical</a:t>
            </a:r>
            <a:r>
              <a:rPr lang="de-CH" sz="1800" dirty="0"/>
              <a:t> and experimental (MLS, Berlin), </a:t>
            </a:r>
            <a:r>
              <a:rPr lang="de-CH" sz="1800" dirty="0" err="1"/>
              <a:t>have</a:t>
            </a:r>
            <a:r>
              <a:rPr lang="de-CH" sz="1800" dirty="0"/>
              <a:t> </a:t>
            </a:r>
            <a:r>
              <a:rPr lang="de-CH" sz="1800" dirty="0" err="1"/>
              <a:t>confirmed</a:t>
            </a:r>
            <a:r>
              <a:rPr lang="de-CH" sz="1800" dirty="0"/>
              <a:t> </a:t>
            </a:r>
            <a:r>
              <a:rPr lang="de-CH" sz="1800" dirty="0" err="1"/>
              <a:t>coherent</a:t>
            </a:r>
            <a:r>
              <a:rPr lang="de-CH" sz="1800" dirty="0"/>
              <a:t> </a:t>
            </a:r>
            <a:r>
              <a:rPr lang="de-CH" sz="1800" dirty="0" err="1"/>
              <a:t>emission</a:t>
            </a:r>
            <a:r>
              <a:rPr lang="de-CH" sz="1800" dirty="0"/>
              <a:t>, but at </a:t>
            </a:r>
            <a:r>
              <a:rPr lang="de-CH" sz="1800" dirty="0" err="1"/>
              <a:t>micron</a:t>
            </a:r>
            <a:r>
              <a:rPr lang="de-CH" sz="1800" dirty="0"/>
              <a:t> </a:t>
            </a:r>
            <a:r>
              <a:rPr lang="de-CH" sz="1800" dirty="0" err="1"/>
              <a:t>scale</a:t>
            </a:r>
            <a:r>
              <a:rPr lang="de-CH" sz="1800" dirty="0"/>
              <a:t>, and on a </a:t>
            </a:r>
            <a:r>
              <a:rPr lang="de-CH" sz="1800" dirty="0" err="1"/>
              <a:t>few</a:t>
            </a:r>
            <a:r>
              <a:rPr lang="de-CH" sz="1800" dirty="0"/>
              <a:t>-turn </a:t>
            </a:r>
            <a:r>
              <a:rPr lang="de-CH" sz="1800" dirty="0" err="1"/>
              <a:t>basis</a:t>
            </a:r>
            <a:r>
              <a:rPr lang="de-CH" sz="1800" dirty="0"/>
              <a:t> </a:t>
            </a:r>
            <a:r>
              <a:rPr lang="de-CH" sz="1800" dirty="0" err="1"/>
              <a:t>only</a:t>
            </a:r>
            <a:r>
              <a:rPr lang="de-CH" sz="1800" dirty="0"/>
              <a:t>, at </a:t>
            </a:r>
            <a:r>
              <a:rPr lang="de-CH" sz="1800" dirty="0" err="1"/>
              <a:t>this</a:t>
            </a:r>
            <a:r>
              <a:rPr lang="de-CH" sz="1800" dirty="0"/>
              <a:t> </a:t>
            </a:r>
            <a:r>
              <a:rPr lang="de-CH" sz="1800" dirty="0" err="1"/>
              <a:t>stage</a:t>
            </a:r>
            <a:r>
              <a:rPr lang="de-CH" sz="1800" dirty="0"/>
              <a:t>. Next </a:t>
            </a:r>
            <a:r>
              <a:rPr lang="de-CH" sz="1800" dirty="0" err="1"/>
              <a:t>phases</a:t>
            </a:r>
            <a:r>
              <a:rPr lang="de-CH" sz="1800" dirty="0"/>
              <a:t> </a:t>
            </a:r>
            <a:r>
              <a:rPr lang="de-CH" sz="1800" dirty="0" err="1"/>
              <a:t>require</a:t>
            </a:r>
            <a:r>
              <a:rPr lang="de-CH" sz="1800" dirty="0"/>
              <a:t> a </a:t>
            </a:r>
            <a:r>
              <a:rPr lang="de-CH" sz="1800" dirty="0" err="1"/>
              <a:t>dedicated</a:t>
            </a:r>
            <a:r>
              <a:rPr lang="de-CH" sz="1800" dirty="0"/>
              <a:t> </a:t>
            </a:r>
            <a:r>
              <a:rPr lang="de-CH" sz="1800" dirty="0" err="1"/>
              <a:t>facility</a:t>
            </a:r>
            <a:r>
              <a:rPr lang="de-CH" sz="1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/>
              <a:t>A «LEDS» </a:t>
            </a:r>
            <a:r>
              <a:rPr lang="de-CH" sz="1800" dirty="0" err="1"/>
              <a:t>mailing</a:t>
            </a:r>
            <a:r>
              <a:rPr lang="de-CH" sz="1800" dirty="0"/>
              <a:t> </a:t>
            </a:r>
            <a:r>
              <a:rPr lang="de-CH" sz="1800" dirty="0" err="1"/>
              <a:t>exists</a:t>
            </a:r>
            <a:r>
              <a:rPr lang="de-CH" sz="1800" dirty="0"/>
              <a:t>, and will </a:t>
            </a:r>
            <a:r>
              <a:rPr lang="de-CH" sz="1800" dirty="0" err="1"/>
              <a:t>be</a:t>
            </a:r>
            <a:r>
              <a:rPr lang="de-CH" sz="1800" dirty="0"/>
              <a:t> </a:t>
            </a:r>
            <a:r>
              <a:rPr lang="de-CH" sz="1800" dirty="0" err="1"/>
              <a:t>used</a:t>
            </a:r>
            <a:r>
              <a:rPr lang="de-CH" sz="1800" dirty="0"/>
              <a:t> in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following</a:t>
            </a:r>
            <a:r>
              <a:rPr lang="de-CH" sz="1800" dirty="0"/>
              <a:t> </a:t>
            </a:r>
            <a:r>
              <a:rPr lang="de-CH" sz="1800" dirty="0" err="1"/>
              <a:t>months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update </a:t>
            </a:r>
            <a:r>
              <a:rPr lang="de-CH" sz="1800" dirty="0" err="1"/>
              <a:t>the</a:t>
            </a:r>
            <a:r>
              <a:rPr lang="de-CH" sz="1800" dirty="0"/>
              <a:t> LEDS </a:t>
            </a:r>
            <a:r>
              <a:rPr lang="de-CH" sz="1800" dirty="0" err="1"/>
              <a:t>participants</a:t>
            </a:r>
            <a:r>
              <a:rPr lang="de-CH" sz="1800" dirty="0"/>
              <a:t> </a:t>
            </a:r>
            <a:r>
              <a:rPr lang="de-CH" sz="1800" dirty="0" err="1"/>
              <a:t>about</a:t>
            </a:r>
            <a:r>
              <a:rPr lang="de-CH" sz="1800" dirty="0"/>
              <a:t> </a:t>
            </a:r>
            <a:r>
              <a:rPr lang="de-CH" sz="1800" dirty="0" err="1"/>
              <a:t>new</a:t>
            </a:r>
            <a:r>
              <a:rPr lang="de-CH" sz="1800" dirty="0"/>
              <a:t> initiatives, </a:t>
            </a:r>
            <a:r>
              <a:rPr lang="de-CH" sz="1800" dirty="0" err="1"/>
              <a:t>scientific</a:t>
            </a:r>
            <a:r>
              <a:rPr lang="de-CH" sz="1800" dirty="0"/>
              <a:t> </a:t>
            </a:r>
            <a:r>
              <a:rPr lang="de-CH" sz="1800" dirty="0" err="1"/>
              <a:t>activities</a:t>
            </a:r>
            <a:r>
              <a:rPr lang="de-CH" sz="1800" dirty="0"/>
              <a:t>, </a:t>
            </a:r>
            <a:r>
              <a:rPr lang="de-CH" sz="1800" dirty="0" err="1"/>
              <a:t>results</a:t>
            </a:r>
            <a:r>
              <a:rPr lang="de-CH" sz="18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BD9AA-3E65-C15B-8DF2-7E6D2502E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02.10.2024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0470E-74C9-4BBC-D55A-A6ED76DD5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8CA45-322F-239B-076A-D7EAFB60B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11747425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dcmitype/"/>
    <ds:schemaRef ds:uri="c9077d15-72ed-4fec-bcfe-3472729e9195"/>
    <ds:schemaRef ds:uri="http://purl.org/dc/elements/1.1/"/>
    <ds:schemaRef ds:uri="bc24777f-78b6-4f3c-a73a-d5fa08e4d537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VO-9722-782_0_CAS Presentation Content Slides</Template>
  <TotalTime>17</TotalTime>
  <Words>427</Words>
  <Application>Microsoft Office PowerPoint</Application>
  <PresentationFormat>Widescreen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Symbol</vt:lpstr>
      <vt:lpstr>Benutzerdefiniertes Design</vt:lpstr>
      <vt:lpstr>Workshop Overview</vt:lpstr>
      <vt:lpstr>Overview</vt:lpstr>
      <vt:lpstr>Facility Visit and Social Activities</vt:lpstr>
      <vt:lpstr>Participants and Collaborations built</vt:lpstr>
      <vt:lpstr>Conclusions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Logbook</dc:title>
  <dc:creator>Lucas Thomas Geoffrey</dc:creator>
  <dc:description>erstellt durch Vorlagenbauer.ch</dc:description>
  <cp:lastModifiedBy>Simone Di Mitri</cp:lastModifiedBy>
  <cp:revision>81</cp:revision>
  <cp:lastPrinted>2024-08-26T11:38:18Z</cp:lastPrinted>
  <dcterms:created xsi:type="dcterms:W3CDTF">2024-07-02T07:02:04Z</dcterms:created>
  <dcterms:modified xsi:type="dcterms:W3CDTF">2024-10-02T15:26:31Z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