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1030" r:id="rId5"/>
    <p:sldId id="1068" r:id="rId6"/>
    <p:sldId id="1069" r:id="rId7"/>
    <p:sldId id="1091" r:id="rId8"/>
    <p:sldId id="1089" r:id="rId9"/>
    <p:sldId id="1090" r:id="rId10"/>
    <p:sldId id="1097" r:id="rId11"/>
    <p:sldId id="1071" r:id="rId12"/>
    <p:sldId id="1082" r:id="rId13"/>
    <p:sldId id="1083" r:id="rId14"/>
    <p:sldId id="1084" r:id="rId15"/>
    <p:sldId id="1095" r:id="rId16"/>
    <p:sldId id="1094" r:id="rId17"/>
    <p:sldId id="1085" r:id="rId18"/>
    <p:sldId id="1076" r:id="rId19"/>
    <p:sldId id="1087" r:id="rId20"/>
    <p:sldId id="1088" r:id="rId21"/>
    <p:sldId id="1092" r:id="rId22"/>
    <p:sldId id="1096" r:id="rId23"/>
    <p:sldId id="1098" r:id="rId24"/>
    <p:sldId id="1027" r:id="rId25"/>
  </p:sldIdLst>
  <p:sldSz cx="12192000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296">
          <p15:clr>
            <a:srgbClr val="A4A3A4"/>
          </p15:clr>
        </p15:guide>
        <p15:guide id="4" pos="3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8207"/>
    <a:srgbClr val="C09200"/>
    <a:srgbClr val="215968"/>
    <a:srgbClr val="008E40"/>
    <a:srgbClr val="0000FF"/>
    <a:srgbClr val="007E39"/>
    <a:srgbClr val="FFFFCC"/>
    <a:srgbClr val="9900CC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5" autoAdjust="0"/>
    <p:restoredTop sz="95692" autoAdjust="0"/>
  </p:normalViewPr>
  <p:slideViewPr>
    <p:cSldViewPr snapToGrid="0">
      <p:cViewPr varScale="1">
        <p:scale>
          <a:sx n="83" d="100"/>
          <a:sy n="83" d="100"/>
        </p:scale>
        <p:origin x="72" y="62"/>
      </p:cViewPr>
      <p:guideLst>
        <p:guide orient="horz" pos="2160"/>
        <p:guide pos="3840"/>
        <p:guide orient="horz" pos="4296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CCC7E6CB-7541-4A0E-86CC-B47BF2238A57}" type="datetimeFigureOut">
              <a:rPr lang="de-DE" smtClean="0"/>
              <a:t>20.10.2024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C43469FE-E27B-4851-88A6-35110116461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087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12E1A3EA-EF90-48FC-BE2F-1F321E28235C}" type="datetimeFigureOut">
              <a:rPr lang="en-GB" smtClean="0"/>
              <a:t>20/10/2024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16700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73CD1ECF-CEBB-456B-9BCE-2BFE06158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3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23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5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pic>
        <p:nvPicPr>
          <p:cNvPr id="7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69"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95617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85751" y="637212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9B2FE738-146D-49F4-AF37-EE8327504D7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00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63552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63552" y="1600203"/>
            <a:ext cx="95188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pic>
        <p:nvPicPr>
          <p:cNvPr id="9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69"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037255" y="6309057"/>
            <a:ext cx="2844800" cy="365125"/>
          </a:xfrm>
          <a:prstGeom prst="rect">
            <a:avLst/>
          </a:prstGeom>
        </p:spPr>
        <p:txBody>
          <a:bodyPr/>
          <a:lstStyle/>
          <a:p>
            <a:fld id="{9B2FE738-146D-49F4-AF37-EE8327504D7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E2CAB35-0EC4-4AB0-A757-FECE4580B1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626" y="6218966"/>
            <a:ext cx="1148774" cy="54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96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push dir="u"/>
  </p:transition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hn\Desktop\LEAPS Slide\LEAPS Slide\LEAPS slide background no tx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5" r="7334" b="2697"/>
          <a:stretch/>
        </p:blipFill>
        <p:spPr bwMode="auto">
          <a:xfrm>
            <a:off x="861116" y="1343"/>
            <a:ext cx="11330884" cy="686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246" y="5754818"/>
            <a:ext cx="3789452" cy="10593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696226" y="2160967"/>
            <a:ext cx="4562842" cy="24110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400"/>
              </a:spcBef>
              <a:buNone/>
            </a:pPr>
            <a:endParaRPr lang="en-GB" sz="25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785190" y="4914591"/>
            <a:ext cx="5584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S. Di Mitri (Elettra) on behalf of WP6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785191" y="1722120"/>
            <a:ext cx="57280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4400" b="1" dirty="0">
                <a:solidFill>
                  <a:schemeClr val="bg1"/>
                </a:solidFill>
                <a:cs typeface="Arial" panose="020B0604020202020204" pitchFamily="34" charset="0"/>
              </a:rPr>
              <a:t>LEAPS-INNOV</a:t>
            </a:r>
          </a:p>
          <a:p>
            <a:pPr>
              <a:spcAft>
                <a:spcPts val="1200"/>
              </a:spcAft>
            </a:pPr>
            <a:r>
              <a:rPr lang="en-GB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WG2 Kick-off Meeting </a:t>
            </a:r>
            <a:b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de-DE" sz="2400" b="1" dirty="0">
                <a:solidFill>
                  <a:schemeClr val="bg1"/>
                </a:solidFill>
              </a:rPr>
              <a:t>WP6 „LIDs“ Status Report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sz="2400" b="1" dirty="0">
                <a:solidFill>
                  <a:schemeClr val="bg1"/>
                </a:solidFill>
              </a:rPr>
              <a:t>23.10.2024 </a:t>
            </a: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8CC579-AE91-4563-AA79-7F34CD78A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55" y="348645"/>
            <a:ext cx="3295667" cy="1563580"/>
          </a:xfrm>
          <a:prstGeom prst="rect">
            <a:avLst/>
          </a:prstGeom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id="{D91B632E-AF1F-48A1-A8CD-9F789C8B1252}"/>
              </a:ext>
            </a:extLst>
          </p:cNvPr>
          <p:cNvSpPr txBox="1"/>
          <p:nvPr/>
        </p:nvSpPr>
        <p:spPr>
          <a:xfrm>
            <a:off x="1128128" y="6096092"/>
            <a:ext cx="4495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This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project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received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funding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from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the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European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Union´s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Horizon 2020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research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innovation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programme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under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grant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agreement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No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r>
              <a:rPr lang="en-US" sz="1000" dirty="0">
                <a:solidFill>
                  <a:schemeClr val="bg1"/>
                </a:solidFill>
              </a:rPr>
              <a:t>101004728</a:t>
            </a:r>
            <a:endParaRPr lang="de-DE" sz="1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de-DE" sz="1000" dirty="0">
              <a:solidFill>
                <a:schemeClr val="bg1"/>
              </a:solidFill>
            </a:endParaRPr>
          </a:p>
        </p:txBody>
      </p:sp>
      <p:pic>
        <p:nvPicPr>
          <p:cNvPr id="12" name="Picture 20">
            <a:extLst>
              <a:ext uri="{FF2B5EF4-FFF2-40B4-BE49-F238E27FC236}">
                <a16:creationId xmlns:a16="http://schemas.microsoft.com/office/drawing/2014/main" id="{7F692EB9-0EDC-4EE4-BB07-1F89CFE938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87" y="6158375"/>
            <a:ext cx="413141" cy="2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0100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CFB3A6-6959-5D56-6875-B0D49EA7B0E4}"/>
              </a:ext>
            </a:extLst>
          </p:cNvPr>
          <p:cNvSpPr txBox="1"/>
          <p:nvPr/>
        </p:nvSpPr>
        <p:spPr>
          <a:xfrm>
            <a:off x="1627903" y="73585"/>
            <a:ext cx="47679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APPLE X Prototype Assembly &amp; </a:t>
            </a:r>
          </a:p>
          <a:p>
            <a:r>
              <a:rPr lang="en-GB" sz="2800" dirty="0"/>
              <a:t>Characterisation </a:t>
            </a:r>
            <a:endParaRPr lang="en-SE" sz="2800" dirty="0"/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1F73E018-1CE4-BEAD-CDD3-325DA80570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3" t="13469" r="15259" b="50311"/>
          <a:stretch/>
        </p:blipFill>
        <p:spPr>
          <a:xfrm>
            <a:off x="10592517" y="119879"/>
            <a:ext cx="1477471" cy="1251504"/>
          </a:xfrm>
          <a:prstGeom prst="round2DiagRect">
            <a:avLst>
              <a:gd name="adj1" fmla="val 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A close-up of a metal piece&#10;&#10;Description automatically generated">
            <a:extLst>
              <a:ext uri="{FF2B5EF4-FFF2-40B4-BE49-F238E27FC236}">
                <a16:creationId xmlns:a16="http://schemas.microsoft.com/office/drawing/2014/main" id="{3E581339-5F34-9B3B-7ABA-CF0A4E744A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43" b="18182"/>
          <a:stretch/>
        </p:blipFill>
        <p:spPr>
          <a:xfrm>
            <a:off x="10298430" y="2176098"/>
            <a:ext cx="1771558" cy="16745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36EF115-2783-57DB-1AD6-8986CC01F4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26621" r="18296" b="13940"/>
          <a:stretch/>
        </p:blipFill>
        <p:spPr bwMode="auto">
          <a:xfrm>
            <a:off x="5005934" y="5237983"/>
            <a:ext cx="3639694" cy="1546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B7A64F7-F986-60B2-139A-59D7E4CCCB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4"/>
          <a:stretch/>
        </p:blipFill>
        <p:spPr bwMode="auto">
          <a:xfrm rot="16200000">
            <a:off x="8310639" y="2629078"/>
            <a:ext cx="1150132" cy="22380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C96BDE25-EDE3-D12E-B7E3-3FD4774270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8" t="25758" r="21010"/>
          <a:stretch/>
        </p:blipFill>
        <p:spPr bwMode="auto">
          <a:xfrm>
            <a:off x="8501346" y="192144"/>
            <a:ext cx="1378551" cy="29284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254D026D-B80C-8EFB-D52D-16E716B36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35" y="1626288"/>
            <a:ext cx="1868765" cy="33134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8AC40573-8AB8-BE91-9904-68FC2ACBD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62" y="1144873"/>
            <a:ext cx="4134245" cy="1862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E3375-EB71-3547-9910-11913D7A068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916" t="10894" b="2745"/>
          <a:stretch/>
        </p:blipFill>
        <p:spPr>
          <a:xfrm>
            <a:off x="1581162" y="3722692"/>
            <a:ext cx="3385743" cy="26716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C66A0E75-5CA7-8BAA-8B8B-1D2AEAB49B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06256" y="4375681"/>
            <a:ext cx="3385744" cy="16355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80DEDC-A6A7-5A10-15A3-20587019090F}"/>
              </a:ext>
            </a:extLst>
          </p:cNvPr>
          <p:cNvSpPr txBox="1"/>
          <p:nvPr/>
        </p:nvSpPr>
        <p:spPr>
          <a:xfrm>
            <a:off x="5867664" y="1410136"/>
            <a:ext cx="1401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Assembly of two halves</a:t>
            </a:r>
            <a:endParaRPr lang="en-SE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666DDB-85DE-DE1D-83B0-70430F54D171}"/>
              </a:ext>
            </a:extLst>
          </p:cNvPr>
          <p:cNvSpPr txBox="1"/>
          <p:nvPr/>
        </p:nvSpPr>
        <p:spPr>
          <a:xfrm>
            <a:off x="1572043" y="1129018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FFFF00"/>
                </a:solidFill>
              </a:rPr>
              <a:t>Shimming magnet</a:t>
            </a:r>
          </a:p>
          <a:p>
            <a:r>
              <a:rPr lang="en-GB" sz="1000" dirty="0">
                <a:solidFill>
                  <a:srgbClr val="FFFF00"/>
                </a:solidFill>
              </a:rPr>
              <a:t> blocks</a:t>
            </a:r>
            <a:endParaRPr lang="en-SE" sz="1000" dirty="0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775B8B-12CF-F268-E87D-A8508728FF0B}"/>
              </a:ext>
            </a:extLst>
          </p:cNvPr>
          <p:cNvSpPr txBox="1"/>
          <p:nvPr/>
        </p:nvSpPr>
        <p:spPr>
          <a:xfrm>
            <a:off x="1679475" y="3429000"/>
            <a:ext cx="3365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Prototype during magnetic measurement in magnet lab</a:t>
            </a:r>
            <a:endParaRPr lang="en-SE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B54002-5C3D-1EAF-F751-3AC3E388CC92}"/>
              </a:ext>
            </a:extLst>
          </p:cNvPr>
          <p:cNvSpPr txBox="1"/>
          <p:nvPr/>
        </p:nvSpPr>
        <p:spPr>
          <a:xfrm>
            <a:off x="5448104" y="4993745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Alignment of single girder</a:t>
            </a:r>
            <a:endParaRPr lang="en-SE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D2BB9A-8266-EC1A-908F-D567B8D24FF1}"/>
              </a:ext>
            </a:extLst>
          </p:cNvPr>
          <p:cNvSpPr txBox="1"/>
          <p:nvPr/>
        </p:nvSpPr>
        <p:spPr>
          <a:xfrm>
            <a:off x="7774425" y="3908319"/>
            <a:ext cx="6655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Motion</a:t>
            </a:r>
          </a:p>
          <a:p>
            <a:r>
              <a:rPr lang="en-GB" sz="1000" dirty="0"/>
              <a:t> Unit </a:t>
            </a:r>
          </a:p>
          <a:p>
            <a:r>
              <a:rPr lang="en-GB" sz="1000" dirty="0"/>
              <a:t>assembly</a:t>
            </a:r>
            <a:endParaRPr lang="en-S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2709FD-AFFC-8254-A150-19F0240CE3E7}"/>
              </a:ext>
            </a:extLst>
          </p:cNvPr>
          <p:cNvSpPr txBox="1"/>
          <p:nvPr/>
        </p:nvSpPr>
        <p:spPr>
          <a:xfrm>
            <a:off x="9258658" y="4184917"/>
            <a:ext cx="26677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Magnetic tuning of single girder with Hall probe</a:t>
            </a:r>
            <a:endParaRPr lang="en-SE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433795-D5B0-AFF0-6041-2DE25EC20CB4}"/>
              </a:ext>
            </a:extLst>
          </p:cNvPr>
          <p:cNvSpPr txBox="1"/>
          <p:nvPr/>
        </p:nvSpPr>
        <p:spPr>
          <a:xfrm>
            <a:off x="7812053" y="509609"/>
            <a:ext cx="75854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Two</a:t>
            </a:r>
          </a:p>
          <a:p>
            <a:r>
              <a:rPr lang="en-GB" sz="1000" dirty="0"/>
              <a:t>Girders </a:t>
            </a:r>
          </a:p>
          <a:p>
            <a:r>
              <a:rPr lang="en-GB" sz="1000" dirty="0"/>
              <a:t>Into </a:t>
            </a:r>
          </a:p>
          <a:p>
            <a:r>
              <a:rPr lang="en-GB" sz="1000" dirty="0"/>
              <a:t>Half </a:t>
            </a:r>
          </a:p>
          <a:p>
            <a:r>
              <a:rPr lang="en-GB" sz="1000" dirty="0"/>
              <a:t>strongback</a:t>
            </a:r>
            <a:endParaRPr lang="en-SE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A14633-61B4-C9A7-99A8-123C225A9849}"/>
              </a:ext>
            </a:extLst>
          </p:cNvPr>
          <p:cNvSpPr txBox="1"/>
          <p:nvPr/>
        </p:nvSpPr>
        <p:spPr>
          <a:xfrm>
            <a:off x="10525030" y="1423873"/>
            <a:ext cx="17315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Spring to hold magnet keeper</a:t>
            </a:r>
            <a:endParaRPr lang="en-SE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89D185-9F6B-BD64-D5F7-3D7939E6E8E1}"/>
              </a:ext>
            </a:extLst>
          </p:cNvPr>
          <p:cNvSpPr txBox="1"/>
          <p:nvPr/>
        </p:nvSpPr>
        <p:spPr>
          <a:xfrm>
            <a:off x="10411560" y="1896432"/>
            <a:ext cx="16017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One girder aligned at stone</a:t>
            </a:r>
            <a:endParaRPr lang="en-SE" sz="1000" dirty="0"/>
          </a:p>
        </p:txBody>
      </p:sp>
    </p:spTree>
    <p:extLst>
      <p:ext uri="{BB962C8B-B14F-4D97-AF65-F5344CB8AC3E}">
        <p14:creationId xmlns:p14="http://schemas.microsoft.com/office/powerpoint/2010/main" val="427056088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DAEF2C-B1EA-40BF-B3F0-835EA8F779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8"/>
          <a:stretch/>
        </p:blipFill>
        <p:spPr>
          <a:xfrm>
            <a:off x="181210" y="173125"/>
            <a:ext cx="10732867" cy="59256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DD67381-7369-4536-A058-A542384344D5}"/>
              </a:ext>
            </a:extLst>
          </p:cNvPr>
          <p:cNvSpPr/>
          <p:nvPr/>
        </p:nvSpPr>
        <p:spPr>
          <a:xfrm>
            <a:off x="1669409" y="173125"/>
            <a:ext cx="6887362" cy="699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2693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0325" y="154232"/>
            <a:ext cx="10279154" cy="480371"/>
          </a:xfrm>
        </p:spPr>
        <p:txBody>
          <a:bodyPr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WP6.3 Advanced EPU : </a:t>
            </a:r>
            <a:r>
              <a:rPr 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Cryogenic APPLE III </a:t>
            </a:r>
            <a:r>
              <a:rPr lang="en-US" sz="2400" b="0" dirty="0">
                <a:solidFill>
                  <a:srgbClr val="FF0000"/>
                </a:solidFill>
                <a:highlight>
                  <a:srgbClr val="FFFF00"/>
                </a:highlight>
              </a:rPr>
              <a:t>– </a:t>
            </a:r>
            <a:r>
              <a:rPr lang="en-US" sz="2400" b="0" i="1" dirty="0">
                <a:solidFill>
                  <a:srgbClr val="FF0000"/>
                </a:solidFill>
                <a:highlight>
                  <a:srgbClr val="FFFF00"/>
                </a:highlight>
              </a:rPr>
              <a:t>ref. Ed Rial (HZB)</a:t>
            </a:r>
            <a:endParaRPr lang="en-GB" b="0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B4CE3B2-AF0F-4907-9B67-9997F8F8F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658" y="4181938"/>
            <a:ext cx="8108087" cy="22605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5349BA-BD1D-427B-85DF-69DBA226B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866" y="760439"/>
            <a:ext cx="7430879" cy="31383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18A2CC-28AD-48D9-924C-9AA62E720408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6.3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641DCC-AD55-400C-BFBC-4C6BAB06E450}"/>
              </a:ext>
            </a:extLst>
          </p:cNvPr>
          <p:cNvSpPr txBox="1"/>
          <p:nvPr/>
        </p:nvSpPr>
        <p:spPr>
          <a:xfrm rot="16200000">
            <a:off x="-1419645" y="4041846"/>
            <a:ext cx="42165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Advanced EPU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071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4762E6D-4708-4CF5-95C3-57E44B81279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0325" y="3203107"/>
            <a:ext cx="9571550" cy="30665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9091AC2-9DF7-4DC3-ADBB-80A10DF3D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01" y="540562"/>
            <a:ext cx="1011696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14906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943" y="293096"/>
            <a:ext cx="9185745" cy="480371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Small aperture Hall probe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b="0" dirty="0">
                <a:highlight>
                  <a:srgbClr val="FFFF00"/>
                </a:highlight>
              </a:rPr>
              <a:t>– </a:t>
            </a:r>
            <a:r>
              <a:rPr lang="en-US" b="0" i="1" dirty="0">
                <a:highlight>
                  <a:srgbClr val="FFFF00"/>
                </a:highlight>
              </a:rPr>
              <a:t>ref. Jordi Marcos </a:t>
            </a:r>
            <a:r>
              <a:rPr lang="en-US" b="0" i="1" dirty="0" err="1">
                <a:highlight>
                  <a:srgbClr val="FFFF00"/>
                </a:highlight>
              </a:rPr>
              <a:t>Ruzafa</a:t>
            </a:r>
            <a:r>
              <a:rPr lang="en-US" b="0" i="1" dirty="0">
                <a:highlight>
                  <a:srgbClr val="FFFF00"/>
                </a:highlight>
              </a:rPr>
              <a:t> (ALBA)</a:t>
            </a:r>
            <a:endParaRPr lang="en-GB" b="0" i="1" dirty="0">
              <a:highlight>
                <a:srgbClr val="FFFF00"/>
              </a:highlight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B2C7318-E743-4776-A3C9-53CA635B7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9943" y="1366029"/>
            <a:ext cx="9731284" cy="489773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b="1" dirty="0"/>
              <a:t>Project status:</a:t>
            </a:r>
          </a:p>
          <a:p>
            <a:pPr>
              <a:lnSpc>
                <a:spcPct val="108000"/>
              </a:lnSpc>
              <a:spcBef>
                <a:spcPts val="600"/>
              </a:spcBef>
            </a:pPr>
            <a:r>
              <a:rPr lang="en-US" sz="2000" dirty="0"/>
              <a:t>All the material for the adaptation was received by Feb’24. </a:t>
            </a:r>
          </a:p>
          <a:p>
            <a:pPr>
              <a:lnSpc>
                <a:spcPct val="108000"/>
              </a:lnSpc>
              <a:spcBef>
                <a:spcPts val="600"/>
              </a:spcBef>
            </a:pPr>
            <a:r>
              <a:rPr lang="en-US" sz="2000" dirty="0"/>
              <a:t>However, it was decided to put its </a:t>
            </a:r>
            <a:r>
              <a:rPr lang="en-US" sz="2000" b="1" dirty="0">
                <a:solidFill>
                  <a:srgbClr val="125E9F"/>
                </a:solidFill>
              </a:rPr>
              <a:t>implementation</a:t>
            </a:r>
            <a:r>
              <a:rPr lang="en-US" sz="2000" dirty="0"/>
              <a:t> </a:t>
            </a:r>
            <a:r>
              <a:rPr lang="en-US" sz="2000" b="1" dirty="0"/>
              <a:t>on-hold</a:t>
            </a:r>
            <a:r>
              <a:rPr lang="en-US" sz="2000" dirty="0"/>
              <a:t> until a </a:t>
            </a:r>
            <a:r>
              <a:rPr lang="en-US" sz="2000" b="1" dirty="0">
                <a:solidFill>
                  <a:srgbClr val="125E9F"/>
                </a:solidFill>
              </a:rPr>
              <a:t>suitable test structure is available</a:t>
            </a:r>
            <a:r>
              <a:rPr lang="en-US" sz="2000" dirty="0"/>
              <a:t>.</a:t>
            </a:r>
          </a:p>
          <a:p>
            <a:pPr>
              <a:lnSpc>
                <a:spcPct val="108000"/>
              </a:lnSpc>
              <a:spcBef>
                <a:spcPts val="600"/>
              </a:spcBef>
            </a:pPr>
            <a:r>
              <a:rPr lang="en-US" sz="2000" dirty="0"/>
              <a:t>The </a:t>
            </a:r>
            <a:r>
              <a:rPr lang="en-US" sz="2000" b="1" dirty="0"/>
              <a:t>design</a:t>
            </a:r>
            <a:r>
              <a:rPr lang="en-US" sz="2000" dirty="0"/>
              <a:t> of the test structure is </a:t>
            </a:r>
            <a:r>
              <a:rPr lang="en-US" sz="2000" b="1" dirty="0">
                <a:solidFill>
                  <a:srgbClr val="125E9F"/>
                </a:solidFill>
              </a:rPr>
              <a:t>almost finished</a:t>
            </a:r>
            <a:r>
              <a:rPr lang="en-US" sz="2000" dirty="0"/>
              <a:t>, but it has not been possible to proceed with the procurement of parts due to the </a:t>
            </a:r>
            <a:r>
              <a:rPr lang="en-US" sz="2000" b="1" dirty="0">
                <a:solidFill>
                  <a:srgbClr val="FF0000"/>
                </a:solidFill>
              </a:rPr>
              <a:t>lack of engineering resources</a:t>
            </a:r>
            <a:r>
              <a:rPr lang="en-US" sz="2000" dirty="0"/>
              <a:t> to prepare the manufacturing drawings. We hope to do so before </a:t>
            </a:r>
            <a:r>
              <a:rPr lang="en-US" sz="2000" b="1" dirty="0">
                <a:solidFill>
                  <a:srgbClr val="125E9F"/>
                </a:solidFill>
              </a:rPr>
              <a:t>the end of 2024</a:t>
            </a:r>
            <a:r>
              <a:rPr lang="en-US" sz="2000" dirty="0"/>
              <a:t>.</a:t>
            </a:r>
          </a:p>
          <a:p>
            <a:pPr>
              <a:lnSpc>
                <a:spcPct val="108000"/>
              </a:lnSpc>
              <a:spcBef>
                <a:spcPts val="600"/>
              </a:spcBef>
            </a:pPr>
            <a:r>
              <a:rPr lang="en-US" sz="2000" dirty="0"/>
              <a:t>The </a:t>
            </a:r>
            <a:r>
              <a:rPr lang="en-US" sz="2000" b="1" dirty="0"/>
              <a:t>assembly of the final system</a:t>
            </a:r>
            <a:r>
              <a:rPr lang="en-US" sz="2000" dirty="0"/>
              <a:t> will be determined by those items of the test structure with the </a:t>
            </a:r>
            <a:r>
              <a:rPr lang="en-US" sz="2000" b="1" dirty="0">
                <a:solidFill>
                  <a:srgbClr val="125E9F"/>
                </a:solidFill>
              </a:rPr>
              <a:t>longest lead-time</a:t>
            </a:r>
            <a:r>
              <a:rPr lang="en-US" sz="2000" dirty="0"/>
              <a:t> (most likely, the </a:t>
            </a:r>
            <a:r>
              <a:rPr lang="en-US" sz="2000" b="1" dirty="0"/>
              <a:t>cryo-coolers</a:t>
            </a:r>
            <a:r>
              <a:rPr lang="en-US" sz="2000" dirty="0"/>
              <a:t>), but we expect to be able to complete it </a:t>
            </a:r>
            <a:r>
              <a:rPr lang="en-US" sz="2000" b="1" dirty="0"/>
              <a:t>during the first half of 2025</a:t>
            </a:r>
            <a:r>
              <a:rPr lang="en-US" sz="20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E3CD97-A2ED-4CE8-9B7B-F9797290DF40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6.4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CB54CD-EBE6-4480-AF32-0AC936FF16D0}"/>
              </a:ext>
            </a:extLst>
          </p:cNvPr>
          <p:cNvSpPr txBox="1"/>
          <p:nvPr/>
        </p:nvSpPr>
        <p:spPr>
          <a:xfrm rot="16200000">
            <a:off x="-1419645" y="3795625"/>
            <a:ext cx="42165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Magnetic measurement benches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7770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FB34C-2F7D-4C61-847D-3907CC5D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393" y="131937"/>
            <a:ext cx="9518848" cy="577959"/>
          </a:xfrm>
        </p:spPr>
        <p:txBody>
          <a:bodyPr>
            <a:normAutofit/>
          </a:bodyPr>
          <a:lstStyle/>
          <a:p>
            <a:r>
              <a:rPr lang="en-US" sz="2400" dirty="0"/>
              <a:t>Drawings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733A98-EBCE-41F8-9D4D-6D20E38D86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19028"/>
          <a:stretch/>
        </p:blipFill>
        <p:spPr>
          <a:xfrm>
            <a:off x="1806882" y="948763"/>
            <a:ext cx="4948186" cy="218940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97816" y="2962823"/>
            <a:ext cx="403210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Arial" panose="020B0604020202020204" pitchFamily="34" charset="0"/>
              </a:rPr>
              <a:t>General view of bench with bellows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013" y="929854"/>
            <a:ext cx="4038803" cy="384165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802588" y="4789380"/>
            <a:ext cx="26610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Arial" panose="020B0604020202020204" pitchFamily="34" charset="0"/>
              </a:rPr>
              <a:t>Details of the test structure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160795" y="3491132"/>
            <a:ext cx="3356674" cy="2641564"/>
            <a:chOff x="1708338" y="3928562"/>
            <a:chExt cx="3356674" cy="264156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EECAB3F-8968-4342-83DF-14C578626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552" y="3928562"/>
              <a:ext cx="3001460" cy="26415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81003" y="4542123"/>
              <a:ext cx="79045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Portion</a:t>
              </a:r>
              <a:r>
                <a:rPr lang="es-ES" sz="1100" dirty="0"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es-E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undulator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00121" y="6293072"/>
              <a:ext cx="7904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cryohead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08338" y="5709773"/>
              <a:ext cx="7904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>
                  <a:latin typeface="Arial" panose="020B0604020202020204" pitchFamily="34" charset="0"/>
                  <a:cs typeface="Arial" panose="020B0604020202020204" pitchFamily="34" charset="0"/>
                </a:rPr>
                <a:t>Cu </a:t>
              </a:r>
              <a:r>
                <a:rPr lang="es-E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strips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735837" y="4980012"/>
              <a:ext cx="40393" cy="3862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3"/>
            </p:cNvCxnSpPr>
            <p:nvPr/>
          </p:nvCxnSpPr>
          <p:spPr>
            <a:xfrm flipV="1">
              <a:off x="2498792" y="5840448"/>
              <a:ext cx="1057589" cy="1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5" idx="3"/>
            </p:cNvCxnSpPr>
            <p:nvPr/>
          </p:nvCxnSpPr>
          <p:spPr>
            <a:xfrm flipV="1">
              <a:off x="2790575" y="6066825"/>
              <a:ext cx="835497" cy="3570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9B2F7349-C735-4F8E-9C2F-CBE4B2778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808" y="3903721"/>
            <a:ext cx="2922868" cy="143431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083696" y="5444983"/>
            <a:ext cx="26610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Arial" panose="020B0604020202020204" pitchFamily="34" charset="0"/>
              </a:rPr>
              <a:t>Base for the </a:t>
            </a:r>
            <a:r>
              <a:rPr lang="en-US" sz="1400" i="1" dirty="0" err="1">
                <a:cs typeface="Arial" panose="020B0604020202020204" pitchFamily="34" charset="0"/>
              </a:rPr>
              <a:t>undulator</a:t>
            </a:r>
            <a:r>
              <a:rPr lang="en-US" sz="1400" i="1" dirty="0">
                <a:cs typeface="Arial" panose="020B0604020202020204" pitchFamily="34" charset="0"/>
              </a:rPr>
              <a:t> array</a:t>
            </a:r>
          </a:p>
        </p:txBody>
      </p:sp>
    </p:spTree>
    <p:extLst>
      <p:ext uri="{BB962C8B-B14F-4D97-AF65-F5344CB8AC3E}">
        <p14:creationId xmlns:p14="http://schemas.microsoft.com/office/powerpoint/2010/main" val="1286991890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9D859CC-FDFA-D731-1DE9-3C0DFC1C2F9D}"/>
              </a:ext>
            </a:extLst>
          </p:cNvPr>
          <p:cNvGrpSpPr/>
          <p:nvPr/>
        </p:nvGrpSpPr>
        <p:grpSpPr>
          <a:xfrm>
            <a:off x="2360018" y="3771137"/>
            <a:ext cx="5315020" cy="2778923"/>
            <a:chOff x="9431127" y="6743082"/>
            <a:chExt cx="4778856" cy="23687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CC42E81-2247-296C-184C-6CAB588FC5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92" t="7117" r="15388" b="7762"/>
            <a:stretch/>
          </p:blipFill>
          <p:spPr>
            <a:xfrm>
              <a:off x="11701005" y="6743082"/>
              <a:ext cx="2508978" cy="236874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586A3E-08AB-399D-BDF5-D097FFFC8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01" t="1004" r="6930" b="24835"/>
            <a:stretch/>
          </p:blipFill>
          <p:spPr>
            <a:xfrm>
              <a:off x="9431127" y="6747603"/>
              <a:ext cx="2020434" cy="236235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9889728-C59E-D45E-2F63-DA5FA2D16187}"/>
                </a:ext>
              </a:extLst>
            </p:cNvPr>
            <p:cNvSpPr/>
            <p:nvPr/>
          </p:nvSpPr>
          <p:spPr>
            <a:xfrm>
              <a:off x="13001260" y="8763714"/>
              <a:ext cx="112562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AeTechron</a:t>
              </a:r>
              <a:r>
                <a:rPr lang="en-US" sz="1000" dirty="0"/>
                <a:t> 7234</a:t>
              </a:r>
              <a:endParaRPr lang="de-DE" sz="100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76642E-1021-B4E6-071E-C09194627F94}"/>
                </a:ext>
              </a:extLst>
            </p:cNvPr>
            <p:cNvSpPr/>
            <p:nvPr/>
          </p:nvSpPr>
          <p:spPr>
            <a:xfrm>
              <a:off x="13205558" y="8448429"/>
              <a:ext cx="9220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000" dirty="0"/>
                <a:t>RSDG2122X</a:t>
              </a:r>
              <a:endParaRPr lang="de-DE" sz="1000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883A568-091A-2424-DE7E-7D81F563264E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12792673" y="8886825"/>
              <a:ext cx="208587" cy="4784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65D4FBD-B0EC-3280-4EE6-0A78E9302F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25075" y="8568028"/>
              <a:ext cx="480483" cy="6330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6B29E81-17AD-9F82-2381-8DA5684C8610}"/>
                </a:ext>
              </a:extLst>
            </p:cNvPr>
            <p:cNvSpPr/>
            <p:nvPr/>
          </p:nvSpPr>
          <p:spPr>
            <a:xfrm>
              <a:off x="13065293" y="7131803"/>
              <a:ext cx="10800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00" dirty="0" err="1"/>
                <a:t>Lecroy</a:t>
              </a:r>
              <a:r>
                <a:rPr lang="en-US" sz="1000" dirty="0"/>
                <a:t> HDO6104A-MS</a:t>
              </a:r>
              <a:endParaRPr lang="de-DE" sz="1000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8BB6543-18FA-0D15-55EF-47319824C608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12700331" y="7331858"/>
              <a:ext cx="364962" cy="11332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B406F4B-8FB2-B747-F6C4-8B67100A682B}"/>
                </a:ext>
              </a:extLst>
            </p:cNvPr>
            <p:cNvSpPr/>
            <p:nvPr/>
          </p:nvSpPr>
          <p:spPr>
            <a:xfrm>
              <a:off x="9651380" y="8620718"/>
              <a:ext cx="134684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Thorlabs PDA100A2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42B9F4-D2FC-4215-69DE-57F76ECF7ED4}"/>
                </a:ext>
              </a:extLst>
            </p:cNvPr>
            <p:cNvSpPr/>
            <p:nvPr/>
          </p:nvSpPr>
          <p:spPr>
            <a:xfrm>
              <a:off x="10479583" y="7176770"/>
              <a:ext cx="119135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000" dirty="0"/>
                <a:t>Thorlabs CPS532</a:t>
              </a:r>
              <a:endParaRPr lang="de-DE" sz="1000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408ED90-72B2-BC95-9DAE-0EB862AFE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817" y="1118278"/>
            <a:ext cx="5522341" cy="23405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7D53AF-EA18-14C6-73EC-12AC998B91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0" t="14847" r="24202" b="37129"/>
          <a:stretch/>
        </p:blipFill>
        <p:spPr>
          <a:xfrm>
            <a:off x="8018928" y="1125963"/>
            <a:ext cx="3798103" cy="425554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3C2D386-4995-3DDB-E562-404164D18B00}"/>
              </a:ext>
            </a:extLst>
          </p:cNvPr>
          <p:cNvSpPr/>
          <p:nvPr/>
        </p:nvSpPr>
        <p:spPr>
          <a:xfrm>
            <a:off x="8723163" y="1432589"/>
            <a:ext cx="1194816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U40 undulator</a:t>
            </a:r>
            <a:endParaRPr lang="de-DE" sz="1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D92E39-C4F5-D2DB-5336-E29C8925EF0C}"/>
              </a:ext>
            </a:extLst>
          </p:cNvPr>
          <p:cNvSpPr/>
          <p:nvPr/>
        </p:nvSpPr>
        <p:spPr>
          <a:xfrm>
            <a:off x="9786968" y="3771137"/>
            <a:ext cx="1299863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Newport stages</a:t>
            </a:r>
            <a:endParaRPr lang="de-DE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0CD4F4-BD81-B5FC-6D67-51E24C2D6C97}"/>
              </a:ext>
            </a:extLst>
          </p:cNvPr>
          <p:cNvSpPr txBox="1"/>
          <p:nvPr/>
        </p:nvSpPr>
        <p:spPr>
          <a:xfrm>
            <a:off x="8018928" y="5610675"/>
            <a:ext cx="233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/>
              <a:t>J. Baader et al., IMMW23</a:t>
            </a:r>
          </a:p>
        </p:txBody>
      </p:sp>
      <p:sp>
        <p:nvSpPr>
          <p:cNvPr id="23" name="Title 4">
            <a:extLst>
              <a:ext uri="{FF2B5EF4-FFF2-40B4-BE49-F238E27FC236}">
                <a16:creationId xmlns:a16="http://schemas.microsoft.com/office/drawing/2014/main" id="{7DC5CB74-9CB8-4FA0-A1C7-BB9ABC19F792}"/>
              </a:ext>
            </a:extLst>
          </p:cNvPr>
          <p:cNvSpPr txBox="1">
            <a:spLocks/>
          </p:cNvSpPr>
          <p:nvPr/>
        </p:nvSpPr>
        <p:spPr>
          <a:xfrm>
            <a:off x="1642495" y="43004"/>
            <a:ext cx="10370540" cy="585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Pulsed wire</a:t>
            </a:r>
            <a:r>
              <a:rPr lang="en-US" sz="2400" dirty="0">
                <a:highlight>
                  <a:srgbClr val="FFFF00"/>
                </a:highlight>
              </a:rPr>
              <a:t> </a:t>
            </a:r>
            <a:r>
              <a:rPr lang="en-US" sz="2400" b="0" dirty="0">
                <a:highlight>
                  <a:srgbClr val="FFFF00"/>
                </a:highlight>
              </a:rPr>
              <a:t>– </a:t>
            </a:r>
            <a:r>
              <a:rPr lang="en-US" sz="2400" b="0" i="1" dirty="0">
                <a:highlight>
                  <a:srgbClr val="FFFF00"/>
                </a:highlight>
              </a:rPr>
              <a:t>ref. Sara </a:t>
            </a:r>
            <a:r>
              <a:rPr lang="en-US" sz="2400" b="0" i="1" dirty="0" err="1">
                <a:highlight>
                  <a:srgbClr val="FFFF00"/>
                </a:highlight>
              </a:rPr>
              <a:t>Casalbuoni</a:t>
            </a:r>
            <a:r>
              <a:rPr lang="en-US" sz="2400" b="0" i="1" dirty="0">
                <a:highlight>
                  <a:srgbClr val="FFFF00"/>
                </a:highlight>
              </a:rPr>
              <a:t> and Johan </a:t>
            </a:r>
            <a:r>
              <a:rPr lang="en-US" sz="2400" b="0" i="1" dirty="0" err="1">
                <a:highlight>
                  <a:srgbClr val="FFFF00"/>
                </a:highlight>
              </a:rPr>
              <a:t>Baader</a:t>
            </a:r>
            <a:r>
              <a:rPr lang="en-US" sz="2400" b="0" i="1" dirty="0">
                <a:highlight>
                  <a:srgbClr val="FFFF00"/>
                </a:highlight>
              </a:rPr>
              <a:t> (EU-XFEL)</a:t>
            </a:r>
            <a:endParaRPr lang="en-GB" sz="2400" b="0" i="1" dirty="0">
              <a:highlight>
                <a:srgbClr val="FFFF00"/>
              </a:highlight>
            </a:endParaRPr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02D505EB-60F7-431D-9501-95CE2563A5EE}"/>
              </a:ext>
            </a:extLst>
          </p:cNvPr>
          <p:cNvSpPr txBox="1">
            <a:spLocks/>
          </p:cNvSpPr>
          <p:nvPr/>
        </p:nvSpPr>
        <p:spPr>
          <a:xfrm>
            <a:off x="1870872" y="645592"/>
            <a:ext cx="978292" cy="480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Set-up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CFA334-9505-4F3F-99F6-A13EC55CA593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6.4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86D19F-1A22-4C74-9FD5-DAE13417830C}"/>
              </a:ext>
            </a:extLst>
          </p:cNvPr>
          <p:cNvSpPr txBox="1"/>
          <p:nvPr/>
        </p:nvSpPr>
        <p:spPr>
          <a:xfrm rot="16200000">
            <a:off x="-1419645" y="3795625"/>
            <a:ext cx="42165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Magnetic measurement benches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301589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A207A43-E4DE-4E80-7CFB-B9765B90AD69}"/>
              </a:ext>
            </a:extLst>
          </p:cNvPr>
          <p:cNvSpPr txBox="1"/>
          <p:nvPr/>
        </p:nvSpPr>
        <p:spPr>
          <a:xfrm>
            <a:off x="7892755" y="1690418"/>
            <a:ext cx="4081131" cy="3428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Wire parameters: 125 µm </a:t>
            </a:r>
            <a:r>
              <a:rPr lang="en-US" sz="1800" dirty="0" err="1"/>
              <a:t>BeCu</a:t>
            </a:r>
            <a:r>
              <a:rPr lang="en-US" sz="1800" dirty="0"/>
              <a:t> wire, 10.8 m long, stretched at 9.1 N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4x Newport M-ILS200LM-S stages used to place the wire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Pulse parameters: pulse width of 20 µs; pulse amplitude of 520 mA; rise/fall time of 1 µs; overshoot &lt;3%; pulse period of 30 s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Magnetic field profile calculated by deriving I1 with respect to the longitudinal axis position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D75C96-7C20-82DF-1AD4-A5397D6F2A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8"/>
          <a:stretch/>
        </p:blipFill>
        <p:spPr>
          <a:xfrm>
            <a:off x="1599129" y="955964"/>
            <a:ext cx="6215242" cy="46910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CEF47D-45C3-7D19-4AD0-19E58691CE32}"/>
              </a:ext>
            </a:extLst>
          </p:cNvPr>
          <p:cNvSpPr txBox="1"/>
          <p:nvPr/>
        </p:nvSpPr>
        <p:spPr>
          <a:xfrm>
            <a:off x="3186545" y="796394"/>
            <a:ext cx="3200400" cy="5092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61EEB2-F52E-731D-EABB-A8985960FBDB}"/>
              </a:ext>
            </a:extLst>
          </p:cNvPr>
          <p:cNvSpPr txBox="1"/>
          <p:nvPr/>
        </p:nvSpPr>
        <p:spPr>
          <a:xfrm>
            <a:off x="1599129" y="6496295"/>
            <a:ext cx="233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/>
              <a:t>J. Baader et al., IMMW23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576D305B-16E2-4ADA-90F9-46F8F9512A33}"/>
              </a:ext>
            </a:extLst>
          </p:cNvPr>
          <p:cNvSpPr txBox="1">
            <a:spLocks/>
          </p:cNvSpPr>
          <p:nvPr/>
        </p:nvSpPr>
        <p:spPr>
          <a:xfrm>
            <a:off x="1897614" y="319193"/>
            <a:ext cx="2577861" cy="384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Preliminary results</a:t>
            </a:r>
            <a:endParaRPr lang="en-GB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82879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00287E-5E87-4C95-BD83-C3E05DC56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160" y="181767"/>
            <a:ext cx="9518848" cy="480371"/>
          </a:xfrm>
        </p:spPr>
        <p:txBody>
          <a:bodyPr/>
          <a:lstStyle/>
          <a:p>
            <a:r>
              <a:rPr lang="en-US" sz="1800" dirty="0">
                <a:solidFill>
                  <a:srgbClr val="16419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LEAPS-INNOV project extension proposal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CC1386-4E8C-486A-974A-51BAA0844084}"/>
              </a:ext>
            </a:extLst>
          </p:cNvPr>
          <p:cNvSpPr txBox="1"/>
          <p:nvPr/>
        </p:nvSpPr>
        <p:spPr>
          <a:xfrm>
            <a:off x="1828800" y="662138"/>
            <a:ext cx="880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+ 6 </a:t>
            </a:r>
            <a:r>
              <a:rPr lang="it-IT" dirty="0" err="1"/>
              <a:t>months</a:t>
            </a:r>
            <a:r>
              <a:rPr lang="it-IT" dirty="0"/>
              <a:t>, deliverables, milestones and budget shifts </a:t>
            </a:r>
            <a:r>
              <a:rPr lang="it-IT" dirty="0">
                <a:sym typeface="Wingdings" panose="05000000000000000000" pitchFamily="2" charset="2"/>
              </a:rPr>
              <a:t> project </a:t>
            </a:r>
            <a:r>
              <a:rPr lang="it-IT" dirty="0" err="1">
                <a:sym typeface="Wingdings" panose="05000000000000000000" pitchFamily="2" charset="2"/>
              </a:rPr>
              <a:t>ends</a:t>
            </a:r>
            <a:r>
              <a:rPr lang="it-IT" dirty="0">
                <a:sym typeface="Wingdings" panose="05000000000000000000" pitchFamily="2" charset="2"/>
              </a:rPr>
              <a:t> on 1st </a:t>
            </a:r>
            <a:r>
              <a:rPr lang="it-IT" dirty="0" err="1">
                <a:sym typeface="Wingdings" panose="05000000000000000000" pitchFamily="2" charset="2"/>
              </a:rPr>
              <a:t>October</a:t>
            </a:r>
            <a:r>
              <a:rPr lang="it-IT" dirty="0">
                <a:sym typeface="Wingdings" panose="05000000000000000000" pitchFamily="2" charset="2"/>
              </a:rPr>
              <a:t> 2025.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C95EF8-183E-4850-A52D-92BF635C2634}"/>
              </a:ext>
            </a:extLst>
          </p:cNvPr>
          <p:cNvSpPr txBox="1"/>
          <p:nvPr/>
        </p:nvSpPr>
        <p:spPr>
          <a:xfrm>
            <a:off x="1753160" y="1098456"/>
            <a:ext cx="726486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tasks will benefit from an extension and why?</a:t>
            </a:r>
            <a:endParaRPr lang="en-GB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3390">
              <a:spcAft>
                <a:spcPts val="6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6.2</a:t>
            </a:r>
            <a:r>
              <a:rPr lang="en-US" sz="1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HTSU, CPMU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3390">
              <a:spcAft>
                <a:spcPts val="6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6.3: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Cryogenic APPLE-III 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ada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tation of the task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CBE258-9710-4B69-A1C3-96EC3D3816DD}"/>
              </a:ext>
            </a:extLst>
          </p:cNvPr>
          <p:cNvSpPr txBox="1"/>
          <p:nvPr/>
        </p:nvSpPr>
        <p:spPr>
          <a:xfrm>
            <a:off x="1753160" y="4261747"/>
            <a:ext cx="10310348" cy="22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work will be done in the additional 6 months?</a:t>
            </a:r>
            <a:endParaRPr lang="en-GB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914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Subtask 6.2.1 – HTSU.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Procurement of the solenoid components and assembly. Cryogenic test of the fully assembled prototype.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914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Subtask 6.2.2 – CPMU.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CPMU will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assembled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characterized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room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cryogenic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end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contract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However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extension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least 6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months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would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margin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sense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minimizing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risks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associated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procurement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components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914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Subtask 6.3.2 – Cryogenic APPLE-III. 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 the components needed to the construction of the prototype will be procured. The mechanical supports will be made in-house.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9960B7-9C1A-4EBC-BB76-A81ED8D93EB7}"/>
              </a:ext>
            </a:extLst>
          </p:cNvPr>
          <p:cNvSpPr txBox="1"/>
          <p:nvPr/>
        </p:nvSpPr>
        <p:spPr>
          <a:xfrm>
            <a:off x="1753160" y="2164576"/>
            <a:ext cx="9328835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C00000"/>
                </a:solidFill>
              </a:rPr>
              <a:t>What led to the delay?</a:t>
            </a:r>
            <a:endParaRPr lang="en-GB" sz="1600" b="1" dirty="0">
              <a:solidFill>
                <a:srgbClr val="C00000"/>
              </a:solidFill>
            </a:endParaRPr>
          </a:p>
          <a:p>
            <a:pPr marL="453390">
              <a:spcAft>
                <a:spcPts val="600"/>
              </a:spcAft>
            </a:pPr>
            <a:r>
              <a:rPr lang="en-US" sz="1600" b="1" dirty="0"/>
              <a:t>Subtask 6.2.1 </a:t>
            </a:r>
            <a:r>
              <a:rPr lang="en-US" sz="1600" dirty="0"/>
              <a:t>– HTSU. Challenges in manufacturing the Nb3Sn 12T solenoid at Fermilab have resulted in delays, with issues in the impregnation procedure following winding and heat treatment necessitating tooling redesign (+ 6 months, from March to September 2024).</a:t>
            </a:r>
            <a:endParaRPr lang="en-GB" sz="1600" dirty="0"/>
          </a:p>
          <a:p>
            <a:pPr marL="453390">
              <a:spcAft>
                <a:spcPts val="600"/>
              </a:spcAft>
            </a:pPr>
            <a:r>
              <a:rPr lang="en-US" sz="1600" b="1" dirty="0"/>
              <a:t>Subtask 6.2.2 </a:t>
            </a:r>
            <a:r>
              <a:rPr lang="en-US" sz="1600" dirty="0"/>
              <a:t>– CPMU. The challenge of </a:t>
            </a:r>
            <a:r>
              <a:rPr lang="en-GB" sz="1600" dirty="0"/>
              <a:t>holding and adjusting the half-poles at the extremity of the undulator (0.9mm thickness). The mechanical solution found and proven.</a:t>
            </a:r>
          </a:p>
          <a:p>
            <a:pPr marL="453390">
              <a:spcAft>
                <a:spcPts val="600"/>
              </a:spcAft>
            </a:pPr>
            <a:r>
              <a:rPr lang="en-US" sz="1600" b="1" dirty="0"/>
              <a:t>Subtask 6.3.2 </a:t>
            </a:r>
            <a:r>
              <a:rPr lang="en-US" sz="1600" dirty="0"/>
              <a:t>– Cryogenic APPLE-III. </a:t>
            </a:r>
            <a:r>
              <a:rPr lang="en-GB" sz="1600" dirty="0"/>
              <a:t>The project has been delayed by a cyberattack to HZB.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72C0D-961E-4A70-B3CC-CF749F66508D}"/>
              </a:ext>
            </a:extLst>
          </p:cNvPr>
          <p:cNvSpPr txBox="1"/>
          <p:nvPr/>
        </p:nvSpPr>
        <p:spPr>
          <a:xfrm>
            <a:off x="83128" y="94220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981C23-BDC5-4B91-9201-9AAC4C288D6F}"/>
              </a:ext>
            </a:extLst>
          </p:cNvPr>
          <p:cNvSpPr txBox="1"/>
          <p:nvPr/>
        </p:nvSpPr>
        <p:spPr>
          <a:xfrm rot="16200000">
            <a:off x="-1419645" y="4041846"/>
            <a:ext cx="42165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Status and outlook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1854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00287E-5E87-4C95-BD83-C3E05DC56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160" y="181767"/>
            <a:ext cx="9518848" cy="480371"/>
          </a:xfrm>
        </p:spPr>
        <p:txBody>
          <a:bodyPr/>
          <a:lstStyle/>
          <a:p>
            <a:r>
              <a:rPr lang="it-IT" dirty="0"/>
              <a:t>Milestones and Deliverables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BB0CA3-9533-4CDE-9A03-2E72032C0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160" y="662138"/>
            <a:ext cx="8861571" cy="43832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24EE93-56C8-45BC-9A9E-8051253945DC}"/>
              </a:ext>
            </a:extLst>
          </p:cNvPr>
          <p:cNvSpPr txBox="1"/>
          <p:nvPr/>
        </p:nvSpPr>
        <p:spPr>
          <a:xfrm>
            <a:off x="8785637" y="1522310"/>
            <a:ext cx="1348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FF0000"/>
                </a:solidFill>
                <a:highlight>
                  <a:srgbClr val="FFFF00"/>
                </a:highlight>
              </a:rPr>
              <a:t>(September’24)</a:t>
            </a:r>
            <a:endParaRPr lang="en-GB" sz="14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0AFA44-B735-486F-A5B5-42CDA6198F27}"/>
              </a:ext>
            </a:extLst>
          </p:cNvPr>
          <p:cNvSpPr txBox="1"/>
          <p:nvPr/>
        </p:nvSpPr>
        <p:spPr>
          <a:xfrm>
            <a:off x="10170157" y="2970621"/>
            <a:ext cx="1004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FF0000"/>
                </a:solidFill>
                <a:highlight>
                  <a:srgbClr val="FFFF00"/>
                </a:highlight>
              </a:rPr>
              <a:t>(March’25)</a:t>
            </a:r>
            <a:endParaRPr lang="en-GB" sz="14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895E43-AF2F-45F6-AF68-253C242823B9}"/>
              </a:ext>
            </a:extLst>
          </p:cNvPr>
          <p:cNvSpPr txBox="1"/>
          <p:nvPr/>
        </p:nvSpPr>
        <p:spPr>
          <a:xfrm>
            <a:off x="10170157" y="3641229"/>
            <a:ext cx="1165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FF0000"/>
                </a:solidFill>
                <a:highlight>
                  <a:srgbClr val="FFFF00"/>
                </a:highlight>
              </a:rPr>
              <a:t>(Genuary’25)</a:t>
            </a:r>
            <a:endParaRPr lang="en-GB" sz="14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83BF87-E21E-4F7D-BE8D-06D55645E0AD}"/>
              </a:ext>
            </a:extLst>
          </p:cNvPr>
          <p:cNvSpPr txBox="1"/>
          <p:nvPr/>
        </p:nvSpPr>
        <p:spPr>
          <a:xfrm>
            <a:off x="1753160" y="3964634"/>
            <a:ext cx="9948014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of M27:</a:t>
            </a:r>
          </a:p>
          <a:p>
            <a:pPr algn="just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ORIGINAL: “The four ID prototypes are assembled”</a:t>
            </a:r>
          </a:p>
          <a:p>
            <a:pPr algn="just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ID prototypes APPLE-X, CPMU and HTS, Cryo-APPLE III, and the two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enches are assembled” </a:t>
            </a:r>
          </a:p>
          <a:p>
            <a:pPr algn="just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of D6.5:</a:t>
            </a:r>
          </a:p>
          <a:p>
            <a:pPr algn="just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ORIGINAL: “Summary report on performance of the advanced EPU prototypes” </a:t>
            </a:r>
          </a:p>
          <a:p>
            <a:pPr algn="just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“Summary report on the performance of the ID prototypes APPLE-X, CPMU and HTS, and validation of the components of the Cryo-APPLE III”</a:t>
            </a:r>
            <a:endParaRPr lang="en-GB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59548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00287E-5E87-4C95-BD83-C3E05DC56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274638"/>
            <a:ext cx="9518848" cy="480371"/>
          </a:xfrm>
        </p:spPr>
        <p:txBody>
          <a:bodyPr/>
          <a:lstStyle/>
          <a:p>
            <a:r>
              <a:rPr lang="it-IT" dirty="0" err="1"/>
              <a:t>Overview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48A165-9A95-4CE9-8CDA-AD2D01DB9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881" y="1010643"/>
            <a:ext cx="9154803" cy="52775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291520-3624-4217-86F1-BD0D2A2C7731}"/>
              </a:ext>
            </a:extLst>
          </p:cNvPr>
          <p:cNvSpPr txBox="1"/>
          <p:nvPr/>
        </p:nvSpPr>
        <p:spPr>
          <a:xfrm>
            <a:off x="83128" y="94220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507829-CA3E-4530-B5CF-8C3AB7224635}"/>
              </a:ext>
            </a:extLst>
          </p:cNvPr>
          <p:cNvSpPr txBox="1"/>
          <p:nvPr/>
        </p:nvSpPr>
        <p:spPr>
          <a:xfrm rot="16200000">
            <a:off x="-1419645" y="4041846"/>
            <a:ext cx="42165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Introduction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3633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91235B-8510-40B4-98E6-73693590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D9FD5F-CEEE-47A3-B523-7F6C1133F6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6366" y="321652"/>
            <a:ext cx="9673126" cy="17980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224150-00E7-4179-8FC9-6B9D9CFDA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528" y="2665814"/>
            <a:ext cx="9502964" cy="33759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9618E-D0F6-41A5-AF19-67411C8E3D4D}"/>
              </a:ext>
            </a:extLst>
          </p:cNvPr>
          <p:cNvSpPr txBox="1"/>
          <p:nvPr/>
        </p:nvSpPr>
        <p:spPr>
          <a:xfrm>
            <a:off x="83128" y="94220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23750A-82B8-4F36-8009-5CD10AC87FDB}"/>
              </a:ext>
            </a:extLst>
          </p:cNvPr>
          <p:cNvSpPr txBox="1"/>
          <p:nvPr/>
        </p:nvSpPr>
        <p:spPr>
          <a:xfrm rot="16200000">
            <a:off x="-1419645" y="4041846"/>
            <a:ext cx="42165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Meetings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6984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33" y="0"/>
            <a:ext cx="106256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/>
          <p:cNvSpPr txBox="1"/>
          <p:nvPr/>
        </p:nvSpPr>
        <p:spPr>
          <a:xfrm>
            <a:off x="6426910" y="2728695"/>
            <a:ext cx="842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Thanks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071108" y="1612405"/>
            <a:ext cx="493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Tak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720668" y="1797071"/>
            <a:ext cx="59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Tack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191087" y="3345180"/>
            <a:ext cx="95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Bedankt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606148" y="3513204"/>
            <a:ext cx="771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Danke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312112" y="3219492"/>
            <a:ext cx="98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</a:t>
            </a:r>
            <a:r>
              <a:rPr lang="pl-PL" dirty="0">
                <a:solidFill>
                  <a:srgbClr val="FFFFFF"/>
                </a:solidFill>
              </a:rPr>
              <a:t>ziękuję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980571" y="4641913"/>
            <a:ext cx="776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Grazie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162622" y="4146331"/>
            <a:ext cx="72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Merci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091160" y="5194924"/>
            <a:ext cx="86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Gracias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t>21</a:t>
            </a:fld>
            <a:endParaRPr lang="en-GB"/>
          </a:p>
        </p:txBody>
      </p:sp>
      <p:sp>
        <p:nvSpPr>
          <p:cNvPr id="15" name="Textfeld 14"/>
          <p:cNvSpPr txBox="1"/>
          <p:nvPr/>
        </p:nvSpPr>
        <p:spPr>
          <a:xfrm>
            <a:off x="11555571" y="6105125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2400" dirty="0">
                <a:solidFill>
                  <a:schemeClr val="bg1"/>
                </a:solidFill>
              </a:rPr>
              <a:t>شك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2156" y="2881822"/>
            <a:ext cx="4593836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 Foster open innovation for accelerator-based </a:t>
            </a:r>
            <a:r>
              <a:rPr lang="en-US" sz="2400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lightsources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in Europe”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0BAD7718-8E3D-4886-B5E6-77A8B01F142C}"/>
              </a:ext>
            </a:extLst>
          </p:cNvPr>
          <p:cNvSpPr txBox="1"/>
          <p:nvPr/>
        </p:nvSpPr>
        <p:spPr>
          <a:xfrm>
            <a:off x="694161" y="5379590"/>
            <a:ext cx="36345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https://leaps-initiative.eu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351924-F2DD-45AE-8304-320BE4812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05" y="599783"/>
            <a:ext cx="3183164" cy="1510205"/>
          </a:xfrm>
          <a:prstGeom prst="rect">
            <a:avLst/>
          </a:prstGeom>
        </p:spPr>
      </p:pic>
      <p:sp>
        <p:nvSpPr>
          <p:cNvPr id="17" name="TextBox 21">
            <a:extLst>
              <a:ext uri="{FF2B5EF4-FFF2-40B4-BE49-F238E27FC236}">
                <a16:creationId xmlns:a16="http://schemas.microsoft.com/office/drawing/2014/main" id="{D777A201-392C-4E06-9118-89974F75AECC}"/>
              </a:ext>
            </a:extLst>
          </p:cNvPr>
          <p:cNvSpPr txBox="1"/>
          <p:nvPr/>
        </p:nvSpPr>
        <p:spPr>
          <a:xfrm>
            <a:off x="1206957" y="6096092"/>
            <a:ext cx="4495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This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project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received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funding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from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the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European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Union´s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Horizon 2020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research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innovation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programme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under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grant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agreement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No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r>
              <a:rPr lang="en-US" sz="1000" dirty="0">
                <a:solidFill>
                  <a:schemeClr val="bg1"/>
                </a:solidFill>
              </a:rPr>
              <a:t>101004728</a:t>
            </a:r>
            <a:endParaRPr lang="de-DE" sz="1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de-DE" sz="1000" dirty="0">
              <a:solidFill>
                <a:schemeClr val="bg1"/>
              </a:solidFill>
            </a:endParaRPr>
          </a:p>
        </p:txBody>
      </p:sp>
      <p:pic>
        <p:nvPicPr>
          <p:cNvPr id="18" name="Picture 20">
            <a:extLst>
              <a:ext uri="{FF2B5EF4-FFF2-40B4-BE49-F238E27FC236}">
                <a16:creationId xmlns:a16="http://schemas.microsoft.com/office/drawing/2014/main" id="{9A401FC6-D11D-4C77-9DB7-7C48091539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16" y="6158375"/>
            <a:ext cx="413141" cy="2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90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00287E-5E87-4C95-BD83-C3E05DC56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7383" y="137740"/>
            <a:ext cx="9518848" cy="480371"/>
          </a:xfrm>
        </p:spPr>
        <p:txBody>
          <a:bodyPr/>
          <a:lstStyle/>
          <a:p>
            <a:r>
              <a:rPr lang="it-IT" dirty="0" err="1"/>
              <a:t>Beneficiaries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8EEA8-167F-454B-BD7E-D9EE81033E8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7783" y="766390"/>
            <a:ext cx="8708514" cy="57136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AF22F5-1B94-41A2-B112-BFDC28B112A7}"/>
              </a:ext>
            </a:extLst>
          </p:cNvPr>
          <p:cNvSpPr txBox="1"/>
          <p:nvPr/>
        </p:nvSpPr>
        <p:spPr>
          <a:xfrm>
            <a:off x="2147582" y="4790114"/>
            <a:ext cx="2207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(over the last 4 </a:t>
            </a:r>
            <a:r>
              <a:rPr lang="it-IT" dirty="0" err="1"/>
              <a:t>years</a:t>
            </a:r>
            <a:r>
              <a:rPr lang="it-IT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374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494" y="158872"/>
            <a:ext cx="9518848" cy="480371"/>
          </a:xfrm>
        </p:spPr>
        <p:txBody>
          <a:bodyPr>
            <a:normAutofit/>
          </a:bodyPr>
          <a:lstStyle/>
          <a:p>
            <a:r>
              <a:rPr lang="en-GB" sz="2400" dirty="0">
                <a:highlight>
                  <a:srgbClr val="FFFF00"/>
                </a:highlight>
              </a:rPr>
              <a:t>Industry involvement </a:t>
            </a:r>
            <a:r>
              <a:rPr lang="en-US" sz="2400" dirty="0">
                <a:highlight>
                  <a:srgbClr val="FFFF00"/>
                </a:highlight>
              </a:rPr>
              <a:t>– </a:t>
            </a:r>
            <a:r>
              <a:rPr lang="en-US" sz="2400" b="0" i="1" dirty="0">
                <a:highlight>
                  <a:srgbClr val="FFFF00"/>
                </a:highlight>
              </a:rPr>
              <a:t>ref. A. </a:t>
            </a:r>
            <a:r>
              <a:rPr lang="en-US" sz="2400" b="0" i="1" dirty="0" err="1">
                <a:highlight>
                  <a:srgbClr val="FFFF00"/>
                </a:highlight>
              </a:rPr>
              <a:t>Bonucci</a:t>
            </a:r>
            <a:r>
              <a:rPr lang="en-US" sz="2400" b="0" i="1" dirty="0">
                <a:highlight>
                  <a:srgbClr val="FFFF00"/>
                </a:highlight>
              </a:rPr>
              <a:t> (EU-XFEL) &amp; M. </a:t>
            </a:r>
            <a:r>
              <a:rPr lang="en-US" sz="2400" b="0" i="1" dirty="0" err="1">
                <a:highlight>
                  <a:srgbClr val="FFFF00"/>
                </a:highlight>
              </a:rPr>
              <a:t>Peloi</a:t>
            </a:r>
            <a:r>
              <a:rPr lang="en-US" sz="2400" b="0" i="1" dirty="0">
                <a:highlight>
                  <a:srgbClr val="FFFF00"/>
                </a:highlight>
              </a:rPr>
              <a:t> (</a:t>
            </a:r>
            <a:r>
              <a:rPr lang="en-US" sz="2400" b="0" i="1" dirty="0" err="1">
                <a:highlight>
                  <a:srgbClr val="FFFF00"/>
                </a:highlight>
              </a:rPr>
              <a:t>Elettra</a:t>
            </a:r>
            <a:r>
              <a:rPr lang="en-US" sz="2400" b="0" i="1" dirty="0">
                <a:highlight>
                  <a:srgbClr val="FFFF00"/>
                </a:highlight>
              </a:rPr>
              <a:t>)</a:t>
            </a:r>
            <a:endParaRPr lang="en-GB" b="0" i="1" dirty="0"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DB838C-2041-4EBD-A63E-0A3BC9E63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564" y="700204"/>
            <a:ext cx="7177655" cy="40078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393D3-CF6E-457F-B9CC-4423961C2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418" y="4220720"/>
            <a:ext cx="4974443" cy="25165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7DD542-546E-4AC5-84A0-0FBAC6013376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6.1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1798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05216-A5AC-4A97-9F7E-7F3384676E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52"/>
          <a:stretch/>
        </p:blipFill>
        <p:spPr>
          <a:xfrm>
            <a:off x="1725494" y="348476"/>
            <a:ext cx="10066417" cy="2531796"/>
          </a:xfrm>
          <a:prstGeom prst="rect">
            <a:avLst/>
          </a:prstGeom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494" y="158872"/>
            <a:ext cx="9518848" cy="480371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  <a:highlight>
                  <a:srgbClr val="FFFF00"/>
                </a:highlight>
              </a:rPr>
              <a:t>HTSU </a:t>
            </a:r>
            <a:r>
              <a:rPr lang="en-US" sz="2400" b="0" i="1" dirty="0">
                <a:highlight>
                  <a:srgbClr val="FFFF00"/>
                </a:highlight>
              </a:rPr>
              <a:t>– ref. Marco </a:t>
            </a:r>
            <a:r>
              <a:rPr lang="en-US" sz="2400" b="0" i="1" dirty="0" err="1">
                <a:highlight>
                  <a:srgbClr val="FFFF00"/>
                </a:highlight>
              </a:rPr>
              <a:t>Calvi</a:t>
            </a:r>
            <a:r>
              <a:rPr lang="en-US" sz="2400" b="0" i="1" dirty="0">
                <a:highlight>
                  <a:srgbClr val="FFFF00"/>
                </a:highlight>
              </a:rPr>
              <a:t> (PSI)</a:t>
            </a:r>
            <a:endParaRPr lang="en-GB" b="0" i="1" dirty="0">
              <a:highlight>
                <a:srgbClr val="FFFF00"/>
              </a:highlight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2F34410-B9E1-46E8-AACA-7D8AFA7C8E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98" r="45294"/>
          <a:stretch/>
        </p:blipFill>
        <p:spPr>
          <a:xfrm>
            <a:off x="6419003" y="2923471"/>
            <a:ext cx="5086367" cy="34486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19DDBA-07E7-4EC7-B239-8492FF5FA9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528" t="10719"/>
          <a:stretch/>
        </p:blipFill>
        <p:spPr>
          <a:xfrm>
            <a:off x="3313874" y="4150511"/>
            <a:ext cx="2924748" cy="24543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1BE708-9229-4700-ACA9-EE1F73266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7988" y="3122511"/>
            <a:ext cx="4521015" cy="10193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371EC1-5318-457B-9382-46EF707B6723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6.2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A8E108-0F3F-48A3-9464-C5926AD636BE}"/>
              </a:ext>
            </a:extLst>
          </p:cNvPr>
          <p:cNvSpPr txBox="1"/>
          <p:nvPr/>
        </p:nvSpPr>
        <p:spPr>
          <a:xfrm rot="16200000">
            <a:off x="-1419645" y="3795625"/>
            <a:ext cx="42165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period high field planar undulator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44870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494" y="158872"/>
            <a:ext cx="9518848" cy="480371"/>
          </a:xfrm>
        </p:spPr>
        <p:txBody>
          <a:bodyPr>
            <a:normAutofit/>
          </a:bodyPr>
          <a:lstStyle/>
          <a:p>
            <a:r>
              <a:rPr lang="it-IT" sz="2400" dirty="0"/>
              <a:t>Procurements and plan to </a:t>
            </a:r>
            <a:r>
              <a:rPr lang="it-IT" sz="2400" dirty="0" err="1"/>
              <a:t>finalization</a:t>
            </a:r>
            <a:endParaRPr lang="en-GB" i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B67F8A9-80C1-4C88-9119-E4B7E8623F6C}"/>
              </a:ext>
            </a:extLst>
          </p:cNvPr>
          <p:cNvGrpSpPr/>
          <p:nvPr/>
        </p:nvGrpSpPr>
        <p:grpSpPr>
          <a:xfrm>
            <a:off x="1859953" y="781856"/>
            <a:ext cx="8897592" cy="5123994"/>
            <a:chOff x="1859953" y="781856"/>
            <a:chExt cx="8897592" cy="51239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BC258D4-F9F1-43C7-874B-0D6DD4C3B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9953" y="781856"/>
              <a:ext cx="8897592" cy="504895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192B097-B547-4C3B-BC08-463B17542290}"/>
                </a:ext>
              </a:extLst>
            </p:cNvPr>
            <p:cNvSpPr/>
            <p:nvPr/>
          </p:nvSpPr>
          <p:spPr>
            <a:xfrm>
              <a:off x="9672506" y="5603846"/>
              <a:ext cx="1085039" cy="3020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938594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FB34C-2F7D-4C61-847D-3907CC5D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4561" y="725186"/>
            <a:ext cx="9518848" cy="1143000"/>
          </a:xfrm>
        </p:spPr>
        <p:txBody>
          <a:bodyPr/>
          <a:lstStyle/>
          <a:p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parts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6A94CAC-D6A2-B1D1-F2B8-B90E8DF01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693" y="453454"/>
            <a:ext cx="1061629" cy="103838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B1A9356-AEF1-6CE0-0BBE-5C296DF7F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941" y="492424"/>
            <a:ext cx="1857375" cy="914400"/>
          </a:xfrm>
          <a:prstGeom prst="rect">
            <a:avLst/>
          </a:prstGeom>
        </p:spPr>
      </p:pic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A0C4E97-9A6E-CBBD-7209-F315BF8C1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5007" y="1606851"/>
            <a:ext cx="9518848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Magnets and  </a:t>
            </a:r>
            <a:r>
              <a:rPr lang="fr-FR" dirty="0" err="1"/>
              <a:t>poles</a:t>
            </a:r>
            <a:r>
              <a:rPr lang="fr-FR" dirty="0"/>
              <a:t> </a:t>
            </a:r>
            <a:r>
              <a:rPr lang="fr-FR" dirty="0" err="1"/>
              <a:t>delivered</a:t>
            </a:r>
            <a:r>
              <a:rPr lang="fr-FR" dirty="0"/>
              <a:t> on July 2024 (2 </a:t>
            </a:r>
            <a:r>
              <a:rPr lang="fr-FR" dirty="0" err="1"/>
              <a:t>month</a:t>
            </a:r>
            <a:r>
              <a:rPr lang="fr-FR" dirty="0"/>
              <a:t> </a:t>
            </a:r>
            <a:r>
              <a:rPr lang="fr-FR" dirty="0" err="1"/>
              <a:t>delayed</a:t>
            </a:r>
            <a:r>
              <a:rPr lang="fr-FR" dirty="0"/>
              <a:t> due to magnets </a:t>
            </a:r>
            <a:r>
              <a:rPr lang="fr-FR" dirty="0" err="1"/>
              <a:t>exceeding</a:t>
            </a:r>
            <a:r>
              <a:rPr lang="fr-FR" dirty="0"/>
              <a:t> </a:t>
            </a:r>
            <a:r>
              <a:rPr lang="fr-FR" dirty="0" err="1"/>
              <a:t>tolerances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 err="1"/>
              <a:t>Girders</a:t>
            </a:r>
            <a:r>
              <a:rPr lang="fr-FR" dirty="0"/>
              <a:t> have been </a:t>
            </a:r>
            <a:r>
              <a:rPr lang="fr-FR" dirty="0" err="1"/>
              <a:t>machined</a:t>
            </a:r>
            <a:r>
              <a:rPr lang="fr-FR" dirty="0"/>
              <a:t>, </a:t>
            </a:r>
            <a:r>
              <a:rPr lang="fr-FR" dirty="0" err="1"/>
              <a:t>drilled</a:t>
            </a:r>
            <a:r>
              <a:rPr lang="fr-FR" dirty="0"/>
              <a:t> and LN2 connections have been </a:t>
            </a:r>
            <a:r>
              <a:rPr lang="fr-FR" dirty="0" err="1"/>
              <a:t>soldered</a:t>
            </a:r>
            <a:r>
              <a:rPr lang="fr-FR" dirty="0"/>
              <a:t> (1month </a:t>
            </a:r>
            <a:r>
              <a:rPr lang="fr-FR" dirty="0" err="1"/>
              <a:t>delayed</a:t>
            </a:r>
            <a:r>
              <a:rPr lang="fr-FR" dirty="0"/>
              <a:t> due to a </a:t>
            </a:r>
            <a:r>
              <a:rPr lang="fr-FR" dirty="0" err="1"/>
              <a:t>leakage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pressure)</a:t>
            </a:r>
          </a:p>
          <a:p>
            <a:endParaRPr lang="fr-FR" dirty="0"/>
          </a:p>
          <a:p>
            <a:r>
              <a:rPr lang="fr-FR" dirty="0"/>
              <a:t>All the </a:t>
            </a:r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pieces</a:t>
            </a:r>
            <a:r>
              <a:rPr lang="fr-FR" dirty="0"/>
              <a:t> for the </a:t>
            </a:r>
            <a:r>
              <a:rPr lang="fr-FR" dirty="0" err="1"/>
              <a:t>supermodules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fr-FR" dirty="0" err="1"/>
              <a:t>assembly</a:t>
            </a:r>
            <a:r>
              <a:rPr lang="fr-FR" dirty="0"/>
              <a:t> have been </a:t>
            </a:r>
            <a:r>
              <a:rPr lang="fr-FR" dirty="0" err="1"/>
              <a:t>received</a:t>
            </a:r>
            <a:r>
              <a:rPr lang="fr-FR" dirty="0"/>
              <a:t> on time by </a:t>
            </a:r>
            <a:r>
              <a:rPr lang="fr-FR" dirty="0" err="1"/>
              <a:t>mid</a:t>
            </a:r>
            <a:r>
              <a:rPr lang="fr-FR" dirty="0"/>
              <a:t>-July</a:t>
            </a:r>
          </a:p>
          <a:p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carriage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aligned</a:t>
            </a:r>
            <a:r>
              <a:rPr lang="fr-FR" dirty="0"/>
              <a:t> on the </a:t>
            </a:r>
            <a:r>
              <a:rPr lang="fr-FR" dirty="0" err="1"/>
              <a:t>measurement</a:t>
            </a:r>
            <a:r>
              <a:rPr lang="fr-FR" dirty="0"/>
              <a:t> </a:t>
            </a:r>
            <a:r>
              <a:rPr lang="fr-FR" dirty="0" err="1"/>
              <a:t>bench</a:t>
            </a:r>
            <a:endParaRPr lang="fr-FR" dirty="0"/>
          </a:p>
          <a:p>
            <a:endParaRPr lang="fr-FR" dirty="0"/>
          </a:p>
          <a:p>
            <a:r>
              <a:rPr lang="fr-FR" dirty="0"/>
              <a:t>All the </a:t>
            </a:r>
            <a:r>
              <a:rPr lang="fr-FR" dirty="0" err="1"/>
              <a:t>pieces</a:t>
            </a:r>
            <a:r>
              <a:rPr lang="fr-FR" dirty="0"/>
              <a:t> have been </a:t>
            </a:r>
            <a:r>
              <a:rPr lang="fr-FR" dirty="0" err="1"/>
              <a:t>cleaned</a:t>
            </a:r>
            <a:r>
              <a:rPr lang="fr-FR" dirty="0"/>
              <a:t> for UHV compatibility</a:t>
            </a:r>
          </a:p>
        </p:txBody>
      </p:sp>
      <p:pic>
        <p:nvPicPr>
          <p:cNvPr id="23" name="Image 22" descr="Une image contenant intérieur, machine, outil, acier&#10;&#10;Description générée automatiquement">
            <a:extLst>
              <a:ext uri="{FF2B5EF4-FFF2-40B4-BE49-F238E27FC236}">
                <a16:creationId xmlns:a16="http://schemas.microsoft.com/office/drawing/2014/main" id="{D0E002C2-834E-D65F-6909-019332782A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933" y="3417708"/>
            <a:ext cx="3457067" cy="259280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D7E2DE0F-9939-49DE-9E36-565E6B6B52C9}"/>
              </a:ext>
            </a:extLst>
          </p:cNvPr>
          <p:cNvSpPr txBox="1">
            <a:spLocks/>
          </p:cNvSpPr>
          <p:nvPr/>
        </p:nvSpPr>
        <p:spPr>
          <a:xfrm>
            <a:off x="1725494" y="158872"/>
            <a:ext cx="10255828" cy="480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rgbClr val="FF0000"/>
                </a:solidFill>
                <a:highlight>
                  <a:srgbClr val="FFFF00"/>
                </a:highlight>
              </a:rPr>
              <a:t>CPMU </a:t>
            </a:r>
            <a:r>
              <a:rPr lang="en-US" sz="2400" b="0" dirty="0">
                <a:highlight>
                  <a:srgbClr val="FFFF00"/>
                </a:highlight>
              </a:rPr>
              <a:t>– </a:t>
            </a:r>
            <a:r>
              <a:rPr lang="en-US" sz="2400" b="0" i="1" dirty="0">
                <a:highlight>
                  <a:srgbClr val="FFFF00"/>
                </a:highlight>
              </a:rPr>
              <a:t>ref. Mathieu </a:t>
            </a:r>
            <a:r>
              <a:rPr lang="en-US" sz="2400" b="0" i="1" dirty="0" err="1">
                <a:highlight>
                  <a:srgbClr val="FFFF00"/>
                </a:highlight>
              </a:rPr>
              <a:t>Valleau</a:t>
            </a:r>
            <a:r>
              <a:rPr lang="en-US" sz="2400" b="0" i="1" dirty="0">
                <a:highlight>
                  <a:srgbClr val="FFFF00"/>
                </a:highlight>
              </a:rPr>
              <a:t> (SOLEIL)</a:t>
            </a:r>
            <a:endParaRPr lang="en-GB" sz="2000" b="0" i="1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2E6FDA-2B4F-403F-936F-DE5D1C7DCDC6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6.2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DC9070-0D19-45FD-8F56-018CBC15D5E6}"/>
              </a:ext>
            </a:extLst>
          </p:cNvPr>
          <p:cNvSpPr txBox="1"/>
          <p:nvPr/>
        </p:nvSpPr>
        <p:spPr>
          <a:xfrm rot="16200000">
            <a:off x="-1419645" y="3795625"/>
            <a:ext cx="42165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 period high field planar undulator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5163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FB34C-2F7D-4C61-847D-3907CC5D9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Prototype </a:t>
            </a:r>
            <a:r>
              <a:rPr lang="de-DE" dirty="0" err="1"/>
              <a:t>assembly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6A94CAC-D6A2-B1D1-F2B8-B90E8DF01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0371" y="11417"/>
            <a:ext cx="1061629" cy="103838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B1A9356-AEF1-6CE0-0BBE-5C296DF7F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760" y="112675"/>
            <a:ext cx="1857375" cy="914400"/>
          </a:xfrm>
          <a:prstGeom prst="rect">
            <a:avLst/>
          </a:prstGeom>
        </p:spPr>
      </p:pic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A0C4E97-9A6E-CBBD-7209-F315BF8C1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Magnets have been </a:t>
            </a:r>
            <a:r>
              <a:rPr lang="fr-FR" dirty="0" err="1"/>
              <a:t>measured</a:t>
            </a:r>
            <a:r>
              <a:rPr lang="fr-FR" dirty="0"/>
              <a:t> on : </a:t>
            </a:r>
          </a:p>
          <a:p>
            <a:pPr lvl="1"/>
            <a:r>
              <a:rPr lang="fr-FR" dirty="0"/>
              <a:t>Helmholtz </a:t>
            </a:r>
            <a:r>
              <a:rPr lang="fr-FR" dirty="0" err="1"/>
              <a:t>coil</a:t>
            </a:r>
            <a:r>
              <a:rPr lang="fr-FR" dirty="0"/>
              <a:t> </a:t>
            </a:r>
            <a:r>
              <a:rPr lang="fr-FR" dirty="0" err="1"/>
              <a:t>bench</a:t>
            </a:r>
            <a:endParaRPr lang="fr-FR" dirty="0"/>
          </a:p>
          <a:p>
            <a:pPr lvl="1"/>
            <a:r>
              <a:rPr lang="fr-FR" dirty="0"/>
              <a:t>Field mapper</a:t>
            </a:r>
          </a:p>
          <a:p>
            <a:pPr lvl="1"/>
            <a:r>
              <a:rPr lang="fr-FR" dirty="0" err="1"/>
              <a:t>Rotating</a:t>
            </a:r>
            <a:r>
              <a:rPr lang="fr-FR" dirty="0"/>
              <a:t> </a:t>
            </a:r>
            <a:r>
              <a:rPr lang="fr-FR" dirty="0" err="1"/>
              <a:t>coil</a:t>
            </a:r>
            <a:r>
              <a:rPr lang="fr-FR" dirty="0"/>
              <a:t> </a:t>
            </a:r>
            <a:r>
              <a:rPr lang="fr-FR" dirty="0" err="1"/>
              <a:t>bench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4 </a:t>
            </a:r>
            <a:r>
              <a:rPr lang="fr-FR" dirty="0" err="1"/>
              <a:t>Supermodules</a:t>
            </a:r>
            <a:r>
              <a:rPr lang="fr-FR" dirty="0"/>
              <a:t> have been </a:t>
            </a:r>
            <a:r>
              <a:rPr lang="fr-FR" dirty="0" err="1"/>
              <a:t>assembled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(21 </a:t>
            </a:r>
            <a:r>
              <a:rPr lang="fr-FR" dirty="0" err="1"/>
              <a:t>remaining</a:t>
            </a:r>
            <a:r>
              <a:rPr lang="fr-FR" dirty="0"/>
              <a:t>)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bench</a:t>
            </a:r>
            <a:r>
              <a:rPr lang="fr-FR" dirty="0"/>
              <a:t> for the </a:t>
            </a:r>
            <a:r>
              <a:rPr lang="fr-FR" dirty="0" err="1"/>
              <a:t>robotic</a:t>
            </a:r>
            <a:r>
              <a:rPr lang="fr-FR" dirty="0"/>
              <a:t> arm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operational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Robotic</a:t>
            </a:r>
            <a:r>
              <a:rPr lang="fr-FR" dirty="0"/>
              <a:t> application for the </a:t>
            </a:r>
            <a:r>
              <a:rPr lang="fr-FR" dirty="0" err="1"/>
              <a:t>supermodule</a:t>
            </a:r>
            <a:r>
              <a:rPr lang="fr-FR" dirty="0"/>
              <a:t> optimisation </a:t>
            </a:r>
          </a:p>
          <a:p>
            <a:pPr marL="0" indent="0">
              <a:buNone/>
            </a:pPr>
            <a:r>
              <a:rPr lang="fr-FR" dirty="0"/>
              <a:t>in </a:t>
            </a:r>
            <a:r>
              <a:rPr lang="fr-FR" dirty="0" err="1"/>
              <a:t>automatic</a:t>
            </a:r>
            <a:r>
              <a:rPr lang="fr-FR" dirty="0"/>
              <a:t> mode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nearly</a:t>
            </a:r>
            <a:r>
              <a:rPr lang="fr-FR" dirty="0"/>
              <a:t> </a:t>
            </a:r>
            <a:r>
              <a:rPr lang="fr-FR" dirty="0" err="1"/>
              <a:t>finalized</a:t>
            </a:r>
            <a:endParaRPr lang="fr-FR" dirty="0"/>
          </a:p>
          <a:p>
            <a:pPr marL="342900" lvl="1" indent="0">
              <a:buNone/>
            </a:pPr>
            <a:endParaRPr lang="fr-FR" dirty="0"/>
          </a:p>
        </p:txBody>
      </p:sp>
      <p:pic>
        <p:nvPicPr>
          <p:cNvPr id="5" name="Image 4" descr="Une image contenant machine, sol, ingénierie, Pièce auto&#10;&#10;Description générée automatiquement">
            <a:extLst>
              <a:ext uri="{FF2B5EF4-FFF2-40B4-BE49-F238E27FC236}">
                <a16:creationId xmlns:a16="http://schemas.microsoft.com/office/drawing/2014/main" id="{97B34F8B-BA7D-A21A-34C6-E0E2EE4567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25579" y="1813281"/>
            <a:ext cx="4647338" cy="348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1561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6C7C1-AEFC-B9D4-6968-83008663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E303D0-333A-9620-0B6F-20E1673DD3A1}"/>
              </a:ext>
            </a:extLst>
          </p:cNvPr>
          <p:cNvSpPr txBox="1"/>
          <p:nvPr/>
        </p:nvSpPr>
        <p:spPr>
          <a:xfrm>
            <a:off x="1560910" y="1131313"/>
            <a:ext cx="6525816" cy="5497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Compact </a:t>
            </a: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low cost undulator </a:t>
            </a: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based on </a:t>
            </a: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APPLE</a:t>
            </a: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 concept ensuring </a:t>
            </a: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full polarization </a:t>
            </a: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control.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The project scope ranges from simulation and design (mechanical, electrical, control) via documentation, production &amp; procurement to assembly and testing of a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full-scale 2-meter-long</a:t>
            </a: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undulator in MAX IV.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Procurements of undulator parts started in Q1, 2022.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Undulator </a:t>
            </a:r>
            <a:r>
              <a:rPr lang="en-US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a</a:t>
            </a:r>
            <a:r>
              <a:rPr lang="en-US" sz="18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ssembly and tuning started in July 2023. </a:t>
            </a:r>
            <a:r>
              <a:rPr lang="en-US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´Magnetic measurement and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characterization finished in March 2024.</a:t>
            </a: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Main findings;</a:t>
            </a:r>
          </a:p>
          <a:p>
            <a:pPr marL="342900" indent="-342900" algn="just">
              <a:spcAft>
                <a:spcPts val="800"/>
              </a:spcAft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Photon energy range has been fulfilled as specified for all polarization modes of operation.</a:t>
            </a:r>
          </a:p>
          <a:p>
            <a:pPr marL="342900" indent="-342900" algn="just">
              <a:spcAft>
                <a:spcPts val="800"/>
              </a:spcAft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PMingLiU"/>
                <a:cs typeface="Arial" panose="020B0604020202020204" pitchFamily="34" charset="0"/>
              </a:rPr>
              <a:t>Cost-effective solution for mass production. Up to 44% reduction in material cost in comparison to the APPLE II undulator built at MAX IV.</a:t>
            </a:r>
          </a:p>
          <a:p>
            <a:pPr marL="360363" indent="-360363">
              <a:buFont typeface="+mj-lt"/>
              <a:buAutoNum type="arabicPeriod"/>
            </a:pPr>
            <a:r>
              <a:rPr lang="en-GB" sz="1600" dirty="0"/>
              <a:t>Magnetic-mechanical shimming and tuning in circular mode could be the best compromise, magnetic force direction, and distribution (lateral slit).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C597D1-5D40-6D9F-738E-A16A5D3C8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4426" y="1058883"/>
            <a:ext cx="3977574" cy="2370117"/>
          </a:xfrm>
          <a:prstGeom prst="rect">
            <a:avLst/>
          </a:prstGeom>
        </p:spPr>
      </p:pic>
      <p:pic>
        <p:nvPicPr>
          <p:cNvPr id="9" name="Picture 8" descr="A graph with a line&#10;&#10;Description automatically generated">
            <a:extLst>
              <a:ext uri="{FF2B5EF4-FFF2-40B4-BE49-F238E27FC236}">
                <a16:creationId xmlns:a16="http://schemas.microsoft.com/office/drawing/2014/main" id="{8FBA6953-1EF8-2F97-8F42-84DBC13A5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488" y="3556534"/>
            <a:ext cx="3719512" cy="2688051"/>
          </a:xfrm>
          <a:prstGeom prst="rect">
            <a:avLst/>
          </a:prstGeom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B261456A-88A7-4444-BBAB-AF5B7951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881" y="274559"/>
            <a:ext cx="10279154" cy="48037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Compact APPLE X Undulator </a:t>
            </a:r>
            <a:r>
              <a:rPr lang="en-US" sz="2400" b="0" dirty="0">
                <a:highlight>
                  <a:srgbClr val="FFFF00"/>
                </a:highlight>
              </a:rPr>
              <a:t>– </a:t>
            </a:r>
            <a:r>
              <a:rPr lang="en-US" sz="2400" b="0" i="1" dirty="0">
                <a:highlight>
                  <a:srgbClr val="FFFF00"/>
                </a:highlight>
              </a:rPr>
              <a:t>ref. Hamed </a:t>
            </a:r>
            <a:r>
              <a:rPr lang="en-US" sz="2400" b="0" i="1" dirty="0" err="1">
                <a:highlight>
                  <a:srgbClr val="FFFF00"/>
                </a:highlight>
              </a:rPr>
              <a:t>Tarawneh</a:t>
            </a:r>
            <a:r>
              <a:rPr lang="en-US" sz="2400" b="0" i="1" dirty="0">
                <a:highlight>
                  <a:srgbClr val="FFFF00"/>
                </a:highlight>
              </a:rPr>
              <a:t> (MAX IV)</a:t>
            </a:r>
            <a:endParaRPr lang="en-GB" b="0" i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4B057-4FA3-45DA-ACA4-4FC13A37356F}"/>
              </a:ext>
            </a:extLst>
          </p:cNvPr>
          <p:cNvSpPr txBox="1"/>
          <p:nvPr/>
        </p:nvSpPr>
        <p:spPr>
          <a:xfrm>
            <a:off x="83128" y="94220"/>
            <a:ext cx="1372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</a:rPr>
              <a:t>WP6</a:t>
            </a:r>
          </a:p>
          <a:p>
            <a:r>
              <a:rPr lang="it-IT" sz="2800" b="1" dirty="0">
                <a:solidFill>
                  <a:srgbClr val="FFFF00"/>
                </a:solidFill>
              </a:rPr>
              <a:t>Task 6.3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0CD03B-312F-4FD6-8A1A-A111AD209393}"/>
              </a:ext>
            </a:extLst>
          </p:cNvPr>
          <p:cNvSpPr txBox="1"/>
          <p:nvPr/>
        </p:nvSpPr>
        <p:spPr>
          <a:xfrm rot="16200000">
            <a:off x="-1419645" y="4041846"/>
            <a:ext cx="42165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Advanced EPU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5137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34C5E13ACC946B43CB8320D155564" ma:contentTypeVersion="2" ma:contentTypeDescription="Create a new document." ma:contentTypeScope="" ma:versionID="81249a7823fdc635460e71824dd07091">
  <xsd:schema xmlns:xsd="http://www.w3.org/2001/XMLSchema" xmlns:xs="http://www.w3.org/2001/XMLSchema" xmlns:p="http://schemas.microsoft.com/office/2006/metadata/properties" xmlns:ns2="49b498c2-5969-4524-b542-f9e2aa952fe9" targetNamespace="http://schemas.microsoft.com/office/2006/metadata/properties" ma:root="true" ma:fieldsID="b27ae4cf2d6694e2393be51aa8bc528e" ns2:_="">
    <xsd:import namespace="49b498c2-5969-4524-b542-f9e2aa952f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98c2-5969-4524-b542-f9e2aa952f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4743CD-4858-498D-966A-FE90E0B6F2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62EEEF-7642-459F-BCC8-C3FF2488F318}">
  <ds:schemaRefs>
    <ds:schemaRef ds:uri="49b498c2-5969-4524-b542-f9e2aa952fe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B9302C6-E363-418A-ABDD-782EA923AC33}">
  <ds:schemaRefs>
    <ds:schemaRef ds:uri="http://schemas.microsoft.com/office/2006/documentManagement/types"/>
    <ds:schemaRef ds:uri="http://purl.org/dc/elements/1.1/"/>
    <ds:schemaRef ds:uri="http://purl.org/dc/terms/"/>
    <ds:schemaRef ds:uri="49b498c2-5969-4524-b542-f9e2aa952fe9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1184</Words>
  <Application>Microsoft Office PowerPoint</Application>
  <PresentationFormat>Widescreen</PresentationFormat>
  <Paragraphs>176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Thème Office</vt:lpstr>
      <vt:lpstr>PowerPoint Presentation</vt:lpstr>
      <vt:lpstr>Overview</vt:lpstr>
      <vt:lpstr>Beneficiaries</vt:lpstr>
      <vt:lpstr>Industry involvement – ref. A. Bonucci (EU-XFEL) &amp; M. Peloi (Elettra)</vt:lpstr>
      <vt:lpstr>HTSU – ref. Marco Calvi (PSI)</vt:lpstr>
      <vt:lpstr>Procurements and plan to finalization</vt:lpstr>
      <vt:lpstr>Delivery of parts</vt:lpstr>
      <vt:lpstr>Prototype assembly</vt:lpstr>
      <vt:lpstr>Compact APPLE X Undulator – ref. Hamed Tarawneh (MAX IV)</vt:lpstr>
      <vt:lpstr>PowerPoint Presentation</vt:lpstr>
      <vt:lpstr>PowerPoint Presentation</vt:lpstr>
      <vt:lpstr>WP6.3 Advanced EPU : Cryogenic APPLE III – ref. Ed Rial (HZB)</vt:lpstr>
      <vt:lpstr>PowerPoint Presentation</vt:lpstr>
      <vt:lpstr>Small aperture Hall probe – ref. Jordi Marcos Ruzafa (ALBA)</vt:lpstr>
      <vt:lpstr>Drawings</vt:lpstr>
      <vt:lpstr>PowerPoint Presentation</vt:lpstr>
      <vt:lpstr>PowerPoint Presentation</vt:lpstr>
      <vt:lpstr>LEAPS-INNOV project extension proposal </vt:lpstr>
      <vt:lpstr>Milestones and Deliverables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François Cesmat</dc:creator>
  <cp:lastModifiedBy>Simone Di Mitri</cp:lastModifiedBy>
  <cp:revision>724</cp:revision>
  <cp:lastPrinted>2019-10-02T13:29:55Z</cp:lastPrinted>
  <dcterms:modified xsi:type="dcterms:W3CDTF">2024-10-20T09:06:51Z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0x0101009AF34C5E13ACC946B43CB8320D155564</vt:lpwstr>
  </property>
</Properties>
</file>