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ov" ContentType="video/quicktime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14"/>
  </p:notesMasterIdLst>
  <p:handoutMasterIdLst>
    <p:handoutMasterId r:id="rId15"/>
  </p:handoutMasterIdLst>
  <p:sldIdLst>
    <p:sldId id="328" r:id="rId5"/>
    <p:sldId id="360" r:id="rId6"/>
    <p:sldId id="371" r:id="rId7"/>
    <p:sldId id="372" r:id="rId8"/>
    <p:sldId id="370" r:id="rId9"/>
    <p:sldId id="375" r:id="rId10"/>
    <p:sldId id="379" r:id="rId11"/>
    <p:sldId id="373" r:id="rId12"/>
    <p:sldId id="378" r:id="rId1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0F0F0"/>
    <a:srgbClr val="CBCCF5"/>
    <a:srgbClr val="E7E7FA"/>
    <a:srgbClr val="EBE7F9"/>
    <a:srgbClr val="D5CCF2"/>
    <a:srgbClr val="FF66FF"/>
    <a:srgbClr val="F5F5F5"/>
    <a:srgbClr val="FFFFFF"/>
    <a:srgbClr val="F1F3F3"/>
    <a:srgbClr val="E5EA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360" autoAdjust="0"/>
    <p:restoredTop sz="94708" autoAdjust="0"/>
  </p:normalViewPr>
  <p:slideViewPr>
    <p:cSldViewPr showGuides="1">
      <p:cViewPr varScale="1">
        <p:scale>
          <a:sx n="97" d="100"/>
          <a:sy n="97" d="100"/>
        </p:scale>
        <p:origin x="216" y="1040"/>
      </p:cViewPr>
      <p:guideLst/>
    </p:cSldViewPr>
  </p:slideViewPr>
  <p:outlineViewPr>
    <p:cViewPr>
      <p:scale>
        <a:sx n="33" d="100"/>
        <a:sy n="33" d="100"/>
      </p:scale>
      <p:origin x="0" y="-26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11.11.24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11.11.24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E5DCBAC0-C997-51F4-B31A-6643077629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4E380BE0-D2DD-758D-8FB3-C66ABC43948F}"/>
              </a:ext>
            </a:extLst>
          </p:cNvPr>
          <p:cNvPicPr>
            <a:picLocks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19"/>
          <a:stretch/>
        </p:blipFill>
        <p:spPr>
          <a:xfrm>
            <a:off x="2532062" y="536705"/>
            <a:ext cx="2270109" cy="39947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39216ED-1D3E-4989-F73B-699207E3E07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6725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CEB4D-6442-4EAE-928E-1716F64643EE}" type="datetime1">
              <a:rPr lang="de-CH" noProof="0" smtClean="0"/>
              <a:t>11.11.24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D67A8-72F5-4EA0-AEE5-AA706F0841C2}" type="datetime1">
              <a:rPr lang="de-CH" noProof="0" smtClean="0"/>
              <a:t>11.11.24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DAF33-BDAF-478F-838A-E9F39586BE33}" type="datetime1">
              <a:rPr lang="de-CH" noProof="0" smtClean="0"/>
              <a:t>11.11.24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40236-327E-41B2-9035-218746EC9075}" type="datetime1">
              <a:rPr lang="de-CH" noProof="0" smtClean="0"/>
              <a:t>11.11.24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EB0BF-E397-4E3B-8935-3C6AD4609862}" type="datetime1">
              <a:rPr lang="de-CH" noProof="0" smtClean="0"/>
              <a:t>11.11.24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5F19-A282-45FB-8907-9C687A09612B}" type="datetime1">
              <a:rPr lang="de-CH" noProof="0" smtClean="0"/>
              <a:t>11.11.24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7B13-42A0-42AA-9886-F18F73D8E8A7}" type="datetime1">
              <a:rPr lang="de-CH" noProof="0" smtClean="0"/>
              <a:t>11.11.24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DE657B3-799B-419D-842A-0B057420B00E}" type="datetime1">
              <a:rPr lang="de-CH" noProof="0" smtClean="0"/>
              <a:t>11.11.24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793AD-8257-4488-B89C-04154080CC49}" type="datetime1">
              <a:rPr lang="de-CH" noProof="0" smtClean="0"/>
              <a:t>11.11.24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1E556-C99C-45DA-A92A-0127B5829584}" type="datetime1">
              <a:rPr lang="de-CH" noProof="0" smtClean="0"/>
              <a:t>11.11.24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27345E66-66BF-458F-9ECC-0137C436D39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B35BFE92-3F62-94D3-81A9-6A70BFCC8517}"/>
              </a:ext>
            </a:extLst>
          </p:cNvPr>
          <p:cNvPicPr>
            <a:picLocks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19"/>
          <a:stretch/>
        </p:blipFill>
        <p:spPr>
          <a:xfrm>
            <a:off x="2532062" y="536705"/>
            <a:ext cx="2270109" cy="399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4856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12CA4-9B65-4323-813E-0555DFC29CBF}" type="datetime1">
              <a:rPr lang="de-CH" noProof="0" smtClean="0"/>
              <a:t>11.11.24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A31F0-38DA-4660-A9A4-75A43471A00D}" type="datetime1">
              <a:rPr lang="de-CH" noProof="0" smtClean="0"/>
              <a:t>11.11.24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0139E-91FB-43EA-B73F-38F59586AE34}" type="datetime1">
              <a:rPr lang="de-CH" noProof="0" smtClean="0"/>
              <a:t>11.11.24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A9059-4CD8-41CF-AAA5-BA2C66E79CF2}" type="datetime1">
              <a:rPr lang="de-CH" noProof="0" smtClean="0"/>
              <a:t>11.11.24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30053-CB48-4C24-9679-AE5F82D6C9ED}" type="datetime1">
              <a:rPr lang="de-CH" noProof="0" smtClean="0"/>
              <a:t>11.11.24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33BF7-ED28-49FE-8204-941FB418776E}" type="datetime1">
              <a:rPr lang="de-CH" noProof="0" smtClean="0"/>
              <a:t>11.11.24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A706E-1A5D-4B0F-8A09-C49986EFCE2E}" type="datetime1">
              <a:rPr lang="de-CH" noProof="0" smtClean="0"/>
              <a:t>11.11.24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C0ED2-B593-49BC-800C-EFF0B6FECC2A}" type="datetime1">
              <a:rPr lang="de-CH" noProof="0" smtClean="0"/>
              <a:t>11.11.24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7AA13-144D-4A81-BD97-C3C50DD1CEFD}" type="datetime1">
              <a:rPr lang="de-CH" noProof="0" smtClean="0"/>
              <a:t>11.11.24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BC3A0-AFAA-4C10-80D3-874719BA8F3E}" type="datetime1">
              <a:rPr lang="de-CH" noProof="0" smtClean="0"/>
              <a:t>11.11.24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5F4DB84D-137B-E208-8522-827D2B0580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77ED9B3E-7EAC-8717-93BC-C8A4DE828FC5}"/>
              </a:ext>
            </a:extLst>
          </p:cNvPr>
          <p:cNvPicPr>
            <a:picLocks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19"/>
          <a:stretch/>
        </p:blipFill>
        <p:spPr>
          <a:xfrm>
            <a:off x="2532062" y="536705"/>
            <a:ext cx="2270109" cy="399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054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F4D5-1441-40F0-85BE-652BBCD9074C}" type="datetime1">
              <a:rPr lang="de-CH" noProof="0" smtClean="0"/>
              <a:t>11.11.24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1E7DD-B54E-47CA-9017-135B06514895}" type="datetime1">
              <a:rPr lang="de-CH" noProof="0" smtClean="0"/>
              <a:t>11.11.24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9A50C-B821-4B2D-B048-B53CAF0B11D7}" type="datetime1">
              <a:rPr lang="de-CH" noProof="0" smtClean="0"/>
              <a:t>11.11.24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3BB2D-3BE0-4040-A7D1-9E26D078DE43}" type="datetime1">
              <a:rPr lang="de-CH" noProof="0" smtClean="0"/>
              <a:t>11.11.24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8F791-0DC3-4B0E-9A60-2039D14140E6}" type="datetime1">
              <a:rPr lang="de-CH" noProof="0" smtClean="0"/>
              <a:t>11.11.24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2FD1D1B1-199B-B9C4-27A4-21CA90E7DB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29"/>
          <a:stretch/>
        </p:blipFill>
        <p:spPr>
          <a:xfrm>
            <a:off x="2532062" y="534382"/>
            <a:ext cx="2272914" cy="40412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7412"/>
            <a:ext cx="5292725" cy="2006436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6944836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5BE06D8-2FE3-96CD-AA3D-B806436AFE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29"/>
          <a:stretch/>
        </p:blipFill>
        <p:spPr>
          <a:xfrm>
            <a:off x="2532062" y="534382"/>
            <a:ext cx="2272914" cy="404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709E2BB-A0AA-1CF6-7312-AEF53611B97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29"/>
          <a:stretch/>
        </p:blipFill>
        <p:spPr>
          <a:xfrm>
            <a:off x="2532062" y="534382"/>
            <a:ext cx="2272914" cy="404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A5939DA-110E-81F5-6354-6BF96A1070E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29"/>
          <a:stretch/>
        </p:blipFill>
        <p:spPr>
          <a:xfrm>
            <a:off x="2532062" y="534382"/>
            <a:ext cx="2272914" cy="404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639AB39-731A-42C6-B206-CE54D4D98141}" type="datetime1">
              <a:rPr lang="de-CH" noProof="0" smtClean="0"/>
              <a:t>11.11.24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831E7CF-BCA5-4A31-8D9E-3D38A26B44A4}" type="datetime1">
              <a:rPr lang="de-CH" noProof="0" smtClean="0"/>
              <a:t>11.11.24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26000A9-9506-4F5E-B437-9BC8B2DD6E8D}" type="datetime1">
              <a:rPr lang="de-CH" noProof="0" smtClean="0"/>
              <a:t>11.11.24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12" r:id="rId2"/>
    <p:sldLayoutId id="2147483720" r:id="rId3"/>
    <p:sldLayoutId id="2147483728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2" r:id="rId31"/>
    <p:sldLayoutId id="2147483683" r:id="rId32"/>
    <p:sldLayoutId id="2147483663" r:id="rId33"/>
    <p:sldLayoutId id="2147483664" r:id="rId34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C900B9-69A9-16D6-9DB4-FE565862D5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noProof="0" dirty="0"/>
              <a:t>EIDO Update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4E10A4B-A01C-C271-87F1-8054278DB45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11 November 2024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247902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712F6A2-005A-8611-2B32-6456FB591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A5ACA-E7E0-46A9-90A5-F97195C8E0D2}" type="datetime1">
              <a:rPr lang="de-CH" smtClean="0"/>
              <a:t>11.11.24</a:t>
            </a:fld>
            <a:endParaRPr lang="de-CH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3D4A4E4-0109-076C-E148-59553C9B1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Paul Scherrer Institute PSI</a:t>
            </a:r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2D2F161-58E4-C46C-77D5-0AC495BCA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2</a:t>
            </a:fld>
            <a:endParaRPr lang="de-CH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B92D963-65C5-93CB-4161-3F876AAA24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/>
              <a:t>SLS</a:t>
            </a:r>
          </a:p>
        </p:txBody>
      </p:sp>
    </p:spTree>
    <p:extLst>
      <p:ext uri="{BB962C8B-B14F-4D97-AF65-F5344CB8AC3E}">
        <p14:creationId xmlns:p14="http://schemas.microsoft.com/office/powerpoint/2010/main" val="715468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39685D-C9AD-469E-1D12-6F4351905B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EACD8A-92C5-75B4-F162-B374287BA4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BEC update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1E192D-3333-643C-31D8-9A513786E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3BB2D-3BE0-4040-A7D1-9E26D078DE43}" type="datetime1">
              <a:rPr lang="de-CH" noProof="0" smtClean="0"/>
              <a:t>11.11.24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FE74A3-AC80-D3AA-D8C6-78EC2556FB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8D0141-85A9-7BED-ABBE-2135631C6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</a:t>
            </a:fld>
            <a:endParaRPr lang="en-GB" noProof="0" dirty="0"/>
          </a:p>
        </p:txBody>
      </p:sp>
      <p:sp>
        <p:nvSpPr>
          <p:cNvPr id="7" name="bec widgets">
            <a:extLst>
              <a:ext uri="{FF2B5EF4-FFF2-40B4-BE49-F238E27FC236}">
                <a16:creationId xmlns:a16="http://schemas.microsoft.com/office/drawing/2014/main" id="{B75A0F22-89AF-1D7E-54AA-AB9926D65B0D}"/>
              </a:ext>
            </a:extLst>
          </p:cNvPr>
          <p:cNvSpPr txBox="1"/>
          <p:nvPr/>
        </p:nvSpPr>
        <p:spPr>
          <a:xfrm>
            <a:off x="666643" y="1051732"/>
            <a:ext cx="2357505" cy="553998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635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numCol="1" anchor="t">
            <a:spAutoFit/>
          </a:bodyPr>
          <a:lstStyle>
            <a:lvl1pPr>
              <a:defRPr sz="7600">
                <a:gradFill flip="none" rotWithShape="1">
                  <a:gsLst>
                    <a:gs pos="0">
                      <a:srgbClr val="B74467"/>
                    </a:gs>
                    <a:gs pos="100000">
                      <a:srgbClr val="21266D"/>
                    </a:gs>
                  </a:gsLst>
                  <a:lin ang="91223" scaled="0"/>
                </a:gradFill>
                <a:latin typeface="Blackpast Regular"/>
                <a:ea typeface="Blackpast Regular"/>
                <a:cs typeface="Blackpast Regular"/>
                <a:sym typeface="Blackpast Regular"/>
              </a:defRPr>
            </a:lvl1pPr>
          </a:lstStyle>
          <a:p>
            <a:r>
              <a:rPr lang="en-US" sz="3600" dirty="0"/>
              <a:t>BEC</a:t>
            </a:r>
            <a:r>
              <a:rPr sz="3600" dirty="0"/>
              <a:t> </a:t>
            </a:r>
            <a:r>
              <a:rPr lang="en-US" sz="3600" dirty="0"/>
              <a:t>W</a:t>
            </a:r>
            <a:r>
              <a:rPr sz="3600" dirty="0"/>
              <a:t>idgets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D75D91-C1A9-D46E-6CB1-2D21F75E7D07}"/>
              </a:ext>
            </a:extLst>
          </p:cNvPr>
          <p:cNvSpPr txBox="1"/>
          <p:nvPr/>
        </p:nvSpPr>
        <p:spPr>
          <a:xfrm>
            <a:off x="666643" y="1749082"/>
            <a:ext cx="5454873" cy="33855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Release of v1.0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New tools: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Queue widget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Bespoke alignment GUI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Multi-waveform widget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Improvements to the documentation (RTD)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Refactoring of the plotting tools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Performance improvements</a:t>
            </a:r>
            <a:endParaRPr lang="en-CH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CH" sz="2000" dirty="0"/>
          </a:p>
          <a:p>
            <a:endParaRPr lang="en-CH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sz="2000" dirty="0"/>
          </a:p>
        </p:txBody>
      </p:sp>
      <p:pic>
        <p:nvPicPr>
          <p:cNvPr id="6" name="multi_waveform">
            <a:hlinkClick r:id="" action="ppaction://media"/>
            <a:extLst>
              <a:ext uri="{FF2B5EF4-FFF2-40B4-BE49-F238E27FC236}">
                <a16:creationId xmlns:a16="http://schemas.microsoft.com/office/drawing/2014/main" id="{0070A102-5E2D-EBA4-5955-C1850CA734B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862622" y="1160748"/>
            <a:ext cx="4634052" cy="4086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18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89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31085B-BB69-F198-F4B2-4B85516107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A23585-1C3F-9862-B25E-86B9FF7885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BEC update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87E7AA-E2A3-1168-E40A-400D695534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3BB2D-3BE0-4040-A7D1-9E26D078DE43}" type="datetime1">
              <a:rPr lang="de-CH" noProof="0" smtClean="0"/>
              <a:t>11.11.24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1F881D-2BD1-88AE-E040-FDAED875A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5BE855-37C7-1DAD-08AB-9CAFB8B2A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4</a:t>
            </a:fld>
            <a:endParaRPr lang="en-GB" noProof="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5F5229A-EAF4-572D-0295-F4510DB3847B}"/>
              </a:ext>
            </a:extLst>
          </p:cNvPr>
          <p:cNvSpPr txBox="1"/>
          <p:nvPr/>
        </p:nvSpPr>
        <p:spPr>
          <a:xfrm>
            <a:off x="698498" y="1799640"/>
            <a:ext cx="5217481" cy="21544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/>
              <a:t>Blissdata</a:t>
            </a:r>
            <a:r>
              <a:rPr lang="en-US" sz="2000" dirty="0"/>
              <a:t> integration WIP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BEC v3.0 release scheduled for end of Nov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(Local) data access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File writing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Scan API</a:t>
            </a:r>
          </a:p>
          <a:p>
            <a:endParaRPr lang="en-CH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sz="2000" dirty="0"/>
          </a:p>
        </p:txBody>
      </p:sp>
      <p:sp>
        <p:nvSpPr>
          <p:cNvPr id="9" name="bec widgets">
            <a:extLst>
              <a:ext uri="{FF2B5EF4-FFF2-40B4-BE49-F238E27FC236}">
                <a16:creationId xmlns:a16="http://schemas.microsoft.com/office/drawing/2014/main" id="{FC155E86-5F08-06A6-41DE-6D27A2E4453D}"/>
              </a:ext>
            </a:extLst>
          </p:cNvPr>
          <p:cNvSpPr txBox="1"/>
          <p:nvPr/>
        </p:nvSpPr>
        <p:spPr>
          <a:xfrm>
            <a:off x="695325" y="1061644"/>
            <a:ext cx="2012002" cy="553998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635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7600">
                <a:gradFill flip="none" rotWithShape="1">
                  <a:gsLst>
                    <a:gs pos="0">
                      <a:srgbClr val="B74467"/>
                    </a:gs>
                    <a:gs pos="100000">
                      <a:srgbClr val="21266D"/>
                    </a:gs>
                  </a:gsLst>
                  <a:lin ang="91223" scaled="0"/>
                </a:gradFill>
                <a:latin typeface="Blackpast Regular"/>
                <a:ea typeface="Blackpast Regular"/>
                <a:cs typeface="Blackpast Regular"/>
                <a:sym typeface="Blackpast Regular"/>
              </a:defRPr>
            </a:lvl1pPr>
          </a:lstStyle>
          <a:p>
            <a:r>
              <a:rPr lang="en-US" sz="3600" dirty="0"/>
              <a:t>BEC Core</a:t>
            </a:r>
            <a:endParaRPr sz="3600" dirty="0"/>
          </a:p>
        </p:txBody>
      </p:sp>
      <p:pic>
        <p:nvPicPr>
          <p:cNvPr id="10" name="quick_fit_v3">
            <a:hlinkClick r:id="" action="ppaction://media"/>
            <a:extLst>
              <a:ext uri="{FF2B5EF4-FFF2-40B4-BE49-F238E27FC236}">
                <a16:creationId xmlns:a16="http://schemas.microsoft.com/office/drawing/2014/main" id="{BB248A4B-8C9D-8637-0A7E-AFAF1BD2ADC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113" y="635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516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056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4EE8C1-71C0-F679-711D-164C217F83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78ED8B-4C65-D6F8-7631-72CB3E2113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BEC update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29562B-7B4F-200D-E4CA-BB30A66756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3BB2D-3BE0-4040-A7D1-9E26D078DE43}" type="datetime1">
              <a:rPr lang="de-CH" noProof="0" smtClean="0"/>
              <a:t>11.11.24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F5FB58-4AE4-0AF8-C878-E6D58DF45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FCAE3A-307B-DCE1-6699-A70400FA9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5</a:t>
            </a:fld>
            <a:endParaRPr lang="en-GB" noProof="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484975C-D6BC-DD08-7131-63C5858A34DA}"/>
              </a:ext>
            </a:extLst>
          </p:cNvPr>
          <p:cNvSpPr txBox="1"/>
          <p:nvPr/>
        </p:nvSpPr>
        <p:spPr>
          <a:xfrm>
            <a:off x="702796" y="1584259"/>
            <a:ext cx="6617340" cy="4308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/>
              <a:t>cSAXS</a:t>
            </a:r>
            <a:r>
              <a:rPr lang="en-US" sz="2000" dirty="0"/>
              <a:t>, Debye work continues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BLs continue (partially) independent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First session with </a:t>
            </a:r>
            <a:r>
              <a:rPr lang="en-US" sz="2000" dirty="0" err="1"/>
              <a:t>SuperXAS</a:t>
            </a: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“Getting started” with MX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Follow-up with some beamline scientists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/>
              <a:t>JungfrauJoch</a:t>
            </a:r>
            <a:r>
              <a:rPr lang="en-US" sz="2000" dirty="0"/>
              <a:t> at </a:t>
            </a:r>
            <a:r>
              <a:rPr lang="en-US" sz="2000" dirty="0" err="1"/>
              <a:t>cSAXS</a:t>
            </a:r>
            <a:endParaRPr lang="en-US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First tests look promising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Integration work continues with Filip </a:t>
            </a:r>
            <a:endParaRPr lang="en-CH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sz="2000" dirty="0"/>
          </a:p>
          <a:p>
            <a:endParaRPr lang="en-CH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sz="2000" dirty="0"/>
          </a:p>
        </p:txBody>
      </p:sp>
      <p:sp>
        <p:nvSpPr>
          <p:cNvPr id="27" name="bec widgets">
            <a:extLst>
              <a:ext uri="{FF2B5EF4-FFF2-40B4-BE49-F238E27FC236}">
                <a16:creationId xmlns:a16="http://schemas.microsoft.com/office/drawing/2014/main" id="{899AEA24-5D7D-118C-C309-66BE7649F7FC}"/>
              </a:ext>
            </a:extLst>
          </p:cNvPr>
          <p:cNvSpPr txBox="1"/>
          <p:nvPr/>
        </p:nvSpPr>
        <p:spPr>
          <a:xfrm>
            <a:off x="702796" y="908720"/>
            <a:ext cx="2152844" cy="553998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635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7600">
                <a:gradFill flip="none" rotWithShape="1">
                  <a:gsLst>
                    <a:gs pos="0">
                      <a:srgbClr val="B74467"/>
                    </a:gs>
                    <a:gs pos="100000">
                      <a:srgbClr val="21266D"/>
                    </a:gs>
                  </a:gsLst>
                  <a:lin ang="91223" scaled="0"/>
                </a:gradFill>
                <a:latin typeface="Blackpast Regular"/>
                <a:ea typeface="Blackpast Regular"/>
                <a:cs typeface="Blackpast Regular"/>
                <a:sym typeface="Blackpast Regular"/>
              </a:defRPr>
            </a:lvl1pPr>
          </a:lstStyle>
          <a:p>
            <a:r>
              <a:rPr lang="en-US" sz="3600" dirty="0"/>
              <a:t>Rollout</a:t>
            </a:r>
            <a:endParaRPr sz="3600" dirty="0"/>
          </a:p>
        </p:txBody>
      </p:sp>
    </p:spTree>
    <p:extLst>
      <p:ext uri="{BB962C8B-B14F-4D97-AF65-F5344CB8AC3E}">
        <p14:creationId xmlns:p14="http://schemas.microsoft.com/office/powerpoint/2010/main" val="13965384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712F6A2-005A-8611-2B32-6456FB591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A5ACA-E7E0-46A9-90A5-F97195C8E0D2}" type="datetime1">
              <a:rPr lang="de-CH" smtClean="0"/>
              <a:t>11.11.24</a:t>
            </a:fld>
            <a:endParaRPr lang="de-CH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3D4A4E4-0109-076C-E148-59553C9B1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Paul Scherrer Institute PSI</a:t>
            </a:r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2D2F161-58E4-C46C-77D5-0AC495BCA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6</a:t>
            </a:fld>
            <a:endParaRPr lang="de-CH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B92D963-65C5-93CB-4161-3F876AAA24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 err="1"/>
              <a:t>SwissFEL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06354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54A190-F991-92DB-A1DB-A7DF16DDB7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8AB21C67-A690-5311-1953-5D38CA8C83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4" y="1106692"/>
            <a:ext cx="8964613" cy="5130620"/>
          </a:xfrm>
        </p:spPr>
        <p:txBody>
          <a:bodyPr/>
          <a:lstStyle/>
          <a:p>
            <a:pPr algn="ctr"/>
            <a:endParaRPr lang="en-GB" dirty="0"/>
          </a:p>
          <a:p>
            <a:pPr algn="ctr"/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Joins our group at </a:t>
            </a:r>
            <a:r>
              <a:rPr lang="en-US" dirty="0" err="1"/>
              <a:t>SwissFEL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Work together on software that enables experiments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Work on the full software stack from data taking to analysis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Help end station staff and users to implement their tools within our framework</a:t>
            </a:r>
            <a:endParaRPr lang="en-GB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38C357B-8012-8177-CE9F-FEF236630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B6268-3039-4795-AACD-6345DF77D7AF}" type="datetime1">
              <a:rPr lang="de-CH" smtClean="0"/>
              <a:t>11.11.24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CA75CF4-A95E-34E5-C9E4-70B9EF59C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Paul Scherrer Institute PSI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0A1033D-FB17-298F-B578-3B2BE08EB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7</a:t>
            </a:fld>
            <a:endParaRPr lang="de-CH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7E8A34D9-1CD8-5791-A63E-B24AB3245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noProof="0" dirty="0" err="1"/>
              <a:t>SwissFEL</a:t>
            </a:r>
            <a:endParaRPr lang="en-GB" noProof="0" dirty="0"/>
          </a:p>
        </p:txBody>
      </p:sp>
      <p:sp>
        <p:nvSpPr>
          <p:cNvPr id="7" name="AutoShape 2">
            <a:extLst>
              <a:ext uri="{FF2B5EF4-FFF2-40B4-BE49-F238E27FC236}">
                <a16:creationId xmlns:a16="http://schemas.microsoft.com/office/drawing/2014/main" id="{8260D708-E505-EBC0-3F7E-20E7BA99909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8" name="Picture 4" descr="Best Welcome to the Team Memes (2024)">
            <a:extLst>
              <a:ext uri="{FF2B5EF4-FFF2-40B4-BE49-F238E27FC236}">
                <a16:creationId xmlns:a16="http://schemas.microsoft.com/office/drawing/2014/main" id="{A2D9B43A-E89B-E5CD-1ACC-2BDD0F2409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1174" y="1256001"/>
            <a:ext cx="3038763" cy="30387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E63CF2C-8150-398C-D464-C77650D1D0A8}"/>
              </a:ext>
            </a:extLst>
          </p:cNvPr>
          <p:cNvSpPr txBox="1"/>
          <p:nvPr/>
        </p:nvSpPr>
        <p:spPr>
          <a:xfrm>
            <a:off x="1446765" y="2244442"/>
            <a:ext cx="332534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b="1" dirty="0"/>
              <a:t>Welcome to Natalia! </a:t>
            </a:r>
            <a:r>
              <a:rPr lang="en-GB" sz="2800" b="1" dirty="0">
                <a:sym typeface="Wingdings" pitchFamily="2" charset="2"/>
              </a:rPr>
              <a:t>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18077030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54A190-F991-92DB-A1DB-A7DF16DDB7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8AB21C67-A690-5311-1953-5D38CA8C83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4" y="1106692"/>
            <a:ext cx="8964613" cy="5130620"/>
          </a:xfrm>
        </p:spPr>
        <p:txBody>
          <a:bodyPr/>
          <a:lstStyle/>
          <a:p>
            <a:r>
              <a:rPr lang="en-GB" b="1" dirty="0"/>
              <a:t>sf-</a:t>
            </a:r>
            <a:r>
              <a:rPr lang="en-GB" b="1" dirty="0" err="1"/>
              <a:t>daq</a:t>
            </a:r>
            <a:r>
              <a:rPr lang="en-GB" b="1" dirty="0"/>
              <a:t> (Data Acquisition)</a:t>
            </a:r>
            <a:endParaRPr lang="en-GB" dirty="0"/>
          </a:p>
          <a:p>
            <a:endParaRPr lang="en-GB" sz="1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Deployment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dirty="0"/>
              <a:t>Re-written and simplified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dirty="0"/>
              <a:t>All bash scripts converted to “strict mode”: </a:t>
            </a:r>
            <a:r>
              <a:rPr lang="en-GB" sz="1800" dirty="0">
                <a:latin typeface="Aptos Mono" panose="020F0502020204030204" pitchFamily="34" charset="0"/>
                <a:cs typeface="Aptos Mono" panose="020F0502020204030204" pitchFamily="34" charset="0"/>
              </a:rPr>
              <a:t>set –</a:t>
            </a:r>
            <a:r>
              <a:rPr lang="en-GB" sz="1800" dirty="0" err="1">
                <a:latin typeface="Aptos Mono" panose="020F0502020204030204" pitchFamily="34" charset="0"/>
                <a:cs typeface="Aptos Mono" panose="020F0502020204030204" pitchFamily="34" charset="0"/>
              </a:rPr>
              <a:t>xeuo</a:t>
            </a:r>
            <a:r>
              <a:rPr lang="en-GB" sz="1800" dirty="0">
                <a:latin typeface="Aptos Mono" panose="020F0502020204030204" pitchFamily="34" charset="0"/>
                <a:cs typeface="Aptos Mono" panose="020F0502020204030204" pitchFamily="34" charset="0"/>
              </a:rPr>
              <a:t> </a:t>
            </a:r>
            <a:r>
              <a:rPr lang="en-GB" sz="1800" dirty="0" err="1">
                <a:latin typeface="Aptos Mono" panose="020F0502020204030204" pitchFamily="34" charset="0"/>
                <a:cs typeface="Aptos Mono" panose="020F0502020204030204" pitchFamily="34" charset="0"/>
              </a:rPr>
              <a:t>pipefail</a:t>
            </a:r>
            <a:endParaRPr lang="en-GB" sz="1800" dirty="0"/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dirty="0"/>
              <a:t>Speed up: restart was 55 mins, now 7 mins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endParaRPr lang="en-GB" sz="1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Wrote tools to map out used CPU cores, IPs, ports, MAC addresses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000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Detector changes: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dirty="0"/>
              <a:t>New single module “I0” for </a:t>
            </a:r>
            <a:r>
              <a:rPr lang="en-GB" dirty="0" err="1"/>
              <a:t>Cristallina</a:t>
            </a:r>
            <a:endParaRPr lang="en-GB" dirty="0"/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dirty="0"/>
              <a:t>New s</a:t>
            </a:r>
            <a:r>
              <a:rPr lang="en-GB" noProof="0" dirty="0"/>
              <a:t>pe</a:t>
            </a:r>
            <a:r>
              <a:rPr lang="en-GB" dirty="0" err="1"/>
              <a:t>cial</a:t>
            </a:r>
            <a:r>
              <a:rPr lang="en-GB" dirty="0"/>
              <a:t> vacuum module for </a:t>
            </a:r>
            <a:r>
              <a:rPr lang="en-GB" dirty="0" err="1"/>
              <a:t>Furka</a:t>
            </a:r>
            <a:endParaRPr lang="en-GB" dirty="0"/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dirty="0"/>
              <a:t>One</a:t>
            </a:r>
            <a:r>
              <a:rPr lang="en-GB" noProof="0" dirty="0"/>
              <a:t> </a:t>
            </a:r>
            <a:r>
              <a:rPr lang="en-GB" dirty="0"/>
              <a:t>detector moved from Bernina to </a:t>
            </a:r>
            <a:r>
              <a:rPr lang="en-GB" dirty="0" err="1"/>
              <a:t>Cristallina</a:t>
            </a:r>
            <a:endParaRPr lang="en-GB" dirty="0"/>
          </a:p>
          <a:p>
            <a:pPr marL="594900" lvl="1" indent="-342900">
              <a:buFont typeface="Arial" panose="020B0604020202020204" pitchFamily="34" charset="0"/>
              <a:buChar char="•"/>
            </a:pPr>
            <a:endParaRPr lang="en-GB" sz="1000" noProof="0" dirty="0"/>
          </a:p>
          <a:p>
            <a:r>
              <a:rPr lang="en-GB" dirty="0">
                <a:sym typeface="Wingdings" pitchFamily="2" charset="2"/>
              </a:rPr>
              <a:t> New deployment made this considerably easier, still needs more automation!</a:t>
            </a:r>
            <a:endParaRPr lang="en-GB" noProof="0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38C357B-8012-8177-CE9F-FEF236630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B6268-3039-4795-AACD-6345DF77D7AF}" type="datetime1">
              <a:rPr lang="de-CH" smtClean="0"/>
              <a:t>11.11.24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CA75CF4-A95E-34E5-C9E4-70B9EF59C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Paul Scherrer Institute PSI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0A1033D-FB17-298F-B578-3B2BE08EB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8</a:t>
            </a:fld>
            <a:endParaRPr lang="de-CH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7E8A34D9-1CD8-5791-A63E-B24AB3245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noProof="0" dirty="0" err="1"/>
              <a:t>SwissFEL</a:t>
            </a:r>
            <a:endParaRPr lang="en-GB" noProof="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487D22F-62E3-8D3C-48AD-4E26363C79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5836" y="1077540"/>
            <a:ext cx="1752600" cy="6311900"/>
          </a:xfrm>
          <a:prstGeom prst="rect">
            <a:avLst/>
          </a:prstGeom>
        </p:spPr>
      </p:pic>
      <p:sp>
        <p:nvSpPr>
          <p:cNvPr id="12" name="Notched Right Arrow 11">
            <a:extLst>
              <a:ext uri="{FF2B5EF4-FFF2-40B4-BE49-F238E27FC236}">
                <a16:creationId xmlns:a16="http://schemas.microsoft.com/office/drawing/2014/main" id="{79A9CDCA-419B-B41C-C9EE-BF5E28B42E8C}"/>
              </a:ext>
            </a:extLst>
          </p:cNvPr>
          <p:cNvSpPr/>
          <p:nvPr/>
        </p:nvSpPr>
        <p:spPr>
          <a:xfrm>
            <a:off x="8544271" y="3465004"/>
            <a:ext cx="1115665" cy="288032"/>
          </a:xfrm>
          <a:prstGeom prst="notchedRightArrow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</p:spTree>
    <p:extLst>
      <p:ext uri="{BB962C8B-B14F-4D97-AF65-F5344CB8AC3E}">
        <p14:creationId xmlns:p14="http://schemas.microsoft.com/office/powerpoint/2010/main" val="1472512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54A190-F991-92DB-A1DB-A7DF16DDB7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8AB21C67-A690-5311-1953-5D38CA8C83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4" y="1106692"/>
            <a:ext cx="8964613" cy="4644616"/>
          </a:xfrm>
        </p:spPr>
        <p:txBody>
          <a:bodyPr/>
          <a:lstStyle/>
          <a:p>
            <a:r>
              <a:rPr lang="en-GB" b="1" dirty="0"/>
              <a:t>sf-</a:t>
            </a:r>
            <a:r>
              <a:rPr lang="en-GB" b="1" dirty="0" err="1"/>
              <a:t>daq</a:t>
            </a:r>
            <a:r>
              <a:rPr lang="en-GB" b="1" dirty="0"/>
              <a:t> (Data Acquisition) cont’d</a:t>
            </a:r>
            <a:endParaRPr lang="en-GB" b="1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Run two sf-</a:t>
            </a:r>
            <a:r>
              <a:rPr lang="en-GB" noProof="0" dirty="0" err="1"/>
              <a:t>daq</a:t>
            </a:r>
            <a:r>
              <a:rPr lang="en-GB" noProof="0" dirty="0"/>
              <a:t> instances to support two different detector firmware versions</a:t>
            </a:r>
          </a:p>
          <a:p>
            <a:endParaRPr lang="en-GB" sz="1000" b="1" dirty="0"/>
          </a:p>
          <a:p>
            <a:r>
              <a:rPr lang="en-GB" b="1" dirty="0"/>
              <a:t>dap (Detector Analysis Pipeline)</a:t>
            </a:r>
            <a:endParaRPr lang="en-GB" b="1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T</a:t>
            </a:r>
            <a:r>
              <a:rPr lang="en-GB" dirty="0" err="1"/>
              <a:t>ests</a:t>
            </a:r>
            <a:r>
              <a:rPr lang="en-GB" dirty="0"/>
              <a:t> after full re-write: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dirty="0"/>
              <a:t>Results are the same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dirty="0"/>
              <a:t>Memory consumption is reduced by 20%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dirty="0"/>
              <a:t>Metrics for throughput missing </a:t>
            </a:r>
            <a:r>
              <a:rPr lang="en-GB" dirty="0">
                <a:sym typeface="Wingdings" pitchFamily="2" charset="2"/>
              </a:rPr>
              <a:t> need to add!</a:t>
            </a:r>
            <a:r>
              <a:rPr lang="en-GB" dirty="0"/>
              <a:t> 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endParaRPr lang="en-GB" sz="1000" dirty="0"/>
          </a:p>
          <a:p>
            <a:r>
              <a:rPr lang="en-GB" b="1" dirty="0" err="1"/>
              <a:t>slic</a:t>
            </a:r>
            <a:endParaRPr lang="en-GB" b="1" noProof="0" dirty="0"/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dirty="0"/>
              <a:t>Started work on better nested progress display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dirty="0"/>
              <a:t>Use </a:t>
            </a:r>
            <a:r>
              <a:rPr lang="en-GB" sz="1800" dirty="0">
                <a:latin typeface="Aptos Mono" panose="020B0009020202020204" pitchFamily="49" charset="0"/>
              </a:rPr>
              <a:t>rich</a:t>
            </a:r>
            <a:r>
              <a:rPr lang="en-GB" dirty="0"/>
              <a:t> (but keeping </a:t>
            </a:r>
            <a:r>
              <a:rPr lang="en-GB" sz="1800" dirty="0" err="1">
                <a:latin typeface="Aptos Mono" panose="020B0009020202020204" pitchFamily="49" charset="0"/>
              </a:rPr>
              <a:t>tqdm</a:t>
            </a:r>
            <a:r>
              <a:rPr lang="en-GB" dirty="0"/>
              <a:t> as alternative/backup)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dirty="0"/>
              <a:t>Investigating slow down issues when ~10 rich progress bars are visible </a:t>
            </a:r>
            <a:r>
              <a:rPr lang="en-GB" dirty="0">
                <a:sym typeface="Wingdings" pitchFamily="2" charset="2"/>
              </a:rPr>
              <a:t></a:t>
            </a:r>
            <a:endParaRPr lang="en-GB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38C357B-8012-8177-CE9F-FEF236630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B6268-3039-4795-AACD-6345DF77D7AF}" type="datetime1">
              <a:rPr lang="de-CH" smtClean="0"/>
              <a:t>11.11.24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CA75CF4-A95E-34E5-C9E4-70B9EF59C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Paul Scherrer Institute PSI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0A1033D-FB17-298F-B578-3B2BE08EB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9</a:t>
            </a:fld>
            <a:endParaRPr lang="de-CH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7E8A34D9-1CD8-5791-A63E-B24AB3245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noProof="0" dirty="0" err="1"/>
              <a:t>SwissFEL</a:t>
            </a:r>
            <a:endParaRPr lang="en-GB" noProof="0" dirty="0"/>
          </a:p>
        </p:txBody>
      </p:sp>
      <p:sp>
        <p:nvSpPr>
          <p:cNvPr id="7" name="AutoShape 2">
            <a:extLst>
              <a:ext uri="{FF2B5EF4-FFF2-40B4-BE49-F238E27FC236}">
                <a16:creationId xmlns:a16="http://schemas.microsoft.com/office/drawing/2014/main" id="{B0C05F2C-ACA3-5D7B-588F-81D0BC49072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4">
            <a:extLst>
              <a:ext uri="{FF2B5EF4-FFF2-40B4-BE49-F238E27FC236}">
                <a16:creationId xmlns:a16="http://schemas.microsoft.com/office/drawing/2014/main" id="{3FBB5FA1-065C-01E0-A1D6-DEEB73A37D0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6">
            <a:extLst>
              <a:ext uri="{FF2B5EF4-FFF2-40B4-BE49-F238E27FC236}">
                <a16:creationId xmlns:a16="http://schemas.microsoft.com/office/drawing/2014/main" id="{4AE6E840-548A-1513-7F49-87B6AF0E619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248400" y="3581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" name="Picture 10" descr="A screenshot of a video game&#10;&#10;Description automatically generated">
            <a:extLst>
              <a:ext uri="{FF2B5EF4-FFF2-40B4-BE49-F238E27FC236}">
                <a16:creationId xmlns:a16="http://schemas.microsoft.com/office/drawing/2014/main" id="{F169F587-063F-1B15-9455-5F5D8AD924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6140" y="4041068"/>
            <a:ext cx="4699000" cy="119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55400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SCD V8" id="{AEDF47F7-B6AA-46EA-A82A-8228D53D19E2}" vid="{BCD13C25-36F4-4B2B-A01B-264039C7F994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8B82E1A2E4D1C4FA6B2F0912B1548A8" ma:contentTypeVersion="0" ma:contentTypeDescription="Create a new document." ma:contentTypeScope="" ma:versionID="627fc2002878b4a15d8d4dec6bf7cff6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31d5eec3c12ee2e8127422d567928fa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626B806-0237-4942-A1FD-5C97285908C2}">
  <ds:schemaRefs>
    <ds:schemaRef ds:uri="http://schemas.microsoft.com/office/2006/documentManagement/types"/>
    <ds:schemaRef ds:uri="http://purl.org/dc/elements/1.1/"/>
    <ds:schemaRef ds:uri="http://www.w3.org/XML/1998/namespace"/>
    <ds:schemaRef ds:uri="bc24777f-78b6-4f3c-a73a-d5fa08e4d537"/>
    <ds:schemaRef ds:uri="http://purl.org/dc/terms/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c9077d15-72ed-4fec-bcfe-3472729e9195"/>
  </ds:schemaRefs>
</ds:datastoreItem>
</file>

<file path=customXml/itemProps2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53E3514-CE90-4C78-AE63-246243B3AD7C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431</TotalTime>
  <Words>376</Words>
  <Application>Microsoft Macintosh PowerPoint</Application>
  <PresentationFormat>Widescreen</PresentationFormat>
  <Paragraphs>105</Paragraphs>
  <Slides>9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Aptos</vt:lpstr>
      <vt:lpstr>Aptos Mono</vt:lpstr>
      <vt:lpstr>Arial</vt:lpstr>
      <vt:lpstr>Wingdings</vt:lpstr>
      <vt:lpstr>Benutzerdefiniertes Design</vt:lpstr>
      <vt:lpstr>EIDO Update</vt:lpstr>
      <vt:lpstr>PowerPoint Presentation</vt:lpstr>
      <vt:lpstr>BEC update</vt:lpstr>
      <vt:lpstr>BEC update</vt:lpstr>
      <vt:lpstr>BEC update</vt:lpstr>
      <vt:lpstr>PowerPoint Presentation</vt:lpstr>
      <vt:lpstr>SwissFEL</vt:lpstr>
      <vt:lpstr>SwissFEL</vt:lpstr>
      <vt:lpstr>SwissFEL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Checkliste PPT-Vorlagen</dc:title>
  <dc:creator/>
  <dc:description>erstellt durch Vorlagenbauer.ch</dc:description>
  <cp:lastModifiedBy>Wakonig Klaus</cp:lastModifiedBy>
  <cp:revision>250</cp:revision>
  <dcterms:created xsi:type="dcterms:W3CDTF">2020-11-02T11:40:46Z</dcterms:created>
  <dcterms:modified xsi:type="dcterms:W3CDTF">2024-11-11T12:01:12Z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0x01010098B82E1A2E4D1C4FA6B2F0912B1548A8</vt:lpwstr>
  </property>
  <property fmtid="{D5CDD505-2E9C-101B-9397-08002B2CF9AE}" pid="3" name="MediaServiceImageTags">
    <vt:lpwstr/>
  </property>
</Properties>
</file>