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56" r:id="rId2"/>
    <p:sldId id="318" r:id="rId3"/>
    <p:sldId id="323" r:id="rId4"/>
    <p:sldId id="324" r:id="rId5"/>
    <p:sldId id="322" r:id="rId6"/>
    <p:sldId id="325" r:id="rId7"/>
    <p:sldId id="326" r:id="rId8"/>
    <p:sldId id="329" r:id="rId9"/>
    <p:sldId id="327" r:id="rId10"/>
    <p:sldId id="321" r:id="rId11"/>
    <p:sldId id="328" r:id="rId12"/>
    <p:sldId id="31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Stile medio 4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2139" autoAdjust="0"/>
  </p:normalViewPr>
  <p:slideViewPr>
    <p:cSldViewPr snapToGrid="0">
      <p:cViewPr varScale="1">
        <p:scale>
          <a:sx n="106" d="100"/>
          <a:sy n="106" d="100"/>
        </p:scale>
        <p:origin x="17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9D12398-3679-4844-F4F0-3528336CCEF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59A07F-C6FD-A58F-8875-3B11E712C2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99D85-F599-4929-96B8-31EA305DFA10}" type="datetimeFigureOut">
              <a:rPr lang="en-GB" smtClean="0"/>
              <a:t>03/12/2024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FCC0FD-BB6D-87E5-1EE4-8E12E16949B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8538DF-8171-C26B-E2B0-E6C151FA851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417D1-CF51-479D-8F88-3E99F5AC6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077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A2AFB-8532-4C76-98CE-23C921737FB9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DA0E2-59ED-4222-B94D-137B7A27F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BDA0E2-59ED-4222-B94D-137B7A27F0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03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BDA0E2-59ED-4222-B94D-137B7A27F0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36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BDA0E2-59ED-4222-B94D-137B7A27F0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205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BDA0E2-59ED-4222-B94D-137B7A27F0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58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BDA0E2-59ED-4222-B94D-137B7A27F0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27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BDA0E2-59ED-4222-B94D-137B7A27F0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51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BDA0E2-59ED-4222-B94D-137B7A27F0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22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JPG"/><Relationship Id="rId16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611560" y="1772822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j-lt"/>
                <a:ea typeface="Open Sans Semibold" panose="020B0706030804020204"/>
                <a:cs typeface="Open Sans Semibold" panose="020B0706030804020204"/>
              </a:defRPr>
            </a:lvl1pPr>
          </a:lstStyle>
          <a:p>
            <a:r>
              <a:rPr lang="it-IT" dirty="0"/>
              <a:t>Titolo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3016"/>
            <a:ext cx="6400800" cy="1106754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/>
              <a:t>Name</a:t>
            </a:r>
            <a:endParaRPr lang="it-IT" dirty="0"/>
          </a:p>
          <a:p>
            <a:r>
              <a:rPr lang="it-IT" dirty="0" err="1"/>
              <a:t>Affiliation</a:t>
            </a:r>
            <a:endParaRPr lang="it-IT" dirty="0"/>
          </a:p>
        </p:txBody>
      </p:sp>
      <p:sp>
        <p:nvSpPr>
          <p:cNvPr id="9" name="Sottotitolo 2"/>
          <p:cNvSpPr txBox="1">
            <a:spLocks/>
          </p:cNvSpPr>
          <p:nvPr userDrawn="1"/>
        </p:nvSpPr>
        <p:spPr>
          <a:xfrm>
            <a:off x="1376533" y="4679770"/>
            <a:ext cx="6400800" cy="477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2400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251520" y="6093296"/>
            <a:ext cx="856895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 userDrawn="1"/>
        </p:nvSpPr>
        <p:spPr>
          <a:xfrm>
            <a:off x="251520" y="6255568"/>
            <a:ext cx="8568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Francesco Demurtas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Immagine 5" descr="Immagine che contiene nero, oscurità&#10;&#10;Descrizione generata automaticamente">
            <a:extLst>
              <a:ext uri="{FF2B5EF4-FFF2-40B4-BE49-F238E27FC236}">
                <a16:creationId xmlns:a16="http://schemas.microsoft.com/office/drawing/2014/main" id="{C41C27DF-F85C-D69F-DF9B-39EF5075D6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2"/>
          <a:stretch/>
        </p:blipFill>
        <p:spPr>
          <a:xfrm>
            <a:off x="82869" y="47357"/>
            <a:ext cx="1749556" cy="1038409"/>
          </a:xfrm>
          <a:prstGeom prst="rect">
            <a:avLst/>
          </a:prstGeom>
        </p:spPr>
      </p:pic>
      <p:pic>
        <p:nvPicPr>
          <p:cNvPr id="16" name="Picture 15" descr="A red oval with a logo&#10;&#10;Description automatically generated">
            <a:extLst>
              <a:ext uri="{FF2B5EF4-FFF2-40B4-BE49-F238E27FC236}">
                <a16:creationId xmlns:a16="http://schemas.microsoft.com/office/drawing/2014/main" id="{B8F3F63B-C542-D890-BD51-6B82BFA465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877" y="138671"/>
            <a:ext cx="691830" cy="81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015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79416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1990419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4214361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2269023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2992801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32336236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buClrTx/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421763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buClrTx/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145945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buClrTx/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410759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buClrTx/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164722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4" y="282377"/>
            <a:ext cx="6223889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5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532441" y="634999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8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4" descr="Risultati immagini per tor vergata logo">
            <a:extLst>
              <a:ext uri="{FF2B5EF4-FFF2-40B4-BE49-F238E27FC236}">
                <a16:creationId xmlns:a16="http://schemas.microsoft.com/office/drawing/2014/main" id="{7B5A7CC5-E35E-982A-DF49-33830AA4867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805" y="155724"/>
            <a:ext cx="1028700" cy="71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red oval with a logo&#10;&#10;Description automatically generated">
            <a:extLst>
              <a:ext uri="{FF2B5EF4-FFF2-40B4-BE49-F238E27FC236}">
                <a16:creationId xmlns:a16="http://schemas.microsoft.com/office/drawing/2014/main" id="{06348489-E369-CCA8-5CAA-86AB233F8E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877" y="138671"/>
            <a:ext cx="691830" cy="812149"/>
          </a:xfrm>
          <a:prstGeom prst="rect">
            <a:avLst/>
          </a:prstGeom>
        </p:spPr>
      </p:pic>
      <p:pic>
        <p:nvPicPr>
          <p:cNvPr id="4" name="Immagine 5" descr="Immagine che contiene nero, oscurità&#10;&#10;Descrizione generata automaticamente">
            <a:extLst>
              <a:ext uri="{FF2B5EF4-FFF2-40B4-BE49-F238E27FC236}">
                <a16:creationId xmlns:a16="http://schemas.microsoft.com/office/drawing/2014/main" id="{C9868408-376B-4E20-2FE2-406829DB7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2"/>
          <a:stretch/>
        </p:blipFill>
        <p:spPr>
          <a:xfrm>
            <a:off x="82869" y="47357"/>
            <a:ext cx="1749556" cy="103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6223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2627900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28560138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39763784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6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4131575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7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11880431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19845202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962462" y="282377"/>
            <a:ext cx="7146042" cy="469731"/>
          </a:xfrm>
          <a:prstGeom prst="rect">
            <a:avLst/>
          </a:prstGeom>
          <a:solidFill>
            <a:srgbClr val="0070C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Segnaposto contenuto 4"/>
          <p:cNvSpPr>
            <a:spLocks noGrp="1"/>
          </p:cNvSpPr>
          <p:nvPr>
            <p:ph idx="1"/>
          </p:nvPr>
        </p:nvSpPr>
        <p:spPr>
          <a:xfrm>
            <a:off x="467544" y="1600201"/>
            <a:ext cx="8147248" cy="3196952"/>
          </a:xfrm>
        </p:spPr>
        <p:txBody>
          <a:bodyPr/>
          <a:lstStyle>
            <a:lvl1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cxnSp>
        <p:nvCxnSpPr>
          <p:cNvPr id="11" name="Connettore 1 10"/>
          <p:cNvCxnSpPr/>
          <p:nvPr userDrawn="1"/>
        </p:nvCxnSpPr>
        <p:spPr>
          <a:xfrm>
            <a:off x="8460021" y="6371743"/>
            <a:ext cx="412" cy="325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 userDrawn="1"/>
        </p:nvSpPr>
        <p:spPr>
          <a:xfrm>
            <a:off x="8460021" y="6349998"/>
            <a:ext cx="648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35C3533D-D346-4746-A382-458F3767D6EF}" type="slidenum">
              <a:rPr lang="it-IT" sz="1600" smtClean="0">
                <a:solidFill>
                  <a:schemeClr val="bg1">
                    <a:lumMod val="50000"/>
                  </a:schemeClr>
                </a:solidFill>
              </a:rPr>
              <a:t>‹#›</a:t>
            </a:fld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6626" name="Picture 2" descr="Risultati immagini per logo tor vergata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4" y="94068"/>
            <a:ext cx="162349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C92D6F4-A6ED-444D-8FE2-359AD0FF7514}"/>
              </a:ext>
            </a:extLst>
          </p:cNvPr>
          <p:cNvSpPr txBox="1"/>
          <p:nvPr userDrawn="1"/>
        </p:nvSpPr>
        <p:spPr>
          <a:xfrm>
            <a:off x="242412" y="6396166"/>
            <a:ext cx="814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A. Cianchi                                                          Particle Accelerators For Science And Interdisciplinary Applications</a:t>
            </a:r>
          </a:p>
        </p:txBody>
      </p:sp>
    </p:spTree>
    <p:extLst>
      <p:ext uri="{BB962C8B-B14F-4D97-AF65-F5344CB8AC3E}">
        <p14:creationId xmlns:p14="http://schemas.microsoft.com/office/powerpoint/2010/main" val="3324590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771800" y="53752"/>
            <a:ext cx="5915000" cy="9269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81E3-3265-45EE-A2C3-C9AF2D30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99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771800" y="53752"/>
            <a:ext cx="5915000" cy="92697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sz="20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2pPr>
            <a:lvl3pPr>
              <a:defRPr sz="18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3pPr>
            <a:lvl4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4pPr>
            <a:lvl5pPr>
              <a:defRPr sz="160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E81E3-3265-45EE-A2C3-C9AF2D30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845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2C209-8CA3-4058-92CA-45BF53264E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1347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876256" y="26833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CE81E3-3265-45EE-A2C3-C9AF2D303D9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CasellaDiTesto 19"/>
          <p:cNvSpPr txBox="1"/>
          <p:nvPr userDrawn="1"/>
        </p:nvSpPr>
        <p:spPr>
          <a:xfrm>
            <a:off x="152400" y="6400805"/>
            <a:ext cx="8686800" cy="30777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A. Cianchi </a:t>
            </a:r>
            <a:r>
              <a:rPr lang="en-US" sz="14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New challenges in emittance measurements</a:t>
            </a:r>
            <a:r>
              <a:rPr lang="en-US" sz="1400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SIF – Pisa 2014</a:t>
            </a:r>
          </a:p>
        </p:txBody>
      </p:sp>
      <p:sp>
        <p:nvSpPr>
          <p:cNvPr id="22" name="Titolo 1"/>
          <p:cNvSpPr>
            <a:spLocks noGrp="1"/>
          </p:cNvSpPr>
          <p:nvPr>
            <p:ph type="title"/>
          </p:nvPr>
        </p:nvSpPr>
        <p:spPr>
          <a:xfrm>
            <a:off x="107504" y="53752"/>
            <a:ext cx="8229600" cy="92697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45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22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14" y="116638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7"/>
            <a:ext cx="10865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342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72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  <a:latin typeface="Helvetica Neue Ligh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>
            <a:lvl1pPr>
              <a:defRPr>
                <a:latin typeface="Helvetica Neue Light"/>
              </a:defRPr>
            </a:lvl1pPr>
            <a:lvl2pPr>
              <a:defRPr>
                <a:latin typeface="Helvetica Neue Light"/>
              </a:defRPr>
            </a:lvl2pPr>
            <a:lvl3pPr>
              <a:defRPr>
                <a:latin typeface="Helvetica Neue Light"/>
              </a:defRPr>
            </a:lvl3pPr>
            <a:lvl4pPr>
              <a:defRPr>
                <a:latin typeface="Helvetica Neue Light"/>
              </a:defRPr>
            </a:lvl4pPr>
            <a:lvl5pPr>
              <a:defRPr>
                <a:latin typeface="Helvetica Neue 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821" y="6473662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  <a:latin typeface="Helvetica Neue Light"/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577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037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132864"/>
            <a:ext cx="6624736" cy="932745"/>
          </a:xfrm>
        </p:spPr>
        <p:txBody>
          <a:bodyPr>
            <a:normAutofit/>
          </a:bodyPr>
          <a:lstStyle>
            <a:lvl1pPr algn="l">
              <a:defRPr sz="21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738" y="3180169"/>
            <a:ext cx="6624735" cy="464863"/>
          </a:xfrm>
        </p:spPr>
        <p:txBody>
          <a:bodyPr>
            <a:normAutofit/>
          </a:bodyPr>
          <a:lstStyle>
            <a:lvl1pPr marL="0" indent="0" algn="l">
              <a:buNone/>
              <a:defRPr sz="1051" baseline="0">
                <a:solidFill>
                  <a:srgbClr val="FFC000"/>
                </a:solidFill>
              </a:defRPr>
            </a:lvl1pPr>
            <a:lvl2pPr marL="342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395539" y="182238"/>
            <a:ext cx="2562671" cy="136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1651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1651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1651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1651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1651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902497" y="6439397"/>
            <a:ext cx="33094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32" y="295559"/>
            <a:ext cx="2788151" cy="1261233"/>
          </a:xfrm>
          <a:prstGeom prst="rect">
            <a:avLst/>
          </a:prstGeom>
        </p:spPr>
      </p:pic>
      <p:pic>
        <p:nvPicPr>
          <p:cNvPr id="44" name="Picture 4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04" y="6453043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 userDrawn="1"/>
        </p:nvGrpSpPr>
        <p:grpSpPr>
          <a:xfrm>
            <a:off x="251520" y="5229198"/>
            <a:ext cx="4032448" cy="1152130"/>
            <a:chOff x="755576" y="5229198"/>
            <a:chExt cx="4032448" cy="1152130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/>
            </a:p>
          </p:txBody>
        </p:sp>
        <p:grpSp>
          <p:nvGrpSpPr>
            <p:cNvPr id="12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5" name="Picture 44" descr="de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5" descr="gb.png"/>
              <p:cNvPicPr>
                <a:picLocks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6" descr="fr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47" descr="i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48" descr="pt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49" descr="jp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2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4" name="Picture 53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5" name="Picture 54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71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xfrm>
            <a:off x="669730" y="312546"/>
            <a:ext cx="7804547" cy="1518047"/>
          </a:xfrm>
          <a:prstGeom prst="rect">
            <a:avLst/>
          </a:prstGeom>
        </p:spPr>
        <p:txBody>
          <a:bodyPr lIns="64291" tIns="32146" rIns="64291" bIns="32146"/>
          <a:lstStyle/>
          <a:p>
            <a:pPr lvl="0">
              <a:defRPr sz="1800"/>
            </a:pPr>
            <a:r>
              <a:rPr sz="56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500"/>
              <a:t>Body Level One</a:t>
            </a:r>
          </a:p>
          <a:p>
            <a:pPr lvl="1">
              <a:defRPr sz="1800"/>
            </a:pPr>
            <a:r>
              <a:rPr sz="2500"/>
              <a:t>Body Level Two</a:t>
            </a:r>
          </a:p>
          <a:p>
            <a:pPr lvl="2">
              <a:defRPr sz="1800"/>
            </a:pPr>
            <a:r>
              <a:rPr sz="2500"/>
              <a:t>Body Level Three</a:t>
            </a:r>
          </a:p>
          <a:p>
            <a:pPr lvl="3">
              <a:defRPr sz="1800"/>
            </a:pPr>
            <a:r>
              <a:rPr sz="2500"/>
              <a:t>Body Level Four</a:t>
            </a:r>
          </a:p>
          <a:p>
            <a:pPr lvl="4">
              <a:defRPr sz="1800"/>
            </a:pPr>
            <a:r>
              <a:rPr sz="2500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96408702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E81E3-3265-45EE-A2C3-C9AF2D303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118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</p:sldLayoutIdLst>
  <p:hf sldNum="0" hdr="0" ftr="0" dt="0"/>
  <p:txStyles>
    <p:titleStyle>
      <a:lvl1pPr algn="ctr" defTabSz="914377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30.png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57FD55-2FC7-4CA3-810B-444F179C59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298455"/>
            <a:ext cx="7772400" cy="1470025"/>
          </a:xfrm>
        </p:spPr>
        <p:txBody>
          <a:bodyPr/>
          <a:lstStyle/>
          <a:p>
            <a:r>
              <a:rPr lang="it-IT" dirty="0"/>
              <a:t>November 12 Shift Report</a:t>
            </a:r>
            <a:br>
              <a:rPr lang="it-IT" dirty="0"/>
            </a:br>
            <a:r>
              <a:rPr lang="it-IT" dirty="0"/>
              <a:t>SPM Meeting 3 </a:t>
            </a:r>
            <a:r>
              <a:rPr lang="it-IT" dirty="0" err="1"/>
              <a:t>December</a:t>
            </a:r>
            <a:r>
              <a:rPr lang="it-IT" dirty="0"/>
              <a:t> 2024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3B533B-A22F-2FA6-4193-F882556561E3}"/>
              </a:ext>
            </a:extLst>
          </p:cNvPr>
          <p:cNvSpPr txBox="1"/>
          <p:nvPr/>
        </p:nvSpPr>
        <p:spPr>
          <a:xfrm>
            <a:off x="1707180" y="4224406"/>
            <a:ext cx="656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P. Craievich , F. Demurtas , P. Dijkstal , F. Marcellini , E. Prat, S. Reiche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57840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BC7E1-67D6-EFEA-8C1E-8D18127BB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PolariX</a:t>
            </a:r>
            <a:r>
              <a:rPr lang="en-US" dirty="0"/>
              <a:t> Calibration Results</a:t>
            </a:r>
            <a:endParaRPr lang="de-CH" dirty="0"/>
          </a:p>
        </p:txBody>
      </p:sp>
      <p:sp>
        <p:nvSpPr>
          <p:cNvPr id="11" name="CasellaDiTesto 5">
            <a:extLst>
              <a:ext uri="{FF2B5EF4-FFF2-40B4-BE49-F238E27FC236}">
                <a16:creationId xmlns:a16="http://schemas.microsoft.com/office/drawing/2014/main" id="{A51D7F6F-04D8-16A4-998B-388BC14C31FA}"/>
              </a:ext>
            </a:extLst>
          </p:cNvPr>
          <p:cNvSpPr txBox="1"/>
          <p:nvPr/>
        </p:nvSpPr>
        <p:spPr>
          <a:xfrm>
            <a:off x="113291" y="1223174"/>
            <a:ext cx="41120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 Phase Points per Correlation in range [-0.4,0.4] deg with respect to the zero-crossing phase </a:t>
            </a:r>
            <a:endParaRPr lang="it-IT" dirty="0"/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 Images per Point</a:t>
            </a:r>
          </a:p>
        </p:txBody>
      </p:sp>
      <p:pic>
        <p:nvPicPr>
          <p:cNvPr id="4" name="Picture 3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6F397E5-22B5-746A-1193-A8A09B4B3B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0" t="3116" r="7594" b="1222"/>
          <a:stretch/>
        </p:blipFill>
        <p:spPr>
          <a:xfrm>
            <a:off x="4161417" y="831270"/>
            <a:ext cx="3663556" cy="3002037"/>
          </a:xfrm>
          <a:prstGeom prst="rect">
            <a:avLst/>
          </a:prstGeom>
        </p:spPr>
      </p:pic>
      <p:pic>
        <p:nvPicPr>
          <p:cNvPr id="6" name="Picture 5" descr="A graph with red lines and dots&#10;&#10;Description automatically generated">
            <a:extLst>
              <a:ext uri="{FF2B5EF4-FFF2-40B4-BE49-F238E27FC236}">
                <a16:creationId xmlns:a16="http://schemas.microsoft.com/office/drawing/2014/main" id="{81D929B5-3E3C-647D-BAF6-719FF5679B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7" t="7039" r="8522" b="810"/>
          <a:stretch/>
        </p:blipFill>
        <p:spPr>
          <a:xfrm>
            <a:off x="4161417" y="3833307"/>
            <a:ext cx="3743864" cy="30135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05F6C9B-2DFE-B05F-4CBB-E364958D0049}"/>
                  </a:ext>
                </a:extLst>
              </p:cNvPr>
              <p:cNvSpPr txBox="1"/>
              <p:nvPr/>
            </p:nvSpPr>
            <p:spPr>
              <a:xfrm>
                <a:off x="113291" y="4157499"/>
                <a:ext cx="3526291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Expected Calibration from Simulations 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≈26.5 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𝑓𝑠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(for each polarization)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05F6C9B-2DFE-B05F-4CBB-E364958D00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91" y="4157499"/>
                <a:ext cx="3526291" cy="923330"/>
              </a:xfrm>
              <a:prstGeom prst="rect">
                <a:avLst/>
              </a:prstGeom>
              <a:blipFill>
                <a:blip r:embed="rId4"/>
                <a:stretch>
                  <a:fillRect l="-1211" t="-3311" b="-993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C674028-92D3-6783-BDC3-547507A0FFC7}"/>
              </a:ext>
            </a:extLst>
          </p:cNvPr>
          <p:cNvSpPr txBox="1"/>
          <p:nvPr/>
        </p:nvSpPr>
        <p:spPr>
          <a:xfrm>
            <a:off x="6501696" y="3097628"/>
            <a:ext cx="1763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90 deg polarization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2729110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876F-6F7D-91AE-2C36-2031952D2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56A1D67-4D6C-69CD-6888-EA45D237375E}"/>
                  </a:ext>
                </a:extLst>
              </p:cNvPr>
              <p:cNvSpPr txBox="1"/>
              <p:nvPr/>
            </p:nvSpPr>
            <p:spPr>
              <a:xfrm>
                <a:off x="270265" y="1454932"/>
                <a:ext cx="8144016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Measured for the first time the slice emittance in X and Y, and the calibration of the </a:t>
                </a:r>
                <a:r>
                  <a:rPr lang="en-US" dirty="0" err="1"/>
                  <a:t>PolariX</a:t>
                </a:r>
                <a:r>
                  <a:rPr lang="en-US" dirty="0"/>
                  <a:t> TDS at different polarizations in Athos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Measured slice emittance values much larger than expected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∼200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CH" sz="1800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Measured</a:t>
                </a:r>
                <a:r>
                  <a:rPr lang="de-CH" sz="1800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angle and </a:t>
                </a:r>
                <a:r>
                  <a:rPr lang="de-CH" sz="1800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calibration</a:t>
                </a:r>
                <a:r>
                  <a:rPr lang="de-CH" sz="1800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de-CH" sz="1800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for</a:t>
                </a:r>
                <a:r>
                  <a:rPr lang="de-CH" sz="1800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different </a:t>
                </a:r>
                <a:r>
                  <a:rPr lang="de-CH" sz="1800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polarizations</a:t>
                </a:r>
                <a:r>
                  <a:rPr lang="de-CH" sz="1800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match </a:t>
                </a:r>
                <a:r>
                  <a:rPr lang="de-CH" sz="1800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expected</a:t>
                </a:r>
                <a:r>
                  <a:rPr lang="de-CH" sz="1800" dirty="0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de-CH" sz="1800" dirty="0" err="1">
                    <a:solidFill>
                      <a:srgbClr val="000000"/>
                    </a:solidFill>
                    <a:effectLst/>
                    <a:latin typeface="Aptos" panose="020B000402020202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values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Outlook :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56A1D67-4D6C-69CD-6888-EA45D23737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265" y="1454932"/>
                <a:ext cx="8144016" cy="2585323"/>
              </a:xfrm>
              <a:prstGeom prst="rect">
                <a:avLst/>
              </a:prstGeom>
              <a:blipFill>
                <a:blip r:embed="rId2"/>
                <a:stretch>
                  <a:fillRect l="-449" t="-1415" b="-283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D63CF8BA-B769-F4C3-CE27-157D1F91A6A8}"/>
              </a:ext>
            </a:extLst>
          </p:cNvPr>
          <p:cNvSpPr txBox="1"/>
          <p:nvPr/>
        </p:nvSpPr>
        <p:spPr>
          <a:xfrm>
            <a:off x="1930150" y="4099281"/>
            <a:ext cx="557423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Measurements at higher power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Investigate the large emittance values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3D Beam Charge Reconstruction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5D Phase Space Reconstruction</a:t>
            </a:r>
          </a:p>
        </p:txBody>
      </p:sp>
    </p:spTree>
    <p:extLst>
      <p:ext uri="{BB962C8B-B14F-4D97-AF65-F5344CB8AC3E}">
        <p14:creationId xmlns:p14="http://schemas.microsoft.com/office/powerpoint/2010/main" val="2601874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egnaposto contenuto 7">
            <a:extLst>
              <a:ext uri="{FF2B5EF4-FFF2-40B4-BE49-F238E27FC236}">
                <a16:creationId xmlns:a16="http://schemas.microsoft.com/office/drawing/2014/main" id="{983CB8C5-CED7-EB56-822A-8976E3C52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3383" y="2725562"/>
            <a:ext cx="6457234" cy="84608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82826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185A9F-C2D7-0D71-9082-75E8B5E80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Shift 12 November Report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C6AD395-B9C3-370A-2B66-53C00254CAE7}"/>
              </a:ext>
            </a:extLst>
          </p:cNvPr>
          <p:cNvSpPr txBox="1"/>
          <p:nvPr/>
        </p:nvSpPr>
        <p:spPr>
          <a:xfrm>
            <a:off x="57344" y="1235028"/>
            <a:ext cx="49588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rgbClr val="FF0000"/>
                </a:solidFill>
              </a:rPr>
              <a:t>Slice </a:t>
            </a:r>
            <a:r>
              <a:rPr lang="it-IT" sz="2000" dirty="0" err="1">
                <a:solidFill>
                  <a:srgbClr val="FF0000"/>
                </a:solidFill>
              </a:rPr>
              <a:t>Emittance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Measurements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1638C89-E199-AE4D-44EE-1B84375AF3D0}"/>
              </a:ext>
            </a:extLst>
          </p:cNvPr>
          <p:cNvSpPr txBox="1"/>
          <p:nvPr/>
        </p:nvSpPr>
        <p:spPr>
          <a:xfrm>
            <a:off x="57344" y="4541872"/>
            <a:ext cx="4134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 err="1">
                <a:solidFill>
                  <a:srgbClr val="FF0000"/>
                </a:solidFill>
              </a:rPr>
              <a:t>PolariX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Calibration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Measurement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519D20F-A2B4-BA13-B2AE-E8B885640774}"/>
              </a:ext>
            </a:extLst>
          </p:cNvPr>
          <p:cNvSpPr txBox="1"/>
          <p:nvPr/>
        </p:nvSpPr>
        <p:spPr>
          <a:xfrm>
            <a:off x="649306" y="5265855"/>
            <a:ext cx="5915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We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done</a:t>
            </a:r>
            <a:r>
              <a:rPr lang="it-IT" dirty="0"/>
              <a:t> the </a:t>
            </a:r>
            <a:r>
              <a:rPr lang="it-IT" dirty="0" err="1"/>
              <a:t>calibration</a:t>
            </a:r>
            <a:r>
              <a:rPr lang="it-IT" dirty="0"/>
              <a:t> for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polarizations</a:t>
            </a:r>
            <a:r>
              <a:rPr lang="it-IT" dirty="0"/>
              <a:t> :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5B8F0B77-7FF6-5577-5BEF-039BDABA00D5}"/>
              </a:ext>
            </a:extLst>
          </p:cNvPr>
          <p:cNvSpPr txBox="1"/>
          <p:nvPr/>
        </p:nvSpPr>
        <p:spPr>
          <a:xfrm>
            <a:off x="649306" y="1873426"/>
            <a:ext cx="72820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Measured</a:t>
            </a:r>
            <a:r>
              <a:rPr lang="it-IT" dirty="0"/>
              <a:t> the Slice </a:t>
            </a:r>
            <a:r>
              <a:rPr lang="it-IT" dirty="0" err="1"/>
              <a:t>Emittance</a:t>
            </a:r>
            <a:r>
              <a:rPr lang="it-IT" dirty="0"/>
              <a:t> in x </a:t>
            </a:r>
            <a:r>
              <a:rPr lang="it-IT" dirty="0" err="1"/>
              <a:t>when</a:t>
            </a:r>
            <a:r>
              <a:rPr lang="it-IT" dirty="0"/>
              <a:t> streaking </a:t>
            </a:r>
            <a:r>
              <a:rPr lang="it-IT" dirty="0" err="1"/>
              <a:t>along</a:t>
            </a:r>
            <a:r>
              <a:rPr lang="it-IT" dirty="0"/>
              <a:t> y </a:t>
            </a:r>
            <a:r>
              <a:rPr lang="it-IT" dirty="0" err="1"/>
              <a:t>direction</a:t>
            </a:r>
            <a:r>
              <a:rPr lang="it-IT" dirty="0"/>
              <a:t> and slice </a:t>
            </a:r>
            <a:r>
              <a:rPr lang="it-IT" dirty="0" err="1"/>
              <a:t>emittance</a:t>
            </a:r>
            <a:r>
              <a:rPr lang="it-IT" dirty="0"/>
              <a:t> in y </a:t>
            </a:r>
            <a:r>
              <a:rPr lang="it-IT" dirty="0" err="1"/>
              <a:t>when</a:t>
            </a:r>
            <a:r>
              <a:rPr lang="it-IT" dirty="0"/>
              <a:t> streaking in x </a:t>
            </a:r>
            <a:r>
              <a:rPr lang="it-IT" dirty="0" err="1"/>
              <a:t>direction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Two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phase</a:t>
            </a:r>
            <a:r>
              <a:rPr lang="it-IT" dirty="0"/>
              <a:t> </a:t>
            </a:r>
            <a:r>
              <a:rPr lang="it-IT" dirty="0" err="1"/>
              <a:t>advance</a:t>
            </a:r>
            <a:r>
              <a:rPr lang="it-IT" dirty="0"/>
              <a:t> </a:t>
            </a:r>
            <a:r>
              <a:rPr lang="it-IT" dirty="0" err="1"/>
              <a:t>scan</a:t>
            </a:r>
            <a:r>
              <a:rPr lang="it-IT" dirty="0"/>
              <a:t>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done</a:t>
            </a:r>
            <a:r>
              <a:rPr lang="it-IT" dirty="0"/>
              <a:t>, one with 8 points and the </a:t>
            </a:r>
            <a:r>
              <a:rPr lang="it-IT" dirty="0" err="1"/>
              <a:t>other</a:t>
            </a:r>
            <a:r>
              <a:rPr lang="it-IT" dirty="0"/>
              <a:t> with 15 points to compare the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analysis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Comparison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the case with the cycling of the </a:t>
            </a:r>
            <a:r>
              <a:rPr lang="it-IT" dirty="0" err="1"/>
              <a:t>quadrupoles</a:t>
            </a:r>
            <a:r>
              <a:rPr lang="it-IT" dirty="0"/>
              <a:t> ON and OFF in </a:t>
            </a:r>
            <a:r>
              <a:rPr lang="it-IT" dirty="0" err="1"/>
              <a:t>every</a:t>
            </a:r>
            <a:r>
              <a:rPr lang="it-IT" dirty="0"/>
              <a:t> step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10A828-2C80-57CD-3BAF-433C098DB587}"/>
              </a:ext>
            </a:extLst>
          </p:cNvPr>
          <p:cNvSpPr txBox="1"/>
          <p:nvPr/>
        </p:nvSpPr>
        <p:spPr>
          <a:xfrm>
            <a:off x="6456741" y="5265855"/>
            <a:ext cx="213493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it-IT" dirty="0"/>
              <a:t>0, 30, 45, 60 ,90 </a:t>
            </a:r>
            <a:r>
              <a:rPr lang="it-IT" dirty="0" err="1"/>
              <a:t>deg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7514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185A9F-C2D7-0D71-9082-75E8B5E80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Athos </a:t>
            </a:r>
            <a:r>
              <a:rPr lang="it-IT" dirty="0" err="1"/>
              <a:t>Diagnostics</a:t>
            </a:r>
            <a:r>
              <a:rPr lang="it-IT" dirty="0"/>
              <a:t> Layout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5">
                <a:extLst>
                  <a:ext uri="{FF2B5EF4-FFF2-40B4-BE49-F238E27FC236}">
                    <a16:creationId xmlns:a16="http://schemas.microsoft.com/office/drawing/2014/main" id="{625D1334-A8F0-DF31-3B73-743F98E941C0}"/>
                  </a:ext>
                </a:extLst>
              </p:cNvPr>
              <p:cNvSpPr txBox="1"/>
              <p:nvPr/>
            </p:nvSpPr>
            <p:spPr>
              <a:xfrm>
                <a:off x="258785" y="980861"/>
                <a:ext cx="314486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Beam </a:t>
                </a:r>
                <a:r>
                  <a:rPr lang="it-IT" dirty="0" err="1"/>
                  <a:t>Charge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200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𝑝𝐶</m:t>
                    </m:r>
                  </m:oMath>
                </a14:m>
                <a:endParaRPr lang="it-IT" dirty="0"/>
              </a:p>
              <a:p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 err="1"/>
                  <a:t>Beam</a:t>
                </a:r>
                <a:r>
                  <a:rPr lang="it-IT" dirty="0"/>
                  <a:t> Energy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∼3.4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en-US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TDS </a:t>
                </a:r>
                <a:r>
                  <a:rPr lang="it-IT" dirty="0" err="1"/>
                  <a:t>Length</a:t>
                </a:r>
                <a:r>
                  <a:rPr lang="it-IT" dirty="0"/>
                  <a:t> 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1.2 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3" name="CasellaDiTesto 5">
                <a:extLst>
                  <a:ext uri="{FF2B5EF4-FFF2-40B4-BE49-F238E27FC236}">
                    <a16:creationId xmlns:a16="http://schemas.microsoft.com/office/drawing/2014/main" id="{625D1334-A8F0-DF31-3B73-743F98E941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785" y="980861"/>
                <a:ext cx="3144865" cy="1477328"/>
              </a:xfrm>
              <a:prstGeom prst="rect">
                <a:avLst/>
              </a:prstGeom>
              <a:blipFill>
                <a:blip r:embed="rId3"/>
                <a:stretch>
                  <a:fillRect l="-1163" t="-2479" b="-578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F3D39FF-DF9E-189C-CFEC-7C8246D61EE8}"/>
              </a:ext>
            </a:extLst>
          </p:cNvPr>
          <p:cNvCxnSpPr>
            <a:cxnSpLocks/>
          </p:cNvCxnSpPr>
          <p:nvPr/>
        </p:nvCxnSpPr>
        <p:spPr>
          <a:xfrm>
            <a:off x="69600" y="3248486"/>
            <a:ext cx="88716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79ADD6A-C1A5-504E-E7B9-2E1A091D3625}"/>
              </a:ext>
            </a:extLst>
          </p:cNvPr>
          <p:cNvSpPr/>
          <p:nvPr/>
        </p:nvSpPr>
        <p:spPr>
          <a:xfrm>
            <a:off x="558980" y="3024183"/>
            <a:ext cx="72071" cy="436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709EF0-595F-A7A7-2EEA-09C6C85AC99D}"/>
              </a:ext>
            </a:extLst>
          </p:cNvPr>
          <p:cNvSpPr/>
          <p:nvPr/>
        </p:nvSpPr>
        <p:spPr>
          <a:xfrm>
            <a:off x="822338" y="3030020"/>
            <a:ext cx="72071" cy="436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CDCD1D-410A-0526-2BA0-18273FDF52D5}"/>
              </a:ext>
            </a:extLst>
          </p:cNvPr>
          <p:cNvSpPr/>
          <p:nvPr/>
        </p:nvSpPr>
        <p:spPr>
          <a:xfrm>
            <a:off x="1246913" y="3030020"/>
            <a:ext cx="72071" cy="436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960C476-76D8-FE20-A265-72286B26DE3B}"/>
              </a:ext>
            </a:extLst>
          </p:cNvPr>
          <p:cNvSpPr/>
          <p:nvPr/>
        </p:nvSpPr>
        <p:spPr>
          <a:xfrm>
            <a:off x="1808471" y="3030020"/>
            <a:ext cx="72071" cy="436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04C9C4-FD73-A102-D386-DE34DCAB8222}"/>
              </a:ext>
            </a:extLst>
          </p:cNvPr>
          <p:cNvSpPr/>
          <p:nvPr/>
        </p:nvSpPr>
        <p:spPr>
          <a:xfrm>
            <a:off x="2202229" y="3030020"/>
            <a:ext cx="72071" cy="436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24529EC-198B-58E4-1E4B-4C39A0998CFB}"/>
              </a:ext>
            </a:extLst>
          </p:cNvPr>
          <p:cNvSpPr/>
          <p:nvPr/>
        </p:nvSpPr>
        <p:spPr>
          <a:xfrm>
            <a:off x="2632022" y="3095339"/>
            <a:ext cx="1549525" cy="3062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B83410-D100-6DB8-96E4-CCA796B9127C}"/>
              </a:ext>
            </a:extLst>
          </p:cNvPr>
          <p:cNvSpPr/>
          <p:nvPr/>
        </p:nvSpPr>
        <p:spPr>
          <a:xfrm>
            <a:off x="4365478" y="3095339"/>
            <a:ext cx="1549525" cy="3062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011639-747E-48C3-FBC9-DD7A882A6FB9}"/>
              </a:ext>
            </a:extLst>
          </p:cNvPr>
          <p:cNvSpPr/>
          <p:nvPr/>
        </p:nvSpPr>
        <p:spPr>
          <a:xfrm>
            <a:off x="6440525" y="3030023"/>
            <a:ext cx="72071" cy="436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0C24ED-B997-2CA7-A7B2-B0A05E756A4F}"/>
              </a:ext>
            </a:extLst>
          </p:cNvPr>
          <p:cNvSpPr/>
          <p:nvPr/>
        </p:nvSpPr>
        <p:spPr>
          <a:xfrm>
            <a:off x="6974306" y="3019887"/>
            <a:ext cx="72071" cy="436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70AA265-0C9A-AD4F-82B0-4FAE9E47C261}"/>
              </a:ext>
            </a:extLst>
          </p:cNvPr>
          <p:cNvSpPr/>
          <p:nvPr/>
        </p:nvSpPr>
        <p:spPr>
          <a:xfrm>
            <a:off x="7234810" y="3019887"/>
            <a:ext cx="72071" cy="436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DCC4245-799E-7A05-C918-958336FF7B50}"/>
              </a:ext>
            </a:extLst>
          </p:cNvPr>
          <p:cNvSpPr/>
          <p:nvPr/>
        </p:nvSpPr>
        <p:spPr>
          <a:xfrm>
            <a:off x="7697266" y="3019886"/>
            <a:ext cx="72071" cy="436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2F712A8-A57C-82C3-C7D7-0C3E13AC4611}"/>
              </a:ext>
            </a:extLst>
          </p:cNvPr>
          <p:cNvSpPr/>
          <p:nvPr/>
        </p:nvSpPr>
        <p:spPr>
          <a:xfrm>
            <a:off x="8420226" y="3019888"/>
            <a:ext cx="72071" cy="436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D616E6F-129A-B36F-A97B-DE5E35611D1D}"/>
              </a:ext>
            </a:extLst>
          </p:cNvPr>
          <p:cNvSpPr/>
          <p:nvPr/>
        </p:nvSpPr>
        <p:spPr>
          <a:xfrm>
            <a:off x="8941235" y="2972589"/>
            <a:ext cx="50298" cy="531524"/>
          </a:xfrm>
          <a:prstGeom prst="rect">
            <a:avLst/>
          </a:prstGeom>
          <a:solidFill>
            <a:srgbClr val="FFFF00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584C77B-079A-655A-4BB5-C274DE136CD9}"/>
              </a:ext>
            </a:extLst>
          </p:cNvPr>
          <p:cNvSpPr txBox="1"/>
          <p:nvPr/>
        </p:nvSpPr>
        <p:spPr>
          <a:xfrm>
            <a:off x="3123761" y="3360170"/>
            <a:ext cx="792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TDS 1</a:t>
            </a:r>
            <a:endParaRPr lang="de-CH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42459AF-E325-8874-D673-B439955CE84F}"/>
              </a:ext>
            </a:extLst>
          </p:cNvPr>
          <p:cNvSpPr txBox="1"/>
          <p:nvPr/>
        </p:nvSpPr>
        <p:spPr>
          <a:xfrm>
            <a:off x="4822681" y="3360170"/>
            <a:ext cx="705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TDS 2</a:t>
            </a:r>
            <a:endParaRPr lang="de-CH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7E633BF-51F1-A35F-0095-684B35A4092C}"/>
              </a:ext>
            </a:extLst>
          </p:cNvPr>
          <p:cNvSpPr txBox="1"/>
          <p:nvPr/>
        </p:nvSpPr>
        <p:spPr>
          <a:xfrm>
            <a:off x="6512596" y="3473677"/>
            <a:ext cx="2045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SATBD01 Quadrupoles</a:t>
            </a:r>
            <a:endParaRPr lang="de-CH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34C3F5-4E02-ACB2-EBB0-CDCA15A9A1EA}"/>
              </a:ext>
            </a:extLst>
          </p:cNvPr>
          <p:cNvSpPr txBox="1"/>
          <p:nvPr/>
        </p:nvSpPr>
        <p:spPr>
          <a:xfrm>
            <a:off x="190621" y="3532767"/>
            <a:ext cx="225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SATUN22 and SATMA02 Quadrupoles</a:t>
            </a:r>
            <a:endParaRPr lang="de-CH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D6F5C9-76C4-0B74-D96C-0698F2EC8AEF}"/>
              </a:ext>
            </a:extLst>
          </p:cNvPr>
          <p:cNvSpPr txBox="1"/>
          <p:nvPr/>
        </p:nvSpPr>
        <p:spPr>
          <a:xfrm>
            <a:off x="8337409" y="2670766"/>
            <a:ext cx="853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DSCR120</a:t>
            </a:r>
            <a:endParaRPr lang="de-CH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CC8B7FE-1DDB-2857-7A0D-116B2EF41971}"/>
                  </a:ext>
                </a:extLst>
              </p:cNvPr>
              <p:cNvSpPr txBox="1"/>
              <p:nvPr/>
            </p:nvSpPr>
            <p:spPr>
              <a:xfrm>
                <a:off x="3403650" y="1000121"/>
                <a:ext cx="5787427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Power from Klystron to the </a:t>
                </a:r>
                <a:r>
                  <a:rPr lang="it-IT" dirty="0" err="1"/>
                  <a:t>deflectors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∼21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𝑀𝑊</m:t>
                    </m:r>
                  </m:oMath>
                </a14:m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TDS Total </a:t>
                </a:r>
                <a:r>
                  <a:rPr lang="it-IT" dirty="0" err="1"/>
                  <a:t>Integrated</a:t>
                </a:r>
                <a:r>
                  <a:rPr lang="it-IT" dirty="0"/>
                  <a:t> Voltage </a:t>
                </a:r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50 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𝑀𝑉</m:t>
                    </m:r>
                  </m:oMath>
                </a14:m>
                <a:r>
                  <a:rPr lang="en-US" b="0" i="0" dirty="0">
                    <a:latin typeface="+mj-lt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∼85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it-IT" dirty="0"/>
              </a:p>
              <a:p>
                <a:endParaRPr lang="it-I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dirty="0"/>
                  <a:t>Distance from the 2° TDS to the screen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∼11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CC8B7FE-1DDB-2857-7A0D-116B2EF419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3650" y="1000121"/>
                <a:ext cx="5787427" cy="1477328"/>
              </a:xfrm>
              <a:prstGeom prst="rect">
                <a:avLst/>
              </a:prstGeom>
              <a:blipFill>
                <a:blip r:embed="rId4"/>
                <a:stretch>
                  <a:fillRect l="-632" t="-2066" b="-578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FAD4EB6-9DAB-5141-62BE-A273FA827E5B}"/>
                  </a:ext>
                </a:extLst>
              </p:cNvPr>
              <p:cNvSpPr txBox="1"/>
              <p:nvPr/>
            </p:nvSpPr>
            <p:spPr>
              <a:xfrm>
                <a:off x="962680" y="4381478"/>
                <a:ext cx="7085473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>
                    <a:solidFill>
                      <a:srgbClr val="FF0000"/>
                    </a:solidFill>
                  </a:rPr>
                  <a:t>SATUN22</a:t>
                </a:r>
                <a:r>
                  <a:rPr lang="en-US" dirty="0"/>
                  <a:t> and </a:t>
                </a:r>
                <a:r>
                  <a:rPr lang="en-US" dirty="0">
                    <a:solidFill>
                      <a:srgbClr val="FF0000"/>
                    </a:solidFill>
                  </a:rPr>
                  <a:t>SATMA02</a:t>
                </a:r>
                <a:r>
                  <a:rPr lang="en-US" dirty="0"/>
                  <a:t> quadrupoles used for matching to the TDS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>
                    <a:solidFill>
                      <a:srgbClr val="FF0000"/>
                    </a:solidFill>
                  </a:rPr>
                  <a:t>SATBD01</a:t>
                </a:r>
                <a:r>
                  <a:rPr lang="en-US" dirty="0"/>
                  <a:t> quadrupoles used for matching to the screen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endParaRPr lang="en-US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it-IT" dirty="0"/>
                  <a:t>Expected </a:t>
                </a:r>
                <a:r>
                  <a:rPr lang="it-IT" dirty="0" err="1"/>
                  <a:t>calibration</a:t>
                </a:r>
                <a:r>
                  <a:rPr lang="it-IT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26.5 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𝑓𝑠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FAD4EB6-9DAB-5141-62BE-A273FA827E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80" y="4381478"/>
                <a:ext cx="7085473" cy="2031325"/>
              </a:xfrm>
              <a:prstGeom prst="rect">
                <a:avLst/>
              </a:prstGeom>
              <a:blipFill>
                <a:blip r:embed="rId5"/>
                <a:stretch>
                  <a:fillRect l="-602" t="-1802" b="-390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54164296-CDCE-3539-97B1-10B2C60344FC}"/>
              </a:ext>
            </a:extLst>
          </p:cNvPr>
          <p:cNvSpPr/>
          <p:nvPr/>
        </p:nvSpPr>
        <p:spPr>
          <a:xfrm>
            <a:off x="161720" y="3030020"/>
            <a:ext cx="72071" cy="436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3295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185A9F-C2D7-0D71-9082-75E8B5E80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Optics</a:t>
            </a:r>
            <a:r>
              <a:rPr lang="it-IT" dirty="0"/>
              <a:t> </a:t>
            </a:r>
            <a:r>
              <a:rPr lang="it-IT" dirty="0" err="1"/>
              <a:t>Calculations</a:t>
            </a:r>
            <a:endParaRPr lang="it-IT" dirty="0"/>
          </a:p>
        </p:txBody>
      </p:sp>
      <p:pic>
        <p:nvPicPr>
          <p:cNvPr id="4" name="Picture 3" descr="A graph of measurement and measurement index&#10;&#10;Description automatically generated with medium confidence">
            <a:extLst>
              <a:ext uri="{FF2B5EF4-FFF2-40B4-BE49-F238E27FC236}">
                <a16:creationId xmlns:a16="http://schemas.microsoft.com/office/drawing/2014/main" id="{2A37620C-8FB9-698D-FAE3-81BA63CAD3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0" r="7979" b="6271"/>
          <a:stretch/>
        </p:blipFill>
        <p:spPr>
          <a:xfrm>
            <a:off x="37509" y="2606839"/>
            <a:ext cx="4467994" cy="3633899"/>
          </a:xfrm>
          <a:prstGeom prst="rect">
            <a:avLst/>
          </a:prstGeom>
        </p:spPr>
      </p:pic>
      <p:pic>
        <p:nvPicPr>
          <p:cNvPr id="6" name="Picture 5" descr="A graph of measurement and measurement index&#10;&#10;Description automatically generated with medium confidence">
            <a:extLst>
              <a:ext uri="{FF2B5EF4-FFF2-40B4-BE49-F238E27FC236}">
                <a16:creationId xmlns:a16="http://schemas.microsoft.com/office/drawing/2014/main" id="{15E78666-698E-C19D-3C84-7B46744A90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3" r="7748" b="5933"/>
          <a:stretch/>
        </p:blipFill>
        <p:spPr>
          <a:xfrm>
            <a:off x="4505503" y="2606839"/>
            <a:ext cx="4459552" cy="36247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5F0BDD-8F71-43AE-8759-EA989976D340}"/>
              </a:ext>
            </a:extLst>
          </p:cNvPr>
          <p:cNvSpPr txBox="1"/>
          <p:nvPr/>
        </p:nvSpPr>
        <p:spPr>
          <a:xfrm>
            <a:off x="202699" y="1617092"/>
            <a:ext cx="7792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Optics calculated to scan the phase advance in the measurement plane and to keep constant the phase advance in the other plane and to keep the beta function up to a reasonable limit</a:t>
            </a:r>
            <a:endParaRPr lang="de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CDD6D0-34BC-952F-D520-A5C340FE03D7}"/>
              </a:ext>
            </a:extLst>
          </p:cNvPr>
          <p:cNvSpPr txBox="1"/>
          <p:nvPr/>
        </p:nvSpPr>
        <p:spPr>
          <a:xfrm>
            <a:off x="202699" y="1045659"/>
            <a:ext cx="7792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Optimazed</a:t>
            </a:r>
            <a:r>
              <a:rPr lang="en-US" dirty="0"/>
              <a:t> the SATBD01 quadrupoles for the measurement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1804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60A880-BA0A-3668-4E66-BCF8D4601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BC6E9-6592-D5B4-3E17-022AF37EA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 Slice Emittance Measurement</a:t>
            </a:r>
            <a:endParaRPr lang="de-CH" dirty="0"/>
          </a:p>
        </p:txBody>
      </p:sp>
      <p:pic>
        <p:nvPicPr>
          <p:cNvPr id="6" name="Picture 5" descr="A group of graphs showing different types of graphs&#10;&#10;Description automatically generated with medium confidence">
            <a:extLst>
              <a:ext uri="{FF2B5EF4-FFF2-40B4-BE49-F238E27FC236}">
                <a16:creationId xmlns:a16="http://schemas.microsoft.com/office/drawing/2014/main" id="{9918D853-BF74-4AE4-C30C-7B57BBF026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3" t="11547" r="45011"/>
          <a:stretch/>
        </p:blipFill>
        <p:spPr>
          <a:xfrm>
            <a:off x="4846770" y="1596563"/>
            <a:ext cx="3552697" cy="51938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98712E1-76E8-EE81-7644-4262B6AE3AF8}"/>
              </a:ext>
            </a:extLst>
          </p:cNvPr>
          <p:cNvSpPr txBox="1"/>
          <p:nvPr/>
        </p:nvSpPr>
        <p:spPr>
          <a:xfrm>
            <a:off x="87380" y="950233"/>
            <a:ext cx="8270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After the first scan in y the beam has been further </a:t>
            </a:r>
            <a:r>
              <a:rPr lang="en-US" dirty="0" err="1"/>
              <a:t>optized</a:t>
            </a:r>
            <a:r>
              <a:rPr lang="en-US" dirty="0"/>
              <a:t> by improving matching and compression of the beam</a:t>
            </a:r>
            <a:endParaRPr lang="de-CH" dirty="0"/>
          </a:p>
        </p:txBody>
      </p:sp>
      <p:pic>
        <p:nvPicPr>
          <p:cNvPr id="15" name="Picture 14" descr="A graph of different types of graphs&#10;&#10;Description automatically generated with medium confidence">
            <a:extLst>
              <a:ext uri="{FF2B5EF4-FFF2-40B4-BE49-F238E27FC236}">
                <a16:creationId xmlns:a16="http://schemas.microsoft.com/office/drawing/2014/main" id="{6A9F3471-8D69-A252-6900-2144CCCB46C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5" t="11560" r="44786"/>
          <a:stretch/>
        </p:blipFill>
        <p:spPr>
          <a:xfrm>
            <a:off x="619480" y="1596563"/>
            <a:ext cx="3552697" cy="5216692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D3581899-FBEE-4ABD-CABC-F41559FD3718}"/>
              </a:ext>
            </a:extLst>
          </p:cNvPr>
          <p:cNvSpPr/>
          <p:nvPr/>
        </p:nvSpPr>
        <p:spPr>
          <a:xfrm>
            <a:off x="4344526" y="2788244"/>
            <a:ext cx="477470" cy="21170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4" name="Picture 3" descr="A graph of different types of graphs&#10;&#10;Description automatically generated with medium confidence">
            <a:extLst>
              <a:ext uri="{FF2B5EF4-FFF2-40B4-BE49-F238E27FC236}">
                <a16:creationId xmlns:a16="http://schemas.microsoft.com/office/drawing/2014/main" id="{7D543045-0E03-371A-5B42-B244796CDDE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22463" r="89110" b="60657"/>
          <a:stretch/>
        </p:blipFill>
        <p:spPr>
          <a:xfrm>
            <a:off x="357152" y="2209424"/>
            <a:ext cx="387381" cy="1157640"/>
          </a:xfrm>
          <a:prstGeom prst="rect">
            <a:avLst/>
          </a:prstGeom>
        </p:spPr>
      </p:pic>
      <p:pic>
        <p:nvPicPr>
          <p:cNvPr id="5" name="Picture 4" descr="A graph of different types of graphs&#10;&#10;Description automatically generated with medium confidence">
            <a:extLst>
              <a:ext uri="{FF2B5EF4-FFF2-40B4-BE49-F238E27FC236}">
                <a16:creationId xmlns:a16="http://schemas.microsoft.com/office/drawing/2014/main" id="{F91F48CD-5F29-6B8F-570F-BD6FE6024BB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3" t="22463" r="89110" b="60657"/>
          <a:stretch/>
        </p:blipFill>
        <p:spPr>
          <a:xfrm>
            <a:off x="4846770" y="2191402"/>
            <a:ext cx="152400" cy="1157640"/>
          </a:xfrm>
          <a:prstGeom prst="rect">
            <a:avLst/>
          </a:prstGeom>
        </p:spPr>
      </p:pic>
      <p:pic>
        <p:nvPicPr>
          <p:cNvPr id="7" name="Picture 6" descr="A graph of different types of graphs&#10;&#10;Description automatically generated with medium confidence">
            <a:extLst>
              <a:ext uri="{FF2B5EF4-FFF2-40B4-BE49-F238E27FC236}">
                <a16:creationId xmlns:a16="http://schemas.microsoft.com/office/drawing/2014/main" id="{194C8757-F5FE-18DC-9E20-CDEA274E0B8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0" t="67651" r="88208" b="15469"/>
          <a:stretch/>
        </p:blipFill>
        <p:spPr>
          <a:xfrm>
            <a:off x="4678377" y="4825749"/>
            <a:ext cx="387381" cy="1157640"/>
          </a:xfrm>
          <a:prstGeom prst="rect">
            <a:avLst/>
          </a:prstGeom>
        </p:spPr>
      </p:pic>
      <p:pic>
        <p:nvPicPr>
          <p:cNvPr id="8" name="Picture 7" descr="A graph of different types of graphs&#10;&#10;Description automatically generated with medium confidence">
            <a:extLst>
              <a:ext uri="{FF2B5EF4-FFF2-40B4-BE49-F238E27FC236}">
                <a16:creationId xmlns:a16="http://schemas.microsoft.com/office/drawing/2014/main" id="{F8B69479-CFE5-09EB-2732-94614206ACD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0" t="67651" r="88208" b="15469"/>
          <a:stretch/>
        </p:blipFill>
        <p:spPr>
          <a:xfrm>
            <a:off x="407829" y="4825749"/>
            <a:ext cx="387381" cy="115764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3DAA7D5-0E27-6963-E441-31D3A9C4D701}"/>
              </a:ext>
            </a:extLst>
          </p:cNvPr>
          <p:cNvSpPr/>
          <p:nvPr/>
        </p:nvSpPr>
        <p:spPr>
          <a:xfrm>
            <a:off x="3972911" y="5283700"/>
            <a:ext cx="367660" cy="4369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8204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1CBE2-15F8-A689-BC19-238D28E6C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 Slice Scan Comparison</a:t>
            </a:r>
            <a:endParaRPr lang="de-CH" dirty="0"/>
          </a:p>
        </p:txBody>
      </p:sp>
      <p:pic>
        <p:nvPicPr>
          <p:cNvPr id="9" name="Picture 8" descr="A group of graphs showing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ACA1AB51-555D-3F62-FDF8-315F22C3BB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" t="11793" r="46247"/>
          <a:stretch/>
        </p:blipFill>
        <p:spPr>
          <a:xfrm>
            <a:off x="4712306" y="1223875"/>
            <a:ext cx="3654224" cy="5490904"/>
          </a:xfrm>
          <a:prstGeom prst="rect">
            <a:avLst/>
          </a:prstGeom>
        </p:spPr>
      </p:pic>
      <p:pic>
        <p:nvPicPr>
          <p:cNvPr id="12" name="Picture 11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5946D9DD-F249-03D0-7B37-4A879486A6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4" t="11625" r="44962" b="821"/>
          <a:stretch/>
        </p:blipFill>
        <p:spPr>
          <a:xfrm>
            <a:off x="572063" y="1223875"/>
            <a:ext cx="3643301" cy="54445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DB42CA-0520-2C76-C08C-11723B61FF79}"/>
              </a:ext>
            </a:extLst>
          </p:cNvPr>
          <p:cNvSpPr txBox="1"/>
          <p:nvPr/>
        </p:nvSpPr>
        <p:spPr>
          <a:xfrm>
            <a:off x="1743216" y="909896"/>
            <a:ext cx="1590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 points scan</a:t>
            </a:r>
            <a:endParaRPr lang="de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3DE431-547D-77C7-D433-37EC64F027BC}"/>
              </a:ext>
            </a:extLst>
          </p:cNvPr>
          <p:cNvSpPr txBox="1"/>
          <p:nvPr/>
        </p:nvSpPr>
        <p:spPr>
          <a:xfrm>
            <a:off x="6044199" y="909896"/>
            <a:ext cx="1590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 points scan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76686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28A8C-3395-0C7D-5472-B49934AFD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Quadrupoles Cycling Comparison</a:t>
            </a:r>
            <a:endParaRPr lang="de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3C5560-6C49-510E-914D-0D022EB4FAB4}"/>
              </a:ext>
            </a:extLst>
          </p:cNvPr>
          <p:cNvSpPr txBox="1"/>
          <p:nvPr/>
        </p:nvSpPr>
        <p:spPr>
          <a:xfrm>
            <a:off x="363594" y="884077"/>
            <a:ext cx="7423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Slice Emittance in X when cycling the quadrupoles after each scan step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CD6312C-BDA5-DA35-8F9A-10BB9FC19F2F}"/>
                  </a:ext>
                </a:extLst>
              </p:cNvPr>
              <p:cNvSpPr txBox="1"/>
              <p:nvPr/>
            </p:nvSpPr>
            <p:spPr>
              <a:xfrm>
                <a:off x="363594" y="5996597"/>
                <a:ext cx="821122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dirty="0"/>
                  <a:t>For the SATBD01 quadrupoles the reconstructions in the two cases have given a comparable result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there is no need to cycle the SATBD01 quadrupoles every step</a:t>
                </a:r>
                <a:endParaRPr lang="de-CH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CD6312C-BDA5-DA35-8F9A-10BB9FC19F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94" y="5996597"/>
                <a:ext cx="8211226" cy="646331"/>
              </a:xfrm>
              <a:prstGeom prst="rect">
                <a:avLst/>
              </a:prstGeom>
              <a:blipFill>
                <a:blip r:embed="rId2"/>
                <a:stretch>
                  <a:fillRect l="-520" t="-5660" r="-594" b="-1415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D1BC1A0A-9C9B-92FF-2392-36E96F1701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9" t="11757" r="46481" b="932"/>
          <a:stretch/>
        </p:blipFill>
        <p:spPr>
          <a:xfrm>
            <a:off x="900888" y="1385377"/>
            <a:ext cx="3117067" cy="4655678"/>
          </a:xfrm>
          <a:prstGeom prst="rect">
            <a:avLst/>
          </a:prstGeom>
        </p:spPr>
      </p:pic>
      <p:pic>
        <p:nvPicPr>
          <p:cNvPr id="12" name="Picture 11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855713B9-470A-9257-3E0F-139FE23BB4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1" t="11913" r="46534" b="1084"/>
          <a:stretch/>
        </p:blipFill>
        <p:spPr>
          <a:xfrm>
            <a:off x="4649402" y="1385377"/>
            <a:ext cx="3117066" cy="46458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306C133-4C5A-786E-F293-BC1985196F38}"/>
              </a:ext>
            </a:extLst>
          </p:cNvPr>
          <p:cNvSpPr txBox="1"/>
          <p:nvPr/>
        </p:nvSpPr>
        <p:spPr>
          <a:xfrm>
            <a:off x="162160" y="1649314"/>
            <a:ext cx="738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Cycle</a:t>
            </a:r>
            <a:endParaRPr lang="de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BD97FE3-9E17-C149-D16A-58288D2458E7}"/>
              </a:ext>
            </a:extLst>
          </p:cNvPr>
          <p:cNvSpPr txBox="1"/>
          <p:nvPr/>
        </p:nvSpPr>
        <p:spPr>
          <a:xfrm>
            <a:off x="7658546" y="1649314"/>
            <a:ext cx="1055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Cycle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17056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BC7E1-67D6-EFEA-8C1E-8D18127BB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PolariX</a:t>
            </a:r>
            <a:r>
              <a:rPr lang="en-US" dirty="0"/>
              <a:t> Calibration Measurement</a:t>
            </a:r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C5AE816-D158-46DD-B187-C98991807C67}"/>
                  </a:ext>
                </a:extLst>
              </p:cNvPr>
              <p:cNvSpPr txBox="1"/>
              <p:nvPr/>
            </p:nvSpPr>
            <p:spPr>
              <a:xfrm>
                <a:off x="254500" y="1337817"/>
                <a:ext cx="8635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PolariX</a:t>
                </a:r>
                <a:r>
                  <a:rPr lang="en-US" dirty="0"/>
                  <a:t> TDS calibration for different streaking angles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CH" dirty="0"/>
                  <a:t> Measured </a:t>
                </a:r>
                <a:r>
                  <a:rPr lang="de-CH" dirty="0" err="1"/>
                  <a:t>the</a:t>
                </a:r>
                <a:r>
                  <a:rPr lang="de-CH" dirty="0"/>
                  <a:t> </a:t>
                </a:r>
                <a:r>
                  <a:rPr lang="de-CH" dirty="0" err="1"/>
                  <a:t>Centroid</a:t>
                </a:r>
                <a:r>
                  <a:rPr lang="de-CH" dirty="0"/>
                  <a:t> Shift </a:t>
                </a:r>
                <a:r>
                  <a:rPr lang="de-CH" dirty="0" err="1"/>
                  <a:t>when</a:t>
                </a:r>
                <a:r>
                  <a:rPr lang="de-CH" dirty="0"/>
                  <a:t> </a:t>
                </a:r>
                <a:r>
                  <a:rPr lang="de-CH" dirty="0" err="1"/>
                  <a:t>changing</a:t>
                </a:r>
                <a:r>
                  <a:rPr lang="de-CH" dirty="0"/>
                  <a:t> </a:t>
                </a:r>
                <a:r>
                  <a:rPr lang="de-CH" dirty="0" err="1"/>
                  <a:t>the</a:t>
                </a:r>
                <a:r>
                  <a:rPr lang="de-CH" dirty="0"/>
                  <a:t> </a:t>
                </a:r>
                <a:r>
                  <a:rPr lang="de-CH" dirty="0" err="1"/>
                  <a:t>cavity</a:t>
                </a:r>
                <a:r>
                  <a:rPr lang="de-CH" dirty="0"/>
                  <a:t> </a:t>
                </a:r>
                <a:r>
                  <a:rPr lang="de-CH" dirty="0" err="1"/>
                  <a:t>phase</a:t>
                </a:r>
                <a:endParaRPr lang="de-CH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C5AE816-D158-46DD-B187-C98991807C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500" y="1337817"/>
                <a:ext cx="8635000" cy="646331"/>
              </a:xfrm>
              <a:prstGeom prst="rect">
                <a:avLst/>
              </a:prstGeom>
              <a:blipFill>
                <a:blip r:embed="rId2"/>
                <a:stretch>
                  <a:fillRect l="-494" t="-4717" b="-1415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259D2-D3AA-322C-D87F-69BC90C05C11}"/>
                  </a:ext>
                </a:extLst>
              </p:cNvPr>
              <p:cNvSpPr txBox="1"/>
              <p:nvPr/>
            </p:nvSpPr>
            <p:spPr>
              <a:xfrm>
                <a:off x="2758148" y="3052217"/>
                <a:ext cx="2538580" cy="51674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𝜋𝜈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[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𝑓𝑠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259D2-D3AA-322C-D87F-69BC90C05C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8148" y="3052217"/>
                <a:ext cx="2538580" cy="5167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53188E0B-0DBF-FB3E-6E55-19EF0A8E9F81}"/>
              </a:ext>
            </a:extLst>
          </p:cNvPr>
          <p:cNvSpPr txBox="1"/>
          <p:nvPr/>
        </p:nvSpPr>
        <p:spPr>
          <a:xfrm>
            <a:off x="756745" y="3105847"/>
            <a:ext cx="2054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Calibration Factor :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8214F6-3C4F-A5FE-F2E5-82C21335AEB8}"/>
                  </a:ext>
                </a:extLst>
              </p:cNvPr>
              <p:cNvSpPr txBox="1"/>
              <p:nvPr/>
            </p:nvSpPr>
            <p:spPr>
              <a:xfrm>
                <a:off x="6184586" y="2016619"/>
                <a:ext cx="23603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de-CH" dirty="0"/>
                  <a:t>Integrated </a:t>
                </a:r>
                <a:r>
                  <a:rPr lang="de-CH" dirty="0" err="1"/>
                  <a:t>Voltage</a:t>
                </a:r>
                <a:endParaRPr lang="de-CH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8214F6-3C4F-A5FE-F2E5-82C21335AE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4586" y="2016619"/>
                <a:ext cx="2360323" cy="369332"/>
              </a:xfrm>
              <a:prstGeom prst="rect">
                <a:avLst/>
              </a:prstGeom>
              <a:blipFill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F82FF99-5666-EC00-7043-F5FC19C4F852}"/>
                  </a:ext>
                </a:extLst>
              </p:cNvPr>
              <p:cNvSpPr txBox="1"/>
              <p:nvPr/>
            </p:nvSpPr>
            <p:spPr>
              <a:xfrm>
                <a:off x="6184586" y="2505670"/>
                <a:ext cx="263059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34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de-CH" dirty="0"/>
                  <a:t> Transport Matrix </a:t>
                </a:r>
                <a:r>
                  <a:rPr lang="de-CH" dirty="0" err="1"/>
                  <a:t>element</a:t>
                </a:r>
                <a:r>
                  <a:rPr lang="de-CH" dirty="0"/>
                  <a:t> </a:t>
                </a:r>
                <a:r>
                  <a:rPr lang="de-CH" dirty="0" err="1"/>
                  <a:t>from</a:t>
                </a:r>
                <a:r>
                  <a:rPr lang="de-CH" dirty="0"/>
                  <a:t> </a:t>
                </a:r>
                <a:r>
                  <a:rPr lang="de-CH" dirty="0" err="1"/>
                  <a:t>the</a:t>
                </a:r>
                <a:r>
                  <a:rPr lang="de-CH" dirty="0"/>
                  <a:t> TDS </a:t>
                </a:r>
                <a:r>
                  <a:rPr lang="de-CH" dirty="0" err="1"/>
                  <a:t>center</a:t>
                </a:r>
                <a:r>
                  <a:rPr lang="de-CH" dirty="0"/>
                  <a:t> </a:t>
                </a:r>
                <a:r>
                  <a:rPr lang="de-CH" dirty="0" err="1"/>
                  <a:t>to</a:t>
                </a:r>
                <a:r>
                  <a:rPr lang="de-CH" dirty="0"/>
                  <a:t> </a:t>
                </a:r>
                <a:r>
                  <a:rPr lang="de-CH" dirty="0" err="1"/>
                  <a:t>the</a:t>
                </a:r>
                <a:r>
                  <a:rPr lang="de-CH" dirty="0"/>
                  <a:t> screen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F82FF99-5666-EC00-7043-F5FC19C4F8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4586" y="2505670"/>
                <a:ext cx="2630590" cy="923330"/>
              </a:xfrm>
              <a:prstGeom prst="rect">
                <a:avLst/>
              </a:prstGeom>
              <a:blipFill>
                <a:blip r:embed="rId5"/>
                <a:stretch>
                  <a:fillRect l="-2088" t="-3289" r="-232" b="-921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DD675B-0161-634C-A083-33E8D5ADA910}"/>
                  </a:ext>
                </a:extLst>
              </p:cNvPr>
              <p:cNvSpPr txBox="1"/>
              <p:nvPr/>
            </p:nvSpPr>
            <p:spPr>
              <a:xfrm>
                <a:off x="6184586" y="3599975"/>
                <a:ext cx="17657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de-CH" dirty="0"/>
                  <a:t>Beam Energy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DD675B-0161-634C-A083-33E8D5ADA9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4586" y="3599975"/>
                <a:ext cx="1765740" cy="369332"/>
              </a:xfrm>
              <a:prstGeom prst="rect">
                <a:avLst/>
              </a:prstGeom>
              <a:blipFill>
                <a:blip r:embed="rId6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A4CEBCF-923C-F58A-571F-27BF309AD9D5}"/>
                  </a:ext>
                </a:extLst>
              </p:cNvPr>
              <p:cNvSpPr txBox="1"/>
              <p:nvPr/>
            </p:nvSpPr>
            <p:spPr>
              <a:xfrm>
                <a:off x="254500" y="4690661"/>
                <a:ext cx="8635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Measurement performed with the quadrupoles after the TDS on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CH" dirty="0" err="1"/>
                  <a:t>Optics</a:t>
                </a:r>
                <a:r>
                  <a:rPr lang="de-CH" dirty="0"/>
                  <a:t> </a:t>
                </a:r>
                <a:r>
                  <a:rPr lang="de-CH" dirty="0" err="1"/>
                  <a:t>chosen</a:t>
                </a:r>
                <a:r>
                  <a:rPr lang="de-CH" dirty="0"/>
                  <a:t> </a:t>
                </a:r>
                <a:r>
                  <a:rPr lang="de-CH" dirty="0" err="1"/>
                  <a:t>to</a:t>
                </a:r>
                <a:r>
                  <a:rPr lang="de-CH" dirty="0"/>
                  <a:t> </a:t>
                </a:r>
                <a:r>
                  <a:rPr lang="de-CH" dirty="0" err="1"/>
                  <a:t>have</a:t>
                </a:r>
                <a:r>
                  <a:rPr lang="de-CH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</m:oMath>
                </a14:m>
                <a:r>
                  <a:rPr lang="de-CH" dirty="0"/>
                  <a:t> and </a:t>
                </a:r>
                <a:r>
                  <a:rPr lang="de-CH" dirty="0" err="1"/>
                  <a:t>equivalent</a:t>
                </a:r>
                <a:r>
                  <a:rPr lang="de-CH" dirty="0"/>
                  <a:t> </a:t>
                </a:r>
                <a:r>
                  <a:rPr lang="de-CH" dirty="0" err="1"/>
                  <a:t>beta</a:t>
                </a:r>
                <a:r>
                  <a:rPr lang="de-CH" dirty="0"/>
                  <a:t> </a:t>
                </a:r>
                <a:r>
                  <a:rPr lang="de-CH" dirty="0" err="1"/>
                  <a:t>function</a:t>
                </a:r>
                <a:r>
                  <a:rPr lang="de-CH" dirty="0"/>
                  <a:t> in X and Y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A4CEBCF-923C-F58A-571F-27BF309AD9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500" y="4690661"/>
                <a:ext cx="8635000" cy="646331"/>
              </a:xfrm>
              <a:prstGeom prst="rect">
                <a:avLst/>
              </a:prstGeom>
              <a:blipFill>
                <a:blip r:embed="rId7"/>
                <a:stretch>
                  <a:fillRect l="-494" t="-4717" b="-1415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C85D539-B913-1EE9-6A23-B03D20BC8274}"/>
                  </a:ext>
                </a:extLst>
              </p:cNvPr>
              <p:cNvSpPr txBox="1"/>
              <p:nvPr/>
            </p:nvSpPr>
            <p:spPr>
              <a:xfrm>
                <a:off x="254500" y="5660133"/>
                <a:ext cx="8635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polarization has been changed without lowering the RF power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de-CH" dirty="0"/>
                  <a:t> </a:t>
                </a:r>
                <a:r>
                  <a:rPr lang="de-CH" dirty="0" err="1"/>
                  <a:t>Important</a:t>
                </a:r>
                <a:r>
                  <a:rPr lang="de-CH" dirty="0"/>
                  <a:t> </a:t>
                </a:r>
                <a:r>
                  <a:rPr lang="de-CH" dirty="0" err="1"/>
                  <a:t>for</a:t>
                </a:r>
                <a:r>
                  <a:rPr lang="de-CH" dirty="0"/>
                  <a:t> </a:t>
                </a:r>
                <a:r>
                  <a:rPr lang="de-CH" dirty="0" err="1"/>
                  <a:t>the</a:t>
                </a:r>
                <a:r>
                  <a:rPr lang="de-CH" dirty="0"/>
                  <a:t> 5D Reconstruction Measurement </a:t>
                </a:r>
                <a:r>
                  <a:rPr lang="de-CH" dirty="0" err="1"/>
                  <a:t>planned</a:t>
                </a:r>
                <a:r>
                  <a:rPr lang="de-CH" dirty="0"/>
                  <a:t> </a:t>
                </a:r>
                <a:r>
                  <a:rPr lang="de-CH" dirty="0" err="1"/>
                  <a:t>for</a:t>
                </a:r>
                <a:r>
                  <a:rPr lang="de-CH" dirty="0"/>
                  <a:t> 2025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C85D539-B913-1EE9-6A23-B03D20BC82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500" y="5660133"/>
                <a:ext cx="8635000" cy="646331"/>
              </a:xfrm>
              <a:prstGeom prst="rect">
                <a:avLst/>
              </a:prstGeom>
              <a:blipFill>
                <a:blip r:embed="rId8"/>
                <a:stretch>
                  <a:fillRect l="-494" t="-4673" b="-1308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048412-FA28-C9C0-167C-D2B812F3FF8A}"/>
                  </a:ext>
                </a:extLst>
              </p:cNvPr>
              <p:cNvSpPr txBox="1"/>
              <p:nvPr/>
            </p:nvSpPr>
            <p:spPr>
              <a:xfrm>
                <a:off x="6153054" y="4042880"/>
                <a:ext cx="22657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de-CH" dirty="0"/>
                  <a:t> </a:t>
                </a:r>
                <a:r>
                  <a:rPr lang="de-CH" dirty="0" err="1"/>
                  <a:t>Cavity</a:t>
                </a:r>
                <a:r>
                  <a:rPr lang="de-CH" dirty="0"/>
                  <a:t> </a:t>
                </a:r>
                <a:r>
                  <a:rPr lang="de-CH" dirty="0" err="1"/>
                  <a:t>Frequency</a:t>
                </a:r>
                <a:endParaRPr lang="de-CH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C048412-FA28-C9C0-167C-D2B812F3FF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3054" y="4042880"/>
                <a:ext cx="2265731" cy="369332"/>
              </a:xfrm>
              <a:prstGeom prst="rect">
                <a:avLst/>
              </a:prstGeom>
              <a:blipFill>
                <a:blip r:embed="rId9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2894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BC7E1-67D6-EFEA-8C1E-8D18127BB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PolariX</a:t>
            </a:r>
            <a:r>
              <a:rPr lang="en-US" dirty="0"/>
              <a:t> Streaking Angles</a:t>
            </a:r>
            <a:endParaRPr lang="de-CH" dirty="0"/>
          </a:p>
        </p:txBody>
      </p:sp>
      <p:pic>
        <p:nvPicPr>
          <p:cNvPr id="4" name="Picture 3" descr="A blue and red star&#10;&#10;Description automatically generated with medium confidence">
            <a:extLst>
              <a:ext uri="{FF2B5EF4-FFF2-40B4-BE49-F238E27FC236}">
                <a16:creationId xmlns:a16="http://schemas.microsoft.com/office/drawing/2014/main" id="{0DFC9139-FB7A-9E50-18B2-4BE0BA439A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6" r="9950"/>
          <a:stretch/>
        </p:blipFill>
        <p:spPr>
          <a:xfrm>
            <a:off x="76576" y="987022"/>
            <a:ext cx="3832491" cy="2990727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DD2B9E2-C7A3-7C38-AE87-9AED1804C21C}"/>
              </a:ext>
            </a:extLst>
          </p:cNvPr>
          <p:cNvCxnSpPr>
            <a:cxnSpLocks/>
          </p:cNvCxnSpPr>
          <p:nvPr/>
        </p:nvCxnSpPr>
        <p:spPr>
          <a:xfrm>
            <a:off x="580290" y="987022"/>
            <a:ext cx="0" cy="265272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F2889CA-1D49-3B9A-DCE0-F5E83A0B6009}"/>
              </a:ext>
            </a:extLst>
          </p:cNvPr>
          <p:cNvCxnSpPr>
            <a:cxnSpLocks/>
          </p:cNvCxnSpPr>
          <p:nvPr/>
        </p:nvCxnSpPr>
        <p:spPr>
          <a:xfrm flipH="1">
            <a:off x="580290" y="3621731"/>
            <a:ext cx="2984717" cy="1351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Table 20">
                <a:extLst>
                  <a:ext uri="{FF2B5EF4-FFF2-40B4-BE49-F238E27FC236}">
                    <a16:creationId xmlns:a16="http://schemas.microsoft.com/office/drawing/2014/main" id="{849535CD-DE46-BA6A-EDFA-5AA36B6A13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59010604"/>
                  </p:ext>
                </p:extLst>
              </p:nvPr>
            </p:nvGraphicFramePr>
            <p:xfrm>
              <a:off x="4082745" y="1134116"/>
              <a:ext cx="5000943" cy="2468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34605">
                      <a:extLst>
                        <a:ext uri="{9D8B030D-6E8A-4147-A177-3AD203B41FA5}">
                          <a16:colId xmlns:a16="http://schemas.microsoft.com/office/drawing/2014/main" val="2777326689"/>
                        </a:ext>
                      </a:extLst>
                    </a:gridCol>
                    <a:gridCol w="1733169">
                      <a:extLst>
                        <a:ext uri="{9D8B030D-6E8A-4147-A177-3AD203B41FA5}">
                          <a16:colId xmlns:a16="http://schemas.microsoft.com/office/drawing/2014/main" val="1471533612"/>
                        </a:ext>
                      </a:extLst>
                    </a:gridCol>
                    <a:gridCol w="1733169">
                      <a:extLst>
                        <a:ext uri="{9D8B030D-6E8A-4147-A177-3AD203B41FA5}">
                          <a16:colId xmlns:a16="http://schemas.microsoft.com/office/drawing/2014/main" val="3813363893"/>
                        </a:ext>
                      </a:extLst>
                    </a:gridCol>
                  </a:tblGrid>
                  <a:tr h="56151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𝑃𝑜𝑙𝑎𝑟𝑖𝑧𝑎𝑡𝑖𝑜𝑛</m:t>
                                </m:r>
                              </m:oMath>
                            </m:oMathPara>
                          </a14:m>
                          <a:endParaRPr lang="en-US" i="1" dirty="0">
                            <a:latin typeface="Cambria Math" panose="02040503050406030204" pitchFamily="18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deg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i="1" dirty="0">
                            <a:latin typeface="Cambria Math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𝑅𝑒𝑐𝑜𝑛𝑠𝑡𝑟𝑢𝑐𝑡𝑒𝑑</m:t>
                                </m:r>
                              </m:oMath>
                            </m:oMathPara>
                          </a14:m>
                          <a:endParaRPr lang="en-US" i="1" dirty="0">
                            <a:latin typeface="Cambria Math" panose="02040503050406030204" pitchFamily="18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𝐴𝑛𝑔𝑙𝑒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m:rPr>
                                    <m:sty m:val="p"/>
                                  </m:rP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deg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𝐴𝑛𝑔𝑙𝑒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𝑓𝑟𝑜𝑚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𝐹𝑖𝑡</m:t>
                                </m:r>
                              </m:oMath>
                            </m:oMathPara>
                          </a14:m>
                          <a:endParaRPr lang="en-US" b="0" i="1" dirty="0">
                            <a:latin typeface="Cambria Math" panose="02040503050406030204" pitchFamily="18" charset="0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m:rPr>
                                    <m:sty m:val="p"/>
                                  </m:rP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deg</m:t>
                                </m:r>
                                <m:r>
                                  <a:rPr lang="en-US" i="1" dirty="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de-CH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61976066"/>
                      </a:ext>
                    </a:extLst>
                  </a:tr>
                  <a:tr h="32532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de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0.3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5.7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0.3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28312218"/>
                      </a:ext>
                    </a:extLst>
                  </a:tr>
                  <a:tr h="32532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i="1" dirty="0" smtClean="0">
                                    <a:latin typeface="Cambria Math" panose="02040503050406030204" pitchFamily="18" charset="0"/>
                                  </a:rPr>
                                  <m:t>30</m:t>
                                </m:r>
                              </m:oMath>
                            </m:oMathPara>
                          </a14:m>
                          <a:endParaRPr lang="de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8.3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0.9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3.1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0.7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068261"/>
                      </a:ext>
                    </a:extLst>
                  </a:tr>
                  <a:tr h="32532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i="1" dirty="0" smtClean="0">
                                    <a:latin typeface="Cambria Math" panose="02040503050406030204" pitchFamily="18" charset="0"/>
                                  </a:rPr>
                                  <m:t>45</m:t>
                                </m:r>
                              </m:oMath>
                            </m:oMathPara>
                          </a14:m>
                          <a:endParaRPr lang="de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3.7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0.3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0.8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4196830"/>
                      </a:ext>
                    </a:extLst>
                  </a:tr>
                  <a:tr h="32532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i="1" dirty="0" smtClean="0">
                                    <a:latin typeface="Cambria Math" panose="02040503050406030204" pitchFamily="18" charset="0"/>
                                  </a:rPr>
                                  <m:t>60</m:t>
                                </m:r>
                              </m:oMath>
                            </m:oMathPara>
                          </a14:m>
                          <a:endParaRPr lang="de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8.8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5.8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1.2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84009864"/>
                      </a:ext>
                    </a:extLst>
                  </a:tr>
                  <a:tr h="32532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i="1" dirty="0" smtClean="0">
                                    <a:latin typeface="Cambria Math" panose="02040503050406030204" pitchFamily="18" charset="0"/>
                                  </a:rPr>
                                  <m:t>90</m:t>
                                </m:r>
                              </m:oMath>
                            </m:oMathPara>
                          </a14:m>
                          <a:endParaRPr lang="de-CH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89.1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0.3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79.5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0.4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994795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Table 20">
                <a:extLst>
                  <a:ext uri="{FF2B5EF4-FFF2-40B4-BE49-F238E27FC236}">
                    <a16:creationId xmlns:a16="http://schemas.microsoft.com/office/drawing/2014/main" id="{849535CD-DE46-BA6A-EDFA-5AA36B6A13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59010604"/>
                  </p:ext>
                </p:extLst>
              </p:nvPr>
            </p:nvGraphicFramePr>
            <p:xfrm>
              <a:off x="4082745" y="1134116"/>
              <a:ext cx="5000943" cy="2468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34605">
                      <a:extLst>
                        <a:ext uri="{9D8B030D-6E8A-4147-A177-3AD203B41FA5}">
                          <a16:colId xmlns:a16="http://schemas.microsoft.com/office/drawing/2014/main" val="2777326689"/>
                        </a:ext>
                      </a:extLst>
                    </a:gridCol>
                    <a:gridCol w="1733169">
                      <a:extLst>
                        <a:ext uri="{9D8B030D-6E8A-4147-A177-3AD203B41FA5}">
                          <a16:colId xmlns:a16="http://schemas.microsoft.com/office/drawing/2014/main" val="1471533612"/>
                        </a:ext>
                      </a:extLst>
                    </a:gridCol>
                    <a:gridCol w="1733169">
                      <a:extLst>
                        <a:ext uri="{9D8B030D-6E8A-4147-A177-3AD203B41FA5}">
                          <a16:colId xmlns:a16="http://schemas.microsoft.com/office/drawing/2014/main" val="3813363893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397" t="-952" r="-227778" b="-28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88772" t="-952" r="-101404" b="-28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188772" t="-952" r="-1404" b="-28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61976066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397" t="-176667" r="-227778" b="-4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88772" t="-176667" r="-101404" b="-40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188772" t="-176667" r="-1404" b="-40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831221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397" t="-272131" r="-227778" b="-2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88772" t="-272131" r="-101404" b="-2983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188772" t="-272131" r="-1404" b="-2983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7906826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397" t="-378333" r="-227778" b="-2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88772" t="-378333" r="-101404" b="-2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188772" t="-378333" r="-1404" b="-20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419683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397" t="-478333" r="-227778" b="-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88772" t="-478333" r="-101404" b="-1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188772" t="-478333" r="-1404" b="-10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8400986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397" t="-578333" r="-227778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88772" t="-578333" r="-101404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4"/>
                          <a:stretch>
                            <a:fillRect l="-188772" t="-578333" r="-1404" b="-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947953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1FEC823F-460C-8C45-EEB3-4E671470119B}"/>
              </a:ext>
            </a:extLst>
          </p:cNvPr>
          <p:cNvSpPr txBox="1"/>
          <p:nvPr/>
        </p:nvSpPr>
        <p:spPr>
          <a:xfrm>
            <a:off x="822749" y="1972580"/>
            <a:ext cx="261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</a:t>
            </a:r>
            <a:endParaRPr lang="de-CH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08FDC8-8D68-B94E-68F6-1048E7EBC9E6}"/>
              </a:ext>
            </a:extLst>
          </p:cNvPr>
          <p:cNvSpPr txBox="1"/>
          <p:nvPr/>
        </p:nvSpPr>
        <p:spPr>
          <a:xfrm>
            <a:off x="817244" y="1613668"/>
            <a:ext cx="487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30</a:t>
            </a:r>
            <a:endParaRPr lang="de-CH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F0D1D74-2387-B1F9-116A-E7CA55866031}"/>
              </a:ext>
            </a:extLst>
          </p:cNvPr>
          <p:cNvSpPr txBox="1"/>
          <p:nvPr/>
        </p:nvSpPr>
        <p:spPr>
          <a:xfrm>
            <a:off x="1311165" y="1158100"/>
            <a:ext cx="487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60</a:t>
            </a:r>
            <a:endParaRPr lang="de-CH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6BF4C15-7835-984B-C143-C639FDE6D0C2}"/>
              </a:ext>
            </a:extLst>
          </p:cNvPr>
          <p:cNvSpPr txBox="1"/>
          <p:nvPr/>
        </p:nvSpPr>
        <p:spPr>
          <a:xfrm>
            <a:off x="985634" y="1332106"/>
            <a:ext cx="487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45</a:t>
            </a:r>
            <a:endParaRPr lang="de-CH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70D7986-E091-A22D-EE0B-6C27738DBE06}"/>
              </a:ext>
            </a:extLst>
          </p:cNvPr>
          <p:cNvSpPr txBox="1"/>
          <p:nvPr/>
        </p:nvSpPr>
        <p:spPr>
          <a:xfrm>
            <a:off x="1729257" y="1152851"/>
            <a:ext cx="3946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90</a:t>
            </a:r>
            <a:endParaRPr lang="de-CH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52F90A-2F0B-D6CA-7D9E-6D1682ACAE24}"/>
              </a:ext>
            </a:extLst>
          </p:cNvPr>
          <p:cNvSpPr txBox="1"/>
          <p:nvPr/>
        </p:nvSpPr>
        <p:spPr>
          <a:xfrm>
            <a:off x="252249" y="4648731"/>
            <a:ext cx="86395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angles reconstructed from the centroids are in agreement with the set polarization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beam has an initial tilt that is visible from the different streaking direction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Observed also a change in the zero-crossing phase when changing the polarization and a kick in the plane perpendicular to the streaking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2082C6A-A888-DAA3-DDF1-14D6D61C500B}"/>
                  </a:ext>
                </a:extLst>
              </p:cNvPr>
              <p:cNvSpPr txBox="1"/>
              <p:nvPr/>
            </p:nvSpPr>
            <p:spPr>
              <a:xfrm>
                <a:off x="3401796" y="3925276"/>
                <a:ext cx="1528046" cy="574773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⁡(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m:rPr>
                              <m:lit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2082C6A-A888-DAA3-DDF1-14D6D61C5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1796" y="3925276"/>
                <a:ext cx="1528046" cy="5747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9972570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arclab.potx" id="{C1A3C7CE-2D9B-49F1-888C-39EDD889F26A}" vid="{81DC1F27-88A2-4415-A251-87766527D27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684</Words>
  <Application>Microsoft Office PowerPoint</Application>
  <PresentationFormat>On-screen Show (4:3)</PresentationFormat>
  <Paragraphs>120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Aptos</vt:lpstr>
      <vt:lpstr>Arial</vt:lpstr>
      <vt:lpstr>Arial Narrow</vt:lpstr>
      <vt:lpstr>Calibri</vt:lpstr>
      <vt:lpstr>Cambria Math</vt:lpstr>
      <vt:lpstr>Helvetica Neue Light</vt:lpstr>
      <vt:lpstr>Open Sans Semibold</vt:lpstr>
      <vt:lpstr>Wingdings</vt:lpstr>
      <vt:lpstr>1_Tema di Office</vt:lpstr>
      <vt:lpstr>November 12 Shift Report SPM Meeting 3 December 2024</vt:lpstr>
      <vt:lpstr>Shift 12 November Report</vt:lpstr>
      <vt:lpstr>Athos Diagnostics Layout</vt:lpstr>
      <vt:lpstr>Optics Calculations</vt:lpstr>
      <vt:lpstr>Y Slice Emittance Measurement</vt:lpstr>
      <vt:lpstr>X Slice Scan Comparison</vt:lpstr>
      <vt:lpstr>Quadrupoles Cycling Comparison</vt:lpstr>
      <vt:lpstr>PolariX Calibration Measurement</vt:lpstr>
      <vt:lpstr>PolariX Streaking Angles</vt:lpstr>
      <vt:lpstr>PolariX Calibration Results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Frontiers of Beam Diagnostics in Plasma Accelerators: Measuring the Ultra-fast and Ultra-cold</dc:title>
  <dc:creator>Alessandro Cianchi</dc:creator>
  <cp:lastModifiedBy>Demurtas Francesco</cp:lastModifiedBy>
  <cp:revision>806</cp:revision>
  <dcterms:created xsi:type="dcterms:W3CDTF">2018-08-27T07:33:28Z</dcterms:created>
  <dcterms:modified xsi:type="dcterms:W3CDTF">2024-12-03T08:35:47Z</dcterms:modified>
</cp:coreProperties>
</file>