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84" r:id="rId5"/>
    <p:sldId id="303" r:id="rId6"/>
    <p:sldId id="378" r:id="rId7"/>
    <p:sldId id="379" r:id="rId8"/>
    <p:sldId id="380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93" autoAdjust="0"/>
  </p:normalViewPr>
  <p:slideViewPr>
    <p:cSldViewPr showGuides="1">
      <p:cViewPr varScale="1">
        <p:scale>
          <a:sx n="119" d="100"/>
          <a:sy n="119" d="100"/>
        </p:scale>
        <p:origin x="96" y="324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27.11.2024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27.11.2024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E7B40F6-0846-6406-28FC-523CF76DA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03EDDF5-0688-3946-B33B-41892CA0C8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A74AB44-A37E-131D-7BC4-3033AC45E5F1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8"/>
          <a:stretch/>
        </p:blipFill>
        <p:spPr>
          <a:xfrm>
            <a:off x="2532062" y="536044"/>
            <a:ext cx="1690509" cy="3793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</p:spTree>
    <p:extLst>
      <p:ext uri="{BB962C8B-B14F-4D97-AF65-F5344CB8AC3E}">
        <p14:creationId xmlns:p14="http://schemas.microsoft.com/office/powerpoint/2010/main" val="4210823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7DF5-CF59-44FD-B52B-759E0463EE38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AFDE-A4BA-43E3-85E7-E612F2113514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71BE-1A22-444E-888A-0396297D022F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C4FB9-DFAB-4B96-87D6-B3266023F981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D7201-7A38-4BE7-9DAF-36F6B1F256F8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23196-93AF-4201-9C1E-A37FB703F810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27E1C-28D9-4524-9787-7DD83B3211D3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A1BC0B-26FB-4701-91AB-9AF578CEE8B8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FA0B-086B-421A-88AD-47462C10DE4F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A9CF7-9C6B-432F-9656-8E33BD980933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38B4CC7-4229-EEF9-D03A-D0C0BD398B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A1A0EB6-6787-66B7-839C-B8C9CE487C0B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8"/>
          <a:stretch/>
        </p:blipFill>
        <p:spPr>
          <a:xfrm>
            <a:off x="2532062" y="536044"/>
            <a:ext cx="1690509" cy="37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61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C255F-F847-4C18-9951-149F9E0724F8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E6C-6207-4ED4-A4A6-7F7F26916085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5AFFF-2E45-4B32-857A-3E643801D23D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218D-1AFF-4020-817B-43B64E736C01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3913F-7199-4402-A67B-7324B765CD94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71D4-221F-4278-AA33-59EF3615109E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8CB26-EB88-4555-8194-8B227339F933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E4DEB-1D1B-4D4F-BE4F-9A60137D4241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9FDF-1596-466F-B449-2C27DB214B0F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7399-6EAC-409F-A94C-829C6E1C0254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6538B63-A40B-2238-426D-2D6DC8B5A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8D0CA88-6CB9-96EF-A545-083000EA4E6B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8"/>
          <a:stretch/>
        </p:blipFill>
        <p:spPr>
          <a:xfrm>
            <a:off x="2532062" y="536044"/>
            <a:ext cx="1690509" cy="37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89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95711-844F-4144-B129-5F3E5D551FE9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55437-2F77-474B-B151-186CAFCDE35A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078B-BEB7-4734-A1FF-9B910799D8F1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54C6-5AEF-4549-8ADF-FB1D71A8D310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83978-D755-4CDE-924D-5FA7912A5DA2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BA2BBC0-91C4-A383-E617-A518199B85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5"/>
          <a:stretch/>
        </p:blipFill>
        <p:spPr>
          <a:xfrm>
            <a:off x="2532062" y="534553"/>
            <a:ext cx="1691446" cy="3848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81309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8FD507A-2C45-F79E-8E9E-9BA37C9723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5"/>
          <a:stretch/>
        </p:blipFill>
        <p:spPr>
          <a:xfrm>
            <a:off x="2532062" y="534553"/>
            <a:ext cx="1691446" cy="3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40AB248-B157-35A3-8FF9-E4767AB901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5"/>
          <a:stretch/>
        </p:blipFill>
        <p:spPr>
          <a:xfrm>
            <a:off x="2532062" y="534553"/>
            <a:ext cx="1691446" cy="3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77F36C0-0DD8-2E8F-7E45-9499E236E2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5"/>
          <a:stretch/>
        </p:blipFill>
        <p:spPr>
          <a:xfrm>
            <a:off x="2532062" y="534553"/>
            <a:ext cx="1691446" cy="3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3CD7FC-7F8E-4819-9DDC-6C2C8F89E539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EDF3F7-98DD-47AE-BF1D-A517689A8724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7CF6AB-2B20-4718-A16B-F41119158625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Energy and Environmental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7" r:id="rId2"/>
    <p:sldLayoutId id="2147483715" r:id="rId3"/>
    <p:sldLayoutId id="2147483723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Bunch switching and diagnostics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This is tougher than it looks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Pavle </a:t>
            </a:r>
            <a:r>
              <a:rPr lang="en-GB" noProof="0" dirty="0" err="1"/>
              <a:t>Juranić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PSI, 03.12.2024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985D8AA-D128-3510-B466-B17CBA9A964F}"/>
              </a:ext>
            </a:extLst>
          </p:cNvPr>
          <p:cNvCxnSpPr/>
          <p:nvPr/>
        </p:nvCxnSpPr>
        <p:spPr>
          <a:xfrm>
            <a:off x="6080390" y="4563426"/>
            <a:ext cx="22760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E546C23-2E74-C313-6195-8AF8241EB95A}"/>
              </a:ext>
            </a:extLst>
          </p:cNvPr>
          <p:cNvCxnSpPr/>
          <p:nvPr/>
        </p:nvCxnSpPr>
        <p:spPr>
          <a:xfrm>
            <a:off x="6080390" y="3864428"/>
            <a:ext cx="22760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CB5543D-2BFE-9A41-0DA4-535207159A82}"/>
              </a:ext>
            </a:extLst>
          </p:cNvPr>
          <p:cNvCxnSpPr/>
          <p:nvPr/>
        </p:nvCxnSpPr>
        <p:spPr>
          <a:xfrm>
            <a:off x="6096000" y="2852936"/>
            <a:ext cx="22760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D8258E9-4E66-A27E-3348-189AEEDFAC33}"/>
              </a:ext>
            </a:extLst>
          </p:cNvPr>
          <p:cNvCxnSpPr/>
          <p:nvPr/>
        </p:nvCxnSpPr>
        <p:spPr>
          <a:xfrm>
            <a:off x="6096000" y="1844824"/>
            <a:ext cx="22760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Problem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4CDE-B6FC-4902-B9AA-170E620FFC1E}" type="datetime1">
              <a:rPr lang="de-CH" smtClean="0"/>
              <a:t>27.11.2024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noProof="0" dirty="0"/>
              <a:t>Bunch switching confuses the gas detector</a:t>
            </a:r>
          </a:p>
          <a:p>
            <a:r>
              <a:rPr lang="en-GB" noProof="0" dirty="0"/>
              <a:t>The gas detectors were coded to look at bunch 1 on </a:t>
            </a:r>
            <a:r>
              <a:rPr lang="en-GB" dirty="0"/>
              <a:t>A</a:t>
            </a:r>
            <a:r>
              <a:rPr lang="en-GB" noProof="0" dirty="0" err="1"/>
              <a:t>ramis</a:t>
            </a:r>
            <a:r>
              <a:rPr lang="en-GB" noProof="0" dirty="0"/>
              <a:t>, and bunch 2 on </a:t>
            </a:r>
            <a:r>
              <a:rPr lang="en-GB" dirty="0"/>
              <a:t>A</a:t>
            </a:r>
            <a:r>
              <a:rPr lang="en-GB" noProof="0" dirty="0" err="1"/>
              <a:t>thos.</a:t>
            </a:r>
            <a:r>
              <a:rPr lang="en-GB" noProof="0" dirty="0"/>
              <a:t>  Various alarms and features depend on seeing a charge or frequency.</a:t>
            </a:r>
          </a:p>
          <a:p>
            <a:r>
              <a:rPr lang="en-GB" noProof="0" dirty="0"/>
              <a:t>If you switch the bunches, Aramis is getting information from Athos and vice </a:t>
            </a:r>
            <a:r>
              <a:rPr lang="en-GB" noProof="0" dirty="0" err="1"/>
              <a:t>vers</a:t>
            </a:r>
            <a:r>
              <a:rPr lang="en-GB" dirty="0"/>
              <a:t>a for this, causing possible issues.</a:t>
            </a:r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3A9202-3F0F-5200-52C9-01A6BF9B5AE4}"/>
              </a:ext>
            </a:extLst>
          </p:cNvPr>
          <p:cNvSpPr txBox="1"/>
          <p:nvPr/>
        </p:nvSpPr>
        <p:spPr>
          <a:xfrm>
            <a:off x="4583832" y="1664806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A078C-9053-09C9-4025-FC32DE3C9725}"/>
              </a:ext>
            </a:extLst>
          </p:cNvPr>
          <p:cNvSpPr txBox="1"/>
          <p:nvPr/>
        </p:nvSpPr>
        <p:spPr>
          <a:xfrm>
            <a:off x="4590583" y="2355766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16CE77-D3DF-A12C-38A4-97C9641128BA}"/>
              </a:ext>
            </a:extLst>
          </p:cNvPr>
          <p:cNvSpPr txBox="1"/>
          <p:nvPr/>
        </p:nvSpPr>
        <p:spPr>
          <a:xfrm>
            <a:off x="6456040" y="1664806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206C41-F12E-6833-A9EC-DC87B344566F}"/>
              </a:ext>
            </a:extLst>
          </p:cNvPr>
          <p:cNvSpPr txBox="1"/>
          <p:nvPr/>
        </p:nvSpPr>
        <p:spPr>
          <a:xfrm>
            <a:off x="6456040" y="2355766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42F8B8-5F53-9DA7-26D7-285DBDC6B5F1}"/>
              </a:ext>
            </a:extLst>
          </p:cNvPr>
          <p:cNvSpPr txBox="1"/>
          <p:nvPr/>
        </p:nvSpPr>
        <p:spPr>
          <a:xfrm>
            <a:off x="5447928" y="1222884"/>
            <a:ext cx="159498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Normal mode:</a:t>
            </a:r>
            <a:endParaRPr lang="de-CH" sz="2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B7172DC-FE8A-04C7-AFAE-49765B649119}"/>
              </a:ext>
            </a:extLst>
          </p:cNvPr>
          <p:cNvCxnSpPr>
            <a:stCxn id="9" idx="3"/>
            <a:endCxn id="13" idx="1"/>
          </p:cNvCxnSpPr>
          <p:nvPr/>
        </p:nvCxnSpPr>
        <p:spPr>
          <a:xfrm>
            <a:off x="6096000" y="1972583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3698719-0619-D360-EE3D-E849BDBB9429}"/>
              </a:ext>
            </a:extLst>
          </p:cNvPr>
          <p:cNvCxnSpPr/>
          <p:nvPr/>
        </p:nvCxnSpPr>
        <p:spPr>
          <a:xfrm>
            <a:off x="6096000" y="2663542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3450671-56F0-9057-F327-C7D168B1F23D}"/>
              </a:ext>
            </a:extLst>
          </p:cNvPr>
          <p:cNvSpPr txBox="1"/>
          <p:nvPr/>
        </p:nvSpPr>
        <p:spPr>
          <a:xfrm>
            <a:off x="4568222" y="3564690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EE9720-9696-061B-467C-EAD5FF0A648C}"/>
              </a:ext>
            </a:extLst>
          </p:cNvPr>
          <p:cNvSpPr txBox="1"/>
          <p:nvPr/>
        </p:nvSpPr>
        <p:spPr>
          <a:xfrm>
            <a:off x="4574973" y="4255650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3DAA7A-1E7B-FBB8-4FE2-8A83F0FFE1DF}"/>
              </a:ext>
            </a:extLst>
          </p:cNvPr>
          <p:cNvSpPr txBox="1"/>
          <p:nvPr/>
        </p:nvSpPr>
        <p:spPr>
          <a:xfrm>
            <a:off x="6440430" y="3564690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B56F18-0145-B3C6-0106-08FF1B7EAE2B}"/>
              </a:ext>
            </a:extLst>
          </p:cNvPr>
          <p:cNvSpPr txBox="1"/>
          <p:nvPr/>
        </p:nvSpPr>
        <p:spPr>
          <a:xfrm>
            <a:off x="6440430" y="4255650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CF0C4D-D1FF-C0C8-5E2A-18AA4E565689}"/>
              </a:ext>
            </a:extLst>
          </p:cNvPr>
          <p:cNvSpPr txBox="1"/>
          <p:nvPr/>
        </p:nvSpPr>
        <p:spPr>
          <a:xfrm>
            <a:off x="5087888" y="3122450"/>
            <a:ext cx="22820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Bunch Switch mode: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F5701D7-CE8F-4718-18C7-5EFDDB81DF37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6080390" y="3872467"/>
            <a:ext cx="360040" cy="6909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08DE7EB-4AF5-78CA-3314-E2374A44C269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6080390" y="3872467"/>
            <a:ext cx="360040" cy="6909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3D75341-1F54-41EA-34BE-53921F281533}"/>
              </a:ext>
            </a:extLst>
          </p:cNvPr>
          <p:cNvSpPr txBox="1"/>
          <p:nvPr/>
        </p:nvSpPr>
        <p:spPr>
          <a:xfrm>
            <a:off x="8430836" y="1200617"/>
            <a:ext cx="20570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Gas detector view:</a:t>
            </a:r>
            <a:endParaRPr lang="de-CH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D5670E-2C76-DEF4-2938-790C1A1650AA}"/>
              </a:ext>
            </a:extLst>
          </p:cNvPr>
          <p:cNvSpPr txBox="1"/>
          <p:nvPr/>
        </p:nvSpPr>
        <p:spPr>
          <a:xfrm>
            <a:off x="8372097" y="1611548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Aramis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0CDF0E-CEE0-BECD-BD47-7F125E953426}"/>
              </a:ext>
            </a:extLst>
          </p:cNvPr>
          <p:cNvSpPr txBox="1"/>
          <p:nvPr/>
        </p:nvSpPr>
        <p:spPr>
          <a:xfrm>
            <a:off x="8372097" y="3365745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44957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FD33A-CFBE-BCE3-8D11-2BE20999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 for gas detectors … or so we thought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46AF0E-6E5E-86FD-789F-A5C1C217A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E6C-6207-4ED4-A4A6-7F7F26916085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9DAA4-7D78-2792-F23E-3BCE37CD9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682A61-BFAB-66C1-0334-C4556AECA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CCBCCD-6043-17C0-3925-621B45A15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455988" cy="4428491"/>
          </a:xfrm>
        </p:spPr>
        <p:txBody>
          <a:bodyPr/>
          <a:lstStyle/>
          <a:p>
            <a:r>
              <a:rPr lang="en-US" dirty="0"/>
              <a:t>We create PVs that can be looked at by devices that we put in the bunch 1 or bunch 2 properties in.</a:t>
            </a:r>
          </a:p>
          <a:p>
            <a:endParaRPr lang="en-US" dirty="0"/>
          </a:p>
          <a:p>
            <a:r>
              <a:rPr lang="en-US" dirty="0"/>
              <a:t>We tried it, and it looked OK!  When the beam goes off, gas detector goes off on the right beamline.</a:t>
            </a:r>
          </a:p>
          <a:p>
            <a:endParaRPr lang="en-US" dirty="0"/>
          </a:p>
          <a:p>
            <a:r>
              <a:rPr lang="en-US" dirty="0"/>
              <a:t>However, an issue pops up when we have different rep rates in different beamlines.</a:t>
            </a:r>
            <a:endParaRPr lang="de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566F87-448F-8786-1397-069627EED79D}"/>
              </a:ext>
            </a:extLst>
          </p:cNvPr>
          <p:cNvSpPr txBox="1"/>
          <p:nvPr/>
        </p:nvSpPr>
        <p:spPr>
          <a:xfrm>
            <a:off x="4439816" y="1376773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37BE56-596C-E5D8-F83C-73787B18D240}"/>
              </a:ext>
            </a:extLst>
          </p:cNvPr>
          <p:cNvSpPr txBox="1"/>
          <p:nvPr/>
        </p:nvSpPr>
        <p:spPr>
          <a:xfrm>
            <a:off x="4446567" y="2067733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5CDE50-B069-38FD-75BA-68265DBFFAB1}"/>
              </a:ext>
            </a:extLst>
          </p:cNvPr>
          <p:cNvSpPr txBox="1"/>
          <p:nvPr/>
        </p:nvSpPr>
        <p:spPr>
          <a:xfrm>
            <a:off x="6312024" y="1376773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D13F08-31F2-3532-BFD5-1EE9A09BC7EB}"/>
              </a:ext>
            </a:extLst>
          </p:cNvPr>
          <p:cNvSpPr txBox="1"/>
          <p:nvPr/>
        </p:nvSpPr>
        <p:spPr>
          <a:xfrm>
            <a:off x="6312024" y="2067733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EFCC67C-13C6-88AF-F28C-46764F1DDA39}"/>
              </a:ext>
            </a:extLst>
          </p:cNvPr>
          <p:cNvCxnSpPr>
            <a:cxnSpLocks/>
          </p:cNvCxnSpPr>
          <p:nvPr/>
        </p:nvCxnSpPr>
        <p:spPr>
          <a:xfrm>
            <a:off x="5951984" y="2375509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B364D5-C03F-74EC-F54D-9CEEFFB58899}"/>
              </a:ext>
            </a:extLst>
          </p:cNvPr>
          <p:cNvCxnSpPr/>
          <p:nvPr/>
        </p:nvCxnSpPr>
        <p:spPr>
          <a:xfrm>
            <a:off x="5951984" y="1721950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B3D1E84-2AA9-385C-6FE9-7267A0CFCB63}"/>
              </a:ext>
            </a:extLst>
          </p:cNvPr>
          <p:cNvSpPr txBox="1"/>
          <p:nvPr/>
        </p:nvSpPr>
        <p:spPr>
          <a:xfrm>
            <a:off x="8364501" y="1281656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Aramis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7413D0-DFC0-0A0A-375B-9DF76433DDDF}"/>
              </a:ext>
            </a:extLst>
          </p:cNvPr>
          <p:cNvCxnSpPr>
            <a:cxnSpLocks/>
          </p:cNvCxnSpPr>
          <p:nvPr/>
        </p:nvCxnSpPr>
        <p:spPr>
          <a:xfrm>
            <a:off x="7680176" y="1754016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D6580E-9171-1368-99BC-BFCFE9C05247}"/>
              </a:ext>
            </a:extLst>
          </p:cNvPr>
          <p:cNvCxnSpPr>
            <a:cxnSpLocks/>
          </p:cNvCxnSpPr>
          <p:nvPr/>
        </p:nvCxnSpPr>
        <p:spPr>
          <a:xfrm>
            <a:off x="7680176" y="2367047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F3948A8-F00A-8509-DA1D-DF63FE9A3012}"/>
              </a:ext>
            </a:extLst>
          </p:cNvPr>
          <p:cNvSpPr txBox="1"/>
          <p:nvPr/>
        </p:nvSpPr>
        <p:spPr>
          <a:xfrm>
            <a:off x="4439816" y="3373419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EAE81D-0A8B-F2FA-C590-2B48934A0B24}"/>
              </a:ext>
            </a:extLst>
          </p:cNvPr>
          <p:cNvSpPr txBox="1"/>
          <p:nvPr/>
        </p:nvSpPr>
        <p:spPr>
          <a:xfrm>
            <a:off x="4446567" y="4064379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370647-CEFD-7EC3-8859-FC1593C95F7C}"/>
              </a:ext>
            </a:extLst>
          </p:cNvPr>
          <p:cNvSpPr txBox="1"/>
          <p:nvPr/>
        </p:nvSpPr>
        <p:spPr>
          <a:xfrm>
            <a:off x="6312024" y="3373419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B3D7FA-81D0-EE35-75B6-2BF934DF7A89}"/>
              </a:ext>
            </a:extLst>
          </p:cNvPr>
          <p:cNvSpPr txBox="1"/>
          <p:nvPr/>
        </p:nvSpPr>
        <p:spPr>
          <a:xfrm>
            <a:off x="6312024" y="4064379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0730442-0B24-B008-2F13-DE67CF9EC7F1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5951984" y="3681196"/>
            <a:ext cx="360040" cy="6909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82C032-1635-B5FB-051C-20F9B3223CE3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5951984" y="3718596"/>
            <a:ext cx="360040" cy="6535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2417F4B-164B-612F-84F1-160618F157AF}"/>
              </a:ext>
            </a:extLst>
          </p:cNvPr>
          <p:cNvSpPr txBox="1"/>
          <p:nvPr/>
        </p:nvSpPr>
        <p:spPr>
          <a:xfrm>
            <a:off x="8364501" y="3278302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Aramis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F2DC71-3276-873E-1A8A-B7F4E055CE57}"/>
              </a:ext>
            </a:extLst>
          </p:cNvPr>
          <p:cNvCxnSpPr>
            <a:cxnSpLocks/>
          </p:cNvCxnSpPr>
          <p:nvPr/>
        </p:nvCxnSpPr>
        <p:spPr>
          <a:xfrm>
            <a:off x="7680176" y="3750662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E8F5076-66CD-B5AF-FD56-503CD89442B5}"/>
              </a:ext>
            </a:extLst>
          </p:cNvPr>
          <p:cNvCxnSpPr>
            <a:cxnSpLocks/>
          </p:cNvCxnSpPr>
          <p:nvPr/>
        </p:nvCxnSpPr>
        <p:spPr>
          <a:xfrm>
            <a:off x="7680176" y="4363693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423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FD33A-CFBE-BCE3-8D11-2BE20999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 for gas detectors … or so we thought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46AF0E-6E5E-86FD-789F-A5C1C217A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E6C-6207-4ED4-A4A6-7F7F26916085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9DAA4-7D78-2792-F23E-3BCE37CD9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682A61-BFAB-66C1-0334-C4556AECA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CCBCCD-6043-17C0-3925-621B45A15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3455988" cy="4428491"/>
          </a:xfrm>
        </p:spPr>
        <p:txBody>
          <a:bodyPr/>
          <a:lstStyle/>
          <a:p>
            <a:r>
              <a:rPr lang="en-US" dirty="0"/>
              <a:t>We create PVs that can be looked at by devices that we put in the bunch 1 or bunch 2 properties in.</a:t>
            </a:r>
          </a:p>
          <a:p>
            <a:endParaRPr lang="en-US" dirty="0"/>
          </a:p>
          <a:p>
            <a:r>
              <a:rPr lang="en-US" dirty="0"/>
              <a:t>We tried it, and it looked OK!  When the beam goes off, gas detector goes off on the right beamline.</a:t>
            </a:r>
          </a:p>
          <a:p>
            <a:endParaRPr lang="en-US" dirty="0"/>
          </a:p>
          <a:p>
            <a:r>
              <a:rPr lang="en-US" dirty="0"/>
              <a:t>However, an issue pops up when we have different rep rates in different beamlines.</a:t>
            </a:r>
            <a:endParaRPr lang="de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566F87-448F-8786-1397-069627EED79D}"/>
              </a:ext>
            </a:extLst>
          </p:cNvPr>
          <p:cNvSpPr txBox="1"/>
          <p:nvPr/>
        </p:nvSpPr>
        <p:spPr>
          <a:xfrm>
            <a:off x="4439816" y="1376773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37BE56-596C-E5D8-F83C-73787B18D240}"/>
              </a:ext>
            </a:extLst>
          </p:cNvPr>
          <p:cNvSpPr txBox="1"/>
          <p:nvPr/>
        </p:nvSpPr>
        <p:spPr>
          <a:xfrm>
            <a:off x="4446567" y="2067733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5CDE50-B069-38FD-75BA-68265DBFFAB1}"/>
              </a:ext>
            </a:extLst>
          </p:cNvPr>
          <p:cNvSpPr txBox="1"/>
          <p:nvPr/>
        </p:nvSpPr>
        <p:spPr>
          <a:xfrm>
            <a:off x="6312024" y="1376773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D13F08-31F2-3532-BFD5-1EE9A09BC7EB}"/>
              </a:ext>
            </a:extLst>
          </p:cNvPr>
          <p:cNvSpPr txBox="1"/>
          <p:nvPr/>
        </p:nvSpPr>
        <p:spPr>
          <a:xfrm>
            <a:off x="6312024" y="2067733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EFCC67C-13C6-88AF-F28C-46764F1DDA39}"/>
              </a:ext>
            </a:extLst>
          </p:cNvPr>
          <p:cNvCxnSpPr>
            <a:cxnSpLocks/>
          </p:cNvCxnSpPr>
          <p:nvPr/>
        </p:nvCxnSpPr>
        <p:spPr>
          <a:xfrm>
            <a:off x="5951984" y="2375509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AB364D5-C03F-74EC-F54D-9CEEFFB58899}"/>
              </a:ext>
            </a:extLst>
          </p:cNvPr>
          <p:cNvCxnSpPr/>
          <p:nvPr/>
        </p:nvCxnSpPr>
        <p:spPr>
          <a:xfrm>
            <a:off x="5951984" y="1721950"/>
            <a:ext cx="36004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B3D1E84-2AA9-385C-6FE9-7267A0CFCB63}"/>
              </a:ext>
            </a:extLst>
          </p:cNvPr>
          <p:cNvSpPr txBox="1"/>
          <p:nvPr/>
        </p:nvSpPr>
        <p:spPr>
          <a:xfrm>
            <a:off x="8364501" y="1281656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Aramis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7413D0-DFC0-0A0A-375B-9DF76433DDDF}"/>
              </a:ext>
            </a:extLst>
          </p:cNvPr>
          <p:cNvCxnSpPr>
            <a:cxnSpLocks/>
          </p:cNvCxnSpPr>
          <p:nvPr/>
        </p:nvCxnSpPr>
        <p:spPr>
          <a:xfrm>
            <a:off x="7680176" y="1754016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ED6580E-9171-1368-99BC-BFCFE9C05247}"/>
              </a:ext>
            </a:extLst>
          </p:cNvPr>
          <p:cNvCxnSpPr>
            <a:cxnSpLocks/>
          </p:cNvCxnSpPr>
          <p:nvPr/>
        </p:nvCxnSpPr>
        <p:spPr>
          <a:xfrm>
            <a:off x="7680176" y="2367047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F3948A8-F00A-8509-DA1D-DF63FE9A3012}"/>
              </a:ext>
            </a:extLst>
          </p:cNvPr>
          <p:cNvSpPr txBox="1"/>
          <p:nvPr/>
        </p:nvSpPr>
        <p:spPr>
          <a:xfrm>
            <a:off x="4439816" y="3373419"/>
            <a:ext cx="1512168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1 Freq and charge</a:t>
            </a:r>
            <a:endParaRPr lang="de-CH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EAE81D-0A8B-F2FA-C590-2B48934A0B24}"/>
              </a:ext>
            </a:extLst>
          </p:cNvPr>
          <p:cNvSpPr txBox="1"/>
          <p:nvPr/>
        </p:nvSpPr>
        <p:spPr>
          <a:xfrm>
            <a:off x="4446567" y="4064379"/>
            <a:ext cx="1505417" cy="615553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Bunch 2 Freq and charge</a:t>
            </a:r>
            <a:endParaRPr lang="de-CH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370647-CEFD-7EC3-8859-FC1593C95F7C}"/>
              </a:ext>
            </a:extLst>
          </p:cNvPr>
          <p:cNvSpPr txBox="1"/>
          <p:nvPr/>
        </p:nvSpPr>
        <p:spPr>
          <a:xfrm>
            <a:off x="6312024" y="3373419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Aramis Freq and charge</a:t>
            </a:r>
            <a:endParaRPr lang="de-CH" sz="2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B3D7FA-81D0-EE35-75B6-2BF934DF7A89}"/>
              </a:ext>
            </a:extLst>
          </p:cNvPr>
          <p:cNvSpPr txBox="1"/>
          <p:nvPr/>
        </p:nvSpPr>
        <p:spPr>
          <a:xfrm>
            <a:off x="6312024" y="4064379"/>
            <a:ext cx="1368152" cy="61555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Freq and charge</a:t>
            </a:r>
            <a:endParaRPr lang="de-CH" sz="20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0730442-0B24-B008-2F13-DE67CF9EC7F1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5951984" y="3681196"/>
            <a:ext cx="360040" cy="6909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82C032-1635-B5FB-051C-20F9B3223CE3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5951984" y="3718596"/>
            <a:ext cx="360040" cy="6535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2417F4B-164B-612F-84F1-160618F157AF}"/>
              </a:ext>
            </a:extLst>
          </p:cNvPr>
          <p:cNvSpPr txBox="1"/>
          <p:nvPr/>
        </p:nvSpPr>
        <p:spPr>
          <a:xfrm>
            <a:off x="8364501" y="3278302"/>
            <a:ext cx="2248254" cy="1538883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Athos sees Athos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Aramis sees Aramis </a:t>
            </a:r>
            <a:r>
              <a:rPr lang="en-US" sz="2000" dirty="0" err="1"/>
              <a:t>freq</a:t>
            </a:r>
            <a:r>
              <a:rPr lang="en-US" sz="2000" dirty="0"/>
              <a:t> and charge</a:t>
            </a:r>
            <a:endParaRPr lang="de-CH" sz="20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6F2DC71-3276-873E-1A8A-B7F4E055CE57}"/>
              </a:ext>
            </a:extLst>
          </p:cNvPr>
          <p:cNvCxnSpPr>
            <a:cxnSpLocks/>
          </p:cNvCxnSpPr>
          <p:nvPr/>
        </p:nvCxnSpPr>
        <p:spPr>
          <a:xfrm>
            <a:off x="7680176" y="3750662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E8F5076-66CD-B5AF-FD56-503CD89442B5}"/>
              </a:ext>
            </a:extLst>
          </p:cNvPr>
          <p:cNvCxnSpPr>
            <a:cxnSpLocks/>
          </p:cNvCxnSpPr>
          <p:nvPr/>
        </p:nvCxnSpPr>
        <p:spPr>
          <a:xfrm>
            <a:off x="7680176" y="4363693"/>
            <a:ext cx="70109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8212600-9CCB-0A46-8548-94B47D3577F4}"/>
              </a:ext>
            </a:extLst>
          </p:cNvPr>
          <p:cNvSpPr txBox="1"/>
          <p:nvPr/>
        </p:nvSpPr>
        <p:spPr>
          <a:xfrm>
            <a:off x="4439816" y="4935158"/>
            <a:ext cx="6166188" cy="12311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Many thanks to Didier Voulot for creating the PV’s, and Scott Stubbs for adapting the IOC’s.  Thanks to Philipp Dijkstal for the bunch switching and overall coordination.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412988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99C6E-FB7B-18C2-C2E2-B9F22046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triggers are hard-coded</a:t>
            </a:r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ABB0B6-328D-0130-4E9B-0D6D207BD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4E6C-6207-4ED4-A4A6-7F7F26916085}" type="datetime1">
              <a:rPr lang="de-CH" noProof="0" smtClean="0"/>
              <a:t>27.11.2024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A7D2F-3311-CD1D-75F6-7E2BB0CE6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Accelerator Science and Engineering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B801C-2C57-E36C-9844-8C8C8721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2D20257-ED67-D418-D597-8F25BAF822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070738"/>
            <a:ext cx="3455988" cy="4716523"/>
          </a:xfrm>
        </p:spPr>
        <p:txBody>
          <a:bodyPr/>
          <a:lstStyle/>
          <a:p>
            <a:r>
              <a:rPr lang="en-US" dirty="0"/>
              <a:t>All EVRs are looking at the events for their timing.  Cameras, ADC, etc.  The two events looked at are Generic B1 Follow (13) and Generic B2 Follow (52).  </a:t>
            </a:r>
          </a:p>
          <a:p>
            <a:r>
              <a:rPr lang="en-US" dirty="0"/>
              <a:t>To change the EVRs, you need to change all of them one by one for the bunch switching.  This is a pain.</a:t>
            </a:r>
          </a:p>
          <a:p>
            <a:r>
              <a:rPr lang="en-US" dirty="0"/>
              <a:t>So, if the rep rates are different, the fast signals get very confused at all diagnostics devices.  You can make them work on a case-by-case basis.</a:t>
            </a:r>
          </a:p>
          <a:p>
            <a:endParaRPr lang="en-US" dirty="0"/>
          </a:p>
          <a:p>
            <a:endParaRPr lang="de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F1C7A8D-E0FB-D021-1D11-4D9C596A9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880" y="1124744"/>
            <a:ext cx="3848637" cy="9335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2A2F5E-6596-9A82-4A52-13C8C58DF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80" y="2396722"/>
            <a:ext cx="4553585" cy="28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34286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EE V8" id="{2BB4AEE5-8367-4671-B632-010E068763F1}" vid="{538D6FCE-8F02-425D-84A1-A00371120DDA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VO-9722-807_0_CEE Presentation Content Slides (EN)</Template>
  <TotalTime>0</TotalTime>
  <Words>574</Words>
  <Application>Microsoft Office PowerPoint</Application>
  <PresentationFormat>Widescreen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Aptos</vt:lpstr>
      <vt:lpstr>Arial</vt:lpstr>
      <vt:lpstr>Benutzerdefiniertes Design</vt:lpstr>
      <vt:lpstr>Bunch switching and diagnostics</vt:lpstr>
      <vt:lpstr>The Problem</vt:lpstr>
      <vt:lpstr>The solution for gas detectors … or so we thought</vt:lpstr>
      <vt:lpstr>The solution for gas detectors … or so we thought</vt:lpstr>
      <vt:lpstr>Event triggers are hard-coded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switching and diagnostics</dc:title>
  <dc:creator>Juranic Pavle</dc:creator>
  <dc:description>erstellt durch Vorlagenbauer.ch</dc:description>
  <cp:lastModifiedBy>Juranic Pavle</cp:lastModifiedBy>
  <cp:revision>10</cp:revision>
  <dcterms:created xsi:type="dcterms:W3CDTF">2024-11-27T08:41:55Z</dcterms:created>
  <dcterms:modified xsi:type="dcterms:W3CDTF">2024-11-27T09:30:18Z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