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6" r:id="rId9"/>
    <p:sldId id="267" r:id="rId10"/>
    <p:sldId id="268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16" autoAdjust="0"/>
  </p:normalViewPr>
  <p:slideViewPr>
    <p:cSldViewPr>
      <p:cViewPr varScale="1">
        <p:scale>
          <a:sx n="91" d="100"/>
          <a:sy n="91" d="100"/>
        </p:scale>
        <p:origin x="-11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F3A02-6D9C-422F-B546-8697F9B965A4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DA4F8-36F3-41C6-86CA-59D0579BE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80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POINT: I/O abstraction in</a:t>
            </a:r>
            <a:r>
              <a:rPr lang="en-US" baseline="0" dirty="0" smtClean="0"/>
              <a:t> the current HDF5 library, what a VFD is, what the VFL does.</a:t>
            </a:r>
            <a:endParaRPr lang="en-US" dirty="0" smtClean="0"/>
          </a:p>
          <a:p>
            <a:r>
              <a:rPr lang="en-US" dirty="0" smtClean="0"/>
              <a:t>Bottom-up or top-down?</a:t>
            </a:r>
            <a:endParaRPr lang="en-US" baseline="0" dirty="0" smtClean="0"/>
          </a:p>
          <a:p>
            <a:r>
              <a:rPr lang="en-US" baseline="0" dirty="0" smtClean="0"/>
              <a:t>Only need to be brief here since I'll go more in depth later in the talk, but everyone should understand how we abstract I/O operations.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What's</a:t>
            </a:r>
            <a:r>
              <a:rPr lang="en-US" baseline="0" dirty="0" smtClean="0"/>
              <a:t> the status of stackable VFDs?  Isn't Jacob working on this?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point: the VFL maps our generic</a:t>
            </a:r>
            <a:r>
              <a:rPr lang="en-US" baseline="0" dirty="0" smtClean="0"/>
              <a:t> I/O calls to VFD-specific calls.</a:t>
            </a:r>
            <a:endParaRPr lang="en-US" dirty="0" smtClean="0"/>
          </a:p>
          <a:p>
            <a:r>
              <a:rPr lang="en-US" dirty="0" smtClean="0"/>
              <a:t>The mapping from the VFD</a:t>
            </a:r>
            <a:r>
              <a:rPr lang="en-US" baseline="0" dirty="0" smtClean="0"/>
              <a:t> functions to the VFL pointers is set up when the VFD *set() API calls are invoked.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</a:t>
            </a:r>
            <a:r>
              <a:rPr lang="en-US" baseline="0" dirty="0" smtClean="0"/>
              <a:t> about sec2, Windows here.</a:t>
            </a:r>
          </a:p>
          <a:p>
            <a:r>
              <a:rPr lang="en-US" baseline="0" dirty="0" smtClean="0"/>
              <a:t>The purple VFDs are "logical" VFDs that partition data and require one of the other VFDs for actual I/O operations.</a:t>
            </a:r>
          </a:p>
          <a:p>
            <a:r>
              <a:rPr lang="en-US" baseline="0" dirty="0" smtClean="0"/>
              <a:t>Point out the </a:t>
            </a:r>
            <a:r>
              <a:rPr lang="en-US" baseline="0" dirty="0" err="1" smtClean="0"/>
              <a:t>stdio</a:t>
            </a:r>
            <a:r>
              <a:rPr lang="en-US" baseline="0" dirty="0" smtClean="0"/>
              <a:t> is a demo driver and NOT for production use.  We'll talk about writing your own VFD later.</a:t>
            </a:r>
          </a:p>
          <a:p>
            <a:r>
              <a:rPr lang="en-US" baseline="0" dirty="0" smtClean="0"/>
              <a:t>MPI will not be covered</a:t>
            </a:r>
          </a:p>
          <a:p>
            <a:r>
              <a:rPr lang="en-US" baseline="0" dirty="0" smtClean="0"/>
              <a:t>Other VFDs will be covered later, on their own slides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very fast, until you run out of real memory.</a:t>
            </a:r>
          </a:p>
          <a:p>
            <a:r>
              <a:rPr lang="en-US" dirty="0" smtClean="0"/>
              <a:t>Backing store operations can make</a:t>
            </a:r>
            <a:r>
              <a:rPr lang="en-US" baseline="0" dirty="0" smtClean="0"/>
              <a:t> this very slow on platforms that lack sparse file support (Windows, </a:t>
            </a:r>
            <a:r>
              <a:rPr lang="en-US" baseline="0" dirty="0" err="1" smtClean="0"/>
              <a:t>MacOS</a:t>
            </a:r>
            <a:r>
              <a:rPr lang="en-US" baseline="0" dirty="0" smtClean="0"/>
              <a:t> X) when large files are accessed.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Transparent,</a:t>
            </a:r>
            <a:r>
              <a:rPr lang="en-US" baseline="0" dirty="0" smtClean="0"/>
              <a:t> appears as uniform address space to HDF5 library and user applications.</a:t>
            </a:r>
          </a:p>
          <a:p>
            <a:r>
              <a:rPr lang="en-US" baseline="0" dirty="0" smtClean="0"/>
              <a:t>Originally developed due to the limits of 32-bit </a:t>
            </a:r>
            <a:r>
              <a:rPr lang="en-US" baseline="0" dirty="0" err="1" smtClean="0"/>
              <a:t>filesystems</a:t>
            </a:r>
            <a:r>
              <a:rPr lang="en-US" baseline="0" dirty="0" smtClean="0"/>
              <a:t>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split VFD is a</a:t>
            </a:r>
            <a:r>
              <a:rPr lang="en-US" baseline="0" dirty="0" smtClean="0"/>
              <a:t> compatibility wrapper around the multi driver.</a:t>
            </a:r>
            <a:endParaRPr lang="en-US" dirty="0" smtClean="0"/>
          </a:p>
          <a:p>
            <a:r>
              <a:rPr lang="en-US" dirty="0" smtClean="0"/>
              <a:t>Point out that separating</a:t>
            </a:r>
            <a:r>
              <a:rPr lang="en-US" baseline="0" dirty="0" smtClean="0"/>
              <a:t> I/O can result in more efficient cache use and faster I/O.</a:t>
            </a:r>
          </a:p>
          <a:p>
            <a:r>
              <a:rPr lang="en-US" baseline="0" dirty="0" smtClean="0"/>
              <a:t>Note that different/same disks and files can be used in any combination.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Re-iterate the idea behind the property</a:t>
            </a:r>
            <a:r>
              <a:rPr lang="en-US" baseline="0" dirty="0" smtClean="0"/>
              <a:t> lists (non-API-breaking, etc.)</a:t>
            </a:r>
            <a:endParaRPr lang="en-US" dirty="0" smtClean="0"/>
          </a:p>
          <a:p>
            <a:r>
              <a:rPr lang="en-US" dirty="0" smtClean="0"/>
              <a:t>Notice how the property list</a:t>
            </a:r>
            <a:r>
              <a:rPr lang="en-US" baseline="0" dirty="0" smtClean="0"/>
              <a:t> is created and passed along.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Re-iterate the idea behind the property</a:t>
            </a:r>
            <a:r>
              <a:rPr lang="en-US" baseline="0" dirty="0" smtClean="0"/>
              <a:t> lists (non-API-breaking, etc.)</a:t>
            </a:r>
            <a:endParaRPr lang="en-US" dirty="0" smtClean="0"/>
          </a:p>
          <a:p>
            <a:r>
              <a:rPr lang="en-US" dirty="0" smtClean="0"/>
              <a:t>Notice how the property list</a:t>
            </a:r>
            <a:r>
              <a:rPr lang="en-US" baseline="0" dirty="0" smtClean="0"/>
              <a:t> is created and passed along.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Don't get the </a:t>
            </a:r>
            <a:r>
              <a:rPr lang="en-US" dirty="0" err="1" smtClean="0"/>
              <a:t>fapls</a:t>
            </a:r>
            <a:r>
              <a:rPr lang="en-US" dirty="0" smtClean="0"/>
              <a:t> confused.</a:t>
            </a:r>
          </a:p>
          <a:p>
            <a:r>
              <a:rPr lang="en-US" dirty="0" smtClean="0"/>
              <a:t>HINT: The </a:t>
            </a:r>
            <a:r>
              <a:rPr lang="en-US" dirty="0" err="1" smtClean="0"/>
              <a:t>fapl</a:t>
            </a:r>
            <a:r>
              <a:rPr lang="en-US" baseline="0" dirty="0" smtClean="0"/>
              <a:t> you are setting is always FIRST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86" descr="hdf_7pp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114800"/>
            <a:ext cx="6400800" cy="1295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Your name and company go here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5638800"/>
            <a:ext cx="8686800" cy="533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2400" baseline="0"/>
            </a:lvl1pPr>
          </a:lstStyle>
          <a:p>
            <a:pPr lvl="0"/>
            <a:r>
              <a:rPr lang="en-US" dirty="0" smtClean="0"/>
              <a:t>Name of Presentation (example: blah </a:t>
            </a:r>
            <a:r>
              <a:rPr lang="en-US" dirty="0" err="1" smtClean="0"/>
              <a:t>blah</a:t>
            </a:r>
            <a:r>
              <a:rPr lang="en-US" dirty="0" smtClean="0"/>
              <a:t> workshop)</a:t>
            </a:r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0" y="6604000"/>
            <a:ext cx="2362200" cy="25400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 30-31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jpeg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56" descr="hdf_no_banner_whi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1050" descr="hdf 0line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</p:spPr>
      </p:pic>
      <p:pic>
        <p:nvPicPr>
          <p:cNvPr id="9" name="Picture 1051" descr="hdf bluegreenotxt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52400"/>
            <a:ext cx="8382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604000"/>
            <a:ext cx="2362200" cy="25400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 30-31, 2012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594764"/>
            <a:ext cx="9144000" cy="26323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HDF5 Workshop at PSI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2438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HDF5</a:t>
            </a:r>
            <a:br>
              <a:rPr lang="en-US" dirty="0" smtClean="0"/>
            </a:br>
            <a:r>
              <a:rPr lang="en-US" dirty="0" smtClean="0">
                <a:solidFill>
                  <a:srgbClr val="0000FF"/>
                </a:solidFill>
              </a:rPr>
              <a:t>Virtual File Layer (VFL)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i="1" dirty="0" smtClean="0"/>
              <a:t>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FF"/>
                </a:solidFill>
              </a:rPr>
              <a:t>Virtual File Drivers (VFDs)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4495800"/>
            <a:ext cx="6400800" cy="1143000"/>
          </a:xfrm>
        </p:spPr>
        <p:txBody>
          <a:bodyPr/>
          <a:lstStyle/>
          <a:p>
            <a:r>
              <a:rPr lang="en-US" dirty="0" smtClean="0"/>
              <a:t>Dana Robinson</a:t>
            </a:r>
          </a:p>
          <a:p>
            <a:r>
              <a:rPr lang="en-US" dirty="0" smtClean="0"/>
              <a:t>The HDF Group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28600" y="5867400"/>
            <a:ext cx="8686800" cy="68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Efficient Use of HDF5 With High Data Rate X-Ray Detectors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Paul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Scherrer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Institut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915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Create the first property list.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i="1" dirty="0" err="1" smtClean="0">
                <a:solidFill>
                  <a:srgbClr val="0000FF"/>
                </a:solidFill>
                <a:latin typeface="Consolas"/>
                <a:cs typeface="Consolas"/>
              </a:rPr>
              <a:t>hid_t</a:t>
            </a:r>
            <a:r>
              <a:rPr lang="en-US" dirty="0" smtClean="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lang="en-US" dirty="0" err="1" smtClean="0">
                <a:latin typeface="Consolas"/>
                <a:cs typeface="Consolas"/>
              </a:rPr>
              <a:t>fapl_id</a:t>
            </a:r>
            <a:r>
              <a:rPr lang="en-US" dirty="0" smtClean="0">
                <a:latin typeface="Consolas"/>
                <a:cs typeface="Consolas"/>
              </a:rPr>
              <a:t> = </a:t>
            </a:r>
            <a:r>
              <a:rPr lang="en-US" dirty="0" smtClean="0">
                <a:solidFill>
                  <a:srgbClr val="FF0000"/>
                </a:solidFill>
                <a:latin typeface="Consolas"/>
                <a:cs typeface="Consolas"/>
              </a:rPr>
              <a:t>H5Pcreate</a:t>
            </a:r>
            <a:r>
              <a:rPr lang="en-US" dirty="0" smtClean="0">
                <a:latin typeface="Consolas"/>
                <a:cs typeface="Consolas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H5P_FILE_ACCESS</a:t>
            </a:r>
            <a:r>
              <a:rPr lang="en-US" dirty="0" smtClean="0">
                <a:latin typeface="Consolas"/>
                <a:cs typeface="Consolas"/>
              </a:rPr>
              <a:t>);</a:t>
            </a:r>
          </a:p>
          <a:p>
            <a:endParaRPr lang="en-US" dirty="0">
              <a:latin typeface="Consolas"/>
              <a:cs typeface="Consolas"/>
            </a:endParaRPr>
          </a:p>
          <a:p>
            <a:endParaRPr lang="en-US" dirty="0" smtClean="0"/>
          </a:p>
          <a:p>
            <a:r>
              <a:rPr lang="en-US" dirty="0" smtClean="0"/>
              <a:t>2) Set the terminal VFD using the appropriate API calls.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i="1" dirty="0" err="1" smtClean="0">
                <a:solidFill>
                  <a:srgbClr val="0000FF"/>
                </a:solidFill>
                <a:latin typeface="Consolas"/>
                <a:cs typeface="Consolas"/>
              </a:rPr>
              <a:t>herr_t</a:t>
            </a:r>
            <a:r>
              <a:rPr lang="en-US" dirty="0" smtClean="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lang="en-US" dirty="0" smtClean="0">
                <a:latin typeface="Consolas"/>
                <a:cs typeface="Consolas"/>
              </a:rPr>
              <a:t>err = </a:t>
            </a:r>
            <a:r>
              <a:rPr lang="en-US" dirty="0" smtClean="0">
                <a:solidFill>
                  <a:srgbClr val="FF0000"/>
                </a:solidFill>
                <a:latin typeface="Consolas"/>
                <a:cs typeface="Consolas"/>
              </a:rPr>
              <a:t>H5Pset_fapl_sec2</a:t>
            </a:r>
            <a:r>
              <a:rPr lang="en-US" dirty="0" smtClean="0">
                <a:latin typeface="Consolas"/>
                <a:cs typeface="Consolas"/>
              </a:rPr>
              <a:t>(</a:t>
            </a:r>
            <a:r>
              <a:rPr lang="en-US" dirty="0" smtClean="0">
                <a:solidFill>
                  <a:srgbClr val="7030A0"/>
                </a:solidFill>
                <a:latin typeface="Consolas"/>
                <a:cs typeface="Consolas"/>
              </a:rPr>
              <a:t>terminal</a:t>
            </a:r>
            <a:r>
              <a:rPr lang="en-US" dirty="0" smtClean="0">
                <a:latin typeface="Consolas"/>
                <a:cs typeface="Consolas"/>
              </a:rPr>
              <a:t>);</a:t>
            </a:r>
          </a:p>
          <a:p>
            <a:endParaRPr lang="en-US" dirty="0" smtClean="0">
              <a:latin typeface="Consolas"/>
              <a:cs typeface="Consolas"/>
            </a:endParaRPr>
          </a:p>
          <a:p>
            <a:endParaRPr lang="en-US" dirty="0"/>
          </a:p>
          <a:p>
            <a:r>
              <a:rPr lang="en-US" dirty="0" smtClean="0"/>
              <a:t>3) Create the second file create/access property list.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i="1" dirty="0" err="1" smtClean="0">
                <a:solidFill>
                  <a:srgbClr val="0000FF"/>
                </a:solidFill>
                <a:latin typeface="Consolas"/>
                <a:cs typeface="Consolas"/>
              </a:rPr>
              <a:t>hid_t</a:t>
            </a:r>
            <a:r>
              <a:rPr lang="en-US" dirty="0" smtClean="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lang="en-US" dirty="0" err="1" smtClean="0">
                <a:latin typeface="Consolas"/>
                <a:cs typeface="Consolas"/>
              </a:rPr>
              <a:t>fapl_id</a:t>
            </a:r>
            <a:r>
              <a:rPr lang="en-US" dirty="0" smtClean="0">
                <a:latin typeface="Consolas"/>
                <a:cs typeface="Consolas"/>
              </a:rPr>
              <a:t> = </a:t>
            </a:r>
            <a:r>
              <a:rPr lang="en-US" dirty="0" smtClean="0">
                <a:solidFill>
                  <a:srgbClr val="FF0000"/>
                </a:solidFill>
                <a:latin typeface="Consolas"/>
                <a:cs typeface="Consolas"/>
              </a:rPr>
              <a:t>H5Pcreate</a:t>
            </a:r>
            <a:r>
              <a:rPr lang="en-US" dirty="0" smtClean="0">
                <a:latin typeface="Consolas"/>
                <a:cs typeface="Consolas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H5P_FILE_ACCESS</a:t>
            </a:r>
            <a:r>
              <a:rPr lang="en-US" dirty="0" smtClean="0">
                <a:latin typeface="Consolas"/>
                <a:cs typeface="Consolas"/>
              </a:rPr>
              <a:t>);</a:t>
            </a:r>
          </a:p>
          <a:p>
            <a:endParaRPr lang="en-US" dirty="0" smtClean="0">
              <a:latin typeface="Consolas"/>
              <a:cs typeface="Consolas"/>
            </a:endParaRPr>
          </a:p>
          <a:p>
            <a:endParaRPr lang="en-US" dirty="0" smtClean="0"/>
          </a:p>
          <a:p>
            <a:r>
              <a:rPr lang="en-US" dirty="0" smtClean="0"/>
              <a:t>4) Set the logical VFD using the appropriate API calls.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i="1" dirty="0" err="1" smtClean="0">
                <a:solidFill>
                  <a:srgbClr val="0000FF"/>
                </a:solidFill>
                <a:latin typeface="Consolas"/>
                <a:cs typeface="Consolas"/>
              </a:rPr>
              <a:t>herr_t</a:t>
            </a:r>
            <a:r>
              <a:rPr lang="en-US" dirty="0" smtClean="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lang="en-US" dirty="0" smtClean="0">
                <a:latin typeface="Consolas"/>
                <a:cs typeface="Consolas"/>
              </a:rPr>
              <a:t>err = </a:t>
            </a:r>
            <a:r>
              <a:rPr lang="en-US" dirty="0" smtClean="0">
                <a:solidFill>
                  <a:srgbClr val="FF0000"/>
                </a:solidFill>
                <a:latin typeface="Consolas"/>
                <a:cs typeface="Consolas"/>
              </a:rPr>
              <a:t>H5Pset_fapl_family</a:t>
            </a:r>
            <a:r>
              <a:rPr lang="en-US" dirty="0" smtClean="0">
                <a:latin typeface="Consolas"/>
                <a:cs typeface="Consolas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logical</a:t>
            </a:r>
            <a:r>
              <a:rPr lang="en-US" dirty="0" smtClean="0">
                <a:latin typeface="Consolas"/>
                <a:cs typeface="Consolas"/>
              </a:rPr>
              <a:t>, 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SIZE</a:t>
            </a:r>
            <a:r>
              <a:rPr lang="en-US" dirty="0" smtClean="0">
                <a:latin typeface="Consolas"/>
                <a:cs typeface="Consolas"/>
              </a:rPr>
              <a:t>, </a:t>
            </a:r>
            <a:r>
              <a:rPr lang="en-US" dirty="0" smtClean="0">
                <a:solidFill>
                  <a:srgbClr val="7030A0"/>
                </a:solidFill>
                <a:latin typeface="Consolas"/>
                <a:cs typeface="Consolas"/>
              </a:rPr>
              <a:t>terminal</a:t>
            </a:r>
            <a:r>
              <a:rPr lang="en-US" dirty="0" smtClean="0">
                <a:latin typeface="Consolas"/>
                <a:cs typeface="Consolas"/>
              </a:rPr>
              <a:t>);</a:t>
            </a:r>
          </a:p>
          <a:p>
            <a:endParaRPr lang="en-US" dirty="0" smtClean="0"/>
          </a:p>
          <a:p>
            <a:r>
              <a:rPr lang="en-US" dirty="0" smtClean="0"/>
              <a:t>5) Create/open your file.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i="1" dirty="0" err="1" smtClean="0">
                <a:solidFill>
                  <a:srgbClr val="0000FF"/>
                </a:solidFill>
                <a:latin typeface="Consolas"/>
                <a:cs typeface="Consolas"/>
              </a:rPr>
              <a:t>hid_t</a:t>
            </a:r>
            <a:r>
              <a:rPr lang="en-US" dirty="0" smtClean="0">
                <a:latin typeface="Consolas"/>
                <a:cs typeface="Consolas"/>
              </a:rPr>
              <a:t> fid = </a:t>
            </a:r>
            <a:r>
              <a:rPr lang="en-US" dirty="0" smtClean="0">
                <a:solidFill>
                  <a:srgbClr val="FF0000"/>
                </a:solidFill>
                <a:latin typeface="Consolas"/>
                <a:cs typeface="Consolas"/>
              </a:rPr>
              <a:t>H5Fcreate</a:t>
            </a:r>
            <a:r>
              <a:rPr lang="en-US" dirty="0" smtClean="0">
                <a:latin typeface="Consolas"/>
                <a:cs typeface="Consolas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"foo.h5"</a:t>
            </a:r>
            <a:r>
              <a:rPr lang="en-US" dirty="0" smtClean="0">
                <a:latin typeface="Consolas"/>
                <a:cs typeface="Consolas"/>
              </a:rPr>
              <a:t>, 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0</a:t>
            </a:r>
            <a:r>
              <a:rPr lang="en-US" dirty="0" smtClean="0">
                <a:latin typeface="Consolas"/>
                <a:cs typeface="Consolas"/>
              </a:rPr>
              <a:t>, 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H5P_DEFAULT</a:t>
            </a:r>
            <a:r>
              <a:rPr lang="en-US" dirty="0" smtClean="0">
                <a:latin typeface="Consolas"/>
                <a:cs typeface="Consolas"/>
              </a:rPr>
              <a:t>, 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logical</a:t>
            </a:r>
            <a:r>
              <a:rPr lang="en-US" dirty="0" smtClean="0">
                <a:latin typeface="Consolas"/>
                <a:cs typeface="Consolas"/>
              </a:rPr>
              <a:t>);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4" name="Bent Arrow 3"/>
          <p:cNvSpPr/>
          <p:nvPr/>
        </p:nvSpPr>
        <p:spPr>
          <a:xfrm rot="5400000">
            <a:off x="5715000" y="2819400"/>
            <a:ext cx="2667000" cy="1447800"/>
          </a:xfrm>
          <a:prstGeom prst="bentArrow">
            <a:avLst>
              <a:gd name="adj1" fmla="val 8570"/>
              <a:gd name="adj2" fmla="val 9464"/>
              <a:gd name="adj3" fmla="val 20714"/>
              <a:gd name="adj4" fmla="val 43750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3000" y="2133600"/>
            <a:ext cx="1066800" cy="3810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086600" y="4876800"/>
            <a:ext cx="1066800" cy="3810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Stackable VFDs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686892" y="1192941"/>
            <a:ext cx="3881652" cy="6084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Virtual File Layer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86892" y="3021741"/>
            <a:ext cx="3881652" cy="60841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Non-Terminal VFD</a:t>
            </a:r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2667000" y="4953000"/>
            <a:ext cx="3919354" cy="1269934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6892" y="2107341"/>
            <a:ext cx="3881652" cy="609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Non-Terminal VFD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67000" y="3962400"/>
            <a:ext cx="3962400" cy="6176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Terminal VFD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4419600" y="2590800"/>
            <a:ext cx="437308" cy="57531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419600" y="3505200"/>
            <a:ext cx="437308" cy="57531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4419600" y="1676400"/>
            <a:ext cx="437308" cy="57531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4419600" y="4495800"/>
            <a:ext cx="437308" cy="57531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-Shape 1"/>
          <p:cNvSpPr/>
          <p:nvPr/>
        </p:nvSpPr>
        <p:spPr>
          <a:xfrm rot="5400000">
            <a:off x="1972622" y="-905822"/>
            <a:ext cx="4523490" cy="6792334"/>
          </a:xfrm>
          <a:prstGeom prst="corner">
            <a:avLst>
              <a:gd name="adj1" fmla="val 100477"/>
              <a:gd name="adj2" fmla="val 6482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22955" y="742522"/>
            <a:ext cx="6065080" cy="91321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HDF5 API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22955" y="1926842"/>
            <a:ext cx="6065080" cy="9132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Virtual File Layer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22955" y="3477596"/>
            <a:ext cx="1731343" cy="9132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VFD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87533" y="3477596"/>
            <a:ext cx="1731343" cy="9132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VFD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556692" y="3477596"/>
            <a:ext cx="1731343" cy="91321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User-Supplied VFD</a:t>
            </a:r>
            <a:endParaRPr lang="en-US" dirty="0"/>
          </a:p>
        </p:txBody>
      </p:sp>
      <p:sp>
        <p:nvSpPr>
          <p:cNvPr id="8" name="Can 7"/>
          <p:cNvSpPr/>
          <p:nvPr/>
        </p:nvSpPr>
        <p:spPr>
          <a:xfrm>
            <a:off x="1204105" y="5237233"/>
            <a:ext cx="6065080" cy="1269934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isk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228600"/>
            <a:ext cx="415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HDF5 Library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6184605" y="2721344"/>
            <a:ext cx="542290" cy="856135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010871" y="2721344"/>
            <a:ext cx="542290" cy="856135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789211" y="2721344"/>
            <a:ext cx="542290" cy="856135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1837139" y="4324023"/>
            <a:ext cx="542290" cy="10559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4010871" y="4324023"/>
            <a:ext cx="542290" cy="10559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6184605" y="4324023"/>
            <a:ext cx="542290" cy="10559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4039413" y="1413161"/>
            <a:ext cx="542290" cy="68491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n 2"/>
          <p:cNvSpPr/>
          <p:nvPr/>
        </p:nvSpPr>
        <p:spPr>
          <a:xfrm>
            <a:off x="323631" y="5122542"/>
            <a:ext cx="6065080" cy="1269934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isk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2481" y="627831"/>
            <a:ext cx="6065080" cy="91321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2481" y="1954841"/>
            <a:ext cx="6065080" cy="9132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2481" y="627831"/>
            <a:ext cx="338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HDF5 API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631" y="1954841"/>
            <a:ext cx="338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Virtual File Layer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2481" y="3362905"/>
            <a:ext cx="6046230" cy="9132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631" y="3362905"/>
            <a:ext cx="338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Virtual File Driver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44981" y="812497"/>
            <a:ext cx="338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H5FDwrite()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4981" y="3554790"/>
            <a:ext cx="338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H5FD_sec2_write()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44981" y="2139507"/>
            <a:ext cx="338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FFFFFF"/>
                </a:solidFill>
              </a:rPr>
              <a:t>function pointer</a:t>
            </a:r>
            <a:endParaRPr lang="en-US" sz="2400" i="1" dirty="0">
              <a:solidFill>
                <a:srgbClr val="FFFFFF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286330" y="2693505"/>
            <a:ext cx="542290" cy="845187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4286330" y="4095349"/>
            <a:ext cx="542290" cy="1175202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286330" y="1388813"/>
            <a:ext cx="542290" cy="694449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3567677" y="812497"/>
            <a:ext cx="1826659" cy="4616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3192058" y="3554790"/>
            <a:ext cx="2644672" cy="4616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035493" y="784457"/>
            <a:ext cx="1641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nternal generic I/O call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87893" y="3486933"/>
            <a:ext cx="1488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VFD-specific I/O call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 VFDs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2604" y="1150080"/>
            <a:ext cx="32680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sec2</a:t>
            </a:r>
            <a:r>
              <a:rPr lang="en-US" sz="3200" baseline="30000" dirty="0" smtClean="0"/>
              <a:t>1</a:t>
            </a:r>
            <a:r>
              <a:rPr lang="en-US" sz="3200" dirty="0" smtClean="0"/>
              <a:t> </a:t>
            </a:r>
            <a:r>
              <a:rPr lang="en-US" sz="3200" i="1" dirty="0" smtClean="0">
                <a:solidFill>
                  <a:srgbClr val="FF0000"/>
                </a:solidFill>
              </a:rPr>
              <a:t>(default)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Windows</a:t>
            </a:r>
            <a:r>
              <a:rPr lang="en-US" sz="3200" baseline="30000" dirty="0" smtClean="0"/>
              <a:t>2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STDIO</a:t>
            </a:r>
            <a:r>
              <a:rPr lang="en-US" sz="3200" baseline="30000" dirty="0" smtClean="0"/>
              <a:t>3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core (in-memory)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2604" y="5453062"/>
            <a:ext cx="88015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Uses POSIX I/O (sec2 = "POSIX section 2")</a:t>
            </a:r>
          </a:p>
          <a:p>
            <a:r>
              <a:rPr lang="en-US" dirty="0"/>
              <a:t>2</a:t>
            </a:r>
            <a:r>
              <a:rPr lang="en-US" dirty="0" smtClean="0"/>
              <a:t>) Currently a wrapper for SEC2.  There is no driver which uses Win32 API calls.</a:t>
            </a:r>
          </a:p>
          <a:p>
            <a:r>
              <a:rPr lang="en-US" dirty="0"/>
              <a:t>3</a:t>
            </a:r>
            <a:r>
              <a:rPr lang="en-US" dirty="0" smtClean="0"/>
              <a:t>) "How to write a VFD" demo driver.  Not intended for production use.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20512" y="1143000"/>
            <a:ext cx="32680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log</a:t>
            </a:r>
          </a:p>
          <a:p>
            <a:pPr algn="ctr"/>
            <a:endParaRPr lang="en-US" sz="3200" dirty="0"/>
          </a:p>
          <a:p>
            <a:pPr algn="ctr"/>
            <a:r>
              <a:rPr lang="en-US" sz="3200" i="1" dirty="0" smtClean="0">
                <a:solidFill>
                  <a:srgbClr val="7030A0"/>
                </a:solidFill>
              </a:rPr>
              <a:t>split</a:t>
            </a:r>
          </a:p>
          <a:p>
            <a:pPr algn="ctr"/>
            <a:endParaRPr lang="en-US" sz="3200" dirty="0" smtClean="0">
              <a:solidFill>
                <a:srgbClr val="7030A0"/>
              </a:solidFill>
            </a:endParaRPr>
          </a:p>
          <a:p>
            <a:pPr algn="ctr"/>
            <a:r>
              <a:rPr lang="en-US" sz="3200" i="1" dirty="0" smtClean="0">
                <a:solidFill>
                  <a:srgbClr val="7030A0"/>
                </a:solidFill>
              </a:rPr>
              <a:t>multi</a:t>
            </a:r>
          </a:p>
          <a:p>
            <a:pPr algn="ctr"/>
            <a:endParaRPr lang="en-US" sz="3200" i="1" dirty="0" smtClean="0">
              <a:solidFill>
                <a:srgbClr val="7030A0"/>
              </a:solidFill>
            </a:endParaRPr>
          </a:p>
          <a:p>
            <a:pPr algn="ctr"/>
            <a:r>
              <a:rPr lang="en-US" sz="3200" i="1" dirty="0" smtClean="0">
                <a:solidFill>
                  <a:srgbClr val="7030A0"/>
                </a:solidFill>
              </a:rPr>
              <a:t>family</a:t>
            </a:r>
          </a:p>
          <a:p>
            <a:pPr algn="ctr"/>
            <a:endParaRPr lang="en-US" sz="32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3824568" y="2006215"/>
            <a:ext cx="2340407" cy="2839515"/>
          </a:xfrm>
          <a:prstGeom prst="roundRect">
            <a:avLst/>
          </a:prstGeom>
          <a:noFill/>
          <a:ln>
            <a:solidFill>
              <a:srgbClr val="CC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38800" y="3810000"/>
            <a:ext cx="2779234" cy="1200328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7030A0"/>
                </a:solidFill>
              </a:rPr>
              <a:t>"logical" VFDs which perform no I/O themselves</a:t>
            </a:r>
            <a:endParaRPr lang="en-US" sz="2400" dirty="0">
              <a:solidFill>
                <a:srgbClr val="7030A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42604" y="5212164"/>
            <a:ext cx="864809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07997" y="1150080"/>
            <a:ext cx="30361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MPI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MPI-POSIX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ternal Storage 27"/>
          <p:cNvSpPr/>
          <p:nvPr/>
        </p:nvSpPr>
        <p:spPr>
          <a:xfrm>
            <a:off x="2219106" y="4662850"/>
            <a:ext cx="2097804" cy="1583850"/>
          </a:xfrm>
          <a:prstGeom prst="flowChartInternalStorag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332" y="242572"/>
            <a:ext cx="8576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core VFD allows you to create/open HDF5 files in memory.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Can 3"/>
          <p:cNvSpPr/>
          <p:nvPr/>
        </p:nvSpPr>
        <p:spPr>
          <a:xfrm>
            <a:off x="6507475" y="2960412"/>
            <a:ext cx="1921967" cy="1702438"/>
          </a:xfrm>
          <a:prstGeom prst="can">
            <a:avLst/>
          </a:prstGeom>
          <a:ln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9418" y="3442299"/>
            <a:ext cx="3922528" cy="9132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0568" y="3442299"/>
            <a:ext cx="338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Core VFD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62915" y="3566529"/>
            <a:ext cx="338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H5FD_core_write()</a:t>
            </a:r>
            <a:endParaRPr lang="en-US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1921968" y="3588017"/>
            <a:ext cx="2644672" cy="4616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6200000">
            <a:off x="5408932" y="2905416"/>
            <a:ext cx="542290" cy="196876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20568" y="1212857"/>
            <a:ext cx="3922528" cy="91321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0568" y="1212857"/>
            <a:ext cx="338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HDF5 API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17903" y="1320181"/>
            <a:ext cx="338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H5FDwrite()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278737" y="1351356"/>
            <a:ext cx="1826659" cy="4616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20568" y="2519215"/>
            <a:ext cx="3912751" cy="5707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Virtual File Layer</a:t>
            </a: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2978004" y="1857381"/>
            <a:ext cx="542290" cy="768099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2978004" y="4160941"/>
            <a:ext cx="542290" cy="606117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117576" y="4767058"/>
            <a:ext cx="288269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File is (optionally) written to disk on close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17576" y="2519215"/>
            <a:ext cx="2687493" cy="372748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332" y="242572"/>
            <a:ext cx="8576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family VFD allows you to split a logical HDF5 file among many smaller physical files.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3" name="Can 2"/>
          <p:cNvSpPr/>
          <p:nvPr/>
        </p:nvSpPr>
        <p:spPr>
          <a:xfrm>
            <a:off x="1068285" y="4309215"/>
            <a:ext cx="7315795" cy="2468523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9418" y="2898420"/>
            <a:ext cx="7563512" cy="9132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0568" y="2898420"/>
            <a:ext cx="338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Family VFD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41918" y="3090305"/>
            <a:ext cx="338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H5FD_family_write()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3688995" y="3090305"/>
            <a:ext cx="2644672" cy="4616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cument 10"/>
          <p:cNvSpPr/>
          <p:nvPr/>
        </p:nvSpPr>
        <p:spPr>
          <a:xfrm>
            <a:off x="2918639" y="4623722"/>
            <a:ext cx="1103429" cy="856136"/>
          </a:xfrm>
          <a:prstGeom prst="flowChart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B</a:t>
            </a:r>
            <a:endParaRPr lang="en-US" dirty="0"/>
          </a:p>
        </p:txBody>
      </p:sp>
      <p:sp>
        <p:nvSpPr>
          <p:cNvPr id="9" name="Document 11"/>
          <p:cNvSpPr/>
          <p:nvPr/>
        </p:nvSpPr>
        <p:spPr>
          <a:xfrm>
            <a:off x="1619999" y="4623722"/>
            <a:ext cx="1103429" cy="856136"/>
          </a:xfrm>
          <a:prstGeom prst="flowChart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A</a:t>
            </a:r>
            <a:endParaRPr lang="en-US" dirty="0"/>
          </a:p>
        </p:txBody>
      </p:sp>
      <p:sp>
        <p:nvSpPr>
          <p:cNvPr id="10" name="Document 12"/>
          <p:cNvSpPr/>
          <p:nvPr/>
        </p:nvSpPr>
        <p:spPr>
          <a:xfrm>
            <a:off x="4183892" y="4623722"/>
            <a:ext cx="1103429" cy="856136"/>
          </a:xfrm>
          <a:prstGeom prst="flowChart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C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1900570" y="3695651"/>
            <a:ext cx="542290" cy="1020524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cument 22"/>
          <p:cNvSpPr/>
          <p:nvPr/>
        </p:nvSpPr>
        <p:spPr>
          <a:xfrm>
            <a:off x="6705242" y="4624314"/>
            <a:ext cx="1103429" cy="856136"/>
          </a:xfrm>
          <a:prstGeom prst="flowChart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Z</a:t>
            </a:r>
            <a:endParaRPr lang="en-US" dirty="0"/>
          </a:p>
        </p:txBody>
      </p:sp>
      <p:sp>
        <p:nvSpPr>
          <p:cNvPr id="13" name="Document 23"/>
          <p:cNvSpPr/>
          <p:nvPr/>
        </p:nvSpPr>
        <p:spPr>
          <a:xfrm>
            <a:off x="5439721" y="4624314"/>
            <a:ext cx="1103429" cy="856136"/>
          </a:xfrm>
          <a:prstGeom prst="flowChart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20568" y="1212857"/>
            <a:ext cx="7563512" cy="91321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0568" y="1212857"/>
            <a:ext cx="338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HDF5 API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23068" y="1397523"/>
            <a:ext cx="338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H5FDwrite()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045764" y="1397523"/>
            <a:ext cx="1826659" cy="4616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3239464" y="3695651"/>
            <a:ext cx="542290" cy="1020524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4483579" y="3695651"/>
            <a:ext cx="542290" cy="1020524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5755699" y="3695651"/>
            <a:ext cx="542290" cy="1020524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6964137" y="3695651"/>
            <a:ext cx="542290" cy="1020524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39418" y="2233836"/>
            <a:ext cx="7544661" cy="5707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Virtual File Layer</a:t>
            </a:r>
            <a:endParaRPr lang="en-US" dirty="0"/>
          </a:p>
        </p:txBody>
      </p:sp>
      <p:sp>
        <p:nvSpPr>
          <p:cNvPr id="23" name="Down Arrow 22"/>
          <p:cNvSpPr/>
          <p:nvPr/>
        </p:nvSpPr>
        <p:spPr>
          <a:xfrm>
            <a:off x="4745031" y="1903549"/>
            <a:ext cx="542290" cy="445038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745031" y="2675901"/>
            <a:ext cx="542290" cy="445038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n 1"/>
          <p:cNvSpPr/>
          <p:nvPr/>
        </p:nvSpPr>
        <p:spPr>
          <a:xfrm>
            <a:off x="820568" y="4137987"/>
            <a:ext cx="1655411" cy="2340103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 1</a:t>
            </a:r>
            <a:endParaRPr lang="en-US" dirty="0"/>
          </a:p>
        </p:txBody>
      </p:sp>
      <p:sp>
        <p:nvSpPr>
          <p:cNvPr id="3" name="Can 2"/>
          <p:cNvSpPr/>
          <p:nvPr/>
        </p:nvSpPr>
        <p:spPr>
          <a:xfrm>
            <a:off x="3089622" y="4137987"/>
            <a:ext cx="5294458" cy="2468523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 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20568" y="1571410"/>
            <a:ext cx="7563512" cy="9132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01718" y="1571410"/>
            <a:ext cx="338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 VFD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23068" y="1763295"/>
            <a:ext cx="3382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H5FD_multi_write()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3670145" y="1763295"/>
            <a:ext cx="2644672" cy="46166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cument 15"/>
          <p:cNvSpPr/>
          <p:nvPr/>
        </p:nvSpPr>
        <p:spPr>
          <a:xfrm>
            <a:off x="3470354" y="4324074"/>
            <a:ext cx="1103429" cy="856136"/>
          </a:xfrm>
          <a:prstGeom prst="flowChart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B</a:t>
            </a:r>
            <a:endParaRPr lang="en-US" dirty="0"/>
          </a:p>
        </p:txBody>
      </p:sp>
      <p:sp>
        <p:nvSpPr>
          <p:cNvPr id="9" name="Document 16"/>
          <p:cNvSpPr/>
          <p:nvPr/>
        </p:nvSpPr>
        <p:spPr>
          <a:xfrm>
            <a:off x="1068285" y="4324074"/>
            <a:ext cx="1103429" cy="856136"/>
          </a:xfrm>
          <a:prstGeom prst="flowChart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A</a:t>
            </a:r>
            <a:endParaRPr lang="en-US" dirty="0"/>
          </a:p>
        </p:txBody>
      </p:sp>
      <p:sp>
        <p:nvSpPr>
          <p:cNvPr id="10" name="Document 17"/>
          <p:cNvSpPr/>
          <p:nvPr/>
        </p:nvSpPr>
        <p:spPr>
          <a:xfrm>
            <a:off x="6153527" y="4324074"/>
            <a:ext cx="1103429" cy="856136"/>
          </a:xfrm>
          <a:prstGeom prst="flowChart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C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1367955" y="2325834"/>
            <a:ext cx="542290" cy="199824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3784312" y="2325834"/>
            <a:ext cx="542290" cy="199824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6043672" y="2325834"/>
            <a:ext cx="542290" cy="199824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6585962" y="2325834"/>
            <a:ext cx="542290" cy="199824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20568" y="2982204"/>
            <a:ext cx="1655411" cy="556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 data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127854" y="2982204"/>
            <a:ext cx="1888321" cy="556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superblock</a:t>
            </a:r>
            <a:endParaRPr lang="en-US" dirty="0"/>
          </a:p>
        </p:txBody>
      </p:sp>
      <p:sp>
        <p:nvSpPr>
          <p:cNvPr id="17" name="Down Arrow 16"/>
          <p:cNvSpPr/>
          <p:nvPr/>
        </p:nvSpPr>
        <p:spPr>
          <a:xfrm>
            <a:off x="5501382" y="2325834"/>
            <a:ext cx="542290" cy="199824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7128252" y="2325834"/>
            <a:ext cx="542290" cy="199824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244509" y="2696826"/>
            <a:ext cx="2996863" cy="10559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 and local heap data, B-trees, object headers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8332" y="242572"/>
            <a:ext cx="8576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multi (and split) VFD allows you to direct various categories of HDF5 data to different files and disks.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 "Terminal" VFD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133600"/>
            <a:ext cx="856347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1) Create the property list.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i="1" dirty="0" err="1" smtClean="0">
                <a:solidFill>
                  <a:srgbClr val="0000FF"/>
                </a:solidFill>
                <a:latin typeface="Consolas"/>
                <a:cs typeface="Consolas"/>
              </a:rPr>
              <a:t>hid_t</a:t>
            </a:r>
            <a:r>
              <a:rPr lang="en-US" dirty="0" smtClean="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lang="en-US" dirty="0" err="1" smtClean="0">
                <a:latin typeface="Consolas"/>
                <a:cs typeface="Consolas"/>
              </a:rPr>
              <a:t>fapl_id</a:t>
            </a:r>
            <a:r>
              <a:rPr lang="en-US" dirty="0" smtClean="0">
                <a:latin typeface="Consolas"/>
                <a:cs typeface="Consolas"/>
              </a:rPr>
              <a:t> = </a:t>
            </a:r>
            <a:r>
              <a:rPr lang="en-US" dirty="0" smtClean="0">
                <a:solidFill>
                  <a:srgbClr val="FF0000"/>
                </a:solidFill>
                <a:latin typeface="Consolas"/>
                <a:cs typeface="Consolas"/>
              </a:rPr>
              <a:t>H5Pcreate</a:t>
            </a:r>
            <a:r>
              <a:rPr lang="en-US" dirty="0" smtClean="0">
                <a:latin typeface="Consolas"/>
                <a:cs typeface="Consolas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H5P_FILE_ACCESS</a:t>
            </a:r>
            <a:r>
              <a:rPr lang="en-US" dirty="0" smtClean="0">
                <a:latin typeface="Consolas"/>
                <a:cs typeface="Consolas"/>
              </a:rPr>
              <a:t>);</a:t>
            </a:r>
          </a:p>
          <a:p>
            <a:endParaRPr lang="en-US" dirty="0">
              <a:latin typeface="Consolas"/>
              <a:cs typeface="Consolas"/>
            </a:endParaRPr>
          </a:p>
          <a:p>
            <a:endParaRPr lang="en-US" dirty="0" smtClean="0"/>
          </a:p>
          <a:p>
            <a:r>
              <a:rPr lang="en-US" sz="2400" dirty="0" smtClean="0"/>
              <a:t>2) Set the VFD using the appropriate API calls.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i="1" dirty="0" err="1" smtClean="0">
                <a:solidFill>
                  <a:srgbClr val="0000FF"/>
                </a:solidFill>
                <a:latin typeface="Consolas"/>
                <a:cs typeface="Consolas"/>
              </a:rPr>
              <a:t>herr_t</a:t>
            </a:r>
            <a:r>
              <a:rPr lang="en-US" dirty="0" smtClean="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lang="en-US" dirty="0" smtClean="0">
                <a:latin typeface="Consolas"/>
                <a:cs typeface="Consolas"/>
              </a:rPr>
              <a:t>err = </a:t>
            </a:r>
            <a:r>
              <a:rPr lang="en-US" dirty="0" smtClean="0">
                <a:solidFill>
                  <a:srgbClr val="FF0000"/>
                </a:solidFill>
                <a:latin typeface="Consolas"/>
                <a:cs typeface="Consolas"/>
              </a:rPr>
              <a:t>H5Pset_fapl_sec2</a:t>
            </a:r>
            <a:r>
              <a:rPr lang="en-US" dirty="0" smtClean="0">
                <a:latin typeface="Consolas"/>
                <a:cs typeface="Consolas"/>
              </a:rPr>
              <a:t>(</a:t>
            </a:r>
            <a:r>
              <a:rPr lang="en-US" dirty="0" err="1" smtClean="0">
                <a:solidFill>
                  <a:srgbClr val="008000"/>
                </a:solidFill>
                <a:latin typeface="Consolas"/>
                <a:cs typeface="Consolas"/>
              </a:rPr>
              <a:t>fapl_id</a:t>
            </a:r>
            <a:r>
              <a:rPr lang="en-US" dirty="0" smtClean="0">
                <a:latin typeface="Consolas"/>
                <a:cs typeface="Consolas"/>
              </a:rPr>
              <a:t>);</a:t>
            </a:r>
          </a:p>
          <a:p>
            <a:endParaRPr lang="en-US" dirty="0" smtClean="0">
              <a:latin typeface="Consolas"/>
              <a:cs typeface="Consolas"/>
            </a:endParaRPr>
          </a:p>
          <a:p>
            <a:endParaRPr lang="en-US" dirty="0"/>
          </a:p>
          <a:p>
            <a:r>
              <a:rPr lang="en-US" sz="2400" dirty="0" smtClean="0"/>
              <a:t>3) Create/open your file.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i="1" dirty="0" err="1" smtClean="0">
                <a:solidFill>
                  <a:srgbClr val="0000FF"/>
                </a:solidFill>
                <a:latin typeface="Consolas"/>
                <a:cs typeface="Consolas"/>
              </a:rPr>
              <a:t>hid_t</a:t>
            </a:r>
            <a:r>
              <a:rPr lang="en-US" dirty="0" smtClean="0">
                <a:latin typeface="Consolas"/>
                <a:cs typeface="Consolas"/>
              </a:rPr>
              <a:t> fid = </a:t>
            </a:r>
            <a:r>
              <a:rPr lang="en-US" dirty="0" smtClean="0">
                <a:solidFill>
                  <a:srgbClr val="FF0000"/>
                </a:solidFill>
                <a:latin typeface="Consolas"/>
                <a:cs typeface="Consolas"/>
              </a:rPr>
              <a:t>H5Fcreate</a:t>
            </a:r>
            <a:r>
              <a:rPr lang="en-US" dirty="0" smtClean="0">
                <a:latin typeface="Consolas"/>
                <a:cs typeface="Consolas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"foo.h5"</a:t>
            </a:r>
            <a:r>
              <a:rPr lang="en-US" dirty="0" smtClean="0">
                <a:latin typeface="Consolas"/>
                <a:cs typeface="Consolas"/>
              </a:rPr>
              <a:t>, 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0</a:t>
            </a:r>
            <a:r>
              <a:rPr lang="en-US" dirty="0" smtClean="0">
                <a:latin typeface="Consolas"/>
                <a:cs typeface="Consolas"/>
              </a:rPr>
              <a:t>, </a:t>
            </a:r>
            <a:r>
              <a:rPr lang="en-US" dirty="0" smtClean="0">
                <a:solidFill>
                  <a:srgbClr val="008000"/>
                </a:solidFill>
                <a:latin typeface="Consolas"/>
                <a:cs typeface="Consolas"/>
              </a:rPr>
              <a:t>H5P_DEFAULT</a:t>
            </a:r>
            <a:r>
              <a:rPr lang="en-US" dirty="0" smtClean="0">
                <a:latin typeface="Consolas"/>
                <a:cs typeface="Consolas"/>
              </a:rPr>
              <a:t>, </a:t>
            </a:r>
            <a:r>
              <a:rPr lang="en-US" dirty="0" err="1" smtClean="0">
                <a:solidFill>
                  <a:srgbClr val="008000"/>
                </a:solidFill>
                <a:latin typeface="Consolas"/>
                <a:cs typeface="Consolas"/>
              </a:rPr>
              <a:t>fapl_id</a:t>
            </a:r>
            <a:r>
              <a:rPr lang="en-US" dirty="0" smtClean="0">
                <a:latin typeface="Consolas"/>
                <a:cs typeface="Consolas"/>
              </a:rPr>
              <a:t>);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066800"/>
            <a:ext cx="8610600" cy="6858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"terminal"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VFD does not require a second VFD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 "Logical" VFD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600200"/>
            <a:ext cx="42671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u="sng" dirty="0" smtClean="0"/>
              <a:t>Step 1</a:t>
            </a:r>
          </a:p>
          <a:p>
            <a:pPr algn="just"/>
            <a:r>
              <a:rPr lang="en-US" sz="2400" dirty="0" smtClean="0"/>
              <a:t>Create a file access property list (FAPL) and set the VFD to use the terminal VFD.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u="sng" dirty="0" smtClean="0"/>
              <a:t>Step 2</a:t>
            </a:r>
          </a:p>
          <a:p>
            <a:pPr algn="just"/>
            <a:r>
              <a:rPr lang="en-US" sz="2400" dirty="0" smtClean="0"/>
              <a:t>Create a second FAPL and set the VFD to use the logical VFD (passing in the first VFD).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u="sng" dirty="0" smtClean="0"/>
              <a:t>Step 3</a:t>
            </a:r>
          </a:p>
          <a:p>
            <a:pPr algn="just"/>
            <a:r>
              <a:rPr lang="en-US" sz="2400" dirty="0" smtClean="0"/>
              <a:t>Open your file using the second (logical) FAPL.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066800"/>
            <a:ext cx="8610600" cy="6858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"logical"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VFD requires a second, underlying VFD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600" y="2438400"/>
            <a:ext cx="2985886" cy="60841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Logical VFD</a:t>
            </a:r>
            <a:endParaRPr lang="en-US" dirty="0"/>
          </a:p>
        </p:txBody>
      </p:sp>
      <p:sp>
        <p:nvSpPr>
          <p:cNvPr id="6" name="Can 5"/>
          <p:cNvSpPr/>
          <p:nvPr/>
        </p:nvSpPr>
        <p:spPr>
          <a:xfrm>
            <a:off x="5551408" y="4369659"/>
            <a:ext cx="3014888" cy="1269934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561342" y="3379059"/>
            <a:ext cx="3048000" cy="6176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Terminal VFD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6876634" y="2921859"/>
            <a:ext cx="437308" cy="57531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6876634" y="3912459"/>
            <a:ext cx="437308" cy="57531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G Template">
  <a:themeElements>
    <a:clrScheme name="THG Template">
      <a:dk1>
        <a:sysClr val="windowText" lastClr="000000"/>
      </a:dk1>
      <a:lt1>
        <a:sysClr val="window" lastClr="FFFFFF"/>
      </a:lt1>
      <a:dk2>
        <a:srgbClr val="244061"/>
      </a:dk2>
      <a:lt2>
        <a:srgbClr val="F2F2F2"/>
      </a:lt2>
      <a:accent1>
        <a:srgbClr val="4BACC6"/>
      </a:accent1>
      <a:accent2>
        <a:srgbClr val="C0504D"/>
      </a:accent2>
      <a:accent3>
        <a:srgbClr val="9BBB59"/>
      </a:accent3>
      <a:accent4>
        <a:srgbClr val="8064A2"/>
      </a:accent4>
      <a:accent5>
        <a:srgbClr val="F79646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 pitchFamily="34" charset="0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THG Template</Template>
  <TotalTime>226</TotalTime>
  <Words>795</Words>
  <Application>Microsoft Macintosh PowerPoint</Application>
  <PresentationFormat>On-screen Show (4:3)</PresentationFormat>
  <Paragraphs>165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THG Template</vt:lpstr>
      <vt:lpstr>The HDF5 Virtual File Layer (VFL) and Virtual File Drivers (VFDs)</vt:lpstr>
      <vt:lpstr>PowerPoint Presentation</vt:lpstr>
      <vt:lpstr>PowerPoint Presentation</vt:lpstr>
      <vt:lpstr>HDF5 VFDs</vt:lpstr>
      <vt:lpstr>PowerPoint Presentation</vt:lpstr>
      <vt:lpstr>PowerPoint Presentation</vt:lpstr>
      <vt:lpstr>PowerPoint Presentation</vt:lpstr>
      <vt:lpstr>Selecting a "Terminal" VFD</vt:lpstr>
      <vt:lpstr>Selecting a "Logical" VFD</vt:lpstr>
      <vt:lpstr>PowerPoint Presentation</vt:lpstr>
      <vt:lpstr>Stackable VFDs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Dana Robinson</dc:creator>
  <cp:lastModifiedBy>Dana Robinson</cp:lastModifiedBy>
  <cp:revision>21</cp:revision>
  <dcterms:created xsi:type="dcterms:W3CDTF">2012-05-21T21:29:48Z</dcterms:created>
  <dcterms:modified xsi:type="dcterms:W3CDTF">2012-05-31T03:38:35Z</dcterms:modified>
</cp:coreProperties>
</file>