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7" r:id="rId4"/>
    <p:sldId id="278" r:id="rId5"/>
    <p:sldId id="279" r:id="rId6"/>
    <p:sldId id="274" r:id="rId7"/>
    <p:sldId id="258" r:id="rId8"/>
    <p:sldId id="260" r:id="rId9"/>
    <p:sldId id="271" r:id="rId10"/>
    <p:sldId id="275" r:id="rId11"/>
    <p:sldId id="261" r:id="rId12"/>
    <p:sldId id="262" r:id="rId13"/>
    <p:sldId id="263" r:id="rId14"/>
    <p:sldId id="264" r:id="rId15"/>
    <p:sldId id="272" r:id="rId16"/>
    <p:sldId id="273" r:id="rId17"/>
    <p:sldId id="267" r:id="rId18"/>
    <p:sldId id="268" r:id="rId19"/>
    <p:sldId id="269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F3A02-6D9C-422F-B546-8697F9B965A4}" type="datetimeFigureOut">
              <a:rPr lang="en-US" smtClean="0"/>
              <a:pPr/>
              <a:t>5/31/12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DA4F8-36F3-41C6-86CA-59D0579BE0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03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37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37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to find</a:t>
            </a:r>
            <a:r>
              <a:rPr lang="en-US" baseline="0" dirty="0" smtClean="0"/>
              <a:t> out what the actual function calls 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244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Note that we don't</a:t>
            </a:r>
            <a:r>
              <a:rPr lang="en-US" baseline="0" dirty="0" smtClean="0"/>
              <a:t> spill the journal entries to the disk immediately, in order to reduce I/O.  Hence this cache.</a:t>
            </a:r>
            <a:endParaRPr lang="en-US" dirty="0" smtClean="0"/>
          </a:p>
          <a:p>
            <a:r>
              <a:rPr lang="en-US" dirty="0" smtClean="0"/>
              <a:t>User-configurable cardinality,</a:t>
            </a:r>
            <a:r>
              <a:rPr lang="en-US" baseline="0" dirty="0" smtClean="0"/>
              <a:t> but must have at least two journal buffers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99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 don't really understand the lock/unlock and dirty/clean bits discussed in section 3.3.2.3 of John's RFC.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55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think</a:t>
            </a:r>
            <a:r>
              <a:rPr lang="en-US" baseline="0" dirty="0" smtClean="0"/>
              <a:t> I'm missing an intermediate list here.  I'll have to check the source.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55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are</a:t>
            </a:r>
            <a:r>
              <a:rPr lang="en-US" baseline="0" dirty="0" smtClean="0"/>
              <a:t> the cache entries serialized/transmitted?</a:t>
            </a:r>
          </a:p>
          <a:p>
            <a:r>
              <a:rPr lang="en-US" baseline="0" dirty="0" smtClean="0"/>
              <a:t>Do we only synchronize on the </a:t>
            </a:r>
            <a:r>
              <a:rPr lang="en-US" baseline="0" smtClean="0"/>
              <a:t>sync points?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DA4F8-36F3-41C6-86CA-59D0579BE0B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510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86" descr="hdf_7pp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114800"/>
            <a:ext cx="6400800" cy="1295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Your name and company go here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5638800"/>
            <a:ext cx="8686800" cy="5334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2400" baseline="0"/>
            </a:lvl1pPr>
          </a:lstStyle>
          <a:p>
            <a:pPr lvl="0"/>
            <a:r>
              <a:rPr lang="en-US" dirty="0" smtClean="0"/>
              <a:t>Name of Presentation (example: blah </a:t>
            </a:r>
            <a:r>
              <a:rPr lang="en-US" dirty="0" err="1" smtClean="0"/>
              <a:t>blah</a:t>
            </a:r>
            <a:r>
              <a:rPr lang="en-US" dirty="0" smtClean="0"/>
              <a:t> workshop)</a:t>
            </a:r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0" y="6604000"/>
            <a:ext cx="2362200" cy="25400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May 30-31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jpeg"/><Relationship Id="rId7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56" descr="hdf_no_banner_whi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1050" descr="hdf 0line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762000"/>
            <a:ext cx="9144000" cy="76200"/>
          </a:xfrm>
          <a:prstGeom prst="rect">
            <a:avLst/>
          </a:prstGeom>
          <a:noFill/>
        </p:spPr>
      </p:pic>
      <p:pic>
        <p:nvPicPr>
          <p:cNvPr id="9" name="Picture 1051" descr="hdf bluegreenotxt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52400"/>
            <a:ext cx="8382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604000"/>
            <a:ext cx="2362200" cy="25400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May 30-31, 2012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6594764"/>
            <a:ext cx="9144000" cy="26323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HDF5 Workshop at PSI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Metadata Journaling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Dana Robinson</a:t>
            </a:r>
          </a:p>
          <a:p>
            <a:r>
              <a:rPr lang="en-US" dirty="0" smtClean="0"/>
              <a:t>The HDF Group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28600" y="5791200"/>
            <a:ext cx="8686800" cy="685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Efficient Use of HDF5 With High Data Rate X-Ray Detectors</a:t>
            </a:r>
          </a:p>
          <a:p>
            <a:r>
              <a:rPr lang="en-US" dirty="0" smtClean="0"/>
              <a:t>Paul </a:t>
            </a:r>
            <a:r>
              <a:rPr lang="en-US" dirty="0" err="1" smtClean="0"/>
              <a:t>Scherrer</a:t>
            </a:r>
            <a:r>
              <a:rPr lang="en-US" dirty="0" smtClean="0"/>
              <a:t> </a:t>
            </a:r>
            <a:r>
              <a:rPr lang="en-US" dirty="0" err="1" smtClean="0"/>
              <a:t>Institut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H5AC_jnl_config_t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99060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Consolas"/>
                <a:cs typeface="Consolas"/>
              </a:rPr>
              <a:t>typedef</a:t>
            </a:r>
            <a:r>
              <a:rPr lang="en-US" dirty="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lang="en-US" dirty="0" err="1">
                <a:solidFill>
                  <a:srgbClr val="0000FF"/>
                </a:solidFill>
                <a:latin typeface="Consolas"/>
                <a:cs typeface="Consolas"/>
              </a:rPr>
              <a:t>struct</a:t>
            </a:r>
            <a:r>
              <a:rPr lang="en-US" dirty="0">
                <a:solidFill>
                  <a:srgbClr val="0000FF"/>
                </a:solidFill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H5AC_jnl_config_t</a:t>
            </a:r>
          </a:p>
          <a:p>
            <a:r>
              <a:rPr lang="en-US" dirty="0">
                <a:latin typeface="Consolas"/>
                <a:cs typeface="Consolas"/>
              </a:rPr>
              <a:t>{</a:t>
            </a:r>
          </a:p>
          <a:p>
            <a:r>
              <a:rPr lang="en-US" dirty="0">
                <a:latin typeface="Consolas"/>
                <a:cs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  <a:cs typeface="Consolas"/>
              </a:rPr>
              <a:t>int</a:t>
            </a:r>
            <a:r>
              <a:rPr lang="en-US" dirty="0">
                <a:latin typeface="Consolas"/>
                <a:cs typeface="Consolas"/>
              </a:rPr>
              <a:t>		version;</a:t>
            </a:r>
          </a:p>
          <a:p>
            <a:endParaRPr lang="en-US" dirty="0">
              <a:latin typeface="Consolas"/>
              <a:cs typeface="Consolas"/>
            </a:endParaRPr>
          </a:p>
          <a:p>
            <a:r>
              <a:rPr lang="en-US" dirty="0">
                <a:latin typeface="Consolas"/>
                <a:cs typeface="Consolas"/>
              </a:rPr>
              <a:t>    </a:t>
            </a:r>
            <a:r>
              <a:rPr lang="en-US" dirty="0">
                <a:solidFill>
                  <a:srgbClr val="008000"/>
                </a:solidFill>
                <a:latin typeface="Consolas"/>
                <a:cs typeface="Consolas"/>
              </a:rPr>
              <a:t>/* metadata journaling configuration fields: */</a:t>
            </a:r>
          </a:p>
          <a:p>
            <a:r>
              <a:rPr lang="en-US" dirty="0">
                <a:latin typeface="Consolas"/>
                <a:cs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  <a:cs typeface="Consolas"/>
              </a:rPr>
              <a:t>hbool_t</a:t>
            </a:r>
            <a:r>
              <a:rPr lang="en-US" dirty="0">
                <a:latin typeface="Consolas"/>
                <a:cs typeface="Consolas"/>
              </a:rPr>
              <a:t>     </a:t>
            </a:r>
            <a:r>
              <a:rPr lang="en-US" dirty="0" err="1">
                <a:latin typeface="Consolas"/>
                <a:cs typeface="Consolas"/>
              </a:rPr>
              <a:t>enable_journaling</a:t>
            </a:r>
            <a:r>
              <a:rPr lang="en-US" dirty="0">
                <a:latin typeface="Consolas"/>
                <a:cs typeface="Consolas"/>
              </a:rPr>
              <a:t>;</a:t>
            </a:r>
          </a:p>
          <a:p>
            <a:r>
              <a:rPr lang="en-US" dirty="0">
                <a:latin typeface="Consolas"/>
                <a:cs typeface="Consolas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nsolas"/>
                <a:cs typeface="Consolas"/>
              </a:rPr>
              <a:t>char</a:t>
            </a:r>
            <a:r>
              <a:rPr lang="en-US" dirty="0">
                <a:latin typeface="Consolas"/>
                <a:cs typeface="Consolas"/>
              </a:rPr>
              <a:t>        </a:t>
            </a:r>
            <a:r>
              <a:rPr lang="en-US" dirty="0" err="1">
                <a:latin typeface="Consolas"/>
                <a:cs typeface="Consolas"/>
              </a:rPr>
              <a:t>journal_file_path</a:t>
            </a:r>
            <a:r>
              <a:rPr lang="en-US" dirty="0">
                <a:latin typeface="Consolas"/>
                <a:cs typeface="Consolas"/>
              </a:rPr>
              <a:t>[</a:t>
            </a:r>
            <a:r>
              <a:rPr lang="en-US" dirty="0">
                <a:solidFill>
                  <a:srgbClr val="FF00FF"/>
                </a:solidFill>
                <a:latin typeface="Consolas"/>
                <a:cs typeface="Consolas"/>
              </a:rPr>
              <a:t>H5AC__MAX_JOURNAL_FILE_NAME_LEN</a:t>
            </a:r>
            <a:r>
              <a:rPr lang="en-US" dirty="0">
                <a:latin typeface="Consolas"/>
                <a:cs typeface="Consolas"/>
              </a:rPr>
              <a:t> + 1];</a:t>
            </a:r>
          </a:p>
          <a:p>
            <a:r>
              <a:rPr lang="en-US" dirty="0">
                <a:latin typeface="Consolas"/>
                <a:cs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  <a:cs typeface="Consolas"/>
              </a:rPr>
              <a:t>hbool_t</a:t>
            </a:r>
            <a:r>
              <a:rPr lang="en-US" dirty="0">
                <a:latin typeface="Consolas"/>
                <a:cs typeface="Consolas"/>
              </a:rPr>
              <a:t>     </a:t>
            </a:r>
            <a:r>
              <a:rPr lang="en-US" dirty="0" err="1">
                <a:latin typeface="Consolas"/>
                <a:cs typeface="Consolas"/>
              </a:rPr>
              <a:t>journal_recovered</a:t>
            </a:r>
            <a:r>
              <a:rPr lang="en-US" dirty="0">
                <a:latin typeface="Consolas"/>
                <a:cs typeface="Consolas"/>
              </a:rPr>
              <a:t>;</a:t>
            </a:r>
          </a:p>
          <a:p>
            <a:r>
              <a:rPr lang="en-US" dirty="0">
                <a:latin typeface="Consolas"/>
                <a:cs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  <a:cs typeface="Consolas"/>
              </a:rPr>
              <a:t>size_t</a:t>
            </a:r>
            <a:r>
              <a:rPr lang="en-US" dirty="0">
                <a:latin typeface="Consolas"/>
                <a:cs typeface="Consolas"/>
              </a:rPr>
              <a:t>      </a:t>
            </a:r>
            <a:r>
              <a:rPr lang="en-US" dirty="0" err="1">
                <a:latin typeface="Consolas"/>
                <a:cs typeface="Consolas"/>
              </a:rPr>
              <a:t>jbrb_buf_size</a:t>
            </a:r>
            <a:r>
              <a:rPr lang="en-US" dirty="0">
                <a:latin typeface="Consolas"/>
                <a:cs typeface="Consolas"/>
              </a:rPr>
              <a:t>;</a:t>
            </a:r>
          </a:p>
          <a:p>
            <a:r>
              <a:rPr lang="en-US" dirty="0">
                <a:latin typeface="Consolas"/>
                <a:cs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  <a:cs typeface="Consolas"/>
              </a:rPr>
              <a:t>int</a:t>
            </a:r>
            <a:r>
              <a:rPr lang="en-US" dirty="0">
                <a:latin typeface="Consolas"/>
                <a:cs typeface="Consolas"/>
              </a:rPr>
              <a:t>         </a:t>
            </a:r>
            <a:r>
              <a:rPr lang="en-US" dirty="0" err="1">
                <a:latin typeface="Consolas"/>
                <a:cs typeface="Consolas"/>
              </a:rPr>
              <a:t>jbrb_num_bufs</a:t>
            </a:r>
            <a:r>
              <a:rPr lang="en-US" dirty="0">
                <a:latin typeface="Consolas"/>
                <a:cs typeface="Consolas"/>
              </a:rPr>
              <a:t>;</a:t>
            </a:r>
          </a:p>
          <a:p>
            <a:r>
              <a:rPr lang="en-US" dirty="0">
                <a:latin typeface="Consolas"/>
                <a:cs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  <a:cs typeface="Consolas"/>
              </a:rPr>
              <a:t>hbool_t</a:t>
            </a:r>
            <a:r>
              <a:rPr lang="en-US" dirty="0">
                <a:latin typeface="Consolas"/>
                <a:cs typeface="Consolas"/>
              </a:rPr>
              <a:t>     </a:t>
            </a:r>
            <a:r>
              <a:rPr lang="en-US" dirty="0" err="1">
                <a:latin typeface="Consolas"/>
                <a:cs typeface="Consolas"/>
              </a:rPr>
              <a:t>jbrb_use_aio</a:t>
            </a:r>
            <a:r>
              <a:rPr lang="en-US" dirty="0">
                <a:latin typeface="Consolas"/>
                <a:cs typeface="Consolas"/>
              </a:rPr>
              <a:t>;</a:t>
            </a:r>
          </a:p>
          <a:p>
            <a:r>
              <a:rPr lang="en-US" dirty="0">
                <a:latin typeface="Consolas"/>
                <a:cs typeface="Consolas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nsolas"/>
                <a:cs typeface="Consolas"/>
              </a:rPr>
              <a:t>hbool_t</a:t>
            </a:r>
            <a:r>
              <a:rPr lang="en-US" dirty="0">
                <a:latin typeface="Consolas"/>
                <a:cs typeface="Consolas"/>
              </a:rPr>
              <a:t>     </a:t>
            </a:r>
            <a:r>
              <a:rPr lang="en-US" dirty="0" err="1">
                <a:latin typeface="Consolas"/>
                <a:cs typeface="Consolas"/>
              </a:rPr>
              <a:t>jbrb_human_readable</a:t>
            </a:r>
            <a:r>
              <a:rPr lang="en-US" dirty="0">
                <a:latin typeface="Consolas"/>
                <a:cs typeface="Consolas"/>
              </a:rPr>
              <a:t>;</a:t>
            </a:r>
          </a:p>
          <a:p>
            <a:endParaRPr lang="en-US" dirty="0">
              <a:latin typeface="Consolas"/>
              <a:cs typeface="Consolas"/>
            </a:endParaRPr>
          </a:p>
          <a:p>
            <a:r>
              <a:rPr lang="en-US" dirty="0">
                <a:latin typeface="Consolas"/>
                <a:cs typeface="Consolas"/>
              </a:rPr>
              <a:t>} H5AC_jnl_config_t;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257800"/>
            <a:ext cx="9144000" cy="12954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lnSpcReduction="10000"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Defined and documented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H5ACpublic.h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be documented in the reference manual in HDF5 1.10.0.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3630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Transaction Start/End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143000"/>
            <a:ext cx="8382000" cy="52578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Transaction start/end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calls are added to the beginning and end of all API functions that modify metadata.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H5Xdo_something() {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start_transaction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/* Do things which modify metadata */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end_transaction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();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baseline="0" dirty="0"/>
              <a:t>}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1819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Buffer</a:t>
            </a:r>
            <a:endParaRPr lang="en-US" dirty="0"/>
          </a:p>
        </p:txBody>
      </p:sp>
      <p:sp>
        <p:nvSpPr>
          <p:cNvPr id="3" name="Donut 2"/>
          <p:cNvSpPr/>
          <p:nvPr/>
        </p:nvSpPr>
        <p:spPr>
          <a:xfrm>
            <a:off x="2057400" y="1371600"/>
            <a:ext cx="4800600" cy="4800600"/>
          </a:xfrm>
          <a:prstGeom prst="donut">
            <a:avLst>
              <a:gd name="adj" fmla="val 508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0" y="1981200"/>
            <a:ext cx="1981200" cy="914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Journal</a:t>
            </a:r>
          </a:p>
          <a:p>
            <a:pPr algn="ctr"/>
            <a:r>
              <a:rPr lang="en-US" dirty="0" smtClean="0"/>
              <a:t>Buffer 0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43000" y="4114800"/>
            <a:ext cx="19812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Journal</a:t>
            </a:r>
          </a:p>
          <a:p>
            <a:pPr algn="ctr"/>
            <a:r>
              <a:rPr lang="en-US" dirty="0" smtClean="0"/>
              <a:t>Buffer 1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05200" y="5562600"/>
            <a:ext cx="19812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Journal</a:t>
            </a:r>
          </a:p>
          <a:p>
            <a:pPr algn="ctr"/>
            <a:r>
              <a:rPr lang="en-US" dirty="0" smtClean="0"/>
              <a:t>Buffer 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562600" y="3810000"/>
            <a:ext cx="19812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Journal</a:t>
            </a:r>
          </a:p>
          <a:p>
            <a:pPr algn="ctr"/>
            <a:r>
              <a:rPr lang="en-US" dirty="0" smtClean="0"/>
              <a:t>Buffer 3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029200" y="1524000"/>
            <a:ext cx="1981200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Journal</a:t>
            </a:r>
          </a:p>
          <a:p>
            <a:pPr algn="ctr"/>
            <a:r>
              <a:rPr lang="en-US" dirty="0" smtClean="0"/>
              <a:t>Buffer 4</a:t>
            </a:r>
            <a:endParaRPr lang="en-US" dirty="0"/>
          </a:p>
        </p:txBody>
      </p:sp>
      <p:sp>
        <p:nvSpPr>
          <p:cNvPr id="10" name="Curved Up Arrow 9"/>
          <p:cNvSpPr/>
          <p:nvPr/>
        </p:nvSpPr>
        <p:spPr>
          <a:xfrm rot="16200000">
            <a:off x="5676900" y="3124200"/>
            <a:ext cx="4572000" cy="1066800"/>
          </a:xfrm>
          <a:prstGeom prst="curved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urved Up Arrow 10"/>
          <p:cNvSpPr/>
          <p:nvPr/>
        </p:nvSpPr>
        <p:spPr>
          <a:xfrm rot="5400000">
            <a:off x="-1371600" y="3124200"/>
            <a:ext cx="4572000" cy="1066800"/>
          </a:xfrm>
          <a:prstGeom prst="curved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1538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Buffers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3400" y="1447800"/>
            <a:ext cx="4038600" cy="4572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029200" y="1600200"/>
            <a:ext cx="3657600" cy="32766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Contains raw/binary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journal entries to be later streamed to the journal location.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journal entries vary in size.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447800"/>
            <a:ext cx="4038600" cy="762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Entry 0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3400" y="2209800"/>
            <a:ext cx="4038600" cy="1295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Entry 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3400" y="3505200"/>
            <a:ext cx="4038600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Entry 2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3962400"/>
            <a:ext cx="4038600" cy="762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Entry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622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Transaction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143000"/>
            <a:ext cx="8610600" cy="52578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Assign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next transaction ID number.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a "begin transaction"</a:t>
            </a:r>
            <a:r>
              <a:rPr lang="en-US" sz="2400" dirty="0"/>
              <a:t> </a:t>
            </a:r>
            <a:r>
              <a:rPr lang="en-US" sz="2400" dirty="0" smtClean="0"/>
              <a:t>message in the journal buffer with that transaction ID.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Return the ID to the caller.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2401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a Journal Entry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143000"/>
            <a:ext cx="8610600" cy="52578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Check for space in the current journal buffer.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dirty="0" smtClean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If no space…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/>
              <a:t>	</a:t>
            </a:r>
            <a:r>
              <a:rPr lang="en-US" sz="2400" dirty="0" smtClean="0"/>
              <a:t>Start an asynchronous write of the current journal buffer.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/>
              <a:t>	</a:t>
            </a:r>
            <a:r>
              <a:rPr lang="en-US" sz="2400" dirty="0" smtClean="0"/>
              <a:t>Test to see if the next buffer has an uncompleted write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/>
              <a:t>	</a:t>
            </a:r>
            <a:r>
              <a:rPr lang="en-US" sz="2400" dirty="0" smtClean="0"/>
              <a:t>If there is, stall until it completes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/>
              <a:t>	</a:t>
            </a:r>
            <a:r>
              <a:rPr lang="en-US" sz="2400" dirty="0" smtClean="0"/>
              <a:t>Switch to the next journal buffer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Make an entry in the journal buffer</a:t>
            </a:r>
          </a:p>
        </p:txBody>
      </p:sp>
    </p:spTree>
    <p:extLst>
      <p:ext uri="{BB962C8B-B14F-4D97-AF65-F5344CB8AC3E}">
        <p14:creationId xmlns:p14="http://schemas.microsoft.com/office/powerpoint/2010/main" val="3868524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Transaction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143000"/>
            <a:ext cx="8610600" cy="52578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Insert an "end transaction" entry into the journal buffer.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dirty="0" smtClean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Increment the transaction ID number.</a:t>
            </a:r>
          </a:p>
        </p:txBody>
      </p:sp>
    </p:spTree>
    <p:extLst>
      <p:ext uri="{BB962C8B-B14F-4D97-AF65-F5344CB8AC3E}">
        <p14:creationId xmlns:p14="http://schemas.microsoft.com/office/powerpoint/2010/main" val="3092639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Flush and Close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219200"/>
            <a:ext cx="8686800" cy="51816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>
                <a:solidFill>
                  <a:srgbClr val="0000FF"/>
                </a:solidFill>
              </a:rPr>
              <a:t>Flush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Write current journal buffer to disk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Flush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journal entries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baseline="0" dirty="0" smtClean="0"/>
              <a:t>Truncate</a:t>
            </a:r>
            <a:r>
              <a:rPr lang="en-US" sz="2400" dirty="0" smtClean="0"/>
              <a:t> the journal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>
                <a:solidFill>
                  <a:srgbClr val="0000FF"/>
                </a:solidFill>
              </a:rPr>
              <a:t>Close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Flush (as above)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Load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superblock and set journaling tag to FALSE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noProof="0" dirty="0" smtClean="0"/>
              <a:t>Sync superblock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8392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19200"/>
            <a:ext cx="8534400" cy="51816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Requires relatively few changes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Transaction entries must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 serialized at sync points and end of transaction.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Process 0 </a:t>
            </a:r>
            <a:r>
              <a:rPr lang="en-US" sz="2400" dirty="0" smtClean="0"/>
              <a:t>really handles the transaction I/O.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Journal I/O only happens at synch points for better I/O efficiency.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7407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h5recover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90600"/>
            <a:ext cx="8915400" cy="53340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85000" lnSpcReduction="20000"/>
          </a:bodyPr>
          <a:lstStyle/>
          <a:p>
            <a:pPr>
              <a:spcBef>
                <a:spcPct val="20000"/>
              </a:spcBef>
            </a:pPr>
            <a:r>
              <a:rPr lang="en-US" sz="2400" dirty="0" smtClean="0"/>
              <a:t>h5recover </a:t>
            </a:r>
            <a:r>
              <a:rPr lang="en-US" sz="2400" dirty="0"/>
              <a:t>[OPTIONS] [OBJECTS] [HDF5_FILE]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OBJECTS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-j, --journal [JOURNAL_FILE]      journal file name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OPTIONS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-b, --backup [BACKUP_NAME]        Specify a name for the backup copy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                                      of the HDF5 file.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                                      default = '[HDF5_FILE].backup'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-f  --force                     </a:t>
            </a:r>
            <a:r>
              <a:rPr lang="en-US" sz="2400" dirty="0" smtClean="0"/>
              <a:t>Recover </a:t>
            </a:r>
            <a:r>
              <a:rPr lang="en-US" sz="2400" dirty="0"/>
              <a:t>without confirmation if the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                                      journal file is empty.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-n, --</a:t>
            </a:r>
            <a:r>
              <a:rPr lang="en-US" sz="2400" dirty="0" err="1"/>
              <a:t>nocopy</a:t>
            </a:r>
            <a:r>
              <a:rPr lang="en-US" sz="2400" dirty="0"/>
              <a:t>                </a:t>
            </a:r>
            <a:r>
              <a:rPr lang="en-US" sz="2400" dirty="0" smtClean="0"/>
              <a:t>Do </a:t>
            </a:r>
            <a:r>
              <a:rPr lang="en-US" sz="2400" dirty="0"/>
              <a:t>not create a backup copy.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-h, --help                     </a:t>
            </a:r>
            <a:r>
              <a:rPr lang="en-US" sz="2400" dirty="0" smtClean="0"/>
              <a:t>Print </a:t>
            </a:r>
            <a:r>
              <a:rPr lang="en-US" sz="2400" dirty="0"/>
              <a:t>a usage message and exit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-v, --verbose               </a:t>
            </a:r>
            <a:r>
              <a:rPr lang="en-US" sz="2400" dirty="0" smtClean="0"/>
              <a:t>Generate </a:t>
            </a:r>
            <a:r>
              <a:rPr lang="en-US" sz="2400" dirty="0"/>
              <a:t>more verbose output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                                      (repeat for increased verbosity)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-V, --version                 </a:t>
            </a:r>
            <a:r>
              <a:rPr lang="en-US" sz="2400" dirty="0" smtClean="0"/>
              <a:t>Print </a:t>
            </a:r>
            <a:r>
              <a:rPr lang="en-US" sz="2400" dirty="0"/>
              <a:t>version number and exit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-x, --examine              </a:t>
            </a:r>
            <a:r>
              <a:rPr lang="en-US" sz="2400" dirty="0" smtClean="0"/>
              <a:t> </a:t>
            </a:r>
            <a:r>
              <a:rPr lang="en-US" sz="2400" dirty="0"/>
              <a:t>Examine the supplied file(s), report,</a:t>
            </a:r>
          </a:p>
          <a:p>
            <a:pPr>
              <a:spcBef>
                <a:spcPct val="20000"/>
              </a:spcBef>
            </a:pPr>
            <a:r>
              <a:rPr lang="en-US" sz="2400" dirty="0"/>
              <a:t>                                            and exit without action.</a:t>
            </a:r>
          </a:p>
        </p:txBody>
      </p:sp>
    </p:spTree>
    <p:extLst>
      <p:ext uri="{BB962C8B-B14F-4D97-AF65-F5344CB8AC3E}">
        <p14:creationId xmlns:p14="http://schemas.microsoft.com/office/powerpoint/2010/main" val="76574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Journaling</a:t>
            </a:r>
            <a:endParaRPr lang="en-US" dirty="0"/>
          </a:p>
        </p:txBody>
      </p:sp>
      <p:sp>
        <p:nvSpPr>
          <p:cNvPr id="5" name="Document 4"/>
          <p:cNvSpPr/>
          <p:nvPr/>
        </p:nvSpPr>
        <p:spPr>
          <a:xfrm>
            <a:off x="4419600" y="2057400"/>
            <a:ext cx="3962400" cy="2590800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19600" y="1371600"/>
            <a:ext cx="3962400" cy="5334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371600"/>
            <a:ext cx="3200400" cy="5334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Metadata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2133600"/>
            <a:ext cx="25908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2000" y="3429000"/>
            <a:ext cx="25908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000" y="2819400"/>
            <a:ext cx="25908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86000" y="21336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71600" y="28194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90800" y="28194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3" idx="2"/>
          </p:cNvCxnSpPr>
          <p:nvPr/>
        </p:nvCxnSpPr>
        <p:spPr>
          <a:xfrm>
            <a:off x="1562100" y="3200400"/>
            <a:ext cx="3429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2"/>
          </p:cNvCxnSpPr>
          <p:nvPr/>
        </p:nvCxnSpPr>
        <p:spPr>
          <a:xfrm>
            <a:off x="2781300" y="3200400"/>
            <a:ext cx="1143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2"/>
          </p:cNvCxnSpPr>
          <p:nvPr/>
        </p:nvCxnSpPr>
        <p:spPr>
          <a:xfrm flipH="1">
            <a:off x="2133600" y="2514600"/>
            <a:ext cx="3429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ight Arrow 23"/>
          <p:cNvSpPr/>
          <p:nvPr/>
        </p:nvSpPr>
        <p:spPr>
          <a:xfrm>
            <a:off x="3657600" y="2667000"/>
            <a:ext cx="2133600" cy="9906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57200" y="5181600"/>
            <a:ext cx="8305800" cy="12192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Suppose we have some interrelated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metadata that we would like to write into a file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h5recover Algorithm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066800"/>
            <a:ext cx="8534400" cy="52578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noProof="0" dirty="0" smtClean="0"/>
              <a:t>Try to find the superblock in the target file.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Check to see if the journaling flag is set.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Try to find the journal.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Open the journal and validate it.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Apply all metadata writes specified in the journal up to the last transaction.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Reset the journaling flag and flush the file to disk.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3754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Journaling</a:t>
            </a:r>
            <a:endParaRPr lang="en-US" dirty="0"/>
          </a:p>
        </p:txBody>
      </p:sp>
      <p:sp>
        <p:nvSpPr>
          <p:cNvPr id="5" name="Document 4"/>
          <p:cNvSpPr/>
          <p:nvPr/>
        </p:nvSpPr>
        <p:spPr>
          <a:xfrm>
            <a:off x="4419600" y="2057400"/>
            <a:ext cx="3962400" cy="2590800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19600" y="1371600"/>
            <a:ext cx="3962400" cy="5334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Corrupted File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371600"/>
            <a:ext cx="3200400" cy="5334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Metadata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2133600"/>
            <a:ext cx="25908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2000" y="3429000"/>
            <a:ext cx="2590800" cy="381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000" y="2819400"/>
            <a:ext cx="2590800" cy="381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86000" y="21336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71600" y="2819400"/>
            <a:ext cx="3810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90800" y="2819400"/>
            <a:ext cx="3810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3" idx="2"/>
          </p:cNvCxnSpPr>
          <p:nvPr/>
        </p:nvCxnSpPr>
        <p:spPr>
          <a:xfrm>
            <a:off x="1562100" y="3200400"/>
            <a:ext cx="3429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2"/>
          </p:cNvCxnSpPr>
          <p:nvPr/>
        </p:nvCxnSpPr>
        <p:spPr>
          <a:xfrm>
            <a:off x="2781300" y="3200400"/>
            <a:ext cx="1143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2"/>
          </p:cNvCxnSpPr>
          <p:nvPr/>
        </p:nvCxnSpPr>
        <p:spPr>
          <a:xfrm flipH="1">
            <a:off x="2133600" y="2514600"/>
            <a:ext cx="3429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105400" y="2362200"/>
            <a:ext cx="25908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629400" y="23622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20" idx="2"/>
          </p:cNvCxnSpPr>
          <p:nvPr/>
        </p:nvCxnSpPr>
        <p:spPr>
          <a:xfrm flipH="1">
            <a:off x="6477000" y="2743200"/>
            <a:ext cx="3429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ight Arrow 23"/>
          <p:cNvSpPr/>
          <p:nvPr/>
        </p:nvSpPr>
        <p:spPr>
          <a:xfrm>
            <a:off x="3657600" y="2667000"/>
            <a:ext cx="2133600" cy="9906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810000" y="2286000"/>
            <a:ext cx="1600200" cy="160020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endParaRPr kumimoji="0" lang="en-US" sz="9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19800" y="3200400"/>
            <a:ext cx="609600" cy="6096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/>
              <a:t>?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200" y="5181600"/>
            <a:ext cx="8305800" cy="12192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the write is interrupted (process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killed, etc.), then we will have an invalid/corrupt file.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301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Journaling</a:t>
            </a:r>
            <a:endParaRPr lang="en-US" dirty="0"/>
          </a:p>
        </p:txBody>
      </p:sp>
      <p:sp>
        <p:nvSpPr>
          <p:cNvPr id="5" name="Document 4"/>
          <p:cNvSpPr/>
          <p:nvPr/>
        </p:nvSpPr>
        <p:spPr>
          <a:xfrm>
            <a:off x="4419600" y="2057400"/>
            <a:ext cx="3962400" cy="2590800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19600" y="1371600"/>
            <a:ext cx="3962400" cy="5334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066800"/>
            <a:ext cx="3200400" cy="8382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lnSpcReduction="1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Metadata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Transaction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2133600"/>
            <a:ext cx="25908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2000" y="3429000"/>
            <a:ext cx="25908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000" y="2819400"/>
            <a:ext cx="25908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86000" y="21336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71600" y="28194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90800" y="28194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3" idx="2"/>
          </p:cNvCxnSpPr>
          <p:nvPr/>
        </p:nvCxnSpPr>
        <p:spPr>
          <a:xfrm>
            <a:off x="1562100" y="3200400"/>
            <a:ext cx="3429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2"/>
          </p:cNvCxnSpPr>
          <p:nvPr/>
        </p:nvCxnSpPr>
        <p:spPr>
          <a:xfrm>
            <a:off x="2781300" y="3200400"/>
            <a:ext cx="1143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2"/>
          </p:cNvCxnSpPr>
          <p:nvPr/>
        </p:nvCxnSpPr>
        <p:spPr>
          <a:xfrm flipH="1">
            <a:off x="2133600" y="2514600"/>
            <a:ext cx="3429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ight Arrow 23"/>
          <p:cNvSpPr/>
          <p:nvPr/>
        </p:nvSpPr>
        <p:spPr>
          <a:xfrm>
            <a:off x="3657600" y="2667000"/>
            <a:ext cx="2133600" cy="9906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33400" y="5638800"/>
            <a:ext cx="8305800" cy="8382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Journaling avoids the corrupt file problem by recording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set of writes (a transaction) in a journal.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1981200"/>
            <a:ext cx="2895600" cy="1981200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ocument 2"/>
          <p:cNvSpPr/>
          <p:nvPr/>
        </p:nvSpPr>
        <p:spPr>
          <a:xfrm>
            <a:off x="685800" y="4419600"/>
            <a:ext cx="2743200" cy="10668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Journal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1600200" y="3581400"/>
            <a:ext cx="838200" cy="10668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74805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Journaling</a:t>
            </a:r>
            <a:endParaRPr lang="en-US" dirty="0"/>
          </a:p>
        </p:txBody>
      </p:sp>
      <p:sp>
        <p:nvSpPr>
          <p:cNvPr id="5" name="Document 4"/>
          <p:cNvSpPr/>
          <p:nvPr/>
        </p:nvSpPr>
        <p:spPr>
          <a:xfrm>
            <a:off x="4419600" y="2057400"/>
            <a:ext cx="3962400" cy="2590800"/>
          </a:xfrm>
          <a:prstGeom prst="flowChartDocumen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19600" y="1371600"/>
            <a:ext cx="3962400" cy="5334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066800"/>
            <a:ext cx="3200400" cy="8382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lnSpcReduction="10000"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Metadata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Transaction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2133600"/>
            <a:ext cx="25908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2000" y="3429000"/>
            <a:ext cx="2590800" cy="381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62000" y="2819400"/>
            <a:ext cx="2590800" cy="381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286000" y="21336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71600" y="2819400"/>
            <a:ext cx="3810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90800" y="2819400"/>
            <a:ext cx="3810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3" idx="2"/>
          </p:cNvCxnSpPr>
          <p:nvPr/>
        </p:nvCxnSpPr>
        <p:spPr>
          <a:xfrm>
            <a:off x="1562100" y="3200400"/>
            <a:ext cx="3429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2"/>
          </p:cNvCxnSpPr>
          <p:nvPr/>
        </p:nvCxnSpPr>
        <p:spPr>
          <a:xfrm>
            <a:off x="2781300" y="3200400"/>
            <a:ext cx="1143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2"/>
          </p:cNvCxnSpPr>
          <p:nvPr/>
        </p:nvCxnSpPr>
        <p:spPr>
          <a:xfrm flipH="1">
            <a:off x="2133600" y="2514600"/>
            <a:ext cx="3429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33400" y="5638800"/>
            <a:ext cx="8305800" cy="8382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transaction is interrupted, a recovery tool can repair the file.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1981200"/>
            <a:ext cx="2895600" cy="1981200"/>
          </a:xfrm>
          <a:prstGeom prst="rect">
            <a:avLst/>
          </a:prstGeom>
          <a:noFill/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ocument 2"/>
          <p:cNvSpPr/>
          <p:nvPr/>
        </p:nvSpPr>
        <p:spPr>
          <a:xfrm>
            <a:off x="685800" y="4419600"/>
            <a:ext cx="2743200" cy="10668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Journal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5105400" y="2362200"/>
            <a:ext cx="2590800" cy="381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629400" y="2362200"/>
            <a:ext cx="381000" cy="381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21" idx="2"/>
          </p:cNvCxnSpPr>
          <p:nvPr/>
        </p:nvCxnSpPr>
        <p:spPr>
          <a:xfrm flipH="1">
            <a:off x="6477000" y="2743200"/>
            <a:ext cx="3429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ight Arrow 23"/>
          <p:cNvSpPr/>
          <p:nvPr/>
        </p:nvSpPr>
        <p:spPr>
          <a:xfrm>
            <a:off x="3657600" y="2667000"/>
            <a:ext cx="2133600" cy="9906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810000" y="2286000"/>
            <a:ext cx="1600200" cy="160020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9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endParaRPr kumimoji="0" lang="en-US" sz="9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urved Up Arrow 14"/>
          <p:cNvSpPr/>
          <p:nvPr/>
        </p:nvSpPr>
        <p:spPr>
          <a:xfrm rot="19833944">
            <a:off x="3642572" y="4610819"/>
            <a:ext cx="2817243" cy="678831"/>
          </a:xfrm>
          <a:prstGeom prst="curvedUp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95800" y="4800600"/>
            <a:ext cx="1600200" cy="6096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h5recover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861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 Implementation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66800"/>
            <a:ext cx="8305800" cy="53340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HDF5 1.10.0 feature.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Prevents loss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an entire file due to a crashed writer.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Covers file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metadata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only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baseline="0" dirty="0"/>
              <a:t>	</a:t>
            </a:r>
            <a:r>
              <a:rPr lang="en-US" sz="2400" baseline="0" dirty="0" smtClean="0"/>
              <a:t>We make no guarantees</a:t>
            </a:r>
            <a:r>
              <a:rPr lang="en-US" sz="2400" dirty="0" smtClean="0"/>
              <a:t> about data.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 smtClean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Works with parallel.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Currently uses an external journal file.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dirty="0" smtClean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2400" dirty="0" smtClean="0"/>
              <a:t>Journaling slows performance.</a:t>
            </a:r>
          </a:p>
        </p:txBody>
      </p:sp>
    </p:spTree>
    <p:extLst>
      <p:ext uri="{BB962C8B-B14F-4D97-AF65-F5344CB8AC3E}">
        <p14:creationId xmlns:p14="http://schemas.microsoft.com/office/powerpoint/2010/main" val="2383968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Superblock Additions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19200"/>
            <a:ext cx="8382000" cy="51816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Journaling Flag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Internal/External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Flag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Journal Location (path or address)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24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Journal Version Number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4171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Journal File Format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19200"/>
            <a:ext cx="3810000" cy="51054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Binary file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160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&lt;journal&gt; --&gt; &lt;header&gt;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&lt;body&gt;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lang="en-US" sz="1600" baseline="0" dirty="0"/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&lt;header&gt; --&gt; &lt;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header_start_tag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dirty="0"/>
              <a:t> </a:t>
            </a:r>
            <a:r>
              <a:rPr lang="en-US" sz="1600" dirty="0" smtClean="0"/>
              <a:t>                       &lt;</a:t>
            </a:r>
            <a:r>
              <a:rPr lang="en-US" sz="1600" dirty="0" err="1" smtClean="0"/>
              <a:t>journal_version_number</a:t>
            </a:r>
            <a:r>
              <a:rPr lang="en-US" sz="160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                     &lt;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target_file_name_len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dirty="0"/>
              <a:t> </a:t>
            </a:r>
            <a:r>
              <a:rPr lang="en-US" sz="1600" dirty="0" smtClean="0"/>
              <a:t>                       &lt;</a:t>
            </a:r>
            <a:r>
              <a:rPr lang="en-US" sz="1600" dirty="0" err="1" smtClean="0"/>
              <a:t>target_file_name</a:t>
            </a:r>
            <a:r>
              <a:rPr lang="en-US" sz="160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                     &lt;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creation_date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dirty="0"/>
              <a:t> </a:t>
            </a:r>
            <a:r>
              <a:rPr lang="en-US" sz="1600" dirty="0" smtClean="0"/>
              <a:t>                       &lt;</a:t>
            </a:r>
            <a:r>
              <a:rPr lang="en-US" sz="1600" dirty="0" err="1" smtClean="0"/>
              <a:t>header_end_tag</a:t>
            </a:r>
            <a:r>
              <a:rPr lang="en-US" sz="160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dirty="0" smtClean="0"/>
              <a:t>&lt;body&gt; --&gt; (&lt;</a:t>
            </a:r>
            <a:r>
              <a:rPr lang="en-US" sz="1600" dirty="0" err="1" smtClean="0"/>
              <a:t>begin_transaction</a:t>
            </a:r>
            <a:r>
              <a:rPr lang="en-US" sz="160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                  | &lt;entry&gt;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dirty="0"/>
              <a:t> </a:t>
            </a:r>
            <a:r>
              <a:rPr lang="en-US" sz="1600" dirty="0" smtClean="0"/>
              <a:t>                    | &lt;</a:t>
            </a:r>
            <a:r>
              <a:rPr lang="en-US" sz="1600" dirty="0" err="1" smtClean="0"/>
              <a:t>end_transaction</a:t>
            </a:r>
            <a:r>
              <a:rPr lang="en-US" sz="160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                  | &lt;comment&gt;)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1219200"/>
            <a:ext cx="4343400" cy="51054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&lt;entry&gt; --&gt; &lt;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begin_entry_tag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dirty="0"/>
              <a:t> </a:t>
            </a:r>
            <a:r>
              <a:rPr lang="en-US" sz="1600" dirty="0" smtClean="0"/>
              <a:t>                    &lt;</a:t>
            </a:r>
            <a:r>
              <a:rPr lang="en-US" sz="1600" dirty="0" err="1" smtClean="0"/>
              <a:t>transaction_number</a:t>
            </a:r>
            <a:r>
              <a:rPr lang="en-US" sz="160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                  &lt;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entry_base_addr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dirty="0"/>
              <a:t> </a:t>
            </a:r>
            <a:r>
              <a:rPr lang="en-US" sz="1600" dirty="0" smtClean="0"/>
              <a:t>                    &lt;</a:t>
            </a:r>
            <a:r>
              <a:rPr lang="en-US" sz="1600" dirty="0" err="1" smtClean="0"/>
              <a:t>entry_length</a:t>
            </a:r>
            <a:r>
              <a:rPr lang="en-US" sz="160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                  &lt;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entry_body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baseline="0" dirty="0"/>
              <a:t> </a:t>
            </a:r>
            <a:r>
              <a:rPr lang="en-US" sz="1600" baseline="0" dirty="0" smtClean="0"/>
              <a:t>                    &lt;</a:t>
            </a:r>
            <a:r>
              <a:rPr lang="en-US" sz="1600" baseline="0" dirty="0" err="1" smtClean="0"/>
              <a:t>end_entry_tag</a:t>
            </a:r>
            <a:r>
              <a:rPr lang="en-US" sz="1600" baseline="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16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baseline="0" dirty="0" smtClean="0"/>
              <a:t>&lt;</a:t>
            </a:r>
            <a:r>
              <a:rPr lang="en-US" sz="1600" baseline="0" dirty="0" err="1" smtClean="0"/>
              <a:t>end_transaction</a:t>
            </a:r>
            <a:r>
              <a:rPr lang="en-US" sz="1600" baseline="0" dirty="0" smtClean="0"/>
              <a:t>&gt;</a:t>
            </a:r>
            <a:r>
              <a:rPr lang="en-US" sz="1600" dirty="0" smtClean="0"/>
              <a:t> --&gt; &lt;</a:t>
            </a:r>
            <a:r>
              <a:rPr lang="en-US" sz="1600" dirty="0" err="1" smtClean="0"/>
              <a:t>end_trans_start_tag</a:t>
            </a:r>
            <a:r>
              <a:rPr lang="en-US" sz="160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                                      &lt;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transaction_number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baseline="0" dirty="0"/>
              <a:t> </a:t>
            </a:r>
            <a:r>
              <a:rPr lang="en-US" sz="1600" baseline="0" dirty="0" smtClean="0"/>
              <a:t>                                        &lt;</a:t>
            </a:r>
            <a:r>
              <a:rPr lang="en-US" sz="1600" baseline="0" dirty="0" err="1" smtClean="0"/>
              <a:t>end_trans_end_tag</a:t>
            </a:r>
            <a:r>
              <a:rPr lang="en-US" sz="1600" baseline="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1600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baseline="0" dirty="0" smtClean="0"/>
              <a:t>&lt;comment&gt; --&gt; &lt;</a:t>
            </a:r>
            <a:r>
              <a:rPr lang="en-US" sz="1600" baseline="0" dirty="0" err="1" smtClean="0"/>
              <a:t>begin_comment_tag</a:t>
            </a:r>
            <a:r>
              <a:rPr lang="en-US" sz="1600" baseline="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                          &lt;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comment_length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en-US" sz="1600" baseline="0" dirty="0"/>
              <a:t> </a:t>
            </a:r>
            <a:r>
              <a:rPr lang="en-US" sz="1600" baseline="0" dirty="0" smtClean="0"/>
              <a:t>                            &lt;</a:t>
            </a:r>
            <a:r>
              <a:rPr lang="en-US" sz="1600" baseline="0" dirty="0" err="1" smtClean="0"/>
              <a:t>comment_string</a:t>
            </a:r>
            <a:r>
              <a:rPr lang="en-US" sz="1600" baseline="0" dirty="0" smtClean="0"/>
              <a:t>&gt;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16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                          &lt;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end_comment_tag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&gt;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77312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API </a:t>
            </a:r>
            <a:r>
              <a:rPr lang="en-US" dirty="0" smtClean="0"/>
              <a:t>Call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" y="990600"/>
            <a:ext cx="87630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 smtClean="0">
                <a:solidFill>
                  <a:srgbClr val="0000FF"/>
                </a:solidFill>
                <a:latin typeface="Consolas"/>
                <a:cs typeface="Consolas"/>
              </a:rPr>
              <a:t>herr_t</a:t>
            </a:r>
            <a:endParaRPr lang="en-US" sz="2400" i="1" dirty="0" smtClean="0">
              <a:solidFill>
                <a:srgbClr val="0000FF"/>
              </a:solidFill>
              <a:latin typeface="Consolas"/>
              <a:cs typeface="Consolas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Consolas"/>
                <a:cs typeface="Consolas"/>
              </a:rPr>
              <a:t>H5Pset_jnl_config</a:t>
            </a:r>
            <a:r>
              <a:rPr lang="en-US" sz="2400" dirty="0">
                <a:latin typeface="Consolas"/>
                <a:cs typeface="Consolas"/>
              </a:rPr>
              <a:t>(</a:t>
            </a:r>
            <a:r>
              <a:rPr lang="en-US" sz="2400" i="1" dirty="0" err="1">
                <a:solidFill>
                  <a:srgbClr val="0000FF"/>
                </a:solidFill>
                <a:latin typeface="Consolas"/>
                <a:cs typeface="Consolas"/>
              </a:rPr>
              <a:t>hid_t</a:t>
            </a:r>
            <a:r>
              <a:rPr lang="en-US" sz="2400" dirty="0">
                <a:latin typeface="Consolas"/>
                <a:cs typeface="Consolas"/>
              </a:rPr>
              <a:t> </a:t>
            </a:r>
            <a:r>
              <a:rPr lang="en-US" sz="2400" dirty="0" err="1" smtClean="0">
                <a:latin typeface="Consolas"/>
                <a:cs typeface="Consolas"/>
              </a:rPr>
              <a:t>plist_id</a:t>
            </a:r>
            <a:r>
              <a:rPr lang="en-US" sz="2400" dirty="0" smtClean="0">
                <a:latin typeface="Consolas"/>
                <a:cs typeface="Consolas"/>
              </a:rPr>
              <a:t>,</a:t>
            </a:r>
          </a:p>
          <a:p>
            <a:r>
              <a:rPr lang="en-US" sz="2400" dirty="0" smtClean="0">
                <a:latin typeface="Consolas"/>
                <a:cs typeface="Consolas"/>
              </a:rPr>
              <a:t>	</a:t>
            </a:r>
            <a:r>
              <a:rPr lang="en-US" sz="2400" i="1" dirty="0" err="1" smtClean="0">
                <a:solidFill>
                  <a:srgbClr val="0000FF"/>
                </a:solidFill>
                <a:latin typeface="Consolas"/>
                <a:cs typeface="Consolas"/>
              </a:rPr>
              <a:t>const</a:t>
            </a:r>
            <a:r>
              <a:rPr lang="en-US" sz="2400" i="1" dirty="0" smtClean="0">
                <a:solidFill>
                  <a:srgbClr val="0000FF"/>
                </a:solidFill>
                <a:latin typeface="Consolas"/>
                <a:cs typeface="Consolas"/>
              </a:rPr>
              <a:t> H5AC_jnl_config_t </a:t>
            </a:r>
            <a:r>
              <a:rPr lang="en-US" sz="2400" dirty="0" smtClean="0">
                <a:latin typeface="Consolas"/>
                <a:cs typeface="Consolas"/>
              </a:rPr>
              <a:t>*</a:t>
            </a:r>
            <a:r>
              <a:rPr lang="en-US" sz="2400" dirty="0" err="1" smtClean="0">
                <a:latin typeface="Consolas"/>
                <a:cs typeface="Consolas"/>
              </a:rPr>
              <a:t>config_ptr</a:t>
            </a:r>
            <a:r>
              <a:rPr lang="en-US" sz="2400" dirty="0">
                <a:latin typeface="Consolas"/>
                <a:cs typeface="Consolas"/>
              </a:rPr>
              <a:t>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2819400"/>
            <a:ext cx="8305800" cy="32004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2819400"/>
            <a:ext cx="8382000" cy="9906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Takes a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struct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H5AC_jnl_config_t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which contains journaling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parameters.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207900"/>
      </p:ext>
    </p:extLst>
  </p:cSld>
  <p:clrMapOvr>
    <a:masterClrMapping/>
  </p:clrMapOvr>
</p:sld>
</file>

<file path=ppt/theme/theme1.xml><?xml version="1.0" encoding="utf-8"?>
<a:theme xmlns:a="http://schemas.openxmlformats.org/drawingml/2006/main" name="THG Template">
  <a:themeElements>
    <a:clrScheme name="THG Template">
      <a:dk1>
        <a:sysClr val="windowText" lastClr="000000"/>
      </a:dk1>
      <a:lt1>
        <a:sysClr val="window" lastClr="FFFFFF"/>
      </a:lt1>
      <a:dk2>
        <a:srgbClr val="244061"/>
      </a:dk2>
      <a:lt2>
        <a:srgbClr val="F2F2F2"/>
      </a:lt2>
      <a:accent1>
        <a:srgbClr val="4BACC6"/>
      </a:accent1>
      <a:accent2>
        <a:srgbClr val="C0504D"/>
      </a:accent2>
      <a:accent3>
        <a:srgbClr val="9BBB59"/>
      </a:accent3>
      <a:accent4>
        <a:srgbClr val="8064A2"/>
      </a:accent4>
      <a:accent5>
        <a:srgbClr val="F79646"/>
      </a:accent5>
      <a:accent6>
        <a:srgbClr val="BFBFB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20000"/>
          </a:spcBef>
          <a:spcAft>
            <a:spcPts val="0"/>
          </a:spcAft>
          <a:buClrTx/>
          <a:buSzTx/>
          <a:buFont typeface="Arial" pitchFamily="34" charset="0"/>
          <a:buNone/>
          <a:tabLst/>
          <a:defRPr kumimoji="0" sz="2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THG Template</Template>
  <TotalTime>553</TotalTime>
  <Words>891</Words>
  <Application>Microsoft Macintosh PowerPoint</Application>
  <PresentationFormat>On-screen Show (4:3)</PresentationFormat>
  <Paragraphs>219</Paragraphs>
  <Slides>20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THG Template</vt:lpstr>
      <vt:lpstr>Metadata Journaling</vt:lpstr>
      <vt:lpstr>Journaling</vt:lpstr>
      <vt:lpstr>Journaling</vt:lpstr>
      <vt:lpstr>Journaling</vt:lpstr>
      <vt:lpstr>Journaling</vt:lpstr>
      <vt:lpstr>HDF5 Implementation</vt:lpstr>
      <vt:lpstr>Superblock Additions</vt:lpstr>
      <vt:lpstr>Journal File Format</vt:lpstr>
      <vt:lpstr>New API Call</vt:lpstr>
      <vt:lpstr>H5AC_jnl_config_t</vt:lpstr>
      <vt:lpstr>Transaction Start/End</vt:lpstr>
      <vt:lpstr>Ring Buffer</vt:lpstr>
      <vt:lpstr>Journal Buffers</vt:lpstr>
      <vt:lpstr>Start Transaction</vt:lpstr>
      <vt:lpstr>Insert a Journal Entry</vt:lpstr>
      <vt:lpstr>End Transaction</vt:lpstr>
      <vt:lpstr>Flush and Close</vt:lpstr>
      <vt:lpstr>Parallel</vt:lpstr>
      <vt:lpstr>h5recover</vt:lpstr>
      <vt:lpstr>h5recover Algorithm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Dana Robinson</dc:creator>
  <cp:lastModifiedBy>Dana Robinson</cp:lastModifiedBy>
  <cp:revision>29</cp:revision>
  <dcterms:created xsi:type="dcterms:W3CDTF">2012-05-21T21:29:48Z</dcterms:created>
  <dcterms:modified xsi:type="dcterms:W3CDTF">2012-05-31T05:48:44Z</dcterms:modified>
</cp:coreProperties>
</file>