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2" r:id="rId1"/>
    <p:sldMasterId id="2147483818" r:id="rId2"/>
    <p:sldMasterId id="2147483833" r:id="rId3"/>
  </p:sldMasterIdLst>
  <p:notesMasterIdLst>
    <p:notesMasterId r:id="rId15"/>
  </p:notesMasterIdLst>
  <p:handoutMasterIdLst>
    <p:handoutMasterId r:id="rId16"/>
  </p:handoutMasterIdLst>
  <p:sldIdLst>
    <p:sldId id="256" r:id="rId4"/>
    <p:sldId id="1114" r:id="rId5"/>
    <p:sldId id="1113" r:id="rId6"/>
    <p:sldId id="1115" r:id="rId7"/>
    <p:sldId id="1116" r:id="rId8"/>
    <p:sldId id="1117" r:id="rId9"/>
    <p:sldId id="1118" r:id="rId10"/>
    <p:sldId id="1119" r:id="rId11"/>
    <p:sldId id="1120" r:id="rId12"/>
    <p:sldId id="1121" r:id="rId13"/>
    <p:sldId id="1105" r:id="rId14"/>
  </p:sldIdLst>
  <p:sldSz cx="9144000" cy="6858000" type="screen4x3"/>
  <p:notesSz cx="9296400" cy="6881813"/>
  <p:custDataLst>
    <p:tags r:id="rId1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dfadmin" initials="h" lastIdx="1" clrIdx="0"/>
  <p:cmAuthor id="1" name="Elena Pourmal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000000"/>
    <a:srgbClr val="000066"/>
    <a:srgbClr val="969696"/>
    <a:srgbClr val="808080"/>
    <a:srgbClr val="B2B2B2"/>
    <a:srgbClr val="3366FF"/>
    <a:srgbClr val="DDDDDD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24" autoAdjust="0"/>
    <p:restoredTop sz="91935" autoAdjust="0"/>
  </p:normalViewPr>
  <p:slideViewPr>
    <p:cSldViewPr showGuides="1">
      <p:cViewPr>
        <p:scale>
          <a:sx n="72" d="100"/>
          <a:sy n="72" d="100"/>
        </p:scale>
        <p:origin x="-1768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241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5" d="100"/>
        <a:sy n="1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tags" Target="tags/tag1.xml"/><Relationship Id="rId1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6134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1"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8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6134" y="6537017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1" sz="1200">
                <a:cs typeface="+mn-cs"/>
              </a:defRPr>
            </a:lvl1pPr>
          </a:lstStyle>
          <a:p>
            <a:pPr>
              <a:defRPr/>
            </a:pPr>
            <a:fld id="{306D3714-838B-4D1C-94BE-382616B28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7350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268243" y="0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78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8938" y="517525"/>
            <a:ext cx="3440112" cy="2579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40083" y="3269097"/>
            <a:ext cx="6816235" cy="3096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l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268243" y="6538193"/>
            <a:ext cx="4028159" cy="343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813" tIns="46406" rIns="92813" bIns="46406" numCol="1" anchor="b" anchorCtr="0" compatLnSpc="1">
            <a:prstTxWarp prst="textNoShape">
              <a:avLst/>
            </a:prstTxWarp>
          </a:bodyPr>
          <a:lstStyle>
            <a:lvl1pPr algn="r" defTabSz="927100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43BA370-1D01-44FA-82A7-089D3FB33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037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9271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9271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fld id="{A7EFE13C-A94D-4CFE-955E-8A44A4A9448B}" type="slidenum">
              <a:rPr lang="en-US" sz="1200" smtClean="0"/>
              <a:pPr/>
              <a:t>1</a:t>
            </a:fld>
            <a:endParaRPr lang="en-US" sz="1200" dirty="0" smtClean="0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2588" y="515938"/>
            <a:ext cx="3441700" cy="2581275"/>
          </a:xfrm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37974" y="3269096"/>
            <a:ext cx="6812018" cy="30972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jpeg"/><Relationship Id="rId3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3200"/>
            <a:ext cx="7010400" cy="533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57B00-2272-4B28-88BE-3425C01440B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1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081" descr="hdf 7ppt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683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206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828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206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206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b="1">
                <a:latin typeface="+mn-lt"/>
              </a:defRPr>
            </a:lvl1pPr>
          </a:lstStyle>
          <a:p>
            <a:pPr>
              <a:defRPr/>
            </a:pPr>
            <a:fld id="{5A3AD11C-B4D8-4D3F-B349-5D890DBDE0C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5937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87ABA3-A1A1-4707-AFAF-690E37C7752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="1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672133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76400"/>
            <a:ext cx="7772400" cy="1362075"/>
          </a:xfrm>
        </p:spPr>
        <p:txBody>
          <a:bodyPr anchor="t"/>
          <a:lstStyle>
            <a:lvl1pPr algn="ctr">
              <a:defRPr sz="4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61385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86200" cy="4800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002BCC6-A6E9-4477-A97A-8C49FEE5DBA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179828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DD25F5-1A27-497B-9B5D-3F1318B163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23701"/>
      </p:ext>
    </p:extLst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CFA244-EDC7-4175-86F8-3DE121B61478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914957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483536-7513-45D1-A0A0-45AB5C105D1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53567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F42C270-2C40-4F17-B7F6-6B154A88FC62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471830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295400"/>
            <a:ext cx="7924800" cy="48006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553200"/>
            <a:ext cx="19812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553200"/>
            <a:ext cx="4114800" cy="228600"/>
          </a:xfrm>
        </p:spPr>
        <p:txBody>
          <a:bodyPr/>
          <a:lstStyle>
            <a:lvl1pPr>
              <a:defRPr sz="120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781800" y="6553200"/>
            <a:ext cx="762000" cy="228600"/>
          </a:xfrm>
        </p:spPr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61CD06F-8A6C-4685-92B6-A0B67BBA17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15493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33D186-D835-4A5A-8453-DC07395837C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96634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211455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619125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kumimoji="1" lang="en-US" sz="12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50C489-B96D-4165-BD5C-3CDAE6B4364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030296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9812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97769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FCA91D-70C3-4ED4-B251-33D1B903B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7400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672381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999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053"/>
          <p:cNvSpPr txBox="1">
            <a:spLocks noChangeArrowheads="1"/>
          </p:cNvSpPr>
          <p:nvPr userDrawn="1"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6" name="Picture 105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374775" y="239713"/>
            <a:ext cx="1825625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latin typeface="Arial" pitchFamily="34" charset="0"/>
              </a:rPr>
              <a:t>The HDF Group</a:t>
            </a:r>
          </a:p>
        </p:txBody>
      </p:sp>
      <p:sp>
        <p:nvSpPr>
          <p:cNvPr id="37890" name="Rectangle 2050"/>
          <p:cNvSpPr>
            <a:spLocks noGrp="1" noChangeArrowheads="1"/>
          </p:cNvSpPr>
          <p:nvPr>
            <p:ph type="ctrTitle"/>
          </p:nvPr>
        </p:nvSpPr>
        <p:spPr>
          <a:xfrm>
            <a:off x="685800" y="2209800"/>
            <a:ext cx="7772400" cy="2057400"/>
          </a:xfrm>
        </p:spPr>
        <p:txBody>
          <a:bodyPr anchor="t"/>
          <a:lstStyle>
            <a:lvl1pPr>
              <a:defRPr sz="4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7891" name="Rectangle 2051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4419600"/>
            <a:ext cx="6400800" cy="914400"/>
          </a:xfrm>
        </p:spPr>
        <p:txBody>
          <a:bodyPr/>
          <a:lstStyle>
            <a:lvl1pPr marL="0" indent="0" algn="ctr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8" name="Rectangle 20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20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b="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Rectangle 206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D0054-DEBC-4BC7-AB51-B07CBC93C6B2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949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E891D3-C79B-467C-9AA4-487CCCDFB7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02999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9A6822-8A2E-438A-8FF5-7FF0DBFC3E3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3649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90600"/>
            <a:ext cx="41529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E0B191-D192-4155-B7FC-877A6FDF1AF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09513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67948B-92F7-46C0-825B-24D3672FC8D3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39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152400"/>
            <a:ext cx="211455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9125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58623D-0FA2-4457-A4E7-CA0E22B1CE5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07941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01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81000" y="9906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3810000"/>
            <a:ext cx="8458200" cy="2667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A9CEC-B065-4A1C-B575-9A98871540EE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1820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819400"/>
            <a:ext cx="7010400" cy="533400"/>
          </a:xfrm>
        </p:spPr>
        <p:txBody>
          <a:bodyPr anchor="ctr"/>
          <a:lstStyle>
            <a:lvl1pPr>
              <a:defRPr sz="3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04800" y="6629400"/>
            <a:ext cx="1676400" cy="228600"/>
          </a:xfrm>
        </p:spPr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253389"/>
      </p:ext>
    </p:extLst>
  </p:cSld>
  <p:clrMapOvr>
    <a:masterClrMapping/>
  </p:clrMapOvr>
  <p:transition xmlns:p14="http://schemas.microsoft.com/office/powerpoint/2010/main" spd="med">
    <p:wipe dir="d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6990693-FCA4-456D-B0D1-1E6BC96D0376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761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50EEDC-5844-4EFA-918A-89CA68A7DE5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38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7EAFBD-F6C1-4BBC-BE16-6ABDE0D892E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7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4FA78B-0BBB-47B9-88DA-E5C0BFDE8D2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11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0169EC-85B8-49E2-AEE8-1C12B44850C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177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5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105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105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9A656B-55CD-44D5-AE92-A264F38D691D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3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jpeg"/><Relationship Id="rId18" Type="http://schemas.openxmlformats.org/officeDocument/2006/relationships/image" Target="../media/image2.jpe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0.xml"/><Relationship Id="rId16" Type="http://schemas.openxmlformats.org/officeDocument/2006/relationships/theme" Target="../theme/theme2.xml"/><Relationship Id="rId17" Type="http://schemas.openxmlformats.org/officeDocument/2006/relationships/image" Target="../media/image5.jpeg"/><Relationship Id="rId18" Type="http://schemas.openxmlformats.org/officeDocument/2006/relationships/image" Target="../media/image2.jpeg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4.xml"/><Relationship Id="rId15" Type="http://schemas.openxmlformats.org/officeDocument/2006/relationships/theme" Target="../theme/theme3.xml"/><Relationship Id="rId16" Type="http://schemas.openxmlformats.org/officeDocument/2006/relationships/image" Target="../media/image1.jpeg"/><Relationship Id="rId17" Type="http://schemas.openxmlformats.org/officeDocument/2006/relationships/image" Target="../media/image2.jpeg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48" r:id="rId14"/>
    <p:sldLayoutId id="2147483816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524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95400"/>
            <a:ext cx="79248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629400"/>
            <a:ext cx="411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1" sz="1400" b="1">
                <a:solidFill>
                  <a:schemeClr val="bg1"/>
                </a:solidFill>
                <a:latin typeface="Garamond" pitchFamily="18" charset="0"/>
                <a:cs typeface="+mn-cs"/>
              </a:defRPr>
            </a:lvl1pPr>
          </a:lstStyle>
          <a:p>
            <a:pPr>
              <a:defRPr/>
            </a:pPr>
            <a:fld id="{04F65656-5A70-4E45-ABD8-D5F46971B80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hdf bluegreenotxt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df 0line"/>
          <p:cNvPicPr>
            <a:picLocks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hdf bluegreenotxt"/>
          <p:cNvPicPr>
            <a:picLocks noChangeAspect="1" noChangeArrowheads="1"/>
          </p:cNvPicPr>
          <p:nvPr userDrawn="1"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123950" cy="617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hdf 0line"/>
          <p:cNvPicPr>
            <a:picLocks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  <p:sldLayoutId id="2147483817" r:id="rId15"/>
  </p:sldLayoutIdLst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rgbClr val="000000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99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990600"/>
            <a:ext cx="8458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1050" descr="hdf 0line"/>
          <p:cNvPicPr>
            <a:picLocks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7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52400"/>
            <a:ext cx="7010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93" name="Rectangle 105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629400"/>
            <a:ext cx="1371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May 30-31, 2012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6894" name="Rectangle 105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629400"/>
            <a:ext cx="396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HDF5 Workshop at PSI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6895" name="Rectangle 105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629400"/>
            <a:ext cx="762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fld id="{AED57B00-2272-4B28-88BE-3425C01440B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Rectangle 1053"/>
          <p:cNvSpPr txBox="1">
            <a:spLocks noChangeArrowheads="1"/>
          </p:cNvSpPr>
          <p:nvPr/>
        </p:nvSpPr>
        <p:spPr bwMode="auto">
          <a:xfrm>
            <a:off x="7239000" y="6629400"/>
            <a:ext cx="1676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>
            <a:lvl1pPr>
              <a:defRPr sz="1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FFFF"/>
                </a:solidFill>
              </a:rPr>
              <a:t>www.hdfgroup.org</a:t>
            </a:r>
          </a:p>
        </p:txBody>
      </p:sp>
      <p:pic>
        <p:nvPicPr>
          <p:cNvPr id="1034" name="Picture 105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152400"/>
            <a:ext cx="966787" cy="51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2196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  <p:sldLayoutId id="2147483845" r:id="rId12"/>
    <p:sldLayoutId id="2147483846" r:id="rId13"/>
    <p:sldLayoutId id="2147483847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000000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000000"/>
          </a:solidFill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30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600">
          <a:solidFill>
            <a:srgbClr val="000000"/>
          </a:solidFill>
          <a:latin typeface="Arial" pitchFamily="34" charset="0"/>
          <a:cs typeface="Arial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svn.hdfgroup.uiuc.edu/hdf5/branches/aio_vfd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042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HDF5 and AIO</a:t>
            </a:r>
          </a:p>
        </p:txBody>
      </p:sp>
      <p:sp>
        <p:nvSpPr>
          <p:cNvPr id="16387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419600"/>
            <a:ext cx="6400800" cy="914400"/>
          </a:xfrm>
        </p:spPr>
        <p:txBody>
          <a:bodyPr/>
          <a:lstStyle/>
          <a:p>
            <a:r>
              <a:rPr lang="en-US" sz="3200" dirty="0" smtClean="0"/>
              <a:t>Current status and future work</a:t>
            </a:r>
            <a:endParaRPr lang="en-US" sz="3200" dirty="0"/>
          </a:p>
          <a:p>
            <a:endParaRPr lang="en-US" dirty="0" smtClean="0"/>
          </a:p>
        </p:txBody>
      </p:sp>
      <p:sp>
        <p:nvSpPr>
          <p:cNvPr id="12290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 dirty="0" smtClean="0"/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 dirty="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03BA6F-3DDB-430D-91ED-7A65515D999C}" type="slidenum">
              <a:rPr lang="en-US" smtClean="0"/>
              <a:pPr>
                <a:defRPr/>
              </a:pPr>
              <a:t>1</a:t>
            </a:fld>
            <a:endParaRPr lang="en-US" dirty="0" smtClean="0"/>
          </a:p>
        </p:txBody>
      </p:sp>
    </p:spTree>
  </p:cSld>
  <p:clrMapOvr>
    <a:masterClrMapping/>
  </p:clrMapOvr>
  <p:transition xmlns:p14="http://schemas.microsoft.com/office/powerpoint/2010/main" spd="med">
    <p:wipe dir="d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Design and implement clients to use AIO for writing HDF5 metadata and raw data</a:t>
            </a:r>
          </a:p>
          <a:p>
            <a:r>
              <a:rPr lang="en-US" dirty="0" smtClean="0"/>
              <a:t>Design and implement public APIs to control AIO</a:t>
            </a:r>
          </a:p>
          <a:p>
            <a:r>
              <a:rPr lang="en-US" dirty="0" smtClean="0"/>
              <a:t>Those tasks are in a planning stage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535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Thank You!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May 30-31,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CCE0D-01B3-4B6E-888D-222658E270B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84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and AIO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Asynchronous I/</a:t>
            </a:r>
            <a:r>
              <a:rPr lang="en-US" dirty="0" smtClean="0"/>
              <a:t>O (AIO), </a:t>
            </a:r>
            <a:r>
              <a:rPr lang="en-US" dirty="0"/>
              <a:t>or non-blocking I/O, is a form </a:t>
            </a:r>
            <a:r>
              <a:rPr lang="en-US" dirty="0" smtClean="0"/>
              <a:t>of input/output processing </a:t>
            </a:r>
            <a:r>
              <a:rPr lang="en-US" dirty="0"/>
              <a:t>that permits other processing to continue </a:t>
            </a:r>
            <a:r>
              <a:rPr lang="en-US" dirty="0" smtClean="0"/>
              <a:t>while the </a:t>
            </a:r>
            <a:r>
              <a:rPr lang="en-US" dirty="0"/>
              <a:t>transmission </a:t>
            </a:r>
            <a:r>
              <a:rPr lang="en-US" dirty="0" smtClean="0"/>
              <a:t>occurs (i.e</a:t>
            </a:r>
            <a:r>
              <a:rPr lang="en-US" dirty="0" smtClean="0"/>
              <a:t>., </a:t>
            </a:r>
            <a:r>
              <a:rPr lang="en-US" dirty="0" smtClean="0"/>
              <a:t>overlapping compute with I/O)</a:t>
            </a:r>
          </a:p>
          <a:p>
            <a:r>
              <a:rPr lang="en-US" dirty="0" smtClean="0"/>
              <a:t>Current HDF5 I/O calls are synchronous or blocking</a:t>
            </a:r>
          </a:p>
          <a:p>
            <a:pPr lvl="1"/>
            <a:r>
              <a:rPr lang="en-US" dirty="0" smtClean="0"/>
              <a:t>On read, call doesn’t complete until the desired data has been read from the file and written to the application buffer</a:t>
            </a:r>
          </a:p>
          <a:p>
            <a:pPr lvl="1"/>
            <a:r>
              <a:rPr lang="en-US" dirty="0" smtClean="0"/>
              <a:t>On write, the call doesn’t complete until the outgoing data buffer has been transferred to OS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59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HDF5 and AIO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HDF5 may hide most of I/O overhead under application computation </a:t>
            </a:r>
          </a:p>
          <a:p>
            <a:r>
              <a:rPr lang="en-US" dirty="0" smtClean="0"/>
              <a:t>Support asynchronous I/O access to data in HDF5 file:</a:t>
            </a:r>
          </a:p>
          <a:p>
            <a:pPr lvl="1"/>
            <a:r>
              <a:rPr lang="en-US" dirty="0" smtClean="0"/>
              <a:t>I/O is initiated within the library in response to an API call</a:t>
            </a:r>
          </a:p>
          <a:p>
            <a:pPr lvl="1"/>
            <a:r>
              <a:rPr lang="en-US" dirty="0" smtClean="0"/>
              <a:t>I/O operation completes in the background</a:t>
            </a:r>
            <a:r>
              <a:rPr lang="en-US" dirty="0"/>
              <a:t> </a:t>
            </a:r>
            <a:r>
              <a:rPr lang="en-US" dirty="0" smtClean="0"/>
              <a:t>after API call has returned</a:t>
            </a:r>
          </a:p>
          <a:p>
            <a:pPr lvl="1"/>
            <a:r>
              <a:rPr lang="en-US" dirty="0" smtClean="0"/>
              <a:t>Beneficial for both raw data and HDF5 metadata I/O</a:t>
            </a:r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104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considerations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POSIX Asynchronous I/O routines</a:t>
            </a:r>
          </a:p>
          <a:p>
            <a:pPr lvl="1"/>
            <a:r>
              <a:rPr lang="en-US" dirty="0" smtClean="0"/>
              <a:t>APIs for applications to initiate write/read/file sync</a:t>
            </a:r>
          </a:p>
          <a:p>
            <a:pPr lvl="2"/>
            <a:r>
              <a:rPr lang="en-US" dirty="0" smtClean="0"/>
              <a:t>Return immediately without waiting for requested I/O operation to complete</a:t>
            </a:r>
          </a:p>
          <a:p>
            <a:pPr lvl="1"/>
            <a:r>
              <a:rPr lang="en-US" dirty="0" smtClean="0"/>
              <a:t>Facilities to:</a:t>
            </a:r>
          </a:p>
          <a:p>
            <a:pPr lvl="2"/>
            <a:r>
              <a:rPr lang="en-US" dirty="0"/>
              <a:t>Q</a:t>
            </a:r>
            <a:r>
              <a:rPr lang="en-US" dirty="0" smtClean="0"/>
              <a:t>uery OS to determine if AIO operation is complete</a:t>
            </a:r>
          </a:p>
          <a:p>
            <a:pPr lvl="2"/>
            <a:r>
              <a:rPr lang="en-US" dirty="0" smtClean="0"/>
              <a:t>Stall, pending completion of AIO operation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5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considerations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 of AIO library</a:t>
            </a:r>
          </a:p>
          <a:p>
            <a:pPr lvl="1"/>
            <a:r>
              <a:rPr lang="en-US" dirty="0" smtClean="0"/>
              <a:t>Portability</a:t>
            </a:r>
          </a:p>
          <a:p>
            <a:pPr lvl="1"/>
            <a:r>
              <a:rPr lang="en-US" dirty="0" smtClean="0"/>
              <a:t>Robustness</a:t>
            </a:r>
          </a:p>
          <a:p>
            <a:pPr lvl="1"/>
            <a:r>
              <a:rPr lang="en-US" dirty="0" smtClean="0"/>
              <a:t>System libraries we tested didn’t perform well and in some cases were not even POSIX compliant! </a:t>
            </a:r>
          </a:p>
          <a:p>
            <a:r>
              <a:rPr lang="en-US" dirty="0" smtClean="0"/>
              <a:t>We have been working with the “AIO-Lite” library from </a:t>
            </a:r>
            <a:r>
              <a:rPr lang="en-US" dirty="0" smtClean="0"/>
              <a:t>Argonne </a:t>
            </a:r>
            <a:r>
              <a:rPr lang="en-US" dirty="0" smtClean="0"/>
              <a:t>built on top of </a:t>
            </a:r>
            <a:r>
              <a:rPr lang="en-US" dirty="0" err="1"/>
              <a:t>P</a:t>
            </a:r>
            <a:r>
              <a:rPr lang="en-US" dirty="0" err="1" smtClean="0"/>
              <a:t>threads</a:t>
            </a:r>
            <a:endParaRPr lang="en-US" dirty="0" smtClean="0"/>
          </a:p>
          <a:p>
            <a:r>
              <a:rPr lang="en-US" dirty="0" smtClean="0"/>
              <a:t>Preliminary tests show significant reduction in application I/O time for AIO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7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Modifications completed to HDF5 Virtual File Layer</a:t>
            </a:r>
          </a:p>
          <a:p>
            <a:pPr lvl="1"/>
            <a:r>
              <a:rPr lang="en-US" dirty="0" smtClean="0"/>
              <a:t>Define a set of new VFD calls (general enough to support different AIO implementation, e.g., POSIX AIO and MPI non-blocking calls)</a:t>
            </a:r>
          </a:p>
          <a:p>
            <a:pPr lvl="2"/>
            <a:r>
              <a:rPr lang="en-US" dirty="0" smtClean="0"/>
              <a:t>Initiating of asynchronous read, write, file sync</a:t>
            </a:r>
          </a:p>
          <a:p>
            <a:pPr lvl="2"/>
            <a:r>
              <a:rPr lang="en-US" dirty="0" smtClean="0"/>
              <a:t>Obtaining status of an asynchronous operation</a:t>
            </a:r>
          </a:p>
          <a:p>
            <a:pPr lvl="2"/>
            <a:r>
              <a:rPr lang="en-US" dirty="0" smtClean="0"/>
              <a:t>Blocking pending completion of an asynchronous operation</a:t>
            </a:r>
          </a:p>
          <a:p>
            <a:pPr lvl="2"/>
            <a:r>
              <a:rPr lang="en-US" dirty="0" smtClean="0"/>
              <a:t>Finishing an </a:t>
            </a:r>
            <a:r>
              <a:rPr lang="en-US" dirty="0"/>
              <a:t>asynchronous operation</a:t>
            </a:r>
          </a:p>
          <a:p>
            <a:pPr lvl="2"/>
            <a:r>
              <a:rPr lang="en-US" dirty="0" smtClean="0"/>
              <a:t>Canceling </a:t>
            </a:r>
            <a:r>
              <a:rPr lang="en-US" dirty="0"/>
              <a:t>an asynchronous operation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721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Modify H5FD_class_t in H5FDpublic.h to define these calls as optional calls that file drivers may choose to implement:</a:t>
            </a:r>
          </a:p>
          <a:p>
            <a:pPr marL="857250" lvl="2" indent="0">
              <a:buNone/>
            </a:pPr>
            <a:r>
              <a:rPr lang="en-US" dirty="0" err="1">
                <a:latin typeface="Consolas"/>
                <a:cs typeface="Consolas"/>
              </a:rPr>
              <a:t>herr_t</a:t>
            </a:r>
            <a:r>
              <a:rPr lang="en-US" dirty="0">
                <a:latin typeface="Consolas"/>
                <a:cs typeface="Consolas"/>
              </a:rPr>
              <a:t> (*</a:t>
            </a:r>
            <a:r>
              <a:rPr lang="en-US" dirty="0" err="1">
                <a:latin typeface="Consolas"/>
                <a:cs typeface="Consolas"/>
              </a:rPr>
              <a:t>aio_read</a:t>
            </a:r>
            <a:r>
              <a:rPr lang="en-US" dirty="0">
                <a:latin typeface="Consolas"/>
                <a:cs typeface="Consolas"/>
              </a:rPr>
              <a:t>)(H5FD_t *file,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aio_write</a:t>
            </a:r>
            <a:r>
              <a:rPr lang="en-US" dirty="0">
                <a:latin typeface="Consolas"/>
                <a:cs typeface="Consolas"/>
              </a:rPr>
              <a:t>)(H5FD_t *file,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aio_test</a:t>
            </a:r>
            <a:r>
              <a:rPr lang="en-US" dirty="0">
                <a:latin typeface="Consolas"/>
                <a:cs typeface="Consolas"/>
              </a:rPr>
              <a:t>)(</a:t>
            </a:r>
            <a:r>
              <a:rPr lang="en-US" dirty="0" err="1">
                <a:latin typeface="Consolas"/>
                <a:cs typeface="Consolas"/>
              </a:rPr>
              <a:t>hbool_t</a:t>
            </a:r>
            <a:r>
              <a:rPr lang="en-US" dirty="0">
                <a:latin typeface="Consolas"/>
                <a:cs typeface="Consolas"/>
              </a:rPr>
              <a:t> *</a:t>
            </a:r>
            <a:r>
              <a:rPr lang="en-US" dirty="0" err="1">
                <a:latin typeface="Consolas"/>
                <a:cs typeface="Consolas"/>
              </a:rPr>
              <a:t>done_ptr</a:t>
            </a:r>
            <a:r>
              <a:rPr lang="en-US" dirty="0">
                <a:latin typeface="Consolas"/>
                <a:cs typeface="Consolas"/>
              </a:rPr>
              <a:t>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aio_wait</a:t>
            </a:r>
            <a:r>
              <a:rPr lang="en-US" dirty="0">
                <a:latin typeface="Consolas"/>
                <a:cs typeface="Consolas"/>
              </a:rPr>
              <a:t>)(void *</a:t>
            </a:r>
            <a:r>
              <a:rPr lang="en-US" dirty="0" err="1">
                <a:latin typeface="Consolas"/>
                <a:cs typeface="Consolas"/>
              </a:rPr>
              <a:t>ctlblk_ptr</a:t>
            </a:r>
            <a:r>
              <a:rPr lang="en-US" dirty="0">
                <a:latin typeface="Consolas"/>
                <a:cs typeface="Consolas"/>
              </a:rPr>
              <a:t>);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aio_finish</a:t>
            </a:r>
            <a:r>
              <a:rPr lang="en-US" dirty="0">
                <a:latin typeface="Consolas"/>
                <a:cs typeface="Consolas"/>
              </a:rPr>
              <a:t>)(</a:t>
            </a:r>
            <a:r>
              <a:rPr lang="en-US" dirty="0" err="1">
                <a:latin typeface="Consolas"/>
                <a:cs typeface="Consolas"/>
              </a:rPr>
              <a:t>int</a:t>
            </a:r>
            <a:r>
              <a:rPr lang="en-US" dirty="0">
                <a:latin typeface="Consolas"/>
                <a:cs typeface="Consolas"/>
              </a:rPr>
              <a:t> *</a:t>
            </a:r>
            <a:r>
              <a:rPr lang="en-US" dirty="0" err="1">
                <a:latin typeface="Consolas"/>
                <a:cs typeface="Consolas"/>
              </a:rPr>
              <a:t>errno_ptr</a:t>
            </a:r>
            <a:r>
              <a:rPr lang="en-US" dirty="0">
                <a:latin typeface="Consolas"/>
                <a:cs typeface="Consolas"/>
              </a:rPr>
              <a:t>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aio_fsync</a:t>
            </a:r>
            <a:r>
              <a:rPr lang="en-US" dirty="0">
                <a:latin typeface="Consolas"/>
                <a:cs typeface="Consolas"/>
              </a:rPr>
              <a:t>)(H5FD_t *file,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 </a:t>
            </a:r>
            <a:endParaRPr lang="en-US" dirty="0" smtClean="0">
              <a:latin typeface="Consolas"/>
              <a:cs typeface="Consolas"/>
            </a:endParaRP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aio_cancel</a:t>
            </a:r>
            <a:r>
              <a:rPr lang="en-US" dirty="0">
                <a:latin typeface="Consolas"/>
                <a:cs typeface="Consolas"/>
              </a:rPr>
              <a:t>)(void *</a:t>
            </a:r>
            <a:r>
              <a:rPr lang="en-US" dirty="0" err="1">
                <a:latin typeface="Consolas"/>
                <a:cs typeface="Consolas"/>
              </a:rPr>
              <a:t>ctlblk_ptr</a:t>
            </a:r>
            <a:r>
              <a:rPr lang="en-US" dirty="0">
                <a:latin typeface="Consolas"/>
                <a:cs typeface="Consolas"/>
              </a:rPr>
              <a:t>)</a:t>
            </a:r>
            <a:r>
              <a:rPr lang="en-US" dirty="0" smtClean="0">
                <a:latin typeface="Consolas"/>
                <a:cs typeface="Consolas"/>
              </a:rPr>
              <a:t>;</a:t>
            </a:r>
          </a:p>
          <a:p>
            <a:pPr marL="857250" lvl="2" indent="0">
              <a:buNone/>
            </a:pPr>
            <a:r>
              <a:rPr lang="en-US" dirty="0" err="1" smtClean="0">
                <a:latin typeface="Consolas"/>
                <a:cs typeface="Consolas"/>
              </a:rPr>
              <a:t>herr_t</a:t>
            </a:r>
            <a:r>
              <a:rPr lang="en-US" dirty="0" smtClean="0">
                <a:latin typeface="Consolas"/>
                <a:cs typeface="Consolas"/>
              </a:rPr>
              <a:t> </a:t>
            </a:r>
            <a:r>
              <a:rPr lang="en-US" dirty="0">
                <a:latin typeface="Consolas"/>
                <a:cs typeface="Consolas"/>
              </a:rPr>
              <a:t>(*</a:t>
            </a:r>
            <a:r>
              <a:rPr lang="en-US" dirty="0" err="1">
                <a:latin typeface="Consolas"/>
                <a:cs typeface="Consolas"/>
              </a:rPr>
              <a:t>fsync</a:t>
            </a:r>
            <a:r>
              <a:rPr lang="en-US" dirty="0">
                <a:latin typeface="Consolas"/>
                <a:cs typeface="Consolas"/>
              </a:rPr>
              <a:t>)(H5FD_t *file, </a:t>
            </a:r>
            <a:r>
              <a:rPr lang="en-US" dirty="0" smtClean="0">
                <a:latin typeface="Consolas"/>
                <a:cs typeface="Consolas"/>
              </a:rPr>
              <a:t>…)</a:t>
            </a:r>
            <a:r>
              <a:rPr lang="en-US" dirty="0">
                <a:latin typeface="Consolas"/>
                <a:cs typeface="Consolas"/>
              </a:rPr>
              <a:t>;</a:t>
            </a:r>
            <a:endParaRPr lang="en-US" dirty="0" smtClean="0">
              <a:latin typeface="Consolas"/>
              <a:cs typeface="Consolas"/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1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Modifications completed to HDF5 Virtual File Layer (continued)</a:t>
            </a:r>
          </a:p>
          <a:p>
            <a:pPr lvl="1"/>
            <a:r>
              <a:rPr lang="en-US" dirty="0" smtClean="0"/>
              <a:t>Implement VFD AIO calls as top level VFD calls (sec2, </a:t>
            </a:r>
            <a:r>
              <a:rPr lang="en-US" dirty="0" smtClean="0"/>
              <a:t>etc.)</a:t>
            </a:r>
            <a:endParaRPr lang="en-US" dirty="0" smtClean="0"/>
          </a:p>
          <a:p>
            <a:pPr lvl="2"/>
            <a:r>
              <a:rPr lang="en-US" dirty="0" smtClean="0"/>
              <a:t>If underlying driver supports the desired AIO operation, these functions just pass request to it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therwise simulate AIO by translating the required operations into functionally equivalent SIO</a:t>
            </a:r>
          </a:p>
          <a:p>
            <a:pPr lvl="1"/>
            <a:r>
              <a:rPr lang="en-US" dirty="0" smtClean="0"/>
              <a:t>Modify the family and multi file drivers to implement AIO VFD calls by passing AIO VFD calls to the underlying file drivers</a:t>
            </a:r>
            <a:endParaRPr lang="en-US" dirty="0"/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58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Modifications completed to HDF5 Virtual File Layer (continued)</a:t>
            </a:r>
          </a:p>
          <a:p>
            <a:pPr lvl="1"/>
            <a:r>
              <a:rPr lang="en-US" dirty="0" smtClean="0"/>
              <a:t>Modify configure to enable and control the AIO extensions to file drivers </a:t>
            </a:r>
          </a:p>
          <a:p>
            <a:pPr lvl="2"/>
            <a:r>
              <a:rPr lang="en-US" dirty="0" smtClean="0"/>
              <a:t>--enable/</a:t>
            </a:r>
            <a:r>
              <a:rPr lang="en-US" dirty="0" err="1" smtClean="0"/>
              <a:t>disable_aio</a:t>
            </a:r>
            <a:endParaRPr lang="en-US" dirty="0" smtClean="0"/>
          </a:p>
          <a:p>
            <a:pPr lvl="2"/>
            <a:r>
              <a:rPr lang="en-US" dirty="0" smtClean="0"/>
              <a:t>--enable/disable_64_bit_posix_aio</a:t>
            </a:r>
          </a:p>
          <a:p>
            <a:pPr lvl="2"/>
            <a:r>
              <a:rPr lang="en-US" dirty="0" smtClean="0"/>
              <a:t>--enable/</a:t>
            </a:r>
            <a:r>
              <a:rPr lang="en-US" dirty="0" err="1" smtClean="0"/>
              <a:t>disable_posix_aio_error_recovery</a:t>
            </a:r>
            <a:endParaRPr lang="en-US" dirty="0" smtClean="0"/>
          </a:p>
          <a:p>
            <a:pPr lvl="1"/>
            <a:r>
              <a:rPr lang="en-US" dirty="0" smtClean="0"/>
              <a:t>Testing</a:t>
            </a:r>
            <a:endParaRPr lang="en-US" dirty="0"/>
          </a:p>
          <a:p>
            <a:pPr lvl="1"/>
            <a:r>
              <a:rPr lang="en-US" dirty="0" smtClean="0"/>
              <a:t>Code is available from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sz="2600" dirty="0" smtClean="0">
                <a:hlinkClick r:id="rId2"/>
              </a:rPr>
              <a:t>https:</a:t>
            </a:r>
            <a:r>
              <a:rPr lang="en-US" sz="2600" dirty="0">
                <a:hlinkClick r:id="rId2"/>
              </a:rPr>
              <a:t>//svn.hdfgroup.uiuc.edu/hdf5/branches/aio_vfd</a:t>
            </a:r>
            <a:r>
              <a:rPr lang="en-US" sz="2600" dirty="0" smtClean="0">
                <a:hlinkClick r:id="rId2"/>
              </a:rPr>
              <a:t>/</a:t>
            </a:r>
            <a:r>
              <a:rPr lang="en-US" sz="2600" dirty="0" smtClean="0"/>
              <a:t> </a:t>
            </a:r>
            <a:endParaRPr lang="en-US" sz="2600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30-31, 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HDF5 Workshop at PSI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ADFF9-2F2D-4D20-86DB-AD3DC4206D9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36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BRANCHTO" val="0"/>
</p:tagLst>
</file>

<file path=ppt/theme/theme1.xml><?xml version="1.0" encoding="utf-8"?>
<a:theme xmlns:a="http://schemas.openxmlformats.org/drawingml/2006/main" name="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1">
  <a:themeElements>
    <a:clrScheme name="1_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1_Presentation on product or serv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2">
  <a:themeElements>
    <a:clrScheme name="Presentation on product or service 6">
      <a:dk1>
        <a:srgbClr val="000000"/>
      </a:dk1>
      <a:lt1>
        <a:srgbClr val="FFFFFF"/>
      </a:lt1>
      <a:dk2>
        <a:srgbClr val="000000"/>
      </a:dk2>
      <a:lt2>
        <a:srgbClr val="996633"/>
      </a:lt2>
      <a:accent1>
        <a:srgbClr val="CC9900"/>
      </a:accent1>
      <a:accent2>
        <a:srgbClr val="FFE28F"/>
      </a:accent2>
      <a:accent3>
        <a:srgbClr val="FFFFFF"/>
      </a:accent3>
      <a:accent4>
        <a:srgbClr val="000000"/>
      </a:accent4>
      <a:accent5>
        <a:srgbClr val="E2CAAA"/>
      </a:accent5>
      <a:accent6>
        <a:srgbClr val="E7CD81"/>
      </a:accent6>
      <a:hlink>
        <a:srgbClr val="996633"/>
      </a:hlink>
      <a:folHlink>
        <a:srgbClr val="FF9900"/>
      </a:folHlink>
    </a:clrScheme>
    <a:fontScheme name="Presentation on product or servic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rgbClr val="0070C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smtClean="0">
            <a:ln>
              <a:noFill/>
            </a:ln>
            <a:solidFill>
              <a:schemeClr val="tx1"/>
            </a:solidFill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esentation on product or servic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on product or service 5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CB7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D6A6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on product or service 6">
        <a:dk1>
          <a:srgbClr val="000000"/>
        </a:dk1>
        <a:lt1>
          <a:srgbClr val="FFFFFF"/>
        </a:lt1>
        <a:dk2>
          <a:srgbClr val="000000"/>
        </a:dk2>
        <a:lt2>
          <a:srgbClr val="996633"/>
        </a:lt2>
        <a:accent1>
          <a:srgbClr val="CC9900"/>
        </a:accent1>
        <a:accent2>
          <a:srgbClr val="FFE28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E7CD81"/>
        </a:accent6>
        <a:hlink>
          <a:srgbClr val="996633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 on product or service</Template>
  <TotalTime>39040</TotalTime>
  <Words>759</Words>
  <Application>Microsoft Macintosh PowerPoint</Application>
  <PresentationFormat>On-screen Show (4:3)</PresentationFormat>
  <Paragraphs>115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template2</vt:lpstr>
      <vt:lpstr>Theme1</vt:lpstr>
      <vt:lpstr>1_template2</vt:lpstr>
      <vt:lpstr>HDF5 and AIO</vt:lpstr>
      <vt:lpstr>HDF5 and AIO</vt:lpstr>
      <vt:lpstr>HDF5 and AIO</vt:lpstr>
      <vt:lpstr>Implementation considerations</vt:lpstr>
      <vt:lpstr>Implementation considerations</vt:lpstr>
      <vt:lpstr>Current status</vt:lpstr>
      <vt:lpstr>Current status</vt:lpstr>
      <vt:lpstr>Current status</vt:lpstr>
      <vt:lpstr>Current status</vt:lpstr>
      <vt:lpstr>Future work</vt:lpstr>
      <vt:lpstr>Thank You!</vt:lpstr>
    </vt:vector>
  </TitlesOfParts>
  <Company>The HDF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HDF5 in support of heterogeneous databases</dc:title>
  <dc:subject>HDF5 intro, databases</dc:subject>
  <dc:creator>Mike Folk</dc:creator>
  <cp:keywords>HDF5, databases</cp:keywords>
  <cp:lastModifiedBy>Elena Pourmal</cp:lastModifiedBy>
  <cp:revision>541</cp:revision>
  <cp:lastPrinted>2012-04-15T19:39:37Z</cp:lastPrinted>
  <dcterms:created xsi:type="dcterms:W3CDTF">2006-05-18T14:39:14Z</dcterms:created>
  <dcterms:modified xsi:type="dcterms:W3CDTF">2012-05-29T12:47:12Z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TC010178481033</vt:lpwstr>
  </property>
</Properties>
</file>