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32"/>
  </p:notesMasterIdLst>
  <p:handoutMasterIdLst>
    <p:handoutMasterId r:id="rId33"/>
  </p:handoutMasterIdLst>
  <p:sldIdLst>
    <p:sldId id="375" r:id="rId3"/>
    <p:sldId id="383" r:id="rId4"/>
    <p:sldId id="389" r:id="rId5"/>
    <p:sldId id="385" r:id="rId6"/>
    <p:sldId id="390" r:id="rId7"/>
    <p:sldId id="391" r:id="rId8"/>
    <p:sldId id="384" r:id="rId9"/>
    <p:sldId id="394" r:id="rId10"/>
    <p:sldId id="392" r:id="rId11"/>
    <p:sldId id="397" r:id="rId12"/>
    <p:sldId id="398" r:id="rId13"/>
    <p:sldId id="393" r:id="rId14"/>
    <p:sldId id="395" r:id="rId15"/>
    <p:sldId id="378" r:id="rId16"/>
    <p:sldId id="387" r:id="rId17"/>
    <p:sldId id="386" r:id="rId18"/>
    <p:sldId id="388" r:id="rId19"/>
    <p:sldId id="266" r:id="rId20"/>
    <p:sldId id="279" r:id="rId21"/>
    <p:sldId id="268" r:id="rId22"/>
    <p:sldId id="270" r:id="rId23"/>
    <p:sldId id="271" r:id="rId24"/>
    <p:sldId id="272" r:id="rId25"/>
    <p:sldId id="273" r:id="rId26"/>
    <p:sldId id="277" r:id="rId27"/>
    <p:sldId id="274" r:id="rId28"/>
    <p:sldId id="275" r:id="rId29"/>
    <p:sldId id="278" r:id="rId30"/>
    <p:sldId id="399" r:id="rId3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D1D1"/>
    <a:srgbClr val="000000"/>
    <a:srgbClr val="CF5F5B"/>
    <a:srgbClr val="417EBB"/>
    <a:srgbClr val="3399FF"/>
    <a:srgbClr val="2F4D5D"/>
    <a:srgbClr val="FFC000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95F8F2-D67D-4EEF-A66C-B01A3444799F}" v="110" dt="2024-11-29T08:24:09.1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1" autoAdjust="0"/>
    <p:restoredTop sz="76730" autoAdjust="0"/>
  </p:normalViewPr>
  <p:slideViewPr>
    <p:cSldViewPr snapToGrid="0" snapToObjects="1">
      <p:cViewPr>
        <p:scale>
          <a:sx n="75" d="100"/>
          <a:sy n="75" d="100"/>
        </p:scale>
        <p:origin x="2323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29-11-2024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29/11/2024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58398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A70FB-454E-98FE-10A6-6DEF779C6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99489-B30C-DA5C-1578-C59E1924F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0680A-CB61-1E24-DD03-AB7E047B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1203F-4719-4203-9782-3A33DA31F552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9B03D-0D39-310A-393D-5847965CC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E6588-60BB-FEA3-F055-0964CB713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25E26-94D3-4E2E-AEC5-CD156A77BB2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81420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29/11/2024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29/11/2024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29/11/2024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29/11/2024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29/11/2024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29/11/2024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29/11/2024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29/11/2024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29/11/2024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29/11/2024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29/11/2024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98" r:id="rId10"/>
    <p:sldLayoutId id="2147483699" r:id="rId1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29/11/2024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610D10A-CE4C-119E-B3B7-B3FC6E3680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E07811-BA83-9B20-10E4-D74153BBC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MuX</a:t>
            </a:r>
            <a:r>
              <a:rPr lang="en-US" dirty="0"/>
              <a:t> meeting 29/11/2024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31643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50556-1BF9-4E77-767F-8C17E0AA7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FF4D8A-DB77-8BF2-3683-EE3FCF3FA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E6758-074D-DCA1-0ECB-AB979FE1A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0A160A-069A-65B4-2679-F57653728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</a:t>
            </a:r>
            <a:endParaRPr lang="LID4096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EA80F89-2CEF-CFC6-09AB-A38E3996D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1489838"/>
            <a:ext cx="3740700" cy="4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6" descr="A graph with text and numbers&#10;&#10;Description automatically generated">
            <a:extLst>
              <a:ext uri="{FF2B5EF4-FFF2-40B4-BE49-F238E27FC236}">
                <a16:creationId xmlns:a16="http://schemas.microsoft.com/office/drawing/2014/main" id="{EB515BD4-A4F5-1E07-9CD6-25B6EE22B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26683" y="1556280"/>
            <a:ext cx="5738357" cy="4183743"/>
          </a:xfr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3CFDE82-E1CE-4497-C64D-7764F8ECA8FC}"/>
              </a:ext>
            </a:extLst>
          </p:cNvPr>
          <p:cNvSpPr/>
          <p:nvPr/>
        </p:nvSpPr>
        <p:spPr>
          <a:xfrm rot="7393306">
            <a:off x="3202209" y="3949258"/>
            <a:ext cx="817419" cy="115200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CDC6E4-92BA-3BB7-CE4F-B1721E546701}"/>
              </a:ext>
            </a:extLst>
          </p:cNvPr>
          <p:cNvSpPr txBox="1"/>
          <p:nvPr/>
        </p:nvSpPr>
        <p:spPr>
          <a:xfrm>
            <a:off x="4680782" y="221346"/>
            <a:ext cx="6840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OldDesign spectrum:</a:t>
            </a:r>
            <a:r>
              <a:rPr lang="en-US" dirty="0"/>
              <a:t> 212</a:t>
            </a:r>
            <a:endParaRPr lang="LID4096" dirty="0"/>
          </a:p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OldDesignNoMetalSupport spectrum:</a:t>
            </a:r>
            <a:r>
              <a:rPr lang="en-US" dirty="0"/>
              <a:t> 143</a:t>
            </a:r>
            <a:endParaRPr lang="LID4096" dirty="0"/>
          </a:p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FullCover spectrum:</a:t>
            </a:r>
            <a:r>
              <a:rPr lang="en-US" dirty="0"/>
              <a:t> 72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9814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A646A-2CAC-8BA2-0B7F-500258085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F0A9D8-75D0-BE45-62B6-821EFBE2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1BD0EB-CE1B-2AA8-1BD6-E45410E7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A9EA62-ABD3-DBDF-CA10-9E649C8B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</a:t>
            </a:r>
            <a:endParaRPr lang="LID4096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15EE760-4DA0-F0A2-E9D8-C02F6195B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1489838"/>
            <a:ext cx="3740700" cy="4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A08CF81-CB69-A712-EA43-D45DA3E602AA}"/>
              </a:ext>
            </a:extLst>
          </p:cNvPr>
          <p:cNvSpPr/>
          <p:nvPr/>
        </p:nvSpPr>
        <p:spPr>
          <a:xfrm rot="2345184">
            <a:off x="2893205" y="1881837"/>
            <a:ext cx="817419" cy="115200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1" name="Picture 10" descr="A graph with numbers and text&#10;&#10;Description automatically generated">
            <a:extLst>
              <a:ext uri="{FF2B5EF4-FFF2-40B4-BE49-F238E27FC236}">
                <a16:creationId xmlns:a16="http://schemas.microsoft.com/office/drawing/2014/main" id="{49B6485D-7D85-962C-932C-4531A83F9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441" y="1232418"/>
            <a:ext cx="5296359" cy="41913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696060-DACB-01D4-BC41-A1D16F6FFDE1}"/>
              </a:ext>
            </a:extLst>
          </p:cNvPr>
          <p:cNvSpPr txBox="1"/>
          <p:nvPr/>
        </p:nvSpPr>
        <p:spPr>
          <a:xfrm>
            <a:off x="4680782" y="221346"/>
            <a:ext cx="6840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OldDesign spectrum:</a:t>
            </a:r>
            <a:r>
              <a:rPr lang="en-US" dirty="0"/>
              <a:t> 127</a:t>
            </a:r>
            <a:endParaRPr lang="LID4096" dirty="0"/>
          </a:p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OldDesignNoMetalSupport spectrum:</a:t>
            </a:r>
            <a:r>
              <a:rPr lang="en-US" dirty="0"/>
              <a:t> 99</a:t>
            </a:r>
            <a:endParaRPr lang="LID4096" dirty="0"/>
          </a:p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FullCover spectrum:</a:t>
            </a:r>
            <a:r>
              <a:rPr lang="en-US" dirty="0"/>
              <a:t> 78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5440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4F377F-F49C-4EE1-11EB-737026C01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each germanium detector: put a scintillator detector with 3D printed endcap to fit on all snouts</a:t>
            </a:r>
          </a:p>
          <a:p>
            <a:r>
              <a:rPr lang="en-US" dirty="0"/>
              <a:t>Redesigning the scintillators around the target</a:t>
            </a:r>
          </a:p>
          <a:p>
            <a:r>
              <a:rPr lang="en-US" dirty="0"/>
              <a:t>Guided by Geant4 simulations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69CAA9-27BC-31C9-818A-86CBE8891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CCA15-F4D5-73F8-CC13-827FCE212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393A26-689E-BDCA-DB01-4F8D52DD6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with Razvan and Christian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546595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16AA45-DEEA-93D6-0839-B3785B8FD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64E4F-B398-E672-6D23-48EEAA26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034C9-DD94-4CDA-C0F9-0CE2E33B3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2622F0-3AA5-2D6E-4F0D-5C27B3B8C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84088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3AF6B0-6356-AEB0-D3D8-03F9032EA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FBF3CC-61A4-A4E7-57A2-869EDB00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14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CDAE68-AE13-4E1B-9CDE-0B91A40B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 data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602C8F-F5CA-AF76-7853-BC2541F1A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35757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A0D4C8-6BAE-A0B2-B627-DF002DC58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ELET overview table: </a:t>
            </a:r>
            <a:br>
              <a:rPr lang="en-US" dirty="0"/>
            </a:br>
            <a:r>
              <a:rPr lang="en-US" dirty="0"/>
              <a:t>(USING RUN 71290 - 71295)</a:t>
            </a:r>
          </a:p>
          <a:p>
            <a:endParaRPr lang="LID4096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24E029-B0BD-9235-99ED-E89364FA1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6CD8F-3C95-728C-4126-62C5D461A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5B8410-E269-E726-D24C-A29F0AC3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ELET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6B92B-BF0E-4391-DD74-68CFEDA5D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249" y="43757"/>
            <a:ext cx="4665164" cy="612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099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DD69B7-D7F1-619B-64E4-0C5DB8AF3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negative time </a:t>
            </a:r>
            <a:r>
              <a:rPr lang="en-US" dirty="0">
                <a:sym typeface="Wingdings" panose="05000000000000000000" pitchFamily="2" charset="2"/>
              </a:rPr>
              <a:t> Decided to look at background content vs. calibration line content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5EEF20-E8FC-5951-61D8-B330176BB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BCCB9-08B9-6077-C98F-E8053192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EF3EA2-0A51-CF0C-7B96-56D422E1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Anticoincidence windows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AD75F2-2523-4662-15F4-3A221C0A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8" y="2465276"/>
            <a:ext cx="6631949" cy="43927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B2C1BF-CB73-FA4F-E05A-9EBA09819CEA}"/>
              </a:ext>
            </a:extLst>
          </p:cNvPr>
          <p:cNvSpPr txBox="1"/>
          <p:nvPr/>
        </p:nvSpPr>
        <p:spPr>
          <a:xfrm>
            <a:off x="7014079" y="3244334"/>
            <a:ext cx="2520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</a:rPr>
              <a:t>Decided on </a:t>
            </a:r>
            <a:r>
              <a:rPr lang="en-US" sz="1800" b="1" dirty="0">
                <a:effectLst/>
                <a:latin typeface="Calibri" panose="020F0502020204030204" pitchFamily="34" charset="0"/>
              </a:rPr>
              <a:t>-3000ns</a:t>
            </a:r>
          </a:p>
        </p:txBody>
      </p:sp>
    </p:spTree>
    <p:extLst>
      <p:ext uri="{BB962C8B-B14F-4D97-AF65-F5344CB8AC3E}">
        <p14:creationId xmlns:p14="http://schemas.microsoft.com/office/powerpoint/2010/main" val="419591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5D3D81-54FD-3110-7965-AF8067FCA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6526-70C9-3260-6D53-A71B6580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1453CCA-B1A6-86AC-5D1E-BE106E8A0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Anticoincidence windows</a:t>
            </a:r>
            <a:endParaRPr lang="LID4096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A9A432-520C-70AB-6F71-9093CA26A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1"/>
          </a:xfrm>
        </p:spPr>
        <p:txBody>
          <a:bodyPr>
            <a:normAutofit/>
          </a:bodyPr>
          <a:lstStyle/>
          <a:p>
            <a:r>
              <a:rPr lang="en-US" dirty="0"/>
              <a:t>Muonic x ray at 400keV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7F71EE-77CF-8DB4-0288-4B8988FD2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5545"/>
            <a:ext cx="8374308" cy="4272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41A765-4271-CD8D-ED77-E82331247A84}"/>
              </a:ext>
            </a:extLst>
          </p:cNvPr>
          <p:cNvSpPr txBox="1"/>
          <p:nvPr/>
        </p:nvSpPr>
        <p:spPr>
          <a:xfrm>
            <a:off x="5258852" y="1411278"/>
            <a:ext cx="60949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/>
            <a:r>
              <a:rPr lang="en-US" sz="1800" b="1" dirty="0">
                <a:effectLst/>
                <a:latin typeface="Calibri" panose="020F0502020204030204" pitchFamily="34" charset="0"/>
              </a:rPr>
              <a:t>1000ns</a:t>
            </a:r>
            <a:r>
              <a:rPr lang="en-US" sz="1800" dirty="0">
                <a:effectLst/>
                <a:latin typeface="Calibri" panose="020F0502020204030204" pitchFamily="34" charset="0"/>
              </a:rPr>
              <a:t> to be conservative (Because there is </a:t>
            </a:r>
            <a:r>
              <a:rPr lang="en-US" sz="1800" dirty="0" err="1">
                <a:effectLst/>
                <a:latin typeface="Calibri" panose="020F0502020204030204" pitchFamily="34" charset="0"/>
              </a:rPr>
              <a:t>miniball</a:t>
            </a:r>
            <a:r>
              <a:rPr lang="en-US" sz="1800" dirty="0">
                <a:effectLst/>
                <a:latin typeface="Calibri" panose="020F0502020204030204" pitchFamily="34" charset="0"/>
              </a:rPr>
              <a:t> who has this periodic noise that might trigger before the real muonic x ray is emitted)</a:t>
            </a:r>
          </a:p>
        </p:txBody>
      </p:sp>
    </p:spTree>
    <p:extLst>
      <p:ext uri="{BB962C8B-B14F-4D97-AF65-F5344CB8AC3E}">
        <p14:creationId xmlns:p14="http://schemas.microsoft.com/office/powerpoint/2010/main" val="410652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FE9A-5C62-B919-C3BB-D577151CF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Used lines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13AAB-1582-8037-5929-DCBB3FDCE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5498964"/>
            <a:ext cx="11041200" cy="621036"/>
          </a:xfrm>
        </p:spPr>
        <p:txBody>
          <a:bodyPr>
            <a:normAutofit/>
          </a:bodyPr>
          <a:lstStyle/>
          <a:p>
            <a:r>
              <a:rPr lang="en-US" dirty="0"/>
              <a:t>Separate for Batch1 (Al and empty run); Leuven90 and Lege</a:t>
            </a:r>
            <a:endParaRPr lang="LID4096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24FB8D-47C2-9593-0399-8E814A2D3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960961"/>
              </p:ext>
            </p:extLst>
          </p:nvPr>
        </p:nvGraphicFramePr>
        <p:xfrm>
          <a:off x="943494" y="1458902"/>
          <a:ext cx="1532821" cy="3940196"/>
        </p:xfrm>
        <a:graphic>
          <a:graphicData uri="http://schemas.openxmlformats.org/drawingml/2006/table">
            <a:tbl>
              <a:tblPr/>
              <a:tblGrid>
                <a:gridCol w="871538">
                  <a:extLst>
                    <a:ext uri="{9D8B030D-6E8A-4147-A177-3AD203B41FA5}">
                      <a16:colId xmlns:a16="http://schemas.microsoft.com/office/drawing/2014/main" val="4127004935"/>
                    </a:ext>
                  </a:extLst>
                </a:gridCol>
                <a:gridCol w="661283">
                  <a:extLst>
                    <a:ext uri="{9D8B030D-6E8A-4147-A177-3AD203B41FA5}">
                      <a16:colId xmlns:a16="http://schemas.microsoft.com/office/drawing/2014/main" val="1233619071"/>
                    </a:ext>
                  </a:extLst>
                </a:gridCol>
              </a:tblGrid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</a:rPr>
                        <a:t>Energy [keV]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026485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1173.228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Co60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871071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1332.492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Co60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522307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302.8508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Ba133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762211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383.8485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Ba133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520437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1460.820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K40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1642750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661.657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Cs137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0506097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344.2785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343798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778.9045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53833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121.7817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53637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867.380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0646268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1112.076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713270"/>
                  </a:ext>
                </a:extLst>
              </a:tr>
              <a:tr h="303092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1408.013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0196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226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4F427-5021-3D98-8B2B-760DC575F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55F0F-CC12-91F6-933A-C5C30EB0C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93C6498-7B78-CC2C-DEBB-C71D46D1B2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21" y="1968887"/>
            <a:ext cx="5067739" cy="4237087"/>
          </a:xfrm>
        </p:spPr>
      </p:pic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A9A8057-B4C6-8034-C50C-5FE18C2793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181" y="1968887"/>
            <a:ext cx="5197290" cy="4252328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2D8D7EC4-F945-E7DF-A125-C7F6C616C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657" y="0"/>
            <a:ext cx="3665538" cy="19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18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EBA969-807D-4FCF-9019-507A82B38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6E6B8DC-0082-7B80-5691-8296E521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AA9C2-9B52-A2FD-2AAD-95ACDF3B9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EBF34A-3D92-3ABE-FDFA-CBDF5A7A1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update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CC4E6C-1772-EE3B-A7C9-40D0516FA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98689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55A35-7895-38A2-F91F-CE3AF522E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268B5895-0627-DE5C-7181-16848BF4F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7141265" y="289353"/>
            <a:ext cx="2049958" cy="1703218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4D93D6A3-CE54-8A92-6C47-89FE76E53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9191223" y="382549"/>
            <a:ext cx="2049958" cy="1703218"/>
          </a:xfrm>
          <a:prstGeom prst="rect">
            <a:avLst/>
          </a:prstGeom>
        </p:spPr>
      </p:pic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95AE661-57FF-E28F-4F5E-2028D35C6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01" y="2329879"/>
            <a:ext cx="5204911" cy="4252328"/>
          </a:xfrm>
          <a:prstGeom prst="rect">
            <a:avLst/>
          </a:prstGeom>
        </p:spPr>
      </p:pic>
      <p:pic>
        <p:nvPicPr>
          <p:cNvPr id="16" name="Picture 15" descr="A graph of a number of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A56DC6B5-BCD2-6828-5523-70DD423A94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037" y="2392525"/>
            <a:ext cx="5220152" cy="41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89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FCB24-B19B-C2B2-967E-4897B18A7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16B6B96-A255-C933-F203-4F6821A9B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3" y="1787828"/>
            <a:ext cx="5303980" cy="4320914"/>
          </a:xfrm>
        </p:spPr>
      </p:pic>
      <p:pic>
        <p:nvPicPr>
          <p:cNvPr id="9" name="Picture 8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06053773-512D-D32E-2D8C-98D2ECE59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00" y="1842197"/>
            <a:ext cx="5372566" cy="4313294"/>
          </a:xfrm>
          <a:prstGeom prst="rect">
            <a:avLst/>
          </a:prstGeom>
        </p:spPr>
      </p:pic>
      <p:pic>
        <p:nvPicPr>
          <p:cNvPr id="11" name="Picture 10" descr="A group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F9C46716-D5F9-328A-6253-CEA0D9050B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846" y="213616"/>
            <a:ext cx="1851820" cy="147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15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D6693-7836-0D22-C1F1-6BC29E605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AA91923-C664-FC38-C237-1ADBBDF53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09" y="2030681"/>
            <a:ext cx="5311600" cy="4153260"/>
          </a:xfr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07AEC9A-3F5F-0A95-4187-A97A539CC9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209" y="2030681"/>
            <a:ext cx="5441152" cy="4160881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379E798E-975C-81E2-B859-CAB0973A7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928" y="109226"/>
            <a:ext cx="1551805" cy="181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110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C3BE-711A-6F24-E9C8-CD3897FA3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A30C0-E40C-ECA8-BEF8-0C4DE9351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Content Placeholder 6" descr="A graph with colorful lines and numbers&#10;&#10;Description automatically generated">
            <a:extLst>
              <a:ext uri="{FF2B5EF4-FFF2-40B4-BE49-F238E27FC236}">
                <a16:creationId xmlns:a16="http://schemas.microsoft.com/office/drawing/2014/main" id="{9AE7E38D-ECF7-B854-4B46-23901A6C0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04" y="1887224"/>
            <a:ext cx="5669771" cy="4221846"/>
          </a:xfrm>
          <a:prstGeom prst="rect">
            <a:avLst/>
          </a:prstGeom>
        </p:spPr>
      </p:pic>
      <p:pic>
        <p:nvPicPr>
          <p:cNvPr id="9" name="Picture 8" descr="A graph with colorful lines and numbers&#10;&#10;Description automatically generated">
            <a:extLst>
              <a:ext uri="{FF2B5EF4-FFF2-40B4-BE49-F238E27FC236}">
                <a16:creationId xmlns:a16="http://schemas.microsoft.com/office/drawing/2014/main" id="{1AD20E71-DD75-3823-ACD2-3B4678A6B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183" y="1955810"/>
            <a:ext cx="5654530" cy="4084674"/>
          </a:xfrm>
          <a:prstGeom prst="rect">
            <a:avLst/>
          </a:prstGeom>
        </p:spPr>
      </p:pic>
      <p:pic>
        <p:nvPicPr>
          <p:cNvPr id="11" name="Picture 10" descr="A group of numbers and symbols&#10;&#10;Description automatically generated">
            <a:extLst>
              <a:ext uri="{FF2B5EF4-FFF2-40B4-BE49-F238E27FC236}">
                <a16:creationId xmlns:a16="http://schemas.microsoft.com/office/drawing/2014/main" id="{03F1E5BE-FC20-4BDB-522F-6EDA2AD76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7869" y="325272"/>
            <a:ext cx="1596469" cy="15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07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09864-DECF-22BC-0B34-A5DA70951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14B47-4C2D-BD22-861D-C2551AE19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C4157DF9-1377-CDF2-9ADF-9BF1785D46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16" y="2650383"/>
            <a:ext cx="3505941" cy="2640101"/>
          </a:xfrm>
        </p:spPr>
      </p:pic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3030515-D2DD-FDB7-7538-D8317E72B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039" y="2583545"/>
            <a:ext cx="3443420" cy="2706939"/>
          </a:xfrm>
          <a:prstGeom prst="rect">
            <a:avLst/>
          </a:prstGeom>
        </p:spPr>
      </p:pic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35D8AC1-C642-BE08-4A32-F227F1220F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139" y="2583547"/>
            <a:ext cx="3432011" cy="270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74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83D0C-4A72-E870-1B7C-A146FFD51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F003F-3F80-A3A7-E9B4-1D1BAFCB2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11" name="Picture 10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F710BDD0-37E5-A205-590E-F4A1E9236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21" y="1275890"/>
            <a:ext cx="3409844" cy="2738891"/>
          </a:xfrm>
          <a:prstGeom prst="rect">
            <a:avLst/>
          </a:prstGeom>
        </p:spPr>
      </p:pic>
      <p:pic>
        <p:nvPicPr>
          <p:cNvPr id="13" name="Picture 1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369969B-44E9-8C21-E373-61551CB8D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438" y="1307842"/>
            <a:ext cx="3452679" cy="2706939"/>
          </a:xfrm>
          <a:prstGeom prst="rect">
            <a:avLst/>
          </a:prstGeom>
        </p:spPr>
      </p:pic>
      <p:pic>
        <p:nvPicPr>
          <p:cNvPr id="15" name="Picture 14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C099B6A4-32F8-D797-1365-E1988162EC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97" y="1262083"/>
            <a:ext cx="3409844" cy="2683938"/>
          </a:xfrm>
          <a:prstGeom prst="rect">
            <a:avLst/>
          </a:prstGeom>
        </p:spPr>
      </p:pic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63C51F64-E13F-2952-61DC-BE9125C55D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52" y="4014781"/>
            <a:ext cx="3438499" cy="2738891"/>
          </a:xfrm>
          <a:prstGeom prst="rect">
            <a:avLst/>
          </a:prstGeom>
        </p:spPr>
      </p:pic>
      <p:pic>
        <p:nvPicPr>
          <p:cNvPr id="16" name="Picture 15" descr="A graph of a number of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28A8E7AF-4F99-35C9-F5F0-8155138D06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796" y="4012271"/>
            <a:ext cx="3514694" cy="2790787"/>
          </a:xfrm>
          <a:prstGeom prst="rect">
            <a:avLst/>
          </a:prstGeom>
        </p:spPr>
      </p:pic>
      <p:pic>
        <p:nvPicPr>
          <p:cNvPr id="19" name="Picture 1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7192461-4EAA-2A4F-093E-7276834549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96" y="4012271"/>
            <a:ext cx="3665485" cy="279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367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8CD144-F000-51BC-83AC-5E7756BB7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66A11-2E31-0F77-2DE9-D71E5BFB8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6384193-8C03-E587-A7C1-50DE16D442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41" y="1401036"/>
            <a:ext cx="3385007" cy="2628022"/>
          </a:xfrm>
        </p:spPr>
      </p:pic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C2EE65EA-4CE7-5F5A-71E1-665A218F78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710" y="1364784"/>
            <a:ext cx="3504440" cy="278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40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D5150-E286-94C0-795C-67EFC40CC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0B769-470E-B7C8-05BA-BBA4DA629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0EA0D12-F13E-D5D7-D255-72420A808C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9" y="1595013"/>
            <a:ext cx="3199630" cy="2619166"/>
          </a:xfrm>
        </p:spPr>
      </p:pic>
      <p:pic>
        <p:nvPicPr>
          <p:cNvPr id="7" name="Picture 6" descr="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B09B376B-0DDA-975C-EA36-7F40CC6B18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830" y="1595013"/>
            <a:ext cx="3307686" cy="2619166"/>
          </a:xfrm>
          <a:prstGeom prst="rect">
            <a:avLst/>
          </a:prstGeom>
        </p:spPr>
      </p:pic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0C45EA9-8EDD-CEA1-BBB4-9122036712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737" y="1497140"/>
            <a:ext cx="3528622" cy="2717039"/>
          </a:xfrm>
          <a:prstGeom prst="rect">
            <a:avLst/>
          </a:prstGeom>
        </p:spPr>
      </p:pic>
      <p:pic>
        <p:nvPicPr>
          <p:cNvPr id="11" name="Picture 10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B156AC7-8F79-067B-64C0-F1DB3EC20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00" y="4280463"/>
            <a:ext cx="3267338" cy="2531165"/>
          </a:xfrm>
          <a:prstGeom prst="rect">
            <a:avLst/>
          </a:prstGeom>
        </p:spPr>
      </p:pic>
      <p:pic>
        <p:nvPicPr>
          <p:cNvPr id="13" name="Picture 1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72E48AB-6DD6-5D23-1E40-039DA18D37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17" y="4214179"/>
            <a:ext cx="3335199" cy="261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98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F141D-45F3-7600-48A3-03C7909AD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064AD-9139-199B-0694-F0001ADF7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gain drift</a:t>
            </a:r>
            <a:endParaRPr lang="LID4096" dirty="0"/>
          </a:p>
        </p:txBody>
      </p:sp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1A8CF2F-0782-8470-98E9-198798F85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53" y="1278809"/>
            <a:ext cx="3699557" cy="2831505"/>
          </a:xfrm>
        </p:spPr>
      </p:pic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E6B173F-C924-2983-3338-4F98A26945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288" y="1394102"/>
            <a:ext cx="3647947" cy="2799701"/>
          </a:xfrm>
          <a:prstGeom prst="rect">
            <a:avLst/>
          </a:prstGeom>
        </p:spPr>
      </p:pic>
      <p:pic>
        <p:nvPicPr>
          <p:cNvPr id="9" name="Picture 8" descr="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8488B8A-06DA-199D-9F68-6586D6F436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813" y="1305847"/>
            <a:ext cx="3959281" cy="2976213"/>
          </a:xfrm>
          <a:prstGeom prst="rect">
            <a:avLst/>
          </a:prstGeom>
        </p:spPr>
      </p:pic>
      <p:pic>
        <p:nvPicPr>
          <p:cNvPr id="11" name="Picture 10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69930AF-36B7-03AA-C03B-390A1C3FCE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05" y="4036026"/>
            <a:ext cx="3695605" cy="279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7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67933-BCB5-E7D6-86C2-6AA6CF39F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B64AB6B-85A4-5EB7-556C-154D5E018B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2265" y="207036"/>
            <a:ext cx="8450667" cy="653340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715C11-66B0-DDC7-8D30-E2C334AB2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9E7779-D52C-0BBD-8C4E-D31DC476F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25E26-94D3-4E2E-AEC5-CD156A77BB22}" type="slidenum">
              <a:rPr lang="LID4096" smtClean="0"/>
              <a:t>29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8591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67D0DB6-D6A4-7943-4151-B3A1E6736A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642461"/>
              </p:ext>
            </p:extLst>
          </p:nvPr>
        </p:nvGraphicFramePr>
        <p:xfrm>
          <a:off x="574800" y="882143"/>
          <a:ext cx="11041062" cy="52120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10734">
                  <a:extLst>
                    <a:ext uri="{9D8B030D-6E8A-4147-A177-3AD203B41FA5}">
                      <a16:colId xmlns:a16="http://schemas.microsoft.com/office/drawing/2014/main" val="155194550"/>
                    </a:ext>
                  </a:extLst>
                </a:gridCol>
                <a:gridCol w="8330328">
                  <a:extLst>
                    <a:ext uri="{9D8B030D-6E8A-4147-A177-3AD203B41FA5}">
                      <a16:colId xmlns:a16="http://schemas.microsoft.com/office/drawing/2014/main" val="3365844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Update of my simulations </a:t>
                      </a:r>
                      <a:r>
                        <a:rPr lang="en-US" b="0" dirty="0">
                          <a:sym typeface="Wingdings" panose="05000000000000000000" pitchFamily="2" charset="2"/>
                        </a:rPr>
                        <a:t>(big clean-up)</a:t>
                      </a:r>
                      <a:endParaRPr lang="LID4096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Done, everything can now easily be done with </a:t>
                      </a:r>
                      <a:r>
                        <a:rPr lang="en-US" b="0" dirty="0" err="1"/>
                        <a:t>json</a:t>
                      </a:r>
                      <a:r>
                        <a:rPr lang="en-US" b="0" dirty="0"/>
                        <a:t> files for different types of detectors, for scintillators, for </a:t>
                      </a:r>
                      <a:r>
                        <a:rPr lang="en-US" b="0" dirty="0" err="1"/>
                        <a:t>beamlinepieces</a:t>
                      </a:r>
                      <a:r>
                        <a:rPr lang="en-US" b="0" dirty="0"/>
                        <a:t>, … + energy deposition in all elements is possible now</a:t>
                      </a:r>
                      <a:endParaRPr lang="LID4096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35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Simulation of the array of last year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yet finished, all detectors are in but not </a:t>
                      </a:r>
                      <a:r>
                        <a:rPr lang="en-US" dirty="0" err="1"/>
                        <a:t>miniball</a:t>
                      </a:r>
                      <a:r>
                        <a:rPr lang="en-US" dirty="0"/>
                        <a:t> and the drawing-less detectors: Lege, Telescope, Leuven90 (waiting for the drawing from Reinaud), </a:t>
                      </a:r>
                      <a:r>
                        <a:rPr lang="en-US" dirty="0" err="1"/>
                        <a:t>miniball</a:t>
                      </a:r>
                      <a:r>
                        <a:rPr lang="en-US" dirty="0"/>
                        <a:t> (translate from my old simulation, should go rather quick as I don’t want this to be very adaptable) + need to compare to the calibration spectra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201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Scintillator design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Did very basic simulations (see later)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Working on the bremsstrahlung tracking (not fully needed, but would be nice to see where </a:t>
                      </a:r>
                      <a:r>
                        <a:rPr lang="en-US" dirty="0" err="1"/>
                        <a:t>brem</a:t>
                      </a:r>
                      <a:r>
                        <a:rPr lang="en-US" dirty="0"/>
                        <a:t> is coming from)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878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Gradient descent for position optimization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much progress </a:t>
                      </a:r>
                      <a:br>
                        <a:rPr lang="en-US" dirty="0"/>
                      </a:br>
                      <a:r>
                        <a:rPr lang="en-US" dirty="0"/>
                        <a:t>(to fix the 6e8 combinations in python and subsequent crashing)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742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 cluster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To make compatible with cluster, I now stopped using root in G4 simulations but I used G4 functions + fixed associated problems with multithreading</a:t>
                      </a:r>
                      <a:br>
                        <a:rPr lang="en-US" dirty="0">
                          <a:sym typeface="Wingdings" panose="05000000000000000000" pitchFamily="2" charset="2"/>
                        </a:rPr>
                      </a:br>
                      <a:r>
                        <a:rPr lang="en-US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US" dirty="0" err="1">
                          <a:sym typeface="Wingdings" panose="05000000000000000000" pitchFamily="2" charset="2"/>
                        </a:rPr>
                        <a:t>bremcode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 not yet updated)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967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Geant4 simulations for </a:t>
                      </a:r>
                      <a:r>
                        <a:rPr lang="en-US" dirty="0" err="1"/>
                        <a:t>stepheight</a:t>
                      </a:r>
                      <a:r>
                        <a:rPr lang="en-US" dirty="0"/>
                        <a:t> of </a:t>
                      </a:r>
                      <a:r>
                        <a:rPr lang="en-US" dirty="0" err="1"/>
                        <a:t>hypermet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00280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2A96ED-FE07-2D25-F508-999156D02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4841A-E5C1-F0AB-E878-8B0E6349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EFDA10-471B-0E26-2B83-E6A287B32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-32601"/>
            <a:ext cx="11041200" cy="1152000"/>
          </a:xfrm>
        </p:spPr>
        <p:txBody>
          <a:bodyPr/>
          <a:lstStyle/>
          <a:p>
            <a:r>
              <a:rPr lang="en-US" dirty="0"/>
              <a:t>Geant4 simulations - status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235206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DD902A-354E-B13E-F203-A5718E9FE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65282-BE1C-47D6-4DC1-6F9752875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E56BAC-C219-A5FF-C8DC-BBD300A4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Angle conventions</a:t>
            </a:r>
            <a:endParaRPr lang="LID4096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91D87B2-8432-D593-FB6A-E7882EF331C1}"/>
              </a:ext>
            </a:extLst>
          </p:cNvPr>
          <p:cNvGrpSpPr>
            <a:grpSpLocks noChangeAspect="1"/>
          </p:cNvGrpSpPr>
          <p:nvPr/>
        </p:nvGrpSpPr>
        <p:grpSpPr>
          <a:xfrm>
            <a:off x="2877811" y="4518989"/>
            <a:ext cx="1577256" cy="642733"/>
            <a:chOff x="2011679" y="2080590"/>
            <a:chExt cx="2650435" cy="108005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35D51F-9B9F-9D2E-CEE0-CD50B5A6B519}"/>
                </a:ext>
              </a:extLst>
            </p:cNvPr>
            <p:cNvSpPr/>
            <p:nvPr/>
          </p:nvSpPr>
          <p:spPr>
            <a:xfrm rot="10800000">
              <a:off x="3535679" y="2822714"/>
              <a:ext cx="1126435" cy="33793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4232365-1532-987D-BD29-84EBCA9FF7DA}"/>
                </a:ext>
              </a:extLst>
            </p:cNvPr>
            <p:cNvSpPr/>
            <p:nvPr/>
          </p:nvSpPr>
          <p:spPr>
            <a:xfrm>
              <a:off x="3051310" y="2900239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71D9D98-0A8C-1B47-C81E-3E8D923D29CF}"/>
                </a:ext>
              </a:extLst>
            </p:cNvPr>
            <p:cNvCxnSpPr>
              <a:cxnSpLocks/>
            </p:cNvCxnSpPr>
            <p:nvPr/>
          </p:nvCxnSpPr>
          <p:spPr>
            <a:xfrm>
              <a:off x="2011679" y="2991679"/>
              <a:ext cx="86801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EA3AAD4-A93E-945A-C85D-BBFBCC74259D}"/>
                </a:ext>
              </a:extLst>
            </p:cNvPr>
            <p:cNvSpPr txBox="1"/>
            <p:nvPr/>
          </p:nvSpPr>
          <p:spPr>
            <a:xfrm>
              <a:off x="2525587" y="2080590"/>
              <a:ext cx="1417210" cy="51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Top view</a:t>
              </a:r>
              <a:endParaRPr lang="LID4096" sz="14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8D17C88-5CFD-EAAC-A146-817C0EB7AFE2}"/>
              </a:ext>
            </a:extLst>
          </p:cNvPr>
          <p:cNvGrpSpPr>
            <a:grpSpLocks noChangeAspect="1"/>
          </p:cNvGrpSpPr>
          <p:nvPr/>
        </p:nvGrpSpPr>
        <p:grpSpPr>
          <a:xfrm>
            <a:off x="5574296" y="4403112"/>
            <a:ext cx="804995" cy="1095672"/>
            <a:chOff x="2011679" y="2080590"/>
            <a:chExt cx="1644197" cy="223790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38D0FFF-7951-9DA9-689C-06B3E98F8FDE}"/>
                </a:ext>
              </a:extLst>
            </p:cNvPr>
            <p:cNvSpPr/>
            <p:nvPr/>
          </p:nvSpPr>
          <p:spPr>
            <a:xfrm rot="16200000">
              <a:off x="2604341" y="3586309"/>
              <a:ext cx="1126435" cy="337931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1BA1CAF-E811-0CBE-7EE6-DEF8BEF55C35}"/>
                </a:ext>
              </a:extLst>
            </p:cNvPr>
            <p:cNvSpPr/>
            <p:nvPr/>
          </p:nvSpPr>
          <p:spPr>
            <a:xfrm>
              <a:off x="3051310" y="2900239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1349D9B-1AF3-AC56-4B48-A035F56E1477}"/>
                </a:ext>
              </a:extLst>
            </p:cNvPr>
            <p:cNvCxnSpPr>
              <a:cxnSpLocks/>
            </p:cNvCxnSpPr>
            <p:nvPr/>
          </p:nvCxnSpPr>
          <p:spPr>
            <a:xfrm>
              <a:off x="2011679" y="2991679"/>
              <a:ext cx="86801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352359-DB55-0F2A-01E7-F22103C4F4EA}"/>
                </a:ext>
              </a:extLst>
            </p:cNvPr>
            <p:cNvSpPr txBox="1"/>
            <p:nvPr/>
          </p:nvSpPr>
          <p:spPr>
            <a:xfrm>
              <a:off x="2812504" y="2080590"/>
              <a:ext cx="843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Top view</a:t>
              </a:r>
              <a:endParaRPr lang="LID4096" sz="14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3CD3C2-92DA-DC2D-D67D-066A8F41CA02}"/>
              </a:ext>
            </a:extLst>
          </p:cNvPr>
          <p:cNvGrpSpPr>
            <a:grpSpLocks noChangeAspect="1"/>
          </p:cNvGrpSpPr>
          <p:nvPr/>
        </p:nvGrpSpPr>
        <p:grpSpPr>
          <a:xfrm>
            <a:off x="7794515" y="4476846"/>
            <a:ext cx="804995" cy="1168651"/>
            <a:chOff x="2011679" y="2080590"/>
            <a:chExt cx="1644197" cy="23869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D8CD360-24E5-8EDE-F6EF-0E8F77AE3B95}"/>
                </a:ext>
              </a:extLst>
            </p:cNvPr>
            <p:cNvSpPr/>
            <p:nvPr/>
          </p:nvSpPr>
          <p:spPr>
            <a:xfrm rot="17815727">
              <a:off x="2173818" y="3735368"/>
              <a:ext cx="1126434" cy="33793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C49C97A-6107-F6A1-5EBE-C87FA1FCEA97}"/>
                </a:ext>
              </a:extLst>
            </p:cNvPr>
            <p:cNvSpPr/>
            <p:nvPr/>
          </p:nvSpPr>
          <p:spPr>
            <a:xfrm>
              <a:off x="3051310" y="2900239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46432B9-9633-F145-D8E2-E616889BA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11679" y="2991679"/>
              <a:ext cx="86801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DA18050-80A8-B25D-0B0F-5E3060AEFC7D}"/>
                </a:ext>
              </a:extLst>
            </p:cNvPr>
            <p:cNvSpPr txBox="1"/>
            <p:nvPr/>
          </p:nvSpPr>
          <p:spPr>
            <a:xfrm>
              <a:off x="2812504" y="2080590"/>
              <a:ext cx="843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Top view</a:t>
              </a:r>
              <a:endParaRPr lang="LID4096" sz="14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5CB70C9-03DA-D5CA-3D1F-28EA991755F5}"/>
              </a:ext>
            </a:extLst>
          </p:cNvPr>
          <p:cNvSpPr txBox="1"/>
          <p:nvPr/>
        </p:nvSpPr>
        <p:spPr>
          <a:xfrm>
            <a:off x="3121586" y="3933173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Thetay</a:t>
            </a:r>
            <a:r>
              <a:rPr lang="en-US" dirty="0"/>
              <a:t> = 0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FC0F82-4DBE-8980-23A0-F61353D1C66C}"/>
              </a:ext>
            </a:extLst>
          </p:cNvPr>
          <p:cNvSpPr txBox="1"/>
          <p:nvPr/>
        </p:nvSpPr>
        <p:spPr>
          <a:xfrm>
            <a:off x="5358715" y="3952744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Thetay</a:t>
            </a:r>
            <a:r>
              <a:rPr lang="en-US" dirty="0"/>
              <a:t> = 90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19023E-FDEF-9662-63DC-F43D2C5EDF11}"/>
              </a:ext>
            </a:extLst>
          </p:cNvPr>
          <p:cNvSpPr txBox="1"/>
          <p:nvPr/>
        </p:nvSpPr>
        <p:spPr>
          <a:xfrm>
            <a:off x="7546037" y="3982768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Thetay</a:t>
            </a:r>
            <a:r>
              <a:rPr lang="en-US" dirty="0"/>
              <a:t> = 100</a:t>
            </a:r>
            <a:endParaRPr lang="LID4096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864A2D8-CA9E-8409-57F5-2C73A6D891C9}"/>
              </a:ext>
            </a:extLst>
          </p:cNvPr>
          <p:cNvGrpSpPr>
            <a:grpSpLocks noChangeAspect="1"/>
          </p:cNvGrpSpPr>
          <p:nvPr/>
        </p:nvGrpSpPr>
        <p:grpSpPr>
          <a:xfrm>
            <a:off x="4821051" y="2068025"/>
            <a:ext cx="2073966" cy="694568"/>
            <a:chOff x="1318591" y="2080590"/>
            <a:chExt cx="4234070" cy="141798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8EE3FD7-6711-CFB9-753E-4EA3A1D180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11679" y="2080590"/>
              <a:ext cx="2650435" cy="1080054"/>
              <a:chOff x="2011679" y="2080590"/>
              <a:chExt cx="2650435" cy="1080054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B80469F-F352-3902-563E-8EEA1F42BFFB}"/>
                  </a:ext>
                </a:extLst>
              </p:cNvPr>
              <p:cNvSpPr/>
              <p:nvPr/>
            </p:nvSpPr>
            <p:spPr>
              <a:xfrm rot="10800000">
                <a:off x="3535679" y="2822714"/>
                <a:ext cx="1126435" cy="33793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118A8097-9082-C411-4AF8-15F38106CF98}"/>
                  </a:ext>
                </a:extLst>
              </p:cNvPr>
              <p:cNvSpPr/>
              <p:nvPr/>
            </p:nvSpPr>
            <p:spPr>
              <a:xfrm>
                <a:off x="3051310" y="2900239"/>
                <a:ext cx="182880" cy="18288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B40FC7CA-C67E-6628-FEBC-9C8118F89E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1679" y="2991679"/>
                <a:ext cx="86801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8CEE595-2D07-E6AA-BC85-4408AD62739B}"/>
                  </a:ext>
                </a:extLst>
              </p:cNvPr>
              <p:cNvSpPr txBox="1"/>
              <p:nvPr/>
            </p:nvSpPr>
            <p:spPr>
              <a:xfrm>
                <a:off x="2778874" y="2080590"/>
                <a:ext cx="9106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Side view</a:t>
                </a:r>
                <a:endParaRPr lang="LID4096" sz="1400" dirty="0"/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0ACCDBD-5DD1-9B1F-0EDA-2D4AA0BF44D7}"/>
                </a:ext>
              </a:extLst>
            </p:cNvPr>
            <p:cNvCxnSpPr/>
            <p:nvPr/>
          </p:nvCxnSpPr>
          <p:spPr>
            <a:xfrm>
              <a:off x="1318591" y="3498574"/>
              <a:ext cx="423407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B508A5C-E93E-D488-62E8-2C2C9876299D}"/>
              </a:ext>
            </a:extLst>
          </p:cNvPr>
          <p:cNvGrpSpPr>
            <a:grpSpLocks noChangeAspect="1"/>
          </p:cNvGrpSpPr>
          <p:nvPr/>
        </p:nvGrpSpPr>
        <p:grpSpPr>
          <a:xfrm>
            <a:off x="2551502" y="1844730"/>
            <a:ext cx="2073966" cy="935812"/>
            <a:chOff x="1318591" y="1588083"/>
            <a:chExt cx="4234070" cy="191049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9B8992F-AC59-56C4-D1DF-66925AEA2DC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11679" y="1588083"/>
              <a:ext cx="2574430" cy="1495036"/>
              <a:chOff x="2011679" y="1588083"/>
              <a:chExt cx="2574430" cy="1495036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A51F9C6-44B3-BCDC-90EF-5ABAA2833E30}"/>
                  </a:ext>
                </a:extLst>
              </p:cNvPr>
              <p:cNvSpPr/>
              <p:nvPr/>
            </p:nvSpPr>
            <p:spPr>
              <a:xfrm rot="9624229">
                <a:off x="3459675" y="2528254"/>
                <a:ext cx="1126434" cy="337929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F8A62FAD-6387-1E74-AE6E-69A7305FA6E4}"/>
                  </a:ext>
                </a:extLst>
              </p:cNvPr>
              <p:cNvSpPr/>
              <p:nvPr/>
            </p:nvSpPr>
            <p:spPr>
              <a:xfrm>
                <a:off x="3051310" y="2900239"/>
                <a:ext cx="182880" cy="18288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9E0802A-9AF3-116D-8100-6B607ABC3E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1679" y="2991679"/>
                <a:ext cx="86801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0F88CBB-8553-8D24-C5D0-9F51DAB9BEE4}"/>
                  </a:ext>
                </a:extLst>
              </p:cNvPr>
              <p:cNvSpPr txBox="1"/>
              <p:nvPr/>
            </p:nvSpPr>
            <p:spPr>
              <a:xfrm>
                <a:off x="2778873" y="1588083"/>
                <a:ext cx="9106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Side view</a:t>
                </a:r>
                <a:endParaRPr lang="LID4096" sz="1400" dirty="0"/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FD7A24B-6061-B21F-C446-FD459CE74F17}"/>
                </a:ext>
              </a:extLst>
            </p:cNvPr>
            <p:cNvCxnSpPr/>
            <p:nvPr/>
          </p:nvCxnSpPr>
          <p:spPr>
            <a:xfrm>
              <a:off x="1318591" y="3498574"/>
              <a:ext cx="423407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67E81A7-43BB-39B8-DA46-5BAFFEC61287}"/>
              </a:ext>
            </a:extLst>
          </p:cNvPr>
          <p:cNvGrpSpPr>
            <a:grpSpLocks noChangeAspect="1"/>
          </p:cNvGrpSpPr>
          <p:nvPr/>
        </p:nvGrpSpPr>
        <p:grpSpPr>
          <a:xfrm>
            <a:off x="7125379" y="1604637"/>
            <a:ext cx="2073966" cy="1134592"/>
            <a:chOff x="1318591" y="1588083"/>
            <a:chExt cx="4234070" cy="231630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9717841-AADF-CC6E-6BF5-AB4BCB7533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11679" y="1588083"/>
              <a:ext cx="2459840" cy="1961278"/>
              <a:chOff x="2011679" y="1588083"/>
              <a:chExt cx="2459840" cy="1961278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4EB362D-17C2-ED63-B881-C89F094D9550}"/>
                  </a:ext>
                </a:extLst>
              </p:cNvPr>
              <p:cNvSpPr/>
              <p:nvPr/>
            </p:nvSpPr>
            <p:spPr>
              <a:xfrm rot="12479647">
                <a:off x="3345085" y="3211432"/>
                <a:ext cx="1126434" cy="337929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D31EC3C-D613-6F72-4FFB-ACBF4EF638F3}"/>
                  </a:ext>
                </a:extLst>
              </p:cNvPr>
              <p:cNvSpPr/>
              <p:nvPr/>
            </p:nvSpPr>
            <p:spPr>
              <a:xfrm>
                <a:off x="3051310" y="2900239"/>
                <a:ext cx="182880" cy="18288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96AC7446-0A33-2630-2696-CAE4B24FFA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1679" y="2991679"/>
                <a:ext cx="86801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B2A3F76-7DBF-544D-F284-009E2FA4177C}"/>
                  </a:ext>
                </a:extLst>
              </p:cNvPr>
              <p:cNvSpPr txBox="1"/>
              <p:nvPr/>
            </p:nvSpPr>
            <p:spPr>
              <a:xfrm>
                <a:off x="2778873" y="1588083"/>
                <a:ext cx="9106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Side view</a:t>
                </a:r>
                <a:endParaRPr lang="LID4096" sz="1400" dirty="0"/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689CEA0-B31A-B128-3075-B1E528C79C89}"/>
                </a:ext>
              </a:extLst>
            </p:cNvPr>
            <p:cNvCxnSpPr/>
            <p:nvPr/>
          </p:nvCxnSpPr>
          <p:spPr>
            <a:xfrm>
              <a:off x="1318591" y="3904389"/>
              <a:ext cx="423407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F5CB70C9-03DA-D5CA-3D1F-28EA991755F5}"/>
              </a:ext>
            </a:extLst>
          </p:cNvPr>
          <p:cNvSpPr txBox="1"/>
          <p:nvPr/>
        </p:nvSpPr>
        <p:spPr>
          <a:xfrm>
            <a:off x="2803734" y="1274185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Thetax</a:t>
            </a:r>
            <a:r>
              <a:rPr lang="en-US" dirty="0"/>
              <a:t> = 30</a:t>
            </a:r>
            <a:endParaRPr lang="LID4096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AB27F1F-532A-42FA-F8B7-0A7675FF1F74}"/>
              </a:ext>
            </a:extLst>
          </p:cNvPr>
          <p:cNvSpPr txBox="1"/>
          <p:nvPr/>
        </p:nvSpPr>
        <p:spPr>
          <a:xfrm>
            <a:off x="5219209" y="129522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Thetax</a:t>
            </a:r>
            <a:r>
              <a:rPr lang="en-US" dirty="0"/>
              <a:t> = 0</a:t>
            </a:r>
            <a:endParaRPr lang="LID4096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4B98DB7-8B95-4846-86B0-F6E54BB7F1AA}"/>
              </a:ext>
            </a:extLst>
          </p:cNvPr>
          <p:cNvSpPr txBox="1"/>
          <p:nvPr/>
        </p:nvSpPr>
        <p:spPr>
          <a:xfrm>
            <a:off x="7359013" y="1225465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Thetax</a:t>
            </a:r>
            <a:r>
              <a:rPr lang="en-US" dirty="0"/>
              <a:t> = -30</a:t>
            </a:r>
            <a:endParaRPr lang="LID4096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2BEC33-43AD-1E24-D68C-82141E6A68FD}"/>
              </a:ext>
            </a:extLst>
          </p:cNvPr>
          <p:cNvSpPr txBox="1"/>
          <p:nvPr/>
        </p:nvSpPr>
        <p:spPr>
          <a:xfrm>
            <a:off x="7629313" y="5737825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upstream</a:t>
            </a:r>
            <a:endParaRPr lang="LID4096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8A7DFD3-4D93-26F1-F3DC-619DD96E65D6}"/>
              </a:ext>
            </a:extLst>
          </p:cNvPr>
          <p:cNvSpPr txBox="1"/>
          <p:nvPr/>
        </p:nvSpPr>
        <p:spPr>
          <a:xfrm>
            <a:off x="3027455" y="5370499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downstream</a:t>
            </a:r>
            <a:endParaRPr lang="LID4096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3099A5-A44E-FD5E-0227-4531ECB51BB6}"/>
              </a:ext>
            </a:extLst>
          </p:cNvPr>
          <p:cNvSpPr txBox="1"/>
          <p:nvPr/>
        </p:nvSpPr>
        <p:spPr>
          <a:xfrm>
            <a:off x="2555899" y="2858727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Northern hemisphere</a:t>
            </a:r>
            <a:endParaRPr lang="LID4096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71864C8-FA73-4A10-5E13-EF191CABD393}"/>
              </a:ext>
            </a:extLst>
          </p:cNvPr>
          <p:cNvSpPr txBox="1"/>
          <p:nvPr/>
        </p:nvSpPr>
        <p:spPr>
          <a:xfrm>
            <a:off x="7146699" y="2796691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Soutern</a:t>
            </a:r>
            <a:r>
              <a:rPr lang="en-US" sz="1600" dirty="0"/>
              <a:t> hemisphere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370377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3A5C02E-1500-9235-C134-E17604C4F7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Independent treatment of the detectors</a:t>
                </a:r>
              </a:p>
              <a:p>
                <a:r>
                  <a:rPr lang="en-US" dirty="0"/>
                  <a:t>General dependencies/constraints with Leuven 75 detector</a:t>
                </a:r>
              </a:p>
              <a:p>
                <a:pPr lvl="1"/>
                <a:r>
                  <a:rPr lang="en-US" dirty="0"/>
                  <a:t>Low energy detectors on northern hemisphere (Bremsstrahlung + blocking for Si)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LID4096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LID4096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LID4096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: -20 to 20deg ok region</a:t>
                </a:r>
                <a:endParaRPr lang="en-US" i="1" dirty="0">
                  <a:solidFill>
                    <a:srgbClr val="836967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LID4096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LID4096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: 70 to 100deg ok region + definitely don’t go to 0 deg</a:t>
                </a:r>
                <a:endParaRPr lang="LID4096" dirty="0"/>
              </a:p>
              <a:p>
                <a:endParaRPr lang="LID4096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3A5C02E-1500-9235-C134-E17604C4F7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7" t="-956" r="-33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472D95-B928-185A-5070-0D959DF7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AECCA-CA2B-1E3F-E371-BD26AF0B7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94408D-ECFF-8EC6-E7A5-248C75409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Main conclusions from the beamtime preparation work</a:t>
            </a:r>
            <a:endParaRPr lang="LID4096" dirty="0"/>
          </a:p>
        </p:txBody>
      </p:sp>
      <p:pic>
        <p:nvPicPr>
          <p:cNvPr id="7" name="Picture 6" descr="A blue rectangle with white background&#10;&#10;Description automatically generated">
            <a:extLst>
              <a:ext uri="{FF2B5EF4-FFF2-40B4-BE49-F238E27FC236}">
                <a16:creationId xmlns:a16="http://schemas.microsoft.com/office/drawing/2014/main" id="{2D4A549C-9BEF-39B2-F9CB-9673D565DC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581"/>
          <a:stretch/>
        </p:blipFill>
        <p:spPr>
          <a:xfrm>
            <a:off x="6278685" y="1066547"/>
            <a:ext cx="5913315" cy="10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6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B1BD8E-DFB7-DCDC-4433-69B9E4A33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5BBD1C-D1B5-CCF5-0A99-B0C06E112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95F3A5-F48C-1097-770A-8B61844F5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what I can do now</a:t>
            </a:r>
            <a:endParaRPr lang="LID4096" dirty="0"/>
          </a:p>
        </p:txBody>
      </p:sp>
      <p:pic>
        <p:nvPicPr>
          <p:cNvPr id="13" name="Content Placeholder 12" descr="A screen shot of a graph&#10;&#10;Description automatically generated">
            <a:extLst>
              <a:ext uri="{FF2B5EF4-FFF2-40B4-BE49-F238E27FC236}">
                <a16:creationId xmlns:a16="http://schemas.microsoft.com/office/drawing/2014/main" id="{B42DF42C-93A1-D008-DEAA-B8F0FF75D0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391" y="1110710"/>
            <a:ext cx="5986286" cy="3547553"/>
          </a:xfr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4F4F7E64-E41C-A782-0262-78269D91D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00" y="3177036"/>
            <a:ext cx="6158400" cy="3680964"/>
          </a:xfrm>
          <a:prstGeom prst="rect">
            <a:avLst/>
          </a:prstGeom>
        </p:spPr>
      </p:pic>
      <p:pic>
        <p:nvPicPr>
          <p:cNvPr id="17" name="Picture 16" descr="A chart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E1484ACA-FF86-A15A-904D-558CBA85D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383" y="60387"/>
            <a:ext cx="4565617" cy="330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008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2F0FBE-DED0-E336-CD13-7D7CCBD9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E2171-8C52-7E97-B4DA-20C0D36FB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B0E2957-98A3-1D82-5DC8-07C5EDAB2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what I can do now</a:t>
            </a:r>
            <a:endParaRPr lang="LID4096" dirty="0"/>
          </a:p>
        </p:txBody>
      </p:sp>
      <p:pic>
        <p:nvPicPr>
          <p:cNvPr id="8" name="Picture 7" descr="A diagram of a fullspecrum&#10;&#10;Description automatically generated">
            <a:extLst>
              <a:ext uri="{FF2B5EF4-FFF2-40B4-BE49-F238E27FC236}">
                <a16:creationId xmlns:a16="http://schemas.microsoft.com/office/drawing/2014/main" id="{7FC49508-02A5-5DD2-F9BA-F968D2D5D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671" y="1122067"/>
            <a:ext cx="8993081" cy="508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1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06E7AC-033D-D6C1-EDA7-1C8FBDC61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59E0D-32A7-D903-5E54-B9AA5FC94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B936E7-F9A2-846A-826F-612E9F3A3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</a:t>
            </a:r>
            <a:endParaRPr lang="LID4096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D25E51-0388-6944-EA99-771DCFFE9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65" y="1489838"/>
            <a:ext cx="3740700" cy="4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9669DB65-57D1-4696-7FD6-356A42AE0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097" y="1233487"/>
            <a:ext cx="4572000" cy="439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D9AD32-617D-F900-2685-173EDA13C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046" y="1086405"/>
            <a:ext cx="4031329" cy="4526672"/>
          </a:xfrm>
          <a:prstGeom prst="rect">
            <a:avLst/>
          </a:prstGeom>
        </p:spPr>
      </p:pic>
      <p:pic>
        <p:nvPicPr>
          <p:cNvPr id="8" name="Content Placeholder 7" descr="A drawing of a geometric figure&#10;&#10;Description automatically generated with medium confidence">
            <a:extLst>
              <a:ext uri="{FF2B5EF4-FFF2-40B4-BE49-F238E27FC236}">
                <a16:creationId xmlns:a16="http://schemas.microsoft.com/office/drawing/2014/main" id="{A2AD8DCF-F057-97DF-33FD-811A6B4ED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2382293" y="3973518"/>
            <a:ext cx="2307675" cy="2191182"/>
          </a:xfrm>
        </p:spPr>
      </p:pic>
    </p:spTree>
    <p:extLst>
      <p:ext uri="{BB962C8B-B14F-4D97-AF65-F5344CB8AC3E}">
        <p14:creationId xmlns:p14="http://schemas.microsoft.com/office/powerpoint/2010/main" val="526065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D4483-4367-AA3E-C360-01286A3E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25064-5AF8-3CDF-2573-2898CF6F3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87BE7A-9CB8-71C6-A60A-AFF50D2FF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</a:t>
            </a:r>
            <a:endParaRPr lang="LID4096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153F6F6-A815-45A9-1F8C-1D806D397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1489838"/>
            <a:ext cx="3740700" cy="4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91906DA-0287-9C44-5CC9-2C6415F0194F}"/>
              </a:ext>
            </a:extLst>
          </p:cNvPr>
          <p:cNvSpPr/>
          <p:nvPr/>
        </p:nvSpPr>
        <p:spPr>
          <a:xfrm>
            <a:off x="1793098" y="1489838"/>
            <a:ext cx="817419" cy="115200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E6F612-7D50-C280-CC69-29AC7B53F5EB}"/>
              </a:ext>
            </a:extLst>
          </p:cNvPr>
          <p:cNvSpPr txBox="1"/>
          <p:nvPr/>
        </p:nvSpPr>
        <p:spPr>
          <a:xfrm>
            <a:off x="4680782" y="221346"/>
            <a:ext cx="6840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OldDesign spectrum: 203</a:t>
            </a:r>
          </a:p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OldDesignNoMetalSupport spectrum: 179</a:t>
            </a:r>
          </a:p>
          <a:p>
            <a:r>
              <a:rPr lang="LID4096" dirty="0"/>
              <a:t>Integral</a:t>
            </a:r>
            <a:r>
              <a:rPr lang="en-US" dirty="0"/>
              <a:t> ([0,4000])</a:t>
            </a:r>
            <a:r>
              <a:rPr lang="LID4096" dirty="0"/>
              <a:t> of FullCover spectrum: 164</a:t>
            </a:r>
          </a:p>
        </p:txBody>
      </p:sp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F7701E5-3293-4408-5C22-E30B11C1F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571" y="1288574"/>
            <a:ext cx="5801461" cy="440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9717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730</Words>
  <Application>Microsoft Office PowerPoint</Application>
  <PresentationFormat>Widescreen</PresentationFormat>
  <Paragraphs>143</Paragraphs>
  <Slides>29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 Math</vt:lpstr>
      <vt:lpstr>Wingdings</vt:lpstr>
      <vt:lpstr>KU Leuven</vt:lpstr>
      <vt:lpstr>KU Leuven Sedes</vt:lpstr>
      <vt:lpstr>MuX meeting 29/11/2024</vt:lpstr>
      <vt:lpstr>Geant4 update</vt:lpstr>
      <vt:lpstr>Geant4 simulations - status</vt:lpstr>
      <vt:lpstr>Angle conventions</vt:lpstr>
      <vt:lpstr>Main conclusions from the beamtime preparation work</vt:lpstr>
      <vt:lpstr>Examples of what I can do now</vt:lpstr>
      <vt:lpstr>Examples of what I can do now</vt:lpstr>
      <vt:lpstr>Scintillators</vt:lpstr>
      <vt:lpstr>Scintillators</vt:lpstr>
      <vt:lpstr>Scintillators</vt:lpstr>
      <vt:lpstr>Scintillators</vt:lpstr>
      <vt:lpstr>Idea with Razvan and Christian</vt:lpstr>
      <vt:lpstr>PowerPoint Presentation</vt:lpstr>
      <vt:lpstr>Si data</vt:lpstr>
      <vt:lpstr>ELET</vt:lpstr>
      <vt:lpstr>Anticoincidence windows</vt:lpstr>
      <vt:lpstr>Anticoincidence windows</vt:lpstr>
      <vt:lpstr>Used lines</vt:lpstr>
      <vt:lpstr>Evaluation of the gain drift</vt:lpstr>
      <vt:lpstr>Evaluation of the gain drift</vt:lpstr>
      <vt:lpstr>Evaluation of the gain drift</vt:lpstr>
      <vt:lpstr>Evaluation of the gain drift</vt:lpstr>
      <vt:lpstr>Evaluation of the gain drift</vt:lpstr>
      <vt:lpstr>Evaluation of the gain drift</vt:lpstr>
      <vt:lpstr>Evaluation of the gain drift</vt:lpstr>
      <vt:lpstr>Evaluation of the gain drift</vt:lpstr>
      <vt:lpstr>Evaluation of the gain drift</vt:lpstr>
      <vt:lpstr>Evaluation of the gain drift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2024-11-29T09:34:06Z</dcterms:modified>
</cp:coreProperties>
</file>