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ppt/comments/comment6.xml" ContentType="application/vnd.openxmlformats-officedocument.presentationml.comment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handoutMasterIdLst>
    <p:handoutMasterId r:id="rId19"/>
  </p:handoutMasterIdLst>
  <p:sldIdLst>
    <p:sldId id="292" r:id="rId2"/>
    <p:sldId id="294" r:id="rId3"/>
    <p:sldId id="295" r:id="rId4"/>
    <p:sldId id="375" r:id="rId5"/>
    <p:sldId id="371" r:id="rId6"/>
    <p:sldId id="369" r:id="rId7"/>
    <p:sldId id="372" r:id="rId8"/>
    <p:sldId id="373" r:id="rId9"/>
    <p:sldId id="370" r:id="rId10"/>
    <p:sldId id="379" r:id="rId11"/>
    <p:sldId id="376" r:id="rId12"/>
    <p:sldId id="378" r:id="rId13"/>
    <p:sldId id="380" r:id="rId14"/>
    <p:sldId id="381" r:id="rId15"/>
    <p:sldId id="374" r:id="rId16"/>
    <p:sldId id="377" r:id="rId17"/>
  </p:sldIdLst>
  <p:sldSz cx="12192000" cy="6858000"/>
  <p:notesSz cx="6745288" cy="988218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omas lefort" initials="tl" lastIdx="14" clrIdx="0">
    <p:extLst>
      <p:ext uri="{19B8F6BF-5375-455C-9EA6-DF929625EA0E}">
        <p15:presenceInfo xmlns:p15="http://schemas.microsoft.com/office/powerpoint/2012/main" userId="thomas lefor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336699"/>
    <a:srgbClr val="92D050"/>
    <a:srgbClr val="339933"/>
    <a:srgbClr val="008000"/>
    <a:srgbClr val="006600"/>
    <a:srgbClr val="8D21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34" autoAdjust="0"/>
    <p:restoredTop sz="96866" autoAdjust="0"/>
  </p:normalViewPr>
  <p:slideViewPr>
    <p:cSldViewPr snapToGrid="0">
      <p:cViewPr varScale="1">
        <p:scale>
          <a:sx n="62" d="100"/>
          <a:sy n="62" d="100"/>
        </p:scale>
        <p:origin x="712" y="5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92" d="100"/>
          <a:sy n="92" d="100"/>
        </p:scale>
        <p:origin x="375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5-02-03T11:56:54.766" idx="6">
    <p:pos x="10" y="10"/>
    <p:text>Discharge cleaning performed with O2 or mixture of O2 and He</p:text>
    <p:extLst>
      <p:ext uri="{C676402C-5697-4E1C-873F-D02D1690AC5C}">
        <p15:threadingInfo xmlns:p15="http://schemas.microsoft.com/office/powerpoint/2012/main" timeZoneBias="-6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5-02-09T14:15:57.960" idx="12">
    <p:pos x="10" y="10"/>
    <p:text>150 kV in He atmosphere</p:text>
    <p:extLst>
      <p:ext uri="{C676402C-5697-4E1C-873F-D02D1690AC5C}">
        <p15:threadingInfo xmlns:p15="http://schemas.microsoft.com/office/powerpoint/2012/main" timeZoneBias="-60"/>
      </p:ext>
    </p:extLst>
  </p:cm>
  <p:cm authorId="1" dt="2025-02-09T19:08:11.199" idx="14">
    <p:pos x="10" y="146"/>
    <p:text>Two unipolar were already found in 2023. But new cable to be manufactured. So in 2024, this was indeed the first test of the new setup.</p:text>
    <p:extLst>
      <p:ext uri="{C676402C-5697-4E1C-873F-D02D1690AC5C}">
        <p15:threadingInfo xmlns:p15="http://schemas.microsoft.com/office/powerpoint/2012/main" timeZoneBias="-60">
          <p15:parentCm authorId="1" idx="12"/>
        </p15:threadingInfo>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5-02-03T11:56:54.766" idx="3">
    <p:pos x="10" y="10"/>
    <p:text>Discharge cleaning performed with O2 or mixture of O2 and He</p:text>
    <p:extLst>
      <p:ext uri="{C676402C-5697-4E1C-873F-D02D1690AC5C}">
        <p15:threadingInfo xmlns:p15="http://schemas.microsoft.com/office/powerpoint/2012/main" timeZoneBias="-6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5-02-03T12:00:54.754" idx="4">
    <p:pos x="10" y="10"/>
    <p:text>No field correction were performed</p:text>
    <p:extLst>
      <p:ext uri="{C676402C-5697-4E1C-873F-D02D1690AC5C}">
        <p15:threadingInfo xmlns:p15="http://schemas.microsoft.com/office/powerpoint/2012/main" timeZoneBias="-60"/>
      </p:ext>
    </p:extLst>
  </p:cm>
  <p:cm authorId="1" dt="2025-02-07T16:20:37.958" idx="10">
    <p:pos x="10" y="146"/>
    <p:text>Sharp variation due a spark: induced magnetization in the setpup : under investagation ?</p:text>
    <p:extLst>
      <p:ext uri="{C676402C-5697-4E1C-873F-D02D1690AC5C}">
        <p15:threadingInfo xmlns:p15="http://schemas.microsoft.com/office/powerpoint/2012/main" timeZoneBias="-60">
          <p15:parentCm authorId="1" idx="4"/>
        </p15:threadingInfo>
      </p:ext>
    </p:extLst>
  </p:cm>
  <p:cm authorId="1" dt="2025-02-07T09:38:23.463" idx="7">
    <p:pos x="6400" y="100"/>
    <p:text>Cs magnetometer: measured field is different because some part of Hg system were magnetic. This prevents Cs to correctly operate and the low number of Csis not sufficient enough to assess higher order field gradient.</p:text>
    <p:extLst>
      <p:ext uri="{C676402C-5697-4E1C-873F-D02D1690AC5C}">
        <p15:threadingInfo xmlns:p15="http://schemas.microsoft.com/office/powerpoint/2012/main" timeZoneBias="-6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25-02-04T09:20:48.585" idx="11">
    <p:pos x="6519" y="88"/>
    <p:text>First electrodes: bad DLC coating (too large size for the sputtering machine) and polishing procedure not performant enough Test electrodes: polishing as previous one + bath cleaning at PSI (base) + extra polishing (with vibration dump table as in the previous experiment): reult = much  better DLC coating</p:text>
    <p:extLst>
      <p:ext uri="{C676402C-5697-4E1C-873F-D02D1690AC5C}">
        <p15:threadingInfo xmlns:p15="http://schemas.microsoft.com/office/powerpoint/2012/main" timeZoneBias="-6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25-02-09T17:34:26.993" idx="13">
    <p:pos x="10" y="10"/>
    <p:text>Field mappng: important to do it before data taking, already checked but a few components added meanwhile so important to check it  again.</p:text>
    <p:extLst>
      <p:ext uri="{C676402C-5697-4E1C-873F-D02D1690AC5C}">
        <p15:threadingInfo xmlns:p15="http://schemas.microsoft.com/office/powerpoint/2012/main" timeZoneBias="-6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2922958" cy="495825"/>
          </a:xfrm>
          <a:prstGeom prst="rect">
            <a:avLst/>
          </a:prstGeom>
        </p:spPr>
        <p:txBody>
          <a:bodyPr vert="horz" lIns="90901" tIns="45450" rIns="90901" bIns="45450" rtlCol="0"/>
          <a:lstStyle>
            <a:lvl1pPr algn="l">
              <a:defRPr sz="1200"/>
            </a:lvl1pPr>
          </a:lstStyle>
          <a:p>
            <a:endParaRPr lang="fr-FR"/>
          </a:p>
        </p:txBody>
      </p:sp>
      <p:sp>
        <p:nvSpPr>
          <p:cNvPr id="3" name="Espace réservé de la date 2"/>
          <p:cNvSpPr>
            <a:spLocks noGrp="1"/>
          </p:cNvSpPr>
          <p:nvPr>
            <p:ph type="dt" sz="quarter" idx="1"/>
          </p:nvPr>
        </p:nvSpPr>
        <p:spPr>
          <a:xfrm>
            <a:off x="3820770" y="1"/>
            <a:ext cx="2922958" cy="495825"/>
          </a:xfrm>
          <a:prstGeom prst="rect">
            <a:avLst/>
          </a:prstGeom>
        </p:spPr>
        <p:txBody>
          <a:bodyPr vert="horz" lIns="90901" tIns="45450" rIns="90901" bIns="45450" rtlCol="0"/>
          <a:lstStyle>
            <a:lvl1pPr algn="r">
              <a:defRPr sz="1200"/>
            </a:lvl1pPr>
          </a:lstStyle>
          <a:p>
            <a:fld id="{9CD0463F-D8D1-4E67-A4E2-44D01CA4601D}" type="datetimeFigureOut">
              <a:rPr lang="fr-FR" smtClean="0"/>
              <a:t>10/02/2025</a:t>
            </a:fld>
            <a:endParaRPr lang="fr-FR"/>
          </a:p>
        </p:txBody>
      </p:sp>
      <p:sp>
        <p:nvSpPr>
          <p:cNvPr id="4" name="Espace réservé du pied de page 3"/>
          <p:cNvSpPr>
            <a:spLocks noGrp="1"/>
          </p:cNvSpPr>
          <p:nvPr>
            <p:ph type="ftr" sz="quarter" idx="2"/>
          </p:nvPr>
        </p:nvSpPr>
        <p:spPr>
          <a:xfrm>
            <a:off x="0" y="9386364"/>
            <a:ext cx="2922958" cy="495824"/>
          </a:xfrm>
          <a:prstGeom prst="rect">
            <a:avLst/>
          </a:prstGeom>
        </p:spPr>
        <p:txBody>
          <a:bodyPr vert="horz" lIns="90901" tIns="45450" rIns="90901" bIns="4545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20770" y="9386364"/>
            <a:ext cx="2922958" cy="495824"/>
          </a:xfrm>
          <a:prstGeom prst="rect">
            <a:avLst/>
          </a:prstGeom>
        </p:spPr>
        <p:txBody>
          <a:bodyPr vert="horz" lIns="90901" tIns="45450" rIns="90901" bIns="45450" rtlCol="0" anchor="b"/>
          <a:lstStyle>
            <a:lvl1pPr algn="r">
              <a:defRPr sz="1200"/>
            </a:lvl1pPr>
          </a:lstStyle>
          <a:p>
            <a:fld id="{24A3FBAD-733E-4C76-B8E1-72B05449C294}" type="slidenum">
              <a:rPr lang="fr-FR" smtClean="0"/>
              <a:t>‹N°›</a:t>
            </a:fld>
            <a:endParaRPr lang="fr-FR"/>
          </a:p>
        </p:txBody>
      </p:sp>
    </p:spTree>
    <p:extLst>
      <p:ext uri="{BB962C8B-B14F-4D97-AF65-F5344CB8AC3E}">
        <p14:creationId xmlns:p14="http://schemas.microsoft.com/office/powerpoint/2010/main" val="22481575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2922958" cy="495825"/>
          </a:xfrm>
          <a:prstGeom prst="rect">
            <a:avLst/>
          </a:prstGeom>
        </p:spPr>
        <p:txBody>
          <a:bodyPr vert="horz" lIns="90901" tIns="45450" rIns="90901" bIns="45450" rtlCol="0"/>
          <a:lstStyle>
            <a:lvl1pPr algn="l">
              <a:defRPr sz="1200"/>
            </a:lvl1pPr>
          </a:lstStyle>
          <a:p>
            <a:endParaRPr lang="fr-FR"/>
          </a:p>
        </p:txBody>
      </p:sp>
      <p:sp>
        <p:nvSpPr>
          <p:cNvPr id="3" name="Espace réservé de la date 2"/>
          <p:cNvSpPr>
            <a:spLocks noGrp="1"/>
          </p:cNvSpPr>
          <p:nvPr>
            <p:ph type="dt" idx="1"/>
          </p:nvPr>
        </p:nvSpPr>
        <p:spPr>
          <a:xfrm>
            <a:off x="3820770" y="1"/>
            <a:ext cx="2922958" cy="495825"/>
          </a:xfrm>
          <a:prstGeom prst="rect">
            <a:avLst/>
          </a:prstGeom>
        </p:spPr>
        <p:txBody>
          <a:bodyPr vert="horz" lIns="90901" tIns="45450" rIns="90901" bIns="45450" rtlCol="0"/>
          <a:lstStyle>
            <a:lvl1pPr algn="r">
              <a:defRPr sz="1200"/>
            </a:lvl1pPr>
          </a:lstStyle>
          <a:p>
            <a:fld id="{5E79D48E-A50C-4F95-A631-7C86D3C4CC1D}" type="datetimeFigureOut">
              <a:rPr lang="fr-FR" smtClean="0"/>
              <a:t>10/02/2025</a:t>
            </a:fld>
            <a:endParaRPr lang="fr-FR"/>
          </a:p>
        </p:txBody>
      </p:sp>
      <p:sp>
        <p:nvSpPr>
          <p:cNvPr id="4" name="Espace réservé de l'image des diapositives 3"/>
          <p:cNvSpPr>
            <a:spLocks noGrp="1" noRot="1" noChangeAspect="1"/>
          </p:cNvSpPr>
          <p:nvPr>
            <p:ph type="sldImg" idx="2"/>
          </p:nvPr>
        </p:nvSpPr>
        <p:spPr>
          <a:xfrm>
            <a:off x="407988" y="1235075"/>
            <a:ext cx="5929312" cy="3335338"/>
          </a:xfrm>
          <a:prstGeom prst="rect">
            <a:avLst/>
          </a:prstGeom>
          <a:noFill/>
          <a:ln w="12700">
            <a:solidFill>
              <a:prstClr val="black"/>
            </a:solidFill>
          </a:ln>
        </p:spPr>
        <p:txBody>
          <a:bodyPr vert="horz" lIns="90901" tIns="45450" rIns="90901" bIns="45450" rtlCol="0" anchor="ctr"/>
          <a:lstStyle/>
          <a:p>
            <a:endParaRPr lang="fr-FR"/>
          </a:p>
        </p:txBody>
      </p:sp>
      <p:sp>
        <p:nvSpPr>
          <p:cNvPr id="5" name="Espace réservé des commentaires 4"/>
          <p:cNvSpPr>
            <a:spLocks noGrp="1"/>
          </p:cNvSpPr>
          <p:nvPr>
            <p:ph type="body" sz="quarter" idx="3"/>
          </p:nvPr>
        </p:nvSpPr>
        <p:spPr>
          <a:xfrm>
            <a:off x="674529" y="4755803"/>
            <a:ext cx="5396230" cy="3891112"/>
          </a:xfrm>
          <a:prstGeom prst="rect">
            <a:avLst/>
          </a:prstGeom>
        </p:spPr>
        <p:txBody>
          <a:bodyPr vert="horz" lIns="90901" tIns="45450" rIns="90901" bIns="4545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86364"/>
            <a:ext cx="2922958" cy="495824"/>
          </a:xfrm>
          <a:prstGeom prst="rect">
            <a:avLst/>
          </a:prstGeom>
        </p:spPr>
        <p:txBody>
          <a:bodyPr vert="horz" lIns="90901" tIns="45450" rIns="90901" bIns="4545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20770" y="9386364"/>
            <a:ext cx="2922958" cy="495824"/>
          </a:xfrm>
          <a:prstGeom prst="rect">
            <a:avLst/>
          </a:prstGeom>
        </p:spPr>
        <p:txBody>
          <a:bodyPr vert="horz" lIns="90901" tIns="45450" rIns="90901" bIns="45450" rtlCol="0" anchor="b"/>
          <a:lstStyle>
            <a:lvl1pPr algn="r">
              <a:defRPr sz="1200"/>
            </a:lvl1pPr>
          </a:lstStyle>
          <a:p>
            <a:fld id="{8A166B65-3DB6-4B78-89D0-0EF057D81830}" type="slidenum">
              <a:rPr lang="fr-FR" smtClean="0"/>
              <a:t>‹N°›</a:t>
            </a:fld>
            <a:endParaRPr lang="fr-FR"/>
          </a:p>
        </p:txBody>
      </p:sp>
    </p:spTree>
    <p:extLst>
      <p:ext uri="{BB962C8B-B14F-4D97-AF65-F5344CB8AC3E}">
        <p14:creationId xmlns:p14="http://schemas.microsoft.com/office/powerpoint/2010/main" val="16737140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Very low pressure to prevent</a:t>
            </a:r>
            <a:r>
              <a:rPr lang="en-US" baseline="0" dirty="0"/>
              <a:t> Hg depolarization due to the presence of residual gases (H20 for instance)</a:t>
            </a:r>
            <a:endParaRPr lang="en-US" dirty="0"/>
          </a:p>
        </p:txBody>
      </p:sp>
      <p:sp>
        <p:nvSpPr>
          <p:cNvPr id="4" name="Espace réservé du numéro de diapositive 3"/>
          <p:cNvSpPr>
            <a:spLocks noGrp="1"/>
          </p:cNvSpPr>
          <p:nvPr>
            <p:ph type="sldNum" sz="quarter" idx="10"/>
          </p:nvPr>
        </p:nvSpPr>
        <p:spPr/>
        <p:txBody>
          <a:bodyPr/>
          <a:lstStyle/>
          <a:p>
            <a:fld id="{8A166B65-3DB6-4B78-89D0-0EF057D81830}" type="slidenum">
              <a:rPr lang="fr-FR" smtClean="0"/>
              <a:t>1</a:t>
            </a:fld>
            <a:endParaRPr lang="fr-FR"/>
          </a:p>
        </p:txBody>
      </p:sp>
    </p:spTree>
    <p:extLst>
      <p:ext uri="{BB962C8B-B14F-4D97-AF65-F5344CB8AC3E}">
        <p14:creationId xmlns:p14="http://schemas.microsoft.com/office/powerpoint/2010/main" val="17142920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10"/>
          </p:nvPr>
        </p:nvSpPr>
        <p:spPr/>
        <p:txBody>
          <a:bodyPr/>
          <a:lstStyle/>
          <a:p>
            <a:pPr defTabSz="909096">
              <a:defRPr/>
            </a:pPr>
            <a:fld id="{5C68A7C0-5A97-4D52-B056-12A13BA789A2}" type="slidenum">
              <a:rPr lang="fr-FR">
                <a:solidFill>
                  <a:prstClr val="black"/>
                </a:solidFill>
                <a:latin typeface="Calibri"/>
              </a:rPr>
              <a:pPr defTabSz="909096">
                <a:defRPr/>
              </a:pPr>
              <a:t>16</a:t>
            </a:fld>
            <a:endParaRPr lang="fr-FR">
              <a:solidFill>
                <a:prstClr val="black"/>
              </a:solidFill>
              <a:latin typeface="Calibri"/>
            </a:endParaRPr>
          </a:p>
        </p:txBody>
      </p:sp>
    </p:spTree>
    <p:extLst>
      <p:ext uri="{BB962C8B-B14F-4D97-AF65-F5344CB8AC3E}">
        <p14:creationId xmlns:p14="http://schemas.microsoft.com/office/powerpoint/2010/main" val="37829698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p:spPr>
        <p:txBody>
          <a:bodyPr/>
          <a:lstStyle/>
          <a:p>
            <a:r>
              <a:rPr lang="fr-FR"/>
              <a:t>Modifiez le style du titre</a:t>
            </a:r>
          </a:p>
        </p:txBody>
      </p:sp>
      <p:sp>
        <p:nvSpPr>
          <p:cNvPr id="3" name="Sous-titr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8006A626-20BA-4929-AFBA-A36BAEA9BBB3}" type="datetime1">
              <a:rPr lang="fr-FR" smtClean="0">
                <a:solidFill>
                  <a:prstClr val="black">
                    <a:tint val="75000"/>
                  </a:prstClr>
                </a:solidFill>
              </a:rPr>
              <a:pPr/>
              <a:t>10/02/2025</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D2A56826-8DF6-42B5-9D88-D0AB2737B7A1}"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11778394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1270BDF-E7BF-4321-92F2-61F8516BA5B9}" type="datetime1">
              <a:rPr lang="fr-FR" smtClean="0">
                <a:solidFill>
                  <a:prstClr val="black">
                    <a:tint val="75000"/>
                  </a:prstClr>
                </a:solidFill>
              </a:rPr>
              <a:pPr/>
              <a:t>10/02/2025</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D2A56826-8DF6-42B5-9D88-D0AB2737B7A1}"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21331605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F5F20AE7-EAD6-4F64-8AEA-22BFE1610117}" type="datetime1">
              <a:rPr lang="fr-FR" smtClean="0">
                <a:solidFill>
                  <a:prstClr val="black">
                    <a:tint val="75000"/>
                  </a:prstClr>
                </a:solidFill>
              </a:rPr>
              <a:pPr/>
              <a:t>10/02/2025</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D2A56826-8DF6-42B5-9D88-D0AB2737B7A1}"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5069449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ETP 2022b">
    <p:spTree>
      <p:nvGrpSpPr>
        <p:cNvPr id="1" name=""/>
        <p:cNvGrpSpPr/>
        <p:nvPr/>
      </p:nvGrpSpPr>
      <p:grpSpPr>
        <a:xfrm>
          <a:off x="0" y="0"/>
          <a:ext cx="0" cy="0"/>
          <a:chOff x="0" y="0"/>
          <a:chExt cx="0" cy="0"/>
        </a:xfrm>
      </p:grpSpPr>
      <p:pic>
        <p:nvPicPr>
          <p:cNvPr id="8" name="Espace réservé du contenu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3339" y="115465"/>
            <a:ext cx="1065205" cy="442331"/>
          </a:xfrm>
          <a:prstGeom prst="rect">
            <a:avLst/>
          </a:prstGeom>
        </p:spPr>
      </p:pic>
      <p:sp>
        <p:nvSpPr>
          <p:cNvPr id="9" name="ZoneTexte 8"/>
          <p:cNvSpPr txBox="1"/>
          <p:nvPr userDrawn="1"/>
        </p:nvSpPr>
        <p:spPr>
          <a:xfrm>
            <a:off x="143339" y="6536378"/>
            <a:ext cx="11905323" cy="276999"/>
          </a:xfrm>
          <a:prstGeom prst="rect">
            <a:avLst/>
          </a:prstGeom>
          <a:gradFill flip="none" rotWithShape="1">
            <a:gsLst>
              <a:gs pos="0">
                <a:srgbClr val="336699">
                  <a:shade val="30000"/>
                  <a:satMod val="115000"/>
                </a:srgbClr>
              </a:gs>
              <a:gs pos="50000">
                <a:srgbClr val="336699">
                  <a:shade val="67500"/>
                  <a:satMod val="115000"/>
                </a:srgbClr>
              </a:gs>
              <a:gs pos="100000">
                <a:srgbClr val="336699">
                  <a:shade val="100000"/>
                  <a:satMod val="115000"/>
                </a:srgbClr>
              </a:gs>
            </a:gsLst>
            <a:lin ang="0" scaled="1"/>
            <a:tileRect/>
          </a:gradFill>
          <a:ln>
            <a:noFill/>
          </a:ln>
        </p:spPr>
        <p:txBody>
          <a:bodyPr wrap="square" rtlCol="0">
            <a:spAutoFit/>
          </a:bodyPr>
          <a:lstStyle/>
          <a:p>
            <a:r>
              <a:rPr lang="fr-FR" sz="1200" b="1" baseline="0" dirty="0">
                <a:solidFill>
                  <a:schemeClr val="bg1">
                    <a:lumMod val="95000"/>
                  </a:schemeClr>
                </a:solidFill>
              </a:rPr>
              <a:t>Conseil scientifique in2p3, 24/06/2024 </a:t>
            </a:r>
            <a:endParaRPr lang="fr-FR" sz="1200" b="1" dirty="0">
              <a:solidFill>
                <a:schemeClr val="bg1">
                  <a:lumMod val="95000"/>
                </a:schemeClr>
              </a:solidFill>
            </a:endParaRPr>
          </a:p>
        </p:txBody>
      </p:sp>
      <p:cxnSp>
        <p:nvCxnSpPr>
          <p:cNvPr id="11" name="Connecteur droit 10"/>
          <p:cNvCxnSpPr/>
          <p:nvPr userDrawn="1"/>
        </p:nvCxnSpPr>
        <p:spPr>
          <a:xfrm>
            <a:off x="1679510" y="692696"/>
            <a:ext cx="8832981" cy="0"/>
          </a:xfrm>
          <a:prstGeom prst="line">
            <a:avLst/>
          </a:prstGeom>
        </p:spPr>
        <p:style>
          <a:lnRef idx="1">
            <a:schemeClr val="accent6"/>
          </a:lnRef>
          <a:fillRef idx="0">
            <a:schemeClr val="accent6"/>
          </a:fillRef>
          <a:effectRef idx="0">
            <a:schemeClr val="accent6"/>
          </a:effectRef>
          <a:fontRef idx="minor">
            <a:schemeClr val="tx1"/>
          </a:fontRef>
        </p:style>
      </p:cxnSp>
      <p:sp>
        <p:nvSpPr>
          <p:cNvPr id="6" name="Espace réservé du numéro de diapositive 5"/>
          <p:cNvSpPr>
            <a:spLocks noGrp="1"/>
          </p:cNvSpPr>
          <p:nvPr>
            <p:ph type="sldNum" sz="quarter" idx="12"/>
          </p:nvPr>
        </p:nvSpPr>
        <p:spPr>
          <a:xfrm>
            <a:off x="9010559" y="6536378"/>
            <a:ext cx="2844800" cy="276999"/>
          </a:xfrm>
        </p:spPr>
        <p:txBody>
          <a:bodyPr/>
          <a:lstStyle>
            <a:lvl1pPr>
              <a:defRPr sz="1000">
                <a:solidFill>
                  <a:schemeClr val="bg1"/>
                </a:solidFill>
              </a:defRPr>
            </a:lvl1pPr>
          </a:lstStyle>
          <a:p>
            <a:fld id="{D2A56826-8DF6-42B5-9D88-D0AB2737B7A1}" type="slidenum">
              <a:rPr lang="fr-FR" smtClean="0"/>
              <a:pPr/>
              <a:t>‹N°›</a:t>
            </a:fld>
            <a:endParaRPr lang="fr-FR"/>
          </a:p>
        </p:txBody>
      </p:sp>
      <p:pic>
        <p:nvPicPr>
          <p:cNvPr id="7" name="Image 6">
            <a:extLst>
              <a:ext uri="{FF2B5EF4-FFF2-40B4-BE49-F238E27FC236}">
                <a16:creationId xmlns:a16="http://schemas.microsoft.com/office/drawing/2014/main" id="{7D312EBB-37B7-49B9-95FF-71DDE2BA4C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38419" y="124359"/>
            <a:ext cx="1065205" cy="424545"/>
          </a:xfrm>
          <a:prstGeom prst="rect">
            <a:avLst/>
          </a:prstGeom>
        </p:spPr>
      </p:pic>
    </p:spTree>
    <p:extLst>
      <p:ext uri="{BB962C8B-B14F-4D97-AF65-F5344CB8AC3E}">
        <p14:creationId xmlns:p14="http://schemas.microsoft.com/office/powerpoint/2010/main" val="35395909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9" name="ZoneTexte 8"/>
          <p:cNvSpPr txBox="1"/>
          <p:nvPr userDrawn="1"/>
        </p:nvSpPr>
        <p:spPr>
          <a:xfrm>
            <a:off x="0" y="6536378"/>
            <a:ext cx="12192000" cy="276999"/>
          </a:xfrm>
          <a:prstGeom prst="rect">
            <a:avLst/>
          </a:prstGeom>
          <a:gradFill flip="none" rotWithShape="1">
            <a:gsLst>
              <a:gs pos="0">
                <a:srgbClr val="336699">
                  <a:shade val="30000"/>
                  <a:satMod val="115000"/>
                </a:srgbClr>
              </a:gs>
              <a:gs pos="50000">
                <a:srgbClr val="336699">
                  <a:shade val="67500"/>
                  <a:satMod val="115000"/>
                </a:srgbClr>
              </a:gs>
              <a:gs pos="100000">
                <a:srgbClr val="336699">
                  <a:shade val="100000"/>
                  <a:satMod val="115000"/>
                </a:srgbClr>
              </a:gs>
            </a:gsLst>
            <a:lin ang="0" scaled="1"/>
            <a:tileRect/>
          </a:gradFill>
          <a:ln>
            <a:noFill/>
          </a:ln>
        </p:spPr>
        <p:txBody>
          <a:bodyPr wrap="square" rtlCol="0">
            <a:spAutoFit/>
          </a:bodyPr>
          <a:lstStyle/>
          <a:p>
            <a:r>
              <a:rPr lang="fr-FR" sz="1200" b="1" dirty="0">
                <a:solidFill>
                  <a:prstClr val="white">
                    <a:lumMod val="95000"/>
                  </a:prstClr>
                </a:solidFill>
              </a:rPr>
              <a:t>n2EDM,  BVR, 11/02/2025</a:t>
            </a:r>
          </a:p>
        </p:txBody>
      </p:sp>
      <p:cxnSp>
        <p:nvCxnSpPr>
          <p:cNvPr id="11" name="Connecteur droit 10"/>
          <p:cNvCxnSpPr/>
          <p:nvPr userDrawn="1"/>
        </p:nvCxnSpPr>
        <p:spPr>
          <a:xfrm>
            <a:off x="0" y="692696"/>
            <a:ext cx="12192000" cy="36000"/>
          </a:xfrm>
          <a:prstGeom prst="line">
            <a:avLst/>
          </a:prstGeom>
          <a:ln w="9525"/>
        </p:spPr>
        <p:style>
          <a:lnRef idx="1">
            <a:schemeClr val="accent6"/>
          </a:lnRef>
          <a:fillRef idx="0">
            <a:schemeClr val="accent6"/>
          </a:fillRef>
          <a:effectRef idx="0">
            <a:schemeClr val="accent6"/>
          </a:effectRef>
          <a:fontRef idx="minor">
            <a:schemeClr val="tx1"/>
          </a:fontRef>
        </p:style>
      </p:cxnSp>
      <p:pic>
        <p:nvPicPr>
          <p:cNvPr id="8" name="Espace réservé du contenu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571189" y="6555805"/>
            <a:ext cx="573484" cy="238142"/>
          </a:xfrm>
          <a:prstGeom prst="rect">
            <a:avLst/>
          </a:prstGeom>
        </p:spPr>
      </p:pic>
      <p:pic>
        <p:nvPicPr>
          <p:cNvPr id="13" name="Image 12">
            <a:extLst>
              <a:ext uri="{FF2B5EF4-FFF2-40B4-BE49-F238E27FC236}">
                <a16:creationId xmlns:a16="http://schemas.microsoft.com/office/drawing/2014/main" id="{8A93652D-9DD5-4575-908D-FE4CDFB77D92}"/>
              </a:ext>
            </a:extLst>
          </p:cNvPr>
          <p:cNvPicPr>
            <a:picLocks noChangeAspect="1"/>
          </p:cNvPicPr>
          <p:nvPr userDrawn="1"/>
        </p:nvPicPr>
        <p:blipFill rotWithShape="1">
          <a:blip r:embed="rId3"/>
          <a:srcRect l="5225" t="32059" r="63135" b="22997"/>
          <a:stretch/>
        </p:blipFill>
        <p:spPr>
          <a:xfrm>
            <a:off x="98140" y="0"/>
            <a:ext cx="836207" cy="668141"/>
          </a:xfrm>
          <a:prstGeom prst="rect">
            <a:avLst/>
          </a:prstGeom>
        </p:spPr>
      </p:pic>
      <p:pic>
        <p:nvPicPr>
          <p:cNvPr id="14" name="Image 13">
            <a:extLst>
              <a:ext uri="{FF2B5EF4-FFF2-40B4-BE49-F238E27FC236}">
                <a16:creationId xmlns:a16="http://schemas.microsoft.com/office/drawing/2014/main" id="{F57DA555-8B96-42DB-B4F5-2FFD8E07C20A}"/>
              </a:ext>
            </a:extLst>
          </p:cNvPr>
          <p:cNvPicPr>
            <a:picLocks noChangeAspect="1"/>
          </p:cNvPicPr>
          <p:nvPr userDrawn="1"/>
        </p:nvPicPr>
        <p:blipFill rotWithShape="1">
          <a:blip r:embed="rId4"/>
          <a:srcRect l="45473" b="12874"/>
          <a:stretch/>
        </p:blipFill>
        <p:spPr>
          <a:xfrm>
            <a:off x="10988299" y="1"/>
            <a:ext cx="1105561" cy="653546"/>
          </a:xfrm>
          <a:prstGeom prst="rect">
            <a:avLst/>
          </a:prstGeom>
        </p:spPr>
      </p:pic>
    </p:spTree>
    <p:extLst>
      <p:ext uri="{BB962C8B-B14F-4D97-AF65-F5344CB8AC3E}">
        <p14:creationId xmlns:p14="http://schemas.microsoft.com/office/powerpoint/2010/main" val="32671879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A9F41918-6924-4FA9-8426-60BBAB335033}" type="datetime1">
              <a:rPr lang="fr-FR" smtClean="0">
                <a:solidFill>
                  <a:prstClr val="black">
                    <a:tint val="75000"/>
                  </a:prstClr>
                </a:solidFill>
              </a:rPr>
              <a:pPr/>
              <a:t>10/02/2025</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D2A56826-8DF6-42B5-9D88-D0AB2737B7A1}"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26327377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585070A9-D6DD-4CF0-997C-159F5568F8A3}" type="datetime1">
              <a:rPr lang="fr-FR" smtClean="0">
                <a:solidFill>
                  <a:prstClr val="black">
                    <a:tint val="75000"/>
                  </a:prstClr>
                </a:solidFill>
              </a:rPr>
              <a:pPr/>
              <a:t>10/02/2025</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D2A56826-8DF6-42B5-9D88-D0AB2737B7A1}"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21116683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9EDDCFBF-0B89-4423-BEF0-F8AF1F048676}" type="datetime1">
              <a:rPr lang="fr-FR" smtClean="0">
                <a:solidFill>
                  <a:prstClr val="black">
                    <a:tint val="75000"/>
                  </a:prstClr>
                </a:solidFill>
              </a:rPr>
              <a:pPr/>
              <a:t>10/02/2025</a:t>
            </a:fld>
            <a:endParaRPr lang="fr-FR">
              <a:solidFill>
                <a:prstClr val="black">
                  <a:tint val="75000"/>
                </a:prstClr>
              </a:solidFill>
            </a:endParaRPr>
          </a:p>
        </p:txBody>
      </p:sp>
      <p:sp>
        <p:nvSpPr>
          <p:cNvPr id="8" name="Espace réservé du pied de page 7"/>
          <p:cNvSpPr>
            <a:spLocks noGrp="1"/>
          </p:cNvSpPr>
          <p:nvPr>
            <p:ph type="ftr" sz="quarter" idx="11"/>
          </p:nvPr>
        </p:nvSpPr>
        <p:spPr/>
        <p:txBody>
          <a:bodyPr/>
          <a:lstStyle/>
          <a:p>
            <a:endParaRPr lang="fr-FR">
              <a:solidFill>
                <a:prstClr val="black">
                  <a:tint val="75000"/>
                </a:prstClr>
              </a:solidFill>
            </a:endParaRPr>
          </a:p>
        </p:txBody>
      </p:sp>
      <p:sp>
        <p:nvSpPr>
          <p:cNvPr id="9" name="Espace réservé du numéro de diapositive 8"/>
          <p:cNvSpPr>
            <a:spLocks noGrp="1"/>
          </p:cNvSpPr>
          <p:nvPr>
            <p:ph type="sldNum" sz="quarter" idx="12"/>
          </p:nvPr>
        </p:nvSpPr>
        <p:spPr/>
        <p:txBody>
          <a:bodyPr/>
          <a:lstStyle/>
          <a:p>
            <a:fld id="{D2A56826-8DF6-42B5-9D88-D0AB2737B7A1}"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1257303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D4F567D8-EC34-48FE-887F-F028F2BFE00E}" type="datetime1">
              <a:rPr lang="fr-FR" smtClean="0">
                <a:solidFill>
                  <a:prstClr val="black">
                    <a:tint val="75000"/>
                  </a:prstClr>
                </a:solidFill>
              </a:rPr>
              <a:pPr/>
              <a:t>10/02/2025</a:t>
            </a:fld>
            <a:endParaRPr lang="fr-FR">
              <a:solidFill>
                <a:prstClr val="black">
                  <a:tint val="75000"/>
                </a:prstClr>
              </a:solidFill>
            </a:endParaRPr>
          </a:p>
        </p:txBody>
      </p:sp>
      <p:sp>
        <p:nvSpPr>
          <p:cNvPr id="4" name="Espace réservé du pied de page 3"/>
          <p:cNvSpPr>
            <a:spLocks noGrp="1"/>
          </p:cNvSpPr>
          <p:nvPr>
            <p:ph type="ftr" sz="quarter" idx="11"/>
          </p:nvPr>
        </p:nvSpPr>
        <p:spPr/>
        <p:txBody>
          <a:bodyPr/>
          <a:lstStyle/>
          <a:p>
            <a:endParaRPr lang="fr-FR">
              <a:solidFill>
                <a:prstClr val="black">
                  <a:tint val="75000"/>
                </a:prstClr>
              </a:solidFill>
            </a:endParaRPr>
          </a:p>
        </p:txBody>
      </p:sp>
      <p:sp>
        <p:nvSpPr>
          <p:cNvPr id="5" name="Espace réservé du numéro de diapositive 4"/>
          <p:cNvSpPr>
            <a:spLocks noGrp="1"/>
          </p:cNvSpPr>
          <p:nvPr>
            <p:ph type="sldNum" sz="quarter" idx="12"/>
          </p:nvPr>
        </p:nvSpPr>
        <p:spPr/>
        <p:txBody>
          <a:bodyPr/>
          <a:lstStyle/>
          <a:p>
            <a:fld id="{D2A56826-8DF6-42B5-9D88-D0AB2737B7A1}"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22680166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E28CA899-8AE4-41A8-A116-960FADB4F85F}" type="datetime1">
              <a:rPr lang="fr-FR" smtClean="0">
                <a:solidFill>
                  <a:prstClr val="black">
                    <a:tint val="75000"/>
                  </a:prstClr>
                </a:solidFill>
              </a:rPr>
              <a:pPr/>
              <a:t>10/02/2025</a:t>
            </a:fld>
            <a:endParaRPr lang="fr-FR">
              <a:solidFill>
                <a:prstClr val="black">
                  <a:tint val="75000"/>
                </a:prstClr>
              </a:solidFill>
            </a:endParaRPr>
          </a:p>
        </p:txBody>
      </p:sp>
      <p:sp>
        <p:nvSpPr>
          <p:cNvPr id="3" name="Espace réservé du pied de page 2"/>
          <p:cNvSpPr>
            <a:spLocks noGrp="1"/>
          </p:cNvSpPr>
          <p:nvPr>
            <p:ph type="ftr" sz="quarter" idx="11"/>
          </p:nvPr>
        </p:nvSpPr>
        <p:spPr/>
        <p:txBody>
          <a:bodyPr/>
          <a:lstStyle/>
          <a:p>
            <a:endParaRPr lang="fr-FR">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D2A56826-8DF6-42B5-9D88-D0AB2737B7A1}"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22764529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1E37E26F-4E79-4340-AF65-14C6700682DC}" type="datetime1">
              <a:rPr lang="fr-FR" smtClean="0">
                <a:solidFill>
                  <a:prstClr val="black">
                    <a:tint val="75000"/>
                  </a:prstClr>
                </a:solidFill>
              </a:rPr>
              <a:pPr/>
              <a:t>10/02/2025</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D2A56826-8DF6-42B5-9D88-D0AB2737B7A1}"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40073401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D800E75-67E0-4674-B1C0-41D269BD1C4D}" type="datetime1">
              <a:rPr lang="fr-FR" smtClean="0">
                <a:solidFill>
                  <a:prstClr val="black">
                    <a:tint val="75000"/>
                  </a:prstClr>
                </a:solidFill>
              </a:rPr>
              <a:pPr/>
              <a:t>10/02/2025</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D2A56826-8DF6-42B5-9D88-D0AB2737B7A1}"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982200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0ED3A2-C5A3-488F-A056-3811DF0CF432}" type="datetime1">
              <a:rPr lang="fr-FR" smtClean="0">
                <a:solidFill>
                  <a:prstClr val="black">
                    <a:tint val="75000"/>
                  </a:prstClr>
                </a:solidFill>
              </a:rPr>
              <a:pPr/>
              <a:t>10/02/2025</a:t>
            </a:fld>
            <a:endParaRPr lang="fr-FR">
              <a:solidFill>
                <a:prstClr val="black">
                  <a:tint val="75000"/>
                </a:prstClr>
              </a:solidFill>
            </a:endParaRPr>
          </a:p>
        </p:txBody>
      </p:sp>
      <p:sp>
        <p:nvSpPr>
          <p:cNvPr id="5" name="Espace réservé du pied de page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solidFill>
                <a:prstClr val="black">
                  <a:tint val="75000"/>
                </a:prstClr>
              </a:solidFill>
            </a:endParaRPr>
          </a:p>
        </p:txBody>
      </p:sp>
      <p:sp>
        <p:nvSpPr>
          <p:cNvPr id="6" name="Espace réservé du numéro de diapositive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A56826-8DF6-42B5-9D88-D0AB2737B7A1}"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25596140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comments" Target="../comments/comment6.xml"/></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5" Type="http://schemas.openxmlformats.org/officeDocument/2006/relationships/image" Target="../media/image40.jpeg"/><Relationship Id="rId4" Type="http://schemas.openxmlformats.org/officeDocument/2006/relationships/image" Target="../media/image39.jpeg"/></Relationships>
</file>

<file path=ppt/slides/_rels/slide16.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41.png"/><Relationship Id="rId7" Type="http://schemas.openxmlformats.org/officeDocument/2006/relationships/image" Target="../media/image47.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46.png"/><Relationship Id="rId5" Type="http://schemas.openxmlformats.org/officeDocument/2006/relationships/image" Target="../media/image42.png"/><Relationship Id="rId4" Type="http://schemas.openxmlformats.org/officeDocument/2006/relationships/image" Target="../media/image31.png"/><Relationship Id="rId9" Type="http://schemas.openxmlformats.org/officeDocument/2006/relationships/image" Target="../media/image44.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6.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comments" Target="../comments/comment1.xml"/><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comments" Target="../comments/commen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comments" Target="../comments/comment3.xml"/><Relationship Id="rId5" Type="http://schemas.openxmlformats.org/officeDocument/2006/relationships/image" Target="../media/image21.jpe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5" Type="http://schemas.openxmlformats.org/officeDocument/2006/relationships/comments" Target="../comments/comment4.xml"/><Relationship Id="rId4" Type="http://schemas.openxmlformats.org/officeDocument/2006/relationships/image" Target="../media/image24.jpeg"/></Relationships>
</file>

<file path=ppt/slides/_rels/slide8.xml.rels><?xml version="1.0" encoding="UTF-8" standalone="yes"?>
<Relationships xmlns="http://schemas.openxmlformats.org/package/2006/relationships"><Relationship Id="rId8" Type="http://schemas.openxmlformats.org/officeDocument/2006/relationships/comments" Target="../comments/comment5.xml"/><Relationship Id="rId3" Type="http://schemas.openxmlformats.org/officeDocument/2006/relationships/image" Target="../media/image7.png"/><Relationship Id="rId7" Type="http://schemas.openxmlformats.org/officeDocument/2006/relationships/image" Target="../media/image29.jpe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oneTexte 15"/>
          <p:cNvSpPr txBox="1"/>
          <p:nvPr/>
        </p:nvSpPr>
        <p:spPr>
          <a:xfrm>
            <a:off x="2717844" y="85893"/>
            <a:ext cx="692369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noProof="0" dirty="0">
                <a:solidFill>
                  <a:srgbClr val="C00000"/>
                </a:solidFill>
                <a:latin typeface="Calibri"/>
              </a:rPr>
              <a:t>Status of the n2EDM experiment (2024)</a:t>
            </a:r>
            <a:endParaRPr kumimoji="0" lang="en-US" sz="3200" b="0" i="0" u="none" strike="noStrike" kern="1200" cap="none" spc="0" normalizeH="0" baseline="0" noProof="0" dirty="0">
              <a:ln>
                <a:noFill/>
              </a:ln>
              <a:solidFill>
                <a:srgbClr val="336699"/>
              </a:solidFill>
              <a:effectLst/>
              <a:uLnTx/>
              <a:uFillTx/>
              <a:latin typeface="Calibri"/>
              <a:ea typeface="+mn-ea"/>
              <a:cs typeface="+mn-cs"/>
            </a:endParaRPr>
          </a:p>
        </p:txBody>
      </p:sp>
      <p:pic>
        <p:nvPicPr>
          <p:cNvPr id="17" name="Image 16">
            <a:extLst>
              <a:ext uri="{FF2B5EF4-FFF2-40B4-BE49-F238E27FC236}">
                <a16:creationId xmlns:a16="http://schemas.microsoft.com/office/drawing/2014/main" id="{D092AA12-C381-4CBD-A8EB-B2005457788C}"/>
              </a:ext>
            </a:extLst>
          </p:cNvPr>
          <p:cNvPicPr>
            <a:picLocks noChangeAspect="1"/>
          </p:cNvPicPr>
          <p:nvPr/>
        </p:nvPicPr>
        <p:blipFill rotWithShape="1">
          <a:blip r:embed="rId3"/>
          <a:srcRect l="4480" t="32459" r="63620" b="12258"/>
          <a:stretch/>
        </p:blipFill>
        <p:spPr>
          <a:xfrm>
            <a:off x="3763079" y="1031917"/>
            <a:ext cx="4595375" cy="4977464"/>
          </a:xfrm>
          <a:prstGeom prst="rect">
            <a:avLst/>
          </a:prstGeom>
        </p:spPr>
      </p:pic>
      <p:sp>
        <p:nvSpPr>
          <p:cNvPr id="4" name="ZoneTexte 3">
            <a:extLst>
              <a:ext uri="{FF2B5EF4-FFF2-40B4-BE49-F238E27FC236}">
                <a16:creationId xmlns:a16="http://schemas.microsoft.com/office/drawing/2014/main" id="{C1C83C9F-51BB-4CC3-9724-080AF56C6DF3}"/>
              </a:ext>
            </a:extLst>
          </p:cNvPr>
          <p:cNvSpPr txBox="1"/>
          <p:nvPr/>
        </p:nvSpPr>
        <p:spPr>
          <a:xfrm>
            <a:off x="4056221" y="5063632"/>
            <a:ext cx="4079556" cy="707886"/>
          </a:xfrm>
          <a:prstGeom prst="rect">
            <a:avLst/>
          </a:prstGeom>
          <a:solidFill>
            <a:srgbClr val="FFFFFF"/>
          </a:solid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noProof="0" dirty="0">
                <a:latin typeface="Calibri"/>
              </a:rPr>
              <a:t>Towards a new measurement of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noProof="0" dirty="0">
                <a:latin typeface="Calibri"/>
              </a:rPr>
              <a:t>the neutron Electric Dipole Moment</a:t>
            </a:r>
            <a:endParaRPr kumimoji="0" lang="en-US" sz="2000" b="0" i="0" u="none" strike="noStrike" kern="1200" cap="none" spc="0" normalizeH="0" baseline="0" noProof="0" dirty="0">
              <a:ln>
                <a:noFill/>
              </a:ln>
              <a:effectLst/>
              <a:uLnTx/>
              <a:uFillTx/>
              <a:latin typeface="Calibri"/>
              <a:ea typeface="+mn-ea"/>
              <a:cs typeface="+mn-cs"/>
            </a:endParaRPr>
          </a:p>
        </p:txBody>
      </p:sp>
      <p:sp>
        <p:nvSpPr>
          <p:cNvPr id="5" name="Text Box 73">
            <a:extLst>
              <a:ext uri="{FF2B5EF4-FFF2-40B4-BE49-F238E27FC236}">
                <a16:creationId xmlns:a16="http://schemas.microsoft.com/office/drawing/2014/main" id="{2A16FCCF-4901-4F19-9456-96535F26371F}"/>
              </a:ext>
            </a:extLst>
          </p:cNvPr>
          <p:cNvSpPr txBox="1">
            <a:spLocks noChangeArrowheads="1"/>
          </p:cNvSpPr>
          <p:nvPr/>
        </p:nvSpPr>
        <p:spPr bwMode="auto">
          <a:xfrm>
            <a:off x="3901028" y="6111872"/>
            <a:ext cx="4394365" cy="307777"/>
          </a:xfrm>
          <a:prstGeom prst="rect">
            <a:avLst/>
          </a:prstGeom>
          <a:solidFill>
            <a:schemeClr val="bg1"/>
          </a:solidFill>
          <a:ln>
            <a:noFill/>
          </a:ln>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algn="ctr" eaLnBrk="1" hangingPunct="1">
              <a:spcBef>
                <a:spcPct val="50000"/>
              </a:spcBef>
            </a:pPr>
            <a:r>
              <a:rPr lang="en-US" altLang="fr-FR" sz="1400" dirty="0">
                <a:solidFill>
                  <a:schemeClr val="tx1"/>
                </a:solidFill>
              </a:rPr>
              <a:t>Thomas Lefort on behalf of the </a:t>
            </a:r>
            <a:r>
              <a:rPr lang="en-US" altLang="fr-FR" sz="1400" dirty="0" err="1">
                <a:solidFill>
                  <a:schemeClr val="tx1"/>
                </a:solidFill>
              </a:rPr>
              <a:t>nEDM</a:t>
            </a:r>
            <a:r>
              <a:rPr lang="en-US" altLang="fr-FR" sz="1400" dirty="0">
                <a:solidFill>
                  <a:schemeClr val="tx1"/>
                </a:solidFill>
              </a:rPr>
              <a:t> collaboration </a:t>
            </a:r>
          </a:p>
        </p:txBody>
      </p:sp>
    </p:spTree>
    <p:extLst>
      <p:ext uri="{BB962C8B-B14F-4D97-AF65-F5344CB8AC3E}">
        <p14:creationId xmlns:p14="http://schemas.microsoft.com/office/powerpoint/2010/main" val="14731567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a:extLst>
              <a:ext uri="{FF2B5EF4-FFF2-40B4-BE49-F238E27FC236}">
                <a16:creationId xmlns:a16="http://schemas.microsoft.com/office/drawing/2014/main" id="{DEFFD350-620F-4BF5-8A05-3790F91CC9EB}"/>
              </a:ext>
            </a:extLst>
          </p:cNvPr>
          <p:cNvSpPr txBox="1"/>
          <p:nvPr/>
        </p:nvSpPr>
        <p:spPr>
          <a:xfrm>
            <a:off x="3114002" y="62172"/>
            <a:ext cx="6235481"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dirty="0">
                <a:solidFill>
                  <a:srgbClr val="C00000"/>
                </a:solidFill>
                <a:latin typeface="Calibri"/>
              </a:rPr>
              <a:t>Main actions in 2025</a:t>
            </a:r>
            <a:endParaRPr kumimoji="0" lang="en-US" sz="3200" b="0" i="0" u="none" strike="noStrike" kern="1200" cap="none" spc="0" normalizeH="0" baseline="0" noProof="0" dirty="0">
              <a:ln>
                <a:noFill/>
              </a:ln>
              <a:solidFill>
                <a:srgbClr val="336699"/>
              </a:solidFill>
              <a:effectLst/>
              <a:uLnTx/>
              <a:uFillTx/>
              <a:latin typeface="Calibri"/>
              <a:ea typeface="+mn-ea"/>
              <a:cs typeface="+mn-cs"/>
            </a:endParaRPr>
          </a:p>
        </p:txBody>
      </p:sp>
      <p:sp>
        <p:nvSpPr>
          <p:cNvPr id="19" name="Text Box 73">
            <a:extLst>
              <a:ext uri="{FF2B5EF4-FFF2-40B4-BE49-F238E27FC236}">
                <a16:creationId xmlns:a16="http://schemas.microsoft.com/office/drawing/2014/main" id="{C52103B4-370B-4B25-B724-073D1B9A3639}"/>
              </a:ext>
            </a:extLst>
          </p:cNvPr>
          <p:cNvSpPr txBox="1">
            <a:spLocks noChangeArrowheads="1"/>
          </p:cNvSpPr>
          <p:nvPr/>
        </p:nvSpPr>
        <p:spPr bwMode="auto">
          <a:xfrm>
            <a:off x="664406" y="1905506"/>
            <a:ext cx="10391820" cy="3293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r>
              <a:rPr lang="en-US" altLang="fr-FR" sz="1600" dirty="0">
                <a:solidFill>
                  <a:srgbClr val="C00000"/>
                </a:solidFill>
              </a:rPr>
              <a:t>Field mapping during winter: </a:t>
            </a:r>
            <a:r>
              <a:rPr lang="en-US" altLang="fr-FR" sz="1600" dirty="0">
                <a:solidFill>
                  <a:srgbClr val="336699"/>
                </a:solidFill>
              </a:rPr>
              <a:t>field reproducibility (offline corrections of systematic effects)</a:t>
            </a:r>
          </a:p>
          <a:p>
            <a:pPr eaLnBrk="1" hangingPunct="1"/>
            <a:endParaRPr lang="en-US" altLang="fr-FR" sz="1600" dirty="0">
              <a:solidFill>
                <a:srgbClr val="336699"/>
              </a:solidFill>
            </a:endParaRPr>
          </a:p>
          <a:p>
            <a:pPr eaLnBrk="1" hangingPunct="1"/>
            <a:r>
              <a:rPr lang="en-US" altLang="fr-FR" sz="1600" dirty="0">
                <a:solidFill>
                  <a:srgbClr val="C00000"/>
                </a:solidFill>
              </a:rPr>
              <a:t>Implementation of the blinding procedure: </a:t>
            </a:r>
            <a:r>
              <a:rPr lang="en-US" altLang="fr-FR" sz="1600" dirty="0">
                <a:solidFill>
                  <a:srgbClr val="336699"/>
                </a:solidFill>
              </a:rPr>
              <a:t>directly in the DAQ system</a:t>
            </a:r>
            <a:r>
              <a:rPr lang="en-US" altLang="fr-FR" sz="1600" dirty="0">
                <a:solidFill>
                  <a:srgbClr val="C00000"/>
                </a:solidFill>
              </a:rPr>
              <a:t> </a:t>
            </a:r>
          </a:p>
          <a:p>
            <a:pPr eaLnBrk="1" hangingPunct="1"/>
            <a:endParaRPr lang="en-US" altLang="fr-FR" sz="1600" dirty="0">
              <a:solidFill>
                <a:srgbClr val="C00000"/>
              </a:solidFill>
            </a:endParaRPr>
          </a:p>
          <a:p>
            <a:pPr eaLnBrk="1" hangingPunct="1"/>
            <a:r>
              <a:rPr lang="en-US" altLang="fr-FR" sz="1600" dirty="0">
                <a:solidFill>
                  <a:srgbClr val="C00000"/>
                </a:solidFill>
              </a:rPr>
              <a:t>Installation of half of the Cs array (56 cells): </a:t>
            </a:r>
            <a:r>
              <a:rPr lang="en-US" altLang="fr-FR" sz="1600" dirty="0">
                <a:solidFill>
                  <a:srgbClr val="336699"/>
                </a:solidFill>
              </a:rPr>
              <a:t>online assessment of higher order gradients</a:t>
            </a:r>
            <a:endParaRPr lang="en-US" altLang="fr-FR" sz="1600" dirty="0">
              <a:solidFill>
                <a:srgbClr val="C00000"/>
              </a:solidFill>
            </a:endParaRPr>
          </a:p>
          <a:p>
            <a:pPr eaLnBrk="1" hangingPunct="1"/>
            <a:endParaRPr lang="en-US" altLang="fr-FR" sz="1600" dirty="0">
              <a:solidFill>
                <a:srgbClr val="C00000"/>
              </a:solidFill>
            </a:endParaRPr>
          </a:p>
          <a:p>
            <a:pPr eaLnBrk="1" hangingPunct="1"/>
            <a:r>
              <a:rPr lang="en-US" altLang="fr-FR" sz="1600" dirty="0">
                <a:solidFill>
                  <a:srgbClr val="C00000"/>
                </a:solidFill>
              </a:rPr>
              <a:t>Improvements of the Hg co-magnetometer sensitivity: </a:t>
            </a:r>
            <a:r>
              <a:rPr lang="en-US" altLang="fr-FR" sz="1600" dirty="0">
                <a:solidFill>
                  <a:srgbClr val="336699"/>
                </a:solidFill>
              </a:rPr>
              <a:t>ongoing study</a:t>
            </a:r>
            <a:endParaRPr lang="en-US" altLang="fr-FR" sz="1600" dirty="0">
              <a:solidFill>
                <a:srgbClr val="C00000"/>
              </a:solidFill>
            </a:endParaRPr>
          </a:p>
          <a:p>
            <a:pPr eaLnBrk="1" hangingPunct="1"/>
            <a:endParaRPr lang="en-US" altLang="fr-FR" sz="1600" dirty="0">
              <a:solidFill>
                <a:srgbClr val="C00000"/>
              </a:solidFill>
            </a:endParaRPr>
          </a:p>
          <a:p>
            <a:pPr eaLnBrk="1" hangingPunct="1"/>
            <a:r>
              <a:rPr lang="en-US" altLang="fr-FR" sz="1600" dirty="0">
                <a:solidFill>
                  <a:srgbClr val="C00000"/>
                </a:solidFill>
              </a:rPr>
              <a:t>Substantial effort to get a magnetically clean environment: </a:t>
            </a:r>
          </a:p>
          <a:p>
            <a:pPr eaLnBrk="1" hangingPunct="1"/>
            <a:r>
              <a:rPr lang="en-US" altLang="fr-FR" sz="1600" dirty="0">
                <a:solidFill>
                  <a:srgbClr val="336699"/>
                </a:solidFill>
              </a:rPr>
              <a:t>       Small pieces scanned with PSI gradiometer (cleaned or replaced)</a:t>
            </a:r>
          </a:p>
          <a:p>
            <a:pPr eaLnBrk="1" hangingPunct="1"/>
            <a:r>
              <a:rPr lang="en-US" altLang="fr-FR" sz="1600" dirty="0">
                <a:solidFill>
                  <a:srgbClr val="336699"/>
                </a:solidFill>
              </a:rPr>
              <a:t>       Large pieces (i.e. electrodes): scanned at PTB (cleaned)</a:t>
            </a:r>
          </a:p>
          <a:p>
            <a:pPr eaLnBrk="1" hangingPunct="1"/>
            <a:endParaRPr lang="en-US" altLang="fr-FR" sz="1600" dirty="0">
              <a:solidFill>
                <a:srgbClr val="C00000"/>
              </a:solidFill>
            </a:endParaRPr>
          </a:p>
          <a:p>
            <a:pPr eaLnBrk="1" hangingPunct="1"/>
            <a:r>
              <a:rPr lang="en-US" altLang="fr-FR" sz="1600" dirty="0">
                <a:solidFill>
                  <a:srgbClr val="C00000"/>
                </a:solidFill>
              </a:rPr>
              <a:t>and many others tasks … </a:t>
            </a:r>
          </a:p>
        </p:txBody>
      </p:sp>
      <p:pic>
        <p:nvPicPr>
          <p:cNvPr id="21" name="Image 20">
            <a:extLst>
              <a:ext uri="{FF2B5EF4-FFF2-40B4-BE49-F238E27FC236}">
                <a16:creationId xmlns:a16="http://schemas.microsoft.com/office/drawing/2014/main" id="{F14DADDC-DCD9-47E4-B4CC-B80C0935100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26387" y="925733"/>
            <a:ext cx="2893195" cy="2101248"/>
          </a:xfrm>
          <a:prstGeom prst="rect">
            <a:avLst/>
          </a:prstGeom>
        </p:spPr>
      </p:pic>
      <p:sp>
        <p:nvSpPr>
          <p:cNvPr id="22" name="ZoneTexte 21">
            <a:extLst>
              <a:ext uri="{FF2B5EF4-FFF2-40B4-BE49-F238E27FC236}">
                <a16:creationId xmlns:a16="http://schemas.microsoft.com/office/drawing/2014/main" id="{6B139060-AA9B-409B-98B8-E8EB91610BF4}"/>
              </a:ext>
            </a:extLst>
          </p:cNvPr>
          <p:cNvSpPr txBox="1"/>
          <p:nvPr/>
        </p:nvSpPr>
        <p:spPr bwMode="auto">
          <a:xfrm>
            <a:off x="11335956" y="2835023"/>
            <a:ext cx="701081" cy="195814"/>
          </a:xfrm>
          <a:prstGeom prst="rect">
            <a:avLst/>
          </a:prstGeom>
          <a:solidFill>
            <a:schemeClr val="bg1"/>
          </a:solidFill>
          <a:ln w="9525">
            <a:noFill/>
            <a:miter lim="800000"/>
            <a:headEnd/>
            <a:tailEnd/>
          </a:ln>
          <a:effectLst/>
        </p:spPr>
        <p:txBody>
          <a:bodyPr wrap="none" lIns="36000" tIns="36000" rIns="36000" bIns="36000" rtlCol="0">
            <a:spAutoFit/>
          </a:bodyPr>
          <a:lstStyle/>
          <a:p>
            <a:pPr algn="ctr">
              <a:spcAft>
                <a:spcPts val="600"/>
              </a:spcAft>
            </a:pPr>
            <a:r>
              <a:rPr lang="en-US" sz="800" dirty="0"/>
              <a:t>Mapping robot</a:t>
            </a:r>
          </a:p>
        </p:txBody>
      </p:sp>
      <p:sp>
        <p:nvSpPr>
          <p:cNvPr id="25" name="Text Box 73">
            <a:extLst>
              <a:ext uri="{FF2B5EF4-FFF2-40B4-BE49-F238E27FC236}">
                <a16:creationId xmlns:a16="http://schemas.microsoft.com/office/drawing/2014/main" id="{EB24081C-23D8-4929-BAC4-FABB659A0A36}"/>
              </a:ext>
            </a:extLst>
          </p:cNvPr>
          <p:cNvSpPr txBox="1">
            <a:spLocks noChangeArrowheads="1"/>
          </p:cNvSpPr>
          <p:nvPr/>
        </p:nvSpPr>
        <p:spPr bwMode="auto">
          <a:xfrm>
            <a:off x="697763" y="1189167"/>
            <a:ext cx="66910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r>
              <a:rPr lang="en-US" altLang="fr-FR" sz="2000" dirty="0">
                <a:solidFill>
                  <a:srgbClr val="C00000"/>
                </a:solidFill>
              </a:rPr>
              <a:t>Still a lot of work …. before restart of data taking  </a:t>
            </a:r>
            <a:endParaRPr lang="en-US" altLang="fr-FR" sz="2000" dirty="0">
              <a:solidFill>
                <a:srgbClr val="336699"/>
              </a:solidFill>
            </a:endParaRPr>
          </a:p>
        </p:txBody>
      </p:sp>
      <p:grpSp>
        <p:nvGrpSpPr>
          <p:cNvPr id="7" name="Groupe 6">
            <a:extLst>
              <a:ext uri="{FF2B5EF4-FFF2-40B4-BE49-F238E27FC236}">
                <a16:creationId xmlns:a16="http://schemas.microsoft.com/office/drawing/2014/main" id="{27875355-9A03-4C54-935A-48D3A44A9ED9}"/>
              </a:ext>
            </a:extLst>
          </p:cNvPr>
          <p:cNvGrpSpPr/>
          <p:nvPr/>
        </p:nvGrpSpPr>
        <p:grpSpPr>
          <a:xfrm>
            <a:off x="9238594" y="3309623"/>
            <a:ext cx="2777476" cy="2813018"/>
            <a:chOff x="675176" y="4096928"/>
            <a:chExt cx="1913115" cy="2022207"/>
          </a:xfrm>
        </p:grpSpPr>
        <p:pic>
          <p:nvPicPr>
            <p:cNvPr id="8" name="Image 7">
              <a:extLst>
                <a:ext uri="{FF2B5EF4-FFF2-40B4-BE49-F238E27FC236}">
                  <a16:creationId xmlns:a16="http://schemas.microsoft.com/office/drawing/2014/main" id="{5049915D-85A9-46AF-BC3F-8205F1E8DEE4}"/>
                </a:ext>
              </a:extLst>
            </p:cNvPr>
            <p:cNvPicPr>
              <a:picLocks noChangeAspect="1"/>
            </p:cNvPicPr>
            <p:nvPr/>
          </p:nvPicPr>
          <p:blipFill rotWithShape="1">
            <a:blip r:embed="rId3"/>
            <a:srcRect l="65424" t="40219" r="7587" b="14135"/>
            <a:stretch/>
          </p:blipFill>
          <p:spPr>
            <a:xfrm>
              <a:off x="675176" y="4096928"/>
              <a:ext cx="1913115" cy="2022207"/>
            </a:xfrm>
            <a:prstGeom prst="rect">
              <a:avLst/>
            </a:prstGeom>
          </p:spPr>
        </p:pic>
        <p:sp>
          <p:nvSpPr>
            <p:cNvPr id="10" name="Rectangle 9">
              <a:extLst>
                <a:ext uri="{FF2B5EF4-FFF2-40B4-BE49-F238E27FC236}">
                  <a16:creationId xmlns:a16="http://schemas.microsoft.com/office/drawing/2014/main" id="{26A3EB6D-691B-4E43-8481-09240C3EA012}"/>
                </a:ext>
              </a:extLst>
            </p:cNvPr>
            <p:cNvSpPr/>
            <p:nvPr/>
          </p:nvSpPr>
          <p:spPr>
            <a:xfrm>
              <a:off x="1927154" y="5933760"/>
              <a:ext cx="652217" cy="175516"/>
            </a:xfrm>
            <a:prstGeom prst="rect">
              <a:avLst/>
            </a:prstGeom>
            <a:solidFill>
              <a:schemeClr val="bg1"/>
            </a:solidFill>
          </p:spPr>
          <p:txBody>
            <a:bodyPr wrap="square">
              <a:spAutoFit/>
            </a:bodyPr>
            <a:lstStyle/>
            <a:p>
              <a:pPr>
                <a:defRPr/>
              </a:pPr>
              <a:r>
                <a:rPr lang="en-US" sz="1000" dirty="0">
                  <a:latin typeface="Calibri"/>
                  <a:cs typeface="Arial" panose="020B0604020202020204" pitchFamily="34" charset="0"/>
                </a:rPr>
                <a:t>Gradiometer</a:t>
              </a:r>
            </a:p>
          </p:txBody>
        </p:sp>
      </p:grpSp>
    </p:spTree>
    <p:extLst>
      <p:ext uri="{BB962C8B-B14F-4D97-AF65-F5344CB8AC3E}">
        <p14:creationId xmlns:p14="http://schemas.microsoft.com/office/powerpoint/2010/main" val="36979155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a:extLst>
              <a:ext uri="{FF2B5EF4-FFF2-40B4-BE49-F238E27FC236}">
                <a16:creationId xmlns:a16="http://schemas.microsoft.com/office/drawing/2014/main" id="{DEFFD350-620F-4BF5-8A05-3790F91CC9EB}"/>
              </a:ext>
            </a:extLst>
          </p:cNvPr>
          <p:cNvSpPr txBox="1"/>
          <p:nvPr/>
        </p:nvSpPr>
        <p:spPr>
          <a:xfrm>
            <a:off x="3114002" y="62172"/>
            <a:ext cx="6235481"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dirty="0">
                <a:solidFill>
                  <a:srgbClr val="C00000"/>
                </a:solidFill>
                <a:latin typeface="Calibri"/>
              </a:rPr>
              <a:t>Current n2EDM</a:t>
            </a:r>
            <a:r>
              <a:rPr kumimoji="0" lang="en-US" sz="3200" b="0" i="0" u="none" strike="noStrike" kern="1200" cap="none" spc="0" normalizeH="0" baseline="0" noProof="0" dirty="0">
                <a:ln>
                  <a:noFill/>
                </a:ln>
                <a:solidFill>
                  <a:srgbClr val="C00000"/>
                </a:solidFill>
                <a:effectLst/>
                <a:uLnTx/>
                <a:uFillTx/>
                <a:latin typeface="Calibri"/>
                <a:ea typeface="+mn-ea"/>
                <a:cs typeface="+mn-cs"/>
              </a:rPr>
              <a:t> sensitivity</a:t>
            </a:r>
            <a:endParaRPr kumimoji="0" lang="en-US" sz="3200" b="0" i="0" u="none" strike="noStrike" kern="1200" cap="none" spc="0" normalizeH="0" baseline="0" noProof="0" dirty="0">
              <a:ln>
                <a:noFill/>
              </a:ln>
              <a:solidFill>
                <a:srgbClr val="336699"/>
              </a:solidFill>
              <a:effectLst/>
              <a:uLnTx/>
              <a:uFillTx/>
              <a:latin typeface="Calibri"/>
              <a:ea typeface="+mn-ea"/>
              <a:cs typeface="+mn-cs"/>
            </a:endParaRPr>
          </a:p>
        </p:txBody>
      </p:sp>
      <p:sp>
        <p:nvSpPr>
          <p:cNvPr id="17" name="Text Box 73">
            <a:extLst>
              <a:ext uri="{FF2B5EF4-FFF2-40B4-BE49-F238E27FC236}">
                <a16:creationId xmlns:a16="http://schemas.microsoft.com/office/drawing/2014/main" id="{B94FCBFE-8E75-4645-B90B-80C667D4A9BF}"/>
              </a:ext>
            </a:extLst>
          </p:cNvPr>
          <p:cNvSpPr txBox="1">
            <a:spLocks noChangeArrowheads="1"/>
          </p:cNvSpPr>
          <p:nvPr/>
        </p:nvSpPr>
        <p:spPr bwMode="auto">
          <a:xfrm>
            <a:off x="553331" y="1221578"/>
            <a:ext cx="288911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r>
              <a:rPr lang="en-US" altLang="fr-FR" sz="1600" dirty="0">
                <a:solidFill>
                  <a:srgbClr val="C00000"/>
                </a:solidFill>
              </a:rPr>
              <a:t>Experiment sensitivity </a:t>
            </a:r>
            <a:r>
              <a:rPr lang="en-US" altLang="fr-FR" sz="1600" i="1" dirty="0">
                <a:solidFill>
                  <a:srgbClr val="C00000"/>
                </a:solidFill>
                <a:sym typeface="Symbol" panose="05050102010706020507" pitchFamily="18" charset="2"/>
              </a:rPr>
              <a:t>(</a:t>
            </a:r>
            <a:r>
              <a:rPr lang="en-US" altLang="fr-FR" sz="1600" i="1" dirty="0" err="1">
                <a:solidFill>
                  <a:srgbClr val="C00000"/>
                </a:solidFill>
                <a:sym typeface="Symbol" panose="05050102010706020507" pitchFamily="18" charset="2"/>
              </a:rPr>
              <a:t>d</a:t>
            </a:r>
            <a:r>
              <a:rPr lang="en-US" altLang="fr-FR" sz="1600" i="1" baseline="-25000" dirty="0" err="1">
                <a:solidFill>
                  <a:srgbClr val="C00000"/>
                </a:solidFill>
                <a:sym typeface="Symbol" panose="05050102010706020507" pitchFamily="18" charset="2"/>
              </a:rPr>
              <a:t>n</a:t>
            </a:r>
            <a:r>
              <a:rPr lang="en-US" altLang="fr-FR" sz="1600" i="1" dirty="0">
                <a:solidFill>
                  <a:srgbClr val="C00000"/>
                </a:solidFill>
                <a:sym typeface="Symbol" panose="05050102010706020507" pitchFamily="18" charset="2"/>
              </a:rPr>
              <a:t>)</a:t>
            </a:r>
            <a:endParaRPr lang="en-US" altLang="fr-FR" sz="1600" i="1" dirty="0">
              <a:solidFill>
                <a:srgbClr val="336699"/>
              </a:solidFill>
            </a:endParaRPr>
          </a:p>
        </p:txBody>
      </p:sp>
      <p:graphicFrame>
        <p:nvGraphicFramePr>
          <p:cNvPr id="12" name="Tableau 3">
            <a:extLst>
              <a:ext uri="{FF2B5EF4-FFF2-40B4-BE49-F238E27FC236}">
                <a16:creationId xmlns:a16="http://schemas.microsoft.com/office/drawing/2014/main" id="{F83A1CFD-3FAC-4A18-83C3-2EA9191DCE80}"/>
              </a:ext>
            </a:extLst>
          </p:cNvPr>
          <p:cNvGraphicFramePr>
            <a:graphicFrameLocks noGrp="1"/>
          </p:cNvGraphicFramePr>
          <p:nvPr>
            <p:extLst>
              <p:ext uri="{D42A27DB-BD31-4B8C-83A1-F6EECF244321}">
                <p14:modId xmlns:p14="http://schemas.microsoft.com/office/powerpoint/2010/main" val="548618521"/>
              </p:ext>
            </p:extLst>
          </p:nvPr>
        </p:nvGraphicFramePr>
        <p:xfrm>
          <a:off x="1439146" y="1967397"/>
          <a:ext cx="5037600" cy="1710046"/>
        </p:xfrm>
        <a:graphic>
          <a:graphicData uri="http://schemas.openxmlformats.org/drawingml/2006/table">
            <a:tbl>
              <a:tblPr firstRow="1" bandRow="1">
                <a:tableStyleId>{5C22544A-7EE6-4342-B048-85BDC9FD1C3A}</a:tableStyleId>
              </a:tblPr>
              <a:tblGrid>
                <a:gridCol w="1797095">
                  <a:extLst>
                    <a:ext uri="{9D8B030D-6E8A-4147-A177-3AD203B41FA5}">
                      <a16:colId xmlns:a16="http://schemas.microsoft.com/office/drawing/2014/main" val="619645931"/>
                    </a:ext>
                  </a:extLst>
                </a:gridCol>
                <a:gridCol w="1026695">
                  <a:extLst>
                    <a:ext uri="{9D8B030D-6E8A-4147-A177-3AD203B41FA5}">
                      <a16:colId xmlns:a16="http://schemas.microsoft.com/office/drawing/2014/main" val="1206993918"/>
                    </a:ext>
                  </a:extLst>
                </a:gridCol>
                <a:gridCol w="1106905">
                  <a:extLst>
                    <a:ext uri="{9D8B030D-6E8A-4147-A177-3AD203B41FA5}">
                      <a16:colId xmlns:a16="http://schemas.microsoft.com/office/drawing/2014/main" val="2097522380"/>
                    </a:ext>
                  </a:extLst>
                </a:gridCol>
                <a:gridCol w="1106905">
                  <a:extLst>
                    <a:ext uri="{9D8B030D-6E8A-4147-A177-3AD203B41FA5}">
                      <a16:colId xmlns:a16="http://schemas.microsoft.com/office/drawing/2014/main" val="3189106499"/>
                    </a:ext>
                  </a:extLst>
                </a:gridCol>
              </a:tblGrid>
              <a:tr h="263841">
                <a:tc>
                  <a:txBody>
                    <a:bodyPr/>
                    <a:lstStyle/>
                    <a:p>
                      <a:pPr algn="ctr"/>
                      <a:r>
                        <a:rPr lang="en-GB" sz="1200" b="1" dirty="0">
                          <a:solidFill>
                            <a:schemeClr val="tx1"/>
                          </a:solidFill>
                        </a:rPr>
                        <a:t>Components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r>
                        <a:rPr lang="en-GB" sz="1200" b="1" dirty="0" err="1">
                          <a:solidFill>
                            <a:schemeClr val="tx1"/>
                          </a:solidFill>
                        </a:rPr>
                        <a:t>nEDM</a:t>
                      </a:r>
                      <a:r>
                        <a:rPr lang="en-GB" sz="1200" b="1" dirty="0">
                          <a:solidFill>
                            <a:schemeClr val="tx1"/>
                          </a:solidFill>
                        </a:rPr>
                        <a:t> (2016)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en-GB" sz="1200" b="1" dirty="0">
                          <a:solidFill>
                            <a:schemeClr val="tx1"/>
                          </a:solidFill>
                        </a:rPr>
                        <a:t>n2EDM (2024)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en-GB" sz="1200" b="1" dirty="0">
                          <a:solidFill>
                            <a:schemeClr val="tx1"/>
                          </a:solidFill>
                        </a:rPr>
                        <a:t>Design goal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320969010"/>
                  </a:ext>
                </a:extLst>
              </a:tr>
              <a:tr h="306383">
                <a:tc>
                  <a:txBody>
                    <a:bodyPr/>
                    <a:lstStyle/>
                    <a:p>
                      <a:pPr algn="ctr"/>
                      <a:r>
                        <a:rPr lang="en-GB" sz="1200" b="1" dirty="0">
                          <a:solidFill>
                            <a:schemeClr val="tx1"/>
                          </a:solidFill>
                        </a:rPr>
                        <a:t>Precession time (T)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r>
                        <a:rPr lang="en-GB" sz="1200" dirty="0">
                          <a:latin typeface="+mn-lt"/>
                        </a:rPr>
                        <a:t>180 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dirty="0">
                          <a:latin typeface="+mn-lt"/>
                        </a:rPr>
                        <a:t>180 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r>
                        <a:rPr lang="en-GB" sz="1200" dirty="0">
                          <a:latin typeface="+mn-lt"/>
                        </a:rPr>
                        <a:t>180 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53835077"/>
                  </a:ext>
                </a:extLst>
              </a:tr>
              <a:tr h="306383">
                <a:tc>
                  <a:txBody>
                    <a:bodyPr/>
                    <a:lstStyle/>
                    <a:p>
                      <a:pPr algn="ctr"/>
                      <a:r>
                        <a:rPr lang="en-GB" sz="1200" b="1" dirty="0">
                          <a:solidFill>
                            <a:schemeClr val="tx1"/>
                          </a:solidFill>
                        </a:rPr>
                        <a:t>Neutrons statistic (N)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r>
                        <a:rPr lang="en-GB" sz="1200" dirty="0">
                          <a:latin typeface="+mn-lt"/>
                        </a:rPr>
                        <a:t>15,000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dirty="0">
                          <a:latin typeface="+mn-lt"/>
                        </a:rPr>
                        <a:t>64,000 *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en-GB" sz="1200" dirty="0">
                          <a:latin typeface="+mn-lt"/>
                        </a:rPr>
                        <a:t>120,000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20341285"/>
                  </a:ext>
                </a:extLst>
              </a:tr>
              <a:tr h="153428">
                <a:tc>
                  <a:txBody>
                    <a:bodyPr/>
                    <a:lstStyle/>
                    <a:p>
                      <a:pPr algn="ctr"/>
                      <a:r>
                        <a:rPr lang="en-GB" sz="1200" b="1" dirty="0">
                          <a:solidFill>
                            <a:schemeClr val="tx1"/>
                          </a:solidFill>
                        </a:rPr>
                        <a:t>High Voltage (E)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latin typeface="Times New Roman" panose="02020603050405020304" pitchFamily="18" charset="0"/>
                          <a:cs typeface="Times New Roman" panose="02020603050405020304" pitchFamily="18" charset="0"/>
                        </a:rPr>
                        <a:t>± </a:t>
                      </a:r>
                      <a:r>
                        <a:rPr lang="en-GB" sz="1200" dirty="0"/>
                        <a:t>11 KV/cm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dirty="0">
                          <a:latin typeface="Times New Roman" panose="02020603050405020304" pitchFamily="18" charset="0"/>
                          <a:cs typeface="Times New Roman" panose="02020603050405020304" pitchFamily="18" charset="0"/>
                        </a:rPr>
                        <a:t>± </a:t>
                      </a:r>
                      <a:r>
                        <a:rPr lang="en-GB" sz="1200" dirty="0"/>
                        <a:t>12.5 KV/cm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latin typeface="Times New Roman" panose="02020603050405020304" pitchFamily="18" charset="0"/>
                          <a:cs typeface="Times New Roman" panose="02020603050405020304" pitchFamily="18" charset="0"/>
                        </a:rPr>
                        <a:t>± </a:t>
                      </a:r>
                      <a:r>
                        <a:rPr lang="en-GB" sz="1200" dirty="0"/>
                        <a:t>15 KV/cm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22968410"/>
                  </a:ext>
                </a:extLst>
              </a:tr>
              <a:tr h="152400">
                <a:tc>
                  <a:txBody>
                    <a:bodyPr/>
                    <a:lstStyle/>
                    <a:p>
                      <a:pPr algn="ctr"/>
                      <a:r>
                        <a:rPr lang="en-GB" sz="1200" b="1" dirty="0">
                          <a:solidFill>
                            <a:schemeClr val="tx1"/>
                          </a:solidFill>
                        </a:rPr>
                        <a:t>Polarisation (</a:t>
                      </a:r>
                      <a:r>
                        <a:rPr lang="en-GB" sz="1200" b="1" dirty="0">
                          <a:solidFill>
                            <a:schemeClr val="tx1"/>
                          </a:solidFill>
                          <a:sym typeface="Symbol" panose="05050102010706020507" pitchFamily="18" charset="2"/>
                        </a:rPr>
                        <a:t></a:t>
                      </a:r>
                      <a:r>
                        <a:rPr lang="en-GB" sz="1200" b="1" dirty="0">
                          <a:solidFill>
                            <a:schemeClr val="tx1"/>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r>
                        <a:rPr lang="en-GB" sz="1200" dirty="0">
                          <a:latin typeface="+mn-lt"/>
                          <a:cs typeface="Arial" panose="020B0604020202020204" pitchFamily="34" charset="0"/>
                        </a:rPr>
                        <a:t>0.75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dirty="0">
                          <a:latin typeface="+mn-lt"/>
                          <a:cs typeface="Arial" panose="020B0604020202020204" pitchFamily="34" charset="0"/>
                        </a:rPr>
                        <a:t>0.82 - 0.85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latin typeface="+mn-lt"/>
                          <a:cs typeface="Arial" panose="020B0604020202020204" pitchFamily="34" charset="0"/>
                        </a:rPr>
                        <a:t> 0.80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30625463"/>
                  </a:ext>
                </a:extLst>
              </a:tr>
              <a:tr h="152400">
                <a:tc>
                  <a:txBody>
                    <a:bodyPr/>
                    <a:lstStyle/>
                    <a:p>
                      <a:pPr algn="ctr"/>
                      <a:r>
                        <a:rPr lang="en-GB" sz="1200" b="1" dirty="0">
                          <a:solidFill>
                            <a:schemeClr val="tx1"/>
                          </a:solidFill>
                        </a:rPr>
                        <a:t>Daily sensitivity (</a:t>
                      </a:r>
                      <a:r>
                        <a:rPr lang="en-GB" sz="1200" b="1" dirty="0">
                          <a:solidFill>
                            <a:schemeClr val="tx1"/>
                          </a:solidFill>
                          <a:sym typeface="Symbol" panose="05050102010706020507" pitchFamily="18" charset="2"/>
                        </a:rPr>
                        <a:t></a:t>
                      </a:r>
                      <a:r>
                        <a:rPr lang="en-GB" sz="1200" b="1" dirty="0">
                          <a:solidFill>
                            <a:schemeClr val="tx1"/>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11. 10</a:t>
                      </a:r>
                      <a:r>
                        <a:rPr lang="en-GB" sz="1200" baseline="30000" dirty="0"/>
                        <a:t>-26 </a:t>
                      </a:r>
                      <a:r>
                        <a:rPr lang="en-GB" sz="1200" baseline="0" dirty="0" err="1"/>
                        <a:t>ecm</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4.5 10</a:t>
                      </a:r>
                      <a:r>
                        <a:rPr lang="en-GB" sz="1200" baseline="30000" dirty="0"/>
                        <a:t>-26 </a:t>
                      </a:r>
                      <a:r>
                        <a:rPr lang="en-GB" sz="1200" baseline="0" dirty="0" err="1"/>
                        <a:t>ecm</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2.6 10</a:t>
                      </a:r>
                      <a:r>
                        <a:rPr lang="en-GB" sz="1200" baseline="30000" dirty="0"/>
                        <a:t>-26 </a:t>
                      </a:r>
                      <a:r>
                        <a:rPr lang="en-GB" sz="1200" baseline="0" dirty="0" err="1"/>
                        <a:t>ecm</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572771904"/>
                  </a:ext>
                </a:extLst>
              </a:tr>
            </a:tbl>
          </a:graphicData>
        </a:graphic>
      </p:graphicFrame>
      <p:pic>
        <p:nvPicPr>
          <p:cNvPr id="13" name="Image 12">
            <a:extLst>
              <a:ext uri="{FF2B5EF4-FFF2-40B4-BE49-F238E27FC236}">
                <a16:creationId xmlns:a16="http://schemas.microsoft.com/office/drawing/2014/main" id="{C1ECBE6F-877C-4C23-991B-50077C7E885B}"/>
              </a:ext>
            </a:extLst>
          </p:cNvPr>
          <p:cNvPicPr>
            <a:picLocks noChangeAspect="1"/>
          </p:cNvPicPr>
          <p:nvPr/>
        </p:nvPicPr>
        <p:blipFill rotWithShape="1">
          <a:blip r:embed="rId2"/>
          <a:srcRect l="36017" t="45292" r="31136" b="38792"/>
          <a:stretch/>
        </p:blipFill>
        <p:spPr>
          <a:xfrm>
            <a:off x="3425217" y="1127279"/>
            <a:ext cx="1740620" cy="527152"/>
          </a:xfrm>
          <a:prstGeom prst="rect">
            <a:avLst/>
          </a:prstGeom>
          <a:effectLst>
            <a:outerShdw blurRad="50800" dist="50800" dir="5400000" algn="ctr" rotWithShape="0">
              <a:schemeClr val="tx1"/>
            </a:outerShdw>
          </a:effectLst>
        </p:spPr>
      </p:pic>
      <p:pic>
        <p:nvPicPr>
          <p:cNvPr id="18" name="Image 17">
            <a:extLst>
              <a:ext uri="{FF2B5EF4-FFF2-40B4-BE49-F238E27FC236}">
                <a16:creationId xmlns:a16="http://schemas.microsoft.com/office/drawing/2014/main" id="{F43B70FD-60F5-4ABD-94DC-0106C6EDDEB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651" t="9433" r="11047" b="4520"/>
          <a:stretch/>
        </p:blipFill>
        <p:spPr>
          <a:xfrm>
            <a:off x="7993973" y="1963353"/>
            <a:ext cx="3706883" cy="2931293"/>
          </a:xfrm>
          <a:prstGeom prst="rect">
            <a:avLst/>
          </a:prstGeom>
        </p:spPr>
      </p:pic>
      <p:sp>
        <p:nvSpPr>
          <p:cNvPr id="24" name="Text Box 73">
            <a:extLst>
              <a:ext uri="{FF2B5EF4-FFF2-40B4-BE49-F238E27FC236}">
                <a16:creationId xmlns:a16="http://schemas.microsoft.com/office/drawing/2014/main" id="{77D938B6-4034-4B1A-B523-1DAFEC891866}"/>
              </a:ext>
            </a:extLst>
          </p:cNvPr>
          <p:cNvSpPr txBox="1">
            <a:spLocks noChangeArrowheads="1"/>
          </p:cNvSpPr>
          <p:nvPr/>
        </p:nvSpPr>
        <p:spPr bwMode="auto">
          <a:xfrm>
            <a:off x="6581366" y="1236185"/>
            <a:ext cx="561063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r>
              <a:rPr lang="en-US" altLang="fr-FR" sz="1600" dirty="0">
                <a:solidFill>
                  <a:srgbClr val="C00000"/>
                </a:solidFill>
              </a:rPr>
              <a:t>Current sensitivity: </a:t>
            </a:r>
            <a:r>
              <a:rPr lang="en-US" altLang="fr-FR" sz="1400" dirty="0">
                <a:solidFill>
                  <a:srgbClr val="336699"/>
                </a:solidFill>
              </a:rPr>
              <a:t>improved by a factor 2.4 / </a:t>
            </a:r>
            <a:r>
              <a:rPr lang="en-US" altLang="fr-FR" sz="1400" dirty="0" err="1">
                <a:solidFill>
                  <a:srgbClr val="336699"/>
                </a:solidFill>
              </a:rPr>
              <a:t>nEDM</a:t>
            </a:r>
            <a:r>
              <a:rPr lang="en-US" altLang="fr-FR" sz="1400" dirty="0">
                <a:solidFill>
                  <a:srgbClr val="336699"/>
                </a:solidFill>
              </a:rPr>
              <a:t> experiment</a:t>
            </a:r>
          </a:p>
          <a:p>
            <a:pPr eaLnBrk="1" hangingPunct="1"/>
            <a:r>
              <a:rPr lang="en-US" altLang="fr-FR" sz="1400" dirty="0">
                <a:solidFill>
                  <a:srgbClr val="336699"/>
                </a:solidFill>
              </a:rPr>
              <a:t>   ~ 30 days required to reach previous experiment sensitivity</a:t>
            </a:r>
          </a:p>
        </p:txBody>
      </p:sp>
      <p:sp>
        <p:nvSpPr>
          <p:cNvPr id="15" name="Text Box 73">
            <a:extLst>
              <a:ext uri="{FF2B5EF4-FFF2-40B4-BE49-F238E27FC236}">
                <a16:creationId xmlns:a16="http://schemas.microsoft.com/office/drawing/2014/main" id="{A5529356-0211-4A06-8755-8F334F622CE9}"/>
              </a:ext>
            </a:extLst>
          </p:cNvPr>
          <p:cNvSpPr txBox="1">
            <a:spLocks noChangeArrowheads="1"/>
          </p:cNvSpPr>
          <p:nvPr/>
        </p:nvSpPr>
        <p:spPr bwMode="auto">
          <a:xfrm>
            <a:off x="553331" y="4043128"/>
            <a:ext cx="770508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r>
              <a:rPr lang="en-US" altLang="fr-FR" sz="1600" dirty="0">
                <a:solidFill>
                  <a:srgbClr val="C00000"/>
                </a:solidFill>
              </a:rPr>
              <a:t>Room for improvement: </a:t>
            </a:r>
            <a:r>
              <a:rPr lang="en-US" altLang="fr-FR" sz="1600" dirty="0">
                <a:solidFill>
                  <a:srgbClr val="336699"/>
                </a:solidFill>
              </a:rPr>
              <a:t>UCN statistic (ring coating) + High Voltage (conditioning)</a:t>
            </a:r>
          </a:p>
          <a:p>
            <a:pPr eaLnBrk="1" hangingPunct="1"/>
            <a:r>
              <a:rPr lang="en-US" altLang="fr-FR" sz="1600" dirty="0">
                <a:solidFill>
                  <a:srgbClr val="336699"/>
                </a:solidFill>
              </a:rPr>
              <a:t>         </a:t>
            </a:r>
            <a:r>
              <a:rPr lang="en-US" altLang="fr-FR" sz="1800" dirty="0">
                <a:solidFill>
                  <a:srgbClr val="336699"/>
                </a:solidFill>
                <a:latin typeface="Times New Roman" panose="02020603050405020304" pitchFamily="18" charset="0"/>
                <a:cs typeface="Times New Roman" panose="02020603050405020304" pitchFamily="18" charset="0"/>
              </a:rPr>
              <a:t>→  </a:t>
            </a:r>
            <a:r>
              <a:rPr lang="en-US" altLang="fr-FR" sz="1800" dirty="0">
                <a:solidFill>
                  <a:srgbClr val="336699"/>
                </a:solidFill>
                <a:latin typeface="+mn-lt"/>
                <a:cs typeface="Times New Roman" panose="02020603050405020304" pitchFamily="18" charset="0"/>
              </a:rPr>
              <a:t>towards the design goal sensitivity</a:t>
            </a:r>
            <a:endParaRPr lang="en-US" altLang="fr-FR" sz="1800" dirty="0">
              <a:solidFill>
                <a:srgbClr val="336699"/>
              </a:solidFill>
              <a:latin typeface="+mn-lt"/>
            </a:endParaRPr>
          </a:p>
        </p:txBody>
      </p:sp>
      <p:sp>
        <p:nvSpPr>
          <p:cNvPr id="58" name="Text Box 73">
            <a:extLst>
              <a:ext uri="{FF2B5EF4-FFF2-40B4-BE49-F238E27FC236}">
                <a16:creationId xmlns:a16="http://schemas.microsoft.com/office/drawing/2014/main" id="{E290ECDF-06E6-427B-8C8A-70D66E33EE62}"/>
              </a:ext>
            </a:extLst>
          </p:cNvPr>
          <p:cNvSpPr txBox="1">
            <a:spLocks noChangeArrowheads="1"/>
          </p:cNvSpPr>
          <p:nvPr/>
        </p:nvSpPr>
        <p:spPr bwMode="auto">
          <a:xfrm>
            <a:off x="2899398" y="5436367"/>
            <a:ext cx="5923791" cy="400110"/>
          </a:xfrm>
          <a:prstGeom prst="rect">
            <a:avLst/>
          </a:prstGeom>
          <a:noFill/>
          <a:ln w="9525" algn="ctr">
            <a:solidFill>
              <a:srgbClr val="336699"/>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algn="ctr" eaLnBrk="1" hangingPunct="1"/>
            <a:r>
              <a:rPr lang="en-US" altLang="fr-FR" sz="2000" dirty="0">
                <a:solidFill>
                  <a:srgbClr val="C00000"/>
                </a:solidFill>
              </a:rPr>
              <a:t>2025: </a:t>
            </a:r>
            <a:r>
              <a:rPr lang="en-US" altLang="fr-FR" sz="2000" dirty="0">
                <a:solidFill>
                  <a:srgbClr val="336699"/>
                </a:solidFill>
              </a:rPr>
              <a:t>first measurement in the 10</a:t>
            </a:r>
            <a:r>
              <a:rPr lang="en-US" altLang="fr-FR" sz="2000" baseline="30000" dirty="0">
                <a:solidFill>
                  <a:srgbClr val="336699"/>
                </a:solidFill>
              </a:rPr>
              <a:t>-27</a:t>
            </a:r>
            <a:r>
              <a:rPr lang="en-US" altLang="fr-FR" sz="2000" dirty="0">
                <a:solidFill>
                  <a:srgbClr val="336699"/>
                </a:solidFill>
              </a:rPr>
              <a:t> e cm range ? </a:t>
            </a:r>
          </a:p>
        </p:txBody>
      </p:sp>
      <p:sp>
        <p:nvSpPr>
          <p:cNvPr id="59" name="ZoneTexte 58">
            <a:extLst>
              <a:ext uri="{FF2B5EF4-FFF2-40B4-BE49-F238E27FC236}">
                <a16:creationId xmlns:a16="http://schemas.microsoft.com/office/drawing/2014/main" id="{2C44839C-CEE0-4DDB-8BB4-C5FFB2342D49}"/>
              </a:ext>
            </a:extLst>
          </p:cNvPr>
          <p:cNvSpPr txBox="1"/>
          <p:nvPr/>
        </p:nvSpPr>
        <p:spPr bwMode="auto">
          <a:xfrm>
            <a:off x="9207078" y="2216353"/>
            <a:ext cx="1545776" cy="257369"/>
          </a:xfrm>
          <a:prstGeom prst="rect">
            <a:avLst/>
          </a:prstGeom>
          <a:solidFill>
            <a:schemeClr val="bg1"/>
          </a:solidFill>
          <a:ln w="9525">
            <a:solidFill>
              <a:srgbClr val="000000"/>
            </a:solidFill>
            <a:miter lim="800000"/>
            <a:headEnd/>
            <a:tailEnd/>
          </a:ln>
          <a:effectLst/>
        </p:spPr>
        <p:txBody>
          <a:bodyPr wrap="square" lIns="36000" tIns="36000" rIns="36000" bIns="36000" rtlCol="0">
            <a:spAutoFit/>
          </a:bodyPr>
          <a:lstStyle/>
          <a:p>
            <a:pPr algn="ctr">
              <a:spcAft>
                <a:spcPts val="600"/>
              </a:spcAft>
            </a:pPr>
            <a:r>
              <a:rPr lang="en-US" sz="1200" dirty="0"/>
              <a:t>Uncoated quartz rings</a:t>
            </a:r>
          </a:p>
        </p:txBody>
      </p:sp>
      <p:sp>
        <p:nvSpPr>
          <p:cNvPr id="11" name="Rectangle 10">
            <a:extLst>
              <a:ext uri="{FF2B5EF4-FFF2-40B4-BE49-F238E27FC236}">
                <a16:creationId xmlns:a16="http://schemas.microsoft.com/office/drawing/2014/main" id="{8FEC3427-6AEC-45D5-8523-F1D3BFAC749B}"/>
              </a:ext>
            </a:extLst>
          </p:cNvPr>
          <p:cNvSpPr/>
          <p:nvPr/>
        </p:nvSpPr>
        <p:spPr>
          <a:xfrm>
            <a:off x="4206025" y="3680637"/>
            <a:ext cx="1402941" cy="246221"/>
          </a:xfrm>
          <a:prstGeom prst="rect">
            <a:avLst/>
          </a:prstGeom>
          <a:noFill/>
        </p:spPr>
        <p:txBody>
          <a:bodyPr wrap="square">
            <a:spAutoFit/>
          </a:bodyPr>
          <a:lstStyle/>
          <a:p>
            <a:pPr>
              <a:defRPr/>
            </a:pPr>
            <a:r>
              <a:rPr lang="en-US" sz="1000" dirty="0">
                <a:latin typeface="Calibri"/>
                <a:cs typeface="Arial" panose="020B0604020202020204" pitchFamily="34" charset="0"/>
              </a:rPr>
              <a:t>* Former electrodes </a:t>
            </a:r>
          </a:p>
        </p:txBody>
      </p:sp>
    </p:spTree>
    <p:extLst>
      <p:ext uri="{BB962C8B-B14F-4D97-AF65-F5344CB8AC3E}">
        <p14:creationId xmlns:p14="http://schemas.microsoft.com/office/powerpoint/2010/main" val="32026480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a:extLst>
              <a:ext uri="{FF2B5EF4-FFF2-40B4-BE49-F238E27FC236}">
                <a16:creationId xmlns:a16="http://schemas.microsoft.com/office/drawing/2014/main" id="{DEFFD350-620F-4BF5-8A05-3790F91CC9EB}"/>
              </a:ext>
            </a:extLst>
          </p:cNvPr>
          <p:cNvSpPr txBox="1"/>
          <p:nvPr/>
        </p:nvSpPr>
        <p:spPr>
          <a:xfrm>
            <a:off x="3114002" y="62172"/>
            <a:ext cx="6235481"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C00000"/>
                </a:solidFill>
                <a:effectLst/>
                <a:uLnTx/>
                <a:uFillTx/>
                <a:latin typeface="Calibri"/>
                <a:ea typeface="+mn-ea"/>
                <a:cs typeface="+mn-cs"/>
              </a:rPr>
              <a:t>Thank you</a:t>
            </a:r>
            <a:endParaRPr kumimoji="0" lang="en-US" sz="3200" b="0" i="0" u="none" strike="noStrike" kern="1200" cap="none" spc="0" normalizeH="0" baseline="0" noProof="0" dirty="0">
              <a:ln>
                <a:noFill/>
              </a:ln>
              <a:solidFill>
                <a:srgbClr val="336699"/>
              </a:solidFill>
              <a:effectLst/>
              <a:uLnTx/>
              <a:uFillTx/>
              <a:latin typeface="Calibri"/>
              <a:ea typeface="+mn-ea"/>
              <a:cs typeface="+mn-cs"/>
            </a:endParaRPr>
          </a:p>
        </p:txBody>
      </p:sp>
      <p:pic>
        <p:nvPicPr>
          <p:cNvPr id="3" name="Image 2">
            <a:extLst>
              <a:ext uri="{FF2B5EF4-FFF2-40B4-BE49-F238E27FC236}">
                <a16:creationId xmlns:a16="http://schemas.microsoft.com/office/drawing/2014/main" id="{C6E33788-41CF-48AA-9FB5-FCFBC509740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1442" y="1363407"/>
            <a:ext cx="9569116" cy="4131186"/>
          </a:xfrm>
          <a:prstGeom prst="rect">
            <a:avLst/>
          </a:prstGeom>
        </p:spPr>
      </p:pic>
    </p:spTree>
    <p:extLst>
      <p:ext uri="{BB962C8B-B14F-4D97-AF65-F5344CB8AC3E}">
        <p14:creationId xmlns:p14="http://schemas.microsoft.com/office/powerpoint/2010/main" val="22901931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a:extLst>
              <a:ext uri="{FF2B5EF4-FFF2-40B4-BE49-F238E27FC236}">
                <a16:creationId xmlns:a16="http://schemas.microsoft.com/office/drawing/2014/main" id="{DEFFD350-620F-4BF5-8A05-3790F91CC9EB}"/>
              </a:ext>
            </a:extLst>
          </p:cNvPr>
          <p:cNvSpPr txBox="1"/>
          <p:nvPr/>
        </p:nvSpPr>
        <p:spPr>
          <a:xfrm>
            <a:off x="3114002" y="62172"/>
            <a:ext cx="6235481"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dirty="0">
                <a:solidFill>
                  <a:srgbClr val="C00000"/>
                </a:solidFill>
                <a:latin typeface="Calibri"/>
              </a:rPr>
              <a:t>n2EDM</a:t>
            </a:r>
            <a:r>
              <a:rPr kumimoji="0" lang="en-US" sz="3200" b="0" i="0" u="none" strike="noStrike" kern="1200" cap="none" spc="0" normalizeH="0" baseline="0" noProof="0" dirty="0">
                <a:ln>
                  <a:noFill/>
                </a:ln>
                <a:solidFill>
                  <a:srgbClr val="C00000"/>
                </a:solidFill>
                <a:effectLst/>
                <a:uLnTx/>
                <a:uFillTx/>
                <a:latin typeface="Calibri"/>
                <a:ea typeface="+mn-ea"/>
                <a:cs typeface="+mn-cs"/>
              </a:rPr>
              <a:t> sensitivity</a:t>
            </a:r>
            <a:endParaRPr kumimoji="0" lang="en-US" sz="3200" b="0" i="0" u="none" strike="noStrike" kern="1200" cap="none" spc="0" normalizeH="0" baseline="0" noProof="0" dirty="0">
              <a:ln>
                <a:noFill/>
              </a:ln>
              <a:solidFill>
                <a:srgbClr val="336699"/>
              </a:solidFill>
              <a:effectLst/>
              <a:uLnTx/>
              <a:uFillTx/>
              <a:latin typeface="Calibri"/>
              <a:ea typeface="+mn-ea"/>
              <a:cs typeface="+mn-cs"/>
            </a:endParaRPr>
          </a:p>
        </p:txBody>
      </p:sp>
      <p:sp>
        <p:nvSpPr>
          <p:cNvPr id="17" name="Text Box 73">
            <a:extLst>
              <a:ext uri="{FF2B5EF4-FFF2-40B4-BE49-F238E27FC236}">
                <a16:creationId xmlns:a16="http://schemas.microsoft.com/office/drawing/2014/main" id="{B94FCBFE-8E75-4645-B90B-80C667D4A9BF}"/>
              </a:ext>
            </a:extLst>
          </p:cNvPr>
          <p:cNvSpPr txBox="1">
            <a:spLocks noChangeArrowheads="1"/>
          </p:cNvSpPr>
          <p:nvPr/>
        </p:nvSpPr>
        <p:spPr bwMode="auto">
          <a:xfrm>
            <a:off x="351625" y="898850"/>
            <a:ext cx="959164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r>
              <a:rPr lang="en-US" altLang="fr-FR" sz="1600" dirty="0">
                <a:solidFill>
                  <a:srgbClr val="C00000"/>
                </a:solidFill>
              </a:rPr>
              <a:t>Current sensitivity </a:t>
            </a:r>
            <a:r>
              <a:rPr lang="en-US" altLang="fr-FR" sz="1600" i="1" dirty="0">
                <a:solidFill>
                  <a:srgbClr val="C00000"/>
                </a:solidFill>
                <a:sym typeface="Symbol" panose="05050102010706020507" pitchFamily="18" charset="2"/>
              </a:rPr>
              <a:t>(</a:t>
            </a:r>
            <a:r>
              <a:rPr lang="en-US" altLang="fr-FR" sz="1600" i="1" dirty="0" err="1">
                <a:solidFill>
                  <a:srgbClr val="C00000"/>
                </a:solidFill>
                <a:sym typeface="Symbol" panose="05050102010706020507" pitchFamily="18" charset="2"/>
              </a:rPr>
              <a:t>d</a:t>
            </a:r>
            <a:r>
              <a:rPr lang="en-US" altLang="fr-FR" sz="1600" i="1" baseline="-25000" dirty="0" err="1">
                <a:solidFill>
                  <a:srgbClr val="C00000"/>
                </a:solidFill>
                <a:sym typeface="Symbol" panose="05050102010706020507" pitchFamily="18" charset="2"/>
              </a:rPr>
              <a:t>n</a:t>
            </a:r>
            <a:r>
              <a:rPr lang="en-US" altLang="fr-FR" sz="1600" i="1" dirty="0">
                <a:solidFill>
                  <a:srgbClr val="C00000"/>
                </a:solidFill>
                <a:sym typeface="Symbol" panose="05050102010706020507" pitchFamily="18" charset="2"/>
              </a:rPr>
              <a:t>)</a:t>
            </a:r>
            <a:endParaRPr lang="en-US" altLang="fr-FR" sz="1600" i="1" dirty="0">
              <a:solidFill>
                <a:srgbClr val="336699"/>
              </a:solidFill>
            </a:endParaRPr>
          </a:p>
        </p:txBody>
      </p:sp>
      <p:graphicFrame>
        <p:nvGraphicFramePr>
          <p:cNvPr id="12" name="Tableau 3">
            <a:extLst>
              <a:ext uri="{FF2B5EF4-FFF2-40B4-BE49-F238E27FC236}">
                <a16:creationId xmlns:a16="http://schemas.microsoft.com/office/drawing/2014/main" id="{F83A1CFD-3FAC-4A18-83C3-2EA9191DCE80}"/>
              </a:ext>
            </a:extLst>
          </p:cNvPr>
          <p:cNvGraphicFramePr>
            <a:graphicFrameLocks noGrp="1"/>
          </p:cNvGraphicFramePr>
          <p:nvPr/>
        </p:nvGraphicFramePr>
        <p:xfrm>
          <a:off x="686114" y="1496752"/>
          <a:ext cx="5037600" cy="1710046"/>
        </p:xfrm>
        <a:graphic>
          <a:graphicData uri="http://schemas.openxmlformats.org/drawingml/2006/table">
            <a:tbl>
              <a:tblPr firstRow="1" bandRow="1">
                <a:tableStyleId>{5C22544A-7EE6-4342-B048-85BDC9FD1C3A}</a:tableStyleId>
              </a:tblPr>
              <a:tblGrid>
                <a:gridCol w="1797095">
                  <a:extLst>
                    <a:ext uri="{9D8B030D-6E8A-4147-A177-3AD203B41FA5}">
                      <a16:colId xmlns:a16="http://schemas.microsoft.com/office/drawing/2014/main" val="619645931"/>
                    </a:ext>
                  </a:extLst>
                </a:gridCol>
                <a:gridCol w="1026695">
                  <a:extLst>
                    <a:ext uri="{9D8B030D-6E8A-4147-A177-3AD203B41FA5}">
                      <a16:colId xmlns:a16="http://schemas.microsoft.com/office/drawing/2014/main" val="1206993918"/>
                    </a:ext>
                  </a:extLst>
                </a:gridCol>
                <a:gridCol w="1106905">
                  <a:extLst>
                    <a:ext uri="{9D8B030D-6E8A-4147-A177-3AD203B41FA5}">
                      <a16:colId xmlns:a16="http://schemas.microsoft.com/office/drawing/2014/main" val="2097522380"/>
                    </a:ext>
                  </a:extLst>
                </a:gridCol>
                <a:gridCol w="1106905">
                  <a:extLst>
                    <a:ext uri="{9D8B030D-6E8A-4147-A177-3AD203B41FA5}">
                      <a16:colId xmlns:a16="http://schemas.microsoft.com/office/drawing/2014/main" val="3189106499"/>
                    </a:ext>
                  </a:extLst>
                </a:gridCol>
              </a:tblGrid>
              <a:tr h="263841">
                <a:tc>
                  <a:txBody>
                    <a:bodyPr/>
                    <a:lstStyle/>
                    <a:p>
                      <a:pPr algn="ctr"/>
                      <a:r>
                        <a:rPr lang="en-GB" sz="1200" b="1" dirty="0">
                          <a:solidFill>
                            <a:schemeClr val="tx1"/>
                          </a:solidFill>
                        </a:rPr>
                        <a:t>Components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r>
                        <a:rPr lang="en-GB" sz="1200" b="1" dirty="0" err="1">
                          <a:solidFill>
                            <a:schemeClr val="tx1"/>
                          </a:solidFill>
                        </a:rPr>
                        <a:t>nEDM</a:t>
                      </a:r>
                      <a:r>
                        <a:rPr lang="en-GB" sz="1200" b="1" dirty="0">
                          <a:solidFill>
                            <a:schemeClr val="tx1"/>
                          </a:solidFill>
                        </a:rPr>
                        <a:t> (2016)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en-GB" sz="1200" b="1" dirty="0">
                          <a:solidFill>
                            <a:schemeClr val="tx1"/>
                          </a:solidFill>
                        </a:rPr>
                        <a:t>n2EDM (2024)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en-GB" sz="1200" b="1" dirty="0">
                          <a:solidFill>
                            <a:schemeClr val="tx1"/>
                          </a:solidFill>
                        </a:rPr>
                        <a:t>Design goal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320969010"/>
                  </a:ext>
                </a:extLst>
              </a:tr>
              <a:tr h="306383">
                <a:tc>
                  <a:txBody>
                    <a:bodyPr/>
                    <a:lstStyle/>
                    <a:p>
                      <a:pPr algn="ctr"/>
                      <a:r>
                        <a:rPr lang="en-GB" sz="1200" b="1" dirty="0">
                          <a:solidFill>
                            <a:schemeClr val="tx1"/>
                          </a:solidFill>
                        </a:rPr>
                        <a:t>Precession time (T)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r>
                        <a:rPr lang="en-GB" sz="1200" dirty="0">
                          <a:latin typeface="+mn-lt"/>
                        </a:rPr>
                        <a:t>180 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dirty="0">
                          <a:latin typeface="+mn-lt"/>
                        </a:rPr>
                        <a:t>180 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r>
                        <a:rPr lang="en-GB" sz="1200" dirty="0">
                          <a:latin typeface="+mn-lt"/>
                        </a:rPr>
                        <a:t>180 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53835077"/>
                  </a:ext>
                </a:extLst>
              </a:tr>
              <a:tr h="306383">
                <a:tc>
                  <a:txBody>
                    <a:bodyPr/>
                    <a:lstStyle/>
                    <a:p>
                      <a:pPr algn="ctr"/>
                      <a:r>
                        <a:rPr lang="en-GB" sz="1200" b="1" dirty="0">
                          <a:solidFill>
                            <a:schemeClr val="tx1"/>
                          </a:solidFill>
                        </a:rPr>
                        <a:t>Neutrons statistic (N)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r>
                        <a:rPr lang="en-GB" sz="1200" dirty="0">
                          <a:latin typeface="+mn-lt"/>
                        </a:rPr>
                        <a:t>15,000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dirty="0">
                          <a:latin typeface="+mn-lt"/>
                        </a:rPr>
                        <a:t>60,000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en-GB" sz="1200" dirty="0">
                          <a:latin typeface="+mn-lt"/>
                        </a:rPr>
                        <a:t>120,000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20341285"/>
                  </a:ext>
                </a:extLst>
              </a:tr>
              <a:tr h="153428">
                <a:tc>
                  <a:txBody>
                    <a:bodyPr/>
                    <a:lstStyle/>
                    <a:p>
                      <a:pPr algn="ctr"/>
                      <a:r>
                        <a:rPr lang="en-GB" sz="1200" b="1" dirty="0">
                          <a:solidFill>
                            <a:schemeClr val="tx1"/>
                          </a:solidFill>
                        </a:rPr>
                        <a:t>High Voltage (E)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latin typeface="Times New Roman" panose="02020603050405020304" pitchFamily="18" charset="0"/>
                          <a:cs typeface="Times New Roman" panose="02020603050405020304" pitchFamily="18" charset="0"/>
                        </a:rPr>
                        <a:t>± </a:t>
                      </a:r>
                      <a:r>
                        <a:rPr lang="en-GB" sz="1200" dirty="0"/>
                        <a:t>11 KV/cm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dirty="0">
                          <a:latin typeface="Times New Roman" panose="02020603050405020304" pitchFamily="18" charset="0"/>
                          <a:cs typeface="Times New Roman" panose="02020603050405020304" pitchFamily="18" charset="0"/>
                        </a:rPr>
                        <a:t>± </a:t>
                      </a:r>
                      <a:r>
                        <a:rPr lang="en-GB" sz="1200" dirty="0"/>
                        <a:t>12.5 KV/cm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latin typeface="Times New Roman" panose="02020603050405020304" pitchFamily="18" charset="0"/>
                          <a:cs typeface="Times New Roman" panose="02020603050405020304" pitchFamily="18" charset="0"/>
                        </a:rPr>
                        <a:t>± </a:t>
                      </a:r>
                      <a:r>
                        <a:rPr lang="en-GB" sz="1200" dirty="0"/>
                        <a:t>15 KV/cm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22968410"/>
                  </a:ext>
                </a:extLst>
              </a:tr>
              <a:tr h="152400">
                <a:tc>
                  <a:txBody>
                    <a:bodyPr/>
                    <a:lstStyle/>
                    <a:p>
                      <a:pPr algn="ctr"/>
                      <a:r>
                        <a:rPr lang="en-GB" sz="1200" b="1" dirty="0">
                          <a:solidFill>
                            <a:schemeClr val="tx1"/>
                          </a:solidFill>
                        </a:rPr>
                        <a:t>Polarisation (</a:t>
                      </a:r>
                      <a:r>
                        <a:rPr lang="en-GB" sz="1200" b="1" dirty="0">
                          <a:solidFill>
                            <a:schemeClr val="tx1"/>
                          </a:solidFill>
                          <a:sym typeface="Symbol" panose="05050102010706020507" pitchFamily="18" charset="2"/>
                        </a:rPr>
                        <a:t></a:t>
                      </a:r>
                      <a:r>
                        <a:rPr lang="en-GB" sz="1200" b="1" dirty="0">
                          <a:solidFill>
                            <a:schemeClr val="tx1"/>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r>
                        <a:rPr lang="en-GB" sz="1200" dirty="0">
                          <a:latin typeface="+mn-lt"/>
                          <a:cs typeface="Arial" panose="020B0604020202020204" pitchFamily="34" charset="0"/>
                        </a:rPr>
                        <a:t>0.75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dirty="0">
                          <a:latin typeface="+mn-lt"/>
                          <a:cs typeface="Arial" panose="020B0604020202020204" pitchFamily="34" charset="0"/>
                        </a:rPr>
                        <a:t>0.82 - 0.85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latin typeface="+mn-lt"/>
                          <a:cs typeface="Arial" panose="020B0604020202020204" pitchFamily="34" charset="0"/>
                        </a:rPr>
                        <a:t> 0.80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30625463"/>
                  </a:ext>
                </a:extLst>
              </a:tr>
              <a:tr h="152400">
                <a:tc>
                  <a:txBody>
                    <a:bodyPr/>
                    <a:lstStyle/>
                    <a:p>
                      <a:pPr algn="ctr"/>
                      <a:r>
                        <a:rPr lang="en-GB" sz="1200" b="1" dirty="0">
                          <a:solidFill>
                            <a:schemeClr val="tx1"/>
                          </a:solidFill>
                        </a:rPr>
                        <a:t>Daily sensitivity (</a:t>
                      </a:r>
                      <a:r>
                        <a:rPr lang="en-GB" sz="1200" b="1" dirty="0">
                          <a:solidFill>
                            <a:schemeClr val="tx1"/>
                          </a:solidFill>
                          <a:sym typeface="Symbol" panose="05050102010706020507" pitchFamily="18" charset="2"/>
                        </a:rPr>
                        <a:t></a:t>
                      </a:r>
                      <a:r>
                        <a:rPr lang="en-GB" sz="1200" b="1" dirty="0">
                          <a:solidFill>
                            <a:schemeClr val="tx1"/>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11. 10</a:t>
                      </a:r>
                      <a:r>
                        <a:rPr lang="en-GB" sz="1200" baseline="30000" dirty="0"/>
                        <a:t>-26 </a:t>
                      </a:r>
                      <a:r>
                        <a:rPr lang="en-GB" sz="1200" baseline="0" dirty="0" err="1"/>
                        <a:t>ecm</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5. 10</a:t>
                      </a:r>
                      <a:r>
                        <a:rPr lang="en-GB" sz="1200" baseline="30000" dirty="0"/>
                        <a:t>-26 </a:t>
                      </a:r>
                      <a:r>
                        <a:rPr lang="en-GB" sz="1200" baseline="0" dirty="0" err="1"/>
                        <a:t>ecm</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2.6 10</a:t>
                      </a:r>
                      <a:r>
                        <a:rPr lang="en-GB" sz="1200" baseline="30000" dirty="0"/>
                        <a:t>-26 </a:t>
                      </a:r>
                      <a:r>
                        <a:rPr lang="en-GB" sz="1200" baseline="0" dirty="0" err="1"/>
                        <a:t>ecm</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572771904"/>
                  </a:ext>
                </a:extLst>
              </a:tr>
            </a:tbl>
          </a:graphicData>
        </a:graphic>
      </p:graphicFrame>
      <p:pic>
        <p:nvPicPr>
          <p:cNvPr id="13" name="Image 12">
            <a:extLst>
              <a:ext uri="{FF2B5EF4-FFF2-40B4-BE49-F238E27FC236}">
                <a16:creationId xmlns:a16="http://schemas.microsoft.com/office/drawing/2014/main" id="{C1ECBE6F-877C-4C23-991B-50077C7E885B}"/>
              </a:ext>
            </a:extLst>
          </p:cNvPr>
          <p:cNvPicPr>
            <a:picLocks noChangeAspect="1"/>
          </p:cNvPicPr>
          <p:nvPr/>
        </p:nvPicPr>
        <p:blipFill rotWithShape="1">
          <a:blip r:embed="rId2"/>
          <a:srcRect l="36017" t="45292" r="31136" b="38792"/>
          <a:stretch/>
        </p:blipFill>
        <p:spPr>
          <a:xfrm>
            <a:off x="2900784" y="804551"/>
            <a:ext cx="1740620" cy="527152"/>
          </a:xfrm>
          <a:prstGeom prst="rect">
            <a:avLst/>
          </a:prstGeom>
          <a:effectLst>
            <a:outerShdw blurRad="50800" dist="50800" dir="5400000" algn="ctr" rotWithShape="0">
              <a:schemeClr val="tx1"/>
            </a:outerShdw>
          </a:effectLst>
        </p:spPr>
      </p:pic>
      <p:pic>
        <p:nvPicPr>
          <p:cNvPr id="18" name="Image 17">
            <a:extLst>
              <a:ext uri="{FF2B5EF4-FFF2-40B4-BE49-F238E27FC236}">
                <a16:creationId xmlns:a16="http://schemas.microsoft.com/office/drawing/2014/main" id="{F43B70FD-60F5-4ABD-94DC-0106C6EDDEB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651" t="9433" r="11047" b="4520"/>
          <a:stretch/>
        </p:blipFill>
        <p:spPr>
          <a:xfrm>
            <a:off x="6384142" y="2558297"/>
            <a:ext cx="4312145" cy="3409916"/>
          </a:xfrm>
          <a:prstGeom prst="rect">
            <a:avLst/>
          </a:prstGeom>
        </p:spPr>
      </p:pic>
      <p:sp>
        <p:nvSpPr>
          <p:cNvPr id="23" name="ZoneTexte 22">
            <a:extLst>
              <a:ext uri="{FF2B5EF4-FFF2-40B4-BE49-F238E27FC236}">
                <a16:creationId xmlns:a16="http://schemas.microsoft.com/office/drawing/2014/main" id="{0961DA25-AE4A-4199-A01C-B07494E89CDB}"/>
              </a:ext>
            </a:extLst>
          </p:cNvPr>
          <p:cNvSpPr txBox="1"/>
          <p:nvPr/>
        </p:nvSpPr>
        <p:spPr bwMode="auto">
          <a:xfrm>
            <a:off x="844772" y="6218498"/>
            <a:ext cx="9938841" cy="276999"/>
          </a:xfrm>
          <a:prstGeom prst="rect">
            <a:avLst/>
          </a:prstGeom>
          <a:noFill/>
          <a:ln w="9525">
            <a:noFill/>
            <a:miter lim="800000"/>
            <a:headEnd/>
            <a:tailEnd/>
          </a:ln>
          <a:effectLst/>
        </p:spPr>
        <p:txBody>
          <a:bodyPr wrap="square">
            <a:spAutoFit/>
          </a:bodyPr>
          <a:lstStyle/>
          <a:p>
            <a:r>
              <a:rPr lang="en-US" sz="1200" b="0" i="0" dirty="0">
                <a:solidFill>
                  <a:srgbClr val="333333"/>
                </a:solidFill>
                <a:effectLst/>
                <a:latin typeface="Arial" panose="020B0604020202020204" pitchFamily="34" charset="0"/>
                <a:cs typeface="Arial" panose="020B0604020202020204" pitchFamily="34" charset="0"/>
              </a:rPr>
              <a:t>[1] “Generating a highly uniform magnetic field inside the magnetically shielded room of the n2EDM experiment” accepted in EPJC (2025)</a:t>
            </a:r>
            <a:endParaRPr lang="en-GB" sz="1200" dirty="0">
              <a:latin typeface="Arial" panose="020B0604020202020204" pitchFamily="34" charset="0"/>
              <a:cs typeface="Arial" panose="020B0604020202020204" pitchFamily="34" charset="0"/>
            </a:endParaRPr>
          </a:p>
        </p:txBody>
      </p:sp>
      <p:sp>
        <p:nvSpPr>
          <p:cNvPr id="24" name="Text Box 73">
            <a:extLst>
              <a:ext uri="{FF2B5EF4-FFF2-40B4-BE49-F238E27FC236}">
                <a16:creationId xmlns:a16="http://schemas.microsoft.com/office/drawing/2014/main" id="{77D938B6-4034-4B1A-B523-1DAFEC891866}"/>
              </a:ext>
            </a:extLst>
          </p:cNvPr>
          <p:cNvSpPr txBox="1">
            <a:spLocks noChangeArrowheads="1"/>
          </p:cNvSpPr>
          <p:nvPr/>
        </p:nvSpPr>
        <p:spPr bwMode="auto">
          <a:xfrm>
            <a:off x="6384142" y="931593"/>
            <a:ext cx="5199748"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r>
              <a:rPr lang="en-US" altLang="fr-FR" sz="1600" dirty="0">
                <a:solidFill>
                  <a:srgbClr val="C00000"/>
                </a:solidFill>
              </a:rPr>
              <a:t>Current sensitivity:  </a:t>
            </a:r>
          </a:p>
          <a:p>
            <a:pPr eaLnBrk="1" hangingPunct="1"/>
            <a:r>
              <a:rPr lang="en-US" altLang="fr-FR" sz="1600" dirty="0">
                <a:solidFill>
                  <a:srgbClr val="336699"/>
                </a:solidFill>
              </a:rPr>
              <a:t>    </a:t>
            </a:r>
            <a:r>
              <a:rPr lang="en-US" altLang="fr-FR" sz="1400" dirty="0">
                <a:solidFill>
                  <a:srgbClr val="336699"/>
                </a:solidFill>
              </a:rPr>
              <a:t>- improved by a factor 2 / </a:t>
            </a:r>
            <a:r>
              <a:rPr lang="en-US" altLang="fr-FR" sz="1400" dirty="0" err="1">
                <a:solidFill>
                  <a:srgbClr val="336699"/>
                </a:solidFill>
              </a:rPr>
              <a:t>nEDM</a:t>
            </a:r>
            <a:r>
              <a:rPr lang="en-US" altLang="fr-FR" sz="1400" dirty="0">
                <a:solidFill>
                  <a:srgbClr val="336699"/>
                </a:solidFill>
              </a:rPr>
              <a:t> experiment</a:t>
            </a:r>
          </a:p>
          <a:p>
            <a:pPr eaLnBrk="1" hangingPunct="1"/>
            <a:r>
              <a:rPr lang="en-US" altLang="fr-FR" sz="1400" dirty="0">
                <a:solidFill>
                  <a:srgbClr val="336699"/>
                </a:solidFill>
              </a:rPr>
              <a:t>     - missing a factor 2 / design goal </a:t>
            </a:r>
          </a:p>
        </p:txBody>
      </p:sp>
      <mc:AlternateContent xmlns:mc="http://schemas.openxmlformats.org/markup-compatibility/2006" xmlns:a14="http://schemas.microsoft.com/office/drawing/2010/main">
        <mc:Choice Requires="a14">
          <p:graphicFrame>
            <p:nvGraphicFramePr>
              <p:cNvPr id="10" name="Tableau 3">
                <a:extLst>
                  <a:ext uri="{FF2B5EF4-FFF2-40B4-BE49-F238E27FC236}">
                    <a16:creationId xmlns:a16="http://schemas.microsoft.com/office/drawing/2014/main" id="{77BD6B27-712A-42EF-99F1-392550B0F34F}"/>
                  </a:ext>
                </a:extLst>
              </p:cNvPr>
              <p:cNvGraphicFramePr>
                <a:graphicFrameLocks noGrp="1"/>
              </p:cNvGraphicFramePr>
              <p:nvPr/>
            </p:nvGraphicFramePr>
            <p:xfrm>
              <a:off x="686114" y="4111602"/>
              <a:ext cx="4624552" cy="1219200"/>
            </p:xfrm>
            <a:graphic>
              <a:graphicData uri="http://schemas.openxmlformats.org/drawingml/2006/table">
                <a:tbl>
                  <a:tblPr firstRow="1" bandRow="1">
                    <a:tableStyleId>{5C22544A-7EE6-4342-B048-85BDC9FD1C3A}</a:tableStyleId>
                  </a:tblPr>
                  <a:tblGrid>
                    <a:gridCol w="1807779">
                      <a:extLst>
                        <a:ext uri="{9D8B030D-6E8A-4147-A177-3AD203B41FA5}">
                          <a16:colId xmlns:a16="http://schemas.microsoft.com/office/drawing/2014/main" val="619645931"/>
                        </a:ext>
                      </a:extLst>
                    </a:gridCol>
                    <a:gridCol w="1324304">
                      <a:extLst>
                        <a:ext uri="{9D8B030D-6E8A-4147-A177-3AD203B41FA5}">
                          <a16:colId xmlns:a16="http://schemas.microsoft.com/office/drawing/2014/main" val="2097522380"/>
                        </a:ext>
                      </a:extLst>
                    </a:gridCol>
                    <a:gridCol w="1492469">
                      <a:extLst>
                        <a:ext uri="{9D8B030D-6E8A-4147-A177-3AD203B41FA5}">
                          <a16:colId xmlns:a16="http://schemas.microsoft.com/office/drawing/2014/main" val="3189106499"/>
                        </a:ext>
                      </a:extLst>
                    </a:gridCol>
                  </a:tblGrid>
                  <a:tr h="263841">
                    <a:tc>
                      <a:txBody>
                        <a:bodyPr/>
                        <a:lstStyle/>
                        <a:p>
                          <a:pPr algn="ctr"/>
                          <a:r>
                            <a:rPr lang="en-GB" sz="1400" b="1" dirty="0">
                              <a:solidFill>
                                <a:schemeClr val="tx1"/>
                              </a:solidFill>
                            </a:rPr>
                            <a:t>Components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r>
                            <a:rPr lang="en-GB" sz="1400" b="1" dirty="0">
                              <a:solidFill>
                                <a:schemeClr val="tx1"/>
                              </a:solidFill>
                            </a:rPr>
                            <a:t>2024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r>
                            <a:rPr lang="en-GB" sz="1400" b="1" dirty="0">
                              <a:solidFill>
                                <a:schemeClr val="tx1"/>
                              </a:solidFill>
                            </a:rPr>
                            <a:t>Design goal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3320969010"/>
                      </a:ext>
                    </a:extLst>
                  </a:tr>
                  <a:tr h="172722">
                    <a:tc>
                      <a:txBody>
                        <a:bodyPr/>
                        <a:lstStyle/>
                        <a:p>
                          <a:pPr algn="ctr"/>
                          <a:r>
                            <a:rPr lang="en-GB" sz="1400" b="1" dirty="0">
                              <a:solidFill>
                                <a:schemeClr val="tx1"/>
                              </a:solidFill>
                            </a:rPr>
                            <a:t>Hg Comagnetometer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a:latin typeface="+mn-lt"/>
                            </a:rPr>
                            <a:t>T</a:t>
                          </a:r>
                          <a:r>
                            <a:rPr lang="en-GB" sz="1400" baseline="-25000" dirty="0">
                              <a:latin typeface="+mn-lt"/>
                            </a:rPr>
                            <a:t>2</a:t>
                          </a:r>
                          <a:r>
                            <a:rPr lang="en-GB" sz="1400" dirty="0">
                              <a:latin typeface="+mn-lt"/>
                            </a:rPr>
                            <a:t> = 50 - 70 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a:latin typeface="+mn-lt"/>
                            </a:rPr>
                            <a:t>T</a:t>
                          </a:r>
                          <a:r>
                            <a:rPr lang="en-GB" sz="1400" baseline="-25000" dirty="0">
                              <a:latin typeface="+mn-lt"/>
                            </a:rPr>
                            <a:t>2</a:t>
                          </a:r>
                          <a:r>
                            <a:rPr lang="en-GB" sz="1400" dirty="0">
                              <a:latin typeface="+mn-lt"/>
                            </a:rPr>
                            <a:t> = 100 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46499356"/>
                      </a:ext>
                    </a:extLst>
                  </a:tr>
                  <a:tr h="152400">
                    <a:tc>
                      <a:txBody>
                        <a:bodyPr/>
                        <a:lstStyle/>
                        <a:p>
                          <a:pPr algn="ctr"/>
                          <a:r>
                            <a:rPr lang="en-GB" sz="1400" b="1" dirty="0">
                              <a:solidFill>
                                <a:schemeClr val="tx1"/>
                              </a:solidFill>
                            </a:rPr>
                            <a:t>Cs magnetometers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a:t>8 cells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a:t>112 cells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10224750"/>
                      </a:ext>
                    </a:extLst>
                  </a:tr>
                  <a:tr h="152400">
                    <a:tc>
                      <a:txBody>
                        <a:bodyPr/>
                        <a:lstStyle/>
                        <a:p>
                          <a:pPr algn="ctr"/>
                          <a:r>
                            <a:rPr lang="en-GB" sz="1400" b="1" dirty="0">
                              <a:solidFill>
                                <a:schemeClr val="tx1"/>
                              </a:solidFill>
                            </a:rPr>
                            <a:t>Magnetic field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14:m>
                            <m:oMath xmlns:m="http://schemas.openxmlformats.org/officeDocument/2006/math">
                              <m:r>
                                <a:rPr lang="fr-FR" sz="1400" i="1" smtClean="0">
                                  <a:solidFill>
                                    <a:schemeClr val="tx1"/>
                                  </a:solidFill>
                                  <a:latin typeface="Cambria Math" panose="02040503050406030204" pitchFamily="18" charset="0"/>
                                </a:rPr>
                                <m:t>𝜎</m:t>
                              </m:r>
                              <m:d>
                                <m:dPr>
                                  <m:ctrlPr>
                                    <a:rPr lang="fr-FR" sz="1400" i="1">
                                      <a:solidFill>
                                        <a:schemeClr val="tx1"/>
                                      </a:solidFill>
                                      <a:latin typeface="Cambria Math" panose="02040503050406030204" pitchFamily="18" charset="0"/>
                                    </a:rPr>
                                  </m:ctrlPr>
                                </m:dPr>
                                <m:e>
                                  <m:sSub>
                                    <m:sSubPr>
                                      <m:ctrlPr>
                                        <a:rPr lang="fr-FR" sz="1400" i="1">
                                          <a:solidFill>
                                            <a:schemeClr val="tx1"/>
                                          </a:solidFill>
                                          <a:latin typeface="Cambria Math" panose="02040503050406030204" pitchFamily="18" charset="0"/>
                                        </a:rPr>
                                      </m:ctrlPr>
                                    </m:sSubPr>
                                    <m:e>
                                      <m:r>
                                        <a:rPr lang="fr-FR" sz="1400" i="1">
                                          <a:solidFill>
                                            <a:schemeClr val="tx1"/>
                                          </a:solidFill>
                                          <a:latin typeface="Cambria Math" panose="02040503050406030204" pitchFamily="18" charset="0"/>
                                        </a:rPr>
                                        <m:t>𝐵</m:t>
                                      </m:r>
                                    </m:e>
                                    <m:sub>
                                      <m:r>
                                        <a:rPr lang="fr-FR" sz="1400" i="1">
                                          <a:solidFill>
                                            <a:schemeClr val="tx1"/>
                                          </a:solidFill>
                                          <a:latin typeface="Cambria Math" panose="02040503050406030204" pitchFamily="18" charset="0"/>
                                        </a:rPr>
                                        <m:t>𝑧</m:t>
                                      </m:r>
                                    </m:sub>
                                  </m:sSub>
                                </m:e>
                              </m:d>
                              <m:r>
                                <a:rPr lang="fr-FR" sz="1400" b="0" i="0" smtClean="0">
                                  <a:solidFill>
                                    <a:schemeClr val="tx1"/>
                                  </a:solidFill>
                                  <a:latin typeface="Cambria Math" panose="02040503050406030204" pitchFamily="18" charset="0"/>
                                </a:rPr>
                                <m:t>=35 </m:t>
                              </m:r>
                              <m:r>
                                <m:rPr>
                                  <m:sty m:val="p"/>
                                </m:rPr>
                                <a:rPr lang="fr-FR" sz="1400" b="0" i="0" smtClean="0">
                                  <a:solidFill>
                                    <a:schemeClr val="tx1"/>
                                  </a:solidFill>
                                  <a:latin typeface="Cambria Math" panose="02040503050406030204" pitchFamily="18" charset="0"/>
                                </a:rPr>
                                <m:t>pT</m:t>
                              </m:r>
                            </m:oMath>
                          </a14:m>
                          <a:r>
                            <a:rPr lang="en-GB" sz="1400" dirty="0">
                              <a:solidFill>
                                <a:schemeClr val="tx1"/>
                              </a:solidFill>
                              <a:latin typeface="+mn-lt"/>
                              <a:sym typeface="Symbol" panose="05050102010706020507" pitchFamily="18" charset="2"/>
                            </a:rPr>
                            <a:t> </a:t>
                          </a:r>
                          <a:endParaRPr lang="en-GB" sz="14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fr-FR" sz="1400" i="1" smtClean="0">
                                  <a:solidFill>
                                    <a:schemeClr val="tx1"/>
                                  </a:solidFill>
                                  <a:latin typeface="Cambria Math" panose="02040503050406030204" pitchFamily="18" charset="0"/>
                                </a:rPr>
                                <m:t>𝜎</m:t>
                              </m:r>
                              <m:d>
                                <m:dPr>
                                  <m:ctrlPr>
                                    <a:rPr lang="fr-FR" sz="1400" i="1">
                                      <a:solidFill>
                                        <a:schemeClr val="tx1"/>
                                      </a:solidFill>
                                      <a:latin typeface="Cambria Math" panose="02040503050406030204" pitchFamily="18" charset="0"/>
                                    </a:rPr>
                                  </m:ctrlPr>
                                </m:dPr>
                                <m:e>
                                  <m:sSub>
                                    <m:sSubPr>
                                      <m:ctrlPr>
                                        <a:rPr lang="fr-FR" sz="1400" i="1">
                                          <a:solidFill>
                                            <a:schemeClr val="tx1"/>
                                          </a:solidFill>
                                          <a:latin typeface="Cambria Math" panose="02040503050406030204" pitchFamily="18" charset="0"/>
                                        </a:rPr>
                                      </m:ctrlPr>
                                    </m:sSubPr>
                                    <m:e>
                                      <m:r>
                                        <a:rPr lang="fr-FR" sz="1400" i="1">
                                          <a:solidFill>
                                            <a:schemeClr val="tx1"/>
                                          </a:solidFill>
                                          <a:latin typeface="Cambria Math" panose="02040503050406030204" pitchFamily="18" charset="0"/>
                                        </a:rPr>
                                        <m:t>𝐵</m:t>
                                      </m:r>
                                    </m:e>
                                    <m:sub>
                                      <m:r>
                                        <a:rPr lang="fr-FR" sz="1400" i="1">
                                          <a:solidFill>
                                            <a:schemeClr val="tx1"/>
                                          </a:solidFill>
                                          <a:latin typeface="Cambria Math" panose="02040503050406030204" pitchFamily="18" charset="0"/>
                                        </a:rPr>
                                        <m:t>𝑧</m:t>
                                      </m:r>
                                    </m:sub>
                                  </m:sSub>
                                </m:e>
                              </m:d>
                              <m:r>
                                <a:rPr lang="fr-FR" sz="1400" b="0" i="0" smtClean="0">
                                  <a:solidFill>
                                    <a:schemeClr val="tx1"/>
                                  </a:solidFill>
                                  <a:latin typeface="Cambria Math" panose="02040503050406030204" pitchFamily="18" charset="0"/>
                                </a:rPr>
                                <m:t>=170 </m:t>
                              </m:r>
                              <m:r>
                                <m:rPr>
                                  <m:sty m:val="p"/>
                                </m:rPr>
                                <a:rPr lang="fr-FR" sz="1400" b="0" i="0" smtClean="0">
                                  <a:solidFill>
                                    <a:schemeClr val="tx1"/>
                                  </a:solidFill>
                                  <a:latin typeface="Cambria Math" panose="02040503050406030204" pitchFamily="18" charset="0"/>
                                </a:rPr>
                                <m:t>pT</m:t>
                              </m:r>
                            </m:oMath>
                          </a14:m>
                          <a:r>
                            <a:rPr lang="en-GB" sz="1400" dirty="0">
                              <a:solidFill>
                                <a:schemeClr val="tx1"/>
                              </a:solidFill>
                              <a:latin typeface="+mn-lt"/>
                              <a:sym typeface="Symbol" panose="05050102010706020507" pitchFamily="18" charset="2"/>
                            </a:rPr>
                            <a:t> </a:t>
                          </a:r>
                          <a:endParaRPr lang="en-GB" sz="14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78425932"/>
                      </a:ext>
                    </a:extLst>
                  </a:tr>
                </a:tbl>
              </a:graphicData>
            </a:graphic>
          </p:graphicFrame>
        </mc:Choice>
        <mc:Fallback xmlns="">
          <p:graphicFrame>
            <p:nvGraphicFramePr>
              <p:cNvPr id="10" name="Tableau 3">
                <a:extLst>
                  <a:ext uri="{FF2B5EF4-FFF2-40B4-BE49-F238E27FC236}">
                    <a16:creationId xmlns:a16="http://schemas.microsoft.com/office/drawing/2014/main" id="{77BD6B27-712A-42EF-99F1-392550B0F34F}"/>
                  </a:ext>
                </a:extLst>
              </p:cNvPr>
              <p:cNvGraphicFramePr>
                <a:graphicFrameLocks noGrp="1"/>
              </p:cNvGraphicFramePr>
              <p:nvPr/>
            </p:nvGraphicFramePr>
            <p:xfrm>
              <a:off x="686114" y="4111602"/>
              <a:ext cx="4624552" cy="1219200"/>
            </p:xfrm>
            <a:graphic>
              <a:graphicData uri="http://schemas.openxmlformats.org/drawingml/2006/table">
                <a:tbl>
                  <a:tblPr firstRow="1" bandRow="1">
                    <a:tableStyleId>{5C22544A-7EE6-4342-B048-85BDC9FD1C3A}</a:tableStyleId>
                  </a:tblPr>
                  <a:tblGrid>
                    <a:gridCol w="1807779">
                      <a:extLst>
                        <a:ext uri="{9D8B030D-6E8A-4147-A177-3AD203B41FA5}">
                          <a16:colId xmlns:a16="http://schemas.microsoft.com/office/drawing/2014/main" val="619645931"/>
                        </a:ext>
                      </a:extLst>
                    </a:gridCol>
                    <a:gridCol w="1324304">
                      <a:extLst>
                        <a:ext uri="{9D8B030D-6E8A-4147-A177-3AD203B41FA5}">
                          <a16:colId xmlns:a16="http://schemas.microsoft.com/office/drawing/2014/main" val="2097522380"/>
                        </a:ext>
                      </a:extLst>
                    </a:gridCol>
                    <a:gridCol w="1492469">
                      <a:extLst>
                        <a:ext uri="{9D8B030D-6E8A-4147-A177-3AD203B41FA5}">
                          <a16:colId xmlns:a16="http://schemas.microsoft.com/office/drawing/2014/main" val="3189106499"/>
                        </a:ext>
                      </a:extLst>
                    </a:gridCol>
                  </a:tblGrid>
                  <a:tr h="304800">
                    <a:tc>
                      <a:txBody>
                        <a:bodyPr/>
                        <a:lstStyle/>
                        <a:p>
                          <a:pPr algn="ctr"/>
                          <a:r>
                            <a:rPr lang="en-GB" sz="1400" b="1" dirty="0">
                              <a:solidFill>
                                <a:schemeClr val="tx1"/>
                              </a:solidFill>
                            </a:rPr>
                            <a:t>Components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r>
                            <a:rPr lang="en-GB" sz="1400" b="1" dirty="0">
                              <a:solidFill>
                                <a:schemeClr val="tx1"/>
                              </a:solidFill>
                            </a:rPr>
                            <a:t>2024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r>
                            <a:rPr lang="en-GB" sz="1400" b="1" dirty="0">
                              <a:solidFill>
                                <a:schemeClr val="tx1"/>
                              </a:solidFill>
                            </a:rPr>
                            <a:t>Design goal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3320969010"/>
                      </a:ext>
                    </a:extLst>
                  </a:tr>
                  <a:tr h="304800">
                    <a:tc>
                      <a:txBody>
                        <a:bodyPr/>
                        <a:lstStyle/>
                        <a:p>
                          <a:pPr algn="ctr"/>
                          <a:r>
                            <a:rPr lang="en-GB" sz="1400" b="1" dirty="0">
                              <a:solidFill>
                                <a:schemeClr val="tx1"/>
                              </a:solidFill>
                            </a:rPr>
                            <a:t>Hg Comagnetometer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a:latin typeface="+mn-lt"/>
                            </a:rPr>
                            <a:t>T</a:t>
                          </a:r>
                          <a:r>
                            <a:rPr lang="en-GB" sz="1400" baseline="-25000" dirty="0">
                              <a:latin typeface="+mn-lt"/>
                            </a:rPr>
                            <a:t>2</a:t>
                          </a:r>
                          <a:r>
                            <a:rPr lang="en-GB" sz="1400" dirty="0">
                              <a:latin typeface="+mn-lt"/>
                            </a:rPr>
                            <a:t> = 50 - 70 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a:latin typeface="+mn-lt"/>
                            </a:rPr>
                            <a:t>T</a:t>
                          </a:r>
                          <a:r>
                            <a:rPr lang="en-GB" sz="1400" baseline="-25000" dirty="0">
                              <a:latin typeface="+mn-lt"/>
                            </a:rPr>
                            <a:t>2</a:t>
                          </a:r>
                          <a:r>
                            <a:rPr lang="en-GB" sz="1400" dirty="0">
                              <a:latin typeface="+mn-lt"/>
                            </a:rPr>
                            <a:t> = 100 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46499356"/>
                      </a:ext>
                    </a:extLst>
                  </a:tr>
                  <a:tr h="304800">
                    <a:tc>
                      <a:txBody>
                        <a:bodyPr/>
                        <a:lstStyle/>
                        <a:p>
                          <a:pPr algn="ctr"/>
                          <a:r>
                            <a:rPr lang="en-GB" sz="1400" b="1" dirty="0">
                              <a:solidFill>
                                <a:schemeClr val="tx1"/>
                              </a:solidFill>
                            </a:rPr>
                            <a:t>Cs magnetometers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a:t>8 cells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a:t>112 cells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10224750"/>
                      </a:ext>
                    </a:extLst>
                  </a:tr>
                  <a:tr h="304800">
                    <a:tc>
                      <a:txBody>
                        <a:bodyPr/>
                        <a:lstStyle/>
                        <a:p>
                          <a:pPr algn="ctr"/>
                          <a:r>
                            <a:rPr lang="en-GB" sz="1400" b="1" dirty="0">
                              <a:solidFill>
                                <a:schemeClr val="tx1"/>
                              </a:solidFill>
                            </a:rPr>
                            <a:t>Magnetic field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endParaRPr lang="fr-F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136697" t="-304000" r="-113303" b="-20000"/>
                          </a:stretch>
                        </a:blipFill>
                      </a:tcPr>
                    </a:tc>
                    <a:tc>
                      <a:txBody>
                        <a:bodyPr/>
                        <a:lstStyle/>
                        <a:p>
                          <a:endParaRPr lang="fr-F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210612" t="-304000" r="-816" b="-20000"/>
                          </a:stretch>
                        </a:blipFill>
                      </a:tcPr>
                    </a:tc>
                    <a:extLst>
                      <a:ext uri="{0D108BD9-81ED-4DB2-BD59-A6C34878D82A}">
                        <a16:rowId xmlns:a16="http://schemas.microsoft.com/office/drawing/2014/main" val="778425932"/>
                      </a:ext>
                    </a:extLst>
                  </a:tr>
                </a:tbl>
              </a:graphicData>
            </a:graphic>
          </p:graphicFrame>
        </mc:Fallback>
      </mc:AlternateContent>
      <p:sp>
        <p:nvSpPr>
          <p:cNvPr id="14" name="Text Box 73">
            <a:extLst>
              <a:ext uri="{FF2B5EF4-FFF2-40B4-BE49-F238E27FC236}">
                <a16:creationId xmlns:a16="http://schemas.microsoft.com/office/drawing/2014/main" id="{776F7CF4-57D7-4727-9210-08B18C0ED91A}"/>
              </a:ext>
            </a:extLst>
          </p:cNvPr>
          <p:cNvSpPr txBox="1">
            <a:spLocks noChangeArrowheads="1"/>
          </p:cNvSpPr>
          <p:nvPr/>
        </p:nvSpPr>
        <p:spPr bwMode="auto">
          <a:xfrm>
            <a:off x="375688" y="3660996"/>
            <a:ext cx="339420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r>
              <a:rPr lang="en-US" altLang="fr-FR" sz="1600" dirty="0">
                <a:solidFill>
                  <a:srgbClr val="C00000"/>
                </a:solidFill>
              </a:rPr>
              <a:t>Magnetometry: </a:t>
            </a:r>
            <a:endParaRPr lang="en-US" altLang="fr-FR" sz="1600" i="1" dirty="0">
              <a:solidFill>
                <a:srgbClr val="336699"/>
              </a:solidFill>
            </a:endParaRPr>
          </a:p>
        </p:txBody>
      </p:sp>
      <p:sp>
        <p:nvSpPr>
          <p:cNvPr id="15" name="Text Box 73">
            <a:extLst>
              <a:ext uri="{FF2B5EF4-FFF2-40B4-BE49-F238E27FC236}">
                <a16:creationId xmlns:a16="http://schemas.microsoft.com/office/drawing/2014/main" id="{A5529356-0211-4A06-8755-8F334F622CE9}"/>
              </a:ext>
            </a:extLst>
          </p:cNvPr>
          <p:cNvSpPr txBox="1">
            <a:spLocks noChangeArrowheads="1"/>
          </p:cNvSpPr>
          <p:nvPr/>
        </p:nvSpPr>
        <p:spPr bwMode="auto">
          <a:xfrm>
            <a:off x="457283" y="5714895"/>
            <a:ext cx="92394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r>
              <a:rPr lang="en-US" altLang="fr-FR" sz="1600" dirty="0">
                <a:solidFill>
                  <a:srgbClr val="C00000"/>
                </a:solidFill>
              </a:rPr>
              <a:t>Room for improvement:  </a:t>
            </a:r>
            <a:r>
              <a:rPr lang="en-US" altLang="fr-FR" sz="1600" dirty="0">
                <a:solidFill>
                  <a:srgbClr val="336699"/>
                </a:solidFill>
              </a:rPr>
              <a:t>UCN statistic (ring coating) + High Voltage (conditioning)</a:t>
            </a:r>
            <a:endParaRPr lang="en-US" altLang="fr-FR" sz="1400" dirty="0">
              <a:solidFill>
                <a:srgbClr val="336699"/>
              </a:solidFill>
            </a:endParaRPr>
          </a:p>
        </p:txBody>
      </p:sp>
      <p:sp>
        <p:nvSpPr>
          <p:cNvPr id="16" name="Text Box 73">
            <a:extLst>
              <a:ext uri="{FF2B5EF4-FFF2-40B4-BE49-F238E27FC236}">
                <a16:creationId xmlns:a16="http://schemas.microsoft.com/office/drawing/2014/main" id="{41EC654D-B423-4F21-8991-F8E7503302AF}"/>
              </a:ext>
            </a:extLst>
          </p:cNvPr>
          <p:cNvSpPr txBox="1">
            <a:spLocks noChangeArrowheads="1"/>
          </p:cNvSpPr>
          <p:nvPr/>
        </p:nvSpPr>
        <p:spPr bwMode="auto">
          <a:xfrm>
            <a:off x="6405648" y="1741058"/>
            <a:ext cx="537727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r>
              <a:rPr lang="en-US" altLang="fr-FR" sz="1600" dirty="0">
                <a:solidFill>
                  <a:srgbClr val="C00000"/>
                </a:solidFill>
              </a:rPr>
              <a:t>With current sensitivity:  </a:t>
            </a:r>
          </a:p>
          <a:p>
            <a:pPr eaLnBrk="1" hangingPunct="1"/>
            <a:r>
              <a:rPr lang="en-US" altLang="fr-FR" sz="1600" dirty="0">
                <a:solidFill>
                  <a:srgbClr val="336699"/>
                </a:solidFill>
              </a:rPr>
              <a:t>    </a:t>
            </a:r>
            <a:r>
              <a:rPr lang="en-US" altLang="fr-FR" sz="1400" dirty="0">
                <a:solidFill>
                  <a:srgbClr val="336699"/>
                </a:solidFill>
              </a:rPr>
              <a:t>15 to 30 days required to reach previous experiment sensitivity </a:t>
            </a:r>
          </a:p>
        </p:txBody>
      </p:sp>
    </p:spTree>
    <p:extLst>
      <p:ext uri="{BB962C8B-B14F-4D97-AF65-F5344CB8AC3E}">
        <p14:creationId xmlns:p14="http://schemas.microsoft.com/office/powerpoint/2010/main" val="2237976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a:extLst>
              <a:ext uri="{FF2B5EF4-FFF2-40B4-BE49-F238E27FC236}">
                <a16:creationId xmlns:a16="http://schemas.microsoft.com/office/drawing/2014/main" id="{DEFFD350-620F-4BF5-8A05-3790F91CC9EB}"/>
              </a:ext>
            </a:extLst>
          </p:cNvPr>
          <p:cNvSpPr txBox="1"/>
          <p:nvPr/>
        </p:nvSpPr>
        <p:spPr>
          <a:xfrm>
            <a:off x="2804721" y="75619"/>
            <a:ext cx="7522620"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dirty="0">
                <a:solidFill>
                  <a:srgbClr val="C00000"/>
                </a:solidFill>
                <a:latin typeface="Calibri"/>
              </a:rPr>
              <a:t>The n2EDM</a:t>
            </a:r>
            <a:r>
              <a:rPr kumimoji="0" lang="en-US" sz="3200" b="0" i="0" u="none" strike="noStrike" kern="1200" cap="none" spc="0" normalizeH="0" baseline="0" noProof="0" dirty="0">
                <a:ln>
                  <a:noFill/>
                </a:ln>
                <a:solidFill>
                  <a:srgbClr val="C00000"/>
                </a:solidFill>
                <a:effectLst/>
                <a:uLnTx/>
                <a:uFillTx/>
                <a:latin typeface="Calibri"/>
                <a:ea typeface="+mn-ea"/>
                <a:cs typeface="+mn-cs"/>
              </a:rPr>
              <a:t> experiment in the coming years</a:t>
            </a:r>
            <a:endParaRPr kumimoji="0" lang="en-US" sz="3200" b="0" i="0" u="none" strike="noStrike" kern="1200" cap="none" spc="0" normalizeH="0" baseline="0" noProof="0" dirty="0">
              <a:ln>
                <a:noFill/>
              </a:ln>
              <a:solidFill>
                <a:srgbClr val="336699"/>
              </a:solidFill>
              <a:effectLst/>
              <a:uLnTx/>
              <a:uFillTx/>
              <a:latin typeface="Calibri"/>
              <a:ea typeface="+mn-ea"/>
              <a:cs typeface="+mn-cs"/>
            </a:endParaRPr>
          </a:p>
        </p:txBody>
      </p:sp>
      <p:grpSp>
        <p:nvGrpSpPr>
          <p:cNvPr id="19" name="Groupe 18">
            <a:extLst>
              <a:ext uri="{FF2B5EF4-FFF2-40B4-BE49-F238E27FC236}">
                <a16:creationId xmlns:a16="http://schemas.microsoft.com/office/drawing/2014/main" id="{E83CE9A4-A71D-49A4-B17F-BE59CBC82CE6}"/>
              </a:ext>
            </a:extLst>
          </p:cNvPr>
          <p:cNvGrpSpPr/>
          <p:nvPr/>
        </p:nvGrpSpPr>
        <p:grpSpPr>
          <a:xfrm>
            <a:off x="1670990" y="1640860"/>
            <a:ext cx="8850020" cy="2199000"/>
            <a:chOff x="2340259" y="1515054"/>
            <a:chExt cx="9322122" cy="2237764"/>
          </a:xfrm>
        </p:grpSpPr>
        <p:sp>
          <p:nvSpPr>
            <p:cNvPr id="20" name="Rectangle 19">
              <a:extLst>
                <a:ext uri="{FF2B5EF4-FFF2-40B4-BE49-F238E27FC236}">
                  <a16:creationId xmlns:a16="http://schemas.microsoft.com/office/drawing/2014/main" id="{BD5C39FE-6E26-448D-9CEE-ED62B34DABAF}"/>
                </a:ext>
              </a:extLst>
            </p:cNvPr>
            <p:cNvSpPr/>
            <p:nvPr/>
          </p:nvSpPr>
          <p:spPr>
            <a:xfrm>
              <a:off x="5282967" y="2439093"/>
              <a:ext cx="1207978" cy="23067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1" name="Rectangle 20">
              <a:extLst>
                <a:ext uri="{FF2B5EF4-FFF2-40B4-BE49-F238E27FC236}">
                  <a16:creationId xmlns:a16="http://schemas.microsoft.com/office/drawing/2014/main" id="{5FE00A66-B641-4D5D-9865-29AD2B686163}"/>
                </a:ext>
              </a:extLst>
            </p:cNvPr>
            <p:cNvSpPr/>
            <p:nvPr/>
          </p:nvSpPr>
          <p:spPr>
            <a:xfrm>
              <a:off x="7152258" y="2428846"/>
              <a:ext cx="660782" cy="23368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2" name="Rectangle 21">
              <a:extLst>
                <a:ext uri="{FF2B5EF4-FFF2-40B4-BE49-F238E27FC236}">
                  <a16:creationId xmlns:a16="http://schemas.microsoft.com/office/drawing/2014/main" id="{13E497D4-97C4-40ED-8585-8A1F130C457D}"/>
                </a:ext>
              </a:extLst>
            </p:cNvPr>
            <p:cNvSpPr/>
            <p:nvPr/>
          </p:nvSpPr>
          <p:spPr>
            <a:xfrm>
              <a:off x="8533636" y="2428846"/>
              <a:ext cx="660782" cy="23368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24">
              <a:extLst>
                <a:ext uri="{FF2B5EF4-FFF2-40B4-BE49-F238E27FC236}">
                  <a16:creationId xmlns:a16="http://schemas.microsoft.com/office/drawing/2014/main" id="{11BD0462-1DCE-430F-BEF1-83E90EA84871}"/>
                </a:ext>
              </a:extLst>
            </p:cNvPr>
            <p:cNvSpPr/>
            <p:nvPr/>
          </p:nvSpPr>
          <p:spPr>
            <a:xfrm>
              <a:off x="9895458" y="2446243"/>
              <a:ext cx="660782" cy="23368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00A44A"/>
                </a:solidFill>
                <a:highlight>
                  <a:srgbClr val="00A44A"/>
                </a:highlight>
              </a:endParaRPr>
            </a:p>
          </p:txBody>
        </p:sp>
        <p:sp>
          <p:nvSpPr>
            <p:cNvPr id="26" name="Rectangle 25">
              <a:extLst>
                <a:ext uri="{FF2B5EF4-FFF2-40B4-BE49-F238E27FC236}">
                  <a16:creationId xmlns:a16="http://schemas.microsoft.com/office/drawing/2014/main" id="{038C3920-8BA9-4CA4-A522-90F04D453AB9}"/>
                </a:ext>
              </a:extLst>
            </p:cNvPr>
            <p:cNvSpPr/>
            <p:nvPr/>
          </p:nvSpPr>
          <p:spPr>
            <a:xfrm>
              <a:off x="3311778" y="2428934"/>
              <a:ext cx="660782" cy="23368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26">
              <a:extLst>
                <a:ext uri="{FF2B5EF4-FFF2-40B4-BE49-F238E27FC236}">
                  <a16:creationId xmlns:a16="http://schemas.microsoft.com/office/drawing/2014/main" id="{AD5975DA-BC62-4AED-A36D-4341F93C1465}"/>
                </a:ext>
              </a:extLst>
            </p:cNvPr>
            <p:cNvSpPr/>
            <p:nvPr/>
          </p:nvSpPr>
          <p:spPr>
            <a:xfrm>
              <a:off x="4602098" y="2436083"/>
              <a:ext cx="660782" cy="23368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8" name="Connecteur droit avec flèche 27">
              <a:extLst>
                <a:ext uri="{FF2B5EF4-FFF2-40B4-BE49-F238E27FC236}">
                  <a16:creationId xmlns:a16="http://schemas.microsoft.com/office/drawing/2014/main" id="{DF0B6E15-A486-45A3-9C90-86937AE16F5F}"/>
                </a:ext>
              </a:extLst>
            </p:cNvPr>
            <p:cNvCxnSpPr>
              <a:cxnSpLocks/>
            </p:cNvCxnSpPr>
            <p:nvPr/>
          </p:nvCxnSpPr>
          <p:spPr>
            <a:xfrm>
              <a:off x="2702560" y="2517744"/>
              <a:ext cx="8605520" cy="46603"/>
            </a:xfrm>
            <a:prstGeom prst="straightConnector1">
              <a:avLst/>
            </a:prstGeom>
            <a:ln w="25400">
              <a:tailEnd type="stealth" w="lg" len="lg"/>
            </a:ln>
          </p:spPr>
          <p:style>
            <a:lnRef idx="1">
              <a:schemeClr val="accent1"/>
            </a:lnRef>
            <a:fillRef idx="0">
              <a:schemeClr val="accent1"/>
            </a:fillRef>
            <a:effectRef idx="0">
              <a:schemeClr val="accent1"/>
            </a:effectRef>
            <a:fontRef idx="minor">
              <a:schemeClr val="tx1"/>
            </a:fontRef>
          </p:style>
        </p:cxnSp>
        <p:sp>
          <p:nvSpPr>
            <p:cNvPr id="29" name="Rectangle 3">
              <a:extLst>
                <a:ext uri="{FF2B5EF4-FFF2-40B4-BE49-F238E27FC236}">
                  <a16:creationId xmlns:a16="http://schemas.microsoft.com/office/drawing/2014/main" id="{808E5804-4AB1-4CED-9C0F-AF23772E900E}"/>
                </a:ext>
              </a:extLst>
            </p:cNvPr>
            <p:cNvSpPr txBox="1">
              <a:spLocks noChangeArrowheads="1"/>
            </p:cNvSpPr>
            <p:nvPr/>
          </p:nvSpPr>
          <p:spPr bwMode="auto">
            <a:xfrm>
              <a:off x="10380309" y="3415510"/>
              <a:ext cx="1282072" cy="321032"/>
            </a:xfrm>
            <a:prstGeom prst="rect">
              <a:avLst/>
            </a:prstGeom>
            <a:solidFill>
              <a:srgbClr val="7030A0">
                <a:alpha val="21000"/>
              </a:srgbClr>
            </a:solidFill>
            <a:ln w="25400">
              <a:noFill/>
              <a:miter lim="800000"/>
              <a:headEnd/>
              <a:tailEnd/>
            </a:ln>
          </p:spPr>
          <p:txBody>
            <a:bodyPr vert="horz" wrap="square" lIns="68580" tIns="34290" rIns="68580" bIns="34290" numCol="1" anchor="t" anchorCtr="0" compatLnSpc="1">
              <a:prstTxWarp prst="textNoShape">
                <a:avLst/>
              </a:prstTxWarp>
              <a:spAutoFit/>
            </a:bodyPr>
            <a:lstStyle/>
            <a:p>
              <a:pPr algn="ctr" eaLnBrk="0" fontAlgn="base" hangingPunct="0">
                <a:spcBef>
                  <a:spcPts val="300"/>
                </a:spcBef>
                <a:spcAft>
                  <a:spcPct val="0"/>
                </a:spcAft>
                <a:defRPr/>
              </a:pPr>
              <a:r>
                <a:rPr lang="en-GB" sz="1600" kern="0" dirty="0">
                  <a:solidFill>
                    <a:srgbClr val="7030A0"/>
                  </a:solidFill>
                  <a:latin typeface="Arial" panose="020B0604020202020204" pitchFamily="34" charset="0"/>
                  <a:cs typeface="Arial" panose="020B0604020202020204" pitchFamily="34" charset="0"/>
                </a:rPr>
                <a:t>10</a:t>
              </a:r>
              <a:r>
                <a:rPr lang="en-GB" sz="1600" kern="0" baseline="30000" dirty="0">
                  <a:solidFill>
                    <a:srgbClr val="7030A0"/>
                  </a:solidFill>
                  <a:latin typeface="Arial" panose="020B0604020202020204" pitchFamily="34" charset="0"/>
                  <a:cs typeface="Arial" panose="020B0604020202020204" pitchFamily="34" charset="0"/>
                </a:rPr>
                <a:t>-27</a:t>
              </a:r>
              <a:r>
                <a:rPr lang="en-GB" sz="1600" kern="0" dirty="0">
                  <a:solidFill>
                    <a:srgbClr val="7030A0"/>
                  </a:solidFill>
                  <a:latin typeface="Arial" panose="020B0604020202020204" pitchFamily="34" charset="0"/>
                  <a:cs typeface="Arial" panose="020B0604020202020204" pitchFamily="34" charset="0"/>
                </a:rPr>
                <a:t> </a:t>
              </a:r>
              <a:r>
                <a:rPr lang="en-GB" sz="1600" i="1" kern="0" dirty="0">
                  <a:solidFill>
                    <a:srgbClr val="7030A0"/>
                  </a:solidFill>
                  <a:latin typeface="Arial" panose="020B0604020202020204" pitchFamily="34" charset="0"/>
                  <a:cs typeface="Arial" panose="020B0604020202020204" pitchFamily="34" charset="0"/>
                </a:rPr>
                <a:t>e </a:t>
              </a:r>
              <a:r>
                <a:rPr lang="en-GB" sz="1600" kern="0" dirty="0">
                  <a:solidFill>
                    <a:srgbClr val="7030A0"/>
                  </a:solidFill>
                  <a:latin typeface="Arial" panose="020B0604020202020204" pitchFamily="34" charset="0"/>
                  <a:cs typeface="Arial" panose="020B0604020202020204" pitchFamily="34" charset="0"/>
                </a:rPr>
                <a:t>cm</a:t>
              </a:r>
            </a:p>
          </p:txBody>
        </p:sp>
        <p:sp>
          <p:nvSpPr>
            <p:cNvPr id="30" name="Rectangle 3">
              <a:extLst>
                <a:ext uri="{FF2B5EF4-FFF2-40B4-BE49-F238E27FC236}">
                  <a16:creationId xmlns:a16="http://schemas.microsoft.com/office/drawing/2014/main" id="{C70A39D7-0590-45AD-9E30-CD8BBEEED376}"/>
                </a:ext>
              </a:extLst>
            </p:cNvPr>
            <p:cNvSpPr txBox="1">
              <a:spLocks noChangeArrowheads="1"/>
            </p:cNvSpPr>
            <p:nvPr/>
          </p:nvSpPr>
          <p:spPr bwMode="auto">
            <a:xfrm>
              <a:off x="5639559" y="1515054"/>
              <a:ext cx="670643" cy="284693"/>
            </a:xfrm>
            <a:prstGeom prst="rect">
              <a:avLst/>
            </a:prstGeom>
            <a:noFill/>
            <a:ln w="9525">
              <a:noFill/>
              <a:miter lim="800000"/>
              <a:headEnd/>
              <a:tailEnd/>
            </a:ln>
          </p:spPr>
          <p:txBody>
            <a:bodyPr vert="horz" wrap="square" lIns="68580" tIns="34290" rIns="68580" bIns="34290" numCol="1" anchor="ctr" anchorCtr="0" compatLnSpc="1">
              <a:prstTxWarp prst="textNoShape">
                <a:avLst/>
              </a:prstTxWarp>
              <a:spAutoFit/>
            </a:bodyPr>
            <a:lstStyle/>
            <a:p>
              <a:pPr eaLnBrk="0" fontAlgn="base" hangingPunct="0">
                <a:spcBef>
                  <a:spcPts val="300"/>
                </a:spcBef>
                <a:spcAft>
                  <a:spcPct val="0"/>
                </a:spcAft>
                <a:defRPr/>
              </a:pPr>
              <a:r>
                <a:rPr lang="en-GB" sz="1400" b="1" kern="0" dirty="0">
                  <a:solidFill>
                    <a:schemeClr val="accent1"/>
                  </a:solidFill>
                  <a:latin typeface="Arial" panose="020B0604020202020204" pitchFamily="34" charset="0"/>
                  <a:cs typeface="Arial" panose="020B0604020202020204" pitchFamily="34" charset="0"/>
                </a:rPr>
                <a:t>2027</a:t>
              </a:r>
            </a:p>
          </p:txBody>
        </p:sp>
        <p:sp>
          <p:nvSpPr>
            <p:cNvPr id="31" name="Rectangle 3">
              <a:extLst>
                <a:ext uri="{FF2B5EF4-FFF2-40B4-BE49-F238E27FC236}">
                  <a16:creationId xmlns:a16="http://schemas.microsoft.com/office/drawing/2014/main" id="{E9D9C7EA-EA20-42D6-8756-955DEDA56778}"/>
                </a:ext>
              </a:extLst>
            </p:cNvPr>
            <p:cNvSpPr txBox="1">
              <a:spLocks noChangeArrowheads="1"/>
            </p:cNvSpPr>
            <p:nvPr/>
          </p:nvSpPr>
          <p:spPr bwMode="auto">
            <a:xfrm>
              <a:off x="9620215" y="1540883"/>
              <a:ext cx="670643" cy="284693"/>
            </a:xfrm>
            <a:prstGeom prst="rect">
              <a:avLst/>
            </a:prstGeom>
            <a:noFill/>
            <a:ln w="9525">
              <a:noFill/>
              <a:miter lim="800000"/>
              <a:headEnd/>
              <a:tailEnd/>
            </a:ln>
          </p:spPr>
          <p:txBody>
            <a:bodyPr vert="horz" wrap="square" lIns="68580" tIns="34290" rIns="68580" bIns="34290" numCol="1" anchor="ctr" anchorCtr="0" compatLnSpc="1">
              <a:prstTxWarp prst="textNoShape">
                <a:avLst/>
              </a:prstTxWarp>
              <a:spAutoFit/>
            </a:bodyPr>
            <a:lstStyle/>
            <a:p>
              <a:pPr eaLnBrk="0" fontAlgn="base" hangingPunct="0">
                <a:spcBef>
                  <a:spcPts val="300"/>
                </a:spcBef>
                <a:spcAft>
                  <a:spcPct val="0"/>
                </a:spcAft>
                <a:defRPr/>
              </a:pPr>
              <a:r>
                <a:rPr lang="en-GB" sz="1400" b="1" kern="0" dirty="0">
                  <a:solidFill>
                    <a:schemeClr val="accent1"/>
                  </a:solidFill>
                  <a:latin typeface="Arial" panose="020B0604020202020204" pitchFamily="34" charset="0"/>
                  <a:cs typeface="Arial" panose="020B0604020202020204" pitchFamily="34" charset="0"/>
                </a:rPr>
                <a:t>2030</a:t>
              </a:r>
            </a:p>
          </p:txBody>
        </p:sp>
        <p:cxnSp>
          <p:nvCxnSpPr>
            <p:cNvPr id="32" name="Connecteur droit avec flèche 31">
              <a:extLst>
                <a:ext uri="{FF2B5EF4-FFF2-40B4-BE49-F238E27FC236}">
                  <a16:creationId xmlns:a16="http://schemas.microsoft.com/office/drawing/2014/main" id="{0811ACD7-6AB4-46F6-8AA1-016C428BA0B0}"/>
                </a:ext>
              </a:extLst>
            </p:cNvPr>
            <p:cNvCxnSpPr>
              <a:cxnSpLocks/>
            </p:cNvCxnSpPr>
            <p:nvPr/>
          </p:nvCxnSpPr>
          <p:spPr>
            <a:xfrm>
              <a:off x="2340259" y="2517744"/>
              <a:ext cx="707741" cy="0"/>
            </a:xfrm>
            <a:prstGeom prst="straightConnector1">
              <a:avLst/>
            </a:prstGeom>
            <a:ln w="28575">
              <a:prstDash val="dash"/>
              <a:tailEnd type="none" w="lg" len="lg"/>
            </a:ln>
          </p:spPr>
          <p:style>
            <a:lnRef idx="1">
              <a:schemeClr val="accent1"/>
            </a:lnRef>
            <a:fillRef idx="0">
              <a:schemeClr val="accent1"/>
            </a:fillRef>
            <a:effectRef idx="0">
              <a:schemeClr val="accent1"/>
            </a:effectRef>
            <a:fontRef idx="minor">
              <a:schemeClr val="tx1"/>
            </a:fontRef>
          </p:style>
        </p:cxnSp>
        <p:cxnSp>
          <p:nvCxnSpPr>
            <p:cNvPr id="33" name="Connecteur droit avec flèche 32">
              <a:extLst>
                <a:ext uri="{FF2B5EF4-FFF2-40B4-BE49-F238E27FC236}">
                  <a16:creationId xmlns:a16="http://schemas.microsoft.com/office/drawing/2014/main" id="{CEC14F8E-C2D3-4FCB-8C66-E6611045B5F1}"/>
                </a:ext>
              </a:extLst>
            </p:cNvPr>
            <p:cNvCxnSpPr>
              <a:cxnSpLocks/>
            </p:cNvCxnSpPr>
            <p:nvPr/>
          </p:nvCxnSpPr>
          <p:spPr>
            <a:xfrm>
              <a:off x="2709258" y="2446581"/>
              <a:ext cx="0" cy="174656"/>
            </a:xfrm>
            <a:prstGeom prst="straightConnector1">
              <a:avLst/>
            </a:prstGeom>
            <a:ln w="28575">
              <a:prstDash val="solid"/>
              <a:tailEnd type="none" w="lg" len="lg"/>
            </a:ln>
          </p:spPr>
          <p:style>
            <a:lnRef idx="1">
              <a:schemeClr val="accent1"/>
            </a:lnRef>
            <a:fillRef idx="0">
              <a:schemeClr val="accent1"/>
            </a:fillRef>
            <a:effectRef idx="0">
              <a:schemeClr val="accent1"/>
            </a:effectRef>
            <a:fontRef idx="minor">
              <a:schemeClr val="tx1"/>
            </a:fontRef>
          </p:style>
        </p:cxnSp>
        <p:cxnSp>
          <p:nvCxnSpPr>
            <p:cNvPr id="34" name="Connecteur droit 33">
              <a:extLst>
                <a:ext uri="{FF2B5EF4-FFF2-40B4-BE49-F238E27FC236}">
                  <a16:creationId xmlns:a16="http://schemas.microsoft.com/office/drawing/2014/main" id="{C8FED91D-3FC9-4A87-8B48-7CCE2CB4CB11}"/>
                </a:ext>
              </a:extLst>
            </p:cNvPr>
            <p:cNvCxnSpPr>
              <a:cxnSpLocks/>
            </p:cNvCxnSpPr>
            <p:nvPr/>
          </p:nvCxnSpPr>
          <p:spPr>
            <a:xfrm>
              <a:off x="9184259" y="1882336"/>
              <a:ext cx="0" cy="45995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Connecteur droit 34">
              <a:extLst>
                <a:ext uri="{FF2B5EF4-FFF2-40B4-BE49-F238E27FC236}">
                  <a16:creationId xmlns:a16="http://schemas.microsoft.com/office/drawing/2014/main" id="{99617CA1-9635-4445-9F5B-B9DD2B642BF6}"/>
                </a:ext>
              </a:extLst>
            </p:cNvPr>
            <p:cNvCxnSpPr>
              <a:cxnSpLocks/>
            </p:cNvCxnSpPr>
            <p:nvPr/>
          </p:nvCxnSpPr>
          <p:spPr>
            <a:xfrm>
              <a:off x="5273040" y="1712448"/>
              <a:ext cx="0" cy="668623"/>
            </a:xfrm>
            <a:prstGeom prst="line">
              <a:avLst/>
            </a:prstGeom>
          </p:spPr>
          <p:style>
            <a:lnRef idx="1">
              <a:schemeClr val="accent1"/>
            </a:lnRef>
            <a:fillRef idx="0">
              <a:schemeClr val="accent1"/>
            </a:fillRef>
            <a:effectRef idx="0">
              <a:schemeClr val="accent1"/>
            </a:effectRef>
            <a:fontRef idx="minor">
              <a:schemeClr val="tx1"/>
            </a:fontRef>
          </p:style>
        </p:cxnSp>
        <p:sp>
          <p:nvSpPr>
            <p:cNvPr id="36" name="Rectangle 3">
              <a:extLst>
                <a:ext uri="{FF2B5EF4-FFF2-40B4-BE49-F238E27FC236}">
                  <a16:creationId xmlns:a16="http://schemas.microsoft.com/office/drawing/2014/main" id="{C8E7D28F-2368-45A6-A1F9-055F87D0F52E}"/>
                </a:ext>
              </a:extLst>
            </p:cNvPr>
            <p:cNvSpPr txBox="1">
              <a:spLocks noChangeArrowheads="1"/>
            </p:cNvSpPr>
            <p:nvPr/>
          </p:nvSpPr>
          <p:spPr bwMode="auto">
            <a:xfrm>
              <a:off x="3070364" y="1769651"/>
              <a:ext cx="670643" cy="253916"/>
            </a:xfrm>
            <a:prstGeom prst="rect">
              <a:avLst/>
            </a:prstGeom>
            <a:noFill/>
            <a:ln w="9525">
              <a:noFill/>
              <a:miter lim="800000"/>
              <a:headEnd/>
              <a:tailEnd/>
            </a:ln>
          </p:spPr>
          <p:txBody>
            <a:bodyPr vert="horz" wrap="square" lIns="68580" tIns="34290" rIns="68580" bIns="34290" numCol="1" anchor="ctr" anchorCtr="0" compatLnSpc="1">
              <a:prstTxWarp prst="textNoShape">
                <a:avLst/>
              </a:prstTxWarp>
              <a:spAutoFit/>
            </a:bodyPr>
            <a:lstStyle/>
            <a:p>
              <a:pPr eaLnBrk="0" fontAlgn="base" hangingPunct="0">
                <a:spcBef>
                  <a:spcPts val="300"/>
                </a:spcBef>
                <a:spcAft>
                  <a:spcPct val="0"/>
                </a:spcAft>
                <a:defRPr/>
              </a:pPr>
              <a:r>
                <a:rPr lang="en-GB" sz="1200" kern="0" dirty="0">
                  <a:solidFill>
                    <a:schemeClr val="accent1"/>
                  </a:solidFill>
                  <a:latin typeface="Arial" panose="020B0604020202020204" pitchFamily="34" charset="0"/>
                  <a:cs typeface="Arial" panose="020B0604020202020204" pitchFamily="34" charset="0"/>
                </a:rPr>
                <a:t>2025</a:t>
              </a:r>
            </a:p>
          </p:txBody>
        </p:sp>
        <p:cxnSp>
          <p:nvCxnSpPr>
            <p:cNvPr id="37" name="Connecteur droit 36">
              <a:extLst>
                <a:ext uri="{FF2B5EF4-FFF2-40B4-BE49-F238E27FC236}">
                  <a16:creationId xmlns:a16="http://schemas.microsoft.com/office/drawing/2014/main" id="{86E15A7E-57D5-49F8-97A2-B5CCFC4FB128}"/>
                </a:ext>
              </a:extLst>
            </p:cNvPr>
            <p:cNvCxnSpPr>
              <a:cxnSpLocks/>
            </p:cNvCxnSpPr>
            <p:nvPr/>
          </p:nvCxnSpPr>
          <p:spPr>
            <a:xfrm>
              <a:off x="2689860" y="1879600"/>
              <a:ext cx="10160" cy="465423"/>
            </a:xfrm>
            <a:prstGeom prst="line">
              <a:avLst/>
            </a:prstGeom>
          </p:spPr>
          <p:style>
            <a:lnRef idx="1">
              <a:schemeClr val="accent1"/>
            </a:lnRef>
            <a:fillRef idx="0">
              <a:schemeClr val="accent1"/>
            </a:fillRef>
            <a:effectRef idx="0">
              <a:schemeClr val="accent1"/>
            </a:effectRef>
            <a:fontRef idx="minor">
              <a:schemeClr val="tx1"/>
            </a:fontRef>
          </p:style>
        </p:cxnSp>
        <p:sp>
          <p:nvSpPr>
            <p:cNvPr id="38" name="Rectangle 3">
              <a:extLst>
                <a:ext uri="{FF2B5EF4-FFF2-40B4-BE49-F238E27FC236}">
                  <a16:creationId xmlns:a16="http://schemas.microsoft.com/office/drawing/2014/main" id="{D163F033-1A57-4A1A-88D3-23F6359FBB6F}"/>
                </a:ext>
              </a:extLst>
            </p:cNvPr>
            <p:cNvSpPr txBox="1">
              <a:spLocks noChangeArrowheads="1"/>
            </p:cNvSpPr>
            <p:nvPr/>
          </p:nvSpPr>
          <p:spPr bwMode="auto">
            <a:xfrm>
              <a:off x="4370828" y="1769651"/>
              <a:ext cx="670643" cy="253916"/>
            </a:xfrm>
            <a:prstGeom prst="rect">
              <a:avLst/>
            </a:prstGeom>
            <a:noFill/>
            <a:ln w="9525">
              <a:noFill/>
              <a:miter lim="800000"/>
              <a:headEnd/>
              <a:tailEnd/>
            </a:ln>
          </p:spPr>
          <p:txBody>
            <a:bodyPr vert="horz" wrap="square" lIns="68580" tIns="34290" rIns="68580" bIns="34290" numCol="1" anchor="ctr" anchorCtr="0" compatLnSpc="1">
              <a:prstTxWarp prst="textNoShape">
                <a:avLst/>
              </a:prstTxWarp>
              <a:spAutoFit/>
            </a:bodyPr>
            <a:lstStyle/>
            <a:p>
              <a:pPr eaLnBrk="0" fontAlgn="base" hangingPunct="0">
                <a:spcBef>
                  <a:spcPts val="300"/>
                </a:spcBef>
                <a:spcAft>
                  <a:spcPct val="0"/>
                </a:spcAft>
                <a:defRPr/>
              </a:pPr>
              <a:r>
                <a:rPr lang="en-GB" sz="1200" kern="0" dirty="0">
                  <a:solidFill>
                    <a:schemeClr val="accent1"/>
                  </a:solidFill>
                  <a:latin typeface="Arial" panose="020B0604020202020204" pitchFamily="34" charset="0"/>
                  <a:cs typeface="Arial" panose="020B0604020202020204" pitchFamily="34" charset="0"/>
                </a:rPr>
                <a:t>2026</a:t>
              </a:r>
            </a:p>
          </p:txBody>
        </p:sp>
        <p:cxnSp>
          <p:nvCxnSpPr>
            <p:cNvPr id="39" name="Connecteur droit 38">
              <a:extLst>
                <a:ext uri="{FF2B5EF4-FFF2-40B4-BE49-F238E27FC236}">
                  <a16:creationId xmlns:a16="http://schemas.microsoft.com/office/drawing/2014/main" id="{CDC38DE7-39FB-431A-8E7F-AB30C9B6FE51}"/>
                </a:ext>
              </a:extLst>
            </p:cNvPr>
            <p:cNvCxnSpPr>
              <a:cxnSpLocks/>
            </p:cNvCxnSpPr>
            <p:nvPr/>
          </p:nvCxnSpPr>
          <p:spPr>
            <a:xfrm>
              <a:off x="3947687" y="1879600"/>
              <a:ext cx="10160" cy="465423"/>
            </a:xfrm>
            <a:prstGeom prst="line">
              <a:avLst/>
            </a:prstGeom>
          </p:spPr>
          <p:style>
            <a:lnRef idx="1">
              <a:schemeClr val="accent1"/>
            </a:lnRef>
            <a:fillRef idx="0">
              <a:schemeClr val="accent1"/>
            </a:fillRef>
            <a:effectRef idx="0">
              <a:schemeClr val="accent1"/>
            </a:effectRef>
            <a:fontRef idx="minor">
              <a:schemeClr val="tx1"/>
            </a:fontRef>
          </p:style>
        </p:cxnSp>
        <p:sp>
          <p:nvSpPr>
            <p:cNvPr id="40" name="Rectangle 3">
              <a:extLst>
                <a:ext uri="{FF2B5EF4-FFF2-40B4-BE49-F238E27FC236}">
                  <a16:creationId xmlns:a16="http://schemas.microsoft.com/office/drawing/2014/main" id="{6B0CB265-2E64-4626-AE60-C62BEAF1A938}"/>
                </a:ext>
              </a:extLst>
            </p:cNvPr>
            <p:cNvSpPr txBox="1">
              <a:spLocks noChangeArrowheads="1"/>
            </p:cNvSpPr>
            <p:nvPr/>
          </p:nvSpPr>
          <p:spPr bwMode="auto">
            <a:xfrm>
              <a:off x="6852308" y="1811090"/>
              <a:ext cx="670643" cy="253916"/>
            </a:xfrm>
            <a:prstGeom prst="rect">
              <a:avLst/>
            </a:prstGeom>
            <a:noFill/>
            <a:ln w="9525">
              <a:noFill/>
              <a:miter lim="800000"/>
              <a:headEnd/>
              <a:tailEnd/>
            </a:ln>
          </p:spPr>
          <p:txBody>
            <a:bodyPr vert="horz" wrap="square" lIns="68580" tIns="34290" rIns="68580" bIns="34290" numCol="1" anchor="ctr" anchorCtr="0" compatLnSpc="1">
              <a:prstTxWarp prst="textNoShape">
                <a:avLst/>
              </a:prstTxWarp>
              <a:spAutoFit/>
            </a:bodyPr>
            <a:lstStyle/>
            <a:p>
              <a:pPr eaLnBrk="0" fontAlgn="base" hangingPunct="0">
                <a:spcBef>
                  <a:spcPts val="300"/>
                </a:spcBef>
                <a:spcAft>
                  <a:spcPct val="0"/>
                </a:spcAft>
                <a:defRPr/>
              </a:pPr>
              <a:r>
                <a:rPr lang="en-GB" sz="1200" kern="0" dirty="0">
                  <a:solidFill>
                    <a:schemeClr val="accent1"/>
                  </a:solidFill>
                  <a:latin typeface="Arial" panose="020B0604020202020204" pitchFamily="34" charset="0"/>
                  <a:cs typeface="Arial" panose="020B0604020202020204" pitchFamily="34" charset="0"/>
                </a:rPr>
                <a:t>2028</a:t>
              </a:r>
            </a:p>
          </p:txBody>
        </p:sp>
        <p:cxnSp>
          <p:nvCxnSpPr>
            <p:cNvPr id="41" name="Connecteur droit 40">
              <a:extLst>
                <a:ext uri="{FF2B5EF4-FFF2-40B4-BE49-F238E27FC236}">
                  <a16:creationId xmlns:a16="http://schemas.microsoft.com/office/drawing/2014/main" id="{0BDE5AEB-62D5-405A-9C95-DE5FC8D63375}"/>
                </a:ext>
              </a:extLst>
            </p:cNvPr>
            <p:cNvCxnSpPr>
              <a:cxnSpLocks/>
            </p:cNvCxnSpPr>
            <p:nvPr/>
          </p:nvCxnSpPr>
          <p:spPr>
            <a:xfrm>
              <a:off x="6502400" y="1711959"/>
              <a:ext cx="10160" cy="669600"/>
            </a:xfrm>
            <a:prstGeom prst="line">
              <a:avLst/>
            </a:prstGeom>
          </p:spPr>
          <p:style>
            <a:lnRef idx="1">
              <a:schemeClr val="accent1"/>
            </a:lnRef>
            <a:fillRef idx="0">
              <a:schemeClr val="accent1"/>
            </a:fillRef>
            <a:effectRef idx="0">
              <a:schemeClr val="accent1"/>
            </a:effectRef>
            <a:fontRef idx="minor">
              <a:schemeClr val="tx1"/>
            </a:fontRef>
          </p:style>
        </p:cxnSp>
        <p:sp>
          <p:nvSpPr>
            <p:cNvPr id="42" name="Rectangle 3">
              <a:extLst>
                <a:ext uri="{FF2B5EF4-FFF2-40B4-BE49-F238E27FC236}">
                  <a16:creationId xmlns:a16="http://schemas.microsoft.com/office/drawing/2014/main" id="{0B52A4ED-9122-4647-B741-D38AD14777DA}"/>
                </a:ext>
              </a:extLst>
            </p:cNvPr>
            <p:cNvSpPr txBox="1">
              <a:spLocks noChangeArrowheads="1"/>
            </p:cNvSpPr>
            <p:nvPr/>
          </p:nvSpPr>
          <p:spPr bwMode="auto">
            <a:xfrm>
              <a:off x="8219735" y="1811090"/>
              <a:ext cx="670643" cy="253916"/>
            </a:xfrm>
            <a:prstGeom prst="rect">
              <a:avLst/>
            </a:prstGeom>
            <a:noFill/>
            <a:ln w="9525">
              <a:noFill/>
              <a:miter lim="800000"/>
              <a:headEnd/>
              <a:tailEnd/>
            </a:ln>
          </p:spPr>
          <p:txBody>
            <a:bodyPr vert="horz" wrap="square" lIns="68580" tIns="34290" rIns="68580" bIns="34290" numCol="1" anchor="ctr" anchorCtr="0" compatLnSpc="1">
              <a:prstTxWarp prst="textNoShape">
                <a:avLst/>
              </a:prstTxWarp>
              <a:spAutoFit/>
            </a:bodyPr>
            <a:lstStyle/>
            <a:p>
              <a:pPr eaLnBrk="0" fontAlgn="base" hangingPunct="0">
                <a:spcBef>
                  <a:spcPts val="300"/>
                </a:spcBef>
                <a:spcAft>
                  <a:spcPct val="0"/>
                </a:spcAft>
                <a:defRPr/>
              </a:pPr>
              <a:r>
                <a:rPr lang="en-GB" sz="1200" kern="0" dirty="0">
                  <a:solidFill>
                    <a:schemeClr val="accent1"/>
                  </a:solidFill>
                  <a:latin typeface="Arial" panose="020B0604020202020204" pitchFamily="34" charset="0"/>
                  <a:cs typeface="Arial" panose="020B0604020202020204" pitchFamily="34" charset="0"/>
                </a:rPr>
                <a:t>2029</a:t>
              </a:r>
            </a:p>
          </p:txBody>
        </p:sp>
        <p:cxnSp>
          <p:nvCxnSpPr>
            <p:cNvPr id="43" name="Connecteur droit 42">
              <a:extLst>
                <a:ext uri="{FF2B5EF4-FFF2-40B4-BE49-F238E27FC236}">
                  <a16:creationId xmlns:a16="http://schemas.microsoft.com/office/drawing/2014/main" id="{CAD7F607-92BB-4428-8FBA-B769E6B45CDA}"/>
                </a:ext>
              </a:extLst>
            </p:cNvPr>
            <p:cNvCxnSpPr>
              <a:cxnSpLocks/>
            </p:cNvCxnSpPr>
            <p:nvPr/>
          </p:nvCxnSpPr>
          <p:spPr>
            <a:xfrm>
              <a:off x="7788167" y="1879600"/>
              <a:ext cx="10160" cy="465423"/>
            </a:xfrm>
            <a:prstGeom prst="line">
              <a:avLst/>
            </a:prstGeom>
          </p:spPr>
          <p:style>
            <a:lnRef idx="1">
              <a:schemeClr val="accent1"/>
            </a:lnRef>
            <a:fillRef idx="0">
              <a:schemeClr val="accent1"/>
            </a:fillRef>
            <a:effectRef idx="0">
              <a:schemeClr val="accent1"/>
            </a:effectRef>
            <a:fontRef idx="minor">
              <a:schemeClr val="tx1"/>
            </a:fontRef>
          </p:style>
        </p:cxnSp>
        <p:sp>
          <p:nvSpPr>
            <p:cNvPr id="44" name="Rectangle 3">
              <a:extLst>
                <a:ext uri="{FF2B5EF4-FFF2-40B4-BE49-F238E27FC236}">
                  <a16:creationId xmlns:a16="http://schemas.microsoft.com/office/drawing/2014/main" id="{62144CAB-4579-43FE-B222-A6DDF53C08DD}"/>
                </a:ext>
              </a:extLst>
            </p:cNvPr>
            <p:cNvSpPr txBox="1">
              <a:spLocks noChangeArrowheads="1"/>
            </p:cNvSpPr>
            <p:nvPr/>
          </p:nvSpPr>
          <p:spPr bwMode="auto">
            <a:xfrm>
              <a:off x="4673601" y="2712986"/>
              <a:ext cx="670643" cy="284693"/>
            </a:xfrm>
            <a:prstGeom prst="rect">
              <a:avLst/>
            </a:prstGeom>
            <a:noFill/>
            <a:ln w="9525">
              <a:noFill/>
              <a:miter lim="800000"/>
              <a:headEnd/>
              <a:tailEnd/>
            </a:ln>
          </p:spPr>
          <p:txBody>
            <a:bodyPr vert="horz" wrap="square" lIns="68580" tIns="34290" rIns="68580" bIns="34290" numCol="1" anchor="ctr" anchorCtr="0" compatLnSpc="1">
              <a:prstTxWarp prst="textNoShape">
                <a:avLst/>
              </a:prstTxWarp>
              <a:spAutoFit/>
            </a:bodyPr>
            <a:lstStyle/>
            <a:p>
              <a:pPr eaLnBrk="0" fontAlgn="base" hangingPunct="0">
                <a:spcBef>
                  <a:spcPts val="300"/>
                </a:spcBef>
                <a:spcAft>
                  <a:spcPct val="0"/>
                </a:spcAft>
                <a:defRPr/>
              </a:pPr>
              <a:r>
                <a:rPr lang="en-GB" sz="1400" b="1" kern="0" dirty="0">
                  <a:solidFill>
                    <a:srgbClr val="00A44A"/>
                  </a:solidFill>
                  <a:latin typeface="Arial" panose="020B0604020202020204" pitchFamily="34" charset="0"/>
                  <a:cs typeface="Arial" panose="020B0604020202020204" pitchFamily="34" charset="0"/>
                </a:rPr>
                <a:t>UCN</a:t>
              </a:r>
            </a:p>
          </p:txBody>
        </p:sp>
        <p:sp>
          <p:nvSpPr>
            <p:cNvPr id="45" name="Rectangle 3">
              <a:extLst>
                <a:ext uri="{FF2B5EF4-FFF2-40B4-BE49-F238E27FC236}">
                  <a16:creationId xmlns:a16="http://schemas.microsoft.com/office/drawing/2014/main" id="{B60D4049-0B0E-446C-BF12-B48CA5BA6ED8}"/>
                </a:ext>
              </a:extLst>
            </p:cNvPr>
            <p:cNvSpPr txBox="1">
              <a:spLocks noChangeArrowheads="1"/>
            </p:cNvSpPr>
            <p:nvPr/>
          </p:nvSpPr>
          <p:spPr bwMode="auto">
            <a:xfrm>
              <a:off x="3351537" y="2712986"/>
              <a:ext cx="670643" cy="284693"/>
            </a:xfrm>
            <a:prstGeom prst="rect">
              <a:avLst/>
            </a:prstGeom>
            <a:noFill/>
            <a:ln w="9525">
              <a:noFill/>
              <a:miter lim="800000"/>
              <a:headEnd/>
              <a:tailEnd/>
            </a:ln>
          </p:spPr>
          <p:txBody>
            <a:bodyPr vert="horz" wrap="square" lIns="68580" tIns="34290" rIns="68580" bIns="34290" numCol="1" anchor="ctr" anchorCtr="0" compatLnSpc="1">
              <a:prstTxWarp prst="textNoShape">
                <a:avLst/>
              </a:prstTxWarp>
              <a:spAutoFit/>
            </a:bodyPr>
            <a:lstStyle/>
            <a:p>
              <a:pPr eaLnBrk="0" fontAlgn="base" hangingPunct="0">
                <a:spcBef>
                  <a:spcPts val="300"/>
                </a:spcBef>
                <a:spcAft>
                  <a:spcPct val="0"/>
                </a:spcAft>
                <a:defRPr/>
              </a:pPr>
              <a:r>
                <a:rPr lang="en-GB" sz="1400" b="1" kern="0" dirty="0">
                  <a:solidFill>
                    <a:srgbClr val="00A44A"/>
                  </a:solidFill>
                  <a:latin typeface="Arial" panose="020B0604020202020204" pitchFamily="34" charset="0"/>
                  <a:cs typeface="Arial" panose="020B0604020202020204" pitchFamily="34" charset="0"/>
                </a:rPr>
                <a:t>UCN</a:t>
              </a:r>
            </a:p>
          </p:txBody>
        </p:sp>
        <p:sp>
          <p:nvSpPr>
            <p:cNvPr id="46" name="Rectangle 3">
              <a:extLst>
                <a:ext uri="{FF2B5EF4-FFF2-40B4-BE49-F238E27FC236}">
                  <a16:creationId xmlns:a16="http://schemas.microsoft.com/office/drawing/2014/main" id="{6C5F1ED7-F567-4E4E-8A7A-75CCF55510CE}"/>
                </a:ext>
              </a:extLst>
            </p:cNvPr>
            <p:cNvSpPr txBox="1">
              <a:spLocks noChangeArrowheads="1"/>
            </p:cNvSpPr>
            <p:nvPr/>
          </p:nvSpPr>
          <p:spPr bwMode="auto">
            <a:xfrm>
              <a:off x="7192017" y="2712986"/>
              <a:ext cx="670643" cy="284693"/>
            </a:xfrm>
            <a:prstGeom prst="rect">
              <a:avLst/>
            </a:prstGeom>
            <a:noFill/>
            <a:ln w="9525">
              <a:noFill/>
              <a:miter lim="800000"/>
              <a:headEnd/>
              <a:tailEnd/>
            </a:ln>
          </p:spPr>
          <p:txBody>
            <a:bodyPr vert="horz" wrap="square" lIns="68580" tIns="34290" rIns="68580" bIns="34290" numCol="1" anchor="ctr" anchorCtr="0" compatLnSpc="1">
              <a:prstTxWarp prst="textNoShape">
                <a:avLst/>
              </a:prstTxWarp>
              <a:spAutoFit/>
            </a:bodyPr>
            <a:lstStyle/>
            <a:p>
              <a:pPr eaLnBrk="0" fontAlgn="base" hangingPunct="0">
                <a:spcBef>
                  <a:spcPts val="300"/>
                </a:spcBef>
                <a:spcAft>
                  <a:spcPct val="0"/>
                </a:spcAft>
                <a:defRPr/>
              </a:pPr>
              <a:r>
                <a:rPr lang="en-GB" sz="1400" b="1" kern="0" dirty="0">
                  <a:solidFill>
                    <a:srgbClr val="00A44A"/>
                  </a:solidFill>
                  <a:latin typeface="Arial" panose="020B0604020202020204" pitchFamily="34" charset="0"/>
                  <a:cs typeface="Arial" panose="020B0604020202020204" pitchFamily="34" charset="0"/>
                </a:rPr>
                <a:t>UCN</a:t>
              </a:r>
            </a:p>
          </p:txBody>
        </p:sp>
        <p:sp>
          <p:nvSpPr>
            <p:cNvPr id="47" name="Rectangle 3">
              <a:extLst>
                <a:ext uri="{FF2B5EF4-FFF2-40B4-BE49-F238E27FC236}">
                  <a16:creationId xmlns:a16="http://schemas.microsoft.com/office/drawing/2014/main" id="{4569A467-3624-4000-BCA9-574FB825BAEF}"/>
                </a:ext>
              </a:extLst>
            </p:cNvPr>
            <p:cNvSpPr txBox="1">
              <a:spLocks noChangeArrowheads="1"/>
            </p:cNvSpPr>
            <p:nvPr/>
          </p:nvSpPr>
          <p:spPr bwMode="auto">
            <a:xfrm>
              <a:off x="8604257" y="2712986"/>
              <a:ext cx="670643" cy="284693"/>
            </a:xfrm>
            <a:prstGeom prst="rect">
              <a:avLst/>
            </a:prstGeom>
            <a:noFill/>
            <a:ln w="9525">
              <a:noFill/>
              <a:miter lim="800000"/>
              <a:headEnd/>
              <a:tailEnd/>
            </a:ln>
          </p:spPr>
          <p:txBody>
            <a:bodyPr vert="horz" wrap="square" lIns="68580" tIns="34290" rIns="68580" bIns="34290" numCol="1" anchor="ctr" anchorCtr="0" compatLnSpc="1">
              <a:prstTxWarp prst="textNoShape">
                <a:avLst/>
              </a:prstTxWarp>
              <a:spAutoFit/>
            </a:bodyPr>
            <a:lstStyle/>
            <a:p>
              <a:pPr eaLnBrk="0" fontAlgn="base" hangingPunct="0">
                <a:spcBef>
                  <a:spcPts val="300"/>
                </a:spcBef>
                <a:spcAft>
                  <a:spcPct val="0"/>
                </a:spcAft>
                <a:defRPr/>
              </a:pPr>
              <a:r>
                <a:rPr lang="en-GB" sz="1400" b="1" kern="0" dirty="0">
                  <a:solidFill>
                    <a:srgbClr val="00A44A"/>
                  </a:solidFill>
                  <a:latin typeface="Arial" panose="020B0604020202020204" pitchFamily="34" charset="0"/>
                  <a:cs typeface="Arial" panose="020B0604020202020204" pitchFamily="34" charset="0"/>
                </a:rPr>
                <a:t>UCN</a:t>
              </a:r>
            </a:p>
          </p:txBody>
        </p:sp>
        <p:sp>
          <p:nvSpPr>
            <p:cNvPr id="48" name="Rectangle 3">
              <a:extLst>
                <a:ext uri="{FF2B5EF4-FFF2-40B4-BE49-F238E27FC236}">
                  <a16:creationId xmlns:a16="http://schemas.microsoft.com/office/drawing/2014/main" id="{8073EAD5-AE8A-4346-A612-83327D4E5ED5}"/>
                </a:ext>
              </a:extLst>
            </p:cNvPr>
            <p:cNvSpPr txBox="1">
              <a:spLocks noChangeArrowheads="1"/>
            </p:cNvSpPr>
            <p:nvPr/>
          </p:nvSpPr>
          <p:spPr bwMode="auto">
            <a:xfrm>
              <a:off x="9955537" y="2712986"/>
              <a:ext cx="670643" cy="284693"/>
            </a:xfrm>
            <a:prstGeom prst="rect">
              <a:avLst/>
            </a:prstGeom>
            <a:noFill/>
            <a:ln w="9525">
              <a:noFill/>
              <a:miter lim="800000"/>
              <a:headEnd/>
              <a:tailEnd/>
            </a:ln>
          </p:spPr>
          <p:txBody>
            <a:bodyPr vert="horz" wrap="square" lIns="68580" tIns="34290" rIns="68580" bIns="34290" numCol="1" anchor="ctr" anchorCtr="0" compatLnSpc="1">
              <a:prstTxWarp prst="textNoShape">
                <a:avLst/>
              </a:prstTxWarp>
              <a:spAutoFit/>
            </a:bodyPr>
            <a:lstStyle/>
            <a:p>
              <a:pPr eaLnBrk="0" fontAlgn="base" hangingPunct="0">
                <a:spcBef>
                  <a:spcPts val="300"/>
                </a:spcBef>
                <a:spcAft>
                  <a:spcPct val="0"/>
                </a:spcAft>
                <a:defRPr/>
              </a:pPr>
              <a:r>
                <a:rPr lang="en-GB" sz="1400" b="1" kern="0" dirty="0">
                  <a:solidFill>
                    <a:srgbClr val="00A44A"/>
                  </a:solidFill>
                  <a:latin typeface="Arial" panose="020B0604020202020204" pitchFamily="34" charset="0"/>
                  <a:cs typeface="Arial" panose="020B0604020202020204" pitchFamily="34" charset="0"/>
                </a:rPr>
                <a:t>UCN</a:t>
              </a:r>
            </a:p>
          </p:txBody>
        </p:sp>
        <p:sp>
          <p:nvSpPr>
            <p:cNvPr id="49" name="Rectangle 3">
              <a:extLst>
                <a:ext uri="{FF2B5EF4-FFF2-40B4-BE49-F238E27FC236}">
                  <a16:creationId xmlns:a16="http://schemas.microsoft.com/office/drawing/2014/main" id="{40B297A2-4331-4B3B-B59F-A8F75582BE9D}"/>
                </a:ext>
              </a:extLst>
            </p:cNvPr>
            <p:cNvSpPr txBox="1">
              <a:spLocks noChangeArrowheads="1"/>
            </p:cNvSpPr>
            <p:nvPr/>
          </p:nvSpPr>
          <p:spPr bwMode="auto">
            <a:xfrm>
              <a:off x="5172494" y="1997994"/>
              <a:ext cx="1377676" cy="402674"/>
            </a:xfrm>
            <a:prstGeom prst="rect">
              <a:avLst/>
            </a:prstGeom>
            <a:noFill/>
            <a:ln w="9525">
              <a:noFill/>
              <a:miter lim="800000"/>
              <a:headEnd/>
              <a:tailEnd/>
            </a:ln>
          </p:spPr>
          <p:txBody>
            <a:bodyPr vert="horz" wrap="square" lIns="68580" tIns="34290" rIns="68580" bIns="34290" numCol="1" anchor="ctr" anchorCtr="0" compatLnSpc="1">
              <a:prstTxWarp prst="textNoShape">
                <a:avLst/>
              </a:prstTxWarp>
              <a:spAutoFit/>
            </a:bodyPr>
            <a:lstStyle/>
            <a:p>
              <a:pPr algn="ctr" eaLnBrk="0" fontAlgn="base" hangingPunct="0">
                <a:lnSpc>
                  <a:spcPts val="1280"/>
                </a:lnSpc>
                <a:spcAft>
                  <a:spcPct val="0"/>
                </a:spcAft>
                <a:defRPr/>
              </a:pPr>
              <a:r>
                <a:rPr lang="en-GB" sz="1400" b="1" kern="0" dirty="0">
                  <a:solidFill>
                    <a:srgbClr val="C00000"/>
                  </a:solidFill>
                  <a:latin typeface="Arial" panose="020B0604020202020204" pitchFamily="34" charset="0"/>
                  <a:cs typeface="Arial" panose="020B0604020202020204" pitchFamily="34" charset="0"/>
                </a:rPr>
                <a:t>PSI shut </a:t>
              </a:r>
            </a:p>
            <a:p>
              <a:pPr algn="ctr" eaLnBrk="0" fontAlgn="base" hangingPunct="0">
                <a:lnSpc>
                  <a:spcPts val="1280"/>
                </a:lnSpc>
                <a:spcAft>
                  <a:spcPct val="0"/>
                </a:spcAft>
                <a:defRPr/>
              </a:pPr>
              <a:r>
                <a:rPr lang="en-GB" sz="1400" b="1" kern="0" dirty="0">
                  <a:solidFill>
                    <a:srgbClr val="C00000"/>
                  </a:solidFill>
                  <a:latin typeface="Arial" panose="020B0604020202020204" pitchFamily="34" charset="0"/>
                  <a:cs typeface="Arial" panose="020B0604020202020204" pitchFamily="34" charset="0"/>
                </a:rPr>
                <a:t>down</a:t>
              </a:r>
            </a:p>
          </p:txBody>
        </p:sp>
        <p:sp>
          <p:nvSpPr>
            <p:cNvPr id="50" name="Rectangle 3">
              <a:extLst>
                <a:ext uri="{FF2B5EF4-FFF2-40B4-BE49-F238E27FC236}">
                  <a16:creationId xmlns:a16="http://schemas.microsoft.com/office/drawing/2014/main" id="{4F95BF89-B88F-4230-AEF3-3E3BC552EA37}"/>
                </a:ext>
              </a:extLst>
            </p:cNvPr>
            <p:cNvSpPr txBox="1">
              <a:spLocks noChangeArrowheads="1"/>
            </p:cNvSpPr>
            <p:nvPr/>
          </p:nvSpPr>
          <p:spPr bwMode="auto">
            <a:xfrm>
              <a:off x="5096210" y="2699904"/>
              <a:ext cx="1530685" cy="530904"/>
            </a:xfrm>
            <a:prstGeom prst="rect">
              <a:avLst/>
            </a:prstGeom>
            <a:noFill/>
            <a:ln w="9525">
              <a:noFill/>
              <a:miter lim="800000"/>
              <a:headEnd/>
              <a:tailEnd/>
            </a:ln>
          </p:spPr>
          <p:txBody>
            <a:bodyPr vert="horz" wrap="square" lIns="68580" tIns="34290" rIns="68580" bIns="34290" numCol="1" anchor="ctr" anchorCtr="0" compatLnSpc="1">
              <a:prstTxWarp prst="textNoShape">
                <a:avLst/>
              </a:prstTxWarp>
              <a:spAutoFit/>
            </a:bodyPr>
            <a:lstStyle/>
            <a:p>
              <a:pPr algn="ctr" eaLnBrk="0" fontAlgn="base" hangingPunct="0">
                <a:spcBef>
                  <a:spcPts val="300"/>
                </a:spcBef>
                <a:spcAft>
                  <a:spcPct val="0"/>
                </a:spcAft>
                <a:defRPr/>
              </a:pPr>
              <a:r>
                <a:rPr lang="en-GB" sz="1200" b="1" kern="0" dirty="0">
                  <a:solidFill>
                    <a:srgbClr val="4472C4"/>
                  </a:solidFill>
                  <a:latin typeface="Arial" panose="020B0604020202020204" pitchFamily="34" charset="0"/>
                  <a:cs typeface="Arial" panose="020B0604020202020204" pitchFamily="34" charset="0"/>
                </a:rPr>
                <a:t>UCN Source repair (x1.3)</a:t>
              </a:r>
            </a:p>
          </p:txBody>
        </p:sp>
        <p:cxnSp>
          <p:nvCxnSpPr>
            <p:cNvPr id="51" name="Connecteur droit 50">
              <a:extLst>
                <a:ext uri="{FF2B5EF4-FFF2-40B4-BE49-F238E27FC236}">
                  <a16:creationId xmlns:a16="http://schemas.microsoft.com/office/drawing/2014/main" id="{6E42A460-8B4F-43FF-B61F-BF5A64A0D453}"/>
                </a:ext>
              </a:extLst>
            </p:cNvPr>
            <p:cNvCxnSpPr>
              <a:cxnSpLocks/>
            </p:cNvCxnSpPr>
            <p:nvPr/>
          </p:nvCxnSpPr>
          <p:spPr>
            <a:xfrm>
              <a:off x="10556240" y="1711959"/>
              <a:ext cx="5607" cy="66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Connecteur droit avec flèche 51">
              <a:extLst>
                <a:ext uri="{FF2B5EF4-FFF2-40B4-BE49-F238E27FC236}">
                  <a16:creationId xmlns:a16="http://schemas.microsoft.com/office/drawing/2014/main" id="{614F32EF-F0F2-4C5F-90E9-8E927BBA4C22}"/>
                </a:ext>
              </a:extLst>
            </p:cNvPr>
            <p:cNvCxnSpPr>
              <a:cxnSpLocks/>
            </p:cNvCxnSpPr>
            <p:nvPr/>
          </p:nvCxnSpPr>
          <p:spPr>
            <a:xfrm>
              <a:off x="2702560" y="3649551"/>
              <a:ext cx="2272646" cy="0"/>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Connecteur droit avec flèche 52">
              <a:extLst>
                <a:ext uri="{FF2B5EF4-FFF2-40B4-BE49-F238E27FC236}">
                  <a16:creationId xmlns:a16="http://schemas.microsoft.com/office/drawing/2014/main" id="{4CBC672D-CF86-43C8-BCA5-1231CE642958}"/>
                </a:ext>
              </a:extLst>
            </p:cNvPr>
            <p:cNvCxnSpPr>
              <a:cxnSpLocks/>
            </p:cNvCxnSpPr>
            <p:nvPr/>
          </p:nvCxnSpPr>
          <p:spPr>
            <a:xfrm>
              <a:off x="6810375" y="3649551"/>
              <a:ext cx="3388702" cy="0"/>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54" name="Rectangle 3">
              <a:extLst>
                <a:ext uri="{FF2B5EF4-FFF2-40B4-BE49-F238E27FC236}">
                  <a16:creationId xmlns:a16="http://schemas.microsoft.com/office/drawing/2014/main" id="{E476937F-8F9A-45E7-B4AE-33C51F8759D9}"/>
                </a:ext>
              </a:extLst>
            </p:cNvPr>
            <p:cNvSpPr txBox="1">
              <a:spLocks noChangeArrowheads="1"/>
            </p:cNvSpPr>
            <p:nvPr/>
          </p:nvSpPr>
          <p:spPr bwMode="auto">
            <a:xfrm>
              <a:off x="5046264" y="3431786"/>
              <a:ext cx="1580631" cy="321032"/>
            </a:xfrm>
            <a:prstGeom prst="rect">
              <a:avLst/>
            </a:prstGeom>
            <a:solidFill>
              <a:srgbClr val="7030A0">
                <a:alpha val="21000"/>
              </a:srgbClr>
            </a:solidFill>
            <a:ln w="25400">
              <a:noFill/>
              <a:miter lim="800000"/>
              <a:headEnd/>
              <a:tailEnd/>
            </a:ln>
          </p:spPr>
          <p:txBody>
            <a:bodyPr vert="horz" wrap="square" lIns="68580" tIns="34290" rIns="68580" bIns="34290" numCol="1" anchor="t" anchorCtr="0" compatLnSpc="1">
              <a:prstTxWarp prst="textNoShape">
                <a:avLst/>
              </a:prstTxWarp>
              <a:spAutoFit/>
            </a:bodyPr>
            <a:lstStyle/>
            <a:p>
              <a:pPr algn="ctr" eaLnBrk="0" fontAlgn="base" hangingPunct="0">
                <a:spcBef>
                  <a:spcPts val="300"/>
                </a:spcBef>
                <a:spcAft>
                  <a:spcPct val="0"/>
                </a:spcAft>
                <a:defRPr/>
              </a:pPr>
              <a:r>
                <a:rPr lang="en-GB" sz="1600" kern="0" dirty="0">
                  <a:solidFill>
                    <a:srgbClr val="7030A0"/>
                  </a:solidFill>
                  <a:latin typeface="Arial" panose="020B0604020202020204" pitchFamily="34" charset="0"/>
                  <a:cs typeface="Arial" panose="020B0604020202020204" pitchFamily="34" charset="0"/>
                </a:rPr>
                <a:t>~ 5 10</a:t>
              </a:r>
              <a:r>
                <a:rPr lang="en-GB" sz="1600" kern="0" baseline="30000" dirty="0">
                  <a:solidFill>
                    <a:srgbClr val="7030A0"/>
                  </a:solidFill>
                  <a:latin typeface="Arial" panose="020B0604020202020204" pitchFamily="34" charset="0"/>
                  <a:cs typeface="Arial" panose="020B0604020202020204" pitchFamily="34" charset="0"/>
                </a:rPr>
                <a:t>-27</a:t>
              </a:r>
              <a:r>
                <a:rPr lang="en-GB" sz="1600" kern="0" dirty="0">
                  <a:solidFill>
                    <a:srgbClr val="7030A0"/>
                  </a:solidFill>
                  <a:latin typeface="Arial" panose="020B0604020202020204" pitchFamily="34" charset="0"/>
                  <a:cs typeface="Arial" panose="020B0604020202020204" pitchFamily="34" charset="0"/>
                </a:rPr>
                <a:t> </a:t>
              </a:r>
              <a:r>
                <a:rPr lang="en-GB" sz="1600" i="1" kern="0" dirty="0">
                  <a:solidFill>
                    <a:srgbClr val="7030A0"/>
                  </a:solidFill>
                  <a:latin typeface="Arial" panose="020B0604020202020204" pitchFamily="34" charset="0"/>
                  <a:cs typeface="Arial" panose="020B0604020202020204" pitchFamily="34" charset="0"/>
                </a:rPr>
                <a:t>e </a:t>
              </a:r>
              <a:r>
                <a:rPr lang="en-GB" sz="1600" kern="0" dirty="0">
                  <a:solidFill>
                    <a:srgbClr val="7030A0"/>
                  </a:solidFill>
                  <a:latin typeface="Arial" panose="020B0604020202020204" pitchFamily="34" charset="0"/>
                  <a:cs typeface="Arial" panose="020B0604020202020204" pitchFamily="34" charset="0"/>
                </a:rPr>
                <a:t>cm</a:t>
              </a:r>
            </a:p>
          </p:txBody>
        </p:sp>
        <p:sp>
          <p:nvSpPr>
            <p:cNvPr id="55" name="Rectangle 3">
              <a:extLst>
                <a:ext uri="{FF2B5EF4-FFF2-40B4-BE49-F238E27FC236}">
                  <a16:creationId xmlns:a16="http://schemas.microsoft.com/office/drawing/2014/main" id="{11C1514A-F19E-482E-B874-F2C3C95D642C}"/>
                </a:ext>
              </a:extLst>
            </p:cNvPr>
            <p:cNvSpPr txBox="1">
              <a:spLocks noChangeArrowheads="1"/>
            </p:cNvSpPr>
            <p:nvPr/>
          </p:nvSpPr>
          <p:spPr bwMode="auto">
            <a:xfrm>
              <a:off x="3375474" y="3294615"/>
              <a:ext cx="995353" cy="381878"/>
            </a:xfrm>
            <a:prstGeom prst="rect">
              <a:avLst/>
            </a:prstGeom>
            <a:noFill/>
            <a:ln w="25400">
              <a:noFill/>
              <a:miter lim="800000"/>
              <a:headEnd/>
              <a:tailEnd/>
            </a:ln>
          </p:spPr>
          <p:txBody>
            <a:bodyPr vert="horz" wrap="square" lIns="68580" tIns="34290" rIns="68580" bIns="34290" numCol="1" anchor="t" anchorCtr="0" compatLnSpc="1">
              <a:prstTxWarp prst="textNoShape">
                <a:avLst/>
              </a:prstTxWarp>
              <a:spAutoFit/>
            </a:bodyPr>
            <a:lstStyle/>
            <a:p>
              <a:pPr algn="ctr" eaLnBrk="0" fontAlgn="base" hangingPunct="0">
                <a:spcBef>
                  <a:spcPts val="300"/>
                </a:spcBef>
                <a:spcAft>
                  <a:spcPct val="0"/>
                </a:spcAft>
                <a:defRPr/>
              </a:pPr>
              <a:r>
                <a:rPr lang="en-GB" sz="1600" kern="0" dirty="0">
                  <a:solidFill>
                    <a:srgbClr val="7030A0"/>
                  </a:solidFill>
                  <a:latin typeface="Arial" panose="020B0604020202020204" pitchFamily="34" charset="0"/>
                  <a:cs typeface="Arial" panose="020B0604020202020204" pitchFamily="34" charset="0"/>
                </a:rPr>
                <a:t>n2EDM</a:t>
              </a:r>
            </a:p>
          </p:txBody>
        </p:sp>
        <p:sp>
          <p:nvSpPr>
            <p:cNvPr id="56" name="Rectangle 3">
              <a:extLst>
                <a:ext uri="{FF2B5EF4-FFF2-40B4-BE49-F238E27FC236}">
                  <a16:creationId xmlns:a16="http://schemas.microsoft.com/office/drawing/2014/main" id="{E0DE9EC9-6F6C-4426-8A28-ED8FD3D98AF2}"/>
                </a:ext>
              </a:extLst>
            </p:cNvPr>
            <p:cNvSpPr txBox="1">
              <a:spLocks noChangeArrowheads="1"/>
            </p:cNvSpPr>
            <p:nvPr/>
          </p:nvSpPr>
          <p:spPr bwMode="auto">
            <a:xfrm>
              <a:off x="7868116" y="3294614"/>
              <a:ext cx="1406783" cy="381878"/>
            </a:xfrm>
            <a:prstGeom prst="rect">
              <a:avLst/>
            </a:prstGeom>
            <a:noFill/>
            <a:ln w="25400">
              <a:noFill/>
              <a:miter lim="800000"/>
              <a:headEnd/>
              <a:tailEnd/>
            </a:ln>
          </p:spPr>
          <p:txBody>
            <a:bodyPr vert="horz" wrap="square" lIns="68580" tIns="34290" rIns="68580" bIns="34290" numCol="1" anchor="t" anchorCtr="0" compatLnSpc="1">
              <a:prstTxWarp prst="textNoShape">
                <a:avLst/>
              </a:prstTxWarp>
              <a:spAutoFit/>
            </a:bodyPr>
            <a:lstStyle/>
            <a:p>
              <a:pPr algn="ctr" eaLnBrk="0" fontAlgn="base" hangingPunct="0">
                <a:spcBef>
                  <a:spcPts val="300"/>
                </a:spcBef>
                <a:spcAft>
                  <a:spcPct val="0"/>
                </a:spcAft>
                <a:defRPr/>
              </a:pPr>
              <a:r>
                <a:rPr lang="en-GB" sz="1600" kern="0" dirty="0">
                  <a:solidFill>
                    <a:srgbClr val="7030A0"/>
                  </a:solidFill>
                  <a:latin typeface="Arial" panose="020B0604020202020204" pitchFamily="34" charset="0"/>
                  <a:cs typeface="Arial" panose="020B0604020202020204" pitchFamily="34" charset="0"/>
                </a:rPr>
                <a:t>n2EDMagic</a:t>
              </a:r>
            </a:p>
          </p:txBody>
        </p:sp>
      </p:grpSp>
    </p:spTree>
    <p:extLst>
      <p:ext uri="{BB962C8B-B14F-4D97-AF65-F5344CB8AC3E}">
        <p14:creationId xmlns:p14="http://schemas.microsoft.com/office/powerpoint/2010/main" val="39288445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a:extLst>
              <a:ext uri="{FF2B5EF4-FFF2-40B4-BE49-F238E27FC236}">
                <a16:creationId xmlns:a16="http://schemas.microsoft.com/office/drawing/2014/main" id="{DEFFD350-620F-4BF5-8A05-3790F91CC9EB}"/>
              </a:ext>
            </a:extLst>
          </p:cNvPr>
          <p:cNvSpPr txBox="1"/>
          <p:nvPr/>
        </p:nvSpPr>
        <p:spPr>
          <a:xfrm>
            <a:off x="1860331" y="62172"/>
            <a:ext cx="9112469"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dirty="0">
                <a:solidFill>
                  <a:srgbClr val="C00000"/>
                </a:solidFill>
                <a:latin typeface="Calibri"/>
              </a:rPr>
              <a:t>Measuring</a:t>
            </a:r>
            <a:r>
              <a:rPr lang="en-US" sz="3200" noProof="0" dirty="0">
                <a:solidFill>
                  <a:srgbClr val="C00000"/>
                </a:solidFill>
                <a:latin typeface="Calibri"/>
              </a:rPr>
              <a:t> the </a:t>
            </a:r>
            <a:r>
              <a:rPr lang="en-US" sz="3200" dirty="0">
                <a:solidFill>
                  <a:srgbClr val="C00000"/>
                </a:solidFill>
                <a:latin typeface="Calibri"/>
              </a:rPr>
              <a:t>energy spectrum of stored UCN</a:t>
            </a:r>
            <a:endParaRPr kumimoji="0" lang="en-US" sz="3200" b="0" i="0" u="none" strike="noStrike" kern="1200" cap="none" spc="0" normalizeH="0" baseline="0" noProof="0" dirty="0">
              <a:ln>
                <a:noFill/>
              </a:ln>
              <a:solidFill>
                <a:srgbClr val="336699"/>
              </a:solidFill>
              <a:effectLst/>
              <a:uLnTx/>
              <a:uFillTx/>
              <a:latin typeface="Calibri"/>
              <a:ea typeface="+mn-ea"/>
              <a:cs typeface="+mn-cs"/>
            </a:endParaRPr>
          </a:p>
        </p:txBody>
      </p:sp>
      <p:sp>
        <p:nvSpPr>
          <p:cNvPr id="17" name="Text Box 73">
            <a:extLst>
              <a:ext uri="{FF2B5EF4-FFF2-40B4-BE49-F238E27FC236}">
                <a16:creationId xmlns:a16="http://schemas.microsoft.com/office/drawing/2014/main" id="{FC38DDCE-F73B-4044-A89C-05198215C9E3}"/>
              </a:ext>
            </a:extLst>
          </p:cNvPr>
          <p:cNvSpPr txBox="1">
            <a:spLocks noChangeArrowheads="1"/>
          </p:cNvSpPr>
          <p:nvPr/>
        </p:nvSpPr>
        <p:spPr bwMode="auto">
          <a:xfrm>
            <a:off x="249223" y="855649"/>
            <a:ext cx="49227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r>
              <a:rPr lang="en-US" altLang="fr-FR" sz="1800" dirty="0">
                <a:solidFill>
                  <a:srgbClr val="C00000"/>
                </a:solidFill>
              </a:rPr>
              <a:t>Super Conducting Magnet (SCM) scan:</a:t>
            </a:r>
            <a:endParaRPr lang="en-US" altLang="fr-FR" sz="1600" dirty="0">
              <a:solidFill>
                <a:srgbClr val="C00000"/>
              </a:solidFill>
            </a:endParaRPr>
          </a:p>
        </p:txBody>
      </p:sp>
      <p:sp>
        <p:nvSpPr>
          <p:cNvPr id="12" name="Text Box 73">
            <a:extLst>
              <a:ext uri="{FF2B5EF4-FFF2-40B4-BE49-F238E27FC236}">
                <a16:creationId xmlns:a16="http://schemas.microsoft.com/office/drawing/2014/main" id="{5AAD445D-0E4F-4E1B-A2FE-EB1A9A31ED62}"/>
              </a:ext>
            </a:extLst>
          </p:cNvPr>
          <p:cNvSpPr txBox="1">
            <a:spLocks noChangeArrowheads="1"/>
          </p:cNvSpPr>
          <p:nvPr/>
        </p:nvSpPr>
        <p:spPr bwMode="auto">
          <a:xfrm>
            <a:off x="264775" y="1199506"/>
            <a:ext cx="7504455" cy="1723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r>
              <a:rPr lang="en-US" altLang="fr-FR" sz="1600" dirty="0">
                <a:solidFill>
                  <a:srgbClr val="336699"/>
                </a:solidFill>
              </a:rPr>
              <a:t>UCN polarized up to a given energy E</a:t>
            </a:r>
            <a:r>
              <a:rPr lang="en-US" altLang="fr-FR" sz="1600" baseline="-25000" dirty="0">
                <a:solidFill>
                  <a:srgbClr val="336699"/>
                </a:solidFill>
              </a:rPr>
              <a:t>max</a:t>
            </a:r>
            <a:r>
              <a:rPr lang="en-US" altLang="fr-FR" sz="1600" dirty="0">
                <a:solidFill>
                  <a:srgbClr val="336699"/>
                </a:solidFill>
              </a:rPr>
              <a:t> (a given SCM field strength)</a:t>
            </a:r>
          </a:p>
          <a:p>
            <a:pPr eaLnBrk="1" hangingPunct="1">
              <a:spcAft>
                <a:spcPts val="600"/>
              </a:spcAft>
            </a:pPr>
            <a:r>
              <a:rPr lang="en-US" altLang="fr-FR" sz="1600" dirty="0">
                <a:solidFill>
                  <a:srgbClr val="336699"/>
                </a:solidFill>
              </a:rPr>
              <a:t>       - Polarized UCN: E &lt; E</a:t>
            </a:r>
            <a:r>
              <a:rPr lang="en-US" altLang="fr-FR" sz="1600" baseline="-25000" dirty="0">
                <a:solidFill>
                  <a:srgbClr val="336699"/>
                </a:solidFill>
              </a:rPr>
              <a:t>max</a:t>
            </a:r>
            <a:r>
              <a:rPr lang="en-US" altLang="fr-FR" sz="1600" dirty="0">
                <a:solidFill>
                  <a:srgbClr val="336699"/>
                </a:solidFill>
              </a:rPr>
              <a:t>  ; unpolarized UCN:  E &gt; E</a:t>
            </a:r>
            <a:r>
              <a:rPr lang="en-US" altLang="fr-FR" sz="1600" baseline="-25000" dirty="0">
                <a:solidFill>
                  <a:srgbClr val="336699"/>
                </a:solidFill>
              </a:rPr>
              <a:t>max</a:t>
            </a:r>
            <a:endParaRPr lang="en-US" altLang="fr-FR" sz="1600" dirty="0">
              <a:solidFill>
                <a:srgbClr val="336699"/>
              </a:solidFill>
            </a:endParaRPr>
          </a:p>
          <a:p>
            <a:pPr eaLnBrk="1" hangingPunct="1"/>
            <a:r>
              <a:rPr lang="en-US" altLang="fr-FR" sz="1600" dirty="0">
                <a:solidFill>
                  <a:srgbClr val="336699"/>
                </a:solidFill>
              </a:rPr>
              <a:t>UCN polarization measured at the end of the storage period</a:t>
            </a:r>
          </a:p>
          <a:p>
            <a:pPr eaLnBrk="1" hangingPunct="1"/>
            <a:r>
              <a:rPr lang="en-US" altLang="fr-FR" sz="1600" dirty="0">
                <a:solidFill>
                  <a:srgbClr val="336699"/>
                </a:solidFill>
              </a:rPr>
              <a:t>      - low polarization    </a:t>
            </a:r>
            <a:r>
              <a:rPr lang="en-US" altLang="fr-FR" sz="1600" dirty="0">
                <a:solidFill>
                  <a:srgbClr val="336699"/>
                </a:solidFill>
                <a:latin typeface="Times New Roman" panose="02020603050405020304" pitchFamily="18" charset="0"/>
                <a:cs typeface="Times New Roman" panose="02020603050405020304" pitchFamily="18" charset="0"/>
              </a:rPr>
              <a:t>→ </a:t>
            </a:r>
            <a:r>
              <a:rPr lang="en-US" altLang="fr-FR" sz="1600" dirty="0">
                <a:solidFill>
                  <a:srgbClr val="336699"/>
                </a:solidFill>
                <a:cs typeface="Arial" panose="020B0604020202020204" pitchFamily="34" charset="0"/>
              </a:rPr>
              <a:t>high energy (unpolarized) UCN are stored </a:t>
            </a:r>
            <a:endParaRPr lang="en-US" altLang="fr-FR" sz="1600" dirty="0">
              <a:solidFill>
                <a:srgbClr val="336699"/>
              </a:solidFill>
            </a:endParaRPr>
          </a:p>
          <a:p>
            <a:pPr eaLnBrk="1" hangingPunct="1">
              <a:spcAft>
                <a:spcPts val="600"/>
              </a:spcAft>
            </a:pPr>
            <a:r>
              <a:rPr lang="en-US" altLang="fr-FR" sz="1600" dirty="0">
                <a:solidFill>
                  <a:srgbClr val="336699"/>
                </a:solidFill>
              </a:rPr>
              <a:t>      - large polarization </a:t>
            </a:r>
            <a:r>
              <a:rPr lang="en-US" altLang="fr-FR" sz="1600" dirty="0">
                <a:solidFill>
                  <a:srgbClr val="336699"/>
                </a:solidFill>
                <a:latin typeface="Times New Roman" panose="02020603050405020304" pitchFamily="18" charset="0"/>
                <a:cs typeface="Times New Roman" panose="02020603050405020304" pitchFamily="18" charset="0"/>
              </a:rPr>
              <a:t>→ </a:t>
            </a:r>
            <a:r>
              <a:rPr lang="en-US" altLang="fr-FR" sz="1600" dirty="0">
                <a:solidFill>
                  <a:srgbClr val="336699"/>
                </a:solidFill>
                <a:cs typeface="Arial" panose="020B0604020202020204" pitchFamily="34" charset="0"/>
              </a:rPr>
              <a:t>high energy (unpolarized) UCN are lost during storage</a:t>
            </a:r>
          </a:p>
          <a:p>
            <a:pPr eaLnBrk="1" hangingPunct="1">
              <a:spcAft>
                <a:spcPts val="600"/>
              </a:spcAft>
            </a:pPr>
            <a:r>
              <a:rPr lang="en-US" altLang="fr-FR" sz="1600" dirty="0">
                <a:solidFill>
                  <a:srgbClr val="008000"/>
                </a:solidFill>
              </a:rPr>
              <a:t>E</a:t>
            </a:r>
            <a:r>
              <a:rPr lang="en-US" altLang="fr-FR" sz="1600" baseline="-25000" dirty="0">
                <a:solidFill>
                  <a:srgbClr val="008000"/>
                </a:solidFill>
              </a:rPr>
              <a:t>max</a:t>
            </a:r>
            <a:r>
              <a:rPr lang="en-US" altLang="fr-FR" sz="1600" dirty="0">
                <a:solidFill>
                  <a:srgbClr val="008000"/>
                </a:solidFill>
              </a:rPr>
              <a:t> is a measurement of the lowest Fermi potential in the chambers</a:t>
            </a:r>
          </a:p>
        </p:txBody>
      </p:sp>
      <p:grpSp>
        <p:nvGrpSpPr>
          <p:cNvPr id="4" name="Groupe 3">
            <a:extLst>
              <a:ext uri="{FF2B5EF4-FFF2-40B4-BE49-F238E27FC236}">
                <a16:creationId xmlns:a16="http://schemas.microsoft.com/office/drawing/2014/main" id="{BCA1BEEA-10CB-41E8-A307-5CAAF47C3053}"/>
              </a:ext>
            </a:extLst>
          </p:cNvPr>
          <p:cNvGrpSpPr/>
          <p:nvPr/>
        </p:nvGrpSpPr>
        <p:grpSpPr>
          <a:xfrm>
            <a:off x="8213767" y="892363"/>
            <a:ext cx="3618350" cy="2659554"/>
            <a:chOff x="7824885" y="798880"/>
            <a:chExt cx="3727761" cy="2909854"/>
          </a:xfrm>
        </p:grpSpPr>
        <p:grpSp>
          <p:nvGrpSpPr>
            <p:cNvPr id="2" name="Groupe 1">
              <a:extLst>
                <a:ext uri="{FF2B5EF4-FFF2-40B4-BE49-F238E27FC236}">
                  <a16:creationId xmlns:a16="http://schemas.microsoft.com/office/drawing/2014/main" id="{2479B77D-6991-4BC9-8EF3-1B3CBE6304D5}"/>
                </a:ext>
              </a:extLst>
            </p:cNvPr>
            <p:cNvGrpSpPr/>
            <p:nvPr/>
          </p:nvGrpSpPr>
          <p:grpSpPr>
            <a:xfrm>
              <a:off x="7824885" y="798880"/>
              <a:ext cx="3727761" cy="2672255"/>
              <a:chOff x="7824885" y="798880"/>
              <a:chExt cx="3727761" cy="2672255"/>
            </a:xfrm>
          </p:grpSpPr>
          <p:pic>
            <p:nvPicPr>
              <p:cNvPr id="3" name="Image 2">
                <a:extLst>
                  <a:ext uri="{FF2B5EF4-FFF2-40B4-BE49-F238E27FC236}">
                    <a16:creationId xmlns:a16="http://schemas.microsoft.com/office/drawing/2014/main" id="{852D64E5-8D0D-4D96-B206-DD97BA89A58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946"/>
              <a:stretch/>
            </p:blipFill>
            <p:spPr>
              <a:xfrm>
                <a:off x="8080748" y="798880"/>
                <a:ext cx="3471898" cy="2672255"/>
              </a:xfrm>
              <a:prstGeom prst="rect">
                <a:avLst/>
              </a:prstGeom>
            </p:spPr>
          </p:pic>
          <p:sp>
            <p:nvSpPr>
              <p:cNvPr id="14" name="ZoneTexte 13">
                <a:extLst>
                  <a:ext uri="{FF2B5EF4-FFF2-40B4-BE49-F238E27FC236}">
                    <a16:creationId xmlns:a16="http://schemas.microsoft.com/office/drawing/2014/main" id="{DF60DE38-8116-452E-9B48-8F32410D1B3D}"/>
                  </a:ext>
                </a:extLst>
              </p:cNvPr>
              <p:cNvSpPr txBox="1"/>
              <p:nvPr/>
            </p:nvSpPr>
            <p:spPr bwMode="auto">
              <a:xfrm rot="16200000">
                <a:off x="7245335" y="1936735"/>
                <a:ext cx="1478024" cy="318924"/>
              </a:xfrm>
              <a:prstGeom prst="rect">
                <a:avLst/>
              </a:prstGeom>
              <a:solidFill>
                <a:schemeClr val="bg1"/>
              </a:solidFill>
              <a:ln w="9525">
                <a:noFill/>
                <a:miter lim="800000"/>
                <a:headEnd/>
                <a:tailEnd/>
              </a:ln>
              <a:effectLst/>
            </p:spPr>
            <p:txBody>
              <a:bodyPr wrap="none" lIns="36000" tIns="36000" rIns="36000" bIns="36000" rtlCol="0">
                <a:spAutoFit/>
              </a:bodyPr>
              <a:lstStyle/>
              <a:p>
                <a:pPr algn="ctr">
                  <a:spcAft>
                    <a:spcPts val="600"/>
                  </a:spcAft>
                </a:pPr>
                <a:r>
                  <a:rPr lang="en-US" sz="1600" dirty="0"/>
                  <a:t>UCN polarization</a:t>
                </a:r>
              </a:p>
            </p:txBody>
          </p:sp>
        </p:grpSp>
        <p:sp>
          <p:nvSpPr>
            <p:cNvPr id="15" name="ZoneTexte 14">
              <a:extLst>
                <a:ext uri="{FF2B5EF4-FFF2-40B4-BE49-F238E27FC236}">
                  <a16:creationId xmlns:a16="http://schemas.microsoft.com/office/drawing/2014/main" id="{61E19B06-FAEA-4169-901C-AEB5D3A7A3E4}"/>
                </a:ext>
              </a:extLst>
            </p:cNvPr>
            <p:cNvSpPr txBox="1"/>
            <p:nvPr/>
          </p:nvSpPr>
          <p:spPr bwMode="auto">
            <a:xfrm>
              <a:off x="8760382" y="3359795"/>
              <a:ext cx="2519863" cy="348939"/>
            </a:xfrm>
            <a:prstGeom prst="rect">
              <a:avLst/>
            </a:prstGeom>
            <a:solidFill>
              <a:schemeClr val="bg1"/>
            </a:solidFill>
            <a:ln w="9525">
              <a:noFill/>
              <a:miter lim="800000"/>
              <a:headEnd/>
              <a:tailEnd/>
            </a:ln>
            <a:effectLst/>
          </p:spPr>
          <p:txBody>
            <a:bodyPr wrap="square" lIns="36000" tIns="36000" rIns="36000" bIns="36000" rtlCol="0">
              <a:spAutoFit/>
            </a:bodyPr>
            <a:lstStyle/>
            <a:p>
              <a:pPr algn="ctr">
                <a:spcAft>
                  <a:spcPts val="600"/>
                </a:spcAft>
              </a:pPr>
              <a:r>
                <a:rPr lang="en-US" sz="1600" dirty="0"/>
                <a:t>Magnetic field strength (T)</a:t>
              </a:r>
            </a:p>
          </p:txBody>
        </p:sp>
      </p:grpSp>
      <p:sp>
        <p:nvSpPr>
          <p:cNvPr id="18" name="Text Box 73">
            <a:extLst>
              <a:ext uri="{FF2B5EF4-FFF2-40B4-BE49-F238E27FC236}">
                <a16:creationId xmlns:a16="http://schemas.microsoft.com/office/drawing/2014/main" id="{1C8D751C-C7F1-4006-9870-0C1557088049}"/>
              </a:ext>
            </a:extLst>
          </p:cNvPr>
          <p:cNvSpPr txBox="1">
            <a:spLocks noChangeArrowheads="1"/>
          </p:cNvSpPr>
          <p:nvPr/>
        </p:nvSpPr>
        <p:spPr bwMode="auto">
          <a:xfrm>
            <a:off x="196738" y="3561651"/>
            <a:ext cx="49227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r>
              <a:rPr lang="en-US" altLang="fr-FR" sz="1800" dirty="0">
                <a:solidFill>
                  <a:srgbClr val="C00000"/>
                </a:solidFill>
              </a:rPr>
              <a:t>Magnetic field gradient scan:</a:t>
            </a:r>
            <a:endParaRPr lang="en-US" altLang="fr-FR" sz="1600" dirty="0">
              <a:solidFill>
                <a:srgbClr val="C00000"/>
              </a:solidFill>
            </a:endParaRPr>
          </a:p>
        </p:txBody>
      </p:sp>
      <p:pic>
        <p:nvPicPr>
          <p:cNvPr id="7" name="Image 6">
            <a:extLst>
              <a:ext uri="{FF2B5EF4-FFF2-40B4-BE49-F238E27FC236}">
                <a16:creationId xmlns:a16="http://schemas.microsoft.com/office/drawing/2014/main" id="{8A191DAF-66DB-4D81-BE8A-C946A1A7E56F}"/>
              </a:ext>
            </a:extLst>
          </p:cNvPr>
          <p:cNvPicPr>
            <a:picLocks noChangeAspect="1"/>
          </p:cNvPicPr>
          <p:nvPr/>
        </p:nvPicPr>
        <p:blipFill rotWithShape="1">
          <a:blip r:embed="rId3"/>
          <a:srcRect l="29318" t="53641" r="24957" b="29870"/>
          <a:stretch/>
        </p:blipFill>
        <p:spPr>
          <a:xfrm>
            <a:off x="1783581" y="4618153"/>
            <a:ext cx="3158837" cy="640737"/>
          </a:xfrm>
          <a:prstGeom prst="rect">
            <a:avLst/>
          </a:prstGeom>
          <a:ln>
            <a:solidFill>
              <a:schemeClr val="tx1"/>
            </a:solidFill>
          </a:ln>
        </p:spPr>
      </p:pic>
      <p:sp>
        <p:nvSpPr>
          <p:cNvPr id="19" name="Text Box 73">
            <a:extLst>
              <a:ext uri="{FF2B5EF4-FFF2-40B4-BE49-F238E27FC236}">
                <a16:creationId xmlns:a16="http://schemas.microsoft.com/office/drawing/2014/main" id="{777E2DF5-DADA-409A-89A1-9A995C5F32D2}"/>
              </a:ext>
            </a:extLst>
          </p:cNvPr>
          <p:cNvSpPr txBox="1">
            <a:spLocks noChangeArrowheads="1"/>
          </p:cNvSpPr>
          <p:nvPr/>
        </p:nvSpPr>
        <p:spPr bwMode="auto">
          <a:xfrm>
            <a:off x="196738" y="3930983"/>
            <a:ext cx="750445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r>
              <a:rPr lang="en-US" altLang="fr-FR" sz="1600" dirty="0">
                <a:solidFill>
                  <a:srgbClr val="336699"/>
                </a:solidFill>
              </a:rPr>
              <a:t>Depolarization rate depends on: </a:t>
            </a:r>
          </a:p>
          <a:p>
            <a:pPr eaLnBrk="1" hangingPunct="1"/>
            <a:r>
              <a:rPr lang="en-US" altLang="fr-FR" sz="1600" dirty="0">
                <a:solidFill>
                  <a:srgbClr val="336699"/>
                </a:solidFill>
              </a:rPr>
              <a:t>          - UCN energy spectrum &amp; field non uniformities</a:t>
            </a:r>
          </a:p>
          <a:p>
            <a:pPr eaLnBrk="1" hangingPunct="1"/>
            <a:endParaRPr lang="en-US" altLang="fr-FR" sz="1600" dirty="0">
              <a:solidFill>
                <a:srgbClr val="336699"/>
              </a:solidFill>
            </a:endParaRPr>
          </a:p>
        </p:txBody>
      </p:sp>
      <p:sp>
        <p:nvSpPr>
          <p:cNvPr id="20" name="Text Box 73">
            <a:extLst>
              <a:ext uri="{FF2B5EF4-FFF2-40B4-BE49-F238E27FC236}">
                <a16:creationId xmlns:a16="http://schemas.microsoft.com/office/drawing/2014/main" id="{48E97DAC-A925-44C4-8135-947B0C1726EA}"/>
              </a:ext>
            </a:extLst>
          </p:cNvPr>
          <p:cNvSpPr txBox="1">
            <a:spLocks noChangeArrowheads="1"/>
          </p:cNvSpPr>
          <p:nvPr/>
        </p:nvSpPr>
        <p:spPr bwMode="auto">
          <a:xfrm>
            <a:off x="264775" y="5372994"/>
            <a:ext cx="686313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r>
              <a:rPr lang="en-US" altLang="fr-FR" sz="1600" dirty="0">
                <a:solidFill>
                  <a:srgbClr val="336699"/>
                </a:solidFill>
              </a:rPr>
              <a:t>Method: </a:t>
            </a:r>
          </a:p>
          <a:p>
            <a:pPr eaLnBrk="1" hangingPunct="1"/>
            <a:r>
              <a:rPr lang="en-US" altLang="fr-FR" sz="1600" dirty="0">
                <a:solidFill>
                  <a:srgbClr val="336699"/>
                </a:solidFill>
              </a:rPr>
              <a:t>apply different field gradients and measure UCN polarization</a:t>
            </a:r>
          </a:p>
          <a:p>
            <a:pPr eaLnBrk="1" hangingPunct="1"/>
            <a:r>
              <a:rPr lang="en-US" altLang="fr-FR" sz="1600" dirty="0">
                <a:solidFill>
                  <a:srgbClr val="336699"/>
                </a:solidFill>
              </a:rPr>
              <a:t>Depolarization give access to UCN energy spectrum</a:t>
            </a:r>
          </a:p>
        </p:txBody>
      </p:sp>
      <p:sp>
        <p:nvSpPr>
          <p:cNvPr id="21" name="ZoneTexte 20">
            <a:extLst>
              <a:ext uri="{FF2B5EF4-FFF2-40B4-BE49-F238E27FC236}">
                <a16:creationId xmlns:a16="http://schemas.microsoft.com/office/drawing/2014/main" id="{F2BC8409-C17C-492B-8D83-37EEBE4807BA}"/>
              </a:ext>
            </a:extLst>
          </p:cNvPr>
          <p:cNvSpPr txBox="1"/>
          <p:nvPr/>
        </p:nvSpPr>
        <p:spPr bwMode="auto">
          <a:xfrm>
            <a:off x="1112362" y="3019648"/>
            <a:ext cx="6710774" cy="338554"/>
          </a:xfrm>
          <a:prstGeom prst="rect">
            <a:avLst/>
          </a:prstGeom>
          <a:noFill/>
          <a:ln w="9525">
            <a:solidFill>
              <a:srgbClr val="008000"/>
            </a:solidFill>
            <a:miter lim="800000"/>
            <a:headEnd/>
            <a:tailEnd/>
          </a:ln>
          <a:effectLst/>
        </p:spPr>
        <p:txBody>
          <a:bodyPr wrap="square">
            <a:spAutoFit/>
          </a:bodyPr>
          <a:lstStyle/>
          <a:p>
            <a:pPr eaLnBrk="1" hangingPunct="1"/>
            <a:r>
              <a:rPr lang="en-US" altLang="fr-FR" sz="1600" dirty="0">
                <a:solidFill>
                  <a:srgbClr val="336699"/>
                </a:solidFill>
                <a:latin typeface="Arial" panose="020B0604020202020204" pitchFamily="34" charset="0"/>
                <a:cs typeface="Arial" panose="020B0604020202020204" pitchFamily="34" charset="0"/>
              </a:rPr>
              <a:t>Results confirm that </a:t>
            </a:r>
            <a:r>
              <a:rPr lang="en-US" altLang="fr-FR" sz="1600" dirty="0">
                <a:solidFill>
                  <a:srgbClr val="008000"/>
                </a:solidFill>
                <a:latin typeface="Arial" panose="020B0604020202020204" pitchFamily="34" charset="0"/>
                <a:cs typeface="Arial" panose="020B0604020202020204" pitchFamily="34" charset="0"/>
              </a:rPr>
              <a:t>coating of electrodes and rings were not performant</a:t>
            </a:r>
          </a:p>
        </p:txBody>
      </p:sp>
      <p:pic>
        <p:nvPicPr>
          <p:cNvPr id="23" name="Image 22">
            <a:extLst>
              <a:ext uri="{FF2B5EF4-FFF2-40B4-BE49-F238E27FC236}">
                <a16:creationId xmlns:a16="http://schemas.microsoft.com/office/drawing/2014/main" id="{E9191FEA-83FF-4AE8-9515-255C93AB318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54304" y="4010723"/>
            <a:ext cx="3137696" cy="2337989"/>
          </a:xfrm>
          <a:prstGeom prst="rect">
            <a:avLst/>
          </a:prstGeom>
        </p:spPr>
      </p:pic>
      <p:pic>
        <p:nvPicPr>
          <p:cNvPr id="25" name="Image 24">
            <a:extLst>
              <a:ext uri="{FF2B5EF4-FFF2-40B4-BE49-F238E27FC236}">
                <a16:creationId xmlns:a16="http://schemas.microsoft.com/office/drawing/2014/main" id="{94D12099-D2C2-4CAE-9C99-339129B528F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79505" y="4030718"/>
            <a:ext cx="2957949" cy="2201731"/>
          </a:xfrm>
          <a:prstGeom prst="rect">
            <a:avLst/>
          </a:prstGeom>
        </p:spPr>
      </p:pic>
    </p:spTree>
    <p:extLst>
      <p:ext uri="{BB962C8B-B14F-4D97-AF65-F5344CB8AC3E}">
        <p14:creationId xmlns:p14="http://schemas.microsoft.com/office/powerpoint/2010/main" val="34669417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txBox="1">
            <a:spLocks noChangeArrowheads="1"/>
          </p:cNvSpPr>
          <p:nvPr/>
        </p:nvSpPr>
        <p:spPr bwMode="auto">
          <a:xfrm>
            <a:off x="2006019" y="32683"/>
            <a:ext cx="7390770" cy="692150"/>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a:solidFill>
                  <a:schemeClr val="accent2"/>
                </a:solidFill>
                <a:latin typeface="+mj-lt"/>
                <a:ea typeface="+mj-ea"/>
                <a:cs typeface="+mj-cs"/>
              </a:defRPr>
            </a:lvl1pPr>
            <a:lvl2pPr algn="ctr" rtl="0" eaLnBrk="0" fontAlgn="base" hangingPunct="0">
              <a:spcBef>
                <a:spcPct val="0"/>
              </a:spcBef>
              <a:spcAft>
                <a:spcPct val="0"/>
              </a:spcAft>
              <a:defRPr sz="3200">
                <a:solidFill>
                  <a:schemeClr val="accent2"/>
                </a:solidFill>
                <a:latin typeface="Arial" charset="0"/>
              </a:defRPr>
            </a:lvl2pPr>
            <a:lvl3pPr algn="ctr" rtl="0" eaLnBrk="0" fontAlgn="base" hangingPunct="0">
              <a:spcBef>
                <a:spcPct val="0"/>
              </a:spcBef>
              <a:spcAft>
                <a:spcPct val="0"/>
              </a:spcAft>
              <a:defRPr sz="3200">
                <a:solidFill>
                  <a:schemeClr val="accent2"/>
                </a:solidFill>
                <a:latin typeface="Arial" charset="0"/>
              </a:defRPr>
            </a:lvl3pPr>
            <a:lvl4pPr algn="ctr" rtl="0" eaLnBrk="0" fontAlgn="base" hangingPunct="0">
              <a:spcBef>
                <a:spcPct val="0"/>
              </a:spcBef>
              <a:spcAft>
                <a:spcPct val="0"/>
              </a:spcAft>
              <a:defRPr sz="3200">
                <a:solidFill>
                  <a:schemeClr val="accent2"/>
                </a:solidFill>
                <a:latin typeface="Arial" charset="0"/>
              </a:defRPr>
            </a:lvl4pPr>
            <a:lvl5pPr algn="ctr" rtl="0" eaLnBrk="0" fontAlgn="base" hangingPunct="0">
              <a:spcBef>
                <a:spcPct val="0"/>
              </a:spcBef>
              <a:spcAft>
                <a:spcPct val="0"/>
              </a:spcAft>
              <a:defRPr sz="3200">
                <a:solidFill>
                  <a:schemeClr val="accent2"/>
                </a:solidFill>
                <a:latin typeface="Arial" charset="0"/>
              </a:defRPr>
            </a:lvl5pPr>
            <a:lvl6pPr marL="457200" algn="ctr" rtl="0" fontAlgn="base">
              <a:spcBef>
                <a:spcPct val="0"/>
              </a:spcBef>
              <a:spcAft>
                <a:spcPct val="0"/>
              </a:spcAft>
              <a:defRPr sz="3200">
                <a:solidFill>
                  <a:schemeClr val="accent2"/>
                </a:solidFill>
                <a:latin typeface="Arial" charset="0"/>
              </a:defRPr>
            </a:lvl6pPr>
            <a:lvl7pPr marL="914400" algn="ctr" rtl="0" fontAlgn="base">
              <a:spcBef>
                <a:spcPct val="0"/>
              </a:spcBef>
              <a:spcAft>
                <a:spcPct val="0"/>
              </a:spcAft>
              <a:defRPr sz="3200">
                <a:solidFill>
                  <a:schemeClr val="accent2"/>
                </a:solidFill>
                <a:latin typeface="Arial" charset="0"/>
              </a:defRPr>
            </a:lvl7pPr>
            <a:lvl8pPr marL="1371600" algn="ctr" rtl="0" fontAlgn="base">
              <a:spcBef>
                <a:spcPct val="0"/>
              </a:spcBef>
              <a:spcAft>
                <a:spcPct val="0"/>
              </a:spcAft>
              <a:defRPr sz="3200">
                <a:solidFill>
                  <a:schemeClr val="accent2"/>
                </a:solidFill>
                <a:latin typeface="Arial" charset="0"/>
              </a:defRPr>
            </a:lvl8pPr>
            <a:lvl9pPr marL="1828800" algn="ctr" rtl="0" fontAlgn="base">
              <a:spcBef>
                <a:spcPct val="0"/>
              </a:spcBef>
              <a:spcAft>
                <a:spcPct val="0"/>
              </a:spcAft>
              <a:defRPr sz="3200">
                <a:solidFill>
                  <a:schemeClr val="accent2"/>
                </a:solidFill>
                <a:latin typeface="Arial" charset="0"/>
              </a:defRPr>
            </a:lvl9pPr>
          </a:lstStyle>
          <a:p>
            <a:pPr eaLnBrk="1" hangingPunct="1">
              <a:defRPr/>
            </a:pPr>
            <a:r>
              <a:rPr lang="en-GB" altLang="fr-FR" sz="2400" kern="0" dirty="0">
                <a:solidFill>
                  <a:srgbClr val="C00000"/>
                </a:solidFill>
                <a:latin typeface="Arial"/>
              </a:rPr>
              <a:t>Magnetic field commissioning</a:t>
            </a:r>
          </a:p>
        </p:txBody>
      </p:sp>
      <p:sp>
        <p:nvSpPr>
          <p:cNvPr id="31" name="Espace réservé du numéro de diapositive 30"/>
          <p:cNvSpPr>
            <a:spLocks noGrp="1"/>
          </p:cNvSpPr>
          <p:nvPr>
            <p:ph type="sldNum" sz="quarter" idx="12"/>
          </p:nvPr>
        </p:nvSpPr>
        <p:spPr/>
        <p:txBody>
          <a:bodyPr/>
          <a:lstStyle/>
          <a:p>
            <a:pPr>
              <a:defRPr/>
            </a:pPr>
            <a:fld id="{D2A56826-8DF6-42B5-9D88-D0AB2737B7A1}" type="slidenum">
              <a:rPr lang="fr-FR">
                <a:solidFill>
                  <a:prstClr val="white"/>
                </a:solidFill>
                <a:latin typeface="Calibri"/>
              </a:rPr>
              <a:pPr>
                <a:defRPr/>
              </a:pPr>
              <a:t>16</a:t>
            </a:fld>
            <a:endParaRPr lang="fr-FR">
              <a:solidFill>
                <a:prstClr val="white"/>
              </a:solidFill>
              <a:latin typeface="Calibri"/>
            </a:endParaRPr>
          </a:p>
        </p:txBody>
      </p:sp>
      <p:pic>
        <p:nvPicPr>
          <p:cNvPr id="9" name="Image 8">
            <a:extLst>
              <a:ext uri="{FF2B5EF4-FFF2-40B4-BE49-F238E27FC236}">
                <a16:creationId xmlns:a16="http://schemas.microsoft.com/office/drawing/2014/main" id="{7A84964E-04D0-4436-BC6F-2BE271F0149A}"/>
              </a:ext>
            </a:extLst>
          </p:cNvPr>
          <p:cNvPicPr>
            <a:picLocks noChangeAspect="1"/>
          </p:cNvPicPr>
          <p:nvPr/>
        </p:nvPicPr>
        <p:blipFill>
          <a:blip r:embed="rId3"/>
          <a:stretch>
            <a:fillRect/>
          </a:stretch>
        </p:blipFill>
        <p:spPr>
          <a:xfrm>
            <a:off x="9322020" y="122908"/>
            <a:ext cx="1105438" cy="621369"/>
          </a:xfrm>
          <a:prstGeom prst="rect">
            <a:avLst/>
          </a:prstGeom>
        </p:spPr>
      </p:pic>
      <p:sp>
        <p:nvSpPr>
          <p:cNvPr id="20" name="Text Box 73">
            <a:extLst>
              <a:ext uri="{FF2B5EF4-FFF2-40B4-BE49-F238E27FC236}">
                <a16:creationId xmlns:a16="http://schemas.microsoft.com/office/drawing/2014/main" id="{2DAE48AF-2C56-4A23-96F4-6D93064E28D5}"/>
              </a:ext>
            </a:extLst>
          </p:cNvPr>
          <p:cNvSpPr txBox="1">
            <a:spLocks noChangeArrowheads="1"/>
          </p:cNvSpPr>
          <p:nvPr/>
        </p:nvSpPr>
        <p:spPr bwMode="auto">
          <a:xfrm>
            <a:off x="4027142" y="1752185"/>
            <a:ext cx="300355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spcBef>
                <a:spcPct val="50000"/>
              </a:spcBef>
            </a:pPr>
            <a:endParaRPr lang="fr-FR" altLang="fr-FR" dirty="0">
              <a:solidFill>
                <a:schemeClr val="tx1"/>
              </a:solidFill>
            </a:endParaRPr>
          </a:p>
        </p:txBody>
      </p:sp>
      <p:sp>
        <p:nvSpPr>
          <p:cNvPr id="17" name="Rectangle 16">
            <a:extLst>
              <a:ext uri="{FF2B5EF4-FFF2-40B4-BE49-F238E27FC236}">
                <a16:creationId xmlns:a16="http://schemas.microsoft.com/office/drawing/2014/main" id="{0D91F1DC-C17C-49F7-9DC5-6B9A551A6F82}"/>
              </a:ext>
            </a:extLst>
          </p:cNvPr>
          <p:cNvSpPr/>
          <p:nvPr/>
        </p:nvSpPr>
        <p:spPr>
          <a:xfrm>
            <a:off x="1628989" y="1017446"/>
            <a:ext cx="6667741" cy="738664"/>
          </a:xfrm>
          <a:prstGeom prst="rect">
            <a:avLst/>
          </a:prstGeom>
        </p:spPr>
        <p:txBody>
          <a:bodyPr wrap="square">
            <a:spAutoFit/>
          </a:bodyPr>
          <a:lstStyle/>
          <a:p>
            <a:pPr>
              <a:defRPr/>
            </a:pPr>
            <a:r>
              <a:rPr lang="en-US" sz="1400" dirty="0">
                <a:solidFill>
                  <a:srgbClr val="C00000"/>
                </a:solidFill>
                <a:latin typeface="Calibri"/>
                <a:cs typeface="Arial" panose="020B0604020202020204" pitchFamily="34" charset="0"/>
              </a:rPr>
              <a:t>Magnetic field characterization (2021-2022): </a:t>
            </a:r>
            <a:r>
              <a:rPr lang="en-US" sz="1400" dirty="0">
                <a:solidFill>
                  <a:srgbClr val="1F497D"/>
                </a:solidFill>
                <a:latin typeface="Calibri"/>
                <a:cs typeface="Arial" panose="020B0604020202020204" pitchFamily="34" charset="0"/>
              </a:rPr>
              <a:t>close collaboration between LPC and LPSC</a:t>
            </a:r>
          </a:p>
          <a:p>
            <a:pPr>
              <a:defRPr/>
            </a:pPr>
            <a:r>
              <a:rPr lang="en-US" sz="1400" dirty="0">
                <a:solidFill>
                  <a:srgbClr val="1F497D"/>
                </a:solidFill>
                <a:latin typeface="Calibri"/>
                <a:cs typeface="Arial" panose="020B0604020202020204" pitchFamily="34" charset="0"/>
              </a:rPr>
              <a:t>           - internal coils system simulated, built and installed by LPC</a:t>
            </a:r>
          </a:p>
          <a:p>
            <a:pPr>
              <a:defRPr/>
            </a:pPr>
            <a:r>
              <a:rPr lang="en-US" sz="1400" dirty="0">
                <a:solidFill>
                  <a:srgbClr val="1F497D"/>
                </a:solidFill>
                <a:latin typeface="Calibri"/>
                <a:cs typeface="Arial" panose="020B0604020202020204" pitchFamily="34" charset="0"/>
              </a:rPr>
              <a:t>           - field characterization performed by LPSC</a:t>
            </a:r>
          </a:p>
        </p:txBody>
      </p:sp>
      <p:pic>
        <p:nvPicPr>
          <p:cNvPr id="14" name="Image 13">
            <a:extLst>
              <a:ext uri="{FF2B5EF4-FFF2-40B4-BE49-F238E27FC236}">
                <a16:creationId xmlns:a16="http://schemas.microsoft.com/office/drawing/2014/main" id="{962CEFFF-898C-4617-8304-5BBB33EC88C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75952" y="2332225"/>
            <a:ext cx="2133783" cy="1549708"/>
          </a:xfrm>
          <a:prstGeom prst="rect">
            <a:avLst/>
          </a:prstGeom>
        </p:spPr>
      </p:pic>
      <p:sp>
        <p:nvSpPr>
          <p:cNvPr id="25" name="ZoneTexte 24">
            <a:extLst>
              <a:ext uri="{FF2B5EF4-FFF2-40B4-BE49-F238E27FC236}">
                <a16:creationId xmlns:a16="http://schemas.microsoft.com/office/drawing/2014/main" id="{910BF186-C648-4A04-83E8-2B8E676F7E14}"/>
              </a:ext>
            </a:extLst>
          </p:cNvPr>
          <p:cNvSpPr txBox="1"/>
          <p:nvPr/>
        </p:nvSpPr>
        <p:spPr bwMode="auto">
          <a:xfrm>
            <a:off x="4294966" y="6305545"/>
            <a:ext cx="6317509" cy="230832"/>
          </a:xfrm>
          <a:prstGeom prst="rect">
            <a:avLst/>
          </a:prstGeom>
          <a:noFill/>
          <a:ln w="9525">
            <a:noFill/>
            <a:miter lim="800000"/>
            <a:headEnd/>
            <a:tailEnd/>
          </a:ln>
          <a:effectLst/>
        </p:spPr>
        <p:txBody>
          <a:bodyPr wrap="square">
            <a:spAutoFit/>
          </a:bodyPr>
          <a:lstStyle/>
          <a:p>
            <a:pPr algn="just">
              <a:spcAft>
                <a:spcPts val="600"/>
              </a:spcAft>
            </a:pPr>
            <a:r>
              <a:rPr lang="en-US" sz="900" i="1" dirty="0">
                <a:latin typeface="Arial" panose="020B0604020202020204" pitchFamily="34" charset="0"/>
              </a:rPr>
              <a:t>T. </a:t>
            </a:r>
            <a:r>
              <a:rPr lang="en-US" sz="900" i="1" dirty="0" err="1">
                <a:latin typeface="Arial" panose="020B0604020202020204" pitchFamily="34" charset="0"/>
              </a:rPr>
              <a:t>Bouillaud</a:t>
            </a:r>
            <a:r>
              <a:rPr lang="en-US" sz="900" i="1" dirty="0">
                <a:latin typeface="Arial" panose="020B0604020202020204" pitchFamily="34" charset="0"/>
              </a:rPr>
              <a:t>, P. </a:t>
            </a:r>
            <a:r>
              <a:rPr lang="en-US" sz="900" i="1" dirty="0" err="1">
                <a:latin typeface="Arial" panose="020B0604020202020204" pitchFamily="34" charset="0"/>
              </a:rPr>
              <a:t>Flaux</a:t>
            </a:r>
            <a:r>
              <a:rPr lang="en-US" sz="900" i="1" dirty="0">
                <a:latin typeface="Arial" panose="020B0604020202020204" pitchFamily="34" charset="0"/>
              </a:rPr>
              <a:t>, “An exceptionally uniform magnetic field for the n2EDM experiment” (LPC-LPSC); internal review.</a:t>
            </a:r>
          </a:p>
        </p:txBody>
      </p:sp>
      <p:grpSp>
        <p:nvGrpSpPr>
          <p:cNvPr id="2" name="Groupe 1">
            <a:extLst>
              <a:ext uri="{FF2B5EF4-FFF2-40B4-BE49-F238E27FC236}">
                <a16:creationId xmlns:a16="http://schemas.microsoft.com/office/drawing/2014/main" id="{9F9B544A-83AD-4F1A-A2DE-65C898739405}"/>
              </a:ext>
            </a:extLst>
          </p:cNvPr>
          <p:cNvGrpSpPr/>
          <p:nvPr/>
        </p:nvGrpSpPr>
        <p:grpSpPr>
          <a:xfrm>
            <a:off x="2567857" y="1976258"/>
            <a:ext cx="4993240" cy="2095928"/>
            <a:chOff x="736169" y="1582956"/>
            <a:chExt cx="4339525" cy="1942830"/>
          </a:xfrm>
        </p:grpSpPr>
        <p:pic>
          <p:nvPicPr>
            <p:cNvPr id="7" name="Image 6">
              <a:extLst>
                <a:ext uri="{FF2B5EF4-FFF2-40B4-BE49-F238E27FC236}">
                  <a16:creationId xmlns:a16="http://schemas.microsoft.com/office/drawing/2014/main" id="{B67590BA-DB1B-4E83-9780-6ABC602B465F}"/>
                </a:ext>
              </a:extLst>
            </p:cNvPr>
            <p:cNvPicPr>
              <a:picLocks noChangeAspect="1"/>
            </p:cNvPicPr>
            <p:nvPr/>
          </p:nvPicPr>
          <p:blipFill rotWithShape="1">
            <a:blip r:embed="rId5"/>
            <a:srcRect l="1526" t="25932" r="17648" b="16169"/>
            <a:stretch/>
          </p:blipFill>
          <p:spPr>
            <a:xfrm>
              <a:off x="736169" y="1582956"/>
              <a:ext cx="4339525" cy="1942830"/>
            </a:xfrm>
            <a:prstGeom prst="rect">
              <a:avLst/>
            </a:prstGeom>
          </p:spPr>
        </p:pic>
        <mc:AlternateContent xmlns:mc="http://schemas.openxmlformats.org/markup-compatibility/2006" xmlns:a14="http://schemas.microsoft.com/office/drawing/2010/main">
          <mc:Choice Requires="a14">
            <p:sp>
              <p:nvSpPr>
                <p:cNvPr id="27" name="Rectangle 26">
                  <a:extLst>
                    <a:ext uri="{FF2B5EF4-FFF2-40B4-BE49-F238E27FC236}">
                      <a16:creationId xmlns:a16="http://schemas.microsoft.com/office/drawing/2014/main" id="{C1CB86F7-55EB-4EDC-959D-F5BF2C854F47}"/>
                    </a:ext>
                  </a:extLst>
                </p:cNvPr>
                <p:cNvSpPr/>
                <p:nvPr/>
              </p:nvSpPr>
              <p:spPr>
                <a:xfrm>
                  <a:off x="1272914" y="1713200"/>
                  <a:ext cx="1144637" cy="228236"/>
                </a:xfrm>
                <a:prstGeom prst="rect">
                  <a:avLst/>
                </a:prstGeom>
              </p:spPr>
              <p:txBody>
                <a:bodyPr wrap="square">
                  <a:spAutoFit/>
                </a:bodyPr>
                <a:lstStyle/>
                <a:p>
                  <a:pPr algn="ctr"/>
                  <a14:m>
                    <m:oMathPara xmlns:m="http://schemas.openxmlformats.org/officeDocument/2006/math">
                      <m:oMathParaPr>
                        <m:jc m:val="centerGroup"/>
                      </m:oMathParaPr>
                      <m:oMath xmlns:m="http://schemas.openxmlformats.org/officeDocument/2006/math">
                        <m:r>
                          <a:rPr lang="fr-FR" sz="1000" i="1">
                            <a:latin typeface="Cambria Math" panose="02040503050406030204" pitchFamily="18" charset="0"/>
                          </a:rPr>
                          <m:t>𝜎</m:t>
                        </m:r>
                        <m:d>
                          <m:dPr>
                            <m:ctrlPr>
                              <a:rPr lang="fr-FR" sz="1000" i="1">
                                <a:latin typeface="Cambria Math" panose="02040503050406030204" pitchFamily="18" charset="0"/>
                              </a:rPr>
                            </m:ctrlPr>
                          </m:dPr>
                          <m:e>
                            <m:sSub>
                              <m:sSubPr>
                                <m:ctrlPr>
                                  <a:rPr lang="fr-FR" sz="1000" i="1">
                                    <a:latin typeface="Cambria Math" panose="02040503050406030204" pitchFamily="18" charset="0"/>
                                  </a:rPr>
                                </m:ctrlPr>
                              </m:sSubPr>
                              <m:e>
                                <m:r>
                                  <a:rPr lang="fr-FR" sz="1000" i="1">
                                    <a:latin typeface="Cambria Math" panose="02040503050406030204" pitchFamily="18" charset="0"/>
                                  </a:rPr>
                                  <m:t>𝐵</m:t>
                                </m:r>
                              </m:e>
                              <m:sub>
                                <m:r>
                                  <a:rPr lang="fr-FR" sz="1000" i="1">
                                    <a:latin typeface="Cambria Math" panose="02040503050406030204" pitchFamily="18" charset="0"/>
                                  </a:rPr>
                                  <m:t>𝑧</m:t>
                                </m:r>
                              </m:sub>
                            </m:sSub>
                          </m:e>
                        </m:d>
                        <m:r>
                          <a:rPr lang="fr-FR" sz="1000" i="1">
                            <a:latin typeface="Cambria Math" panose="02040503050406030204" pitchFamily="18" charset="0"/>
                          </a:rPr>
                          <m:t>=900 </m:t>
                        </m:r>
                        <m:r>
                          <m:rPr>
                            <m:sty m:val="p"/>
                          </m:rPr>
                          <a:rPr lang="fr-FR" sz="1000">
                            <a:latin typeface="Cambria Math" panose="02040503050406030204" pitchFamily="18" charset="0"/>
                          </a:rPr>
                          <m:t>pT</m:t>
                        </m:r>
                      </m:oMath>
                    </m:oMathPara>
                  </a14:m>
                  <a:endParaRPr lang="en-US" sz="1000" dirty="0">
                    <a:ea typeface="Cambria" panose="02040503050406030204" pitchFamily="18" charset="0"/>
                  </a:endParaRPr>
                </a:p>
              </p:txBody>
            </p:sp>
          </mc:Choice>
          <mc:Fallback xmlns="">
            <p:sp>
              <p:nvSpPr>
                <p:cNvPr id="27" name="Rectangle 26">
                  <a:extLst>
                    <a:ext uri="{FF2B5EF4-FFF2-40B4-BE49-F238E27FC236}">
                      <a16:creationId xmlns:a16="http://schemas.microsoft.com/office/drawing/2014/main" id="{C1CB86F7-55EB-4EDC-959D-F5BF2C854F47}"/>
                    </a:ext>
                  </a:extLst>
                </p:cNvPr>
                <p:cNvSpPr>
                  <a:spLocks noRot="1" noChangeAspect="1" noMove="1" noResize="1" noEditPoints="1" noAdjustHandles="1" noChangeArrowheads="1" noChangeShapeType="1" noTextEdit="1"/>
                </p:cNvSpPr>
                <p:nvPr/>
              </p:nvSpPr>
              <p:spPr>
                <a:xfrm>
                  <a:off x="1272914" y="1713200"/>
                  <a:ext cx="1144637" cy="228236"/>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 name="Rectangle 27">
                  <a:extLst>
                    <a:ext uri="{FF2B5EF4-FFF2-40B4-BE49-F238E27FC236}">
                      <a16:creationId xmlns:a16="http://schemas.microsoft.com/office/drawing/2014/main" id="{6B79F391-A9CE-45F3-B884-417012349AC2}"/>
                    </a:ext>
                  </a:extLst>
                </p:cNvPr>
                <p:cNvSpPr/>
                <p:nvPr/>
              </p:nvSpPr>
              <p:spPr>
                <a:xfrm>
                  <a:off x="3601665" y="1726040"/>
                  <a:ext cx="1208750" cy="228236"/>
                </a:xfrm>
                <a:prstGeom prst="rect">
                  <a:avLst/>
                </a:prstGeom>
              </p:spPr>
              <p:txBody>
                <a:bodyPr wrap="square">
                  <a:spAutoFit/>
                </a:bodyPr>
                <a:lstStyle/>
                <a:p>
                  <a:pPr algn="ctr"/>
                  <a14:m>
                    <m:oMathPara xmlns:m="http://schemas.openxmlformats.org/officeDocument/2006/math">
                      <m:oMathParaPr>
                        <m:jc m:val="centerGroup"/>
                      </m:oMathParaPr>
                      <m:oMath xmlns:m="http://schemas.openxmlformats.org/officeDocument/2006/math">
                        <m:r>
                          <a:rPr lang="fr-FR" sz="1000" i="1">
                            <a:latin typeface="Cambria Math" panose="02040503050406030204" pitchFamily="18" charset="0"/>
                          </a:rPr>
                          <m:t>𝜎</m:t>
                        </m:r>
                        <m:d>
                          <m:dPr>
                            <m:ctrlPr>
                              <a:rPr lang="fr-FR" sz="1000" i="1">
                                <a:latin typeface="Cambria Math" panose="02040503050406030204" pitchFamily="18" charset="0"/>
                              </a:rPr>
                            </m:ctrlPr>
                          </m:dPr>
                          <m:e>
                            <m:sSub>
                              <m:sSubPr>
                                <m:ctrlPr>
                                  <a:rPr lang="fr-FR" sz="1000" i="1">
                                    <a:latin typeface="Cambria Math" panose="02040503050406030204" pitchFamily="18" charset="0"/>
                                  </a:rPr>
                                </m:ctrlPr>
                              </m:sSubPr>
                              <m:e>
                                <m:r>
                                  <a:rPr lang="fr-FR" sz="1000" i="1">
                                    <a:latin typeface="Cambria Math" panose="02040503050406030204" pitchFamily="18" charset="0"/>
                                  </a:rPr>
                                  <m:t>𝐵</m:t>
                                </m:r>
                              </m:e>
                              <m:sub>
                                <m:r>
                                  <a:rPr lang="fr-FR" sz="1000" i="1">
                                    <a:latin typeface="Cambria Math" panose="02040503050406030204" pitchFamily="18" charset="0"/>
                                  </a:rPr>
                                  <m:t>𝑧</m:t>
                                </m:r>
                              </m:sub>
                            </m:sSub>
                          </m:e>
                        </m:d>
                        <m:r>
                          <a:rPr lang="fr-FR" sz="1000" i="1">
                            <a:latin typeface="Cambria Math" panose="02040503050406030204" pitchFamily="18" charset="0"/>
                          </a:rPr>
                          <m:t>=50 </m:t>
                        </m:r>
                        <m:r>
                          <m:rPr>
                            <m:sty m:val="p"/>
                          </m:rPr>
                          <a:rPr lang="fr-FR" sz="1000">
                            <a:latin typeface="Cambria Math" panose="02040503050406030204" pitchFamily="18" charset="0"/>
                          </a:rPr>
                          <m:t>pT</m:t>
                        </m:r>
                      </m:oMath>
                    </m:oMathPara>
                  </a14:m>
                  <a:endParaRPr lang="en-US" sz="1000" dirty="0">
                    <a:ea typeface="Cambria" panose="02040503050406030204" pitchFamily="18" charset="0"/>
                  </a:endParaRPr>
                </a:p>
              </p:txBody>
            </p:sp>
          </mc:Choice>
          <mc:Fallback xmlns="">
            <p:sp>
              <p:nvSpPr>
                <p:cNvPr id="28" name="Rectangle 27">
                  <a:extLst>
                    <a:ext uri="{FF2B5EF4-FFF2-40B4-BE49-F238E27FC236}">
                      <a16:creationId xmlns:a16="http://schemas.microsoft.com/office/drawing/2014/main" id="{6B79F391-A9CE-45F3-B884-417012349AC2}"/>
                    </a:ext>
                  </a:extLst>
                </p:cNvPr>
                <p:cNvSpPr>
                  <a:spLocks noRot="1" noChangeAspect="1" noMove="1" noResize="1" noEditPoints="1" noAdjustHandles="1" noChangeArrowheads="1" noChangeShapeType="1" noTextEdit="1"/>
                </p:cNvSpPr>
                <p:nvPr/>
              </p:nvSpPr>
              <p:spPr>
                <a:xfrm>
                  <a:off x="3601665" y="1726040"/>
                  <a:ext cx="1208750" cy="228236"/>
                </a:xfrm>
                <a:prstGeom prst="rect">
                  <a:avLst/>
                </a:prstGeom>
                <a:blipFill>
                  <a:blip r:embed="rId7"/>
                  <a:stretch>
                    <a:fillRect b="-2500"/>
                  </a:stretch>
                </a:blipFill>
              </p:spPr>
              <p:txBody>
                <a:bodyPr/>
                <a:lstStyle/>
                <a:p>
                  <a:r>
                    <a:rPr lang="en-GB">
                      <a:noFill/>
                    </a:rPr>
                    <a:t> </a:t>
                  </a:r>
                </a:p>
              </p:txBody>
            </p:sp>
          </mc:Fallback>
        </mc:AlternateContent>
      </p:grpSp>
      <p:pic>
        <p:nvPicPr>
          <p:cNvPr id="21" name="Image 20">
            <a:extLst>
              <a:ext uri="{FF2B5EF4-FFF2-40B4-BE49-F238E27FC236}">
                <a16:creationId xmlns:a16="http://schemas.microsoft.com/office/drawing/2014/main" id="{8BA071DD-0514-4AAC-B3EE-8CA75B73C5F8}"/>
              </a:ext>
            </a:extLst>
          </p:cNvPr>
          <p:cNvPicPr>
            <a:picLocks noChangeAspect="1"/>
          </p:cNvPicPr>
          <p:nvPr/>
        </p:nvPicPr>
        <p:blipFill>
          <a:blip r:embed="rId8"/>
          <a:stretch>
            <a:fillRect/>
          </a:stretch>
        </p:blipFill>
        <p:spPr>
          <a:xfrm>
            <a:off x="8227418" y="172452"/>
            <a:ext cx="2385057" cy="1942829"/>
          </a:xfrm>
          <a:prstGeom prst="rect">
            <a:avLst/>
          </a:prstGeom>
        </p:spPr>
      </p:pic>
      <p:sp>
        <p:nvSpPr>
          <p:cNvPr id="24" name="Rectangle 23">
            <a:extLst>
              <a:ext uri="{FF2B5EF4-FFF2-40B4-BE49-F238E27FC236}">
                <a16:creationId xmlns:a16="http://schemas.microsoft.com/office/drawing/2014/main" id="{82DF7075-EBA6-42B6-B598-93F3FED0F889}"/>
              </a:ext>
            </a:extLst>
          </p:cNvPr>
          <p:cNvSpPr/>
          <p:nvPr/>
        </p:nvSpPr>
        <p:spPr>
          <a:xfrm>
            <a:off x="7724242" y="4727224"/>
            <a:ext cx="2213053" cy="307777"/>
          </a:xfrm>
          <a:prstGeom prst="rect">
            <a:avLst/>
          </a:prstGeom>
          <a:ln>
            <a:noFill/>
          </a:ln>
        </p:spPr>
        <p:txBody>
          <a:bodyPr wrap="square">
            <a:spAutoFit/>
          </a:bodyPr>
          <a:lstStyle/>
          <a:p>
            <a:pPr>
              <a:defRPr/>
            </a:pPr>
            <a:r>
              <a:rPr lang="en-US" sz="1400" dirty="0">
                <a:solidFill>
                  <a:srgbClr val="C00000"/>
                </a:solidFill>
                <a:latin typeface="Calibri"/>
                <a:cs typeface="Arial" panose="020B0604020202020204" pitchFamily="34" charset="0"/>
              </a:rPr>
              <a:t>Performances are excellent</a:t>
            </a:r>
          </a:p>
        </p:txBody>
      </p:sp>
      <p:sp>
        <p:nvSpPr>
          <p:cNvPr id="16" name="Rectangle 15">
            <a:extLst>
              <a:ext uri="{FF2B5EF4-FFF2-40B4-BE49-F238E27FC236}">
                <a16:creationId xmlns:a16="http://schemas.microsoft.com/office/drawing/2014/main" id="{B7A3DA6B-11FE-46AA-8978-83E1F6205CDC}"/>
              </a:ext>
            </a:extLst>
          </p:cNvPr>
          <p:cNvSpPr/>
          <p:nvPr/>
        </p:nvSpPr>
        <p:spPr>
          <a:xfrm>
            <a:off x="7622741" y="5099485"/>
            <a:ext cx="2416054" cy="523220"/>
          </a:xfrm>
          <a:prstGeom prst="rect">
            <a:avLst/>
          </a:prstGeom>
          <a:ln>
            <a:solidFill>
              <a:srgbClr val="339933"/>
            </a:solidFill>
          </a:ln>
        </p:spPr>
        <p:txBody>
          <a:bodyPr wrap="square">
            <a:spAutoFit/>
          </a:bodyPr>
          <a:lstStyle/>
          <a:p>
            <a:pPr algn="ctr">
              <a:defRPr/>
            </a:pPr>
            <a:r>
              <a:rPr lang="en-US" sz="1400" dirty="0">
                <a:solidFill>
                  <a:srgbClr val="339933"/>
                </a:solidFill>
                <a:latin typeface="Calibri"/>
                <a:cs typeface="Arial" panose="020B0604020202020204" pitchFamily="34" charset="0"/>
              </a:rPr>
              <a:t>Part of the systematics already below requirements</a:t>
            </a:r>
          </a:p>
        </p:txBody>
      </p:sp>
      <p:grpSp>
        <p:nvGrpSpPr>
          <p:cNvPr id="3" name="Groupe 2">
            <a:extLst>
              <a:ext uri="{FF2B5EF4-FFF2-40B4-BE49-F238E27FC236}">
                <a16:creationId xmlns:a16="http://schemas.microsoft.com/office/drawing/2014/main" id="{542A9184-2C18-4D67-894D-83E0E93D1C86}"/>
              </a:ext>
            </a:extLst>
          </p:cNvPr>
          <p:cNvGrpSpPr/>
          <p:nvPr/>
        </p:nvGrpSpPr>
        <p:grpSpPr>
          <a:xfrm>
            <a:off x="2825179" y="4393333"/>
            <a:ext cx="4282124" cy="1650029"/>
            <a:chOff x="1301179" y="4393332"/>
            <a:chExt cx="4282124" cy="1650029"/>
          </a:xfrm>
        </p:grpSpPr>
        <p:pic>
          <p:nvPicPr>
            <p:cNvPr id="4" name="Image 3">
              <a:extLst>
                <a:ext uri="{FF2B5EF4-FFF2-40B4-BE49-F238E27FC236}">
                  <a16:creationId xmlns:a16="http://schemas.microsoft.com/office/drawing/2014/main" id="{15F565D9-2AE2-4715-ACD5-BB7A0C4FF860}"/>
                </a:ext>
              </a:extLst>
            </p:cNvPr>
            <p:cNvPicPr>
              <a:picLocks noChangeAspect="1"/>
            </p:cNvPicPr>
            <p:nvPr/>
          </p:nvPicPr>
          <p:blipFill rotWithShape="1">
            <a:blip r:embed="rId9"/>
            <a:srcRect l="53820" t="59485" r="10674" b="26579"/>
            <a:stretch/>
          </p:blipFill>
          <p:spPr>
            <a:xfrm>
              <a:off x="1307946" y="5099485"/>
              <a:ext cx="4275357" cy="943876"/>
            </a:xfrm>
            <a:prstGeom prst="rect">
              <a:avLst/>
            </a:prstGeom>
          </p:spPr>
        </p:pic>
        <p:pic>
          <p:nvPicPr>
            <p:cNvPr id="18" name="Image 17">
              <a:extLst>
                <a:ext uri="{FF2B5EF4-FFF2-40B4-BE49-F238E27FC236}">
                  <a16:creationId xmlns:a16="http://schemas.microsoft.com/office/drawing/2014/main" id="{1CECC31F-95AA-4A29-A52C-38854210DD1D}"/>
                </a:ext>
              </a:extLst>
            </p:cNvPr>
            <p:cNvPicPr>
              <a:picLocks noChangeAspect="1"/>
            </p:cNvPicPr>
            <p:nvPr/>
          </p:nvPicPr>
          <p:blipFill rotWithShape="1">
            <a:blip r:embed="rId9"/>
            <a:srcRect l="53820" t="46454" r="10674" b="42866"/>
            <a:stretch/>
          </p:blipFill>
          <p:spPr>
            <a:xfrm>
              <a:off x="1301179" y="4393332"/>
              <a:ext cx="4275357" cy="723387"/>
            </a:xfrm>
            <a:prstGeom prst="rect">
              <a:avLst/>
            </a:prstGeom>
          </p:spPr>
        </p:pic>
      </p:grpSp>
    </p:spTree>
    <p:extLst>
      <p:ext uri="{BB962C8B-B14F-4D97-AF65-F5344CB8AC3E}">
        <p14:creationId xmlns:p14="http://schemas.microsoft.com/office/powerpoint/2010/main" val="386484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4" grpId="0"/>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66061753-2DBE-40E1-B3A9-DB7E0E84C789}"/>
              </a:ext>
            </a:extLst>
          </p:cNvPr>
          <p:cNvPicPr>
            <a:picLocks noChangeAspect="1"/>
          </p:cNvPicPr>
          <p:nvPr/>
        </p:nvPicPr>
        <p:blipFill>
          <a:blip r:embed="rId2"/>
          <a:stretch>
            <a:fillRect/>
          </a:stretch>
        </p:blipFill>
        <p:spPr>
          <a:xfrm>
            <a:off x="7711066" y="2076664"/>
            <a:ext cx="3634096" cy="2413758"/>
          </a:xfrm>
          <a:prstGeom prst="rect">
            <a:avLst/>
          </a:prstGeom>
        </p:spPr>
      </p:pic>
      <p:pic>
        <p:nvPicPr>
          <p:cNvPr id="3" name="Image 2">
            <a:extLst>
              <a:ext uri="{FF2B5EF4-FFF2-40B4-BE49-F238E27FC236}">
                <a16:creationId xmlns:a16="http://schemas.microsoft.com/office/drawing/2014/main" id="{66C3FE45-2814-4CFE-9912-9B6B060B7773}"/>
              </a:ext>
            </a:extLst>
          </p:cNvPr>
          <p:cNvPicPr>
            <a:picLocks noChangeAspect="1"/>
          </p:cNvPicPr>
          <p:nvPr/>
        </p:nvPicPr>
        <p:blipFill rotWithShape="1">
          <a:blip r:embed="rId3"/>
          <a:srcRect l="22289" t="39220" r="31316" b="38931"/>
          <a:stretch/>
        </p:blipFill>
        <p:spPr>
          <a:xfrm>
            <a:off x="2950378" y="1148853"/>
            <a:ext cx="2267911" cy="667512"/>
          </a:xfrm>
          <a:prstGeom prst="rect">
            <a:avLst/>
          </a:prstGeom>
          <a:effectLst>
            <a:outerShdw blurRad="50800" dist="50800" dir="5400000" algn="ctr" rotWithShape="0">
              <a:schemeClr val="tx1"/>
            </a:outerShdw>
          </a:effectLst>
        </p:spPr>
      </p:pic>
      <p:sp>
        <p:nvSpPr>
          <p:cNvPr id="4" name="Text Box 73">
            <a:extLst>
              <a:ext uri="{FF2B5EF4-FFF2-40B4-BE49-F238E27FC236}">
                <a16:creationId xmlns:a16="http://schemas.microsoft.com/office/drawing/2014/main" id="{D74C4826-948F-438E-8CF4-E484B305030F}"/>
              </a:ext>
            </a:extLst>
          </p:cNvPr>
          <p:cNvSpPr txBox="1">
            <a:spLocks noChangeArrowheads="1"/>
          </p:cNvSpPr>
          <p:nvPr/>
        </p:nvSpPr>
        <p:spPr bwMode="auto">
          <a:xfrm>
            <a:off x="7899496" y="4465379"/>
            <a:ext cx="394809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algn="ctr" eaLnBrk="1" hangingPunct="1">
              <a:spcBef>
                <a:spcPct val="50000"/>
              </a:spcBef>
            </a:pPr>
            <a:r>
              <a:rPr lang="en-US" altLang="fr-FR" sz="1400" dirty="0">
                <a:solidFill>
                  <a:srgbClr val="336699"/>
                </a:solidFill>
              </a:rPr>
              <a:t>Storage chambers where neutron frequency measurement is performed </a:t>
            </a:r>
            <a:endParaRPr lang="en-US" altLang="fr-FR" sz="1400" b="1" dirty="0">
              <a:solidFill>
                <a:srgbClr val="336699"/>
              </a:solidFill>
            </a:endParaRPr>
          </a:p>
        </p:txBody>
      </p:sp>
      <p:sp>
        <p:nvSpPr>
          <p:cNvPr id="5" name="Text Box 73">
            <a:extLst>
              <a:ext uri="{FF2B5EF4-FFF2-40B4-BE49-F238E27FC236}">
                <a16:creationId xmlns:a16="http://schemas.microsoft.com/office/drawing/2014/main" id="{7993C1CB-94C3-4A25-A67A-FF4F4062DA68}"/>
              </a:ext>
            </a:extLst>
          </p:cNvPr>
          <p:cNvSpPr txBox="1">
            <a:spLocks noChangeArrowheads="1"/>
          </p:cNvSpPr>
          <p:nvPr/>
        </p:nvSpPr>
        <p:spPr bwMode="auto">
          <a:xfrm>
            <a:off x="847250" y="758568"/>
            <a:ext cx="107728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spcBef>
                <a:spcPct val="50000"/>
              </a:spcBef>
            </a:pPr>
            <a:r>
              <a:rPr lang="en-US" altLang="fr-FR" sz="1800" dirty="0">
                <a:solidFill>
                  <a:srgbClr val="336699"/>
                </a:solidFill>
              </a:rPr>
              <a:t>From the measurement of two frequencies (parallel and antiparallel fields configurations)</a:t>
            </a:r>
            <a:endParaRPr lang="en-US" altLang="fr-FR" sz="1800" b="1" dirty="0">
              <a:solidFill>
                <a:srgbClr val="336699"/>
              </a:solidFill>
            </a:endParaRPr>
          </a:p>
        </p:txBody>
      </p:sp>
      <p:sp>
        <p:nvSpPr>
          <p:cNvPr id="6" name="Text Box 73">
            <a:extLst>
              <a:ext uri="{FF2B5EF4-FFF2-40B4-BE49-F238E27FC236}">
                <a16:creationId xmlns:a16="http://schemas.microsoft.com/office/drawing/2014/main" id="{9B95CF16-0890-463C-B806-3D23016D45FF}"/>
              </a:ext>
            </a:extLst>
          </p:cNvPr>
          <p:cNvSpPr txBox="1">
            <a:spLocks noChangeArrowheads="1"/>
          </p:cNvSpPr>
          <p:nvPr/>
        </p:nvSpPr>
        <p:spPr bwMode="auto">
          <a:xfrm>
            <a:off x="3314391" y="5704352"/>
            <a:ext cx="5851645" cy="646331"/>
          </a:xfrm>
          <a:prstGeom prst="rect">
            <a:avLst/>
          </a:prstGeom>
          <a:noFill/>
          <a:ln w="9525" algn="ctr">
            <a:solidFill>
              <a:srgbClr val="336699"/>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algn="ctr" eaLnBrk="1" hangingPunct="1"/>
            <a:r>
              <a:rPr lang="en-US" altLang="fr-FR" sz="1800" dirty="0">
                <a:solidFill>
                  <a:srgbClr val="C00000"/>
                </a:solidFill>
              </a:rPr>
              <a:t>Two main challenges</a:t>
            </a:r>
          </a:p>
          <a:p>
            <a:pPr algn="ctr" eaLnBrk="1" hangingPunct="1"/>
            <a:r>
              <a:rPr lang="en-US" altLang="fr-FR" sz="1800" dirty="0">
                <a:solidFill>
                  <a:srgbClr val="336699"/>
                </a:solidFill>
              </a:rPr>
              <a:t>neutron statistic &amp; magnetic field uniformity and stability</a:t>
            </a:r>
            <a:endParaRPr lang="en-US" altLang="fr-FR" sz="1800" b="1" dirty="0">
              <a:solidFill>
                <a:srgbClr val="336699"/>
              </a:solidFill>
              <a:cs typeface="Arial" panose="020B0604020202020204" pitchFamily="34" charset="0"/>
            </a:endParaRPr>
          </a:p>
        </p:txBody>
      </p:sp>
      <p:pic>
        <p:nvPicPr>
          <p:cNvPr id="7" name="Image 6">
            <a:extLst>
              <a:ext uri="{FF2B5EF4-FFF2-40B4-BE49-F238E27FC236}">
                <a16:creationId xmlns:a16="http://schemas.microsoft.com/office/drawing/2014/main" id="{A053CC3D-B823-4F1C-8B92-6E38227C9AC4}"/>
              </a:ext>
            </a:extLst>
          </p:cNvPr>
          <p:cNvPicPr>
            <a:picLocks noChangeAspect="1"/>
          </p:cNvPicPr>
          <p:nvPr/>
        </p:nvPicPr>
        <p:blipFill>
          <a:blip r:embed="rId4"/>
          <a:stretch>
            <a:fillRect/>
          </a:stretch>
        </p:blipFill>
        <p:spPr>
          <a:xfrm>
            <a:off x="1139153" y="2117179"/>
            <a:ext cx="5985499" cy="3409340"/>
          </a:xfrm>
          <a:prstGeom prst="rect">
            <a:avLst/>
          </a:prstGeom>
        </p:spPr>
      </p:pic>
      <p:sp>
        <p:nvSpPr>
          <p:cNvPr id="8" name="Text Box 73">
            <a:extLst>
              <a:ext uri="{FF2B5EF4-FFF2-40B4-BE49-F238E27FC236}">
                <a16:creationId xmlns:a16="http://schemas.microsoft.com/office/drawing/2014/main" id="{6019AC16-C29E-4120-B945-DA148592DDFC}"/>
              </a:ext>
            </a:extLst>
          </p:cNvPr>
          <p:cNvSpPr txBox="1">
            <a:spLocks noChangeArrowheads="1"/>
          </p:cNvSpPr>
          <p:nvPr/>
        </p:nvSpPr>
        <p:spPr bwMode="auto">
          <a:xfrm>
            <a:off x="5467275" y="1288109"/>
            <a:ext cx="625554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spcBef>
                <a:spcPct val="50000"/>
              </a:spcBef>
            </a:pPr>
            <a:r>
              <a:rPr lang="en-US" altLang="fr-FR" sz="1800" dirty="0">
                <a:solidFill>
                  <a:srgbClr val="336699"/>
                </a:solidFill>
                <a:latin typeface="Times New Roman" panose="02020603050405020304" pitchFamily="18" charset="0"/>
                <a:cs typeface="Times New Roman" panose="02020603050405020304" pitchFamily="18" charset="0"/>
              </a:rPr>
              <a:t>→  </a:t>
            </a:r>
            <a:r>
              <a:rPr lang="en-US" altLang="fr-FR" sz="1800" dirty="0">
                <a:solidFill>
                  <a:srgbClr val="336699"/>
                </a:solidFill>
              </a:rPr>
              <a:t>Ramsey’s method: required polarized neutrons</a:t>
            </a:r>
            <a:endParaRPr lang="en-US" altLang="fr-FR" sz="1800" b="1" dirty="0">
              <a:solidFill>
                <a:srgbClr val="336699"/>
              </a:solidFill>
            </a:endParaRPr>
          </a:p>
        </p:txBody>
      </p:sp>
      <p:sp>
        <p:nvSpPr>
          <p:cNvPr id="9" name="ZoneTexte 8">
            <a:extLst>
              <a:ext uri="{FF2B5EF4-FFF2-40B4-BE49-F238E27FC236}">
                <a16:creationId xmlns:a16="http://schemas.microsoft.com/office/drawing/2014/main" id="{DEFFD350-620F-4BF5-8A05-3790F91CC9EB}"/>
              </a:ext>
            </a:extLst>
          </p:cNvPr>
          <p:cNvSpPr txBox="1"/>
          <p:nvPr/>
        </p:nvSpPr>
        <p:spPr>
          <a:xfrm>
            <a:off x="3586613" y="62172"/>
            <a:ext cx="5341630"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noProof="0" dirty="0">
                <a:solidFill>
                  <a:srgbClr val="C00000"/>
                </a:solidFill>
                <a:latin typeface="Calibri"/>
              </a:rPr>
              <a:t>The n2EDM experiment design</a:t>
            </a:r>
            <a:endParaRPr kumimoji="0" lang="en-US" sz="3200" b="0" i="0" u="none" strike="noStrike" kern="1200" cap="none" spc="0" normalizeH="0" baseline="0" noProof="0" dirty="0">
              <a:ln>
                <a:noFill/>
              </a:ln>
              <a:solidFill>
                <a:srgbClr val="336699"/>
              </a:solidFill>
              <a:effectLst/>
              <a:uLnTx/>
              <a:uFillTx/>
              <a:latin typeface="Calibri"/>
              <a:ea typeface="+mn-ea"/>
              <a:cs typeface="+mn-cs"/>
            </a:endParaRPr>
          </a:p>
        </p:txBody>
      </p:sp>
    </p:spTree>
    <p:extLst>
      <p:ext uri="{BB962C8B-B14F-4D97-AF65-F5344CB8AC3E}">
        <p14:creationId xmlns:p14="http://schemas.microsoft.com/office/powerpoint/2010/main" val="39760874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 13">
            <a:extLst>
              <a:ext uri="{FF2B5EF4-FFF2-40B4-BE49-F238E27FC236}">
                <a16:creationId xmlns:a16="http://schemas.microsoft.com/office/drawing/2014/main" id="{56272460-23E0-4212-8C8C-9145F7183FD5}"/>
              </a:ext>
            </a:extLst>
          </p:cNvPr>
          <p:cNvPicPr>
            <a:picLocks noChangeAspect="1"/>
          </p:cNvPicPr>
          <p:nvPr/>
        </p:nvPicPr>
        <p:blipFill rotWithShape="1">
          <a:blip r:embed="rId2"/>
          <a:srcRect l="25088" t="52866" r="44717" b="14686"/>
          <a:stretch/>
        </p:blipFill>
        <p:spPr>
          <a:xfrm>
            <a:off x="2802656" y="867105"/>
            <a:ext cx="5118954" cy="3437819"/>
          </a:xfrm>
          <a:prstGeom prst="rect">
            <a:avLst/>
          </a:prstGeom>
        </p:spPr>
      </p:pic>
      <p:sp>
        <p:nvSpPr>
          <p:cNvPr id="4" name="Text Box 73">
            <a:extLst>
              <a:ext uri="{FF2B5EF4-FFF2-40B4-BE49-F238E27FC236}">
                <a16:creationId xmlns:a16="http://schemas.microsoft.com/office/drawing/2014/main" id="{D74C4826-948F-438E-8CF4-E484B305030F}"/>
              </a:ext>
            </a:extLst>
          </p:cNvPr>
          <p:cNvSpPr txBox="1">
            <a:spLocks noChangeArrowheads="1"/>
          </p:cNvSpPr>
          <p:nvPr/>
        </p:nvSpPr>
        <p:spPr bwMode="auto">
          <a:xfrm>
            <a:off x="780806" y="4856627"/>
            <a:ext cx="6575595" cy="1215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a:spcAft>
                <a:spcPts val="600"/>
              </a:spcAft>
            </a:pPr>
            <a:r>
              <a:rPr lang="en-US" altLang="fr-FR" sz="1800" dirty="0">
                <a:solidFill>
                  <a:srgbClr val="C00000"/>
                </a:solidFill>
              </a:rPr>
              <a:t>UCN statistic: </a:t>
            </a:r>
            <a:r>
              <a:rPr lang="en-US" altLang="fr-FR" sz="1600" dirty="0">
                <a:solidFill>
                  <a:srgbClr val="336699"/>
                </a:solidFill>
              </a:rPr>
              <a:t>10,000 per chamber (factor 6 below design goal)</a:t>
            </a:r>
            <a:endParaRPr lang="en-US" altLang="fr-FR" sz="1600" dirty="0">
              <a:solidFill>
                <a:srgbClr val="C00000"/>
              </a:solidFill>
            </a:endParaRPr>
          </a:p>
          <a:p>
            <a:pPr eaLnBrk="1" hangingPunct="1"/>
            <a:r>
              <a:rPr lang="en-US" altLang="fr-FR" sz="1800" dirty="0">
                <a:solidFill>
                  <a:srgbClr val="C00000"/>
                </a:solidFill>
              </a:rPr>
              <a:t>Missing crucial subsystems:</a:t>
            </a:r>
            <a:r>
              <a:rPr lang="en-US" altLang="fr-FR" sz="1600" dirty="0">
                <a:solidFill>
                  <a:srgbClr val="C00000"/>
                </a:solidFill>
              </a:rPr>
              <a:t> </a:t>
            </a:r>
          </a:p>
          <a:p>
            <a:pPr eaLnBrk="1" hangingPunct="1"/>
            <a:r>
              <a:rPr lang="en-US" altLang="fr-FR" sz="1600" dirty="0">
                <a:solidFill>
                  <a:srgbClr val="336699"/>
                </a:solidFill>
              </a:rPr>
              <a:t>   - Magnetometry (Hg, Cs): still under development</a:t>
            </a:r>
          </a:p>
          <a:p>
            <a:pPr eaLnBrk="1" hangingPunct="1"/>
            <a:r>
              <a:rPr lang="en-US" altLang="fr-FR" sz="1600" dirty="0">
                <a:solidFill>
                  <a:srgbClr val="336699"/>
                </a:solidFill>
              </a:rPr>
              <a:t>   - HV: bipolar power supply failed (no electric field) !</a:t>
            </a:r>
          </a:p>
        </p:txBody>
      </p:sp>
      <p:sp>
        <p:nvSpPr>
          <p:cNvPr id="9" name="ZoneTexte 8">
            <a:extLst>
              <a:ext uri="{FF2B5EF4-FFF2-40B4-BE49-F238E27FC236}">
                <a16:creationId xmlns:a16="http://schemas.microsoft.com/office/drawing/2014/main" id="{DEFFD350-620F-4BF5-8A05-3790F91CC9EB}"/>
              </a:ext>
            </a:extLst>
          </p:cNvPr>
          <p:cNvSpPr txBox="1"/>
          <p:nvPr/>
        </p:nvSpPr>
        <p:spPr>
          <a:xfrm>
            <a:off x="3355874" y="53058"/>
            <a:ext cx="534163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dirty="0">
                <a:solidFill>
                  <a:srgbClr val="C00000"/>
                </a:solidFill>
                <a:latin typeface="Calibri"/>
              </a:rPr>
              <a:t>2023: short r</a:t>
            </a:r>
            <a:r>
              <a:rPr kumimoji="0" lang="en-US" sz="2800" b="0" i="0" u="none" strike="noStrike" kern="1200" cap="none" spc="0" normalizeH="0" baseline="0" dirty="0">
                <a:ln>
                  <a:noFill/>
                </a:ln>
                <a:solidFill>
                  <a:srgbClr val="C00000"/>
                </a:solidFill>
                <a:effectLst/>
                <a:uLnTx/>
                <a:uFillTx/>
                <a:latin typeface="Calibri"/>
                <a:ea typeface="+mn-ea"/>
                <a:cs typeface="+mn-cs"/>
              </a:rPr>
              <a:t>eminder</a:t>
            </a:r>
            <a:endParaRPr kumimoji="0" lang="en-US" sz="2800" b="0" i="0" u="none" strike="noStrike" kern="1200" cap="none" spc="0" normalizeH="0" baseline="0" noProof="0" dirty="0">
              <a:ln>
                <a:noFill/>
              </a:ln>
              <a:solidFill>
                <a:srgbClr val="C00000"/>
              </a:solidFill>
              <a:effectLst/>
              <a:uLnTx/>
              <a:uFillTx/>
              <a:latin typeface="Calibri"/>
              <a:ea typeface="+mn-ea"/>
              <a:cs typeface="+mn-cs"/>
            </a:endParaRPr>
          </a:p>
        </p:txBody>
      </p:sp>
      <p:grpSp>
        <p:nvGrpSpPr>
          <p:cNvPr id="10" name="Groupe 9">
            <a:extLst>
              <a:ext uri="{FF2B5EF4-FFF2-40B4-BE49-F238E27FC236}">
                <a16:creationId xmlns:a16="http://schemas.microsoft.com/office/drawing/2014/main" id="{8FD66048-0F31-4FB8-A310-619411A9C8DC}"/>
              </a:ext>
            </a:extLst>
          </p:cNvPr>
          <p:cNvGrpSpPr/>
          <p:nvPr/>
        </p:nvGrpSpPr>
        <p:grpSpPr>
          <a:xfrm>
            <a:off x="1587990" y="164819"/>
            <a:ext cx="1866049" cy="2158051"/>
            <a:chOff x="1860761" y="1712680"/>
            <a:chExt cx="1354061" cy="1627887"/>
          </a:xfrm>
        </p:grpSpPr>
        <p:pic>
          <p:nvPicPr>
            <p:cNvPr id="11" name="Image 10">
              <a:extLst>
                <a:ext uri="{FF2B5EF4-FFF2-40B4-BE49-F238E27FC236}">
                  <a16:creationId xmlns:a16="http://schemas.microsoft.com/office/drawing/2014/main" id="{411B5968-9FF0-40F0-9F5D-4FA2C95C2D17}"/>
                </a:ext>
              </a:extLst>
            </p:cNvPr>
            <p:cNvPicPr>
              <a:picLocks noChangeAspect="1"/>
            </p:cNvPicPr>
            <p:nvPr/>
          </p:nvPicPr>
          <p:blipFill rotWithShape="1">
            <a:blip r:embed="rId3"/>
            <a:srcRect t="9682"/>
            <a:stretch/>
          </p:blipFill>
          <p:spPr>
            <a:xfrm>
              <a:off x="1860761" y="1712680"/>
              <a:ext cx="1354061" cy="1627887"/>
            </a:xfrm>
            <a:prstGeom prst="rect">
              <a:avLst/>
            </a:prstGeom>
          </p:spPr>
        </p:pic>
        <p:sp>
          <p:nvSpPr>
            <p:cNvPr id="12" name="ZoneTexte 11">
              <a:extLst>
                <a:ext uri="{FF2B5EF4-FFF2-40B4-BE49-F238E27FC236}">
                  <a16:creationId xmlns:a16="http://schemas.microsoft.com/office/drawing/2014/main" id="{C3747E38-5CAE-4FC4-8947-D1065EFA6743}"/>
                </a:ext>
              </a:extLst>
            </p:cNvPr>
            <p:cNvSpPr txBox="1"/>
            <p:nvPr/>
          </p:nvSpPr>
          <p:spPr bwMode="auto">
            <a:xfrm>
              <a:off x="1863592" y="3192561"/>
              <a:ext cx="380774" cy="147709"/>
            </a:xfrm>
            <a:prstGeom prst="rect">
              <a:avLst/>
            </a:prstGeom>
            <a:solidFill>
              <a:schemeClr val="bg1"/>
            </a:solidFill>
            <a:ln w="9525">
              <a:noFill/>
              <a:miter lim="800000"/>
              <a:headEnd/>
              <a:tailEnd/>
            </a:ln>
            <a:effectLst/>
          </p:spPr>
          <p:txBody>
            <a:bodyPr wrap="none" lIns="36000" tIns="36000" rIns="36000" bIns="36000" rtlCol="0">
              <a:spAutoFit/>
            </a:bodyPr>
            <a:lstStyle/>
            <a:p>
              <a:pPr algn="ctr">
                <a:spcAft>
                  <a:spcPts val="600"/>
                </a:spcAft>
              </a:pPr>
              <a:r>
                <a:rPr lang="en-US" sz="800" dirty="0"/>
                <a:t>Switch box</a:t>
              </a:r>
            </a:p>
          </p:txBody>
        </p:sp>
      </p:grpSp>
      <p:grpSp>
        <p:nvGrpSpPr>
          <p:cNvPr id="5" name="Groupe 4">
            <a:extLst>
              <a:ext uri="{FF2B5EF4-FFF2-40B4-BE49-F238E27FC236}">
                <a16:creationId xmlns:a16="http://schemas.microsoft.com/office/drawing/2014/main" id="{0FE409B8-38A7-45FE-9EA6-DD070500951A}"/>
              </a:ext>
            </a:extLst>
          </p:cNvPr>
          <p:cNvGrpSpPr/>
          <p:nvPr/>
        </p:nvGrpSpPr>
        <p:grpSpPr>
          <a:xfrm>
            <a:off x="9232928" y="2491422"/>
            <a:ext cx="2633250" cy="2009508"/>
            <a:chOff x="9156361" y="2758399"/>
            <a:chExt cx="2825844" cy="2157364"/>
          </a:xfrm>
        </p:grpSpPr>
        <p:pic>
          <p:nvPicPr>
            <p:cNvPr id="18" name="Image 17">
              <a:extLst>
                <a:ext uri="{FF2B5EF4-FFF2-40B4-BE49-F238E27FC236}">
                  <a16:creationId xmlns:a16="http://schemas.microsoft.com/office/drawing/2014/main" id="{095AC15F-077B-4EB4-BB6F-0D54663B8BAA}"/>
                </a:ext>
              </a:extLst>
            </p:cNvPr>
            <p:cNvPicPr>
              <a:picLocks noChangeAspect="1"/>
            </p:cNvPicPr>
            <p:nvPr/>
          </p:nvPicPr>
          <p:blipFill>
            <a:blip r:embed="rId4"/>
            <a:stretch>
              <a:fillRect/>
            </a:stretch>
          </p:blipFill>
          <p:spPr>
            <a:xfrm>
              <a:off x="9156361" y="2758399"/>
              <a:ext cx="2825844" cy="2157364"/>
            </a:xfrm>
            <a:prstGeom prst="rect">
              <a:avLst/>
            </a:prstGeom>
          </p:spPr>
        </p:pic>
        <p:sp>
          <p:nvSpPr>
            <p:cNvPr id="22" name="ZoneTexte 21">
              <a:extLst>
                <a:ext uri="{FF2B5EF4-FFF2-40B4-BE49-F238E27FC236}">
                  <a16:creationId xmlns:a16="http://schemas.microsoft.com/office/drawing/2014/main" id="{D9959A1E-BF42-4EC2-BF0B-D6B90346052C}"/>
                </a:ext>
              </a:extLst>
            </p:cNvPr>
            <p:cNvSpPr txBox="1"/>
            <p:nvPr/>
          </p:nvSpPr>
          <p:spPr bwMode="auto">
            <a:xfrm>
              <a:off x="11003805" y="4717262"/>
              <a:ext cx="978400" cy="195814"/>
            </a:xfrm>
            <a:prstGeom prst="rect">
              <a:avLst/>
            </a:prstGeom>
            <a:solidFill>
              <a:schemeClr val="bg1"/>
            </a:solidFill>
            <a:ln w="9525">
              <a:noFill/>
              <a:miter lim="800000"/>
              <a:headEnd/>
              <a:tailEnd/>
            </a:ln>
            <a:effectLst/>
          </p:spPr>
          <p:txBody>
            <a:bodyPr wrap="none" lIns="36000" tIns="36000" rIns="36000" bIns="36000" rtlCol="0">
              <a:spAutoFit/>
            </a:bodyPr>
            <a:lstStyle/>
            <a:p>
              <a:pPr algn="ctr">
                <a:spcAft>
                  <a:spcPts val="600"/>
                </a:spcAft>
              </a:pPr>
              <a:r>
                <a:rPr lang="en-US" sz="800" dirty="0"/>
                <a:t>Internal coils system </a:t>
              </a:r>
            </a:p>
          </p:txBody>
        </p:sp>
      </p:grpSp>
      <p:sp>
        <p:nvSpPr>
          <p:cNvPr id="26" name="Text Box 73">
            <a:extLst>
              <a:ext uri="{FF2B5EF4-FFF2-40B4-BE49-F238E27FC236}">
                <a16:creationId xmlns:a16="http://schemas.microsoft.com/office/drawing/2014/main" id="{5666BAE4-E8A6-4F92-A76E-D3183872C990}"/>
              </a:ext>
            </a:extLst>
          </p:cNvPr>
          <p:cNvSpPr txBox="1">
            <a:spLocks noChangeArrowheads="1"/>
          </p:cNvSpPr>
          <p:nvPr/>
        </p:nvSpPr>
        <p:spPr bwMode="auto">
          <a:xfrm>
            <a:off x="4147707" y="589901"/>
            <a:ext cx="4563156" cy="523220"/>
          </a:xfrm>
          <a:prstGeom prst="rect">
            <a:avLst/>
          </a:prstGeom>
          <a:solidFill>
            <a:schemeClr val="bg1"/>
          </a:solidFill>
          <a:ln>
            <a:noFill/>
          </a:ln>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r>
              <a:rPr lang="en-US" altLang="fr-FR" sz="1400" dirty="0">
                <a:solidFill>
                  <a:srgbClr val="336699"/>
                </a:solidFill>
              </a:rPr>
              <a:t> - First UCN in the fully assembled apparatus </a:t>
            </a:r>
          </a:p>
          <a:p>
            <a:pPr eaLnBrk="1" hangingPunct="1"/>
            <a:r>
              <a:rPr lang="en-US" altLang="fr-FR" sz="1400" dirty="0">
                <a:solidFill>
                  <a:srgbClr val="336699"/>
                </a:solidFill>
              </a:rPr>
              <a:t> - Neutron frequency measured (</a:t>
            </a:r>
            <a:r>
              <a:rPr lang="en-US" altLang="fr-FR" sz="1200" dirty="0">
                <a:solidFill>
                  <a:srgbClr val="336699"/>
                </a:solidFill>
              </a:rPr>
              <a:t>Ramsey’s method)</a:t>
            </a:r>
          </a:p>
        </p:txBody>
      </p:sp>
      <p:sp>
        <p:nvSpPr>
          <p:cNvPr id="17" name="Text Box 73">
            <a:extLst>
              <a:ext uri="{FF2B5EF4-FFF2-40B4-BE49-F238E27FC236}">
                <a16:creationId xmlns:a16="http://schemas.microsoft.com/office/drawing/2014/main" id="{17A15BD3-14B2-48DC-9A8E-C9ABA0D4CAA7}"/>
              </a:ext>
            </a:extLst>
          </p:cNvPr>
          <p:cNvSpPr txBox="1">
            <a:spLocks noChangeArrowheads="1"/>
          </p:cNvSpPr>
          <p:nvPr/>
        </p:nvSpPr>
        <p:spPr bwMode="auto">
          <a:xfrm>
            <a:off x="7244436" y="5369530"/>
            <a:ext cx="4466336" cy="400110"/>
          </a:xfrm>
          <a:prstGeom prst="rect">
            <a:avLst/>
          </a:prstGeom>
          <a:noFill/>
          <a:ln w="9525" algn="ctr">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algn="ctr" eaLnBrk="1" hangingPunct="1">
              <a:spcBef>
                <a:spcPct val="50000"/>
              </a:spcBef>
            </a:pPr>
            <a:r>
              <a:rPr lang="en-US" altLang="fr-FR" sz="2000" dirty="0">
                <a:solidFill>
                  <a:srgbClr val="C00000"/>
                </a:solidFill>
              </a:rPr>
              <a:t>2024 goal: first </a:t>
            </a:r>
            <a:r>
              <a:rPr lang="en-US" altLang="fr-FR" sz="2000" dirty="0" err="1">
                <a:solidFill>
                  <a:srgbClr val="C00000"/>
                </a:solidFill>
              </a:rPr>
              <a:t>nEDM</a:t>
            </a:r>
            <a:r>
              <a:rPr lang="en-US" altLang="fr-FR" sz="2000" dirty="0">
                <a:solidFill>
                  <a:srgbClr val="C00000"/>
                </a:solidFill>
              </a:rPr>
              <a:t> measurement</a:t>
            </a:r>
          </a:p>
        </p:txBody>
      </p:sp>
      <p:grpSp>
        <p:nvGrpSpPr>
          <p:cNvPr id="2" name="Groupe 1">
            <a:extLst>
              <a:ext uri="{FF2B5EF4-FFF2-40B4-BE49-F238E27FC236}">
                <a16:creationId xmlns:a16="http://schemas.microsoft.com/office/drawing/2014/main" id="{A0D032AB-6416-4300-8635-58AEA46C020B}"/>
              </a:ext>
            </a:extLst>
          </p:cNvPr>
          <p:cNvGrpSpPr/>
          <p:nvPr/>
        </p:nvGrpSpPr>
        <p:grpSpPr>
          <a:xfrm>
            <a:off x="8615278" y="183284"/>
            <a:ext cx="2388527" cy="2170722"/>
            <a:chOff x="8726549" y="-1548853"/>
            <a:chExt cx="2961481" cy="3227580"/>
          </a:xfrm>
        </p:grpSpPr>
        <p:pic>
          <p:nvPicPr>
            <p:cNvPr id="20" name="Image 19">
              <a:extLst>
                <a:ext uri="{FF2B5EF4-FFF2-40B4-BE49-F238E27FC236}">
                  <a16:creationId xmlns:a16="http://schemas.microsoft.com/office/drawing/2014/main" id="{C1879293-CADC-4C17-BB05-2E7F3D103DFF}"/>
                </a:ext>
              </a:extLst>
            </p:cNvPr>
            <p:cNvPicPr>
              <a:picLocks noChangeAspect="1"/>
            </p:cNvPicPr>
            <p:nvPr/>
          </p:nvPicPr>
          <p:blipFill rotWithShape="1">
            <a:blip r:embed="rId5"/>
            <a:srcRect l="4480" t="32459" r="63620" b="12258"/>
            <a:stretch/>
          </p:blipFill>
          <p:spPr>
            <a:xfrm>
              <a:off x="8726549" y="-1548853"/>
              <a:ext cx="2961481" cy="3207718"/>
            </a:xfrm>
            <a:prstGeom prst="rect">
              <a:avLst/>
            </a:prstGeom>
          </p:spPr>
        </p:pic>
        <p:sp>
          <p:nvSpPr>
            <p:cNvPr id="23" name="ZoneTexte 22">
              <a:extLst>
                <a:ext uri="{FF2B5EF4-FFF2-40B4-BE49-F238E27FC236}">
                  <a16:creationId xmlns:a16="http://schemas.microsoft.com/office/drawing/2014/main" id="{1BF81FD6-5CDD-4B50-AA69-9FE8EF6D8296}"/>
                </a:ext>
              </a:extLst>
            </p:cNvPr>
            <p:cNvSpPr txBox="1"/>
            <p:nvPr/>
          </p:nvSpPr>
          <p:spPr bwMode="auto">
            <a:xfrm>
              <a:off x="9362043" y="1387577"/>
              <a:ext cx="2323772" cy="291150"/>
            </a:xfrm>
            <a:prstGeom prst="rect">
              <a:avLst/>
            </a:prstGeom>
            <a:solidFill>
              <a:schemeClr val="bg1"/>
            </a:solidFill>
            <a:ln w="9525">
              <a:noFill/>
              <a:miter lim="800000"/>
              <a:headEnd/>
              <a:tailEnd/>
            </a:ln>
            <a:effectLst/>
          </p:spPr>
          <p:txBody>
            <a:bodyPr wrap="square" lIns="36000" tIns="36000" rIns="36000" bIns="36000" rtlCol="0">
              <a:spAutoFit/>
            </a:bodyPr>
            <a:lstStyle/>
            <a:p>
              <a:pPr algn="ctr">
                <a:spcAft>
                  <a:spcPts val="600"/>
                </a:spcAft>
              </a:pPr>
              <a:r>
                <a:rPr lang="en-US" sz="800" dirty="0"/>
                <a:t>Precession chambers in the vacuum tank</a:t>
              </a:r>
            </a:p>
          </p:txBody>
        </p:sp>
      </p:grpSp>
      <p:grpSp>
        <p:nvGrpSpPr>
          <p:cNvPr id="3" name="Groupe 2">
            <a:extLst>
              <a:ext uri="{FF2B5EF4-FFF2-40B4-BE49-F238E27FC236}">
                <a16:creationId xmlns:a16="http://schemas.microsoft.com/office/drawing/2014/main" id="{BA3B9C8D-25C4-4CAC-A93B-33D09EA2AC58}"/>
              </a:ext>
            </a:extLst>
          </p:cNvPr>
          <p:cNvGrpSpPr/>
          <p:nvPr/>
        </p:nvGrpSpPr>
        <p:grpSpPr>
          <a:xfrm>
            <a:off x="709191" y="2586015"/>
            <a:ext cx="1875412" cy="1928307"/>
            <a:chOff x="493776" y="3085363"/>
            <a:chExt cx="1875412" cy="1928307"/>
          </a:xfrm>
        </p:grpSpPr>
        <p:pic>
          <p:nvPicPr>
            <p:cNvPr id="19" name="Image 18">
              <a:extLst>
                <a:ext uri="{FF2B5EF4-FFF2-40B4-BE49-F238E27FC236}">
                  <a16:creationId xmlns:a16="http://schemas.microsoft.com/office/drawing/2014/main" id="{EB70C637-4439-4C8D-8FC9-7B91204BBEA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22818"/>
            <a:stretch/>
          </p:blipFill>
          <p:spPr>
            <a:xfrm rot="5400000">
              <a:off x="466640" y="3112499"/>
              <a:ext cx="1920323" cy="1866051"/>
            </a:xfrm>
            <a:prstGeom prst="rect">
              <a:avLst/>
            </a:prstGeom>
          </p:spPr>
        </p:pic>
        <p:sp>
          <p:nvSpPr>
            <p:cNvPr id="27" name="ZoneTexte 26">
              <a:extLst>
                <a:ext uri="{FF2B5EF4-FFF2-40B4-BE49-F238E27FC236}">
                  <a16:creationId xmlns:a16="http://schemas.microsoft.com/office/drawing/2014/main" id="{13905758-ED4D-4C38-A554-2DDA2E93A683}"/>
                </a:ext>
              </a:extLst>
            </p:cNvPr>
            <p:cNvSpPr txBox="1"/>
            <p:nvPr/>
          </p:nvSpPr>
          <p:spPr bwMode="auto">
            <a:xfrm>
              <a:off x="900269" y="4817856"/>
              <a:ext cx="1468919" cy="195814"/>
            </a:xfrm>
            <a:prstGeom prst="rect">
              <a:avLst/>
            </a:prstGeom>
            <a:solidFill>
              <a:schemeClr val="bg1"/>
            </a:solidFill>
            <a:ln w="9525">
              <a:noFill/>
              <a:miter lim="800000"/>
              <a:headEnd/>
              <a:tailEnd/>
            </a:ln>
            <a:effectLst/>
          </p:spPr>
          <p:txBody>
            <a:bodyPr wrap="none" lIns="36000" tIns="36000" rIns="36000" bIns="36000" rtlCol="0">
              <a:spAutoFit/>
            </a:bodyPr>
            <a:lstStyle/>
            <a:p>
              <a:pPr algn="ctr">
                <a:spcAft>
                  <a:spcPts val="600"/>
                </a:spcAft>
              </a:pPr>
              <a:r>
                <a:rPr lang="en-US" sz="800" dirty="0"/>
                <a:t>UCN detectors and spin analyzers</a:t>
              </a:r>
            </a:p>
          </p:txBody>
        </p:sp>
      </p:grpSp>
    </p:spTree>
    <p:extLst>
      <p:ext uri="{BB962C8B-B14F-4D97-AF65-F5344CB8AC3E}">
        <p14:creationId xmlns:p14="http://schemas.microsoft.com/office/powerpoint/2010/main" val="36513068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a:extLst>
              <a:ext uri="{FF2B5EF4-FFF2-40B4-BE49-F238E27FC236}">
                <a16:creationId xmlns:a16="http://schemas.microsoft.com/office/drawing/2014/main" id="{DEFFD350-620F-4BF5-8A05-3790F91CC9EB}"/>
              </a:ext>
            </a:extLst>
          </p:cNvPr>
          <p:cNvSpPr txBox="1"/>
          <p:nvPr/>
        </p:nvSpPr>
        <p:spPr>
          <a:xfrm>
            <a:off x="2959769" y="115772"/>
            <a:ext cx="7457325"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dirty="0">
                <a:ln>
                  <a:noFill/>
                </a:ln>
                <a:solidFill>
                  <a:srgbClr val="C00000"/>
                </a:solidFill>
                <a:effectLst/>
                <a:uLnTx/>
                <a:uFillTx/>
                <a:latin typeface="Calibri"/>
                <a:ea typeface="+mn-ea"/>
                <a:cs typeface="+mn-cs"/>
              </a:rPr>
              <a:t>2024 achievements: Hg co-magnetometer</a:t>
            </a:r>
            <a:endParaRPr kumimoji="0" lang="en-US" sz="2800" b="0" i="0" u="none" strike="noStrike" kern="1200" cap="none" spc="0" normalizeH="0" baseline="0" noProof="0" dirty="0">
              <a:ln>
                <a:noFill/>
              </a:ln>
              <a:solidFill>
                <a:srgbClr val="336699"/>
              </a:solidFill>
              <a:effectLst/>
              <a:uLnTx/>
              <a:uFillTx/>
              <a:latin typeface="Calibri"/>
              <a:ea typeface="+mn-ea"/>
              <a:cs typeface="+mn-cs"/>
            </a:endParaRPr>
          </a:p>
        </p:txBody>
      </p:sp>
      <p:pic>
        <p:nvPicPr>
          <p:cNvPr id="8" name="Image 7">
            <a:extLst>
              <a:ext uri="{FF2B5EF4-FFF2-40B4-BE49-F238E27FC236}">
                <a16:creationId xmlns:a16="http://schemas.microsoft.com/office/drawing/2014/main" id="{F9C36652-807C-48D4-822F-2804BF63E23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180" t="11470" r="9251" b="816"/>
          <a:stretch/>
        </p:blipFill>
        <p:spPr>
          <a:xfrm>
            <a:off x="5595361" y="1469295"/>
            <a:ext cx="5688886" cy="2790195"/>
          </a:xfrm>
          <a:prstGeom prst="rect">
            <a:avLst/>
          </a:prstGeom>
        </p:spPr>
      </p:pic>
      <p:sp>
        <p:nvSpPr>
          <p:cNvPr id="35" name="Text Box 73">
            <a:extLst>
              <a:ext uri="{FF2B5EF4-FFF2-40B4-BE49-F238E27FC236}">
                <a16:creationId xmlns:a16="http://schemas.microsoft.com/office/drawing/2014/main" id="{37945450-CEB5-41FA-81CF-7F9D8D042A98}"/>
              </a:ext>
            </a:extLst>
          </p:cNvPr>
          <p:cNvSpPr txBox="1">
            <a:spLocks noChangeArrowheads="1"/>
          </p:cNvSpPr>
          <p:nvPr/>
        </p:nvSpPr>
        <p:spPr bwMode="auto">
          <a:xfrm>
            <a:off x="536641" y="4545782"/>
            <a:ext cx="7790306"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r>
              <a:rPr lang="en-US" altLang="fr-FR" sz="1600" dirty="0">
                <a:solidFill>
                  <a:srgbClr val="C00000"/>
                </a:solidFill>
              </a:rPr>
              <a:t>Hg co-</a:t>
            </a:r>
            <a:r>
              <a:rPr lang="en-US" altLang="fr-FR" sz="1600" dirty="0" err="1">
                <a:solidFill>
                  <a:srgbClr val="C00000"/>
                </a:solidFill>
              </a:rPr>
              <a:t>magnetomer</a:t>
            </a:r>
            <a:r>
              <a:rPr lang="en-US" altLang="fr-FR" sz="1600" dirty="0">
                <a:solidFill>
                  <a:srgbClr val="C00000"/>
                </a:solidFill>
              </a:rPr>
              <a:t> operational over weeks:</a:t>
            </a:r>
          </a:p>
          <a:p>
            <a:pPr eaLnBrk="1" hangingPunct="1"/>
            <a:r>
              <a:rPr lang="en-US" altLang="fr-FR" sz="1400" dirty="0">
                <a:solidFill>
                  <a:srgbClr val="336699"/>
                </a:solidFill>
              </a:rPr>
              <a:t>   T</a:t>
            </a:r>
            <a:r>
              <a:rPr lang="en-US" altLang="fr-FR" sz="1400" baseline="-25000" dirty="0">
                <a:solidFill>
                  <a:srgbClr val="336699"/>
                </a:solidFill>
              </a:rPr>
              <a:t>2</a:t>
            </a:r>
            <a:r>
              <a:rPr lang="en-US" altLang="fr-FR" sz="1400" dirty="0">
                <a:solidFill>
                  <a:srgbClr val="336699"/>
                </a:solidFill>
              </a:rPr>
              <a:t> (TOP) = 50 s ; T</a:t>
            </a:r>
            <a:r>
              <a:rPr lang="en-US" altLang="fr-FR" sz="1400" baseline="-25000" dirty="0">
                <a:solidFill>
                  <a:srgbClr val="336699"/>
                </a:solidFill>
              </a:rPr>
              <a:t>2</a:t>
            </a:r>
            <a:r>
              <a:rPr lang="en-US" altLang="fr-FR" sz="1400" dirty="0">
                <a:solidFill>
                  <a:srgbClr val="336699"/>
                </a:solidFill>
              </a:rPr>
              <a:t> (BOT) = 80 s </a:t>
            </a:r>
          </a:p>
          <a:p>
            <a:pPr eaLnBrk="1" hangingPunct="1"/>
            <a:r>
              <a:rPr lang="en-US" altLang="fr-FR" sz="1600" dirty="0">
                <a:solidFill>
                  <a:srgbClr val="336699"/>
                </a:solidFill>
              </a:rPr>
              <a:t>   </a:t>
            </a:r>
            <a:r>
              <a:rPr lang="en-US" altLang="fr-FR" sz="1400" dirty="0">
                <a:solidFill>
                  <a:srgbClr val="336699"/>
                </a:solidFill>
              </a:rPr>
              <a:t>Performance still be improved but nearly at the design goal sensitivity (factor ~ 4 missing) </a:t>
            </a:r>
          </a:p>
          <a:p>
            <a:pPr eaLnBrk="1" hangingPunct="1"/>
            <a:endParaRPr lang="en-US" altLang="fr-FR" sz="1600" dirty="0">
              <a:solidFill>
                <a:srgbClr val="336699"/>
              </a:solidFill>
            </a:endParaRPr>
          </a:p>
          <a:p>
            <a:pPr eaLnBrk="1" hangingPunct="1"/>
            <a:r>
              <a:rPr lang="en-US" altLang="fr-FR" sz="1600" dirty="0">
                <a:solidFill>
                  <a:srgbClr val="C00000"/>
                </a:solidFill>
              </a:rPr>
              <a:t>Operational for </a:t>
            </a:r>
            <a:r>
              <a:rPr lang="en-US" altLang="fr-FR" sz="1600" dirty="0" err="1">
                <a:solidFill>
                  <a:srgbClr val="C00000"/>
                </a:solidFill>
              </a:rPr>
              <a:t>nEDM</a:t>
            </a:r>
            <a:r>
              <a:rPr lang="en-US" altLang="fr-FR" sz="1600" dirty="0">
                <a:solidFill>
                  <a:srgbClr val="C00000"/>
                </a:solidFill>
              </a:rPr>
              <a:t> measurement </a:t>
            </a:r>
            <a:r>
              <a:rPr lang="en-US" altLang="fr-FR" sz="1400" dirty="0">
                <a:solidFill>
                  <a:srgbClr val="336699"/>
                </a:solidFill>
              </a:rPr>
              <a:t>(but sensitivity to improve)</a:t>
            </a:r>
          </a:p>
        </p:txBody>
      </p:sp>
      <p:sp>
        <p:nvSpPr>
          <p:cNvPr id="17" name="Text Box 73">
            <a:extLst>
              <a:ext uri="{FF2B5EF4-FFF2-40B4-BE49-F238E27FC236}">
                <a16:creationId xmlns:a16="http://schemas.microsoft.com/office/drawing/2014/main" id="{CC7A4932-5286-4740-8DE6-73CAEB66D1A6}"/>
              </a:ext>
            </a:extLst>
          </p:cNvPr>
          <p:cNvSpPr txBox="1">
            <a:spLocks noChangeArrowheads="1"/>
          </p:cNvSpPr>
          <p:nvPr/>
        </p:nvSpPr>
        <p:spPr bwMode="auto">
          <a:xfrm>
            <a:off x="768066" y="925021"/>
            <a:ext cx="1067734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spcBef>
                <a:spcPct val="50000"/>
              </a:spcBef>
            </a:pPr>
            <a:r>
              <a:rPr lang="en-US" altLang="fr-FR" sz="1600" dirty="0">
                <a:solidFill>
                  <a:srgbClr val="C00000"/>
                </a:solidFill>
              </a:rPr>
              <a:t>Online monitoring of the magnetic field drift in the chambers: </a:t>
            </a:r>
            <a:r>
              <a:rPr lang="en-US" altLang="fr-FR" sz="1600" dirty="0">
                <a:solidFill>
                  <a:srgbClr val="336699"/>
                </a:solidFill>
              </a:rPr>
              <a:t>mandatory for </a:t>
            </a:r>
            <a:r>
              <a:rPr lang="en-US" altLang="fr-FR" sz="1600" dirty="0" err="1">
                <a:solidFill>
                  <a:srgbClr val="336699"/>
                </a:solidFill>
              </a:rPr>
              <a:t>nEDM</a:t>
            </a:r>
            <a:r>
              <a:rPr lang="en-US" altLang="fr-FR" sz="1600" dirty="0">
                <a:solidFill>
                  <a:srgbClr val="336699"/>
                </a:solidFill>
              </a:rPr>
              <a:t> measurement (R = </a:t>
            </a:r>
            <a:r>
              <a:rPr lang="en-US" altLang="fr-FR" sz="1600" dirty="0" err="1">
                <a:solidFill>
                  <a:srgbClr val="336699"/>
                </a:solidFill>
              </a:rPr>
              <a:t>f</a:t>
            </a:r>
            <a:r>
              <a:rPr lang="en-US" altLang="fr-FR" sz="1600" baseline="-25000" dirty="0" err="1">
                <a:solidFill>
                  <a:srgbClr val="336699"/>
                </a:solidFill>
              </a:rPr>
              <a:t>n</a:t>
            </a:r>
            <a:r>
              <a:rPr lang="en-US" altLang="fr-FR" sz="1600" dirty="0">
                <a:solidFill>
                  <a:srgbClr val="336699"/>
                </a:solidFill>
              </a:rPr>
              <a:t>/</a:t>
            </a:r>
            <a:r>
              <a:rPr lang="en-US" altLang="fr-FR" sz="1600" dirty="0" err="1">
                <a:solidFill>
                  <a:srgbClr val="336699"/>
                </a:solidFill>
              </a:rPr>
              <a:t>f</a:t>
            </a:r>
            <a:r>
              <a:rPr lang="en-US" altLang="fr-FR" sz="1600" baseline="-25000" dirty="0" err="1">
                <a:solidFill>
                  <a:srgbClr val="336699"/>
                </a:solidFill>
              </a:rPr>
              <a:t>Hg</a:t>
            </a:r>
            <a:r>
              <a:rPr lang="en-US" altLang="fr-FR" sz="1600" dirty="0">
                <a:solidFill>
                  <a:srgbClr val="336699"/>
                </a:solidFill>
              </a:rPr>
              <a:t>)</a:t>
            </a:r>
            <a:r>
              <a:rPr lang="en-US" altLang="fr-FR" sz="1600" dirty="0">
                <a:solidFill>
                  <a:srgbClr val="C00000"/>
                </a:solidFill>
              </a:rPr>
              <a:t> </a:t>
            </a:r>
            <a:endParaRPr lang="en-US" altLang="fr-FR" sz="1600" dirty="0">
              <a:solidFill>
                <a:srgbClr val="336699"/>
              </a:solidFill>
            </a:endParaRPr>
          </a:p>
        </p:txBody>
      </p:sp>
      <p:grpSp>
        <p:nvGrpSpPr>
          <p:cNvPr id="18" name="Groupe 17">
            <a:extLst>
              <a:ext uri="{FF2B5EF4-FFF2-40B4-BE49-F238E27FC236}">
                <a16:creationId xmlns:a16="http://schemas.microsoft.com/office/drawing/2014/main" id="{8C16CCA1-6DF0-4FAB-9EA3-9768B0A408DF}"/>
              </a:ext>
            </a:extLst>
          </p:cNvPr>
          <p:cNvGrpSpPr/>
          <p:nvPr/>
        </p:nvGrpSpPr>
        <p:grpSpPr>
          <a:xfrm>
            <a:off x="174678" y="1525607"/>
            <a:ext cx="5034319" cy="2587487"/>
            <a:chOff x="5132694" y="2895378"/>
            <a:chExt cx="3673430" cy="1756820"/>
          </a:xfrm>
        </p:grpSpPr>
        <p:pic>
          <p:nvPicPr>
            <p:cNvPr id="19" name="Image 18">
              <a:extLst>
                <a:ext uri="{FF2B5EF4-FFF2-40B4-BE49-F238E27FC236}">
                  <a16:creationId xmlns:a16="http://schemas.microsoft.com/office/drawing/2014/main" id="{BD2A6235-72FF-4676-B7E7-F09135FA02FA}"/>
                </a:ext>
              </a:extLst>
            </p:cNvPr>
            <p:cNvPicPr>
              <a:picLocks noChangeAspect="1"/>
            </p:cNvPicPr>
            <p:nvPr/>
          </p:nvPicPr>
          <p:blipFill rotWithShape="1">
            <a:blip r:embed="rId3"/>
            <a:srcRect l="4068" t="28916" r="19174" b="13458"/>
            <a:stretch/>
          </p:blipFill>
          <p:spPr>
            <a:xfrm>
              <a:off x="5132694" y="2928538"/>
              <a:ext cx="3673430" cy="1723660"/>
            </a:xfrm>
            <a:prstGeom prst="rect">
              <a:avLst/>
            </a:prstGeom>
          </p:spPr>
        </p:pic>
        <p:sp>
          <p:nvSpPr>
            <p:cNvPr id="20" name="Rectangle 19">
              <a:extLst>
                <a:ext uri="{FF2B5EF4-FFF2-40B4-BE49-F238E27FC236}">
                  <a16:creationId xmlns:a16="http://schemas.microsoft.com/office/drawing/2014/main" id="{4D6B250C-9E4F-4D28-8916-212E6569330E}"/>
                </a:ext>
              </a:extLst>
            </p:cNvPr>
            <p:cNvSpPr/>
            <p:nvPr/>
          </p:nvSpPr>
          <p:spPr>
            <a:xfrm>
              <a:off x="5147675" y="2895378"/>
              <a:ext cx="249135" cy="277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22" name="Image 21">
            <a:extLst>
              <a:ext uri="{FF2B5EF4-FFF2-40B4-BE49-F238E27FC236}">
                <a16:creationId xmlns:a16="http://schemas.microsoft.com/office/drawing/2014/main" id="{819604DF-FC21-42EA-A078-AD1B816B7B1F}"/>
              </a:ext>
            </a:extLst>
          </p:cNvPr>
          <p:cNvPicPr>
            <a:picLocks noChangeAspect="1"/>
          </p:cNvPicPr>
          <p:nvPr/>
        </p:nvPicPr>
        <p:blipFill>
          <a:blip r:embed="rId4"/>
          <a:stretch>
            <a:fillRect/>
          </a:stretch>
        </p:blipFill>
        <p:spPr>
          <a:xfrm>
            <a:off x="8470321" y="4413857"/>
            <a:ext cx="3396567" cy="1912450"/>
          </a:xfrm>
          <a:prstGeom prst="rect">
            <a:avLst/>
          </a:prstGeom>
        </p:spPr>
      </p:pic>
      <p:sp>
        <p:nvSpPr>
          <p:cNvPr id="13" name="ZoneTexte 12">
            <a:extLst>
              <a:ext uri="{FF2B5EF4-FFF2-40B4-BE49-F238E27FC236}">
                <a16:creationId xmlns:a16="http://schemas.microsoft.com/office/drawing/2014/main" id="{BC646A0F-4E41-4F3B-A8E3-0F206CDACC32}"/>
              </a:ext>
            </a:extLst>
          </p:cNvPr>
          <p:cNvSpPr txBox="1"/>
          <p:nvPr/>
        </p:nvSpPr>
        <p:spPr bwMode="auto">
          <a:xfrm>
            <a:off x="10268124" y="4413857"/>
            <a:ext cx="1199391" cy="180509"/>
          </a:xfrm>
          <a:prstGeom prst="rect">
            <a:avLst/>
          </a:prstGeom>
          <a:solidFill>
            <a:schemeClr val="bg1"/>
          </a:solidFill>
          <a:ln w="9525">
            <a:noFill/>
            <a:miter lim="800000"/>
            <a:headEnd/>
            <a:tailEnd/>
          </a:ln>
          <a:effectLst/>
        </p:spPr>
        <p:txBody>
          <a:bodyPr wrap="square" lIns="36000" tIns="36000" rIns="36000" bIns="36000" rtlCol="0">
            <a:spAutoFit/>
          </a:bodyPr>
          <a:lstStyle/>
          <a:p>
            <a:pPr algn="ctr">
              <a:spcAft>
                <a:spcPts val="600"/>
              </a:spcAft>
            </a:pPr>
            <a:r>
              <a:rPr lang="en-US" sz="800" dirty="0"/>
              <a:t>Hg polarization chamber)</a:t>
            </a:r>
          </a:p>
        </p:txBody>
      </p:sp>
    </p:spTree>
    <p:extLst>
      <p:ext uri="{BB962C8B-B14F-4D97-AF65-F5344CB8AC3E}">
        <p14:creationId xmlns:p14="http://schemas.microsoft.com/office/powerpoint/2010/main" val="21976170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3">
            <a:extLst>
              <a:ext uri="{FF2B5EF4-FFF2-40B4-BE49-F238E27FC236}">
                <a16:creationId xmlns:a16="http://schemas.microsoft.com/office/drawing/2014/main" id="{D74C4826-948F-438E-8CF4-E484B305030F}"/>
              </a:ext>
            </a:extLst>
          </p:cNvPr>
          <p:cNvSpPr txBox="1">
            <a:spLocks noChangeArrowheads="1"/>
          </p:cNvSpPr>
          <p:nvPr/>
        </p:nvSpPr>
        <p:spPr bwMode="auto">
          <a:xfrm>
            <a:off x="4604497" y="2062254"/>
            <a:ext cx="7393586" cy="869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r>
              <a:rPr lang="en-US" altLang="fr-FR" sz="1600" dirty="0">
                <a:solidFill>
                  <a:srgbClr val="C00000"/>
                </a:solidFill>
              </a:rPr>
              <a:t>Performance: </a:t>
            </a:r>
          </a:p>
          <a:p>
            <a:pPr eaLnBrk="1" hangingPunct="1">
              <a:spcAft>
                <a:spcPts val="300"/>
              </a:spcAft>
            </a:pPr>
            <a:r>
              <a:rPr lang="en-US" altLang="fr-FR" sz="1600" dirty="0">
                <a:solidFill>
                  <a:srgbClr val="336699"/>
                </a:solidFill>
              </a:rPr>
              <a:t>Stable (sparkless) operation at 150 kV (E= 12.5 kV/cm) : </a:t>
            </a:r>
            <a:r>
              <a:rPr lang="en-US" altLang="fr-FR" sz="1600" dirty="0">
                <a:solidFill>
                  <a:srgbClr val="C00000"/>
                </a:solidFill>
              </a:rPr>
              <a:t>ready for data taking !</a:t>
            </a:r>
          </a:p>
          <a:p>
            <a:pPr eaLnBrk="1" hangingPunct="1"/>
            <a:r>
              <a:rPr lang="en-US" altLang="fr-FR" sz="1600" dirty="0">
                <a:solidFill>
                  <a:srgbClr val="336699"/>
                </a:solidFill>
              </a:rPr>
              <a:t>Up to 180 kV (design goal) but sparkling (conditioning procedure to improve)</a:t>
            </a:r>
          </a:p>
        </p:txBody>
      </p:sp>
      <p:sp>
        <p:nvSpPr>
          <p:cNvPr id="9" name="ZoneTexte 8">
            <a:extLst>
              <a:ext uri="{FF2B5EF4-FFF2-40B4-BE49-F238E27FC236}">
                <a16:creationId xmlns:a16="http://schemas.microsoft.com/office/drawing/2014/main" id="{DEFFD350-620F-4BF5-8A05-3790F91CC9EB}"/>
              </a:ext>
            </a:extLst>
          </p:cNvPr>
          <p:cNvSpPr txBox="1"/>
          <p:nvPr/>
        </p:nvSpPr>
        <p:spPr>
          <a:xfrm>
            <a:off x="2980190" y="62172"/>
            <a:ext cx="7490808"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dirty="0">
                <a:ln>
                  <a:noFill/>
                </a:ln>
                <a:solidFill>
                  <a:srgbClr val="C00000"/>
                </a:solidFill>
                <a:effectLst/>
                <a:uLnTx/>
                <a:uFillTx/>
                <a:latin typeface="Calibri"/>
                <a:ea typeface="+mn-ea"/>
                <a:cs typeface="+mn-cs"/>
              </a:rPr>
              <a:t>2024 achievements: </a:t>
            </a:r>
            <a:r>
              <a:rPr lang="en-US" sz="2800" dirty="0">
                <a:solidFill>
                  <a:srgbClr val="C00000"/>
                </a:solidFill>
                <a:latin typeface="Calibri"/>
              </a:rPr>
              <a:t>high voltage</a:t>
            </a:r>
            <a:endParaRPr kumimoji="0" lang="en-US" sz="2800" b="0" i="0" u="none" strike="noStrike" kern="1200" cap="none" spc="0" normalizeH="0" baseline="0" noProof="0" dirty="0">
              <a:ln>
                <a:noFill/>
              </a:ln>
              <a:solidFill>
                <a:srgbClr val="336699"/>
              </a:solidFill>
              <a:effectLst/>
              <a:uLnTx/>
              <a:uFillTx/>
              <a:latin typeface="Calibri"/>
              <a:ea typeface="+mn-ea"/>
              <a:cs typeface="+mn-cs"/>
            </a:endParaRPr>
          </a:p>
        </p:txBody>
      </p:sp>
      <p:pic>
        <p:nvPicPr>
          <p:cNvPr id="3" name="Image 2">
            <a:extLst>
              <a:ext uri="{FF2B5EF4-FFF2-40B4-BE49-F238E27FC236}">
                <a16:creationId xmlns:a16="http://schemas.microsoft.com/office/drawing/2014/main" id="{CC101B5C-3769-4804-86BC-4E4CDA896FA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261"/>
          <a:stretch/>
        </p:blipFill>
        <p:spPr>
          <a:xfrm>
            <a:off x="6418729" y="3228199"/>
            <a:ext cx="2694178" cy="1655875"/>
          </a:xfrm>
          <a:prstGeom prst="rect">
            <a:avLst/>
          </a:prstGeom>
        </p:spPr>
      </p:pic>
      <p:pic>
        <p:nvPicPr>
          <p:cNvPr id="7" name="Image 6">
            <a:extLst>
              <a:ext uri="{FF2B5EF4-FFF2-40B4-BE49-F238E27FC236}">
                <a16:creationId xmlns:a16="http://schemas.microsoft.com/office/drawing/2014/main" id="{EF881C27-571E-44E8-B452-E62063148D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56997" y="3201720"/>
            <a:ext cx="2067131" cy="3092034"/>
          </a:xfrm>
          <a:prstGeom prst="rect">
            <a:avLst/>
          </a:prstGeom>
        </p:spPr>
      </p:pic>
      <p:sp>
        <p:nvSpPr>
          <p:cNvPr id="15" name="Text Box 73">
            <a:extLst>
              <a:ext uri="{FF2B5EF4-FFF2-40B4-BE49-F238E27FC236}">
                <a16:creationId xmlns:a16="http://schemas.microsoft.com/office/drawing/2014/main" id="{C4A9B04A-450B-49DF-AA6A-7692B6A9329B}"/>
              </a:ext>
            </a:extLst>
          </p:cNvPr>
          <p:cNvSpPr txBox="1">
            <a:spLocks noChangeArrowheads="1"/>
          </p:cNvSpPr>
          <p:nvPr/>
        </p:nvSpPr>
        <p:spPr bwMode="auto">
          <a:xfrm>
            <a:off x="4591049" y="1449626"/>
            <a:ext cx="6096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r>
              <a:rPr lang="en-US" altLang="fr-FR" sz="1600" dirty="0">
                <a:solidFill>
                  <a:srgbClr val="336699"/>
                </a:solidFill>
              </a:rPr>
              <a:t>Bipolar power supply replaced by two unipolar supplies (300 kV)</a:t>
            </a:r>
          </a:p>
          <a:p>
            <a:pPr eaLnBrk="1" hangingPunct="1"/>
            <a:r>
              <a:rPr lang="en-US" altLang="fr-FR" sz="1600" dirty="0">
                <a:solidFill>
                  <a:srgbClr val="336699"/>
                </a:solidFill>
              </a:rPr>
              <a:t>Full setup tested for the first time in 2024</a:t>
            </a:r>
          </a:p>
        </p:txBody>
      </p:sp>
      <p:sp>
        <p:nvSpPr>
          <p:cNvPr id="16" name="Text Box 73">
            <a:extLst>
              <a:ext uri="{FF2B5EF4-FFF2-40B4-BE49-F238E27FC236}">
                <a16:creationId xmlns:a16="http://schemas.microsoft.com/office/drawing/2014/main" id="{07846250-ACD2-4F20-8086-B3004CC304D9}"/>
              </a:ext>
            </a:extLst>
          </p:cNvPr>
          <p:cNvSpPr txBox="1">
            <a:spLocks noChangeArrowheads="1"/>
          </p:cNvSpPr>
          <p:nvPr/>
        </p:nvSpPr>
        <p:spPr bwMode="auto">
          <a:xfrm>
            <a:off x="387709" y="4720331"/>
            <a:ext cx="37816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r>
              <a:rPr lang="en-US" altLang="fr-FR" sz="1600" dirty="0">
                <a:solidFill>
                  <a:srgbClr val="C00000"/>
                </a:solidFill>
              </a:rPr>
              <a:t>Commissioning during 2025 shutdown</a:t>
            </a:r>
          </a:p>
        </p:txBody>
      </p:sp>
      <p:sp>
        <p:nvSpPr>
          <p:cNvPr id="11" name="Text Box 73">
            <a:extLst>
              <a:ext uri="{FF2B5EF4-FFF2-40B4-BE49-F238E27FC236}">
                <a16:creationId xmlns:a16="http://schemas.microsoft.com/office/drawing/2014/main" id="{675821EE-FD56-43A7-BD42-7DFC353A1F19}"/>
              </a:ext>
            </a:extLst>
          </p:cNvPr>
          <p:cNvSpPr txBox="1">
            <a:spLocks noChangeArrowheads="1"/>
          </p:cNvSpPr>
          <p:nvPr/>
        </p:nvSpPr>
        <p:spPr bwMode="auto">
          <a:xfrm>
            <a:off x="395622" y="902129"/>
            <a:ext cx="6096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r>
              <a:rPr lang="en-US" altLang="fr-FR" sz="1600" dirty="0">
                <a:solidFill>
                  <a:srgbClr val="C00000"/>
                </a:solidFill>
              </a:rPr>
              <a:t>Electric field generation: </a:t>
            </a:r>
            <a:r>
              <a:rPr lang="en-US" altLang="fr-FR" sz="1600" dirty="0">
                <a:solidFill>
                  <a:srgbClr val="336699"/>
                </a:solidFill>
              </a:rPr>
              <a:t>mandatory for </a:t>
            </a:r>
            <a:r>
              <a:rPr lang="en-US" altLang="fr-FR" sz="1600" dirty="0" err="1">
                <a:solidFill>
                  <a:srgbClr val="336699"/>
                </a:solidFill>
              </a:rPr>
              <a:t>nEDM</a:t>
            </a:r>
            <a:r>
              <a:rPr lang="en-US" altLang="fr-FR" sz="1600" dirty="0">
                <a:solidFill>
                  <a:srgbClr val="336699"/>
                </a:solidFill>
              </a:rPr>
              <a:t> measurement</a:t>
            </a:r>
            <a:endParaRPr lang="en-US" altLang="fr-FR" sz="1600" dirty="0">
              <a:solidFill>
                <a:srgbClr val="C00000"/>
              </a:solidFill>
            </a:endParaRPr>
          </a:p>
        </p:txBody>
      </p:sp>
      <p:sp>
        <p:nvSpPr>
          <p:cNvPr id="13" name="Text Box 73">
            <a:extLst>
              <a:ext uri="{FF2B5EF4-FFF2-40B4-BE49-F238E27FC236}">
                <a16:creationId xmlns:a16="http://schemas.microsoft.com/office/drawing/2014/main" id="{7300C5EB-8BE9-4D64-8435-C4387E37C986}"/>
              </a:ext>
            </a:extLst>
          </p:cNvPr>
          <p:cNvSpPr txBox="1">
            <a:spLocks noChangeArrowheads="1"/>
          </p:cNvSpPr>
          <p:nvPr/>
        </p:nvSpPr>
        <p:spPr bwMode="auto">
          <a:xfrm>
            <a:off x="387709" y="4400669"/>
            <a:ext cx="51849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r>
              <a:rPr lang="en-US" altLang="fr-FR" sz="1600" dirty="0">
                <a:solidFill>
                  <a:srgbClr val="C00000"/>
                </a:solidFill>
              </a:rPr>
              <a:t>Polarity switcher needed: </a:t>
            </a:r>
            <a:r>
              <a:rPr lang="en-US" altLang="fr-FR" sz="1600" dirty="0">
                <a:solidFill>
                  <a:srgbClr val="336699"/>
                </a:solidFill>
              </a:rPr>
              <a:t>development started in 2024</a:t>
            </a:r>
          </a:p>
        </p:txBody>
      </p:sp>
      <p:pic>
        <p:nvPicPr>
          <p:cNvPr id="17" name="Image 16">
            <a:extLst>
              <a:ext uri="{FF2B5EF4-FFF2-40B4-BE49-F238E27FC236}">
                <a16:creationId xmlns:a16="http://schemas.microsoft.com/office/drawing/2014/main" id="{A76CA42C-0712-4A7D-B516-4D34CE625C10}"/>
              </a:ext>
            </a:extLst>
          </p:cNvPr>
          <p:cNvPicPr>
            <a:picLocks noChangeAspect="1"/>
          </p:cNvPicPr>
          <p:nvPr/>
        </p:nvPicPr>
        <p:blipFill>
          <a:blip r:embed="rId4"/>
          <a:stretch>
            <a:fillRect/>
          </a:stretch>
        </p:blipFill>
        <p:spPr>
          <a:xfrm>
            <a:off x="193917" y="1469282"/>
            <a:ext cx="3947780" cy="2622106"/>
          </a:xfrm>
          <a:prstGeom prst="rect">
            <a:avLst/>
          </a:prstGeom>
        </p:spPr>
      </p:pic>
      <p:sp>
        <p:nvSpPr>
          <p:cNvPr id="18" name="ZoneTexte 17">
            <a:extLst>
              <a:ext uri="{FF2B5EF4-FFF2-40B4-BE49-F238E27FC236}">
                <a16:creationId xmlns:a16="http://schemas.microsoft.com/office/drawing/2014/main" id="{1ECC3EE4-2FE1-4DDA-A161-70DEB7CF77EC}"/>
              </a:ext>
            </a:extLst>
          </p:cNvPr>
          <p:cNvSpPr txBox="1"/>
          <p:nvPr/>
        </p:nvSpPr>
        <p:spPr bwMode="auto">
          <a:xfrm>
            <a:off x="395622" y="5228688"/>
            <a:ext cx="8488335" cy="369332"/>
          </a:xfrm>
          <a:prstGeom prst="rect">
            <a:avLst/>
          </a:prstGeom>
          <a:noFill/>
          <a:ln w="9525">
            <a:noFill/>
            <a:miter lim="800000"/>
            <a:headEnd/>
            <a:tailEnd/>
          </a:ln>
          <a:effectLst/>
        </p:spPr>
        <p:txBody>
          <a:bodyPr wrap="square">
            <a:spAutoFit/>
          </a:bodyPr>
          <a:lstStyle/>
          <a:p>
            <a:pPr eaLnBrk="1" hangingPunct="1"/>
            <a:r>
              <a:rPr lang="en-US" altLang="fr-FR" dirty="0">
                <a:solidFill>
                  <a:srgbClr val="C00000"/>
                </a:solidFill>
              </a:rPr>
              <a:t>Goal</a:t>
            </a:r>
            <a:r>
              <a:rPr lang="en-US" altLang="fr-FR" sz="1800" dirty="0">
                <a:solidFill>
                  <a:srgbClr val="C00000"/>
                </a:solidFill>
              </a:rPr>
              <a:t>: </a:t>
            </a:r>
            <a:r>
              <a:rPr lang="en-US" altLang="fr-FR" sz="1800" dirty="0">
                <a:solidFill>
                  <a:srgbClr val="336699"/>
                </a:solidFill>
              </a:rPr>
              <a:t>remote control of polarity changes (switcher) ready before restart of data taking </a:t>
            </a:r>
            <a:endParaRPr lang="en-US" altLang="fr-FR" sz="1800" dirty="0">
              <a:solidFill>
                <a:srgbClr val="C00000"/>
              </a:solidFill>
            </a:endParaRPr>
          </a:p>
        </p:txBody>
      </p:sp>
    </p:spTree>
    <p:extLst>
      <p:ext uri="{BB962C8B-B14F-4D97-AF65-F5344CB8AC3E}">
        <p14:creationId xmlns:p14="http://schemas.microsoft.com/office/powerpoint/2010/main" val="23669240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3">
            <a:extLst>
              <a:ext uri="{FF2B5EF4-FFF2-40B4-BE49-F238E27FC236}">
                <a16:creationId xmlns:a16="http://schemas.microsoft.com/office/drawing/2014/main" id="{D74C4826-948F-438E-8CF4-E484B305030F}"/>
              </a:ext>
            </a:extLst>
          </p:cNvPr>
          <p:cNvSpPr txBox="1">
            <a:spLocks noChangeArrowheads="1"/>
          </p:cNvSpPr>
          <p:nvPr/>
        </p:nvSpPr>
        <p:spPr bwMode="auto">
          <a:xfrm>
            <a:off x="5089132" y="1168403"/>
            <a:ext cx="608891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a:spcBef>
                <a:spcPct val="50000"/>
              </a:spcBef>
            </a:pPr>
            <a:r>
              <a:rPr lang="en-US" altLang="fr-FR" sz="1600" dirty="0">
                <a:solidFill>
                  <a:srgbClr val="C00000"/>
                </a:solidFill>
              </a:rPr>
              <a:t>Two Cs units installed in 2024</a:t>
            </a:r>
            <a:r>
              <a:rPr lang="en-US" altLang="fr-FR" sz="1600" dirty="0">
                <a:solidFill>
                  <a:srgbClr val="336699"/>
                </a:solidFill>
              </a:rPr>
              <a:t>: steady operation over weeks</a:t>
            </a:r>
          </a:p>
        </p:txBody>
      </p:sp>
      <p:sp>
        <p:nvSpPr>
          <p:cNvPr id="9" name="ZoneTexte 8">
            <a:extLst>
              <a:ext uri="{FF2B5EF4-FFF2-40B4-BE49-F238E27FC236}">
                <a16:creationId xmlns:a16="http://schemas.microsoft.com/office/drawing/2014/main" id="{DEFFD350-620F-4BF5-8A05-3790F91CC9EB}"/>
              </a:ext>
            </a:extLst>
          </p:cNvPr>
          <p:cNvSpPr txBox="1"/>
          <p:nvPr/>
        </p:nvSpPr>
        <p:spPr>
          <a:xfrm>
            <a:off x="2743201" y="86235"/>
            <a:ext cx="7312946"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dirty="0">
                <a:ln>
                  <a:noFill/>
                </a:ln>
                <a:solidFill>
                  <a:srgbClr val="C00000"/>
                </a:solidFill>
                <a:effectLst/>
                <a:uLnTx/>
                <a:uFillTx/>
                <a:latin typeface="Calibri"/>
                <a:ea typeface="+mn-ea"/>
                <a:cs typeface="+mn-cs"/>
              </a:rPr>
              <a:t>2024 achievements: Cs magnetometers</a:t>
            </a:r>
            <a:endParaRPr kumimoji="0" lang="en-US" sz="2800" b="0" i="0" u="none" strike="noStrike" kern="1200" cap="none" spc="0" normalizeH="0" baseline="0" noProof="0" dirty="0">
              <a:ln>
                <a:noFill/>
              </a:ln>
              <a:solidFill>
                <a:srgbClr val="336699"/>
              </a:solidFill>
              <a:effectLst/>
              <a:uLnTx/>
              <a:uFillTx/>
              <a:latin typeface="Calibri"/>
              <a:ea typeface="+mn-ea"/>
              <a:cs typeface="+mn-cs"/>
            </a:endParaRPr>
          </a:p>
        </p:txBody>
      </p:sp>
      <p:pic>
        <p:nvPicPr>
          <p:cNvPr id="32" name="Image 31">
            <a:extLst>
              <a:ext uri="{FF2B5EF4-FFF2-40B4-BE49-F238E27FC236}">
                <a16:creationId xmlns:a16="http://schemas.microsoft.com/office/drawing/2014/main" id="{7EB7CC7D-E671-4D5F-937A-62E119A4167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129" t="10470" r="8252" b="2687"/>
          <a:stretch/>
        </p:blipFill>
        <p:spPr>
          <a:xfrm>
            <a:off x="9089203" y="1702038"/>
            <a:ext cx="2685305" cy="2095912"/>
          </a:xfrm>
          <a:prstGeom prst="rect">
            <a:avLst/>
          </a:prstGeom>
        </p:spPr>
      </p:pic>
      <p:sp>
        <p:nvSpPr>
          <p:cNvPr id="34" name="Text Box 73">
            <a:extLst>
              <a:ext uri="{FF2B5EF4-FFF2-40B4-BE49-F238E27FC236}">
                <a16:creationId xmlns:a16="http://schemas.microsoft.com/office/drawing/2014/main" id="{E781EDD0-D1B3-4A72-A6D1-1F4F285B2447}"/>
              </a:ext>
            </a:extLst>
          </p:cNvPr>
          <p:cNvSpPr txBox="1">
            <a:spLocks noChangeArrowheads="1"/>
          </p:cNvSpPr>
          <p:nvPr/>
        </p:nvSpPr>
        <p:spPr bwMode="auto">
          <a:xfrm>
            <a:off x="661905" y="4644463"/>
            <a:ext cx="5637090" cy="907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spcAft>
                <a:spcPts val="600"/>
              </a:spcAft>
            </a:pPr>
            <a:r>
              <a:rPr lang="en-US" altLang="fr-FR" sz="1600" dirty="0">
                <a:solidFill>
                  <a:srgbClr val="C00000"/>
                </a:solidFill>
              </a:rPr>
              <a:t>Cs magnetometry planning: </a:t>
            </a:r>
          </a:p>
          <a:p>
            <a:pPr eaLnBrk="1" hangingPunct="1"/>
            <a:r>
              <a:rPr lang="en-US" altLang="fr-FR" sz="1600" dirty="0">
                <a:solidFill>
                  <a:srgbClr val="336699"/>
                </a:solidFill>
              </a:rPr>
              <a:t>2025: half of Cs setup installed (56 cells) before data taking</a:t>
            </a:r>
          </a:p>
          <a:p>
            <a:pPr eaLnBrk="1" hangingPunct="1"/>
            <a:r>
              <a:rPr lang="en-US" altLang="fr-FR" sz="1600" dirty="0">
                <a:solidFill>
                  <a:srgbClr val="336699"/>
                </a:solidFill>
              </a:rPr>
              <a:t>2026: full Cs setup installed (112 cells)</a:t>
            </a:r>
          </a:p>
        </p:txBody>
      </p:sp>
      <p:grpSp>
        <p:nvGrpSpPr>
          <p:cNvPr id="2" name="Groupe 1">
            <a:extLst>
              <a:ext uri="{FF2B5EF4-FFF2-40B4-BE49-F238E27FC236}">
                <a16:creationId xmlns:a16="http://schemas.microsoft.com/office/drawing/2014/main" id="{7E0A6B81-2EC2-402F-A893-63C57EC1C360}"/>
              </a:ext>
            </a:extLst>
          </p:cNvPr>
          <p:cNvGrpSpPr/>
          <p:nvPr/>
        </p:nvGrpSpPr>
        <p:grpSpPr>
          <a:xfrm>
            <a:off x="5540312" y="1713001"/>
            <a:ext cx="2877547" cy="1853484"/>
            <a:chOff x="6224742" y="1783824"/>
            <a:chExt cx="2654291" cy="1658024"/>
          </a:xfrm>
        </p:grpSpPr>
        <p:pic>
          <p:nvPicPr>
            <p:cNvPr id="15" name="Image 14">
              <a:extLst>
                <a:ext uri="{FF2B5EF4-FFF2-40B4-BE49-F238E27FC236}">
                  <a16:creationId xmlns:a16="http://schemas.microsoft.com/office/drawing/2014/main" id="{011FE932-1C20-4FBD-BA41-5DBC27AC07FF}"/>
                </a:ext>
              </a:extLst>
            </p:cNvPr>
            <p:cNvPicPr>
              <a:picLocks noChangeAspect="1"/>
            </p:cNvPicPr>
            <p:nvPr/>
          </p:nvPicPr>
          <p:blipFill rotWithShape="1">
            <a:blip r:embed="rId3"/>
            <a:srcRect t="17379"/>
            <a:stretch/>
          </p:blipFill>
          <p:spPr>
            <a:xfrm>
              <a:off x="6224742" y="1783824"/>
              <a:ext cx="2652130" cy="1642050"/>
            </a:xfrm>
            <a:prstGeom prst="rect">
              <a:avLst/>
            </a:prstGeom>
          </p:spPr>
        </p:pic>
        <p:sp>
          <p:nvSpPr>
            <p:cNvPr id="16" name="ZoneTexte 15">
              <a:extLst>
                <a:ext uri="{FF2B5EF4-FFF2-40B4-BE49-F238E27FC236}">
                  <a16:creationId xmlns:a16="http://schemas.microsoft.com/office/drawing/2014/main" id="{9C4D09E6-82F8-4AB9-84B2-163C489075E1}"/>
                </a:ext>
              </a:extLst>
            </p:cNvPr>
            <p:cNvSpPr txBox="1"/>
            <p:nvPr/>
          </p:nvSpPr>
          <p:spPr bwMode="auto">
            <a:xfrm>
              <a:off x="8050662" y="3270706"/>
              <a:ext cx="828371" cy="171142"/>
            </a:xfrm>
            <a:prstGeom prst="rect">
              <a:avLst/>
            </a:prstGeom>
            <a:solidFill>
              <a:schemeClr val="bg1"/>
            </a:solidFill>
            <a:ln w="9525">
              <a:noFill/>
              <a:miter lim="800000"/>
              <a:headEnd/>
              <a:tailEnd/>
            </a:ln>
            <a:effectLst/>
          </p:spPr>
          <p:txBody>
            <a:bodyPr wrap="square" lIns="36000" tIns="36000" rIns="36000" bIns="36000" rtlCol="0">
              <a:spAutoFit/>
            </a:bodyPr>
            <a:lstStyle/>
            <a:p>
              <a:pPr algn="ctr">
                <a:spcAft>
                  <a:spcPts val="600"/>
                </a:spcAft>
              </a:pPr>
              <a:r>
                <a:rPr lang="en-US" sz="800" dirty="0"/>
                <a:t>One Cs unit (4 cells)</a:t>
              </a:r>
            </a:p>
          </p:txBody>
        </p:sp>
      </p:grpSp>
      <p:grpSp>
        <p:nvGrpSpPr>
          <p:cNvPr id="18" name="Groupe 17">
            <a:extLst>
              <a:ext uri="{FF2B5EF4-FFF2-40B4-BE49-F238E27FC236}">
                <a16:creationId xmlns:a16="http://schemas.microsoft.com/office/drawing/2014/main" id="{3A8582F4-C86B-47FE-A342-107E3595AFA9}"/>
              </a:ext>
            </a:extLst>
          </p:cNvPr>
          <p:cNvGrpSpPr/>
          <p:nvPr/>
        </p:nvGrpSpPr>
        <p:grpSpPr>
          <a:xfrm>
            <a:off x="174678" y="1407561"/>
            <a:ext cx="5034319" cy="2721575"/>
            <a:chOff x="5132694" y="2895378"/>
            <a:chExt cx="3673430" cy="1756820"/>
          </a:xfrm>
        </p:grpSpPr>
        <p:pic>
          <p:nvPicPr>
            <p:cNvPr id="19" name="Image 18">
              <a:extLst>
                <a:ext uri="{FF2B5EF4-FFF2-40B4-BE49-F238E27FC236}">
                  <a16:creationId xmlns:a16="http://schemas.microsoft.com/office/drawing/2014/main" id="{220D8075-A687-4439-A536-83B5F79D0170}"/>
                </a:ext>
              </a:extLst>
            </p:cNvPr>
            <p:cNvPicPr>
              <a:picLocks noChangeAspect="1"/>
            </p:cNvPicPr>
            <p:nvPr/>
          </p:nvPicPr>
          <p:blipFill rotWithShape="1">
            <a:blip r:embed="rId4"/>
            <a:srcRect l="4068" t="28916" r="19174" b="13458"/>
            <a:stretch/>
          </p:blipFill>
          <p:spPr>
            <a:xfrm>
              <a:off x="5132694" y="2928538"/>
              <a:ext cx="3673430" cy="1723660"/>
            </a:xfrm>
            <a:prstGeom prst="rect">
              <a:avLst/>
            </a:prstGeom>
          </p:spPr>
        </p:pic>
        <p:sp>
          <p:nvSpPr>
            <p:cNvPr id="20" name="Rectangle 19">
              <a:extLst>
                <a:ext uri="{FF2B5EF4-FFF2-40B4-BE49-F238E27FC236}">
                  <a16:creationId xmlns:a16="http://schemas.microsoft.com/office/drawing/2014/main" id="{977DC6E1-E88E-46A2-A63C-83844ACB0C23}"/>
                </a:ext>
              </a:extLst>
            </p:cNvPr>
            <p:cNvSpPr/>
            <p:nvPr/>
          </p:nvSpPr>
          <p:spPr>
            <a:xfrm>
              <a:off x="5147675" y="2895378"/>
              <a:ext cx="249135" cy="277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7" name="Image 6">
            <a:extLst>
              <a:ext uri="{FF2B5EF4-FFF2-40B4-BE49-F238E27FC236}">
                <a16:creationId xmlns:a16="http://schemas.microsoft.com/office/drawing/2014/main" id="{54C95B20-6441-4CD6-AA83-E6785C4B33A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21601" y="3828789"/>
            <a:ext cx="3629572" cy="2719043"/>
          </a:xfrm>
          <a:prstGeom prst="rect">
            <a:avLst/>
          </a:prstGeom>
        </p:spPr>
      </p:pic>
      <p:sp>
        <p:nvSpPr>
          <p:cNvPr id="23" name="Text Box 73">
            <a:extLst>
              <a:ext uri="{FF2B5EF4-FFF2-40B4-BE49-F238E27FC236}">
                <a16:creationId xmlns:a16="http://schemas.microsoft.com/office/drawing/2014/main" id="{971F4A58-B6B9-4769-B684-1BBCDF2BBBD3}"/>
              </a:ext>
            </a:extLst>
          </p:cNvPr>
          <p:cNvSpPr txBox="1">
            <a:spLocks noChangeArrowheads="1"/>
          </p:cNvSpPr>
          <p:nvPr/>
        </p:nvSpPr>
        <p:spPr bwMode="auto">
          <a:xfrm>
            <a:off x="526329" y="846255"/>
            <a:ext cx="685193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spcBef>
                <a:spcPct val="50000"/>
              </a:spcBef>
            </a:pPr>
            <a:r>
              <a:rPr lang="en-US" altLang="fr-FR" sz="1600" dirty="0">
                <a:solidFill>
                  <a:srgbClr val="C00000"/>
                </a:solidFill>
              </a:rPr>
              <a:t>Online monitoring of field non uniformities (G</a:t>
            </a:r>
            <a:r>
              <a:rPr lang="en-US" altLang="fr-FR" sz="1600" baseline="-25000" dirty="0">
                <a:solidFill>
                  <a:srgbClr val="C00000"/>
                </a:solidFill>
              </a:rPr>
              <a:t>30</a:t>
            </a:r>
            <a:r>
              <a:rPr lang="en-US" altLang="fr-FR" sz="1600" dirty="0">
                <a:solidFill>
                  <a:srgbClr val="C00000"/>
                </a:solidFill>
              </a:rPr>
              <a:t>): </a:t>
            </a:r>
            <a:r>
              <a:rPr lang="en-US" altLang="fr-FR" sz="1600" dirty="0">
                <a:solidFill>
                  <a:srgbClr val="336699"/>
                </a:solidFill>
              </a:rPr>
              <a:t>systematic assessment </a:t>
            </a:r>
          </a:p>
        </p:txBody>
      </p:sp>
    </p:spTree>
    <p:extLst>
      <p:ext uri="{BB962C8B-B14F-4D97-AF65-F5344CB8AC3E}">
        <p14:creationId xmlns:p14="http://schemas.microsoft.com/office/powerpoint/2010/main" val="5478776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3">
            <a:extLst>
              <a:ext uri="{FF2B5EF4-FFF2-40B4-BE49-F238E27FC236}">
                <a16:creationId xmlns:a16="http://schemas.microsoft.com/office/drawing/2014/main" id="{D74C4826-948F-438E-8CF4-E484B305030F}"/>
              </a:ext>
            </a:extLst>
          </p:cNvPr>
          <p:cNvSpPr txBox="1">
            <a:spLocks noChangeArrowheads="1"/>
          </p:cNvSpPr>
          <p:nvPr/>
        </p:nvSpPr>
        <p:spPr bwMode="auto">
          <a:xfrm>
            <a:off x="4458820" y="2019704"/>
            <a:ext cx="7347189"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r>
              <a:rPr lang="en-US" altLang="fr-FR" sz="1600" dirty="0">
                <a:solidFill>
                  <a:srgbClr val="C00000"/>
                </a:solidFill>
              </a:rPr>
              <a:t>Average magnetic field sampled by neutron, Hg and Cs over a run (~ 1 day): </a:t>
            </a:r>
          </a:p>
          <a:p>
            <a:pPr eaLnBrk="1" hangingPunct="1"/>
            <a:r>
              <a:rPr lang="en-US" altLang="fr-FR" sz="1600" dirty="0">
                <a:solidFill>
                  <a:srgbClr val="336699"/>
                </a:solidFill>
              </a:rPr>
              <a:t>       - high stability observed by the three magnetometers</a:t>
            </a:r>
          </a:p>
          <a:p>
            <a:pPr eaLnBrk="1" hangingPunct="1"/>
            <a:r>
              <a:rPr lang="en-US" altLang="fr-FR" sz="1600" dirty="0">
                <a:solidFill>
                  <a:srgbClr val="336699"/>
                </a:solidFill>
              </a:rPr>
              <a:t>       - neutron in agreement with Hg</a:t>
            </a:r>
          </a:p>
          <a:p>
            <a:pPr eaLnBrk="1" hangingPunct="1"/>
            <a:r>
              <a:rPr lang="en-US" altLang="fr-FR" sz="1600" dirty="0">
                <a:solidFill>
                  <a:srgbClr val="336699"/>
                </a:solidFill>
              </a:rPr>
              <a:t>       - Cs offset due to incomplete array (under investigations)</a:t>
            </a:r>
          </a:p>
        </p:txBody>
      </p:sp>
      <p:sp>
        <p:nvSpPr>
          <p:cNvPr id="9" name="ZoneTexte 8">
            <a:extLst>
              <a:ext uri="{FF2B5EF4-FFF2-40B4-BE49-F238E27FC236}">
                <a16:creationId xmlns:a16="http://schemas.microsoft.com/office/drawing/2014/main" id="{DEFFD350-620F-4BF5-8A05-3790F91CC9EB}"/>
              </a:ext>
            </a:extLst>
          </p:cNvPr>
          <p:cNvSpPr txBox="1"/>
          <p:nvPr/>
        </p:nvSpPr>
        <p:spPr>
          <a:xfrm>
            <a:off x="3114002" y="103116"/>
            <a:ext cx="6235481"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dirty="0">
                <a:ln>
                  <a:noFill/>
                </a:ln>
                <a:solidFill>
                  <a:srgbClr val="C00000"/>
                </a:solidFill>
                <a:effectLst/>
                <a:uLnTx/>
                <a:uFillTx/>
                <a:latin typeface="Calibri"/>
                <a:ea typeface="+mn-ea"/>
                <a:cs typeface="+mn-cs"/>
              </a:rPr>
              <a:t>First test-ED</a:t>
            </a:r>
            <a:r>
              <a:rPr lang="en-US" sz="2800" dirty="0">
                <a:solidFill>
                  <a:srgbClr val="C00000"/>
                </a:solidFill>
                <a:latin typeface="Calibri"/>
              </a:rPr>
              <a:t>M run </a:t>
            </a:r>
            <a:endParaRPr kumimoji="0" lang="en-US" sz="2800" b="0" i="0" u="none" strike="noStrike" kern="1200" cap="none" spc="0" normalizeH="0" baseline="0" noProof="0" dirty="0">
              <a:ln>
                <a:noFill/>
              </a:ln>
              <a:solidFill>
                <a:srgbClr val="336699"/>
              </a:solidFill>
              <a:effectLst/>
              <a:uLnTx/>
              <a:uFillTx/>
              <a:latin typeface="Calibri"/>
              <a:ea typeface="+mn-ea"/>
              <a:cs typeface="+mn-cs"/>
            </a:endParaRPr>
          </a:p>
        </p:txBody>
      </p:sp>
      <p:pic>
        <p:nvPicPr>
          <p:cNvPr id="5" name="Image 4">
            <a:extLst>
              <a:ext uri="{FF2B5EF4-FFF2-40B4-BE49-F238E27FC236}">
                <a16:creationId xmlns:a16="http://schemas.microsoft.com/office/drawing/2014/main" id="{156D3030-73A4-4DF6-A62B-40E6BF83932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6292" y="1661052"/>
            <a:ext cx="3212406" cy="2406103"/>
          </a:xfrm>
          <a:prstGeom prst="rect">
            <a:avLst/>
          </a:prstGeom>
        </p:spPr>
      </p:pic>
      <p:pic>
        <p:nvPicPr>
          <p:cNvPr id="8" name="Image 7">
            <a:extLst>
              <a:ext uri="{FF2B5EF4-FFF2-40B4-BE49-F238E27FC236}">
                <a16:creationId xmlns:a16="http://schemas.microsoft.com/office/drawing/2014/main" id="{9CA36D4A-518D-44FA-B263-FC7F37786F5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30068" y="3732479"/>
            <a:ext cx="2991851" cy="2244884"/>
          </a:xfrm>
          <a:prstGeom prst="rect">
            <a:avLst/>
          </a:prstGeom>
        </p:spPr>
      </p:pic>
      <p:sp>
        <p:nvSpPr>
          <p:cNvPr id="17" name="Text Box 73">
            <a:extLst>
              <a:ext uri="{FF2B5EF4-FFF2-40B4-BE49-F238E27FC236}">
                <a16:creationId xmlns:a16="http://schemas.microsoft.com/office/drawing/2014/main" id="{B94FCBFE-8E75-4645-B90B-80C667D4A9BF}"/>
              </a:ext>
            </a:extLst>
          </p:cNvPr>
          <p:cNvSpPr txBox="1">
            <a:spLocks noChangeArrowheads="1"/>
          </p:cNvSpPr>
          <p:nvPr/>
        </p:nvSpPr>
        <p:spPr bwMode="auto">
          <a:xfrm>
            <a:off x="437353" y="1098879"/>
            <a:ext cx="1010381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r>
              <a:rPr lang="en-US" altLang="fr-FR" sz="1600" dirty="0">
                <a:solidFill>
                  <a:srgbClr val="C00000"/>
                </a:solidFill>
              </a:rPr>
              <a:t>Four systems </a:t>
            </a:r>
            <a:r>
              <a:rPr lang="en-US" altLang="fr-FR" sz="1600" dirty="0">
                <a:solidFill>
                  <a:srgbClr val="336699"/>
                </a:solidFill>
              </a:rPr>
              <a:t>(UCN + Hg + Cs + HV)</a:t>
            </a:r>
            <a:r>
              <a:rPr lang="en-US" altLang="fr-FR" sz="1600" dirty="0">
                <a:solidFill>
                  <a:srgbClr val="C00000"/>
                </a:solidFill>
              </a:rPr>
              <a:t> simultaneously operating: </a:t>
            </a:r>
            <a:r>
              <a:rPr lang="en-US" altLang="fr-FR" sz="1600" dirty="0">
                <a:solidFill>
                  <a:srgbClr val="336699"/>
                </a:solidFill>
                <a:latin typeface="Times New Roman" panose="02020603050405020304" pitchFamily="18" charset="0"/>
                <a:cs typeface="Times New Roman" panose="02020603050405020304" pitchFamily="18" charset="0"/>
              </a:rPr>
              <a:t>→   </a:t>
            </a:r>
            <a:r>
              <a:rPr lang="en-US" altLang="fr-FR" sz="1600" dirty="0">
                <a:solidFill>
                  <a:srgbClr val="336699"/>
                </a:solidFill>
                <a:cs typeface="Arial" panose="020B0604020202020204" pitchFamily="34" charset="0"/>
              </a:rPr>
              <a:t>test-EDM run can be performed </a:t>
            </a:r>
            <a:r>
              <a:rPr lang="en-US" altLang="fr-FR" sz="1400" dirty="0">
                <a:solidFill>
                  <a:srgbClr val="336699"/>
                </a:solidFill>
                <a:cs typeface="Arial" panose="020B0604020202020204" pitchFamily="34" charset="0"/>
              </a:rPr>
              <a:t>(~1 day)  </a:t>
            </a:r>
            <a:endParaRPr lang="en-US" altLang="fr-FR" sz="1400" dirty="0">
              <a:solidFill>
                <a:srgbClr val="336699"/>
              </a:solidFill>
            </a:endParaRPr>
          </a:p>
        </p:txBody>
      </p:sp>
      <p:sp>
        <p:nvSpPr>
          <p:cNvPr id="10" name="Text Box 73">
            <a:extLst>
              <a:ext uri="{FF2B5EF4-FFF2-40B4-BE49-F238E27FC236}">
                <a16:creationId xmlns:a16="http://schemas.microsoft.com/office/drawing/2014/main" id="{E48ADAAF-322E-48A1-85A6-0CB0776A71EC}"/>
              </a:ext>
            </a:extLst>
          </p:cNvPr>
          <p:cNvSpPr txBox="1">
            <a:spLocks noChangeArrowheads="1"/>
          </p:cNvSpPr>
          <p:nvPr/>
        </p:nvSpPr>
        <p:spPr bwMode="auto">
          <a:xfrm>
            <a:off x="546529" y="4712460"/>
            <a:ext cx="568324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r>
              <a:rPr lang="en-US" altLang="fr-FR" sz="1600" dirty="0">
                <a:solidFill>
                  <a:srgbClr val="C00000"/>
                </a:solidFill>
              </a:rPr>
              <a:t>Vertical gradient (G</a:t>
            </a:r>
            <a:r>
              <a:rPr lang="en-US" altLang="fr-FR" sz="1600" baseline="-25000" dirty="0">
                <a:solidFill>
                  <a:srgbClr val="C00000"/>
                </a:solidFill>
              </a:rPr>
              <a:t>TB</a:t>
            </a:r>
            <a:r>
              <a:rPr lang="en-US" altLang="fr-FR" sz="1600" dirty="0">
                <a:solidFill>
                  <a:srgbClr val="C00000"/>
                </a:solidFill>
              </a:rPr>
              <a:t>):  </a:t>
            </a:r>
            <a:r>
              <a:rPr lang="en-US" altLang="fr-FR" sz="1600" dirty="0">
                <a:solidFill>
                  <a:srgbClr val="336699"/>
                </a:solidFill>
              </a:rPr>
              <a:t>&lt; 0.6 </a:t>
            </a:r>
            <a:r>
              <a:rPr lang="en-US" altLang="fr-FR" sz="1600" dirty="0" err="1">
                <a:solidFill>
                  <a:srgbClr val="336699"/>
                </a:solidFill>
              </a:rPr>
              <a:t>pT</a:t>
            </a:r>
            <a:r>
              <a:rPr lang="en-US" altLang="fr-FR" sz="1600" dirty="0">
                <a:solidFill>
                  <a:srgbClr val="336699"/>
                </a:solidFill>
              </a:rPr>
              <a:t>/cm </a:t>
            </a:r>
            <a:r>
              <a:rPr lang="en-US" altLang="fr-FR" sz="1400" dirty="0">
                <a:solidFill>
                  <a:srgbClr val="336699"/>
                </a:solidFill>
              </a:rPr>
              <a:t>(within specifications)</a:t>
            </a:r>
          </a:p>
          <a:p>
            <a:pPr eaLnBrk="1" hangingPunct="1"/>
            <a:r>
              <a:rPr lang="en-US" altLang="fr-FR" sz="1400" dirty="0">
                <a:solidFill>
                  <a:srgbClr val="336699"/>
                </a:solidFill>
              </a:rPr>
              <a:t>     - similar field in both chambers: common RF pulse can be applied</a:t>
            </a:r>
          </a:p>
        </p:txBody>
      </p:sp>
      <p:pic>
        <p:nvPicPr>
          <p:cNvPr id="3" name="Image 2">
            <a:extLst>
              <a:ext uri="{FF2B5EF4-FFF2-40B4-BE49-F238E27FC236}">
                <a16:creationId xmlns:a16="http://schemas.microsoft.com/office/drawing/2014/main" id="{0CC524D1-8CC1-4DFB-97D3-6C3BE41E93B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57931" y="3754781"/>
            <a:ext cx="2991851" cy="2218356"/>
          </a:xfrm>
          <a:prstGeom prst="rect">
            <a:avLst/>
          </a:prstGeom>
        </p:spPr>
      </p:pic>
    </p:spTree>
    <p:extLst>
      <p:ext uri="{BB962C8B-B14F-4D97-AF65-F5344CB8AC3E}">
        <p14:creationId xmlns:p14="http://schemas.microsoft.com/office/powerpoint/2010/main" val="5895394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3">
            <a:extLst>
              <a:ext uri="{FF2B5EF4-FFF2-40B4-BE49-F238E27FC236}">
                <a16:creationId xmlns:a16="http://schemas.microsoft.com/office/drawing/2014/main" id="{D74C4826-948F-438E-8CF4-E484B305030F}"/>
              </a:ext>
            </a:extLst>
          </p:cNvPr>
          <p:cNvSpPr txBox="1">
            <a:spLocks noChangeArrowheads="1"/>
          </p:cNvSpPr>
          <p:nvPr/>
        </p:nvSpPr>
        <p:spPr bwMode="auto">
          <a:xfrm>
            <a:off x="245010" y="3910112"/>
            <a:ext cx="5732043"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r>
              <a:rPr lang="en-US" altLang="fr-FR" sz="1800" dirty="0">
                <a:solidFill>
                  <a:srgbClr val="C00000"/>
                </a:solidFill>
              </a:rPr>
              <a:t>Test of a new UCN storage chamber: </a:t>
            </a:r>
          </a:p>
          <a:p>
            <a:pPr eaLnBrk="1" hangingPunct="1"/>
            <a:r>
              <a:rPr lang="en-US" altLang="fr-FR" sz="1600" dirty="0">
                <a:solidFill>
                  <a:srgbClr val="336699"/>
                </a:solidFill>
              </a:rPr>
              <a:t>   - new insulator rings (quartz instead of </a:t>
            </a:r>
            <a:r>
              <a:rPr lang="en-US" altLang="fr-FR" sz="1600" dirty="0" err="1">
                <a:solidFill>
                  <a:srgbClr val="336699"/>
                </a:solidFill>
              </a:rPr>
              <a:t>Rexolite</a:t>
            </a:r>
            <a:r>
              <a:rPr lang="en-US" altLang="fr-FR" sz="1600" dirty="0">
                <a:solidFill>
                  <a:srgbClr val="336699"/>
                </a:solidFill>
              </a:rPr>
              <a:t>)</a:t>
            </a:r>
          </a:p>
          <a:p>
            <a:pPr eaLnBrk="1" hangingPunct="1"/>
            <a:r>
              <a:rPr lang="en-US" altLang="fr-FR" sz="1600" dirty="0">
                <a:solidFill>
                  <a:srgbClr val="336699"/>
                </a:solidFill>
              </a:rPr>
              <a:t>   - test electrodes: higher surface quality (polishing) + DLC       </a:t>
            </a:r>
          </a:p>
        </p:txBody>
      </p:sp>
      <p:sp>
        <p:nvSpPr>
          <p:cNvPr id="9" name="ZoneTexte 8">
            <a:extLst>
              <a:ext uri="{FF2B5EF4-FFF2-40B4-BE49-F238E27FC236}">
                <a16:creationId xmlns:a16="http://schemas.microsoft.com/office/drawing/2014/main" id="{DEFFD350-620F-4BF5-8A05-3790F91CC9EB}"/>
              </a:ext>
            </a:extLst>
          </p:cNvPr>
          <p:cNvSpPr txBox="1"/>
          <p:nvPr/>
        </p:nvSpPr>
        <p:spPr>
          <a:xfrm>
            <a:off x="3114002" y="62172"/>
            <a:ext cx="6235481"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dirty="0">
                <a:ln>
                  <a:noFill/>
                </a:ln>
                <a:solidFill>
                  <a:srgbClr val="C00000"/>
                </a:solidFill>
                <a:effectLst/>
                <a:uLnTx/>
                <a:uFillTx/>
                <a:latin typeface="Calibri"/>
                <a:ea typeface="+mn-ea"/>
                <a:cs typeface="+mn-cs"/>
              </a:rPr>
              <a:t>UCN statistic (2024)</a:t>
            </a:r>
            <a:endParaRPr kumimoji="0" lang="en-US" sz="3200" b="0" i="0" u="none" strike="noStrike" kern="1200" cap="none" spc="0" normalizeH="0" baseline="0" noProof="0" dirty="0">
              <a:ln>
                <a:noFill/>
              </a:ln>
              <a:solidFill>
                <a:srgbClr val="336699"/>
              </a:solidFill>
              <a:effectLst/>
              <a:uLnTx/>
              <a:uFillTx/>
              <a:latin typeface="Calibri"/>
              <a:ea typeface="+mn-ea"/>
              <a:cs typeface="+mn-cs"/>
            </a:endParaRPr>
          </a:p>
        </p:txBody>
      </p:sp>
      <p:pic>
        <p:nvPicPr>
          <p:cNvPr id="26" name="Image 25">
            <a:extLst>
              <a:ext uri="{FF2B5EF4-FFF2-40B4-BE49-F238E27FC236}">
                <a16:creationId xmlns:a16="http://schemas.microsoft.com/office/drawing/2014/main" id="{8A1CB0E2-B8EC-4C3C-9B79-DF04200E573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72133" y="4188019"/>
            <a:ext cx="2174855" cy="2190583"/>
          </a:xfrm>
          <a:prstGeom prst="rect">
            <a:avLst/>
          </a:prstGeom>
        </p:spPr>
      </p:pic>
      <p:pic>
        <p:nvPicPr>
          <p:cNvPr id="10" name="Image 9">
            <a:extLst>
              <a:ext uri="{FF2B5EF4-FFF2-40B4-BE49-F238E27FC236}">
                <a16:creationId xmlns:a16="http://schemas.microsoft.com/office/drawing/2014/main" id="{42DB9862-B8E5-4D23-BE9B-F837D6199B9D}"/>
              </a:ext>
            </a:extLst>
          </p:cNvPr>
          <p:cNvPicPr>
            <a:picLocks noChangeAspect="1"/>
          </p:cNvPicPr>
          <p:nvPr/>
        </p:nvPicPr>
        <p:blipFill>
          <a:blip r:embed="rId3"/>
          <a:stretch>
            <a:fillRect/>
          </a:stretch>
        </p:blipFill>
        <p:spPr>
          <a:xfrm>
            <a:off x="426202" y="892009"/>
            <a:ext cx="3860203" cy="2563938"/>
          </a:xfrm>
          <a:prstGeom prst="rect">
            <a:avLst/>
          </a:prstGeom>
        </p:spPr>
      </p:pic>
      <p:sp>
        <p:nvSpPr>
          <p:cNvPr id="11" name="Text Box 73">
            <a:extLst>
              <a:ext uri="{FF2B5EF4-FFF2-40B4-BE49-F238E27FC236}">
                <a16:creationId xmlns:a16="http://schemas.microsoft.com/office/drawing/2014/main" id="{B6D38D48-D88A-4EEF-9B32-AFBA0EC59A25}"/>
              </a:ext>
            </a:extLst>
          </p:cNvPr>
          <p:cNvSpPr txBox="1">
            <a:spLocks noChangeArrowheads="1"/>
          </p:cNvSpPr>
          <p:nvPr/>
        </p:nvSpPr>
        <p:spPr bwMode="auto">
          <a:xfrm>
            <a:off x="4651875" y="865243"/>
            <a:ext cx="720218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r>
              <a:rPr lang="en-US" altLang="fr-FR" sz="1800" dirty="0">
                <a:solidFill>
                  <a:srgbClr val="C00000"/>
                </a:solidFill>
              </a:rPr>
              <a:t>Lot of efforts to improve our storage capability:</a:t>
            </a:r>
            <a:endParaRPr lang="en-US" altLang="fr-FR" sz="1600" dirty="0">
              <a:solidFill>
                <a:srgbClr val="C00000"/>
              </a:solidFill>
            </a:endParaRPr>
          </a:p>
          <a:p>
            <a:pPr eaLnBrk="1" hangingPunct="1"/>
            <a:r>
              <a:rPr lang="en-US" altLang="fr-FR" sz="1600" dirty="0">
                <a:solidFill>
                  <a:srgbClr val="336699"/>
                </a:solidFill>
              </a:rPr>
              <a:t>    - Two culprits (2023): coatings of electrodes (DLC) &amp; insulator ring (DPS)</a:t>
            </a:r>
          </a:p>
        </p:txBody>
      </p:sp>
      <p:grpSp>
        <p:nvGrpSpPr>
          <p:cNvPr id="2" name="Groupe 1">
            <a:extLst>
              <a:ext uri="{FF2B5EF4-FFF2-40B4-BE49-F238E27FC236}">
                <a16:creationId xmlns:a16="http://schemas.microsoft.com/office/drawing/2014/main" id="{8C58226B-2576-456E-A85B-AC96C99C8C12}"/>
              </a:ext>
            </a:extLst>
          </p:cNvPr>
          <p:cNvGrpSpPr/>
          <p:nvPr/>
        </p:nvGrpSpPr>
        <p:grpSpPr>
          <a:xfrm>
            <a:off x="5068416" y="1632727"/>
            <a:ext cx="1950761" cy="2228996"/>
            <a:chOff x="5068416" y="1766289"/>
            <a:chExt cx="1950761" cy="2228996"/>
          </a:xfrm>
        </p:grpSpPr>
        <p:pic>
          <p:nvPicPr>
            <p:cNvPr id="12" name="Image 11">
              <a:extLst>
                <a:ext uri="{FF2B5EF4-FFF2-40B4-BE49-F238E27FC236}">
                  <a16:creationId xmlns:a16="http://schemas.microsoft.com/office/drawing/2014/main" id="{93447749-8795-4154-9ECD-401F65251C7C}"/>
                </a:ext>
              </a:extLst>
            </p:cNvPr>
            <p:cNvPicPr>
              <a:picLocks noChangeAspect="1"/>
            </p:cNvPicPr>
            <p:nvPr/>
          </p:nvPicPr>
          <p:blipFill rotWithShape="1">
            <a:blip r:embed="rId4"/>
            <a:srcRect t="13872"/>
            <a:stretch/>
          </p:blipFill>
          <p:spPr>
            <a:xfrm>
              <a:off x="5068416" y="1766289"/>
              <a:ext cx="1932586" cy="2228996"/>
            </a:xfrm>
            <a:prstGeom prst="rect">
              <a:avLst/>
            </a:prstGeom>
          </p:spPr>
        </p:pic>
        <p:sp>
          <p:nvSpPr>
            <p:cNvPr id="15" name="ZoneTexte 14">
              <a:extLst>
                <a:ext uri="{FF2B5EF4-FFF2-40B4-BE49-F238E27FC236}">
                  <a16:creationId xmlns:a16="http://schemas.microsoft.com/office/drawing/2014/main" id="{605C6452-BF9C-4E77-8185-0A42E3CE7938}"/>
                </a:ext>
              </a:extLst>
            </p:cNvPr>
            <p:cNvSpPr txBox="1"/>
            <p:nvPr/>
          </p:nvSpPr>
          <p:spPr bwMode="auto">
            <a:xfrm>
              <a:off x="5827578" y="3799471"/>
              <a:ext cx="1191599" cy="195814"/>
            </a:xfrm>
            <a:prstGeom prst="rect">
              <a:avLst/>
            </a:prstGeom>
            <a:solidFill>
              <a:schemeClr val="bg1"/>
            </a:solidFill>
            <a:ln w="9525">
              <a:noFill/>
              <a:miter lim="800000"/>
              <a:headEnd/>
              <a:tailEnd/>
            </a:ln>
            <a:effectLst/>
          </p:spPr>
          <p:txBody>
            <a:bodyPr wrap="none" lIns="36000" tIns="36000" rIns="36000" bIns="36000" rtlCol="0">
              <a:spAutoFit/>
            </a:bodyPr>
            <a:lstStyle/>
            <a:p>
              <a:pPr algn="ctr">
                <a:spcAft>
                  <a:spcPts val="600"/>
                </a:spcAft>
              </a:pPr>
              <a:r>
                <a:rPr lang="en-US" sz="800" dirty="0"/>
                <a:t>New insulator ring (quartz)</a:t>
              </a:r>
            </a:p>
          </p:txBody>
        </p:sp>
      </p:grpSp>
      <p:grpSp>
        <p:nvGrpSpPr>
          <p:cNvPr id="3" name="Groupe 2">
            <a:extLst>
              <a:ext uri="{FF2B5EF4-FFF2-40B4-BE49-F238E27FC236}">
                <a16:creationId xmlns:a16="http://schemas.microsoft.com/office/drawing/2014/main" id="{0F99DFD8-4953-48E7-8270-40415CAE5019}"/>
              </a:ext>
            </a:extLst>
          </p:cNvPr>
          <p:cNvGrpSpPr/>
          <p:nvPr/>
        </p:nvGrpSpPr>
        <p:grpSpPr>
          <a:xfrm>
            <a:off x="7123585" y="1632726"/>
            <a:ext cx="1627277" cy="2154596"/>
            <a:chOff x="7123585" y="1766288"/>
            <a:chExt cx="1627277" cy="2154596"/>
          </a:xfrm>
        </p:grpSpPr>
        <p:pic>
          <p:nvPicPr>
            <p:cNvPr id="28" name="Image 27">
              <a:extLst>
                <a:ext uri="{FF2B5EF4-FFF2-40B4-BE49-F238E27FC236}">
                  <a16:creationId xmlns:a16="http://schemas.microsoft.com/office/drawing/2014/main" id="{6E2BC422-A12A-47C6-BE31-72BB77FF6B1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23585" y="1766288"/>
              <a:ext cx="1604975" cy="2154099"/>
            </a:xfrm>
            <a:prstGeom prst="rect">
              <a:avLst/>
            </a:prstGeom>
          </p:spPr>
        </p:pic>
        <p:sp>
          <p:nvSpPr>
            <p:cNvPr id="16" name="ZoneTexte 15">
              <a:extLst>
                <a:ext uri="{FF2B5EF4-FFF2-40B4-BE49-F238E27FC236}">
                  <a16:creationId xmlns:a16="http://schemas.microsoft.com/office/drawing/2014/main" id="{9B3BAD6E-E716-405E-BE92-CB3EDEC6B08E}"/>
                </a:ext>
              </a:extLst>
            </p:cNvPr>
            <p:cNvSpPr txBox="1"/>
            <p:nvPr/>
          </p:nvSpPr>
          <p:spPr bwMode="auto">
            <a:xfrm>
              <a:off x="7406977" y="3725070"/>
              <a:ext cx="1343885" cy="195814"/>
            </a:xfrm>
            <a:prstGeom prst="rect">
              <a:avLst/>
            </a:prstGeom>
            <a:solidFill>
              <a:schemeClr val="bg1"/>
            </a:solidFill>
            <a:ln w="9525">
              <a:noFill/>
              <a:miter lim="800000"/>
              <a:headEnd/>
              <a:tailEnd/>
            </a:ln>
            <a:effectLst/>
          </p:spPr>
          <p:txBody>
            <a:bodyPr wrap="none" lIns="36000" tIns="36000" rIns="36000" bIns="36000" rtlCol="0">
              <a:spAutoFit/>
            </a:bodyPr>
            <a:lstStyle/>
            <a:p>
              <a:pPr algn="ctr">
                <a:spcAft>
                  <a:spcPts val="600"/>
                </a:spcAft>
              </a:pPr>
              <a:r>
                <a:rPr lang="en-US" sz="800" dirty="0"/>
                <a:t>Mirror polished test electrode</a:t>
              </a:r>
            </a:p>
          </p:txBody>
        </p:sp>
      </p:grpSp>
      <p:grpSp>
        <p:nvGrpSpPr>
          <p:cNvPr id="5" name="Groupe 4">
            <a:extLst>
              <a:ext uri="{FF2B5EF4-FFF2-40B4-BE49-F238E27FC236}">
                <a16:creationId xmlns:a16="http://schemas.microsoft.com/office/drawing/2014/main" id="{F43A6C91-ED68-463B-918D-074B0FEAB35A}"/>
              </a:ext>
            </a:extLst>
          </p:cNvPr>
          <p:cNvGrpSpPr/>
          <p:nvPr/>
        </p:nvGrpSpPr>
        <p:grpSpPr>
          <a:xfrm>
            <a:off x="8812482" y="1632726"/>
            <a:ext cx="3134506" cy="2144693"/>
            <a:chOff x="8812482" y="1766288"/>
            <a:chExt cx="3134506" cy="2144693"/>
          </a:xfrm>
        </p:grpSpPr>
        <p:pic>
          <p:nvPicPr>
            <p:cNvPr id="30" name="Image 29">
              <a:extLst>
                <a:ext uri="{FF2B5EF4-FFF2-40B4-BE49-F238E27FC236}">
                  <a16:creationId xmlns:a16="http://schemas.microsoft.com/office/drawing/2014/main" id="{288175F1-AAF5-48D4-8D0D-3789A04475F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 r="2142" b="5161"/>
            <a:stretch/>
          </p:blipFill>
          <p:spPr>
            <a:xfrm>
              <a:off x="8812482" y="1766288"/>
              <a:ext cx="3134506" cy="2143445"/>
            </a:xfrm>
            <a:prstGeom prst="rect">
              <a:avLst/>
            </a:prstGeom>
          </p:spPr>
        </p:pic>
        <p:sp>
          <p:nvSpPr>
            <p:cNvPr id="17" name="ZoneTexte 16">
              <a:extLst>
                <a:ext uri="{FF2B5EF4-FFF2-40B4-BE49-F238E27FC236}">
                  <a16:creationId xmlns:a16="http://schemas.microsoft.com/office/drawing/2014/main" id="{722CC4EF-B617-400B-BEFE-BE79879ACE59}"/>
                </a:ext>
              </a:extLst>
            </p:cNvPr>
            <p:cNvSpPr txBox="1"/>
            <p:nvPr/>
          </p:nvSpPr>
          <p:spPr bwMode="auto">
            <a:xfrm>
              <a:off x="10763403" y="3715167"/>
              <a:ext cx="1183585" cy="195814"/>
            </a:xfrm>
            <a:prstGeom prst="rect">
              <a:avLst/>
            </a:prstGeom>
            <a:solidFill>
              <a:schemeClr val="bg1"/>
            </a:solidFill>
            <a:ln w="9525">
              <a:noFill/>
              <a:miter lim="800000"/>
              <a:headEnd/>
              <a:tailEnd/>
            </a:ln>
            <a:effectLst/>
          </p:spPr>
          <p:txBody>
            <a:bodyPr wrap="none" lIns="36000" tIns="36000" rIns="36000" bIns="36000" rtlCol="0">
              <a:spAutoFit/>
            </a:bodyPr>
            <a:lstStyle/>
            <a:p>
              <a:pPr algn="ctr">
                <a:spcAft>
                  <a:spcPts val="600"/>
                </a:spcAft>
              </a:pPr>
              <a:r>
                <a:rPr lang="en-US" sz="800" dirty="0"/>
                <a:t>Test electrode DLC coated </a:t>
              </a:r>
            </a:p>
          </p:txBody>
        </p:sp>
      </p:grpSp>
      <p:grpSp>
        <p:nvGrpSpPr>
          <p:cNvPr id="7" name="Groupe 6">
            <a:extLst>
              <a:ext uri="{FF2B5EF4-FFF2-40B4-BE49-F238E27FC236}">
                <a16:creationId xmlns:a16="http://schemas.microsoft.com/office/drawing/2014/main" id="{E679122A-A18F-473A-A056-F4D1A0001B7F}"/>
              </a:ext>
            </a:extLst>
          </p:cNvPr>
          <p:cNvGrpSpPr/>
          <p:nvPr/>
        </p:nvGrpSpPr>
        <p:grpSpPr>
          <a:xfrm>
            <a:off x="6666865" y="4204238"/>
            <a:ext cx="2890568" cy="2160043"/>
            <a:chOff x="6666865" y="4204238"/>
            <a:chExt cx="2890568" cy="2160043"/>
          </a:xfrm>
        </p:grpSpPr>
        <p:pic>
          <p:nvPicPr>
            <p:cNvPr id="23" name="Image 22">
              <a:extLst>
                <a:ext uri="{FF2B5EF4-FFF2-40B4-BE49-F238E27FC236}">
                  <a16:creationId xmlns:a16="http://schemas.microsoft.com/office/drawing/2014/main" id="{4DE66E77-4DB2-47E4-881C-75F27E9CB95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666865" y="4204238"/>
              <a:ext cx="2880057" cy="2160043"/>
            </a:xfrm>
            <a:prstGeom prst="rect">
              <a:avLst/>
            </a:prstGeom>
          </p:spPr>
        </p:pic>
        <p:sp>
          <p:nvSpPr>
            <p:cNvPr id="18" name="ZoneTexte 17">
              <a:extLst>
                <a:ext uri="{FF2B5EF4-FFF2-40B4-BE49-F238E27FC236}">
                  <a16:creationId xmlns:a16="http://schemas.microsoft.com/office/drawing/2014/main" id="{ABA5E252-BFB6-4A5E-B46A-2BB2664A34DB}"/>
                </a:ext>
              </a:extLst>
            </p:cNvPr>
            <p:cNvSpPr txBox="1"/>
            <p:nvPr/>
          </p:nvSpPr>
          <p:spPr bwMode="auto">
            <a:xfrm>
              <a:off x="8894824" y="6168467"/>
              <a:ext cx="662609" cy="195814"/>
            </a:xfrm>
            <a:prstGeom prst="rect">
              <a:avLst/>
            </a:prstGeom>
            <a:solidFill>
              <a:schemeClr val="bg1"/>
            </a:solidFill>
            <a:ln w="9525">
              <a:noFill/>
              <a:miter lim="800000"/>
              <a:headEnd/>
              <a:tailEnd/>
            </a:ln>
            <a:effectLst/>
          </p:spPr>
          <p:txBody>
            <a:bodyPr wrap="none" lIns="36000" tIns="36000" rIns="36000" bIns="36000" rtlCol="0">
              <a:spAutoFit/>
            </a:bodyPr>
            <a:lstStyle/>
            <a:p>
              <a:pPr algn="ctr">
                <a:spcAft>
                  <a:spcPts val="600"/>
                </a:spcAft>
              </a:pPr>
              <a:r>
                <a:rPr lang="en-US" sz="800" dirty="0"/>
                <a:t>Test  chamber</a:t>
              </a:r>
            </a:p>
          </p:txBody>
        </p:sp>
      </p:grpSp>
      <p:sp>
        <p:nvSpPr>
          <p:cNvPr id="20" name="ZoneTexte 19">
            <a:extLst>
              <a:ext uri="{FF2B5EF4-FFF2-40B4-BE49-F238E27FC236}">
                <a16:creationId xmlns:a16="http://schemas.microsoft.com/office/drawing/2014/main" id="{3EDAE0C9-50D7-4210-87C7-A6A6F55906B9}"/>
              </a:ext>
            </a:extLst>
          </p:cNvPr>
          <p:cNvSpPr txBox="1"/>
          <p:nvPr/>
        </p:nvSpPr>
        <p:spPr bwMode="auto">
          <a:xfrm>
            <a:off x="11285217" y="6214367"/>
            <a:ext cx="662609" cy="195814"/>
          </a:xfrm>
          <a:prstGeom prst="rect">
            <a:avLst/>
          </a:prstGeom>
          <a:solidFill>
            <a:schemeClr val="bg1"/>
          </a:solidFill>
          <a:ln w="9525">
            <a:noFill/>
            <a:miter lim="800000"/>
            <a:headEnd/>
            <a:tailEnd/>
          </a:ln>
          <a:effectLst/>
        </p:spPr>
        <p:txBody>
          <a:bodyPr wrap="none" lIns="36000" tIns="36000" rIns="36000" bIns="36000" rtlCol="0">
            <a:spAutoFit/>
          </a:bodyPr>
          <a:lstStyle/>
          <a:p>
            <a:pPr algn="ctr">
              <a:spcAft>
                <a:spcPts val="600"/>
              </a:spcAft>
            </a:pPr>
            <a:r>
              <a:rPr lang="en-US" sz="800" dirty="0"/>
              <a:t>Test  chamber</a:t>
            </a:r>
          </a:p>
        </p:txBody>
      </p:sp>
      <p:sp>
        <p:nvSpPr>
          <p:cNvPr id="21" name="Text Box 73">
            <a:extLst>
              <a:ext uri="{FF2B5EF4-FFF2-40B4-BE49-F238E27FC236}">
                <a16:creationId xmlns:a16="http://schemas.microsoft.com/office/drawing/2014/main" id="{7BCBC134-446B-4191-B443-D7E5FFBF3370}"/>
              </a:ext>
            </a:extLst>
          </p:cNvPr>
          <p:cNvSpPr txBox="1">
            <a:spLocks noChangeArrowheads="1"/>
          </p:cNvSpPr>
          <p:nvPr/>
        </p:nvSpPr>
        <p:spPr bwMode="auto">
          <a:xfrm>
            <a:off x="245010" y="4877523"/>
            <a:ext cx="54599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r>
              <a:rPr lang="en-US" altLang="fr-FR" sz="1800" dirty="0">
                <a:solidFill>
                  <a:srgbClr val="C00000"/>
                </a:solidFill>
              </a:rPr>
              <a:t>UCN transport: </a:t>
            </a:r>
            <a:r>
              <a:rPr lang="en-US" altLang="fr-FR" sz="1600" dirty="0">
                <a:solidFill>
                  <a:srgbClr val="336699"/>
                </a:solidFill>
              </a:rPr>
              <a:t>+ 40% with new UCN guides  </a:t>
            </a:r>
          </a:p>
        </p:txBody>
      </p:sp>
      <p:sp>
        <p:nvSpPr>
          <p:cNvPr id="22" name="Text Box 73">
            <a:extLst>
              <a:ext uri="{FF2B5EF4-FFF2-40B4-BE49-F238E27FC236}">
                <a16:creationId xmlns:a16="http://schemas.microsoft.com/office/drawing/2014/main" id="{35CB0585-26F4-46FA-9239-8C20DA1AFB47}"/>
              </a:ext>
            </a:extLst>
          </p:cNvPr>
          <p:cNvSpPr txBox="1">
            <a:spLocks noChangeArrowheads="1"/>
          </p:cNvSpPr>
          <p:nvPr/>
        </p:nvSpPr>
        <p:spPr bwMode="auto">
          <a:xfrm>
            <a:off x="708022" y="5442550"/>
            <a:ext cx="5596226" cy="646331"/>
          </a:xfrm>
          <a:prstGeom prst="rect">
            <a:avLst/>
          </a:prstGeom>
          <a:noFill/>
          <a:ln w="9525" algn="ctr">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algn="ctr" eaLnBrk="1" hangingPunct="1"/>
            <a:r>
              <a:rPr lang="en-US" altLang="fr-FR" sz="1800" dirty="0">
                <a:solidFill>
                  <a:srgbClr val="008000"/>
                </a:solidFill>
              </a:rPr>
              <a:t>Uncoated quartz ring + test electrodes + new guides </a:t>
            </a:r>
          </a:p>
          <a:p>
            <a:pPr algn="ctr" eaLnBrk="1" hangingPunct="1"/>
            <a:r>
              <a:rPr lang="en-US" altLang="fr-FR" sz="1800" dirty="0">
                <a:solidFill>
                  <a:srgbClr val="C00000"/>
                </a:solidFill>
              </a:rPr>
              <a:t> 42,000 in the test chamber (x4 / 2023)</a:t>
            </a:r>
            <a:endParaRPr lang="en-US" altLang="fr-FR" sz="1600" dirty="0">
              <a:solidFill>
                <a:srgbClr val="336699"/>
              </a:solidFill>
            </a:endParaRPr>
          </a:p>
        </p:txBody>
      </p:sp>
    </p:spTree>
    <p:extLst>
      <p:ext uri="{BB962C8B-B14F-4D97-AF65-F5344CB8AC3E}">
        <p14:creationId xmlns:p14="http://schemas.microsoft.com/office/powerpoint/2010/main" val="7300645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id="{4D654E09-7CCE-41CB-89C3-7F223A2500F4}"/>
              </a:ext>
            </a:extLst>
          </p:cNvPr>
          <p:cNvPicPr>
            <a:picLocks noChangeAspect="1"/>
          </p:cNvPicPr>
          <p:nvPr/>
        </p:nvPicPr>
        <p:blipFill>
          <a:blip r:embed="rId2"/>
          <a:stretch>
            <a:fillRect/>
          </a:stretch>
        </p:blipFill>
        <p:spPr>
          <a:xfrm>
            <a:off x="7419527" y="885241"/>
            <a:ext cx="3860203" cy="2563938"/>
          </a:xfrm>
          <a:prstGeom prst="rect">
            <a:avLst/>
          </a:prstGeom>
        </p:spPr>
      </p:pic>
      <p:sp>
        <p:nvSpPr>
          <p:cNvPr id="9" name="ZoneTexte 8">
            <a:extLst>
              <a:ext uri="{FF2B5EF4-FFF2-40B4-BE49-F238E27FC236}">
                <a16:creationId xmlns:a16="http://schemas.microsoft.com/office/drawing/2014/main" id="{DEFFD350-620F-4BF5-8A05-3790F91CC9EB}"/>
              </a:ext>
            </a:extLst>
          </p:cNvPr>
          <p:cNvSpPr txBox="1"/>
          <p:nvPr/>
        </p:nvSpPr>
        <p:spPr>
          <a:xfrm>
            <a:off x="3114002" y="62172"/>
            <a:ext cx="6235481"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dirty="0">
                <a:ln>
                  <a:noFill/>
                </a:ln>
                <a:solidFill>
                  <a:srgbClr val="C00000"/>
                </a:solidFill>
                <a:effectLst/>
                <a:uLnTx/>
                <a:uFillTx/>
                <a:latin typeface="Calibri"/>
                <a:ea typeface="+mn-ea"/>
                <a:cs typeface="+mn-cs"/>
              </a:rPr>
              <a:t>UCN statistic in 2025-2026</a:t>
            </a:r>
            <a:endParaRPr kumimoji="0" lang="en-US" sz="3200" b="0" i="0" u="none" strike="noStrike" kern="1200" cap="none" spc="0" normalizeH="0" baseline="0" noProof="0" dirty="0">
              <a:ln>
                <a:noFill/>
              </a:ln>
              <a:solidFill>
                <a:srgbClr val="336699"/>
              </a:solidFill>
              <a:effectLst/>
              <a:uLnTx/>
              <a:uFillTx/>
              <a:latin typeface="Calibri"/>
              <a:ea typeface="+mn-ea"/>
              <a:cs typeface="+mn-cs"/>
            </a:endParaRPr>
          </a:p>
        </p:txBody>
      </p:sp>
      <p:sp>
        <p:nvSpPr>
          <p:cNvPr id="11" name="Text Box 73">
            <a:extLst>
              <a:ext uri="{FF2B5EF4-FFF2-40B4-BE49-F238E27FC236}">
                <a16:creationId xmlns:a16="http://schemas.microsoft.com/office/drawing/2014/main" id="{168F4676-0C19-436D-9A69-81D6586A25B2}"/>
              </a:ext>
            </a:extLst>
          </p:cNvPr>
          <p:cNvSpPr txBox="1">
            <a:spLocks noChangeArrowheads="1"/>
          </p:cNvSpPr>
          <p:nvPr/>
        </p:nvSpPr>
        <p:spPr bwMode="auto">
          <a:xfrm>
            <a:off x="420104" y="3783084"/>
            <a:ext cx="623548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r>
              <a:rPr lang="en-US" altLang="fr-FR" sz="1800" dirty="0">
                <a:solidFill>
                  <a:srgbClr val="C00000"/>
                </a:solidFill>
              </a:rPr>
              <a:t>Manufacturing of new electrodes: </a:t>
            </a:r>
            <a:r>
              <a:rPr lang="en-US" altLang="fr-FR" sz="1600" dirty="0">
                <a:solidFill>
                  <a:srgbClr val="336699"/>
                </a:solidFill>
              </a:rPr>
              <a:t>(improved) design done</a:t>
            </a:r>
            <a:endParaRPr lang="en-US" altLang="fr-FR" sz="1600" dirty="0">
              <a:solidFill>
                <a:srgbClr val="C00000"/>
              </a:solidFill>
            </a:endParaRPr>
          </a:p>
          <a:p>
            <a:pPr eaLnBrk="1" hangingPunct="1"/>
            <a:r>
              <a:rPr lang="en-US" altLang="fr-FR" sz="1600" dirty="0">
                <a:solidFill>
                  <a:srgbClr val="336699"/>
                </a:solidFill>
              </a:rPr>
              <a:t>      - goal: ready for summer </a:t>
            </a:r>
          </a:p>
        </p:txBody>
      </p:sp>
      <p:sp>
        <p:nvSpPr>
          <p:cNvPr id="13" name="Text Box 73">
            <a:extLst>
              <a:ext uri="{FF2B5EF4-FFF2-40B4-BE49-F238E27FC236}">
                <a16:creationId xmlns:a16="http://schemas.microsoft.com/office/drawing/2014/main" id="{55DFF774-28DF-41C4-AB7C-4246C5E387B6}"/>
              </a:ext>
            </a:extLst>
          </p:cNvPr>
          <p:cNvSpPr txBox="1">
            <a:spLocks noChangeArrowheads="1"/>
          </p:cNvSpPr>
          <p:nvPr/>
        </p:nvSpPr>
        <p:spPr bwMode="auto">
          <a:xfrm>
            <a:off x="4799944" y="1841927"/>
            <a:ext cx="245095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r>
              <a:rPr lang="en-US" altLang="fr-FR" sz="1400" dirty="0">
                <a:solidFill>
                  <a:srgbClr val="336699"/>
                </a:solidFill>
              </a:rPr>
              <a:t>Manufacturing (x2) in 2025</a:t>
            </a:r>
          </a:p>
        </p:txBody>
      </p:sp>
      <p:sp>
        <p:nvSpPr>
          <p:cNvPr id="16" name="Text Box 73">
            <a:extLst>
              <a:ext uri="{FF2B5EF4-FFF2-40B4-BE49-F238E27FC236}">
                <a16:creationId xmlns:a16="http://schemas.microsoft.com/office/drawing/2014/main" id="{F99AF83F-5839-46B9-8F25-3F5D29AC5020}"/>
              </a:ext>
            </a:extLst>
          </p:cNvPr>
          <p:cNvSpPr txBox="1">
            <a:spLocks noChangeArrowheads="1"/>
          </p:cNvSpPr>
          <p:nvPr/>
        </p:nvSpPr>
        <p:spPr bwMode="auto">
          <a:xfrm>
            <a:off x="6468035" y="3746171"/>
            <a:ext cx="5472953" cy="646331"/>
          </a:xfrm>
          <a:prstGeom prst="rect">
            <a:avLst/>
          </a:prstGeom>
          <a:noFill/>
          <a:ln w="9525" algn="ctr">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algn="ctr" eaLnBrk="1" hangingPunct="1"/>
            <a:r>
              <a:rPr lang="en-US" altLang="fr-FR" sz="1800" dirty="0">
                <a:solidFill>
                  <a:srgbClr val="008000"/>
                </a:solidFill>
              </a:rPr>
              <a:t>Uncoated quartz ring + new DLC coated electrodes </a:t>
            </a:r>
          </a:p>
          <a:p>
            <a:pPr algn="ctr" eaLnBrk="1" hangingPunct="1"/>
            <a:r>
              <a:rPr lang="en-US" altLang="fr-FR" sz="1800" dirty="0">
                <a:solidFill>
                  <a:srgbClr val="C00000"/>
                </a:solidFill>
              </a:rPr>
              <a:t> 84,000 for two chambers </a:t>
            </a:r>
            <a:r>
              <a:rPr lang="en-US" altLang="fr-FR" sz="1400" dirty="0">
                <a:solidFill>
                  <a:srgbClr val="C00000"/>
                </a:solidFill>
              </a:rPr>
              <a:t>(66 % of design goal)</a:t>
            </a:r>
            <a:endParaRPr lang="en-US" altLang="fr-FR" sz="1400" dirty="0">
              <a:solidFill>
                <a:srgbClr val="336699"/>
              </a:solidFill>
            </a:endParaRPr>
          </a:p>
        </p:txBody>
      </p:sp>
      <p:cxnSp>
        <p:nvCxnSpPr>
          <p:cNvPr id="4" name="Connecteur droit avec flèche 3">
            <a:extLst>
              <a:ext uri="{FF2B5EF4-FFF2-40B4-BE49-F238E27FC236}">
                <a16:creationId xmlns:a16="http://schemas.microsoft.com/office/drawing/2014/main" id="{CB49883F-DBDC-4DB1-A7EF-2AA99B8DC40E}"/>
              </a:ext>
            </a:extLst>
          </p:cNvPr>
          <p:cNvCxnSpPr>
            <a:cxnSpLocks/>
          </p:cNvCxnSpPr>
          <p:nvPr/>
        </p:nvCxnSpPr>
        <p:spPr>
          <a:xfrm>
            <a:off x="4688054" y="2177178"/>
            <a:ext cx="2543063" cy="0"/>
          </a:xfrm>
          <a:prstGeom prst="straightConnector1">
            <a:avLst/>
          </a:prstGeom>
          <a:ln w="25400">
            <a:solidFill>
              <a:schemeClr val="accent1">
                <a:shade val="95000"/>
                <a:satMod val="105000"/>
              </a:schemeClr>
            </a:solidFill>
            <a:tailEnd type="triangle" w="lg" len="lg"/>
          </a:ln>
        </p:spPr>
        <p:style>
          <a:lnRef idx="1">
            <a:schemeClr val="accent1"/>
          </a:lnRef>
          <a:fillRef idx="0">
            <a:schemeClr val="accent1"/>
          </a:fillRef>
          <a:effectRef idx="0">
            <a:schemeClr val="accent1"/>
          </a:effectRef>
          <a:fontRef idx="minor">
            <a:schemeClr val="tx1"/>
          </a:fontRef>
        </p:style>
      </p:cxnSp>
      <p:grpSp>
        <p:nvGrpSpPr>
          <p:cNvPr id="18" name="Groupe 17">
            <a:extLst>
              <a:ext uri="{FF2B5EF4-FFF2-40B4-BE49-F238E27FC236}">
                <a16:creationId xmlns:a16="http://schemas.microsoft.com/office/drawing/2014/main" id="{CCFF5EAE-E64E-4120-A531-3C0D3FFC9DC7}"/>
              </a:ext>
            </a:extLst>
          </p:cNvPr>
          <p:cNvGrpSpPr/>
          <p:nvPr/>
        </p:nvGrpSpPr>
        <p:grpSpPr>
          <a:xfrm>
            <a:off x="912270" y="970159"/>
            <a:ext cx="3440230" cy="2320542"/>
            <a:chOff x="6666865" y="4436831"/>
            <a:chExt cx="2890568" cy="1990510"/>
          </a:xfrm>
        </p:grpSpPr>
        <p:pic>
          <p:nvPicPr>
            <p:cNvPr id="19" name="Image 18">
              <a:extLst>
                <a:ext uri="{FF2B5EF4-FFF2-40B4-BE49-F238E27FC236}">
                  <a16:creationId xmlns:a16="http://schemas.microsoft.com/office/drawing/2014/main" id="{BA1771D0-1805-4564-80BC-A6988C3D504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7849"/>
            <a:stretch/>
          </p:blipFill>
          <p:spPr>
            <a:xfrm>
              <a:off x="6666865" y="4436831"/>
              <a:ext cx="2880057" cy="1990510"/>
            </a:xfrm>
            <a:prstGeom prst="rect">
              <a:avLst/>
            </a:prstGeom>
          </p:spPr>
        </p:pic>
        <p:sp>
          <p:nvSpPr>
            <p:cNvPr id="20" name="ZoneTexte 19">
              <a:extLst>
                <a:ext uri="{FF2B5EF4-FFF2-40B4-BE49-F238E27FC236}">
                  <a16:creationId xmlns:a16="http://schemas.microsoft.com/office/drawing/2014/main" id="{AFB40998-C626-42E2-9F0D-9C2048E5B482}"/>
                </a:ext>
              </a:extLst>
            </p:cNvPr>
            <p:cNvSpPr txBox="1"/>
            <p:nvPr/>
          </p:nvSpPr>
          <p:spPr bwMode="auto">
            <a:xfrm>
              <a:off x="8894824" y="6231527"/>
              <a:ext cx="662609" cy="195814"/>
            </a:xfrm>
            <a:prstGeom prst="rect">
              <a:avLst/>
            </a:prstGeom>
            <a:solidFill>
              <a:schemeClr val="bg1"/>
            </a:solidFill>
            <a:ln w="9525">
              <a:noFill/>
              <a:miter lim="800000"/>
              <a:headEnd/>
              <a:tailEnd/>
            </a:ln>
            <a:effectLst/>
          </p:spPr>
          <p:txBody>
            <a:bodyPr wrap="none" lIns="36000" tIns="36000" rIns="36000" bIns="36000" rtlCol="0">
              <a:spAutoFit/>
            </a:bodyPr>
            <a:lstStyle/>
            <a:p>
              <a:pPr algn="ctr">
                <a:spcAft>
                  <a:spcPts val="600"/>
                </a:spcAft>
              </a:pPr>
              <a:r>
                <a:rPr lang="en-US" sz="800" dirty="0"/>
                <a:t>Test  chamber</a:t>
              </a:r>
            </a:p>
          </p:txBody>
        </p:sp>
      </p:grpSp>
      <p:sp>
        <p:nvSpPr>
          <p:cNvPr id="21" name="Text Box 73">
            <a:extLst>
              <a:ext uri="{FF2B5EF4-FFF2-40B4-BE49-F238E27FC236}">
                <a16:creationId xmlns:a16="http://schemas.microsoft.com/office/drawing/2014/main" id="{D351ECAE-5D90-45B9-A6CA-388DA89C635E}"/>
              </a:ext>
            </a:extLst>
          </p:cNvPr>
          <p:cNvSpPr txBox="1">
            <a:spLocks noChangeArrowheads="1"/>
          </p:cNvSpPr>
          <p:nvPr/>
        </p:nvSpPr>
        <p:spPr bwMode="auto">
          <a:xfrm>
            <a:off x="412533" y="4820938"/>
            <a:ext cx="7324077" cy="1184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1000">
                <a:solidFill>
                  <a:srgbClr val="FFFF00"/>
                </a:solidFill>
                <a:latin typeface="Arial" panose="020B0604020202020204" pitchFamily="34" charset="0"/>
              </a:defRPr>
            </a:lvl1pPr>
            <a:lvl2pPr marL="742950" indent="-285750">
              <a:defRPr sz="1000">
                <a:solidFill>
                  <a:srgbClr val="FFFF00"/>
                </a:solidFill>
                <a:latin typeface="Arial" panose="020B0604020202020204" pitchFamily="34" charset="0"/>
              </a:defRPr>
            </a:lvl2pPr>
            <a:lvl3pPr marL="1143000" indent="-228600">
              <a:defRPr sz="1000">
                <a:solidFill>
                  <a:srgbClr val="FFFF00"/>
                </a:solidFill>
                <a:latin typeface="Arial" panose="020B0604020202020204" pitchFamily="34" charset="0"/>
              </a:defRPr>
            </a:lvl3pPr>
            <a:lvl4pPr marL="1600200" indent="-228600">
              <a:defRPr sz="1000">
                <a:solidFill>
                  <a:srgbClr val="FFFF00"/>
                </a:solidFill>
                <a:latin typeface="Arial" panose="020B0604020202020204" pitchFamily="34" charset="0"/>
              </a:defRPr>
            </a:lvl4pPr>
            <a:lvl5pPr marL="2057400" indent="-228600">
              <a:defRPr sz="1000">
                <a:solidFill>
                  <a:srgbClr val="FFFF00"/>
                </a:solidFill>
                <a:latin typeface="Arial" panose="020B0604020202020204" pitchFamily="34" charset="0"/>
              </a:defRPr>
            </a:lvl5pPr>
            <a:lvl6pPr marL="2514600" indent="-228600" eaLnBrk="0" fontAlgn="base" hangingPunct="0">
              <a:spcBef>
                <a:spcPct val="0"/>
              </a:spcBef>
              <a:spcAft>
                <a:spcPct val="0"/>
              </a:spcAft>
              <a:defRPr sz="1000">
                <a:solidFill>
                  <a:srgbClr val="FFFF00"/>
                </a:solidFill>
                <a:latin typeface="Arial" panose="020B0604020202020204" pitchFamily="34" charset="0"/>
              </a:defRPr>
            </a:lvl6pPr>
            <a:lvl7pPr marL="2971800" indent="-228600" eaLnBrk="0" fontAlgn="base" hangingPunct="0">
              <a:spcBef>
                <a:spcPct val="0"/>
              </a:spcBef>
              <a:spcAft>
                <a:spcPct val="0"/>
              </a:spcAft>
              <a:defRPr sz="1000">
                <a:solidFill>
                  <a:srgbClr val="FFFF00"/>
                </a:solidFill>
                <a:latin typeface="Arial" panose="020B0604020202020204" pitchFamily="34" charset="0"/>
              </a:defRPr>
            </a:lvl7pPr>
            <a:lvl8pPr marL="3429000" indent="-228600" eaLnBrk="0" fontAlgn="base" hangingPunct="0">
              <a:spcBef>
                <a:spcPct val="0"/>
              </a:spcBef>
              <a:spcAft>
                <a:spcPct val="0"/>
              </a:spcAft>
              <a:defRPr sz="1000">
                <a:solidFill>
                  <a:srgbClr val="FFFF00"/>
                </a:solidFill>
                <a:latin typeface="Arial" panose="020B0604020202020204" pitchFamily="34" charset="0"/>
              </a:defRPr>
            </a:lvl8pPr>
            <a:lvl9pPr marL="3886200" indent="-228600" eaLnBrk="0" fontAlgn="base" hangingPunct="0">
              <a:spcBef>
                <a:spcPct val="0"/>
              </a:spcBef>
              <a:spcAft>
                <a:spcPct val="0"/>
              </a:spcAft>
              <a:defRPr sz="1000">
                <a:solidFill>
                  <a:srgbClr val="FFFF00"/>
                </a:solidFill>
                <a:latin typeface="Arial" panose="020B0604020202020204" pitchFamily="34" charset="0"/>
              </a:defRPr>
            </a:lvl9pPr>
          </a:lstStyle>
          <a:p>
            <a:pPr eaLnBrk="1" hangingPunct="1"/>
            <a:r>
              <a:rPr lang="en-US" altLang="fr-FR" sz="1800" dirty="0">
                <a:solidFill>
                  <a:srgbClr val="C00000"/>
                </a:solidFill>
              </a:rPr>
              <a:t>Still room for improvements in 2025: </a:t>
            </a:r>
          </a:p>
          <a:p>
            <a:pPr eaLnBrk="1" hangingPunct="1"/>
            <a:r>
              <a:rPr lang="en-US" altLang="fr-FR" sz="1600" dirty="0">
                <a:solidFill>
                  <a:srgbClr val="336699"/>
                </a:solidFill>
              </a:rPr>
              <a:t>    - Insulator ring: coating with deuterated paraffin (V</a:t>
            </a:r>
            <a:r>
              <a:rPr lang="en-US" altLang="fr-FR" sz="1600" baseline="-25000" dirty="0">
                <a:solidFill>
                  <a:srgbClr val="336699"/>
                </a:solidFill>
              </a:rPr>
              <a:t>F</a:t>
            </a:r>
            <a:r>
              <a:rPr lang="en-US" altLang="fr-FR" sz="1600" dirty="0">
                <a:solidFill>
                  <a:srgbClr val="336699"/>
                </a:solidFill>
              </a:rPr>
              <a:t> = 90 </a:t>
            </a:r>
            <a:r>
              <a:rPr lang="en-US" altLang="fr-FR" sz="1600" dirty="0" err="1">
                <a:solidFill>
                  <a:srgbClr val="336699"/>
                </a:solidFill>
              </a:rPr>
              <a:t>neV</a:t>
            </a:r>
            <a:r>
              <a:rPr lang="en-US" altLang="fr-FR" sz="1600" dirty="0">
                <a:solidFill>
                  <a:srgbClr val="336699"/>
                </a:solidFill>
              </a:rPr>
              <a:t> </a:t>
            </a:r>
            <a:r>
              <a:rPr lang="en-US" altLang="fr-FR" sz="1600" dirty="0">
                <a:solidFill>
                  <a:srgbClr val="336699"/>
                </a:solidFill>
                <a:latin typeface="Times New Roman" panose="02020603050405020304" pitchFamily="18" charset="0"/>
                <a:cs typeface="Times New Roman" panose="02020603050405020304" pitchFamily="18" charset="0"/>
              </a:rPr>
              <a:t>→ </a:t>
            </a:r>
            <a:r>
              <a:rPr lang="en-US" altLang="fr-FR" sz="1600" dirty="0">
                <a:solidFill>
                  <a:srgbClr val="336699"/>
                </a:solidFill>
                <a:latin typeface="+mn-lt"/>
                <a:cs typeface="Times New Roman" panose="02020603050405020304" pitchFamily="18" charset="0"/>
              </a:rPr>
              <a:t> </a:t>
            </a:r>
            <a:r>
              <a:rPr lang="en-US" altLang="fr-FR" sz="1600" dirty="0">
                <a:solidFill>
                  <a:srgbClr val="336699"/>
                </a:solidFill>
                <a:cs typeface="Arial" panose="020B0604020202020204" pitchFamily="34" charset="0"/>
              </a:rPr>
              <a:t>160 </a:t>
            </a:r>
            <a:r>
              <a:rPr lang="en-US" altLang="fr-FR" sz="1600" dirty="0" err="1">
                <a:solidFill>
                  <a:srgbClr val="336699"/>
                </a:solidFill>
                <a:cs typeface="Arial" panose="020B0604020202020204" pitchFamily="34" charset="0"/>
              </a:rPr>
              <a:t>neV</a:t>
            </a:r>
            <a:r>
              <a:rPr lang="en-US" altLang="fr-FR" sz="1600" dirty="0">
                <a:solidFill>
                  <a:srgbClr val="336699"/>
                </a:solidFill>
                <a:cs typeface="Arial" panose="020B0604020202020204" pitchFamily="34" charset="0"/>
              </a:rPr>
              <a:t>)</a:t>
            </a:r>
          </a:p>
          <a:p>
            <a:pPr eaLnBrk="1" hangingPunct="1">
              <a:spcAft>
                <a:spcPts val="600"/>
              </a:spcAft>
            </a:pPr>
            <a:r>
              <a:rPr lang="en-US" altLang="fr-FR" sz="1600" dirty="0">
                <a:solidFill>
                  <a:srgbClr val="336699"/>
                </a:solidFill>
              </a:rPr>
              <a:t>                             ongoing development (ready in 2025 ?)</a:t>
            </a:r>
          </a:p>
          <a:p>
            <a:r>
              <a:rPr lang="en-US" altLang="fr-FR" sz="1600" dirty="0">
                <a:solidFill>
                  <a:srgbClr val="336699"/>
                </a:solidFill>
              </a:rPr>
              <a:t>    -  A few new UCN guides towards detectors</a:t>
            </a:r>
          </a:p>
        </p:txBody>
      </p:sp>
      <p:grpSp>
        <p:nvGrpSpPr>
          <p:cNvPr id="23" name="Groupe 22">
            <a:extLst>
              <a:ext uri="{FF2B5EF4-FFF2-40B4-BE49-F238E27FC236}">
                <a16:creationId xmlns:a16="http://schemas.microsoft.com/office/drawing/2014/main" id="{C0A46B98-4BE5-4F2D-BC2D-285DF4CADB0C}"/>
              </a:ext>
            </a:extLst>
          </p:cNvPr>
          <p:cNvGrpSpPr/>
          <p:nvPr/>
        </p:nvGrpSpPr>
        <p:grpSpPr>
          <a:xfrm>
            <a:off x="8463771" y="4906537"/>
            <a:ext cx="2905859" cy="1384883"/>
            <a:chOff x="8743493" y="5081737"/>
            <a:chExt cx="2626143" cy="1209683"/>
          </a:xfrm>
        </p:grpSpPr>
        <p:pic>
          <p:nvPicPr>
            <p:cNvPr id="5" name="Image 4">
              <a:extLst>
                <a:ext uri="{FF2B5EF4-FFF2-40B4-BE49-F238E27FC236}">
                  <a16:creationId xmlns:a16="http://schemas.microsoft.com/office/drawing/2014/main" id="{E7BE207A-C0D4-4AB7-8AF0-10A88585C81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43493" y="5081737"/>
              <a:ext cx="2534243" cy="1209683"/>
            </a:xfrm>
            <a:prstGeom prst="rect">
              <a:avLst/>
            </a:prstGeom>
          </p:spPr>
        </p:pic>
        <p:sp>
          <p:nvSpPr>
            <p:cNvPr id="22" name="ZoneTexte 21">
              <a:extLst>
                <a:ext uri="{FF2B5EF4-FFF2-40B4-BE49-F238E27FC236}">
                  <a16:creationId xmlns:a16="http://schemas.microsoft.com/office/drawing/2014/main" id="{0EA5FC62-BAAF-4D16-9B8E-AA216C395FB0}"/>
                </a:ext>
              </a:extLst>
            </p:cNvPr>
            <p:cNvSpPr txBox="1"/>
            <p:nvPr/>
          </p:nvSpPr>
          <p:spPr bwMode="auto">
            <a:xfrm>
              <a:off x="10602832" y="6095606"/>
              <a:ext cx="766804" cy="195814"/>
            </a:xfrm>
            <a:prstGeom prst="rect">
              <a:avLst/>
            </a:prstGeom>
            <a:solidFill>
              <a:schemeClr val="bg1"/>
            </a:solidFill>
            <a:ln w="9525">
              <a:noFill/>
              <a:miter lim="800000"/>
              <a:headEnd/>
              <a:tailEnd/>
            </a:ln>
            <a:effectLst/>
          </p:spPr>
          <p:txBody>
            <a:bodyPr wrap="none" lIns="36000" tIns="36000" rIns="36000" bIns="36000" rtlCol="0">
              <a:spAutoFit/>
            </a:bodyPr>
            <a:lstStyle/>
            <a:p>
              <a:pPr algn="ctr">
                <a:spcAft>
                  <a:spcPts val="600"/>
                </a:spcAft>
              </a:pPr>
              <a:r>
                <a:rPr lang="en-US" sz="800" dirty="0"/>
                <a:t>New UCN guides</a:t>
              </a:r>
            </a:p>
          </p:txBody>
        </p:sp>
      </p:grpSp>
    </p:spTree>
    <p:extLst>
      <p:ext uri="{BB962C8B-B14F-4D97-AF65-F5344CB8AC3E}">
        <p14:creationId xmlns:p14="http://schemas.microsoft.com/office/powerpoint/2010/main" val="3322570753"/>
      </p:ext>
    </p:extLst>
  </p:cSld>
  <p:clrMapOvr>
    <a:masterClrMapping/>
  </p:clrMapOvr>
</p:sld>
</file>

<file path=ppt/theme/theme1.xml><?xml version="1.0" encoding="utf-8"?>
<a:theme xmlns:a="http://schemas.openxmlformats.org/drawingml/2006/main" name="1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effectLst/>
      </a:spPr>
      <a:bodyPr wrap="square">
        <a:spAutoFit/>
      </a:bodyPr>
      <a:lstStyle>
        <a:defPPr algn="ctr">
          <a:spcAft>
            <a:spcPts val="600"/>
          </a:spcAft>
          <a:defRPr sz="1600" dirty="0" smtClean="0">
            <a:solidFill>
              <a:srgbClr val="FF0000"/>
            </a:solidFill>
          </a:defRPr>
        </a:defPPr>
      </a:lstStyle>
    </a:txDef>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9178</TotalTime>
  <Words>1456</Words>
  <Application>Microsoft Office PowerPoint</Application>
  <PresentationFormat>Grand écran</PresentationFormat>
  <Paragraphs>227</Paragraphs>
  <Slides>16</Slides>
  <Notes>2</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16</vt:i4>
      </vt:variant>
    </vt:vector>
  </HeadingPairs>
  <TitlesOfParts>
    <vt:vector size="22" baseType="lpstr">
      <vt:lpstr>Arial</vt:lpstr>
      <vt:lpstr>Calibri</vt:lpstr>
      <vt:lpstr>Cambria Math</vt:lpstr>
      <vt:lpstr>Symbol</vt:lpstr>
      <vt:lpstr>Times New Roman</vt:lpstr>
      <vt:lpstr>1_Thème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lpc caen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thomas lefort</dc:creator>
  <cp:lastModifiedBy>thomas lefort</cp:lastModifiedBy>
  <cp:revision>720</cp:revision>
  <cp:lastPrinted>2024-02-02T09:32:19Z</cp:lastPrinted>
  <dcterms:created xsi:type="dcterms:W3CDTF">2017-11-06T12:28:15Z</dcterms:created>
  <dcterms:modified xsi:type="dcterms:W3CDTF">2025-02-10T13:30:42Z</dcterms:modified>
</cp:coreProperties>
</file>