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Inter" panose="020B0604020202020204" charset="0"/>
      <p:regular r:id="rId30"/>
      <p:bold r:id="rId31"/>
      <p:italic r:id="rId32"/>
      <p:boldItalic r:id="rId33"/>
    </p:embeddedFont>
    <p:embeddedFont>
      <p:font typeface="Inter Medium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ander Golossanov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37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fdb9da66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32fdb9da66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af8376e20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2af8376e20a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3363d7ca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3363d7ca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3363d7caf6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33363d7caf6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3363d7caf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3363d7caf6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2fdb9da666_1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g32fdb9da666_1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2fdb9da666_1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g32fdb9da666_1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3363d7caf6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33363d7caf6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3363d7caf6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3363d7caf6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3363d7caf6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3363d7caf6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2fdb9da666_1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g32fdb9da666_1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2fdb9da666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32fdb9da666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3363d7caf6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3" name="Google Shape;393;g33363d7caf6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3363d7caf6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4" name="Google Shape;404;g33363d7caf6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3363d7caf6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3363d7caf6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3363d7caf6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3363d7caf6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339a4de388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3" name="Google Shape;453;g3339a4de388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2fdb9da666_1_5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1" name="Google Shape;461;g32fdb9da666_1_5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32fdb9da666_1_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0" name="Google Shape;470;g32fdb9da666_1_4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2fdb9da666_1_4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5" name="Google Shape;515;g32fdb9da666_1_4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2fdb9da666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g32fdb9da666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2fdb9da666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32fdb9da666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2fdb9da666_1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32fdb9da666_1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2fdb9da666_1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32fdb9da666_1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2fdb9da666_1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32fdb9da666_1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2fdb9da666_1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g32fdb9da666_1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2fdb9da666_1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g32fdb9da666_1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60516" y="69850"/>
            <a:ext cx="83904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60516" y="762000"/>
            <a:ext cx="4186500" cy="38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683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200"/>
              <a:buChar char="●"/>
              <a:defRPr sz="1800"/>
            </a:lvl1pPr>
            <a:lvl2pPr marL="914400" lvl="1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marL="3200400" lvl="6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marL="3657600" lvl="7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marL="4114800" lvl="8" indent="-3175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2"/>
          </p:nvPr>
        </p:nvSpPr>
        <p:spPr>
          <a:xfrm>
            <a:off x="4612967" y="762000"/>
            <a:ext cx="4211400" cy="38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683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200"/>
              <a:buChar char="●"/>
              <a:defRPr sz="1800"/>
            </a:lvl1pPr>
            <a:lvl2pPr marL="914400" lvl="1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marL="3200400" lvl="6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marL="3657600" lvl="7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marL="4114800" lvl="8" indent="-3175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407400" y="4768053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810001" y="4768053"/>
            <a:ext cx="452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1981200" y="4768053"/>
            <a:ext cx="17442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9DA0A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4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54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5099825" y="596550"/>
            <a:ext cx="4071000" cy="20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800" b="1"/>
              <a:t>Diamond Anvil Measurement of Muon-Catalyzed</a:t>
            </a:r>
            <a:endParaRPr sz="2800" b="1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800" b="1"/>
              <a:t> Fusion Kinetics</a:t>
            </a:r>
            <a:endParaRPr sz="2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2275" y="596550"/>
            <a:ext cx="3970875" cy="29774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892125" y="2571750"/>
            <a:ext cx="2486400" cy="10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</a:pPr>
            <a:r>
              <a:rPr lang="en" sz="1280" b="1"/>
              <a:t>The MuFusE Collaboration</a:t>
            </a:r>
            <a:endParaRPr sz="1280"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</a:pPr>
            <a:r>
              <a:rPr lang="en" sz="1280"/>
              <a:t>PSI BVR 56 Progress Report</a:t>
            </a:r>
            <a:endParaRPr sz="1280"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</a:pPr>
            <a:r>
              <a:rPr lang="en" sz="1280"/>
              <a:t>February 11, 2025</a:t>
            </a:r>
            <a:endParaRPr sz="1280"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</a:pPr>
            <a:r>
              <a:rPr lang="en" sz="1280"/>
              <a:t>Ara Knaian</a:t>
            </a:r>
            <a:endParaRPr sz="128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</a:pPr>
            <a:endParaRPr sz="1280"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</a:pPr>
            <a:endParaRPr sz="128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84800" y="3817275"/>
            <a:ext cx="1152251" cy="411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 rotWithShape="1">
          <a:blip r:embed="rId5">
            <a:alphaModFix/>
          </a:blip>
          <a:srcRect t="36668" b="37364"/>
          <a:stretch/>
        </p:blipFill>
        <p:spPr>
          <a:xfrm>
            <a:off x="5892115" y="3845235"/>
            <a:ext cx="1550377" cy="40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13900" y="4471762"/>
            <a:ext cx="747000" cy="34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7">
            <a:alphaModFix/>
          </a:blip>
          <a:srcRect r="50411"/>
          <a:stretch/>
        </p:blipFill>
        <p:spPr>
          <a:xfrm>
            <a:off x="848525" y="4429682"/>
            <a:ext cx="859250" cy="48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8">
            <a:alphaModFix/>
          </a:blip>
          <a:srcRect l="14110" r="16416"/>
          <a:stretch/>
        </p:blipFill>
        <p:spPr>
          <a:xfrm>
            <a:off x="2856250" y="3840849"/>
            <a:ext cx="1152248" cy="56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107360" y="3840838"/>
            <a:ext cx="592308" cy="444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55712" y="3777187"/>
            <a:ext cx="1695051" cy="5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56325" y="4404906"/>
            <a:ext cx="592300" cy="49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12">
            <a:alphaModFix/>
          </a:blip>
          <a:srcRect l="11564" t="21598" r="12453" b="21592"/>
          <a:stretch/>
        </p:blipFill>
        <p:spPr>
          <a:xfrm>
            <a:off x="4250125" y="3857375"/>
            <a:ext cx="1500037" cy="4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397688" y="4471750"/>
            <a:ext cx="1098592" cy="3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586750" y="4507759"/>
            <a:ext cx="1060873" cy="27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847250" y="4471737"/>
            <a:ext cx="402474" cy="40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7126138" y="4518872"/>
            <a:ext cx="592302" cy="306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8378525" y="4453350"/>
            <a:ext cx="402476" cy="40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97499" y="4470774"/>
            <a:ext cx="402475" cy="40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5953238" y="4480800"/>
            <a:ext cx="968319" cy="34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End-to-end simulation: sticking fraction vs cell size</a:t>
            </a:r>
            <a:endParaRPr/>
          </a:p>
        </p:txBody>
      </p:sp>
      <p:pic>
        <p:nvPicPr>
          <p:cNvPr id="283" name="Google Shape;283;p23"/>
          <p:cNvPicPr preferRelativeResize="0"/>
          <p:nvPr/>
        </p:nvPicPr>
        <p:blipFill rotWithShape="1">
          <a:blip r:embed="rId3">
            <a:alphaModFix/>
          </a:blip>
          <a:srcRect t="5633"/>
          <a:stretch/>
        </p:blipFill>
        <p:spPr>
          <a:xfrm>
            <a:off x="1863325" y="1104700"/>
            <a:ext cx="5569601" cy="3941899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23"/>
          <p:cNvSpPr/>
          <p:nvPr/>
        </p:nvSpPr>
        <p:spPr>
          <a:xfrm>
            <a:off x="3732025" y="906900"/>
            <a:ext cx="2001000" cy="261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163" y="0"/>
            <a:ext cx="771243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295" name="Google Shape;295;p25"/>
          <p:cNvPicPr preferRelativeResize="0"/>
          <p:nvPr/>
        </p:nvPicPr>
        <p:blipFill rotWithShape="1">
          <a:blip r:embed="rId3">
            <a:alphaModFix/>
          </a:blip>
          <a:srcRect t="12353" b="-849"/>
          <a:stretch/>
        </p:blipFill>
        <p:spPr>
          <a:xfrm>
            <a:off x="804725" y="43500"/>
            <a:ext cx="772174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5"/>
          <p:cNvSpPr txBox="1"/>
          <p:nvPr/>
        </p:nvSpPr>
        <p:spPr>
          <a:xfrm>
            <a:off x="122950" y="3467225"/>
            <a:ext cx="1482000" cy="3849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Muon beamline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297" name="Google Shape;297;p25"/>
          <p:cNvCxnSpPr>
            <a:endCxn id="296" idx="3"/>
          </p:cNvCxnSpPr>
          <p:nvPr/>
        </p:nvCxnSpPr>
        <p:spPr>
          <a:xfrm rot="10800000">
            <a:off x="1604950" y="3659675"/>
            <a:ext cx="1126500" cy="52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8" name="Google Shape;298;p25"/>
          <p:cNvSpPr txBox="1"/>
          <p:nvPr/>
        </p:nvSpPr>
        <p:spPr>
          <a:xfrm>
            <a:off x="1249450" y="1662275"/>
            <a:ext cx="981900" cy="3849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VAC-SEC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299" name="Google Shape;299;p25"/>
          <p:cNvCxnSpPr/>
          <p:nvPr/>
        </p:nvCxnSpPr>
        <p:spPr>
          <a:xfrm rot="10800000">
            <a:off x="2231275" y="1828250"/>
            <a:ext cx="511200" cy="4053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0" name="Google Shape;300;p25"/>
          <p:cNvSpPr txBox="1"/>
          <p:nvPr/>
        </p:nvSpPr>
        <p:spPr>
          <a:xfrm>
            <a:off x="2231350" y="553250"/>
            <a:ext cx="9819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Tritium Monitor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01" name="Google Shape;301;p25"/>
          <p:cNvCxnSpPr/>
          <p:nvPr/>
        </p:nvCxnSpPr>
        <p:spPr>
          <a:xfrm rot="10800000">
            <a:off x="3213250" y="834950"/>
            <a:ext cx="410100" cy="1521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2" name="Google Shape;302;p25"/>
          <p:cNvSpPr txBox="1"/>
          <p:nvPr/>
        </p:nvSpPr>
        <p:spPr>
          <a:xfrm>
            <a:off x="7168400" y="249950"/>
            <a:ext cx="7176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Fume Hood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03" name="Google Shape;303;p25"/>
          <p:cNvCxnSpPr/>
          <p:nvPr/>
        </p:nvCxnSpPr>
        <p:spPr>
          <a:xfrm flipH="1">
            <a:off x="6722600" y="669050"/>
            <a:ext cx="445800" cy="1659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4" name="Google Shape;304;p25"/>
          <p:cNvSpPr txBox="1"/>
          <p:nvPr/>
        </p:nvSpPr>
        <p:spPr>
          <a:xfrm>
            <a:off x="4147125" y="184700"/>
            <a:ext cx="12159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Elena and George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05" name="Google Shape;305;p25"/>
          <p:cNvCxnSpPr/>
          <p:nvPr/>
        </p:nvCxnSpPr>
        <p:spPr>
          <a:xfrm rot="10800000">
            <a:off x="4745125" y="878450"/>
            <a:ext cx="41700" cy="396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6" name="Google Shape;306;p25"/>
          <p:cNvSpPr txBox="1"/>
          <p:nvPr/>
        </p:nvSpPr>
        <p:spPr>
          <a:xfrm>
            <a:off x="7391300" y="1662275"/>
            <a:ext cx="1482000" cy="3849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Digitizers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07" name="Google Shape;307;p25"/>
          <p:cNvCxnSpPr/>
          <p:nvPr/>
        </p:nvCxnSpPr>
        <p:spPr>
          <a:xfrm flipH="1">
            <a:off x="6945500" y="1981325"/>
            <a:ext cx="445800" cy="1659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8" name="Google Shape;308;p25"/>
          <p:cNvSpPr txBox="1"/>
          <p:nvPr/>
        </p:nvSpPr>
        <p:spPr>
          <a:xfrm>
            <a:off x="8158100" y="2322750"/>
            <a:ext cx="9819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Liquid Helium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09" name="Google Shape;309;p25"/>
          <p:cNvCxnSpPr/>
          <p:nvPr/>
        </p:nvCxnSpPr>
        <p:spPr>
          <a:xfrm flipH="1">
            <a:off x="7625300" y="2874500"/>
            <a:ext cx="445800" cy="1659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0" name="Google Shape;310;p25"/>
          <p:cNvSpPr txBox="1"/>
          <p:nvPr/>
        </p:nvSpPr>
        <p:spPr>
          <a:xfrm>
            <a:off x="2394950" y="4445475"/>
            <a:ext cx="9819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DT Glovebox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11" name="Google Shape;311;p25"/>
          <p:cNvCxnSpPr/>
          <p:nvPr/>
        </p:nvCxnSpPr>
        <p:spPr>
          <a:xfrm flipH="1">
            <a:off x="3199150" y="4103450"/>
            <a:ext cx="360600" cy="346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2" name="Google Shape;312;p25"/>
          <p:cNvSpPr txBox="1"/>
          <p:nvPr/>
        </p:nvSpPr>
        <p:spPr>
          <a:xfrm>
            <a:off x="4745125" y="2279250"/>
            <a:ext cx="13368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Detectors and target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13" name="Google Shape;313;p25"/>
          <p:cNvCxnSpPr/>
          <p:nvPr/>
        </p:nvCxnSpPr>
        <p:spPr>
          <a:xfrm flipH="1">
            <a:off x="4299325" y="2698350"/>
            <a:ext cx="445800" cy="1659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4" name="Google Shape;314;p25"/>
          <p:cNvSpPr txBox="1"/>
          <p:nvPr/>
        </p:nvSpPr>
        <p:spPr>
          <a:xfrm>
            <a:off x="50525" y="1491450"/>
            <a:ext cx="84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𝜋E1.2 Beam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Area</a:t>
            </a:r>
            <a:r>
              <a:rPr lang="en" sz="14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1600" y="0"/>
            <a:ext cx="685047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26"/>
          <p:cNvSpPr txBox="1"/>
          <p:nvPr/>
        </p:nvSpPr>
        <p:spPr>
          <a:xfrm>
            <a:off x="7234675" y="672550"/>
            <a:ext cx="1482000" cy="3849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Muon beamline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21" name="Google Shape;321;p26"/>
          <p:cNvCxnSpPr>
            <a:stCxn id="320" idx="1"/>
          </p:cNvCxnSpPr>
          <p:nvPr/>
        </p:nvCxnSpPr>
        <p:spPr>
          <a:xfrm flipH="1">
            <a:off x="6733375" y="865000"/>
            <a:ext cx="501300" cy="150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2" name="Google Shape;322;p26"/>
          <p:cNvSpPr txBox="1"/>
          <p:nvPr/>
        </p:nvSpPr>
        <p:spPr>
          <a:xfrm>
            <a:off x="6177175" y="2864450"/>
            <a:ext cx="1057500" cy="7851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Neutron detector array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23" name="Google Shape;323;p26"/>
          <p:cNvCxnSpPr>
            <a:stCxn id="322" idx="1"/>
          </p:cNvCxnSpPr>
          <p:nvPr/>
        </p:nvCxnSpPr>
        <p:spPr>
          <a:xfrm rot="10800000">
            <a:off x="5335675" y="2864600"/>
            <a:ext cx="841500" cy="3924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4" name="Google Shape;324;p26"/>
          <p:cNvSpPr txBox="1"/>
          <p:nvPr/>
        </p:nvSpPr>
        <p:spPr>
          <a:xfrm>
            <a:off x="1689125" y="4084575"/>
            <a:ext cx="1482000" cy="585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Optical diagnostics</a:t>
            </a:r>
            <a:endParaRPr sz="13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25" name="Google Shape;325;p26"/>
          <p:cNvCxnSpPr/>
          <p:nvPr/>
        </p:nvCxnSpPr>
        <p:spPr>
          <a:xfrm rot="10800000">
            <a:off x="1956400" y="3256925"/>
            <a:ext cx="201600" cy="81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7"/>
          <p:cNvSpPr/>
          <p:nvPr/>
        </p:nvSpPr>
        <p:spPr>
          <a:xfrm>
            <a:off x="312700" y="281075"/>
            <a:ext cx="39135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Detector and Simulation Performance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1" name="Google Shape;331;p27"/>
          <p:cNvSpPr txBox="1">
            <a:spLocks noGrp="1"/>
          </p:cNvSpPr>
          <p:nvPr>
            <p:ph type="title"/>
          </p:nvPr>
        </p:nvSpPr>
        <p:spPr>
          <a:xfrm>
            <a:off x="268050" y="705288"/>
            <a:ext cx="8607900" cy="6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Measured spectra and rates align with simulation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32" name="Google Shape;33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3438" y="1469975"/>
            <a:ext cx="3061417" cy="237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2575" y="1549275"/>
            <a:ext cx="3169025" cy="2296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200" y="1469975"/>
            <a:ext cx="3169025" cy="2376768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7"/>
          <p:cNvSpPr txBox="1"/>
          <p:nvPr/>
        </p:nvSpPr>
        <p:spPr>
          <a:xfrm>
            <a:off x="3541175" y="3959550"/>
            <a:ext cx="25413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AmBe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Neutron Source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6" name="Google Shape;336;p27"/>
          <p:cNvSpPr txBox="1"/>
          <p:nvPr/>
        </p:nvSpPr>
        <p:spPr>
          <a:xfrm>
            <a:off x="6396438" y="3845425"/>
            <a:ext cx="25413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CF-252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Neutron Source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7" name="Google Shape;337;p27"/>
          <p:cNvSpPr txBox="1"/>
          <p:nvPr/>
        </p:nvSpPr>
        <p:spPr>
          <a:xfrm>
            <a:off x="393063" y="3959550"/>
            <a:ext cx="25413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D-D Muon Catalyzed Fusion Neutrons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8" name="Google Shape;338;p27"/>
          <p:cNvSpPr txBox="1"/>
          <p:nvPr/>
        </p:nvSpPr>
        <p:spPr>
          <a:xfrm>
            <a:off x="4259450" y="4663075"/>
            <a:ext cx="14787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339" name="Google Shape;339;p27"/>
          <p:cNvSpPr txBox="1"/>
          <p:nvPr/>
        </p:nvSpPr>
        <p:spPr>
          <a:xfrm>
            <a:off x="4226225" y="4655425"/>
            <a:ext cx="1171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500">
                <a:latin typeface="Courier New"/>
                <a:ea typeface="Courier New"/>
                <a:cs typeface="Courier New"/>
                <a:sym typeface="Courier New"/>
              </a:rPr>
              <a:t>+14%</a:t>
            </a:r>
            <a:endParaRPr sz="15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40" name="Google Shape;340;p27"/>
          <p:cNvSpPr txBox="1"/>
          <p:nvPr/>
        </p:nvSpPr>
        <p:spPr>
          <a:xfrm>
            <a:off x="7159325" y="4617025"/>
            <a:ext cx="1171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500">
                <a:latin typeface="Courier New"/>
                <a:ea typeface="Courier New"/>
                <a:cs typeface="Courier New"/>
                <a:sym typeface="Courier New"/>
              </a:rPr>
              <a:t>-9%</a:t>
            </a:r>
            <a:endParaRPr sz="15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8"/>
          <p:cNvSpPr txBox="1">
            <a:spLocks noGrp="1"/>
          </p:cNvSpPr>
          <p:nvPr>
            <p:ph type="title"/>
          </p:nvPr>
        </p:nvSpPr>
        <p:spPr>
          <a:xfrm>
            <a:off x="312700" y="654900"/>
            <a:ext cx="45462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Neutron detection between the muon and electron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46" name="Google Shape;346;p28"/>
          <p:cNvSpPr/>
          <p:nvPr/>
        </p:nvSpPr>
        <p:spPr>
          <a:xfrm>
            <a:off x="312700" y="281075"/>
            <a:ext cx="17043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47" name="Google Shape;347;p28"/>
          <p:cNvPicPr preferRelativeResize="0"/>
          <p:nvPr/>
        </p:nvPicPr>
        <p:blipFill rotWithShape="1">
          <a:blip r:embed="rId3">
            <a:alphaModFix/>
          </a:blip>
          <a:srcRect t="1699" b="1709"/>
          <a:stretch/>
        </p:blipFill>
        <p:spPr>
          <a:xfrm>
            <a:off x="5233550" y="2531775"/>
            <a:ext cx="3545408" cy="2274499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8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349" name="Google Shape;349;p28"/>
          <p:cNvPicPr preferRelativeResize="0"/>
          <p:nvPr/>
        </p:nvPicPr>
        <p:blipFill rotWithShape="1">
          <a:blip r:embed="rId4">
            <a:alphaModFix/>
          </a:blip>
          <a:srcRect t="1429"/>
          <a:stretch/>
        </p:blipFill>
        <p:spPr>
          <a:xfrm>
            <a:off x="5233562" y="281075"/>
            <a:ext cx="3545376" cy="2274495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28"/>
          <p:cNvSpPr/>
          <p:nvPr/>
        </p:nvSpPr>
        <p:spPr>
          <a:xfrm>
            <a:off x="5951221" y="1310625"/>
            <a:ext cx="980700" cy="3102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8"/>
          <p:cNvSpPr txBox="1"/>
          <p:nvPr/>
        </p:nvSpPr>
        <p:spPr>
          <a:xfrm rot="-5400000">
            <a:off x="4148943" y="1218225"/>
            <a:ext cx="1820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Liquid </a:t>
            </a:r>
            <a:r>
              <a:rPr lang="en" sz="1400" b="0" i="0" u="none" strike="noStrike" cap="none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Deuterium</a:t>
            </a:r>
            <a:endParaRPr sz="1400" b="0" i="0" u="none" strike="noStrike" cap="none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352" name="Google Shape;35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2700" y="1677300"/>
            <a:ext cx="4368725" cy="3276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8"/>
          <p:cNvSpPr txBox="1"/>
          <p:nvPr/>
        </p:nvSpPr>
        <p:spPr>
          <a:xfrm rot="-5400000">
            <a:off x="4148943" y="3440350"/>
            <a:ext cx="1820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Liquid Hydrogen</a:t>
            </a:r>
            <a:endParaRPr sz="1400" b="0" i="0" u="none" strike="noStrike" cap="none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354" name="Google Shape;354;p28"/>
          <p:cNvSpPr/>
          <p:nvPr/>
        </p:nvSpPr>
        <p:spPr>
          <a:xfrm>
            <a:off x="5203500" y="2387925"/>
            <a:ext cx="55500" cy="244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28"/>
          <p:cNvSpPr txBox="1"/>
          <p:nvPr/>
        </p:nvSpPr>
        <p:spPr>
          <a:xfrm>
            <a:off x="5854313" y="910425"/>
            <a:ext cx="117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Fusion</a:t>
            </a:r>
            <a:endParaRPr sz="1400" b="1" i="0" u="none" strike="noStrike" cap="none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6" name="Google Shape;356;p28"/>
          <p:cNvSpPr/>
          <p:nvPr/>
        </p:nvSpPr>
        <p:spPr>
          <a:xfrm>
            <a:off x="5846450" y="2511750"/>
            <a:ext cx="2214600" cy="10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5975" y="635050"/>
            <a:ext cx="5483275" cy="4116975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29"/>
          <p:cNvSpPr txBox="1">
            <a:spLocks noGrp="1"/>
          </p:cNvSpPr>
          <p:nvPr>
            <p:ph type="title"/>
          </p:nvPr>
        </p:nvSpPr>
        <p:spPr>
          <a:xfrm>
            <a:off x="356200" y="879150"/>
            <a:ext cx="30645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Loading the</a:t>
            </a:r>
            <a:endParaRPr sz="2620">
              <a:solidFill>
                <a:srgbClr val="33333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tritium into</a:t>
            </a:r>
            <a:endParaRPr sz="2620">
              <a:solidFill>
                <a:srgbClr val="33333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the U-beds</a:t>
            </a:r>
            <a:endParaRPr sz="2620">
              <a:solidFill>
                <a:srgbClr val="333333"/>
              </a:solidFill>
            </a:endParaRPr>
          </a:p>
        </p:txBody>
      </p:sp>
      <p:sp>
        <p:nvSpPr>
          <p:cNvPr id="363" name="Google Shape;363;p29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Materials and Methods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64" name="Google Shape;36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350" y="2356025"/>
            <a:ext cx="3191176" cy="2396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Google Shape;36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7735" y="428787"/>
            <a:ext cx="5694216" cy="4285926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0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Materials and Methods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1" name="Google Shape;371;p30"/>
          <p:cNvSpPr txBox="1">
            <a:spLocks noGrp="1"/>
          </p:cNvSpPr>
          <p:nvPr>
            <p:ph type="title"/>
          </p:nvPr>
        </p:nvSpPr>
        <p:spPr>
          <a:xfrm>
            <a:off x="371050" y="604475"/>
            <a:ext cx="2577600" cy="11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Loading the cell with liquid DT</a:t>
            </a:r>
            <a:endParaRPr sz="2620">
              <a:solidFill>
                <a:srgbClr val="333333"/>
              </a:solidFill>
            </a:endParaRPr>
          </a:p>
        </p:txBody>
      </p:sp>
      <p:pic>
        <p:nvPicPr>
          <p:cNvPr id="372" name="Google Shape;372;p30"/>
          <p:cNvPicPr preferRelativeResize="0"/>
          <p:nvPr/>
        </p:nvPicPr>
        <p:blipFill rotWithShape="1">
          <a:blip r:embed="rId4">
            <a:alphaModFix/>
          </a:blip>
          <a:srcRect l="47752" t="42923" r="40011" b="42708"/>
          <a:stretch/>
        </p:blipFill>
        <p:spPr>
          <a:xfrm>
            <a:off x="367075" y="2451175"/>
            <a:ext cx="2521450" cy="2229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1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Materials and Methods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8" name="Google Shape;378;p31"/>
          <p:cNvSpPr txBox="1">
            <a:spLocks noGrp="1"/>
          </p:cNvSpPr>
          <p:nvPr>
            <p:ph type="title"/>
          </p:nvPr>
        </p:nvSpPr>
        <p:spPr>
          <a:xfrm>
            <a:off x="312700" y="812500"/>
            <a:ext cx="2410800" cy="12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Compression of the liquid DT to a solid</a:t>
            </a:r>
            <a:endParaRPr sz="2620">
              <a:solidFill>
                <a:srgbClr val="333333"/>
              </a:solidFill>
            </a:endParaRPr>
          </a:p>
        </p:txBody>
      </p:sp>
      <p:pic>
        <p:nvPicPr>
          <p:cNvPr id="3" name="DT Compression - partial ice mixture, compressed to solid (1)">
            <a:hlinkClick r:id="" action="ppaction://media"/>
            <a:extLst>
              <a:ext uri="{FF2B5EF4-FFF2-40B4-BE49-F238E27FC236}">
                <a16:creationId xmlns:a16="http://schemas.microsoft.com/office/drawing/2014/main" id="{3B70A84F-87A0-B903-25E3-1ECFE6D09A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0880" y="287477"/>
            <a:ext cx="5456873" cy="4568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2"/>
          <p:cNvSpPr/>
          <p:nvPr/>
        </p:nvSpPr>
        <p:spPr>
          <a:xfrm>
            <a:off x="312700" y="281075"/>
            <a:ext cx="17043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85" name="Google Shape;385;p32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386" name="Google Shape;386;p32"/>
          <p:cNvSpPr txBox="1">
            <a:spLocks noGrp="1"/>
          </p:cNvSpPr>
          <p:nvPr>
            <p:ph type="title"/>
          </p:nvPr>
        </p:nvSpPr>
        <p:spPr>
          <a:xfrm>
            <a:off x="312700" y="455050"/>
            <a:ext cx="89991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Optical pressure measurement via ruby fluorescence</a:t>
            </a:r>
            <a:endParaRPr sz="2620">
              <a:solidFill>
                <a:srgbClr val="333333"/>
              </a:solidFill>
            </a:endParaRPr>
          </a:p>
        </p:txBody>
      </p:sp>
      <p:pic>
        <p:nvPicPr>
          <p:cNvPr id="387" name="Google Shape;38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4075" y="1333300"/>
            <a:ext cx="5093315" cy="35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173975" y="1743877"/>
            <a:ext cx="3567425" cy="2746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9" name="Google Shape;389;p32"/>
          <p:cNvCxnSpPr>
            <a:endCxn id="390" idx="3"/>
          </p:cNvCxnSpPr>
          <p:nvPr/>
        </p:nvCxnSpPr>
        <p:spPr>
          <a:xfrm rot="10800000">
            <a:off x="1604950" y="3659675"/>
            <a:ext cx="1126500" cy="52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/>
          <p:nvPr/>
        </p:nvSpPr>
        <p:spPr>
          <a:xfrm>
            <a:off x="312700" y="281075"/>
            <a:ext cx="1333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Introduction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135900" y="604475"/>
            <a:ext cx="8872200" cy="9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Fusion is a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safe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abundant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source of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clean 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energy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0275" y="1336975"/>
            <a:ext cx="2978079" cy="266153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7" name="Google Shape;87;p15"/>
          <p:cNvPicPr preferRelativeResize="0"/>
          <p:nvPr/>
        </p:nvPicPr>
        <p:blipFill rotWithShape="1">
          <a:blip r:embed="rId4">
            <a:alphaModFix/>
          </a:blip>
          <a:srcRect r="19152"/>
          <a:stretch/>
        </p:blipFill>
        <p:spPr>
          <a:xfrm>
            <a:off x="4232325" y="1336975"/>
            <a:ext cx="3828156" cy="26615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8" name="Google Shape;88;p15"/>
          <p:cNvSpPr txBox="1"/>
          <p:nvPr/>
        </p:nvSpPr>
        <p:spPr>
          <a:xfrm>
            <a:off x="700275" y="4172325"/>
            <a:ext cx="7375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Fusion of the deuterium in a stream of tap water could power a city.</a:t>
            </a:r>
            <a:endParaRPr sz="13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3"/>
          <p:cNvSpPr/>
          <p:nvPr/>
        </p:nvSpPr>
        <p:spPr>
          <a:xfrm>
            <a:off x="312700" y="281075"/>
            <a:ext cx="17043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6" name="Google Shape;396;p33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397" name="Google Shape;397;p33"/>
          <p:cNvSpPr txBox="1">
            <a:spLocks noGrp="1"/>
          </p:cNvSpPr>
          <p:nvPr>
            <p:ph type="title"/>
          </p:nvPr>
        </p:nvSpPr>
        <p:spPr>
          <a:xfrm>
            <a:off x="312700" y="455050"/>
            <a:ext cx="89991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Real-time gas analysis via Raman spectroscopy</a:t>
            </a:r>
            <a:endParaRPr sz="2620">
              <a:solidFill>
                <a:srgbClr val="333333"/>
              </a:solidFill>
            </a:endParaRPr>
          </a:p>
        </p:txBody>
      </p:sp>
      <p:pic>
        <p:nvPicPr>
          <p:cNvPr id="398" name="Google Shape;39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73975" y="1743877"/>
            <a:ext cx="3567425" cy="2746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9" name="Google Shape;399;p33"/>
          <p:cNvCxnSpPr>
            <a:endCxn id="400" idx="3"/>
          </p:cNvCxnSpPr>
          <p:nvPr/>
        </p:nvCxnSpPr>
        <p:spPr>
          <a:xfrm rot="10800000">
            <a:off x="1604950" y="3659675"/>
            <a:ext cx="1126500" cy="52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01" name="Google Shape;40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3825" y="1547813"/>
            <a:ext cx="5545225" cy="31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4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407" name="Google Shape;407;p34"/>
          <p:cNvSpPr txBox="1">
            <a:spLocks noGrp="1"/>
          </p:cNvSpPr>
          <p:nvPr>
            <p:ph type="title"/>
          </p:nvPr>
        </p:nvSpPr>
        <p:spPr>
          <a:xfrm>
            <a:off x="266700" y="604475"/>
            <a:ext cx="812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Pressure and temperature reached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08" name="Google Shape;408;p34"/>
          <p:cNvSpPr/>
          <p:nvPr/>
        </p:nvSpPr>
        <p:spPr>
          <a:xfrm>
            <a:off x="312700" y="281075"/>
            <a:ext cx="34674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</a:rPr>
              <a:t>Results</a:t>
            </a:r>
            <a:endParaRPr sz="1400" b="0" i="0" u="none" strike="noStrike" cap="non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9" name="Google Shape;409;p34"/>
          <p:cNvGrpSpPr/>
          <p:nvPr/>
        </p:nvGrpSpPr>
        <p:grpSpPr>
          <a:xfrm>
            <a:off x="312700" y="1376872"/>
            <a:ext cx="5449409" cy="3437127"/>
            <a:chOff x="312700" y="1199447"/>
            <a:chExt cx="5449409" cy="3437127"/>
          </a:xfrm>
        </p:grpSpPr>
        <p:grpSp>
          <p:nvGrpSpPr>
            <p:cNvPr id="410" name="Google Shape;410;p34"/>
            <p:cNvGrpSpPr/>
            <p:nvPr/>
          </p:nvGrpSpPr>
          <p:grpSpPr>
            <a:xfrm>
              <a:off x="382675" y="1199447"/>
              <a:ext cx="5379434" cy="3437127"/>
              <a:chOff x="-69351" y="2132250"/>
              <a:chExt cx="4191876" cy="2778150"/>
            </a:xfrm>
          </p:grpSpPr>
          <p:pic>
            <p:nvPicPr>
              <p:cNvPr id="411" name="Google Shape;411;p34"/>
              <p:cNvPicPr preferRelativeResize="0"/>
              <p:nvPr/>
            </p:nvPicPr>
            <p:blipFill rotWithShape="1">
              <a:blip r:embed="rId3">
                <a:alphaModFix/>
              </a:blip>
              <a:srcRect l="6687" t="4315" r="29321"/>
              <a:stretch/>
            </p:blipFill>
            <p:spPr>
              <a:xfrm>
                <a:off x="669675" y="2141550"/>
                <a:ext cx="3294263" cy="27688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2" name="Google Shape;412;p34"/>
              <p:cNvSpPr/>
              <p:nvPr/>
            </p:nvSpPr>
            <p:spPr>
              <a:xfrm>
                <a:off x="3705225" y="2132250"/>
                <a:ext cx="417300" cy="8859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34"/>
              <p:cNvSpPr txBox="1"/>
              <p:nvPr/>
            </p:nvSpPr>
            <p:spPr>
              <a:xfrm>
                <a:off x="1916720" y="2192458"/>
                <a:ext cx="1368600" cy="31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200">
                    <a:solidFill>
                      <a:schemeClr val="dk1"/>
                    </a:solidFill>
                  </a:rPr>
                  <a:t>Melting curve</a:t>
                </a:r>
                <a:r>
                  <a:rPr lang="en" sz="14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34"/>
              <p:cNvSpPr txBox="1"/>
              <p:nvPr/>
            </p:nvSpPr>
            <p:spPr>
              <a:xfrm>
                <a:off x="-69351" y="3828583"/>
                <a:ext cx="764100" cy="593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Range previously measured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5" name="Google Shape;415;p34"/>
              <p:cNvCxnSpPr/>
              <p:nvPr/>
            </p:nvCxnSpPr>
            <p:spPr>
              <a:xfrm rot="10800000">
                <a:off x="578663" y="4046163"/>
                <a:ext cx="561600" cy="156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5690"/>
                  </a:srgbClr>
                </a:outerShdw>
              </a:effectLst>
            </p:spPr>
          </p:cxnSp>
        </p:grpSp>
        <p:sp>
          <p:nvSpPr>
            <p:cNvPr id="416" name="Google Shape;416;p34"/>
            <p:cNvSpPr/>
            <p:nvPr/>
          </p:nvSpPr>
          <p:spPr>
            <a:xfrm>
              <a:off x="1808075" y="2571750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34"/>
            <p:cNvSpPr txBox="1"/>
            <p:nvPr/>
          </p:nvSpPr>
          <p:spPr>
            <a:xfrm>
              <a:off x="312700" y="2034713"/>
              <a:ext cx="875100" cy="88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1200">
                  <a:solidFill>
                    <a:schemeClr val="dk1"/>
                  </a:solidFill>
                </a:rPr>
                <a:t>Oct 2024 run with 60/40 DT</a:t>
              </a:r>
              <a:endParaRPr sz="1200" i="0" u="none" strike="noStrike" cap="none">
                <a:solidFill>
                  <a:schemeClr val="dk1"/>
                </a:solidFill>
              </a:endParaRPr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1934975" y="2654250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2061875" y="2721925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2161775" y="2848825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2288675" y="2990425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2415575" y="3227150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2542475" y="3397550"/>
              <a:ext cx="126900" cy="12690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24" name="Google Shape;424;p34"/>
            <p:cNvCxnSpPr/>
            <p:nvPr/>
          </p:nvCxnSpPr>
          <p:spPr>
            <a:xfrm>
              <a:off x="1013525" y="2399100"/>
              <a:ext cx="617700" cy="2007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5690"/>
                </a:srgbClr>
              </a:outerShdw>
            </a:effectLst>
          </p:spPr>
        </p:cxnSp>
        <p:cxnSp>
          <p:nvCxnSpPr>
            <p:cNvPr id="425" name="Google Shape;425;p34"/>
            <p:cNvCxnSpPr/>
            <p:nvPr/>
          </p:nvCxnSpPr>
          <p:spPr>
            <a:xfrm rot="10800000" flipH="1">
              <a:off x="3814434" y="2080314"/>
              <a:ext cx="283200" cy="3687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5690"/>
                </a:srgbClr>
              </a:outerShdw>
            </a:effectLst>
          </p:spPr>
        </p:cxnSp>
        <p:sp>
          <p:nvSpPr>
            <p:cNvPr id="426" name="Google Shape;426;p34"/>
            <p:cNvSpPr txBox="1"/>
            <p:nvPr/>
          </p:nvSpPr>
          <p:spPr>
            <a:xfrm>
              <a:off x="3991049" y="1607125"/>
              <a:ext cx="971700" cy="5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>
                  <a:solidFill>
                    <a:schemeClr val="dk1"/>
                  </a:solidFill>
                </a:rPr>
                <a:t>Area we plan to map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27" name="Google Shape;42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7101" y="1474838"/>
            <a:ext cx="2538293" cy="2968188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4"/>
          <p:cNvSpPr txBox="1"/>
          <p:nvPr/>
        </p:nvSpPr>
        <p:spPr>
          <a:xfrm>
            <a:off x="5518275" y="4491388"/>
            <a:ext cx="3479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200" b="1">
                <a:latin typeface="Courier New"/>
                <a:ea typeface="Courier New"/>
                <a:cs typeface="Courier New"/>
                <a:sym typeface="Courier New"/>
              </a:rPr>
              <a:t>Diamond anvil cell</a:t>
            </a:r>
            <a:endParaRPr sz="1200" b="1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5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4" name="Google Shape;434;p35"/>
          <p:cNvSpPr txBox="1">
            <a:spLocks noGrp="1"/>
          </p:cNvSpPr>
          <p:nvPr>
            <p:ph type="title"/>
          </p:nvPr>
        </p:nvSpPr>
        <p:spPr>
          <a:xfrm>
            <a:off x="400200" y="537875"/>
            <a:ext cx="8743800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Hits classified as fusion neutrons peak at 46 MeV/c</a:t>
            </a:r>
            <a:endParaRPr sz="2620">
              <a:solidFill>
                <a:srgbClr val="33333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muon momentum, matching simulation</a:t>
            </a:r>
            <a:endParaRPr sz="2620">
              <a:solidFill>
                <a:srgbClr val="333333"/>
              </a:solidFill>
            </a:endParaRPr>
          </a:p>
        </p:txBody>
      </p:sp>
      <p:pic>
        <p:nvPicPr>
          <p:cNvPr id="435" name="Google Shape;43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0125" y="1710975"/>
            <a:ext cx="4233174" cy="304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700" y="1581875"/>
            <a:ext cx="3983751" cy="3302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07475"/>
            <a:ext cx="8839204" cy="3073004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36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3" name="Google Shape;443;p36"/>
          <p:cNvSpPr txBox="1">
            <a:spLocks noGrp="1"/>
          </p:cNvSpPr>
          <p:nvPr>
            <p:ph type="title"/>
          </p:nvPr>
        </p:nvSpPr>
        <p:spPr>
          <a:xfrm>
            <a:off x="400300" y="407375"/>
            <a:ext cx="8377500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Time spectrum of hits classified as fusion neutrons </a:t>
            </a:r>
            <a:endParaRPr sz="2620">
              <a:solidFill>
                <a:srgbClr val="333333"/>
              </a:solidFill>
            </a:endParaRPr>
          </a:p>
        </p:txBody>
      </p:sp>
      <p:sp>
        <p:nvSpPr>
          <p:cNvPr id="444" name="Google Shape;444;p36"/>
          <p:cNvSpPr txBox="1"/>
          <p:nvPr/>
        </p:nvSpPr>
        <p:spPr>
          <a:xfrm>
            <a:off x="312700" y="4521475"/>
            <a:ext cx="4332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600" b="1">
                <a:latin typeface="Courier New"/>
                <a:ea typeface="Courier New"/>
                <a:cs typeface="Courier New"/>
                <a:sym typeface="Courier New"/>
              </a:rPr>
              <a:t>60/40 solid DT, 50K, at 2.2 LHD</a:t>
            </a:r>
            <a:endParaRPr sz="1600" b="1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45" name="Google Shape;445;p36"/>
          <p:cNvSpPr/>
          <p:nvPr/>
        </p:nvSpPr>
        <p:spPr>
          <a:xfrm>
            <a:off x="4474050" y="1298375"/>
            <a:ext cx="195900" cy="359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36"/>
          <p:cNvSpPr/>
          <p:nvPr/>
        </p:nvSpPr>
        <p:spPr>
          <a:xfrm>
            <a:off x="91925" y="1298375"/>
            <a:ext cx="8990100" cy="32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6"/>
          <p:cNvSpPr/>
          <p:nvPr/>
        </p:nvSpPr>
        <p:spPr>
          <a:xfrm>
            <a:off x="8842900" y="1450775"/>
            <a:ext cx="391500" cy="319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6"/>
          <p:cNvSpPr txBox="1"/>
          <p:nvPr/>
        </p:nvSpPr>
        <p:spPr>
          <a:xfrm>
            <a:off x="5123925" y="4521475"/>
            <a:ext cx="3479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600" b="1">
                <a:latin typeface="Courier New"/>
                <a:ea typeface="Courier New"/>
                <a:cs typeface="Courier New"/>
                <a:sym typeface="Courier New"/>
              </a:rPr>
              <a:t>Empty target</a:t>
            </a:r>
            <a:endParaRPr sz="1600" b="1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49" name="Google Shape;449;p36"/>
          <p:cNvSpPr/>
          <p:nvPr/>
        </p:nvSpPr>
        <p:spPr>
          <a:xfrm>
            <a:off x="963700" y="1346475"/>
            <a:ext cx="3030900" cy="32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6"/>
          <p:cNvSpPr/>
          <p:nvPr/>
        </p:nvSpPr>
        <p:spPr>
          <a:xfrm>
            <a:off x="5240975" y="1346475"/>
            <a:ext cx="3030900" cy="32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7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6" name="Google Shape;456;p37"/>
          <p:cNvSpPr txBox="1">
            <a:spLocks noGrp="1"/>
          </p:cNvSpPr>
          <p:nvPr>
            <p:ph type="title"/>
          </p:nvPr>
        </p:nvSpPr>
        <p:spPr>
          <a:xfrm>
            <a:off x="312700" y="455050"/>
            <a:ext cx="89991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Snapshot of a typical DT fusion event</a:t>
            </a:r>
            <a:endParaRPr sz="2620">
              <a:solidFill>
                <a:srgbClr val="333333"/>
              </a:solidFill>
            </a:endParaRPr>
          </a:p>
        </p:txBody>
      </p:sp>
      <p:sp>
        <p:nvSpPr>
          <p:cNvPr id="457" name="Google Shape;457;p37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pic>
        <p:nvPicPr>
          <p:cNvPr id="458" name="Google Shape;45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1163" y="1520525"/>
            <a:ext cx="4481666" cy="336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8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Results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4" name="Google Shape;464;p38"/>
          <p:cNvSpPr txBox="1">
            <a:spLocks noGrp="1"/>
          </p:cNvSpPr>
          <p:nvPr>
            <p:ph type="title"/>
          </p:nvPr>
        </p:nvSpPr>
        <p:spPr>
          <a:xfrm>
            <a:off x="312700" y="455050"/>
            <a:ext cx="89991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PRELIMINARY data on DT cycling rate to 2.2 LHD (2024)</a:t>
            </a:r>
            <a:endParaRPr sz="2620">
              <a:solidFill>
                <a:srgbClr val="333333"/>
              </a:solidFill>
            </a:endParaRPr>
          </a:p>
        </p:txBody>
      </p:sp>
      <p:sp>
        <p:nvSpPr>
          <p:cNvPr id="465" name="Google Shape;465;p38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pic>
        <p:nvPicPr>
          <p:cNvPr id="466" name="Google Shape;46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025" y="1178450"/>
            <a:ext cx="8221277" cy="3965051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8"/>
          <p:cNvSpPr txBox="1"/>
          <p:nvPr/>
        </p:nvSpPr>
        <p:spPr>
          <a:xfrm>
            <a:off x="7045700" y="3666051"/>
            <a:ext cx="18120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83333"/>
              <a:buNone/>
            </a:pPr>
            <a:r>
              <a:rPr lang="en" sz="1000" dirty="0">
                <a:solidFill>
                  <a:schemeClr val="dk2"/>
                </a:solidFill>
              </a:rPr>
              <a:t>*Work is ongoing to characterize and correct for systematic errors and to properly size the error bars.</a:t>
            </a:r>
            <a:endParaRPr sz="1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9"/>
          <p:cNvSpPr txBox="1">
            <a:spLocks noGrp="1"/>
          </p:cNvSpPr>
          <p:nvPr>
            <p:ph type="title"/>
          </p:nvPr>
        </p:nvSpPr>
        <p:spPr>
          <a:xfrm>
            <a:off x="299800" y="416975"/>
            <a:ext cx="8999100" cy="10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</a:rPr>
              <a:t>2025 Timeline and Beam Request</a:t>
            </a:r>
            <a:endParaRPr sz="2620">
              <a:solidFill>
                <a:srgbClr val="333333"/>
              </a:solidFill>
            </a:endParaRPr>
          </a:p>
        </p:txBody>
      </p:sp>
      <p:sp>
        <p:nvSpPr>
          <p:cNvPr id="473" name="Google Shape;473;p39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Planning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74" name="Google Shape;474;p39"/>
          <p:cNvSpPr txBox="1">
            <a:spLocks noGrp="1"/>
          </p:cNvSpPr>
          <p:nvPr>
            <p:ph type="sldNum" idx="12"/>
          </p:nvPr>
        </p:nvSpPr>
        <p:spPr>
          <a:xfrm>
            <a:off x="8529025" y="4444692"/>
            <a:ext cx="4173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475" name="Google Shape;475;p39"/>
          <p:cNvSpPr/>
          <p:nvPr/>
        </p:nvSpPr>
        <p:spPr>
          <a:xfrm>
            <a:off x="9107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76" name="Google Shape;476;p39"/>
          <p:cNvSpPr/>
          <p:nvPr/>
        </p:nvSpPr>
        <p:spPr>
          <a:xfrm>
            <a:off x="16416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77" name="Google Shape;477;p39"/>
          <p:cNvSpPr/>
          <p:nvPr/>
        </p:nvSpPr>
        <p:spPr>
          <a:xfrm>
            <a:off x="23422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78" name="Google Shape;478;p39"/>
          <p:cNvSpPr/>
          <p:nvPr/>
        </p:nvSpPr>
        <p:spPr>
          <a:xfrm>
            <a:off x="30428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79" name="Google Shape;479;p39"/>
          <p:cNvSpPr/>
          <p:nvPr/>
        </p:nvSpPr>
        <p:spPr>
          <a:xfrm>
            <a:off x="37434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0" name="Google Shape;480;p39"/>
          <p:cNvSpPr/>
          <p:nvPr/>
        </p:nvSpPr>
        <p:spPr>
          <a:xfrm>
            <a:off x="44440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1" name="Google Shape;481;p39"/>
          <p:cNvSpPr/>
          <p:nvPr/>
        </p:nvSpPr>
        <p:spPr>
          <a:xfrm>
            <a:off x="51749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2" name="Google Shape;482;p39"/>
          <p:cNvSpPr/>
          <p:nvPr/>
        </p:nvSpPr>
        <p:spPr>
          <a:xfrm>
            <a:off x="59058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3" name="Google Shape;483;p39"/>
          <p:cNvSpPr/>
          <p:nvPr/>
        </p:nvSpPr>
        <p:spPr>
          <a:xfrm>
            <a:off x="66064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4" name="Google Shape;484;p39"/>
          <p:cNvSpPr/>
          <p:nvPr/>
        </p:nvSpPr>
        <p:spPr>
          <a:xfrm>
            <a:off x="730700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5" name="Google Shape;485;p39"/>
          <p:cNvSpPr/>
          <p:nvPr/>
        </p:nvSpPr>
        <p:spPr>
          <a:xfrm>
            <a:off x="802005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6" name="Google Shape;486;p39"/>
          <p:cNvSpPr/>
          <p:nvPr/>
        </p:nvSpPr>
        <p:spPr>
          <a:xfrm>
            <a:off x="197650" y="3796875"/>
            <a:ext cx="710700" cy="654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7" name="Google Shape;487;p39"/>
          <p:cNvSpPr txBox="1"/>
          <p:nvPr/>
        </p:nvSpPr>
        <p:spPr>
          <a:xfrm>
            <a:off x="222563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Jan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8" name="Google Shape;488;p39"/>
          <p:cNvSpPr txBox="1"/>
          <p:nvPr/>
        </p:nvSpPr>
        <p:spPr>
          <a:xfrm>
            <a:off x="9534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Feb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9" name="Google Shape;489;p39"/>
          <p:cNvSpPr txBox="1"/>
          <p:nvPr/>
        </p:nvSpPr>
        <p:spPr>
          <a:xfrm>
            <a:off x="16843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Mar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0" name="Google Shape;490;p39"/>
          <p:cNvSpPr txBox="1"/>
          <p:nvPr/>
        </p:nvSpPr>
        <p:spPr>
          <a:xfrm>
            <a:off x="24152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Apr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1" name="Google Shape;491;p39"/>
          <p:cNvSpPr txBox="1"/>
          <p:nvPr/>
        </p:nvSpPr>
        <p:spPr>
          <a:xfrm>
            <a:off x="30855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May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2" name="Google Shape;492;p39"/>
          <p:cNvSpPr txBox="1"/>
          <p:nvPr/>
        </p:nvSpPr>
        <p:spPr>
          <a:xfrm>
            <a:off x="38770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Jun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3" name="Google Shape;493;p39"/>
          <p:cNvSpPr txBox="1"/>
          <p:nvPr/>
        </p:nvSpPr>
        <p:spPr>
          <a:xfrm>
            <a:off x="44867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Jul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4" name="Google Shape;494;p39"/>
          <p:cNvSpPr txBox="1"/>
          <p:nvPr/>
        </p:nvSpPr>
        <p:spPr>
          <a:xfrm>
            <a:off x="52176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Aug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5" name="Google Shape;495;p39"/>
          <p:cNvSpPr txBox="1"/>
          <p:nvPr/>
        </p:nvSpPr>
        <p:spPr>
          <a:xfrm>
            <a:off x="59485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Sep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6" name="Google Shape;496;p39"/>
          <p:cNvSpPr txBox="1"/>
          <p:nvPr/>
        </p:nvSpPr>
        <p:spPr>
          <a:xfrm>
            <a:off x="66794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Oct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7" name="Google Shape;497;p39"/>
          <p:cNvSpPr txBox="1"/>
          <p:nvPr/>
        </p:nvSpPr>
        <p:spPr>
          <a:xfrm>
            <a:off x="73497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Nov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8" name="Google Shape;498;p39"/>
          <p:cNvSpPr txBox="1"/>
          <p:nvPr/>
        </p:nvSpPr>
        <p:spPr>
          <a:xfrm>
            <a:off x="8141250" y="4121275"/>
            <a:ext cx="6252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Dec </a:t>
            </a:r>
            <a:endParaRPr sz="18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9" name="Google Shape;499;p39"/>
          <p:cNvSpPr/>
          <p:nvPr/>
        </p:nvSpPr>
        <p:spPr>
          <a:xfrm>
            <a:off x="3085550" y="3329750"/>
            <a:ext cx="2798400" cy="387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0" name="Google Shape;500;p39"/>
          <p:cNvSpPr txBox="1"/>
          <p:nvPr/>
        </p:nvSpPr>
        <p:spPr>
          <a:xfrm>
            <a:off x="3326300" y="3367850"/>
            <a:ext cx="2316900" cy="3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120" b="1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Setup and onsite testing at PSI</a:t>
            </a:r>
            <a:endParaRPr sz="1120" b="1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1" name="Google Shape;501;p39"/>
          <p:cNvSpPr/>
          <p:nvPr/>
        </p:nvSpPr>
        <p:spPr>
          <a:xfrm>
            <a:off x="197638" y="1948563"/>
            <a:ext cx="4835700" cy="387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2" name="Google Shape;502;p39"/>
          <p:cNvSpPr txBox="1"/>
          <p:nvPr/>
        </p:nvSpPr>
        <p:spPr>
          <a:xfrm>
            <a:off x="197638" y="1999200"/>
            <a:ext cx="48357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Cell improvements and test compressions</a:t>
            </a:r>
            <a:endParaRPr sz="1800" b="1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3" name="Google Shape;503;p39"/>
          <p:cNvSpPr/>
          <p:nvPr/>
        </p:nvSpPr>
        <p:spPr>
          <a:xfrm>
            <a:off x="197638" y="2415013"/>
            <a:ext cx="4835700" cy="387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4" name="Google Shape;504;p39"/>
          <p:cNvSpPr txBox="1"/>
          <p:nvPr/>
        </p:nvSpPr>
        <p:spPr>
          <a:xfrm>
            <a:off x="197638" y="2454838"/>
            <a:ext cx="48357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Detector and DAQ improvements</a:t>
            </a:r>
            <a:endParaRPr sz="1800" b="1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5" name="Google Shape;505;p39"/>
          <p:cNvSpPr/>
          <p:nvPr/>
        </p:nvSpPr>
        <p:spPr>
          <a:xfrm>
            <a:off x="197650" y="2862613"/>
            <a:ext cx="4835700" cy="387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6" name="Google Shape;506;p39"/>
          <p:cNvSpPr txBox="1"/>
          <p:nvPr/>
        </p:nvSpPr>
        <p:spPr>
          <a:xfrm>
            <a:off x="259150" y="2894413"/>
            <a:ext cx="47127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Bakeout and gas analysis procedure improvements</a:t>
            </a:r>
            <a:endParaRPr sz="1800" b="1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7" name="Google Shape;507;p39"/>
          <p:cNvSpPr txBox="1"/>
          <p:nvPr/>
        </p:nvSpPr>
        <p:spPr>
          <a:xfrm>
            <a:off x="7502838" y="4516925"/>
            <a:ext cx="1263600" cy="5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23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Thanksgiving Nov 28</a:t>
            </a:r>
            <a:endParaRPr sz="123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8" name="Google Shape;508;p39"/>
          <p:cNvSpPr/>
          <p:nvPr/>
        </p:nvSpPr>
        <p:spPr>
          <a:xfrm>
            <a:off x="197650" y="1482125"/>
            <a:ext cx="8533200" cy="387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509" name="Google Shape;509;p39"/>
          <p:cNvCxnSpPr/>
          <p:nvPr/>
        </p:nvCxnSpPr>
        <p:spPr>
          <a:xfrm>
            <a:off x="7881025" y="4451775"/>
            <a:ext cx="0" cy="1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0" name="Google Shape;510;p39"/>
          <p:cNvSpPr txBox="1"/>
          <p:nvPr/>
        </p:nvSpPr>
        <p:spPr>
          <a:xfrm>
            <a:off x="228400" y="1534650"/>
            <a:ext cx="47742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Data analysis</a:t>
            </a:r>
            <a:endParaRPr sz="1800" b="1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1" name="Google Shape;511;p39"/>
          <p:cNvSpPr/>
          <p:nvPr/>
        </p:nvSpPr>
        <p:spPr>
          <a:xfrm>
            <a:off x="5916400" y="3329750"/>
            <a:ext cx="903900" cy="387000"/>
          </a:xfrm>
          <a:prstGeom prst="rect">
            <a:avLst/>
          </a:prstGeom>
          <a:solidFill>
            <a:srgbClr val="09DDA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2" name="Google Shape;512;p39"/>
          <p:cNvSpPr txBox="1"/>
          <p:nvPr/>
        </p:nvSpPr>
        <p:spPr>
          <a:xfrm>
            <a:off x="5916400" y="3367850"/>
            <a:ext cx="903900" cy="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00" b="1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Beam</a:t>
            </a:r>
            <a:endParaRPr sz="1100" b="1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0"/>
          <p:cNvSpPr/>
          <p:nvPr/>
        </p:nvSpPr>
        <p:spPr>
          <a:xfrm>
            <a:off x="312700" y="281075"/>
            <a:ext cx="2410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Acknowledgements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18" name="Google Shape;51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213" y="788700"/>
            <a:ext cx="7561573" cy="284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1950" y="3857350"/>
            <a:ext cx="1152251" cy="411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40"/>
          <p:cNvPicPr preferRelativeResize="0"/>
          <p:nvPr/>
        </p:nvPicPr>
        <p:blipFill rotWithShape="1">
          <a:blip r:embed="rId5">
            <a:alphaModFix/>
          </a:blip>
          <a:srcRect t="36668" b="37364"/>
          <a:stretch/>
        </p:blipFill>
        <p:spPr>
          <a:xfrm>
            <a:off x="5859265" y="3885310"/>
            <a:ext cx="1550377" cy="40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81050" y="4511837"/>
            <a:ext cx="747000" cy="34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40"/>
          <p:cNvPicPr preferRelativeResize="0"/>
          <p:nvPr/>
        </p:nvPicPr>
        <p:blipFill rotWithShape="1">
          <a:blip r:embed="rId7">
            <a:alphaModFix/>
          </a:blip>
          <a:srcRect r="50411"/>
          <a:stretch/>
        </p:blipFill>
        <p:spPr>
          <a:xfrm>
            <a:off x="815675" y="4469757"/>
            <a:ext cx="859250" cy="48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40"/>
          <p:cNvPicPr preferRelativeResize="0"/>
          <p:nvPr/>
        </p:nvPicPr>
        <p:blipFill rotWithShape="1">
          <a:blip r:embed="rId8">
            <a:alphaModFix/>
          </a:blip>
          <a:srcRect l="14110" r="16416"/>
          <a:stretch/>
        </p:blipFill>
        <p:spPr>
          <a:xfrm>
            <a:off x="2823400" y="3880924"/>
            <a:ext cx="1152248" cy="56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4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74510" y="3880913"/>
            <a:ext cx="592308" cy="444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4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22862" y="3817262"/>
            <a:ext cx="1695051" cy="5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4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23475" y="4444981"/>
            <a:ext cx="592300" cy="49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40"/>
          <p:cNvPicPr preferRelativeResize="0"/>
          <p:nvPr/>
        </p:nvPicPr>
        <p:blipFill rotWithShape="1">
          <a:blip r:embed="rId12">
            <a:alphaModFix/>
          </a:blip>
          <a:srcRect l="11564" t="21598" r="12453" b="21592"/>
          <a:stretch/>
        </p:blipFill>
        <p:spPr>
          <a:xfrm>
            <a:off x="4217275" y="3897450"/>
            <a:ext cx="1500037" cy="4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4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364838" y="4511825"/>
            <a:ext cx="1098592" cy="3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p4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553900" y="4547834"/>
            <a:ext cx="1060873" cy="27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4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814400" y="4511812"/>
            <a:ext cx="402474" cy="40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4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7093288" y="4558947"/>
            <a:ext cx="592302" cy="306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40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8345675" y="4493425"/>
            <a:ext cx="402476" cy="40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40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64649" y="4510849"/>
            <a:ext cx="402475" cy="40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p40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5920388" y="4520875"/>
            <a:ext cx="968319" cy="34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/>
          <p:nvPr/>
        </p:nvSpPr>
        <p:spPr>
          <a:xfrm>
            <a:off x="312700" y="281075"/>
            <a:ext cx="1333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Introduction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210075" y="597425"/>
            <a:ext cx="8653800" cy="9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Plasma fusion requires stable </a:t>
            </a:r>
            <a:r>
              <a:rPr lang="en" sz="262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100,000,000 ⁰C </a:t>
            </a:r>
            <a:r>
              <a:rPr lang="en" sz="2620">
                <a:latin typeface="Inter"/>
                <a:ea typeface="Inter"/>
                <a:cs typeface="Inter"/>
                <a:sym typeface="Inter"/>
              </a:rPr>
              <a:t>plasma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 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3576" y="1267314"/>
            <a:ext cx="3913248" cy="260887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/>
        </p:nvSpPr>
        <p:spPr>
          <a:xfrm>
            <a:off x="538450" y="4053400"/>
            <a:ext cx="3913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The deuterium-tritium fusion reaction has the highest cross section.</a:t>
            </a:r>
            <a:endParaRPr sz="13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4643600" y="4053400"/>
            <a:ext cx="3913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A cutaway view of the ITER tokamak, scheduled to burn DT in 2039.</a:t>
            </a:r>
            <a:endParaRPr sz="13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575" y="1365925"/>
            <a:ext cx="3913200" cy="2478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17"/>
          <p:cNvGrpSpPr/>
          <p:nvPr/>
        </p:nvGrpSpPr>
        <p:grpSpPr>
          <a:xfrm rot="-4031233">
            <a:off x="3939458" y="763023"/>
            <a:ext cx="3170113" cy="3160441"/>
            <a:chOff x="2820225" y="891450"/>
            <a:chExt cx="3175200" cy="3175200"/>
          </a:xfrm>
        </p:grpSpPr>
        <p:sp>
          <p:nvSpPr>
            <p:cNvPr id="104" name="Google Shape;104;p17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name="adj1" fmla="val 4070579"/>
                <a:gd name="adj2" fmla="val 2851891"/>
                <a:gd name="adj3" fmla="val 4463"/>
              </a:avLst>
            </a:prstGeom>
            <a:solidFill>
              <a:srgbClr val="E4D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7"/>
            <p:cNvSpPr/>
            <p:nvPr/>
          </p:nvSpPr>
          <p:spPr>
            <a:xfrm rot="10800000">
              <a:off x="3175030" y="1179896"/>
              <a:ext cx="394500" cy="394500"/>
            </a:xfrm>
            <a:prstGeom prst="rtTriangle">
              <a:avLst/>
            </a:prstGeom>
            <a:solidFill>
              <a:srgbClr val="E4DD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" name="Google Shape;106;p17"/>
          <p:cNvSpPr/>
          <p:nvPr/>
        </p:nvSpPr>
        <p:spPr>
          <a:xfrm>
            <a:off x="312700" y="281075"/>
            <a:ext cx="13338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Introduction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175675" y="638025"/>
            <a:ext cx="4222800" cy="9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Muons can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catalyze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nuclear fusion reactions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at lower temperature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17"/>
          <p:cNvSpPr/>
          <p:nvPr/>
        </p:nvSpPr>
        <p:spPr>
          <a:xfrm>
            <a:off x="6382532" y="1020625"/>
            <a:ext cx="1117800" cy="1117800"/>
          </a:xfrm>
          <a:prstGeom prst="ellipse">
            <a:avLst/>
          </a:prstGeom>
          <a:solidFill>
            <a:srgbClr val="C2F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7"/>
          <p:cNvSpPr/>
          <p:nvPr/>
        </p:nvSpPr>
        <p:spPr>
          <a:xfrm>
            <a:off x="7093908" y="1354566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6942351" y="1436841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7"/>
          <p:cNvSpPr/>
          <p:nvPr/>
        </p:nvSpPr>
        <p:spPr>
          <a:xfrm>
            <a:off x="6952490" y="1265017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6490825" y="1128925"/>
            <a:ext cx="901200" cy="901200"/>
          </a:xfrm>
          <a:prstGeom prst="ellipse">
            <a:avLst/>
          </a:prstGeom>
          <a:noFill/>
          <a:ln w="9525" cap="flat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6658351" y="1650041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7"/>
          <p:cNvSpPr/>
          <p:nvPr/>
        </p:nvSpPr>
        <p:spPr>
          <a:xfrm>
            <a:off x="6820040" y="1691017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6916797" y="1588409"/>
            <a:ext cx="41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d</a:t>
            </a:r>
            <a:endParaRPr sz="14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6693112" y="1145784"/>
            <a:ext cx="41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</a:t>
            </a:r>
            <a:endParaRPr sz="14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7" name="Google Shape;117;p17"/>
          <p:cNvSpPr/>
          <p:nvPr/>
        </p:nvSpPr>
        <p:spPr>
          <a:xfrm>
            <a:off x="4769900" y="534800"/>
            <a:ext cx="901200" cy="901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5309659" y="967804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5158102" y="1050079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5168241" y="878255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4908863" y="759022"/>
            <a:ext cx="41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</a:t>
            </a:r>
            <a:endParaRPr sz="14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5329950" y="481575"/>
            <a:ext cx="225300" cy="225300"/>
          </a:xfrm>
          <a:prstGeom prst="ellipse">
            <a:avLst/>
          </a:prstGeom>
          <a:solidFill>
            <a:srgbClr val="09DD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5295410" y="407080"/>
            <a:ext cx="253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1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µ</a:t>
            </a:r>
            <a:endParaRPr sz="1000" b="1" i="1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6437365" y="1264375"/>
            <a:ext cx="225300" cy="225300"/>
          </a:xfrm>
          <a:prstGeom prst="ellipse">
            <a:avLst/>
          </a:prstGeom>
          <a:solidFill>
            <a:srgbClr val="09DD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6402825" y="1189880"/>
            <a:ext cx="253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1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µ</a:t>
            </a:r>
            <a:endParaRPr sz="1000" b="1" i="1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4690580" y="1436850"/>
            <a:ext cx="10251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Muon comes into orbit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6612000" y="362025"/>
            <a:ext cx="19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Muon forms chemical bond between Deuterium atom and Tritium atom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8" name="Google Shape;128;p17"/>
          <p:cNvSpPr/>
          <p:nvPr/>
        </p:nvSpPr>
        <p:spPr>
          <a:xfrm rot="5400000">
            <a:off x="3233025" y="1552781"/>
            <a:ext cx="213025" cy="1398125"/>
          </a:xfrm>
          <a:prstGeom prst="flowChartManualOperation">
            <a:avLst/>
          </a:prstGeom>
          <a:gradFill>
            <a:gsLst>
              <a:gs pos="0">
                <a:srgbClr val="09DDA1"/>
              </a:gs>
              <a:gs pos="100000">
                <a:srgbClr val="C2F3E0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17"/>
          <p:cNvGrpSpPr/>
          <p:nvPr/>
        </p:nvGrpSpPr>
        <p:grpSpPr>
          <a:xfrm rot="9533769" flipH="1">
            <a:off x="6493043" y="2749624"/>
            <a:ext cx="1515907" cy="1511484"/>
            <a:chOff x="2820225" y="891450"/>
            <a:chExt cx="3175200" cy="3175200"/>
          </a:xfrm>
        </p:grpSpPr>
        <p:sp>
          <p:nvSpPr>
            <p:cNvPr id="130" name="Google Shape;130;p17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name="adj1" fmla="val 1201202"/>
                <a:gd name="adj2" fmla="val 2851891"/>
                <a:gd name="adj3" fmla="val 4463"/>
              </a:avLst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7"/>
            <p:cNvSpPr/>
            <p:nvPr/>
          </p:nvSpPr>
          <p:spPr>
            <a:xfrm rot="10800000">
              <a:off x="3175030" y="1179896"/>
              <a:ext cx="394500" cy="394500"/>
            </a:xfrm>
            <a:prstGeom prst="rtTriangle">
              <a:avLst/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" name="Google Shape;132;p17"/>
          <p:cNvGrpSpPr/>
          <p:nvPr/>
        </p:nvGrpSpPr>
        <p:grpSpPr>
          <a:xfrm rot="-3415363">
            <a:off x="3279953" y="1076456"/>
            <a:ext cx="3170140" cy="3160716"/>
            <a:chOff x="2820225" y="891450"/>
            <a:chExt cx="3175200" cy="3175200"/>
          </a:xfrm>
        </p:grpSpPr>
        <p:sp>
          <p:nvSpPr>
            <p:cNvPr id="133" name="Google Shape;133;p17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name="adj1" fmla="val 1201202"/>
                <a:gd name="adj2" fmla="val 2851891"/>
                <a:gd name="adj3" fmla="val 4463"/>
              </a:avLst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7"/>
            <p:cNvSpPr/>
            <p:nvPr/>
          </p:nvSpPr>
          <p:spPr>
            <a:xfrm rot="10800000">
              <a:off x="3175030" y="1179896"/>
              <a:ext cx="394500" cy="394500"/>
            </a:xfrm>
            <a:prstGeom prst="rtTriangle">
              <a:avLst/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" name="Google Shape;135;p17"/>
          <p:cNvGrpSpPr/>
          <p:nvPr/>
        </p:nvGrpSpPr>
        <p:grpSpPr>
          <a:xfrm rot="-7449195">
            <a:off x="2970876" y="1164674"/>
            <a:ext cx="3170063" cy="3160463"/>
            <a:chOff x="2820225" y="891450"/>
            <a:chExt cx="3175200" cy="3175200"/>
          </a:xfrm>
        </p:grpSpPr>
        <p:sp>
          <p:nvSpPr>
            <p:cNvPr id="136" name="Google Shape;136;p17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name="adj1" fmla="val 20565038"/>
                <a:gd name="adj2" fmla="val 2851891"/>
                <a:gd name="adj3" fmla="val 4463"/>
              </a:avLst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7"/>
            <p:cNvSpPr/>
            <p:nvPr/>
          </p:nvSpPr>
          <p:spPr>
            <a:xfrm rot="10800000">
              <a:off x="3175030" y="1179896"/>
              <a:ext cx="394500" cy="394500"/>
            </a:xfrm>
            <a:prstGeom prst="rtTriangle">
              <a:avLst/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" name="Google Shape;138;p17"/>
          <p:cNvSpPr/>
          <p:nvPr/>
        </p:nvSpPr>
        <p:spPr>
          <a:xfrm>
            <a:off x="7195400" y="3315775"/>
            <a:ext cx="690900" cy="22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7913" y="2662687"/>
            <a:ext cx="1714525" cy="171452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7"/>
          <p:cNvSpPr txBox="1"/>
          <p:nvPr/>
        </p:nvSpPr>
        <p:spPr>
          <a:xfrm>
            <a:off x="5556288" y="3014300"/>
            <a:ext cx="1117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b="1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Nuclear fusion</a:t>
            </a:r>
            <a:endParaRPr sz="1300" b="1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2985700" y="3473775"/>
            <a:ext cx="901200" cy="901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7"/>
          <p:cNvSpPr/>
          <p:nvPr/>
        </p:nvSpPr>
        <p:spPr>
          <a:xfrm>
            <a:off x="3279676" y="3721929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3431232" y="3803436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7"/>
          <p:cNvSpPr/>
          <p:nvPr/>
        </p:nvSpPr>
        <p:spPr>
          <a:xfrm>
            <a:off x="3279682" y="3883636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7"/>
          <p:cNvSpPr/>
          <p:nvPr/>
        </p:nvSpPr>
        <p:spPr>
          <a:xfrm>
            <a:off x="3431226" y="3965129"/>
            <a:ext cx="161700" cy="1617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7"/>
          <p:cNvSpPr/>
          <p:nvPr/>
        </p:nvSpPr>
        <p:spPr>
          <a:xfrm>
            <a:off x="3543965" y="3410565"/>
            <a:ext cx="225300" cy="225300"/>
          </a:xfrm>
          <a:prstGeom prst="ellipse">
            <a:avLst/>
          </a:prstGeom>
          <a:solidFill>
            <a:srgbClr val="09DD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7"/>
          <p:cNvSpPr txBox="1"/>
          <p:nvPr/>
        </p:nvSpPr>
        <p:spPr>
          <a:xfrm>
            <a:off x="3509425" y="3336070"/>
            <a:ext cx="253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1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µ</a:t>
            </a:r>
            <a:endParaRPr sz="1000" b="1" i="1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1910174" y="4041322"/>
            <a:ext cx="283200" cy="2832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7"/>
          <p:cNvSpPr/>
          <p:nvPr/>
        </p:nvSpPr>
        <p:spPr>
          <a:xfrm>
            <a:off x="2175639" y="4184095"/>
            <a:ext cx="283200" cy="2832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7"/>
          <p:cNvSpPr/>
          <p:nvPr/>
        </p:nvSpPr>
        <p:spPr>
          <a:xfrm>
            <a:off x="1910183" y="4324576"/>
            <a:ext cx="283200" cy="2832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9E9E9E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9E9E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7"/>
          <p:cNvSpPr/>
          <p:nvPr/>
        </p:nvSpPr>
        <p:spPr>
          <a:xfrm>
            <a:off x="2175630" y="4467320"/>
            <a:ext cx="283200" cy="2832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" name="Google Shape;152;p17"/>
          <p:cNvGrpSpPr/>
          <p:nvPr/>
        </p:nvGrpSpPr>
        <p:grpSpPr>
          <a:xfrm>
            <a:off x="7190311" y="4112222"/>
            <a:ext cx="548665" cy="709198"/>
            <a:chOff x="7723712" y="4340822"/>
            <a:chExt cx="548665" cy="709198"/>
          </a:xfrm>
        </p:grpSpPr>
        <p:sp>
          <p:nvSpPr>
            <p:cNvPr id="153" name="Google Shape;153;p17"/>
            <p:cNvSpPr/>
            <p:nvPr/>
          </p:nvSpPr>
          <p:spPr>
            <a:xfrm>
              <a:off x="7723712" y="4340822"/>
              <a:ext cx="283200" cy="2832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639AE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39AE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7989177" y="4483595"/>
              <a:ext cx="283200" cy="2832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9E9E9E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7723721" y="4624076"/>
              <a:ext cx="283200" cy="2832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9E9E9E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7989168" y="4766820"/>
              <a:ext cx="283200" cy="2832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639AE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39AE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7" name="Google Shape;157;p17"/>
          <p:cNvSpPr txBox="1"/>
          <p:nvPr/>
        </p:nvSpPr>
        <p:spPr>
          <a:xfrm>
            <a:off x="2085974" y="3033175"/>
            <a:ext cx="1193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Muon Reactivation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158" name="Google Shape;158;p17"/>
          <p:cNvGrpSpPr/>
          <p:nvPr/>
        </p:nvGrpSpPr>
        <p:grpSpPr>
          <a:xfrm>
            <a:off x="3878250" y="2063605"/>
            <a:ext cx="259840" cy="338700"/>
            <a:chOff x="3678285" y="2402405"/>
            <a:chExt cx="259840" cy="338700"/>
          </a:xfrm>
        </p:grpSpPr>
        <p:sp>
          <p:nvSpPr>
            <p:cNvPr id="159" name="Google Shape;159;p17"/>
            <p:cNvSpPr/>
            <p:nvPr/>
          </p:nvSpPr>
          <p:spPr>
            <a:xfrm>
              <a:off x="3712825" y="2476900"/>
              <a:ext cx="225300" cy="225300"/>
            </a:xfrm>
            <a:prstGeom prst="ellipse">
              <a:avLst/>
            </a:prstGeom>
            <a:solidFill>
              <a:srgbClr val="09DD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7"/>
            <p:cNvSpPr txBox="1"/>
            <p:nvPr/>
          </p:nvSpPr>
          <p:spPr>
            <a:xfrm>
              <a:off x="3678285" y="2402405"/>
              <a:ext cx="2538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" sz="1000" b="1" i="1" u="none" strike="noStrike" cap="none">
                  <a:solidFill>
                    <a:srgbClr val="333333"/>
                  </a:solidFill>
                  <a:latin typeface="Inter"/>
                  <a:ea typeface="Inter"/>
                  <a:cs typeface="Inter"/>
                  <a:sym typeface="Inter"/>
                </a:rPr>
                <a:t>µ</a:t>
              </a:r>
              <a:endParaRPr sz="1000" b="1" i="1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161" name="Google Shape;161;p17"/>
          <p:cNvSpPr txBox="1"/>
          <p:nvPr/>
        </p:nvSpPr>
        <p:spPr>
          <a:xfrm>
            <a:off x="7468224" y="3769675"/>
            <a:ext cx="1193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Energetic alpha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2" name="Google Shape;162;p17"/>
          <p:cNvSpPr/>
          <p:nvPr/>
        </p:nvSpPr>
        <p:spPr>
          <a:xfrm>
            <a:off x="7347793" y="3056495"/>
            <a:ext cx="283200" cy="283200"/>
          </a:xfrm>
          <a:prstGeom prst="ellipse">
            <a:avLst/>
          </a:prstGeom>
          <a:gradFill>
            <a:gsLst>
              <a:gs pos="0">
                <a:srgbClr val="FAF8F4"/>
              </a:gs>
              <a:gs pos="100000">
                <a:srgbClr val="639AE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39AE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7"/>
          <p:cNvSpPr txBox="1"/>
          <p:nvPr/>
        </p:nvSpPr>
        <p:spPr>
          <a:xfrm>
            <a:off x="7468224" y="2554697"/>
            <a:ext cx="1193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Energetic neutron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164" name="Google Shape;164;p17"/>
          <p:cNvGrpSpPr/>
          <p:nvPr/>
        </p:nvGrpSpPr>
        <p:grpSpPr>
          <a:xfrm rot="5542617" flipH="1">
            <a:off x="5974869" y="2208861"/>
            <a:ext cx="1515875" cy="1511420"/>
            <a:chOff x="2820225" y="891450"/>
            <a:chExt cx="3175200" cy="3175200"/>
          </a:xfrm>
        </p:grpSpPr>
        <p:sp>
          <p:nvSpPr>
            <p:cNvPr id="165" name="Google Shape;165;p17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name="adj1" fmla="val 1201202"/>
                <a:gd name="adj2" fmla="val 2851891"/>
                <a:gd name="adj3" fmla="val 4463"/>
              </a:avLst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17"/>
            <p:cNvSpPr/>
            <p:nvPr/>
          </p:nvSpPr>
          <p:spPr>
            <a:xfrm rot="10800000">
              <a:off x="3175030" y="1179896"/>
              <a:ext cx="394500" cy="394500"/>
            </a:xfrm>
            <a:prstGeom prst="rtTriangle">
              <a:avLst/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7" name="Google Shape;167;p17"/>
          <p:cNvSpPr txBox="1"/>
          <p:nvPr/>
        </p:nvSpPr>
        <p:spPr>
          <a:xfrm>
            <a:off x="4438799" y="2839675"/>
            <a:ext cx="1193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Muon Recycling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8" name="Google Shape;168;p17"/>
          <p:cNvSpPr txBox="1"/>
          <p:nvPr/>
        </p:nvSpPr>
        <p:spPr>
          <a:xfrm>
            <a:off x="246325" y="2063600"/>
            <a:ext cx="2621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Negatively-charged m</a:t>
            </a:r>
            <a:r>
              <a:rPr lang="en" sz="1000" b="0" i="0" u="none" strike="noStrike" cap="none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uon enters</a:t>
            </a:r>
            <a:endParaRPr sz="1000" b="0" i="0" u="none" strike="noStrike" cap="none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169" name="Google Shape;169;p17"/>
          <p:cNvGrpSpPr/>
          <p:nvPr/>
        </p:nvGrpSpPr>
        <p:grpSpPr>
          <a:xfrm flipH="1">
            <a:off x="5958575" y="3533429"/>
            <a:ext cx="313256" cy="404900"/>
            <a:chOff x="3965476" y="4102929"/>
            <a:chExt cx="313256" cy="404900"/>
          </a:xfrm>
        </p:grpSpPr>
        <p:sp>
          <p:nvSpPr>
            <p:cNvPr id="170" name="Google Shape;170;p17"/>
            <p:cNvSpPr/>
            <p:nvPr/>
          </p:nvSpPr>
          <p:spPr>
            <a:xfrm>
              <a:off x="3965476" y="4102929"/>
              <a:ext cx="161700" cy="1617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639AE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39AE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4117032" y="4184436"/>
              <a:ext cx="161700" cy="1617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9E9E9E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3965482" y="4264636"/>
              <a:ext cx="161700" cy="1617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9E9E9E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4117026" y="4346129"/>
              <a:ext cx="161700" cy="161700"/>
            </a:xfrm>
            <a:prstGeom prst="ellipse">
              <a:avLst/>
            </a:prstGeom>
            <a:gradFill>
              <a:gsLst>
                <a:gs pos="0">
                  <a:srgbClr val="FAF8F4"/>
                </a:gs>
                <a:gs pos="100000">
                  <a:srgbClr val="639AE1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39AE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4" name="Google Shape;174;p17"/>
          <p:cNvSpPr txBox="1"/>
          <p:nvPr/>
        </p:nvSpPr>
        <p:spPr>
          <a:xfrm>
            <a:off x="4226963" y="3305300"/>
            <a:ext cx="69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99%</a:t>
            </a:r>
            <a:endParaRPr sz="14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5" name="Google Shape;175;p17"/>
          <p:cNvSpPr txBox="1"/>
          <p:nvPr/>
        </p:nvSpPr>
        <p:spPr>
          <a:xfrm>
            <a:off x="4149250" y="4315050"/>
            <a:ext cx="1801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Sometimes muon sticks to the alpha particle product of the fusion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6" name="Google Shape;176;p17"/>
          <p:cNvSpPr txBox="1"/>
          <p:nvPr/>
        </p:nvSpPr>
        <p:spPr>
          <a:xfrm>
            <a:off x="4591300" y="3982825"/>
            <a:ext cx="69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1%</a:t>
            </a:r>
            <a:endParaRPr sz="14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177" name="Google Shape;177;p17"/>
          <p:cNvGrpSpPr/>
          <p:nvPr/>
        </p:nvGrpSpPr>
        <p:grpSpPr>
          <a:xfrm rot="-4655302" flipH="1">
            <a:off x="2311958" y="4089867"/>
            <a:ext cx="1515702" cy="1511466"/>
            <a:chOff x="2820225" y="891450"/>
            <a:chExt cx="3175200" cy="3175200"/>
          </a:xfrm>
        </p:grpSpPr>
        <p:sp>
          <p:nvSpPr>
            <p:cNvPr id="178" name="Google Shape;178;p17"/>
            <p:cNvSpPr/>
            <p:nvPr/>
          </p:nvSpPr>
          <p:spPr>
            <a:xfrm rot="10800000">
              <a:off x="2820225" y="891450"/>
              <a:ext cx="3175200" cy="3175200"/>
            </a:xfrm>
            <a:prstGeom prst="blockArc">
              <a:avLst>
                <a:gd name="adj1" fmla="val 1201202"/>
                <a:gd name="adj2" fmla="val 2851891"/>
                <a:gd name="adj3" fmla="val 4463"/>
              </a:avLst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7"/>
            <p:cNvSpPr/>
            <p:nvPr/>
          </p:nvSpPr>
          <p:spPr>
            <a:xfrm rot="10800000">
              <a:off x="3175030" y="1179896"/>
              <a:ext cx="394500" cy="394500"/>
            </a:xfrm>
            <a:prstGeom prst="rtTriangle">
              <a:avLst/>
            </a:prstGeom>
            <a:solidFill>
              <a:srgbClr val="C2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0" name="Google Shape;180;p17"/>
          <p:cNvSpPr txBox="1"/>
          <p:nvPr/>
        </p:nvSpPr>
        <p:spPr>
          <a:xfrm>
            <a:off x="4917875" y="2253863"/>
            <a:ext cx="208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Squeezes nuclei together and fusion occurs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86" name="Google Shape;186;p18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12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Cost of electricity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versus physics parameters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7" name="Google Shape;187;p18"/>
          <p:cNvSpPr/>
          <p:nvPr/>
        </p:nvSpPr>
        <p:spPr>
          <a:xfrm>
            <a:off x="312700" y="281075"/>
            <a:ext cx="20859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Motivation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8" name="Google Shape;188;p18"/>
          <p:cNvSpPr txBox="1"/>
          <p:nvPr/>
        </p:nvSpPr>
        <p:spPr>
          <a:xfrm>
            <a:off x="4397325" y="4532825"/>
            <a:ext cx="953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24300" y="1114963"/>
            <a:ext cx="4536051" cy="348198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8"/>
          <p:cNvSpPr/>
          <p:nvPr/>
        </p:nvSpPr>
        <p:spPr>
          <a:xfrm>
            <a:off x="3383675" y="2719675"/>
            <a:ext cx="126900" cy="126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18"/>
          <p:cNvCxnSpPr/>
          <p:nvPr/>
        </p:nvCxnSpPr>
        <p:spPr>
          <a:xfrm>
            <a:off x="1406375" y="2453313"/>
            <a:ext cx="1977300" cy="326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2" name="Google Shape;192;p18"/>
          <p:cNvSpPr txBox="1"/>
          <p:nvPr/>
        </p:nvSpPr>
        <p:spPr>
          <a:xfrm>
            <a:off x="6265099" y="1408950"/>
            <a:ext cx="2802025" cy="31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Cost of baseload power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by source, $/kWh (1)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Coal 		$0.089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Biomass 		$0.077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Nuclear fission	$0.071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Gas:		$0.043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latin typeface="Inter"/>
                <a:ea typeface="Inter"/>
                <a:cs typeface="Inter"/>
                <a:sym typeface="Inter"/>
              </a:rPr>
              <a:t>Target operating point: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Fusion</a:t>
            </a:r>
            <a:r>
              <a:rPr lang="en" dirty="0">
                <a:latin typeface="Inter"/>
                <a:ea typeface="Inter"/>
                <a:cs typeface="Inter"/>
                <a:sym typeface="Inter"/>
              </a:rPr>
              <a:t> (?):</a:t>
            </a:r>
            <a:r>
              <a:rPr lang="en" sz="1400" i="0" u="none" strike="noStrike" cap="none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$0.025</a:t>
            </a: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3" name="Google Shape;193;p18"/>
          <p:cNvSpPr txBox="1"/>
          <p:nvPr/>
        </p:nvSpPr>
        <p:spPr>
          <a:xfrm>
            <a:off x="6301550" y="4166150"/>
            <a:ext cx="242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47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14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(1) Levelized Costs of New Generation Resources in the Annual Energy Outlook 2023, US Energy Information Administration, Document #AEO2023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18"/>
          <p:cNvSpPr txBox="1"/>
          <p:nvPr/>
        </p:nvSpPr>
        <p:spPr>
          <a:xfrm>
            <a:off x="235200" y="1979400"/>
            <a:ext cx="11712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Target operating point for a reactor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5" name="Google Shape;195;p18"/>
          <p:cNvSpPr txBox="1"/>
          <p:nvPr/>
        </p:nvSpPr>
        <p:spPr>
          <a:xfrm>
            <a:off x="770050" y="1170113"/>
            <a:ext cx="1171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Engineering breakeven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96" name="Google Shape;196;p18"/>
          <p:cNvCxnSpPr/>
          <p:nvPr/>
        </p:nvCxnSpPr>
        <p:spPr>
          <a:xfrm>
            <a:off x="1824300" y="1498288"/>
            <a:ext cx="1229700" cy="22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7" name="Google Shape;197;p18"/>
          <p:cNvSpPr txBox="1"/>
          <p:nvPr/>
        </p:nvSpPr>
        <p:spPr>
          <a:xfrm>
            <a:off x="76875" y="4063225"/>
            <a:ext cx="22002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(Using a superconducting accelerator, Brayton cycle balance of plant, and revenue from heat sales.) 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9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03" name="Google Shape;203;p19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12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Fusion rate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increases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with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temperature 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and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density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4" name="Google Shape;204;p19"/>
          <p:cNvSpPr/>
          <p:nvPr/>
        </p:nvSpPr>
        <p:spPr>
          <a:xfrm>
            <a:off x="312700" y="281075"/>
            <a:ext cx="20859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Background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5" name="Google Shape;205;p19"/>
          <p:cNvSpPr txBox="1"/>
          <p:nvPr/>
        </p:nvSpPr>
        <p:spPr>
          <a:xfrm>
            <a:off x="2008175" y="4498350"/>
            <a:ext cx="5429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0" rIns="0" bIns="0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ourier New"/>
                <a:ea typeface="Courier New"/>
                <a:cs typeface="Courier New"/>
                <a:sym typeface="Courier New"/>
              </a:rPr>
              <a:t>Experimental Data from JINR measurements on DT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Ref: </a:t>
            </a:r>
            <a:r>
              <a:rPr lang="en" sz="100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V.R. Bom et. al, JETP, 2005</a:t>
            </a:r>
            <a:endParaRPr sz="110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06" name="Google Shape;206;p19"/>
          <p:cNvPicPr preferRelativeResize="0"/>
          <p:nvPr/>
        </p:nvPicPr>
        <p:blipFill rotWithShape="1">
          <a:blip r:embed="rId3">
            <a:alphaModFix/>
          </a:blip>
          <a:srcRect b="18046"/>
          <a:stretch/>
        </p:blipFill>
        <p:spPr>
          <a:xfrm>
            <a:off x="1359650" y="1143475"/>
            <a:ext cx="6263175" cy="3289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0"/>
          <p:cNvSpPr txBox="1">
            <a:spLocks noGrp="1"/>
          </p:cNvSpPr>
          <p:nvPr>
            <p:ph type="sldNum" idx="12"/>
          </p:nvPr>
        </p:nvSpPr>
        <p:spPr>
          <a:xfrm>
            <a:off x="8440400" y="4756584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12" name="Google Shape;212;p20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12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Sticking may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decrease</a:t>
            </a:r>
            <a:r>
              <a:rPr lang="en" sz="262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with </a:t>
            </a:r>
            <a:r>
              <a:rPr lang="en" sz="2620">
                <a:solidFill>
                  <a:srgbClr val="639AE1"/>
                </a:solidFill>
                <a:latin typeface="Inter"/>
                <a:ea typeface="Inter"/>
                <a:cs typeface="Inter"/>
                <a:sym typeface="Inter"/>
              </a:rPr>
              <a:t>density</a:t>
            </a:r>
            <a:endParaRPr sz="262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3" name="Google Shape;213;p20"/>
          <p:cNvSpPr/>
          <p:nvPr/>
        </p:nvSpPr>
        <p:spPr>
          <a:xfrm>
            <a:off x="312700" y="281075"/>
            <a:ext cx="20859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Background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4" name="Google Shape;214;p20"/>
          <p:cNvSpPr txBox="1"/>
          <p:nvPr/>
        </p:nvSpPr>
        <p:spPr>
          <a:xfrm>
            <a:off x="615025" y="4520375"/>
            <a:ext cx="4068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0" rIns="0" bIns="0" anchor="t" anchorCtr="0">
            <a:sp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Ref: </a:t>
            </a:r>
            <a:r>
              <a:rPr lang="en" sz="100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K. Nagamine, 2008</a:t>
            </a:r>
            <a:endParaRPr sz="110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215" name="Google Shape;215;p20"/>
          <p:cNvGrpSpPr/>
          <p:nvPr/>
        </p:nvGrpSpPr>
        <p:grpSpPr>
          <a:xfrm>
            <a:off x="672187" y="1439390"/>
            <a:ext cx="4885296" cy="3030967"/>
            <a:chOff x="1272800" y="1237050"/>
            <a:chExt cx="5911539" cy="3667675"/>
          </a:xfrm>
        </p:grpSpPr>
        <p:pic>
          <p:nvPicPr>
            <p:cNvPr id="216" name="Google Shape;216;p20"/>
            <p:cNvPicPr preferRelativeResize="0"/>
            <p:nvPr/>
          </p:nvPicPr>
          <p:blipFill rotWithShape="1">
            <a:blip r:embed="rId3">
              <a:alphaModFix/>
            </a:blip>
            <a:srcRect r="15633"/>
            <a:stretch/>
          </p:blipFill>
          <p:spPr>
            <a:xfrm>
              <a:off x="1272800" y="1237050"/>
              <a:ext cx="4958226" cy="36676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17" name="Google Shape;217;p20"/>
            <p:cNvCxnSpPr/>
            <p:nvPr/>
          </p:nvCxnSpPr>
          <p:spPr>
            <a:xfrm>
              <a:off x="6114750" y="4247500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18" name="Google Shape;218;p20"/>
            <p:cNvSpPr txBox="1"/>
            <p:nvPr/>
          </p:nvSpPr>
          <p:spPr>
            <a:xfrm>
              <a:off x="6484500" y="4047415"/>
              <a:ext cx="6741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1000</a:t>
              </a:r>
              <a:endParaRPr sz="12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219" name="Google Shape;219;p20"/>
            <p:cNvCxnSpPr/>
            <p:nvPr/>
          </p:nvCxnSpPr>
          <p:spPr>
            <a:xfrm>
              <a:off x="6114750" y="3285000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20" name="Google Shape;220;p20"/>
            <p:cNvSpPr txBox="1"/>
            <p:nvPr/>
          </p:nvSpPr>
          <p:spPr>
            <a:xfrm>
              <a:off x="6549830" y="3094562"/>
              <a:ext cx="5949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200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21" name="Google Shape;221;p20"/>
            <p:cNvCxnSpPr/>
            <p:nvPr/>
          </p:nvCxnSpPr>
          <p:spPr>
            <a:xfrm>
              <a:off x="6114750" y="4019300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22" name="Google Shape;222;p20"/>
            <p:cNvSpPr txBox="1"/>
            <p:nvPr/>
          </p:nvSpPr>
          <p:spPr>
            <a:xfrm>
              <a:off x="6299779" y="3819197"/>
              <a:ext cx="8589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500</a:t>
              </a:r>
              <a:endParaRPr sz="12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223" name="Google Shape;223;p20"/>
            <p:cNvCxnSpPr/>
            <p:nvPr/>
          </p:nvCxnSpPr>
          <p:spPr>
            <a:xfrm>
              <a:off x="6114750" y="3524375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24" name="Google Shape;224;p20"/>
            <p:cNvSpPr txBox="1"/>
            <p:nvPr/>
          </p:nvSpPr>
          <p:spPr>
            <a:xfrm>
              <a:off x="6510239" y="3328607"/>
              <a:ext cx="6741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250</a:t>
              </a:r>
              <a:endParaRPr sz="12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225" name="Google Shape;225;p20"/>
            <p:cNvCxnSpPr/>
            <p:nvPr/>
          </p:nvCxnSpPr>
          <p:spPr>
            <a:xfrm>
              <a:off x="6114750" y="2034525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26" name="Google Shape;226;p20"/>
            <p:cNvSpPr txBox="1"/>
            <p:nvPr/>
          </p:nvSpPr>
          <p:spPr>
            <a:xfrm>
              <a:off x="6407679" y="1792665"/>
              <a:ext cx="6441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100</a:t>
              </a:r>
              <a:endParaRPr sz="12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3293650" y="2571750"/>
              <a:ext cx="9849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20"/>
            <p:cNvSpPr txBox="1"/>
            <p:nvPr/>
          </p:nvSpPr>
          <p:spPr>
            <a:xfrm>
              <a:off x="3509051" y="2492538"/>
              <a:ext cx="622500" cy="55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lang="en" sz="6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H. Rafelski theory</a:t>
              </a:r>
              <a:endParaRPr sz="6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229" name="Google Shape;229;p20"/>
            <p:cNvCxnSpPr/>
            <p:nvPr/>
          </p:nvCxnSpPr>
          <p:spPr>
            <a:xfrm flipH="1">
              <a:off x="3385800" y="2756250"/>
              <a:ext cx="191400" cy="184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230" name="Google Shape;230;p20"/>
            <p:cNvCxnSpPr/>
            <p:nvPr/>
          </p:nvCxnSpPr>
          <p:spPr>
            <a:xfrm>
              <a:off x="6114750" y="3029450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31" name="Google Shape;231;p20"/>
            <p:cNvSpPr txBox="1"/>
            <p:nvPr/>
          </p:nvSpPr>
          <p:spPr>
            <a:xfrm>
              <a:off x="6510295" y="2805930"/>
              <a:ext cx="622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170</a:t>
              </a:r>
              <a:endParaRPr sz="12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232" name="Google Shape;232;p20"/>
            <p:cNvCxnSpPr/>
            <p:nvPr/>
          </p:nvCxnSpPr>
          <p:spPr>
            <a:xfrm>
              <a:off x="6114750" y="3756525"/>
              <a:ext cx="342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33" name="Google Shape;233;p20"/>
            <p:cNvSpPr txBox="1"/>
            <p:nvPr/>
          </p:nvSpPr>
          <p:spPr>
            <a:xfrm>
              <a:off x="4750853" y="3566142"/>
              <a:ext cx="24078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200" i="0" u="none" strike="noStrike" cap="none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330</a:t>
              </a:r>
              <a:endParaRPr sz="12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234" name="Google Shape;234;p20"/>
          <p:cNvSpPr txBox="1"/>
          <p:nvPr/>
        </p:nvSpPr>
        <p:spPr>
          <a:xfrm>
            <a:off x="6153150" y="1387200"/>
            <a:ext cx="26094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marR="0" lvl="0" indent="-31083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Inter"/>
              <a:buChar char="●"/>
            </a:pPr>
            <a:r>
              <a:rPr lang="en" sz="1400" b="0" i="0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Both experiment and theory predict that sticking decreases with density.</a:t>
            </a: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-31083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Inter"/>
              <a:buChar char="●"/>
            </a:pPr>
            <a:r>
              <a:rPr lang="en" sz="1400" b="0" i="0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Data from four experimental groups is shown.</a:t>
            </a: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-31083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Inter"/>
              <a:buChar char="●"/>
            </a:pPr>
            <a:r>
              <a:rPr lang="en" sz="1400" b="0" i="0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At high density, the measured sticking is uniformly lower (better) than predicted by theory</a:t>
            </a: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-31083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100000"/>
              <a:buFont typeface="Inter"/>
              <a:buChar char="●"/>
            </a:pPr>
            <a:r>
              <a:rPr lang="en" sz="1400" b="0" i="0" u="none" strike="noStrike" cap="none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Density is stated as a fraction of liquid hydrogen atomic number density.</a:t>
            </a:r>
            <a:endParaRPr sz="1400" b="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5" name="Google Shape;235;p20"/>
          <p:cNvSpPr txBox="1"/>
          <p:nvPr/>
        </p:nvSpPr>
        <p:spPr>
          <a:xfrm rot="-5400000">
            <a:off x="4055300" y="2666550"/>
            <a:ext cx="3133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Sticking limit on the number of fusions per muon</a:t>
            </a:r>
            <a:endParaRPr sz="10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>
            <a:spLocks noGrp="1"/>
          </p:cNvSpPr>
          <p:nvPr>
            <p:ph type="title"/>
          </p:nvPr>
        </p:nvSpPr>
        <p:spPr>
          <a:xfrm>
            <a:off x="311700" y="597425"/>
            <a:ext cx="812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2620" dirty="0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Goals of our collaboration:</a:t>
            </a:r>
            <a:endParaRPr sz="2620" dirty="0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1" name="Google Shape;241;p21"/>
          <p:cNvSpPr/>
          <p:nvPr/>
        </p:nvSpPr>
        <p:spPr>
          <a:xfrm>
            <a:off x="238800" y="281075"/>
            <a:ext cx="42594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MuFusE</a:t>
            </a: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 — </a:t>
            </a:r>
            <a:r>
              <a:rPr lang="en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Mu</a:t>
            </a: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on-Catalyzed </a:t>
            </a:r>
            <a:r>
              <a:rPr lang="en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Fus</a:t>
            </a: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ion </a:t>
            </a:r>
            <a:r>
              <a:rPr lang="en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E</a:t>
            </a: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xperiment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2" name="Google Shape;242;p21"/>
          <p:cNvSpPr txBox="1">
            <a:spLocks noGrp="1"/>
          </p:cNvSpPr>
          <p:nvPr>
            <p:ph type="body" idx="2"/>
          </p:nvPr>
        </p:nvSpPr>
        <p:spPr>
          <a:xfrm>
            <a:off x="5248950" y="1146700"/>
            <a:ext cx="35757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27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600" dirty="0">
                <a:latin typeface="Inter"/>
                <a:ea typeface="Inter"/>
                <a:cs typeface="Inter"/>
                <a:sym typeface="Inter"/>
              </a:rPr>
              <a:t>2.Create open-source physics process models for GEANT4</a:t>
            </a:r>
            <a:endParaRPr sz="1600" dirty="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3" name="Google Shape;243;p21"/>
          <p:cNvSpPr txBox="1">
            <a:spLocks noGrp="1"/>
          </p:cNvSpPr>
          <p:nvPr>
            <p:ph type="sldNum" idx="12"/>
          </p:nvPr>
        </p:nvSpPr>
        <p:spPr>
          <a:xfrm>
            <a:off x="8407400" y="4768053"/>
            <a:ext cx="417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ctr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44" name="Google Shape;244;p21"/>
          <p:cNvSpPr txBox="1">
            <a:spLocks noGrp="1"/>
          </p:cNvSpPr>
          <p:nvPr>
            <p:ph type="body" idx="1"/>
          </p:nvPr>
        </p:nvSpPr>
        <p:spPr>
          <a:xfrm>
            <a:off x="311700" y="1210450"/>
            <a:ext cx="41865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27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600" dirty="0">
                <a:latin typeface="Inter"/>
                <a:ea typeface="Inter"/>
                <a:cs typeface="Inter"/>
                <a:sym typeface="Inter"/>
              </a:rPr>
              <a:t>1. Measure DT cycling rate and sticking fraction at high density and temperature</a:t>
            </a:r>
            <a:endParaRPr sz="1600" dirty="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45" name="Google Shape;245;p21"/>
          <p:cNvPicPr preferRelativeResize="0"/>
          <p:nvPr/>
        </p:nvPicPr>
        <p:blipFill rotWithShape="1">
          <a:blip r:embed="rId3">
            <a:alphaModFix/>
          </a:blip>
          <a:srcRect l="6687" t="4315" r="29321"/>
          <a:stretch/>
        </p:blipFill>
        <p:spPr>
          <a:xfrm>
            <a:off x="586425" y="2164425"/>
            <a:ext cx="3367225" cy="2728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6" name="Google Shape;246;p21"/>
          <p:cNvCxnSpPr/>
          <p:nvPr/>
        </p:nvCxnSpPr>
        <p:spPr>
          <a:xfrm>
            <a:off x="1215855" y="4259817"/>
            <a:ext cx="2737800" cy="27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690"/>
              </a:srgbClr>
            </a:outerShdw>
          </a:effectLst>
        </p:spPr>
      </p:cxnSp>
      <p:sp>
        <p:nvSpPr>
          <p:cNvPr id="247" name="Google Shape;247;p21"/>
          <p:cNvSpPr txBox="1"/>
          <p:nvPr/>
        </p:nvSpPr>
        <p:spPr>
          <a:xfrm>
            <a:off x="4037688" y="2096725"/>
            <a:ext cx="1171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Design range of our anvil cell target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8" name="Google Shape;248;p21"/>
          <p:cNvSpPr txBox="1"/>
          <p:nvPr/>
        </p:nvSpPr>
        <p:spPr>
          <a:xfrm>
            <a:off x="3853588" y="3908200"/>
            <a:ext cx="1171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Range measured historically</a:t>
            </a: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9" name="Google Shape;249;p21"/>
          <p:cNvSpPr txBox="1"/>
          <p:nvPr/>
        </p:nvSpPr>
        <p:spPr>
          <a:xfrm>
            <a:off x="1512025" y="2402400"/>
            <a:ext cx="1287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50" name="Google Shape;25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3063" y="2201650"/>
            <a:ext cx="3415342" cy="2414003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1"/>
          <p:cNvSpPr/>
          <p:nvPr/>
        </p:nvSpPr>
        <p:spPr>
          <a:xfrm>
            <a:off x="3680825" y="2043125"/>
            <a:ext cx="357000" cy="1018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52" name="Google Shape;252;p21"/>
          <p:cNvCxnSpPr/>
          <p:nvPr/>
        </p:nvCxnSpPr>
        <p:spPr>
          <a:xfrm rot="10800000" flipH="1">
            <a:off x="2799935" y="2527730"/>
            <a:ext cx="1287900" cy="8388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5690"/>
              </a:srgbClr>
            </a:outerShdw>
          </a:effec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cxnSp>
        <p:nvCxnSpPr>
          <p:cNvPr id="258" name="Google Shape;258;p22"/>
          <p:cNvCxnSpPr>
            <a:endCxn id="259" idx="3"/>
          </p:cNvCxnSpPr>
          <p:nvPr/>
        </p:nvCxnSpPr>
        <p:spPr>
          <a:xfrm rot="10800000">
            <a:off x="4381675" y="442775"/>
            <a:ext cx="750600" cy="594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0" name="Google Shape;260;p22"/>
          <p:cNvSpPr/>
          <p:nvPr/>
        </p:nvSpPr>
        <p:spPr>
          <a:xfrm>
            <a:off x="312700" y="281075"/>
            <a:ext cx="2085900" cy="323400"/>
          </a:xfrm>
          <a:prstGeom prst="roundRect">
            <a:avLst>
              <a:gd name="adj" fmla="val 50000"/>
            </a:avLst>
          </a:prstGeom>
          <a:solidFill>
            <a:srgbClr val="E4DD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Inter"/>
                <a:ea typeface="Inter"/>
                <a:cs typeface="Inter"/>
                <a:sym typeface="Inter"/>
              </a:rPr>
              <a:t>Design overview</a:t>
            </a:r>
            <a:endParaRPr sz="1400" i="0" u="none" strike="noStrike" cap="none">
              <a:solidFill>
                <a:srgbClr val="333333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61" name="Google Shape;26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1268" y="152777"/>
            <a:ext cx="5096932" cy="499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2"/>
          <p:cNvPicPr preferRelativeResize="0"/>
          <p:nvPr/>
        </p:nvPicPr>
        <p:blipFill rotWithShape="1">
          <a:blip r:embed="rId4">
            <a:alphaModFix/>
          </a:blip>
          <a:srcRect t="16495" b="13161"/>
          <a:stretch/>
        </p:blipFill>
        <p:spPr>
          <a:xfrm>
            <a:off x="1015350" y="1446388"/>
            <a:ext cx="1931100" cy="2250728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263" name="Google Shape;263;p22"/>
          <p:cNvCxnSpPr/>
          <p:nvPr/>
        </p:nvCxnSpPr>
        <p:spPr>
          <a:xfrm>
            <a:off x="2999800" y="1450900"/>
            <a:ext cx="3207300" cy="7581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4" name="Google Shape;264;p22"/>
          <p:cNvCxnSpPr/>
          <p:nvPr/>
        </p:nvCxnSpPr>
        <p:spPr>
          <a:xfrm rot="10800000" flipH="1">
            <a:off x="3011450" y="2255650"/>
            <a:ext cx="3207300" cy="1434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5" name="Google Shape;265;p22"/>
          <p:cNvCxnSpPr/>
          <p:nvPr/>
        </p:nvCxnSpPr>
        <p:spPr>
          <a:xfrm rot="10800000">
            <a:off x="6321475" y="2276600"/>
            <a:ext cx="2577600" cy="183120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59" name="Google Shape;259;p22"/>
          <p:cNvSpPr txBox="1"/>
          <p:nvPr/>
        </p:nvSpPr>
        <p:spPr>
          <a:xfrm>
            <a:off x="3541675" y="134975"/>
            <a:ext cx="84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Optics System 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66" name="Google Shape;266;p22"/>
          <p:cNvCxnSpPr/>
          <p:nvPr/>
        </p:nvCxnSpPr>
        <p:spPr>
          <a:xfrm>
            <a:off x="4294675" y="590388"/>
            <a:ext cx="666300" cy="5340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7" name="Google Shape;267;p22"/>
          <p:cNvSpPr txBox="1"/>
          <p:nvPr/>
        </p:nvSpPr>
        <p:spPr>
          <a:xfrm>
            <a:off x="8528775" y="3346475"/>
            <a:ext cx="84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Muon Beam</a:t>
            </a:r>
            <a:r>
              <a:rPr lang="en" sz="14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8" name="Google Shape;268;p22"/>
          <p:cNvSpPr txBox="1"/>
          <p:nvPr/>
        </p:nvSpPr>
        <p:spPr>
          <a:xfrm>
            <a:off x="2946450" y="4327500"/>
            <a:ext cx="1027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Neutron detectors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69" name="Google Shape;269;p22"/>
          <p:cNvCxnSpPr/>
          <p:nvPr/>
        </p:nvCxnSpPr>
        <p:spPr>
          <a:xfrm rot="10800000" flipH="1">
            <a:off x="3894463" y="3645600"/>
            <a:ext cx="1479000" cy="9897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0" name="Google Shape;270;p22"/>
          <p:cNvSpPr txBox="1"/>
          <p:nvPr/>
        </p:nvSpPr>
        <p:spPr>
          <a:xfrm>
            <a:off x="1371400" y="4051450"/>
            <a:ext cx="1027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Diamonds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71" name="Google Shape;271;p22"/>
          <p:cNvCxnSpPr>
            <a:endCxn id="270" idx="0"/>
          </p:cNvCxnSpPr>
          <p:nvPr/>
        </p:nvCxnSpPr>
        <p:spPr>
          <a:xfrm>
            <a:off x="1793800" y="2615650"/>
            <a:ext cx="91200" cy="14358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2" name="Google Shape;272;p22"/>
          <p:cNvCxnSpPr>
            <a:endCxn id="270" idx="0"/>
          </p:cNvCxnSpPr>
          <p:nvPr/>
        </p:nvCxnSpPr>
        <p:spPr>
          <a:xfrm flipH="1">
            <a:off x="1885000" y="2660050"/>
            <a:ext cx="150600" cy="13914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3" name="Google Shape;273;p22"/>
          <p:cNvCxnSpPr/>
          <p:nvPr/>
        </p:nvCxnSpPr>
        <p:spPr>
          <a:xfrm rot="10800000">
            <a:off x="1644050" y="1335425"/>
            <a:ext cx="273000" cy="12219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4" name="Google Shape;274;p22"/>
          <p:cNvSpPr txBox="1"/>
          <p:nvPr/>
        </p:nvSpPr>
        <p:spPr>
          <a:xfrm>
            <a:off x="1410750" y="935150"/>
            <a:ext cx="49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DT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75" name="Google Shape;275;p22"/>
          <p:cNvCxnSpPr/>
          <p:nvPr/>
        </p:nvCxnSpPr>
        <p:spPr>
          <a:xfrm rot="10800000">
            <a:off x="2203475" y="2571775"/>
            <a:ext cx="1213200" cy="188100"/>
          </a:xfrm>
          <a:prstGeom prst="straightConnector1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76" name="Google Shape;276;p22"/>
          <p:cNvSpPr txBox="1"/>
          <p:nvPr/>
        </p:nvSpPr>
        <p:spPr>
          <a:xfrm>
            <a:off x="3377750" y="2557325"/>
            <a:ext cx="84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Muon Beam</a:t>
            </a:r>
            <a:r>
              <a:rPr lang="en" sz="14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7" name="Google Shape;277;p22"/>
          <p:cNvSpPr txBox="1"/>
          <p:nvPr/>
        </p:nvSpPr>
        <p:spPr>
          <a:xfrm>
            <a:off x="64950" y="1414300"/>
            <a:ext cx="950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Diamond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Anvil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Cell</a:t>
            </a:r>
            <a:r>
              <a:rPr lang="en" sz="140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40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699</Words>
  <Application>Microsoft Office PowerPoint</Application>
  <PresentationFormat>On-screen Show (16:9)</PresentationFormat>
  <Paragraphs>187</Paragraphs>
  <Slides>27</Slides>
  <Notes>27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Inter Medium</vt:lpstr>
      <vt:lpstr>Courier New</vt:lpstr>
      <vt:lpstr>Arial</vt:lpstr>
      <vt:lpstr>Inter</vt:lpstr>
      <vt:lpstr>Simple Light</vt:lpstr>
      <vt:lpstr>PowerPoint Presentation</vt:lpstr>
      <vt:lpstr>Fusion is a safe, abundant source of clean energy</vt:lpstr>
      <vt:lpstr>Plasma fusion requires stable 100,000,000 ⁰C plasma  </vt:lpstr>
      <vt:lpstr>Muons can catalyze nuclear fusion reactions at lower temperature</vt:lpstr>
      <vt:lpstr> Cost of electricity versus physics parameters</vt:lpstr>
      <vt:lpstr>Fusion rate increases with temperature and density</vt:lpstr>
      <vt:lpstr>Sticking may decrease with density</vt:lpstr>
      <vt:lpstr>Goals of our collaboration:</vt:lpstr>
      <vt:lpstr>PowerPoint Presentation</vt:lpstr>
      <vt:lpstr>End-to-end simulation: sticking fraction vs cell size</vt:lpstr>
      <vt:lpstr>PowerPoint Presentation</vt:lpstr>
      <vt:lpstr>PowerPoint Presentation</vt:lpstr>
      <vt:lpstr>PowerPoint Presentation</vt:lpstr>
      <vt:lpstr>Measured spectra and rates align with simulation</vt:lpstr>
      <vt:lpstr>Neutron detection between the muon and electron</vt:lpstr>
      <vt:lpstr>Loading the tritium into the U-beds</vt:lpstr>
      <vt:lpstr>Loading the cell with liquid DT</vt:lpstr>
      <vt:lpstr>Compression of the liquid DT to a solid</vt:lpstr>
      <vt:lpstr>Optical pressure measurement via ruby fluorescence</vt:lpstr>
      <vt:lpstr>Real-time gas analysis via Raman spectroscopy</vt:lpstr>
      <vt:lpstr>Pressure and temperature reached</vt:lpstr>
      <vt:lpstr>Hits classified as fusion neutrons peak at 46 MeV/c muon momentum, matching simulation</vt:lpstr>
      <vt:lpstr>Time spectrum of hits classified as fusion neutrons </vt:lpstr>
      <vt:lpstr>Snapshot of a typical DT fusion event</vt:lpstr>
      <vt:lpstr>PRELIMINARY data on DT cycling rate to 2.2 LHD (2024)</vt:lpstr>
      <vt:lpstr>2025 Timeline and Beam Request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Ara Knaian</cp:lastModifiedBy>
  <cp:revision>3</cp:revision>
  <dcterms:modified xsi:type="dcterms:W3CDTF">2025-02-11T11:36:47Z</dcterms:modified>
</cp:coreProperties>
</file>