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5"/>
  </p:notesMasterIdLst>
  <p:handoutMasterIdLst>
    <p:handoutMasterId r:id="rId26"/>
  </p:handoutMasterIdLst>
  <p:sldIdLst>
    <p:sldId id="284" r:id="rId5"/>
    <p:sldId id="301" r:id="rId6"/>
    <p:sldId id="302" r:id="rId7"/>
    <p:sldId id="303" r:id="rId8"/>
    <p:sldId id="304" r:id="rId9"/>
    <p:sldId id="307" r:id="rId10"/>
    <p:sldId id="259" r:id="rId11"/>
    <p:sldId id="305" r:id="rId12"/>
    <p:sldId id="257" r:id="rId13"/>
    <p:sldId id="309" r:id="rId14"/>
    <p:sldId id="312" r:id="rId15"/>
    <p:sldId id="258" r:id="rId16"/>
    <p:sldId id="308" r:id="rId17"/>
    <p:sldId id="310" r:id="rId18"/>
    <p:sldId id="311" r:id="rId19"/>
    <p:sldId id="293" r:id="rId20"/>
    <p:sldId id="294" r:id="rId21"/>
    <p:sldId id="297" r:id="rId22"/>
    <p:sldId id="276" r:id="rId23"/>
    <p:sldId id="306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32B890"/>
    <a:srgbClr val="4176A6"/>
    <a:srgbClr val="9E51AD"/>
    <a:srgbClr val="FA484B"/>
    <a:srgbClr val="8ABA56"/>
    <a:srgbClr val="FAC54B"/>
    <a:srgbClr val="F67028"/>
    <a:srgbClr val="FFFFFF"/>
    <a:srgbClr val="CBC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1B9F0C-184B-A841-BABB-ABE29F60BB1B}" v="5" dt="2024-12-10T07:59:23.3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6" autoAdjust="0"/>
    <p:restoredTop sz="83946" autoAdjust="0"/>
  </p:normalViewPr>
  <p:slideViewPr>
    <p:cSldViewPr showGuides="1">
      <p:cViewPr varScale="1">
        <p:scale>
          <a:sx n="102" d="100"/>
          <a:sy n="102" d="100"/>
        </p:scale>
        <p:origin x="1008" y="17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iven Spencer Edward" userId="bd135076-de77-4b70-8b52-0cc74f80af93" providerId="ADAL" clId="{3B1B9F0C-184B-A841-BABB-ABE29F60BB1B}"/>
    <pc:docChg chg="custSel addSld modSld">
      <pc:chgData name="Bliven Spencer Edward" userId="bd135076-de77-4b70-8b52-0cc74f80af93" providerId="ADAL" clId="{3B1B9F0C-184B-A841-BABB-ABE29F60BB1B}" dt="2024-12-10T07:59:23.306" v="136"/>
      <pc:docMkLst>
        <pc:docMk/>
      </pc:docMkLst>
      <pc:sldChg chg="modSp mod">
        <pc:chgData name="Bliven Spencer Edward" userId="bd135076-de77-4b70-8b52-0cc74f80af93" providerId="ADAL" clId="{3B1B9F0C-184B-A841-BABB-ABE29F60BB1B}" dt="2024-12-10T07:48:28.846" v="118" actId="20577"/>
        <pc:sldMkLst>
          <pc:docMk/>
          <pc:sldMk cId="0" sldId="258"/>
        </pc:sldMkLst>
        <pc:spChg chg="mod">
          <ac:chgData name="Bliven Spencer Edward" userId="bd135076-de77-4b70-8b52-0cc74f80af93" providerId="ADAL" clId="{3B1B9F0C-184B-A841-BABB-ABE29F60BB1B}" dt="2024-12-10T07:48:28.846" v="118" actId="20577"/>
          <ac:spMkLst>
            <pc:docMk/>
            <pc:sldMk cId="0" sldId="258"/>
            <ac:spMk id="130" creationId="{00000000-0000-0000-0000-000000000000}"/>
          </ac:spMkLst>
        </pc:spChg>
      </pc:sldChg>
      <pc:sldChg chg="modSp mod">
        <pc:chgData name="Bliven Spencer Edward" userId="bd135076-de77-4b70-8b52-0cc74f80af93" providerId="ADAL" clId="{3B1B9F0C-184B-A841-BABB-ABE29F60BB1B}" dt="2024-12-10T07:47:54.937" v="109" actId="20577"/>
        <pc:sldMkLst>
          <pc:docMk/>
          <pc:sldMk cId="0" sldId="276"/>
        </pc:sldMkLst>
        <pc:spChg chg="mod">
          <ac:chgData name="Bliven Spencer Edward" userId="bd135076-de77-4b70-8b52-0cc74f80af93" providerId="ADAL" clId="{3B1B9F0C-184B-A841-BABB-ABE29F60BB1B}" dt="2024-12-10T07:47:54.937" v="109" actId="20577"/>
          <ac:spMkLst>
            <pc:docMk/>
            <pc:sldMk cId="0" sldId="276"/>
            <ac:spMk id="679" creationId="{00000000-0000-0000-0000-000000000000}"/>
          </ac:spMkLst>
        </pc:spChg>
      </pc:sldChg>
      <pc:sldChg chg="addSp delSp modSp mod">
        <pc:chgData name="Bliven Spencer Edward" userId="bd135076-de77-4b70-8b52-0cc74f80af93" providerId="ADAL" clId="{3B1B9F0C-184B-A841-BABB-ABE29F60BB1B}" dt="2024-12-10T07:46:49.890" v="53" actId="14100"/>
        <pc:sldMkLst>
          <pc:docMk/>
          <pc:sldMk cId="1718949282" sldId="304"/>
        </pc:sldMkLst>
        <pc:spChg chg="add del mod">
          <ac:chgData name="Bliven Spencer Edward" userId="bd135076-de77-4b70-8b52-0cc74f80af93" providerId="ADAL" clId="{3B1B9F0C-184B-A841-BABB-ABE29F60BB1B}" dt="2024-12-10T07:45:51.007" v="4" actId="478"/>
          <ac:spMkLst>
            <pc:docMk/>
            <pc:sldMk cId="1718949282" sldId="304"/>
            <ac:spMk id="3" creationId="{4CE4FFC6-344F-95D8-9BED-6E14F5868ABB}"/>
          </ac:spMkLst>
        </pc:spChg>
        <pc:spChg chg="add mod">
          <ac:chgData name="Bliven Spencer Edward" userId="bd135076-de77-4b70-8b52-0cc74f80af93" providerId="ADAL" clId="{3B1B9F0C-184B-A841-BABB-ABE29F60BB1B}" dt="2024-12-10T07:46:49.890" v="53" actId="14100"/>
          <ac:spMkLst>
            <pc:docMk/>
            <pc:sldMk cId="1718949282" sldId="304"/>
            <ac:spMk id="7" creationId="{48C9DFD6-4AF0-BAD1-5256-618B827BB870}"/>
          </ac:spMkLst>
        </pc:spChg>
      </pc:sldChg>
      <pc:sldChg chg="addSp delSp modSp new mod">
        <pc:chgData name="Bliven Spencer Edward" userId="bd135076-de77-4b70-8b52-0cc74f80af93" providerId="ADAL" clId="{3B1B9F0C-184B-A841-BABB-ABE29F60BB1B}" dt="2024-12-10T07:59:23.306" v="136"/>
        <pc:sldMkLst>
          <pc:docMk/>
          <pc:sldMk cId="4013474611" sldId="312"/>
        </pc:sldMkLst>
        <pc:spChg chg="mod">
          <ac:chgData name="Bliven Spencer Edward" userId="bd135076-de77-4b70-8b52-0cc74f80af93" providerId="ADAL" clId="{3B1B9F0C-184B-A841-BABB-ABE29F60BB1B}" dt="2024-12-10T07:48:48.425" v="135" actId="20577"/>
          <ac:spMkLst>
            <pc:docMk/>
            <pc:sldMk cId="4013474611" sldId="312"/>
            <ac:spMk id="2" creationId="{05FB3102-F4C8-2450-88E3-2D3B56A8CD20}"/>
          </ac:spMkLst>
        </pc:spChg>
        <pc:spChg chg="del">
          <ac:chgData name="Bliven Spencer Edward" userId="bd135076-de77-4b70-8b52-0cc74f80af93" providerId="ADAL" clId="{3B1B9F0C-184B-A841-BABB-ABE29F60BB1B}" dt="2024-12-10T07:59:23.306" v="136"/>
          <ac:spMkLst>
            <pc:docMk/>
            <pc:sldMk cId="4013474611" sldId="312"/>
            <ac:spMk id="3" creationId="{2596AC79-5BD6-7ED2-7FC1-7FDAD308384D}"/>
          </ac:spMkLst>
        </pc:spChg>
        <pc:picChg chg="add mod">
          <ac:chgData name="Bliven Spencer Edward" userId="bd135076-de77-4b70-8b52-0cc74f80af93" providerId="ADAL" clId="{3B1B9F0C-184B-A841-BABB-ABE29F60BB1B}" dt="2024-12-10T07:59:23.306" v="136"/>
          <ac:picMkLst>
            <pc:docMk/>
            <pc:sldMk cId="4013474611" sldId="312"/>
            <ac:picMk id="8" creationId="{E87EC8D4-AFCE-77B2-7F8C-C3AED9DC8BC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10.12.24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10.12.24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4535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1:notes"/>
          <p:cNvSpPr txBox="1">
            <a:spLocks noGrp="1"/>
          </p:cNvSpPr>
          <p:nvPr>
            <p:ph type="body" idx="1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676" name="Google Shape;67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5175" y="900113"/>
            <a:ext cx="5559425" cy="3127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59A2A-7DB8-965E-5E30-CA3466800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B343CD-7542-2CED-3533-308FD0E91A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AD691F-7194-2634-A4E8-EAF7958E62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7A958-105D-6B8F-BF23-D16106EF43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4620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50888"/>
            <a:ext cx="6667500" cy="37512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62" name="Google Shape;362;p4:notes"/>
          <p:cNvSpPr txBox="1">
            <a:spLocks noGrp="1"/>
          </p:cNvSpPr>
          <p:nvPr>
            <p:ph type="body" idx="1"/>
          </p:nvPr>
        </p:nvSpPr>
        <p:spPr>
          <a:xfrm>
            <a:off x="918282" y="4752009"/>
            <a:ext cx="5045250" cy="4499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/>
          </a:p>
        </p:txBody>
      </p:sp>
      <p:sp>
        <p:nvSpPr>
          <p:cNvPr id="363" name="Google Shape;363;p4:notes"/>
          <p:cNvSpPr txBox="1">
            <a:spLocks noGrp="1"/>
          </p:cNvSpPr>
          <p:nvPr>
            <p:ph type="sldNum" idx="12"/>
          </p:nvPr>
        </p:nvSpPr>
        <p:spPr>
          <a:xfrm>
            <a:off x="3899164" y="9502255"/>
            <a:ext cx="2982649" cy="50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475" tIns="48225" rIns="96475" bIns="482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fld id="{00000000-1234-1234-1234-123412341234}" type="slidenum"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https://</a:t>
            </a:r>
            <a:r>
              <a:rPr lang="en-US" dirty="0" err="1"/>
              <a:t>www.nature.com</a:t>
            </a:r>
            <a:r>
              <a:rPr lang="en-US" dirty="0"/>
              <a:t>/articles/d41586-024-03214-7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6864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1d5eeab3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g31d5eeab3b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1" name="Google Shape;91;g31d5eeab3b3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de-CH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8" name="Google Shape;12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de-CH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>
          <a:extLst>
            <a:ext uri="{FF2B5EF4-FFF2-40B4-BE49-F238E27FC236}">
              <a16:creationId xmlns:a16="http://schemas.microsoft.com/office/drawing/2014/main" id="{7D40A192-1DC1-8FAE-9530-EBF4170C4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:notes">
            <a:extLst>
              <a:ext uri="{FF2B5EF4-FFF2-40B4-BE49-F238E27FC236}">
                <a16:creationId xmlns:a16="http://schemas.microsoft.com/office/drawing/2014/main" id="{D3398C19-D19D-CA51-FF09-26861FFECB3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2:notes">
            <a:extLst>
              <a:ext uri="{FF2B5EF4-FFF2-40B4-BE49-F238E27FC236}">
                <a16:creationId xmlns:a16="http://schemas.microsoft.com/office/drawing/2014/main" id="{C2520517-AA31-C8B0-4D43-26F828007A3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8" name="Google Shape;128;p2:notes">
            <a:extLst>
              <a:ext uri="{FF2B5EF4-FFF2-40B4-BE49-F238E27FC236}">
                <a16:creationId xmlns:a16="http://schemas.microsoft.com/office/drawing/2014/main" id="{B23751CA-49EA-46F6-2215-40CCEE3C9B5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de-CH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3749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74573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F1D9C-016A-53EF-1F5A-44755E735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F3A89E-DBFF-0D5D-208D-41CB44A6BF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7ED063-272C-4327-1858-0C0E6172B5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79AA9-8BF1-98BD-BDBF-2AF226C0B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0482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Spencer Bliven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doi.org/10.16907/a2ab7849-5de7-4e7f-8286-72ec73089ca8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bi.ac.uk/emdb" TargetMode="External"/><Relationship Id="rId13" Type="http://schemas.openxmlformats.org/officeDocument/2006/relationships/image" Target="../media/image38.gif"/><Relationship Id="rId3" Type="http://schemas.openxmlformats.org/officeDocument/2006/relationships/hyperlink" Target="https://mmcif.wwpdb.org/" TargetMode="External"/><Relationship Id="rId7" Type="http://schemas.openxmlformats.org/officeDocument/2006/relationships/hyperlink" Target="https://i2pc.es/" TargetMode="External"/><Relationship Id="rId12" Type="http://schemas.openxmlformats.org/officeDocument/2006/relationships/image" Target="../media/image37.png"/><Relationship Id="rId2" Type="http://schemas.openxmlformats.org/officeDocument/2006/relationships/hyperlink" Target="https://bioportal.bioontology.org/ontologies/CRYOEM/" TargetMode="Externa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wissopenem.github.io/" TargetMode="External"/><Relationship Id="rId11" Type="http://schemas.openxmlformats.org/officeDocument/2006/relationships/image" Target="../media/image36.png"/><Relationship Id="rId5" Type="http://schemas.openxmlformats.org/officeDocument/2006/relationships/hyperlink" Target="https://fairmat-nfdi.github.io/nexus_definitions/classes/contributed_definitions/em-structure.html#em-structure" TargetMode="External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hyperlink" Target="https://emglossary.helmholtz-metadaten.de/explore" TargetMode="External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github.com/osc-em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scicatproject.github.io/" TargetMode="External"/><Relationship Id="rId3" Type="http://schemas.openxmlformats.org/officeDocument/2006/relationships/hyperlink" Target="https://swissopenem.github.io/" TargetMode="External"/><Relationship Id="rId7" Type="http://schemas.openxmlformats.org/officeDocument/2006/relationships/hyperlink" Target="https://doi.psi.ch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discovery.psi.ch/" TargetMode="External"/><Relationship Id="rId5" Type="http://schemas.openxmlformats.org/officeDocument/2006/relationships/hyperlink" Target="https://github.com/SwissOpenEM" TargetMode="External"/><Relationship Id="rId4" Type="http://schemas.openxmlformats.org/officeDocument/2006/relationships/hyperlink" Target="https://open-research-data-portal.ch/projects/open-em-data-network/" TargetMode="External"/><Relationship Id="rId9" Type="http://schemas.openxmlformats.org/officeDocument/2006/relationships/hyperlink" Target="https://scicat.development.psi.ch/explore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hyperlink" Target="https://en.wikipedia.org/wiki/Electron_energy_loss_spectroscopy#/media/File:Electron_energy_loss_spectroscopy_coreloss_lsmo.svg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err="1">
                <a:solidFill>
                  <a:schemeClr val="accent1"/>
                </a:solidFill>
              </a:rPr>
              <a:t>OpenEM</a:t>
            </a:r>
            <a:endParaRPr lang="en-GB" noProof="0" dirty="0">
              <a:solidFill>
                <a:schemeClr val="accent1"/>
              </a:solidFill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Spencer Bliven :: 7903 Scientific Data Curation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AWI Department Meeting, </a:t>
            </a:r>
            <a:r>
              <a:rPr lang="en-US" noProof="0" dirty="0"/>
              <a:t>10 Dec 2024</a:t>
            </a:r>
            <a:endParaRPr lang="en-GB" noProof="0" dirty="0"/>
          </a:p>
        </p:txBody>
      </p:sp>
      <p:pic>
        <p:nvPicPr>
          <p:cNvPr id="9" name="Picture 8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24C3EAC-FA65-1C15-B15B-2C9E5CFA0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16615"/>
            <a:ext cx="4628454" cy="143522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CFDB2FB-1E64-1A8B-FC68-E6E26530DEFA}"/>
              </a:ext>
            </a:extLst>
          </p:cNvPr>
          <p:cNvSpPr txBox="1">
            <a:spLocks/>
          </p:cNvSpPr>
          <p:nvPr/>
        </p:nvSpPr>
        <p:spPr>
          <a:xfrm>
            <a:off x="5506146" y="1524000"/>
            <a:ext cx="4628454" cy="200838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/>
              <a:t>&amp; SciCat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513B2BF-F13E-6129-1720-0413CE249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7BA879-7DF9-57DE-6B06-74F50BF40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76866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Completed “Proof of Concept” Milestone in September to acquire &amp; publish a high-resolution protein structure (</a:t>
            </a:r>
            <a:r>
              <a:rPr lang="en-US" dirty="0">
                <a:hlinkClick r:id="rId2"/>
              </a:rPr>
              <a:t>DOI:10.16907/a2ab7849-5de7-4e7f-8286-72ec73089ca8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Deployment of “alpha release” consisting of all services to Uni Basel expected in December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Preparing for “beta release” at all facilities (including PSI) in late Q1-2025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Workshop including microscope operators scheduled for 13 Feb 2025 in Bern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Submitted scientific &amp; financial reports to ETH 20 Nov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A9B7ED-00CF-0B4A-2496-EA0C51CFF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7729BA-4CE7-A42E-AD65-741AE529F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B427D6-F161-9D21-3E41-F4E7F3E5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BC3EA68A-F7B8-7C8D-E123-3042B0B82A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310" y="1376774"/>
            <a:ext cx="3224139" cy="483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93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B3102-F4C8-2450-88E3-2D3B56A8C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87EC8D4-AFCE-77B2-7F8C-C3AED9DC8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1866" y="1376363"/>
            <a:ext cx="8908267" cy="46450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9EBA5-365E-B87B-3418-0CBB44C96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0147A-7A70-1636-1F8C-51DEB546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E224A-B91B-8775-3B18-1AA789A47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347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/>
          <p:nvPr/>
        </p:nvSpPr>
        <p:spPr>
          <a:xfrm>
            <a:off x="941033" y="1064671"/>
            <a:ext cx="8360302" cy="4223551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PSI</a:t>
            </a:r>
            <a:endParaRPr dirty="0"/>
          </a:p>
        </p:txBody>
      </p:sp>
      <p:sp>
        <p:nvSpPr>
          <p:cNvPr id="9" name="Google Shape;135;p2">
            <a:extLst>
              <a:ext uri="{FF2B5EF4-FFF2-40B4-BE49-F238E27FC236}">
                <a16:creationId xmlns:a16="http://schemas.microsoft.com/office/drawing/2014/main" id="{78AD218B-8CED-1F4D-B3F2-5383A6824A8E}"/>
              </a:ext>
            </a:extLst>
          </p:cNvPr>
          <p:cNvSpPr/>
          <p:nvPr/>
        </p:nvSpPr>
        <p:spPr>
          <a:xfrm>
            <a:off x="7445034" y="1064671"/>
            <a:ext cx="1866023" cy="2169314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dirty="0" err="1"/>
              <a:t>Hetzner</a:t>
            </a:r>
            <a:endParaRPr dirty="0"/>
          </a:p>
        </p:txBody>
      </p:sp>
      <p:sp>
        <p:nvSpPr>
          <p:cNvPr id="130" name="Google Shape;130;p2"/>
          <p:cNvSpPr txBox="1">
            <a:spLocks noGrp="1"/>
          </p:cNvSpPr>
          <p:nvPr>
            <p:ph type="title"/>
          </p:nvPr>
        </p:nvSpPr>
        <p:spPr>
          <a:xfrm>
            <a:off x="570263" y="156165"/>
            <a:ext cx="10962923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3000B"/>
              </a:buClr>
              <a:buSzPts val="3600"/>
              <a:buFont typeface="Arial"/>
              <a:buNone/>
            </a:pPr>
            <a:r>
              <a:rPr lang="de-CH" dirty="0" err="1"/>
              <a:t>Current</a:t>
            </a:r>
            <a:r>
              <a:rPr lang="de-CH" dirty="0"/>
              <a:t> Ingestor Architecture</a:t>
            </a:r>
            <a:endParaRPr dirty="0"/>
          </a:p>
        </p:txBody>
      </p:sp>
      <p:sp>
        <p:nvSpPr>
          <p:cNvPr id="131" name="Google Shape;131;p2"/>
          <p:cNvSpPr txBox="1">
            <a:spLocks noGrp="1"/>
          </p:cNvSpPr>
          <p:nvPr>
            <p:ph type="sldNum" idx="12"/>
          </p:nvPr>
        </p:nvSpPr>
        <p:spPr>
          <a:xfrm>
            <a:off x="9922934" y="6262080"/>
            <a:ext cx="16275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de-CH"/>
              <a:t>Seite </a:t>
            </a:r>
            <a:fld id="{00000000-1234-1234-1234-123412341234}" type="slidenum">
              <a:rPr lang="de-CH"/>
              <a:t>12</a:t>
            </a:fld>
            <a:endParaRPr/>
          </a:p>
        </p:txBody>
      </p:sp>
      <p:sp>
        <p:nvSpPr>
          <p:cNvPr id="135" name="Google Shape;135;p2"/>
          <p:cNvSpPr/>
          <p:nvPr/>
        </p:nvSpPr>
        <p:spPr>
          <a:xfrm>
            <a:off x="9380928" y="1064671"/>
            <a:ext cx="1866023" cy="4223551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CSCS</a:t>
            </a:r>
            <a:endParaRPr dirty="0"/>
          </a:p>
        </p:txBody>
      </p:sp>
      <p:pic>
        <p:nvPicPr>
          <p:cNvPr id="137" name="Google Shape;137;p2" descr="Platte mit einfarbiger Füll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5364" y="350658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" descr="Mikroskop mit einfarbiger Füll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3852" y="172494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"/>
          <p:cNvSpPr txBox="1"/>
          <p:nvPr/>
        </p:nvSpPr>
        <p:spPr>
          <a:xfrm>
            <a:off x="1475390" y="2639349"/>
            <a:ext cx="193193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Instrument Storage</a:t>
            </a:r>
            <a:endParaRPr/>
          </a:p>
        </p:txBody>
      </p:sp>
      <p:sp>
        <p:nvSpPr>
          <p:cNvPr id="140" name="Google Shape;140;p2"/>
          <p:cNvSpPr txBox="1"/>
          <p:nvPr/>
        </p:nvSpPr>
        <p:spPr>
          <a:xfrm>
            <a:off x="1475389" y="4420986"/>
            <a:ext cx="1931939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Central Storage</a:t>
            </a:r>
            <a:endParaRPr dirty="0"/>
          </a:p>
        </p:txBody>
      </p:sp>
      <p:pic>
        <p:nvPicPr>
          <p:cNvPr id="142" name="Google Shape;142;p2" descr="Server mit einfarbiger Füllu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62027" y="1672183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"/>
          <p:cNvSpPr txBox="1"/>
          <p:nvPr/>
        </p:nvSpPr>
        <p:spPr>
          <a:xfrm>
            <a:off x="7617228" y="2586583"/>
            <a:ext cx="160399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SciCat</a:t>
            </a:r>
            <a:b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endParaRPr sz="1600" b="1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2" descr="Platte mit einfarbiger Füll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19919" y="3260365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"/>
          <p:cNvSpPr txBox="1"/>
          <p:nvPr/>
        </p:nvSpPr>
        <p:spPr>
          <a:xfrm>
            <a:off x="9483284" y="4174765"/>
            <a:ext cx="166163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Long-Term-</a:t>
            </a:r>
            <a:b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Storage</a:t>
            </a:r>
            <a:endParaRPr dirty="0"/>
          </a:p>
        </p:txBody>
      </p:sp>
      <p:cxnSp>
        <p:nvCxnSpPr>
          <p:cNvPr id="148" name="Google Shape;148;p2"/>
          <p:cNvCxnSpPr>
            <a:cxnSpLocks/>
          </p:cNvCxnSpPr>
          <p:nvPr/>
        </p:nvCxnSpPr>
        <p:spPr>
          <a:xfrm flipV="1">
            <a:off x="2441360" y="2977903"/>
            <a:ext cx="0" cy="528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triangle" w="med" len="med"/>
            <a:tailEnd type="none" w="sm" len="sm"/>
          </a:ln>
        </p:spPr>
      </p:cxnSp>
      <p:pic>
        <p:nvPicPr>
          <p:cNvPr id="150" name="Google Shape;150;p2" descr="Benutzer mit einfarbiger Füllu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46237" y="2136325"/>
            <a:ext cx="914400" cy="914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p2"/>
          <p:cNvCxnSpPr>
            <a:cxnSpLocks/>
          </p:cNvCxnSpPr>
          <p:nvPr/>
        </p:nvCxnSpPr>
        <p:spPr>
          <a:xfrm>
            <a:off x="3200876" y="3972200"/>
            <a:ext cx="4684479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triangle" w="med" len="med"/>
          </a:ln>
        </p:spPr>
      </p:cxnSp>
      <p:cxnSp>
        <p:nvCxnSpPr>
          <p:cNvPr id="155" name="Google Shape;155;p2"/>
          <p:cNvCxnSpPr/>
          <p:nvPr/>
        </p:nvCxnSpPr>
        <p:spPr>
          <a:xfrm>
            <a:off x="8916497" y="3972200"/>
            <a:ext cx="92675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6" name="Google Shape;156;p2"/>
          <p:cNvCxnSpPr>
            <a:cxnSpLocks/>
          </p:cNvCxnSpPr>
          <p:nvPr/>
        </p:nvCxnSpPr>
        <p:spPr>
          <a:xfrm flipV="1">
            <a:off x="3200876" y="2719248"/>
            <a:ext cx="4703923" cy="125295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57" name="Google Shape;157;p2" descr="Herunterladen mit einfarbiger Füllu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719818" y="3176456"/>
            <a:ext cx="425104" cy="4251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40;p2">
            <a:extLst>
              <a:ext uri="{FF2B5EF4-FFF2-40B4-BE49-F238E27FC236}">
                <a16:creationId xmlns:a16="http://schemas.microsoft.com/office/drawing/2014/main" id="{048ADBB6-BD92-D1F6-2CC4-C277E37B102E}"/>
              </a:ext>
            </a:extLst>
          </p:cNvPr>
          <p:cNvSpPr txBox="1"/>
          <p:nvPr/>
        </p:nvSpPr>
        <p:spPr>
          <a:xfrm>
            <a:off x="4776823" y="3713544"/>
            <a:ext cx="1552028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NFS</a:t>
            </a:r>
            <a:b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CH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  <a: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rsync</a:t>
            </a:r>
            <a: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400" dirty="0"/>
          </a:p>
        </p:txBody>
      </p:sp>
      <p:sp>
        <p:nvSpPr>
          <p:cNvPr id="5" name="Google Shape;140;p2">
            <a:extLst>
              <a:ext uri="{FF2B5EF4-FFF2-40B4-BE49-F238E27FC236}">
                <a16:creationId xmlns:a16="http://schemas.microsoft.com/office/drawing/2014/main" id="{D3D2ED0D-3B59-CF58-E9AB-84BCA467104E}"/>
              </a:ext>
            </a:extLst>
          </p:cNvPr>
          <p:cNvSpPr txBox="1"/>
          <p:nvPr/>
        </p:nvSpPr>
        <p:spPr>
          <a:xfrm>
            <a:off x="4830502" y="3017450"/>
            <a:ext cx="144467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datasetI</a:t>
            </a:r>
            <a:r>
              <a:rPr lang="de-CH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ngestor</a:t>
            </a:r>
            <a:endParaRPr sz="1400" dirty="0"/>
          </a:p>
        </p:txBody>
      </p:sp>
      <p:sp>
        <p:nvSpPr>
          <p:cNvPr id="7" name="Google Shape;140;p2">
            <a:extLst>
              <a:ext uri="{FF2B5EF4-FFF2-40B4-BE49-F238E27FC236}">
                <a16:creationId xmlns:a16="http://schemas.microsoft.com/office/drawing/2014/main" id="{47884F4D-743C-A8DA-6C03-843A2C7527B7}"/>
              </a:ext>
            </a:extLst>
          </p:cNvPr>
          <p:cNvSpPr txBox="1"/>
          <p:nvPr/>
        </p:nvSpPr>
        <p:spPr>
          <a:xfrm>
            <a:off x="1664727" y="3057801"/>
            <a:ext cx="15520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NFS</a:t>
            </a:r>
            <a:endParaRPr sz="1400" dirty="0"/>
          </a:p>
        </p:txBody>
      </p:sp>
      <p:pic>
        <p:nvPicPr>
          <p:cNvPr id="10" name="Google Shape;144;p2" descr="Server mit einfarbiger Füllung">
            <a:extLst>
              <a:ext uri="{FF2B5EF4-FFF2-40B4-BE49-F238E27FC236}">
                <a16:creationId xmlns:a16="http://schemas.microsoft.com/office/drawing/2014/main" id="{805E7367-4318-88CC-4B9C-20CB11D995C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62027" y="359310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45;p2">
            <a:extLst>
              <a:ext uri="{FF2B5EF4-FFF2-40B4-BE49-F238E27FC236}">
                <a16:creationId xmlns:a16="http://schemas.microsoft.com/office/drawing/2014/main" id="{615C7EA3-414A-5483-FCD1-319169C6E17E}"/>
              </a:ext>
            </a:extLst>
          </p:cNvPr>
          <p:cNvSpPr txBox="1"/>
          <p:nvPr/>
        </p:nvSpPr>
        <p:spPr>
          <a:xfrm>
            <a:off x="7626080" y="4507509"/>
            <a:ext cx="158629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dirty="0" err="1"/>
              <a:t>Arema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>
          <a:extLst>
            <a:ext uri="{FF2B5EF4-FFF2-40B4-BE49-F238E27FC236}">
              <a16:creationId xmlns:a16="http://schemas.microsoft.com/office/drawing/2014/main" id="{B673A552-7088-96DB-1BC2-CA1599EEB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FDA4DB-ABF8-389E-FFB6-13267401CECB}"/>
              </a:ext>
            </a:extLst>
          </p:cNvPr>
          <p:cNvCxnSpPr>
            <a:cxnSpLocks/>
          </p:cNvCxnSpPr>
          <p:nvPr/>
        </p:nvCxnSpPr>
        <p:spPr>
          <a:xfrm>
            <a:off x="7311280" y="1064671"/>
            <a:ext cx="0" cy="4910835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Google Shape;135;p2">
            <a:extLst>
              <a:ext uri="{FF2B5EF4-FFF2-40B4-BE49-F238E27FC236}">
                <a16:creationId xmlns:a16="http://schemas.microsoft.com/office/drawing/2014/main" id="{07EDD38A-7631-BFFB-D7E4-C3C8D7252787}"/>
              </a:ext>
            </a:extLst>
          </p:cNvPr>
          <p:cNvSpPr/>
          <p:nvPr/>
        </p:nvSpPr>
        <p:spPr>
          <a:xfrm>
            <a:off x="7445034" y="1064671"/>
            <a:ext cx="1866023" cy="2169314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dirty="0" err="1"/>
              <a:t>Hetzner</a:t>
            </a:r>
            <a:endParaRPr dirty="0"/>
          </a:p>
        </p:txBody>
      </p:sp>
      <p:sp>
        <p:nvSpPr>
          <p:cNvPr id="130" name="Google Shape;130;p2">
            <a:extLst>
              <a:ext uri="{FF2B5EF4-FFF2-40B4-BE49-F238E27FC236}">
                <a16:creationId xmlns:a16="http://schemas.microsoft.com/office/drawing/2014/main" id="{C59B8908-9B5C-7C0B-8937-B9FC81160F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0263" y="156165"/>
            <a:ext cx="10962923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3000B"/>
              </a:buClr>
              <a:buSzPts val="3600"/>
              <a:buFont typeface="Arial"/>
              <a:buNone/>
            </a:pPr>
            <a:r>
              <a:rPr lang="de-CH" dirty="0" err="1"/>
              <a:t>Planned</a:t>
            </a:r>
            <a:r>
              <a:rPr lang="de-CH" dirty="0"/>
              <a:t> Architecture </a:t>
            </a:r>
            <a:r>
              <a:rPr lang="de-CH" dirty="0" err="1"/>
              <a:t>for</a:t>
            </a:r>
            <a:r>
              <a:rPr lang="de-CH" dirty="0"/>
              <a:t> external </a:t>
            </a:r>
            <a:r>
              <a:rPr lang="de-CH" dirty="0" err="1"/>
              <a:t>facilities</a:t>
            </a:r>
            <a:endParaRPr dirty="0"/>
          </a:p>
        </p:txBody>
      </p:sp>
      <p:sp>
        <p:nvSpPr>
          <p:cNvPr id="131" name="Google Shape;131;p2">
            <a:extLst>
              <a:ext uri="{FF2B5EF4-FFF2-40B4-BE49-F238E27FC236}">
                <a16:creationId xmlns:a16="http://schemas.microsoft.com/office/drawing/2014/main" id="{771F6EC4-5266-6ADF-E99F-E6B97E97274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922934" y="6262080"/>
            <a:ext cx="16275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de-CH"/>
              <a:t>Seite </a:t>
            </a:r>
            <a:fld id="{00000000-1234-1234-1234-123412341234}" type="slidenum">
              <a:rPr lang="de-CH"/>
              <a:t>13</a:t>
            </a:fld>
            <a:endParaRPr/>
          </a:p>
        </p:txBody>
      </p:sp>
      <p:sp>
        <p:nvSpPr>
          <p:cNvPr id="133" name="Google Shape;133;p2">
            <a:extLst>
              <a:ext uri="{FF2B5EF4-FFF2-40B4-BE49-F238E27FC236}">
                <a16:creationId xmlns:a16="http://schemas.microsoft.com/office/drawing/2014/main" id="{FA095A7E-990D-6838-31D4-3066CAE602CE}"/>
              </a:ext>
            </a:extLst>
          </p:cNvPr>
          <p:cNvSpPr/>
          <p:nvPr/>
        </p:nvSpPr>
        <p:spPr>
          <a:xfrm>
            <a:off x="762000" y="1064672"/>
            <a:ext cx="6391923" cy="4223551"/>
          </a:xfrm>
          <a:prstGeom prst="rect">
            <a:avLst/>
          </a:prstGeom>
          <a:solidFill>
            <a:srgbClr val="CFE9EB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</a:t>
            </a:r>
            <a:endParaRPr dirty="0"/>
          </a:p>
        </p:txBody>
      </p:sp>
      <p:sp>
        <p:nvSpPr>
          <p:cNvPr id="134" name="Google Shape;134;p2">
            <a:extLst>
              <a:ext uri="{FF2B5EF4-FFF2-40B4-BE49-F238E27FC236}">
                <a16:creationId xmlns:a16="http://schemas.microsoft.com/office/drawing/2014/main" id="{654352A3-67F6-399B-CC30-E66E58EC6E5E}"/>
              </a:ext>
            </a:extLst>
          </p:cNvPr>
          <p:cNvSpPr/>
          <p:nvPr/>
        </p:nvSpPr>
        <p:spPr>
          <a:xfrm>
            <a:off x="7445033" y="3303982"/>
            <a:ext cx="1866023" cy="1984240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PSI</a:t>
            </a:r>
            <a:endParaRPr/>
          </a:p>
        </p:txBody>
      </p:sp>
      <p:sp>
        <p:nvSpPr>
          <p:cNvPr id="135" name="Google Shape;135;p2">
            <a:extLst>
              <a:ext uri="{FF2B5EF4-FFF2-40B4-BE49-F238E27FC236}">
                <a16:creationId xmlns:a16="http://schemas.microsoft.com/office/drawing/2014/main" id="{F411FCBD-9F38-9E5F-5DD4-36792E71762D}"/>
              </a:ext>
            </a:extLst>
          </p:cNvPr>
          <p:cNvSpPr/>
          <p:nvPr/>
        </p:nvSpPr>
        <p:spPr>
          <a:xfrm>
            <a:off x="9380928" y="1064671"/>
            <a:ext cx="1866023" cy="4223551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ETHZ, CSCS</a:t>
            </a:r>
            <a:endParaRPr/>
          </a:p>
        </p:txBody>
      </p:sp>
      <p:pic>
        <p:nvPicPr>
          <p:cNvPr id="136" name="Google Shape;136;p2" descr="Server mit einfarbiger Füllung">
            <a:extLst>
              <a:ext uri="{FF2B5EF4-FFF2-40B4-BE49-F238E27FC236}">
                <a16:creationId xmlns:a16="http://schemas.microsoft.com/office/drawing/2014/main" id="{B74EA0D9-5BCF-0C7A-7C7A-CC0B79DCA4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01107" y="350658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" descr="Platte mit einfarbiger Füllung">
            <a:extLst>
              <a:ext uri="{FF2B5EF4-FFF2-40B4-BE49-F238E27FC236}">
                <a16:creationId xmlns:a16="http://schemas.microsoft.com/office/drawing/2014/main" id="{7E4AD597-6133-4B9B-602E-ED9080B79DB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05364" y="3506586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" descr="Mikroskop mit einfarbiger Füllung">
            <a:extLst>
              <a:ext uri="{FF2B5EF4-FFF2-40B4-BE49-F238E27FC236}">
                <a16:creationId xmlns:a16="http://schemas.microsoft.com/office/drawing/2014/main" id="{BD339F8A-1054-5AF0-F509-93EC18790AB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73852" y="172494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">
            <a:extLst>
              <a:ext uri="{FF2B5EF4-FFF2-40B4-BE49-F238E27FC236}">
                <a16:creationId xmlns:a16="http://schemas.microsoft.com/office/drawing/2014/main" id="{704D4B1F-96B0-7D99-F6AF-E828A1701AEF}"/>
              </a:ext>
            </a:extLst>
          </p:cNvPr>
          <p:cNvSpPr txBox="1"/>
          <p:nvPr/>
        </p:nvSpPr>
        <p:spPr>
          <a:xfrm>
            <a:off x="1475390" y="2639349"/>
            <a:ext cx="193193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Instrument Storage</a:t>
            </a:r>
            <a:endParaRPr/>
          </a:p>
        </p:txBody>
      </p:sp>
      <p:sp>
        <p:nvSpPr>
          <p:cNvPr id="140" name="Google Shape;140;p2">
            <a:extLst>
              <a:ext uri="{FF2B5EF4-FFF2-40B4-BE49-F238E27FC236}">
                <a16:creationId xmlns:a16="http://schemas.microsoft.com/office/drawing/2014/main" id="{6B0326E4-83E2-3C55-924A-7300124A5814}"/>
              </a:ext>
            </a:extLst>
          </p:cNvPr>
          <p:cNvSpPr txBox="1"/>
          <p:nvPr/>
        </p:nvSpPr>
        <p:spPr>
          <a:xfrm>
            <a:off x="1648848" y="4420986"/>
            <a:ext cx="155202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Cache Storage</a:t>
            </a:r>
            <a:endParaRPr/>
          </a:p>
        </p:txBody>
      </p:sp>
      <p:sp>
        <p:nvSpPr>
          <p:cNvPr id="141" name="Google Shape;141;p2">
            <a:extLst>
              <a:ext uri="{FF2B5EF4-FFF2-40B4-BE49-F238E27FC236}">
                <a16:creationId xmlns:a16="http://schemas.microsoft.com/office/drawing/2014/main" id="{089C3DE3-1EBF-AB88-3E34-FF6A12CCB431}"/>
              </a:ext>
            </a:extLst>
          </p:cNvPr>
          <p:cNvSpPr txBox="1"/>
          <p:nvPr/>
        </p:nvSpPr>
        <p:spPr>
          <a:xfrm>
            <a:off x="4564472" y="4420986"/>
            <a:ext cx="191590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Transfer Server</a:t>
            </a:r>
            <a:b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CH" sz="16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Ingestor-Backend</a:t>
            </a:r>
            <a:endParaRPr dirty="0"/>
          </a:p>
        </p:txBody>
      </p:sp>
      <p:pic>
        <p:nvPicPr>
          <p:cNvPr id="146" name="Google Shape;146;p2" descr="Platte mit einfarbiger Füllung">
            <a:extLst>
              <a:ext uri="{FF2B5EF4-FFF2-40B4-BE49-F238E27FC236}">
                <a16:creationId xmlns:a16="http://schemas.microsoft.com/office/drawing/2014/main" id="{93443C07-138D-A040-01AF-82AD39B2218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19919" y="3260365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">
            <a:extLst>
              <a:ext uri="{FF2B5EF4-FFF2-40B4-BE49-F238E27FC236}">
                <a16:creationId xmlns:a16="http://schemas.microsoft.com/office/drawing/2014/main" id="{42E8C8CE-18D2-131E-9729-B0BAEE6EDA82}"/>
              </a:ext>
            </a:extLst>
          </p:cNvPr>
          <p:cNvSpPr txBox="1"/>
          <p:nvPr/>
        </p:nvSpPr>
        <p:spPr>
          <a:xfrm>
            <a:off x="9483284" y="4174765"/>
            <a:ext cx="166163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Long-Term-</a:t>
            </a:r>
            <a:b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Storage</a:t>
            </a:r>
            <a:endParaRPr/>
          </a:p>
        </p:txBody>
      </p:sp>
      <p:pic>
        <p:nvPicPr>
          <p:cNvPr id="150" name="Google Shape;150;p2" descr="Benutzer mit einfarbiger Füllung">
            <a:extLst>
              <a:ext uri="{FF2B5EF4-FFF2-40B4-BE49-F238E27FC236}">
                <a16:creationId xmlns:a16="http://schemas.microsoft.com/office/drawing/2014/main" id="{15C94D57-7CE7-1B01-477E-76E9B37154D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1107" y="1804847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">
            <a:extLst>
              <a:ext uri="{FF2B5EF4-FFF2-40B4-BE49-F238E27FC236}">
                <a16:creationId xmlns:a16="http://schemas.microsoft.com/office/drawing/2014/main" id="{691E4513-74E2-10CC-DCA5-8CCC1738283B}"/>
              </a:ext>
            </a:extLst>
          </p:cNvPr>
          <p:cNvSpPr txBox="1"/>
          <p:nvPr/>
        </p:nvSpPr>
        <p:spPr>
          <a:xfrm>
            <a:off x="4898236" y="2719247"/>
            <a:ext cx="11977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 Client</a:t>
            </a:r>
            <a:endParaRPr/>
          </a:p>
        </p:txBody>
      </p:sp>
      <p:cxnSp>
        <p:nvCxnSpPr>
          <p:cNvPr id="152" name="Google Shape;152;p2">
            <a:extLst>
              <a:ext uri="{FF2B5EF4-FFF2-40B4-BE49-F238E27FC236}">
                <a16:creationId xmlns:a16="http://schemas.microsoft.com/office/drawing/2014/main" id="{54311FC1-92DE-8900-845D-E2B5ECE83287}"/>
              </a:ext>
            </a:extLst>
          </p:cNvPr>
          <p:cNvCxnSpPr>
            <a:cxnSpLocks/>
            <a:stCxn id="151" idx="2"/>
          </p:cNvCxnSpPr>
          <p:nvPr/>
        </p:nvCxnSpPr>
        <p:spPr>
          <a:xfrm>
            <a:off x="5497118" y="3057801"/>
            <a:ext cx="0" cy="436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3" name="Google Shape;153;p2">
            <a:extLst>
              <a:ext uri="{FF2B5EF4-FFF2-40B4-BE49-F238E27FC236}">
                <a16:creationId xmlns:a16="http://schemas.microsoft.com/office/drawing/2014/main" id="{F4FCEDD4-A557-865B-D151-9314ABE6FEC7}"/>
              </a:ext>
            </a:extLst>
          </p:cNvPr>
          <p:cNvCxnSpPr/>
          <p:nvPr/>
        </p:nvCxnSpPr>
        <p:spPr>
          <a:xfrm>
            <a:off x="6063905" y="2380696"/>
            <a:ext cx="1840894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4" name="Google Shape;154;p2">
            <a:extLst>
              <a:ext uri="{FF2B5EF4-FFF2-40B4-BE49-F238E27FC236}">
                <a16:creationId xmlns:a16="http://schemas.microsoft.com/office/drawing/2014/main" id="{E34AD362-8DA2-2538-340E-47196A9C725A}"/>
              </a:ext>
            </a:extLst>
          </p:cNvPr>
          <p:cNvCxnSpPr/>
          <p:nvPr/>
        </p:nvCxnSpPr>
        <p:spPr>
          <a:xfrm>
            <a:off x="5992009" y="3972200"/>
            <a:ext cx="1893346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5" name="Google Shape;155;p2">
            <a:extLst>
              <a:ext uri="{FF2B5EF4-FFF2-40B4-BE49-F238E27FC236}">
                <a16:creationId xmlns:a16="http://schemas.microsoft.com/office/drawing/2014/main" id="{7F24663B-CADA-4EDE-4062-9B26D33EA267}"/>
              </a:ext>
            </a:extLst>
          </p:cNvPr>
          <p:cNvCxnSpPr/>
          <p:nvPr/>
        </p:nvCxnSpPr>
        <p:spPr>
          <a:xfrm>
            <a:off x="8916497" y="3972200"/>
            <a:ext cx="92675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56" name="Google Shape;156;p2">
            <a:extLst>
              <a:ext uri="{FF2B5EF4-FFF2-40B4-BE49-F238E27FC236}">
                <a16:creationId xmlns:a16="http://schemas.microsoft.com/office/drawing/2014/main" id="{03955E21-0080-CFD9-ACC7-058174E408A7}"/>
              </a:ext>
            </a:extLst>
          </p:cNvPr>
          <p:cNvCxnSpPr/>
          <p:nvPr/>
        </p:nvCxnSpPr>
        <p:spPr>
          <a:xfrm rot="10800000" flipH="1">
            <a:off x="5992009" y="2719247"/>
            <a:ext cx="1912790" cy="125295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57" name="Google Shape;157;p2" descr="Herunterladen mit einfarbiger Füllung">
            <a:extLst>
              <a:ext uri="{FF2B5EF4-FFF2-40B4-BE49-F238E27FC236}">
                <a16:creationId xmlns:a16="http://schemas.microsoft.com/office/drawing/2014/main" id="{A2B475EC-F329-9690-8A5E-8922B510EDF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719818" y="3176456"/>
            <a:ext cx="425104" cy="425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42;p2" descr="Server mit einfarbiger Füllung">
            <a:extLst>
              <a:ext uri="{FF2B5EF4-FFF2-40B4-BE49-F238E27FC236}">
                <a16:creationId xmlns:a16="http://schemas.microsoft.com/office/drawing/2014/main" id="{3DA5D53D-61F4-8961-FC51-E757AC85074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62027" y="1672183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43;p2">
            <a:extLst>
              <a:ext uri="{FF2B5EF4-FFF2-40B4-BE49-F238E27FC236}">
                <a16:creationId xmlns:a16="http://schemas.microsoft.com/office/drawing/2014/main" id="{28F12EF1-026B-21FD-69FF-193FA5476BEA}"/>
              </a:ext>
            </a:extLst>
          </p:cNvPr>
          <p:cNvSpPr txBox="1"/>
          <p:nvPr/>
        </p:nvSpPr>
        <p:spPr>
          <a:xfrm>
            <a:off x="7617228" y="2586583"/>
            <a:ext cx="160399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SciCat</a:t>
            </a:r>
            <a:b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CH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endParaRPr sz="1600" b="1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144;p2" descr="Server mit einfarbiger Füllung">
            <a:extLst>
              <a:ext uri="{FF2B5EF4-FFF2-40B4-BE49-F238E27FC236}">
                <a16:creationId xmlns:a16="http://schemas.microsoft.com/office/drawing/2014/main" id="{62CD0048-4181-5A7E-4CE8-7D8B28B04A8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62027" y="359310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45;p2">
            <a:extLst>
              <a:ext uri="{FF2B5EF4-FFF2-40B4-BE49-F238E27FC236}">
                <a16:creationId xmlns:a16="http://schemas.microsoft.com/office/drawing/2014/main" id="{55E414BD-0952-6A6D-0D1F-E5EF57F79E85}"/>
              </a:ext>
            </a:extLst>
          </p:cNvPr>
          <p:cNvSpPr txBox="1"/>
          <p:nvPr/>
        </p:nvSpPr>
        <p:spPr>
          <a:xfrm>
            <a:off x="7626080" y="4507509"/>
            <a:ext cx="158629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dirty="0" err="1"/>
              <a:t>Arema</a:t>
            </a:r>
            <a:endParaRPr dirty="0"/>
          </a:p>
        </p:txBody>
      </p:sp>
      <p:sp>
        <p:nvSpPr>
          <p:cNvPr id="9" name="Google Shape;140;p2">
            <a:extLst>
              <a:ext uri="{FF2B5EF4-FFF2-40B4-BE49-F238E27FC236}">
                <a16:creationId xmlns:a16="http://schemas.microsoft.com/office/drawing/2014/main" id="{72BA2B06-0CE7-26A3-7012-AC976B5C4880}"/>
              </a:ext>
            </a:extLst>
          </p:cNvPr>
          <p:cNvSpPr txBox="1"/>
          <p:nvPr/>
        </p:nvSpPr>
        <p:spPr>
          <a:xfrm>
            <a:off x="5085914" y="3055338"/>
            <a:ext cx="91440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REST</a:t>
            </a:r>
            <a:endParaRPr sz="1400" dirty="0"/>
          </a:p>
        </p:txBody>
      </p:sp>
      <p:sp>
        <p:nvSpPr>
          <p:cNvPr id="10" name="Google Shape;140;p2">
            <a:extLst>
              <a:ext uri="{FF2B5EF4-FFF2-40B4-BE49-F238E27FC236}">
                <a16:creationId xmlns:a16="http://schemas.microsoft.com/office/drawing/2014/main" id="{57A23348-BCDA-FAF7-8DB8-CFF2799806E1}"/>
              </a:ext>
            </a:extLst>
          </p:cNvPr>
          <p:cNvSpPr txBox="1"/>
          <p:nvPr/>
        </p:nvSpPr>
        <p:spPr>
          <a:xfrm>
            <a:off x="1664727" y="3057801"/>
            <a:ext cx="15520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NFS</a:t>
            </a:r>
            <a:endParaRPr sz="1400" dirty="0"/>
          </a:p>
        </p:txBody>
      </p:sp>
      <p:cxnSp>
        <p:nvCxnSpPr>
          <p:cNvPr id="11" name="Google Shape;148;p2">
            <a:extLst>
              <a:ext uri="{FF2B5EF4-FFF2-40B4-BE49-F238E27FC236}">
                <a16:creationId xmlns:a16="http://schemas.microsoft.com/office/drawing/2014/main" id="{C18192FE-239E-D207-B3D5-B49FAAA84EC2}"/>
              </a:ext>
            </a:extLst>
          </p:cNvPr>
          <p:cNvCxnSpPr>
            <a:cxnSpLocks/>
          </p:cNvCxnSpPr>
          <p:nvPr/>
        </p:nvCxnSpPr>
        <p:spPr>
          <a:xfrm flipV="1">
            <a:off x="2441360" y="2977903"/>
            <a:ext cx="0" cy="528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triangle" w="med" len="med"/>
            <a:tailEnd type="none" w="sm" len="sm"/>
          </a:ln>
        </p:spPr>
      </p:cxnSp>
      <p:cxnSp>
        <p:nvCxnSpPr>
          <p:cNvPr id="12" name="Google Shape;154;p2">
            <a:extLst>
              <a:ext uri="{FF2B5EF4-FFF2-40B4-BE49-F238E27FC236}">
                <a16:creationId xmlns:a16="http://schemas.microsoft.com/office/drawing/2014/main" id="{2C1F8BCB-C91C-B997-94AD-663F27096240}"/>
              </a:ext>
            </a:extLst>
          </p:cNvPr>
          <p:cNvCxnSpPr>
            <a:cxnSpLocks/>
          </p:cNvCxnSpPr>
          <p:nvPr/>
        </p:nvCxnSpPr>
        <p:spPr>
          <a:xfrm>
            <a:off x="3048000" y="3972200"/>
            <a:ext cx="195310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triangle" w="med" len="med"/>
          </a:ln>
        </p:spPr>
      </p:cxnSp>
      <p:sp>
        <p:nvSpPr>
          <p:cNvPr id="15" name="Google Shape;140;p2">
            <a:extLst>
              <a:ext uri="{FF2B5EF4-FFF2-40B4-BE49-F238E27FC236}">
                <a16:creationId xmlns:a16="http://schemas.microsoft.com/office/drawing/2014/main" id="{5FF98579-6606-8C2F-A8A6-05BFF24964FA}"/>
              </a:ext>
            </a:extLst>
          </p:cNvPr>
          <p:cNvSpPr txBox="1"/>
          <p:nvPr/>
        </p:nvSpPr>
        <p:spPr>
          <a:xfrm>
            <a:off x="6396879" y="3059014"/>
            <a:ext cx="91440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REST</a:t>
            </a:r>
            <a:endParaRPr sz="1400" dirty="0"/>
          </a:p>
        </p:txBody>
      </p:sp>
      <p:cxnSp>
        <p:nvCxnSpPr>
          <p:cNvPr id="16" name="Google Shape;152;p2">
            <a:extLst>
              <a:ext uri="{FF2B5EF4-FFF2-40B4-BE49-F238E27FC236}">
                <a16:creationId xmlns:a16="http://schemas.microsoft.com/office/drawing/2014/main" id="{B73046F2-01C5-C35A-1749-94F1CDC5C25A}"/>
              </a:ext>
            </a:extLst>
          </p:cNvPr>
          <p:cNvCxnSpPr>
            <a:cxnSpLocks/>
          </p:cNvCxnSpPr>
          <p:nvPr/>
        </p:nvCxnSpPr>
        <p:spPr>
          <a:xfrm>
            <a:off x="8419227" y="3144974"/>
            <a:ext cx="0" cy="436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triangle" w="sm" len="sm"/>
            <a:tailEnd type="triangle" w="med" len="med"/>
          </a:ln>
        </p:spPr>
      </p:cxnSp>
      <p:sp>
        <p:nvSpPr>
          <p:cNvPr id="17" name="Google Shape;140;p2">
            <a:extLst>
              <a:ext uri="{FF2B5EF4-FFF2-40B4-BE49-F238E27FC236}">
                <a16:creationId xmlns:a16="http://schemas.microsoft.com/office/drawing/2014/main" id="{E85420E5-8215-D4E8-4DB8-7EA588CE44C9}"/>
              </a:ext>
            </a:extLst>
          </p:cNvPr>
          <p:cNvSpPr txBox="1"/>
          <p:nvPr/>
        </p:nvSpPr>
        <p:spPr>
          <a:xfrm>
            <a:off x="7981566" y="3209206"/>
            <a:ext cx="91440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REST</a:t>
            </a:r>
            <a:endParaRPr sz="1400" dirty="0"/>
          </a:p>
        </p:txBody>
      </p:sp>
      <p:sp>
        <p:nvSpPr>
          <p:cNvPr id="18" name="Google Shape;140;p2">
            <a:extLst>
              <a:ext uri="{FF2B5EF4-FFF2-40B4-BE49-F238E27FC236}">
                <a16:creationId xmlns:a16="http://schemas.microsoft.com/office/drawing/2014/main" id="{7B191728-34E3-8B81-59B4-0D3089C66CB4}"/>
              </a:ext>
            </a:extLst>
          </p:cNvPr>
          <p:cNvSpPr txBox="1"/>
          <p:nvPr/>
        </p:nvSpPr>
        <p:spPr>
          <a:xfrm>
            <a:off x="6632719" y="3699737"/>
            <a:ext cx="91440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Globus</a:t>
            </a:r>
            <a:endParaRPr sz="1400" dirty="0"/>
          </a:p>
        </p:txBody>
      </p:sp>
      <p:sp>
        <p:nvSpPr>
          <p:cNvPr id="19" name="Google Shape;140;p2">
            <a:extLst>
              <a:ext uri="{FF2B5EF4-FFF2-40B4-BE49-F238E27FC236}">
                <a16:creationId xmlns:a16="http://schemas.microsoft.com/office/drawing/2014/main" id="{EE133D3D-37F1-FF72-FC05-0511C0C6AAB1}"/>
              </a:ext>
            </a:extLst>
          </p:cNvPr>
          <p:cNvSpPr txBox="1"/>
          <p:nvPr/>
        </p:nvSpPr>
        <p:spPr>
          <a:xfrm>
            <a:off x="3369494" y="3663782"/>
            <a:ext cx="91440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</a:t>
            </a:r>
            <a:r>
              <a:rPr lang="de-CH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mount</a:t>
            </a:r>
            <a:endParaRPr sz="1400" dirty="0"/>
          </a:p>
        </p:txBody>
      </p:sp>
      <p:sp>
        <p:nvSpPr>
          <p:cNvPr id="20" name="Google Shape;140;p2">
            <a:extLst>
              <a:ext uri="{FF2B5EF4-FFF2-40B4-BE49-F238E27FC236}">
                <a16:creationId xmlns:a16="http://schemas.microsoft.com/office/drawing/2014/main" id="{52FE2429-D7E9-901A-4FCF-B69A840CEE42}"/>
              </a:ext>
            </a:extLst>
          </p:cNvPr>
          <p:cNvSpPr txBox="1"/>
          <p:nvPr/>
        </p:nvSpPr>
        <p:spPr>
          <a:xfrm>
            <a:off x="6060230" y="2129735"/>
            <a:ext cx="153114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Web Frontend,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de-CH" sz="140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Single </a:t>
            </a:r>
            <a:r>
              <a:rPr lang="de-CH" sz="140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Sign</a:t>
            </a:r>
            <a:r>
              <a:rPr lang="de-CH" sz="140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-on</a:t>
            </a:r>
            <a:endParaRPr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CB8BED-2671-DAC1-7388-C46B6683FF98}"/>
              </a:ext>
            </a:extLst>
          </p:cNvPr>
          <p:cNvSpPr txBox="1"/>
          <p:nvPr/>
        </p:nvSpPr>
        <p:spPr>
          <a:xfrm>
            <a:off x="6714329" y="5494768"/>
            <a:ext cx="117102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Firewall</a:t>
            </a:r>
          </a:p>
        </p:txBody>
      </p:sp>
    </p:spTree>
    <p:extLst>
      <p:ext uri="{BB962C8B-B14F-4D97-AF65-F5344CB8AC3E}">
        <p14:creationId xmlns:p14="http://schemas.microsoft.com/office/powerpoint/2010/main" val="260078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2DFA32A-D472-6440-2F2E-9B5552F33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Ingestor Frontend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4065A-54EF-4999-C8A4-8C8BA7835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49CB9-7BC7-02F0-87C3-704F83E6F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58506-C455-3B81-1690-B693E5ABA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pic>
        <p:nvPicPr>
          <p:cNvPr id="7" name="image19.png">
            <a:extLst>
              <a:ext uri="{FF2B5EF4-FFF2-40B4-BE49-F238E27FC236}">
                <a16:creationId xmlns:a16="http://schemas.microsoft.com/office/drawing/2014/main" id="{1EBEB8D5-DC34-516F-A64E-582DCF62FD54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2114" y="762000"/>
            <a:ext cx="12129886" cy="5904398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3130367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9F41A-C282-2721-D2AF-375F2C72F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E81FA7E-00C6-A11A-ED94-5CF26AEA6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Ingestor Frontend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8D5A2-E61D-261B-9122-585253090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1CC95-12FF-49B1-5548-861D9AD0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EA7CD-8BE5-A27E-5CE0-42AC28C86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7" name="image19.png">
            <a:extLst>
              <a:ext uri="{FF2B5EF4-FFF2-40B4-BE49-F238E27FC236}">
                <a16:creationId xmlns:a16="http://schemas.microsoft.com/office/drawing/2014/main" id="{AFF294E5-08A5-ABD7-663B-E784B436968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2114" y="762000"/>
            <a:ext cx="12129886" cy="5904398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EBBAEE3-D66A-C7D6-08F2-B9F309F74906}"/>
              </a:ext>
            </a:extLst>
          </p:cNvPr>
          <p:cNvSpPr/>
          <p:nvPr/>
        </p:nvSpPr>
        <p:spPr>
          <a:xfrm>
            <a:off x="3278490" y="2554664"/>
            <a:ext cx="2805471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3. Browse remote data &amp; select data format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C8D1E6-E979-6EBF-533D-E9F74DA370BC}"/>
              </a:ext>
            </a:extLst>
          </p:cNvPr>
          <p:cNvSpPr/>
          <p:nvPr/>
        </p:nvSpPr>
        <p:spPr>
          <a:xfrm>
            <a:off x="254568" y="961760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1. </a:t>
            </a:r>
            <a:r>
              <a:rPr lang="en-US" sz="2000" b="1" dirty="0" err="1">
                <a:solidFill>
                  <a:schemeClr val="tx1"/>
                </a:solidFill>
              </a:rPr>
              <a:t>eduGAIN</a:t>
            </a:r>
            <a:r>
              <a:rPr lang="en-US" sz="2000" b="1" dirty="0">
                <a:solidFill>
                  <a:schemeClr val="tx1"/>
                </a:solidFill>
              </a:rPr>
              <a:t> authentication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3109AD-AA49-50DA-BD9A-49861A82A8C0}"/>
              </a:ext>
            </a:extLst>
          </p:cNvPr>
          <p:cNvSpPr/>
          <p:nvPr/>
        </p:nvSpPr>
        <p:spPr>
          <a:xfrm>
            <a:off x="4790451" y="3351116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4. Set authorization &amp; license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040D3D-75BC-2D3F-6709-D9EF81108925}"/>
              </a:ext>
            </a:extLst>
          </p:cNvPr>
          <p:cNvSpPr/>
          <p:nvPr/>
        </p:nvSpPr>
        <p:spPr>
          <a:xfrm>
            <a:off x="6302412" y="4147568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5. Proof automatically extracted metadata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B79BEC-6267-7CE8-2146-9A69196E911B}"/>
              </a:ext>
            </a:extLst>
          </p:cNvPr>
          <p:cNvSpPr/>
          <p:nvPr/>
        </p:nvSpPr>
        <p:spPr>
          <a:xfrm>
            <a:off x="9326336" y="5740471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7. Monitor data transfer (globus)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C69858-C676-C312-1DE9-27CFD46C8E8C}"/>
              </a:ext>
            </a:extLst>
          </p:cNvPr>
          <p:cNvSpPr/>
          <p:nvPr/>
        </p:nvSpPr>
        <p:spPr>
          <a:xfrm>
            <a:off x="4790451" y="4072457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Use p-groups or add additional users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36BBE0-1F52-FC93-F8B4-17F2545A7A82}"/>
              </a:ext>
            </a:extLst>
          </p:cNvPr>
          <p:cNvSpPr/>
          <p:nvPr/>
        </p:nvSpPr>
        <p:spPr>
          <a:xfrm>
            <a:off x="254567" y="1672818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Users use home university account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9D47D6-292B-4A78-DBD0-D88F2008F08E}"/>
              </a:ext>
            </a:extLst>
          </p:cNvPr>
          <p:cNvSpPr/>
          <p:nvPr/>
        </p:nvSpPr>
        <p:spPr>
          <a:xfrm>
            <a:off x="1766529" y="1758212"/>
            <a:ext cx="2805471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2. Select Data Source/</a:t>
            </a:r>
            <a:br>
              <a:rPr lang="en-US" sz="2000" b="1" dirty="0">
                <a:solidFill>
                  <a:schemeClr val="tx1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Facility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5177BE-8257-7B4F-B536-64A23FDECB8B}"/>
              </a:ext>
            </a:extLst>
          </p:cNvPr>
          <p:cNvSpPr/>
          <p:nvPr/>
        </p:nvSpPr>
        <p:spPr>
          <a:xfrm>
            <a:off x="6302412" y="4855683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Form generated from schema (JSON-Forms)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9D22C4-E0CD-F833-D1EF-A1F9D16E44D2}"/>
              </a:ext>
            </a:extLst>
          </p:cNvPr>
          <p:cNvSpPr/>
          <p:nvPr/>
        </p:nvSpPr>
        <p:spPr>
          <a:xfrm>
            <a:off x="7814373" y="4944020"/>
            <a:ext cx="2719837" cy="711058"/>
          </a:xfrm>
          <a:prstGeom prst="rect">
            <a:avLst/>
          </a:prstGeom>
          <a:solidFill>
            <a:schemeClr val="bg1">
              <a:alpha val="70129"/>
            </a:schemeClr>
          </a:solidFill>
          <a:ln w="1270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6. Submit</a:t>
            </a:r>
          </a:p>
        </p:txBody>
      </p:sp>
    </p:spTree>
    <p:extLst>
      <p:ext uri="{BB962C8B-B14F-4D97-AF65-F5344CB8AC3E}">
        <p14:creationId xmlns:p14="http://schemas.microsoft.com/office/powerpoint/2010/main" val="219729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5" grpId="0" animBg="1"/>
      <p:bldP spid="17" grpId="0" animBg="1"/>
      <p:bldP spid="17" grpId="1" animBg="1"/>
      <p:bldP spid="18" grpId="0" animBg="1"/>
      <p:bldP spid="9" grpId="0" animBg="1"/>
      <p:bldP spid="19" grpId="0" animBg="1"/>
      <p:bldP spid="19" grpId="1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EE12156-7FEB-51E7-36EE-CDA2B3480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78296"/>
            <a:ext cx="8059738" cy="810444"/>
          </a:xfrm>
        </p:spPr>
        <p:txBody>
          <a:bodyPr/>
          <a:lstStyle/>
          <a:p>
            <a:r>
              <a:rPr lang="en-US" dirty="0"/>
              <a:t>Open Science Community for Electron Microscopy (OSC‑EM)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737B2A6-A820-0B0D-CDA3-B34BF7DB8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8828323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Established in 2023 to bring together electron microscopy (EM) researchers, facilities, software developers, and data repositories to standardize EM metadata needed for data collection, processing, and deposition.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Workshop 22-23 Feb 2024 with diverse participants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Aims for interoperability with other ontologies and standards: </a:t>
            </a:r>
            <a:r>
              <a:rPr lang="en-US" sz="2000" u="sng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CryoEM ontology</a:t>
            </a:r>
            <a:r>
              <a:rPr lang="en-US" sz="2000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u="sng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PDBx/mmCIF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 dictionary, </a:t>
            </a:r>
            <a:r>
              <a:rPr lang="en-US" sz="2000" dirty="0" err="1">
                <a:latin typeface="Arial"/>
                <a:ea typeface="Arial"/>
                <a:cs typeface="Arial"/>
                <a:sym typeface="Arial"/>
              </a:rPr>
              <a:t>Helmholz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u="sng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 Glossary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u="sng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NeXus-FAIRmat NXem format</a:t>
            </a:r>
            <a:r>
              <a:rPr lang="en-US" dirty="0"/>
              <a:t> and </a:t>
            </a:r>
            <a:r>
              <a:rPr lang="en-US" dirty="0" err="1"/>
              <a:t>cryoET</a:t>
            </a:r>
            <a:r>
              <a:rPr lang="en-US" dirty="0"/>
              <a:t> standards working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Active contributors include </a:t>
            </a:r>
            <a:r>
              <a:rPr lang="en-US" dirty="0" err="1"/>
              <a:t>OpenEM</a:t>
            </a:r>
            <a:r>
              <a:rPr lang="en-US" dirty="0"/>
              <a:t> facilities (</a:t>
            </a:r>
            <a:r>
              <a:rPr lang="en-US" dirty="0">
                <a:hlinkClick r:id="rId6"/>
              </a:rPr>
              <a:t>swissopenem.github.io</a:t>
            </a:r>
            <a:r>
              <a:rPr lang="en-US" dirty="0"/>
              <a:t>), the Instruct Image Processing Center (</a:t>
            </a:r>
            <a:r>
              <a:rPr lang="en-US" dirty="0">
                <a:hlinkClick r:id="rId7"/>
              </a:rPr>
              <a:t>I2PC</a:t>
            </a:r>
            <a:r>
              <a:rPr lang="en-US" dirty="0"/>
              <a:t>), and the EM Data Bank (</a:t>
            </a:r>
            <a:r>
              <a:rPr lang="en-US" dirty="0">
                <a:hlinkClick r:id="rId8"/>
              </a:rPr>
              <a:t>www.ebi.ac.uk/emdb</a:t>
            </a:r>
            <a:r>
              <a:rPr lang="en-US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Modular definition for different experimental methods and data processing stages (</a:t>
            </a:r>
            <a:r>
              <a:rPr lang="en-US" dirty="0" err="1"/>
              <a:t>cryoEM</a:t>
            </a:r>
            <a:r>
              <a:rPr lang="en-US" dirty="0"/>
              <a:t>, tomography, EELS, 3D reconstruction, </a:t>
            </a:r>
            <a:r>
              <a:rPr lang="en-US" dirty="0" err="1"/>
              <a:t>etc</a:t>
            </a:r>
            <a:r>
              <a:rPr lang="en-US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Google Shape;533;p1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309F2A1A-78AA-FFA2-DB44-DBACCE85409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983549" y="1341795"/>
            <a:ext cx="1916400" cy="593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34;p12" descr="A black and grey logo&#10;&#10;Description automatically generated">
            <a:extLst>
              <a:ext uri="{FF2B5EF4-FFF2-40B4-BE49-F238E27FC236}">
                <a16:creationId xmlns:a16="http://schemas.microsoft.com/office/drawing/2014/main" id="{C5459AE1-0987-214F-D458-C5519612AA40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983549" y="4077243"/>
            <a:ext cx="1908404" cy="575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35;p12" descr="undefined">
            <a:extLst>
              <a:ext uri="{FF2B5EF4-FFF2-40B4-BE49-F238E27FC236}">
                <a16:creationId xmlns:a16="http://schemas.microsoft.com/office/drawing/2014/main" id="{551303F4-9EF6-2240-39D4-58517CAAF73E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983548" y="3313991"/>
            <a:ext cx="1916400" cy="593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36;p12">
            <a:extLst>
              <a:ext uri="{FF2B5EF4-FFF2-40B4-BE49-F238E27FC236}">
                <a16:creationId xmlns:a16="http://schemas.microsoft.com/office/drawing/2014/main" id="{20EA7829-6138-F2B7-3CF5-01E7EE95CAFA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983548" y="4822578"/>
            <a:ext cx="693627" cy="6936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37;p12">
            <a:extLst>
              <a:ext uri="{FF2B5EF4-FFF2-40B4-BE49-F238E27FC236}">
                <a16:creationId xmlns:a16="http://schemas.microsoft.com/office/drawing/2014/main" id="{BF150F1E-39C4-2FF7-5FDC-ED95E5561FB0}"/>
              </a:ext>
            </a:extLst>
          </p:cNvPr>
          <p:cNvSpPr txBox="1"/>
          <p:nvPr/>
        </p:nvSpPr>
        <p:spPr>
          <a:xfrm>
            <a:off x="10535870" y="4923171"/>
            <a:ext cx="1379007" cy="455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Scipion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Google Shape;538;p12">
            <a:extLst>
              <a:ext uri="{FF2B5EF4-FFF2-40B4-BE49-F238E27FC236}">
                <a16:creationId xmlns:a16="http://schemas.microsoft.com/office/drawing/2014/main" id="{F14CAE2F-830A-981A-7148-547D947F76C7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983548" y="2858085"/>
            <a:ext cx="1931328" cy="286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39;p12" descr="Logo">
            <a:extLst>
              <a:ext uri="{FF2B5EF4-FFF2-40B4-BE49-F238E27FC236}">
                <a16:creationId xmlns:a16="http://schemas.microsoft.com/office/drawing/2014/main" id="{853E24BD-79C3-5B89-106E-1D18F6D02625}"/>
              </a:ext>
            </a:extLst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983548" y="1934950"/>
            <a:ext cx="1931327" cy="761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540;p12">
            <a:extLst>
              <a:ext uri="{FF2B5EF4-FFF2-40B4-BE49-F238E27FC236}">
                <a16:creationId xmlns:a16="http://schemas.microsoft.com/office/drawing/2014/main" id="{D70B996C-27DB-6790-619D-D1D3860D5E28}"/>
              </a:ext>
            </a:extLst>
          </p:cNvPr>
          <p:cNvCxnSpPr>
            <a:cxnSpLocks/>
          </p:cNvCxnSpPr>
          <p:nvPr/>
        </p:nvCxnSpPr>
        <p:spPr>
          <a:xfrm flipH="1">
            <a:off x="6858000" y="2514600"/>
            <a:ext cx="2895595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oval" w="med" len="med"/>
          </a:ln>
        </p:spPr>
      </p:cxnSp>
      <p:cxnSp>
        <p:nvCxnSpPr>
          <p:cNvPr id="13" name="Google Shape;541;p12">
            <a:extLst>
              <a:ext uri="{FF2B5EF4-FFF2-40B4-BE49-F238E27FC236}">
                <a16:creationId xmlns:a16="http://schemas.microsoft.com/office/drawing/2014/main" id="{EFA8BAC7-34ED-A41D-1DAB-51E1252B52FD}"/>
              </a:ext>
            </a:extLst>
          </p:cNvPr>
          <p:cNvCxnSpPr/>
          <p:nvPr/>
        </p:nvCxnSpPr>
        <p:spPr>
          <a:xfrm>
            <a:off x="9753600" y="1600200"/>
            <a:ext cx="0" cy="41910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" name="Google Shape;542;p12">
            <a:extLst>
              <a:ext uri="{FF2B5EF4-FFF2-40B4-BE49-F238E27FC236}">
                <a16:creationId xmlns:a16="http://schemas.microsoft.com/office/drawing/2014/main" id="{2FEF88C3-9CA8-A060-B8FD-828726DDD64C}"/>
              </a:ext>
            </a:extLst>
          </p:cNvPr>
          <p:cNvCxnSpPr/>
          <p:nvPr/>
        </p:nvCxnSpPr>
        <p:spPr>
          <a:xfrm>
            <a:off x="9753600" y="1600200"/>
            <a:ext cx="122237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" name="Google Shape;543;p12">
            <a:extLst>
              <a:ext uri="{FF2B5EF4-FFF2-40B4-BE49-F238E27FC236}">
                <a16:creationId xmlns:a16="http://schemas.microsoft.com/office/drawing/2014/main" id="{F694AE16-A91F-2187-CF5E-4F3AE8E537D7}"/>
              </a:ext>
            </a:extLst>
          </p:cNvPr>
          <p:cNvCxnSpPr/>
          <p:nvPr/>
        </p:nvCxnSpPr>
        <p:spPr>
          <a:xfrm>
            <a:off x="9753600" y="5784850"/>
            <a:ext cx="122237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545;p12">
            <a:extLst>
              <a:ext uri="{FF2B5EF4-FFF2-40B4-BE49-F238E27FC236}">
                <a16:creationId xmlns:a16="http://schemas.microsoft.com/office/drawing/2014/main" id="{97595581-5FB6-C889-01A3-BA2869D25D52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9983548" y="5546268"/>
            <a:ext cx="1931327" cy="48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A logo of a company&#10;&#10;Description automatically generated">
            <a:extLst>
              <a:ext uri="{FF2B5EF4-FFF2-40B4-BE49-F238E27FC236}">
                <a16:creationId xmlns:a16="http://schemas.microsoft.com/office/drawing/2014/main" id="{0E2E3AA5-30D1-D177-A560-721A3D1257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278296"/>
            <a:ext cx="754701" cy="96213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3267C0-2D82-4D11-BBE3-C23E34F3C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602389D-9EAA-CC9D-A6CB-E232F7E1E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BAA704B-70FE-1D3C-FDDA-B66E3871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86177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551E6-0012-A388-53CB-B9F2D512E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OSC-EM Schema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311AF-BA03-822B-ED7A-B232CF484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8220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https://github.com/osc-em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Schema in </a:t>
            </a:r>
            <a:r>
              <a:rPr lang="en-US" dirty="0" err="1"/>
              <a:t>LinkML</a:t>
            </a:r>
            <a:r>
              <a:rPr lang="en-US" dirty="0"/>
              <a:t> used to automatically generate JSON Schema, JSON-LD, OWL, </a:t>
            </a:r>
            <a:r>
              <a:rPr lang="en-US" dirty="0" err="1"/>
              <a:t>GraphQL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, as well as documentation and a python SDK.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Import from </a:t>
            </a:r>
            <a:r>
              <a:rPr lang="en-US" dirty="0" err="1"/>
              <a:t>SerialEM</a:t>
            </a:r>
            <a:r>
              <a:rPr lang="en-US" dirty="0"/>
              <a:t> and </a:t>
            </a:r>
            <a:r>
              <a:rPr lang="en-US" dirty="0" err="1"/>
              <a:t>Thermo</a:t>
            </a:r>
            <a:r>
              <a:rPr lang="en-US" dirty="0"/>
              <a:t> Fischer EPU (more coming!)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Export to </a:t>
            </a:r>
            <a:r>
              <a:rPr lang="en-US" dirty="0" err="1"/>
              <a:t>mmCIF</a:t>
            </a:r>
            <a:r>
              <a:rPr lang="en-US" dirty="0"/>
              <a:t> for deposition in EMDB/PDB </a:t>
            </a:r>
            <a:r>
              <a:rPr lang="en-US" dirty="0" err="1"/>
              <a:t>OneDep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Suitable for inclusion in SciCat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scientificMetadata</a:t>
            </a:r>
            <a:r>
              <a:rPr lang="en-US" dirty="0"/>
              <a:t> field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D87FE-8759-0F6A-435C-3F827E480886}"/>
              </a:ext>
            </a:extLst>
          </p:cNvPr>
          <p:cNvSpPr txBox="1"/>
          <p:nvPr/>
        </p:nvSpPr>
        <p:spPr>
          <a:xfrm>
            <a:off x="5610931" y="2514600"/>
            <a:ext cx="970137" cy="4924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91440" rIns="91440" bIns="91440" rtlCol="0">
            <a:spAutoFit/>
          </a:bodyPr>
          <a:lstStyle/>
          <a:p>
            <a:pPr algn="l"/>
            <a:r>
              <a:rPr lang="en-US" sz="2000" dirty="0" err="1"/>
              <a:t>LinkML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632BDD-0465-1455-E613-3EE942ED968A}"/>
              </a:ext>
            </a:extLst>
          </p:cNvPr>
          <p:cNvSpPr txBox="1"/>
          <p:nvPr/>
        </p:nvSpPr>
        <p:spPr>
          <a:xfrm>
            <a:off x="2369827" y="3452816"/>
            <a:ext cx="1781277" cy="4924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l"/>
            <a:r>
              <a:rPr lang="en-US" sz="2000" dirty="0"/>
              <a:t>JSON Schema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8D9902-5578-EA26-6CA5-71825676ECDC}"/>
              </a:ext>
            </a:extLst>
          </p:cNvPr>
          <p:cNvSpPr txBox="1"/>
          <p:nvPr/>
        </p:nvSpPr>
        <p:spPr>
          <a:xfrm>
            <a:off x="4305177" y="3452817"/>
            <a:ext cx="1272467" cy="4924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l"/>
            <a:r>
              <a:rPr lang="en-US" sz="2000" dirty="0"/>
              <a:t>JSON-LD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3BA1E-E189-CABE-EBAA-5F5E98E745D5}"/>
              </a:ext>
            </a:extLst>
          </p:cNvPr>
          <p:cNvSpPr txBox="1"/>
          <p:nvPr/>
        </p:nvSpPr>
        <p:spPr>
          <a:xfrm>
            <a:off x="5731717" y="3452817"/>
            <a:ext cx="728566" cy="4924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l"/>
            <a:r>
              <a:rPr lang="en-US" sz="2000" dirty="0"/>
              <a:t>OWL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864EC4-BB1C-C7B6-80DB-0921402A7138}"/>
              </a:ext>
            </a:extLst>
          </p:cNvPr>
          <p:cNvSpPr txBox="1"/>
          <p:nvPr/>
        </p:nvSpPr>
        <p:spPr>
          <a:xfrm>
            <a:off x="6614356" y="3452816"/>
            <a:ext cx="1173176" cy="4924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l"/>
            <a:r>
              <a:rPr lang="en-US" sz="2000" dirty="0" err="1"/>
              <a:t>GraphQL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A2318A-3E71-63CD-4F9E-289D29B6D264}"/>
              </a:ext>
            </a:extLst>
          </p:cNvPr>
          <p:cNvSpPr txBox="1"/>
          <p:nvPr/>
        </p:nvSpPr>
        <p:spPr>
          <a:xfrm>
            <a:off x="7941607" y="3452815"/>
            <a:ext cx="728566" cy="49244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91440" rIns="91440" bIns="91440" rtlCol="0">
            <a:spAutoFit/>
          </a:bodyPr>
          <a:lstStyle/>
          <a:p>
            <a:pPr algn="l"/>
            <a:r>
              <a:rPr lang="en-US" sz="2000" dirty="0"/>
              <a:t>docs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51923C8-4058-3493-A9E4-B73F2AD9676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3260466" y="3007043"/>
            <a:ext cx="2835534" cy="44577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CD42A6A-2CF5-CD14-0F34-2CF5312FB6E6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 flipH="1">
            <a:off x="4941411" y="3007043"/>
            <a:ext cx="1154589" cy="44577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0B33F55-6ED4-4CBE-820C-BBA95CB82BDD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6096000" y="3007043"/>
            <a:ext cx="0" cy="44577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AAE58D-DC3B-3140-54B5-D01787FDFFD2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>
            <a:off x="6096000" y="3007043"/>
            <a:ext cx="1104944" cy="44577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A996C09-B9F4-6C96-5D4A-E5875330E8BB}"/>
              </a:ext>
            </a:extLst>
          </p:cNvPr>
          <p:cNvCxnSpPr>
            <a:cxnSpLocks/>
            <a:stCxn id="7" idx="2"/>
            <a:endCxn id="12" idx="0"/>
          </p:cNvCxnSpPr>
          <p:nvPr/>
        </p:nvCxnSpPr>
        <p:spPr>
          <a:xfrm>
            <a:off x="6096000" y="3007043"/>
            <a:ext cx="2209890" cy="4457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66A13386-F65F-BFF8-36D8-A806150AA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807" y="1376728"/>
            <a:ext cx="2999889" cy="4644616"/>
          </a:xfrm>
          <a:prstGeom prst="rect">
            <a:avLst/>
          </a:prstGeom>
        </p:spPr>
      </p:pic>
      <p:sp>
        <p:nvSpPr>
          <p:cNvPr id="13" name="Date Placeholder 9">
            <a:extLst>
              <a:ext uri="{FF2B5EF4-FFF2-40B4-BE49-F238E27FC236}">
                <a16:creationId xmlns:a16="http://schemas.microsoft.com/office/drawing/2014/main" id="{6A19CB1E-B4AF-3DA4-1E91-F36786272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2B590276-30B5-6F5B-F638-CEB940821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noProof="0" dirty="0"/>
              <a:t>PSI Center for Scientific Computing, Theory and Data</a:t>
            </a:r>
            <a:endParaRPr lang="en-GB" noProof="0" dirty="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875825-6E8D-0276-E06E-3DCD69FB6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9515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ABD304A-2BBF-5896-3E9E-665371047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27336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Export </a:t>
            </a:r>
            <a:r>
              <a:rPr lang="en-US" dirty="0" err="1"/>
              <a:t>cryoEM</a:t>
            </a:r>
            <a:r>
              <a:rPr lang="en-US" dirty="0"/>
              <a:t> data to EMPIAR, EMDB, and PDB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Convert OSC-EM metadata to </a:t>
            </a:r>
            <a:r>
              <a:rPr lang="en-US" dirty="0" err="1"/>
              <a:t>mmCIF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Pre-fills many fields on the EMDB/PDB deposition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Directly transfer raw data to EMPIAR deposition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0D463D-B2D7-CADA-9416-C1E70B0A3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Deposition in EMPIAR, EMDB, and PDB</a:t>
            </a:r>
          </a:p>
        </p:txBody>
      </p:sp>
      <p:pic>
        <p:nvPicPr>
          <p:cNvPr id="3" name="cdn-1.mov" descr="cdn-1.mov">
            <a:extLst>
              <a:ext uri="{FF2B5EF4-FFF2-40B4-BE49-F238E27FC236}">
                <a16:creationId xmlns:a16="http://schemas.microsoft.com/office/drawing/2014/main" id="{564A16E6-228F-6294-04C5-D45862989785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81399" y="1088740"/>
            <a:ext cx="8257095" cy="464461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E1032-9135-CC58-1CF4-D017E0E8A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FC8ED-FE00-1745-BFA7-8E7984F1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28FC2-38DC-EF04-95E8-9B7E9F39B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7932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10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21"/>
          <p:cNvSpPr txBox="1"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Resources</a:t>
            </a:r>
          </a:p>
        </p:txBody>
      </p:sp>
      <p:sp>
        <p:nvSpPr>
          <p:cNvPr id="679" name="Google Shape;679;p21"/>
          <p:cNvSpPr txBox="1">
            <a:spLocks noGrp="1"/>
          </p:cNvSpPr>
          <p:nvPr>
            <p:ph type="body" idx="1"/>
          </p:nvPr>
        </p:nvSpPr>
        <p:spPr>
          <a:xfrm>
            <a:off x="695325" y="1376773"/>
            <a:ext cx="10801349" cy="46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 err="1"/>
              <a:t>OpenEM</a:t>
            </a:r>
            <a:r>
              <a:rPr lang="en-US" dirty="0"/>
              <a:t> Websites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dirty="0"/>
              <a:t>Public project website: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https://swissopenem.github.io</a:t>
            </a: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dirty="0"/>
              <a:t>ETH ORD Portal: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https://open-research-data-portal.ch/projects/open-em-data-network/</a:t>
            </a:r>
            <a:endParaRPr lang="en-US" u="sng" dirty="0">
              <a:solidFill>
                <a:schemeClr val="hlink"/>
              </a:solidFill>
            </a:endParaRPr>
          </a:p>
          <a:p>
            <a:pPr marL="342900" indent="-342900"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dirty="0" err="1">
                <a:solidFill>
                  <a:schemeClr val="hlink"/>
                </a:solidFill>
              </a:rPr>
              <a:t>Github</a:t>
            </a:r>
            <a:r>
              <a:rPr lang="en-US" dirty="0">
                <a:solidFill>
                  <a:schemeClr val="hlink"/>
                </a:solidFill>
              </a:rPr>
              <a:t>: </a:t>
            </a:r>
            <a:r>
              <a:rPr lang="en-US" dirty="0">
                <a:solidFill>
                  <a:schemeClr val="hlink"/>
                </a:solidFill>
                <a:hlinkClick r:id="rId5"/>
              </a:rPr>
              <a:t>https://github.com/SwissOpenEM</a:t>
            </a:r>
            <a:endParaRPr lang="en-US" dirty="0">
              <a:solidFill>
                <a:schemeClr val="hlink"/>
              </a:solidFill>
            </a:endParaRPr>
          </a:p>
          <a:p>
            <a:pPr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dirty="0">
                <a:solidFill>
                  <a:schemeClr val="hlink"/>
                </a:solidFill>
              </a:rPr>
              <a:t>OSC-EM Standard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osc-em</a:t>
            </a: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SciCat Data Catalog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/>
              <a:t>Data repository: </a:t>
            </a:r>
            <a:r>
              <a:rPr lang="en-US" dirty="0">
                <a:hlinkClick r:id="rId6"/>
              </a:rPr>
              <a:t>https://discovery.psi.ch</a:t>
            </a: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/>
              <a:t>Published datasets: </a:t>
            </a:r>
            <a:r>
              <a:rPr lang="en-US" dirty="0">
                <a:hlinkClick r:id="rId7"/>
              </a:rPr>
              <a:t>https://doi.psi.ch</a:t>
            </a: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/>
              <a:t>SciCat website: </a:t>
            </a:r>
            <a:r>
              <a:rPr lang="en-US" dirty="0">
                <a:hlinkClick r:id="rId8"/>
              </a:rPr>
              <a:t>https://scicatproject.github.io</a:t>
            </a: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2000" dirty="0"/>
              <a:t>v4 </a:t>
            </a:r>
            <a:r>
              <a:rPr lang="en-US" dirty="0"/>
              <a:t>test deployment: </a:t>
            </a:r>
            <a:r>
              <a:rPr lang="en-US" sz="2000" dirty="0">
                <a:hlinkClick r:id="rId9"/>
              </a:rPr>
              <a:t>https://scicat.development.psi.ch/explorer</a:t>
            </a: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endParaRPr lang="en-US" dirty="0"/>
          </a:p>
          <a:p>
            <a:pPr marL="0" lvl="1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</p:txBody>
      </p:sp>
      <p:sp>
        <p:nvSpPr>
          <p:cNvPr id="680" name="Google Shape;680;p21"/>
          <p:cNvSpPr txBox="1">
            <a:spLocks noGrp="1"/>
          </p:cNvSpPr>
          <p:nvPr>
            <p:ph type="dt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2024-12-10</a:t>
            </a:r>
          </a:p>
        </p:txBody>
      </p:sp>
      <p:sp>
        <p:nvSpPr>
          <p:cNvPr id="681" name="Google Shape;681;p21"/>
          <p:cNvSpPr txBox="1">
            <a:spLocks noGrp="1"/>
          </p:cNvSpPr>
          <p:nvPr>
            <p:ph type="sldNum" idx="12"/>
          </p:nvPr>
        </p:nvSpPr>
        <p:spPr>
          <a:xfrm>
            <a:off x="695325" y="6404573"/>
            <a:ext cx="703263" cy="144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BE9A9D-E990-EFEB-45CA-51C37470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3767835-4EEF-946D-4507-D6A62F5EF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3315" y="2136253"/>
            <a:ext cx="3585369" cy="358536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9326D-20AB-5E82-2AB3-2DAA6AF9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2894F-44F4-D98B-9A46-AE0F9CB4D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846DB-ECD0-A35B-4AF0-D65B05085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01B64-F803-614B-3D12-2290C7E82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Data Lifecycle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38A762-778B-055E-508D-F64E3A1792E6}"/>
              </a:ext>
            </a:extLst>
          </p:cNvPr>
          <p:cNvSpPr txBox="1"/>
          <p:nvPr/>
        </p:nvSpPr>
        <p:spPr>
          <a:xfrm>
            <a:off x="4930616" y="6404573"/>
            <a:ext cx="233076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https://</a:t>
            </a:r>
            <a:r>
              <a:rPr lang="en-US" sz="900" dirty="0" err="1"/>
              <a:t>rdmkit.elixir-europe.org</a:t>
            </a:r>
            <a:r>
              <a:rPr lang="en-US" sz="900" dirty="0"/>
              <a:t>/</a:t>
            </a:r>
            <a:r>
              <a:rPr lang="en-US" sz="900" dirty="0" err="1"/>
              <a:t>data_life_cycle</a:t>
            </a:r>
            <a:endParaRPr lang="en-US" sz="900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FF143F2-A359-D67F-0C23-8037FE267CC2}"/>
              </a:ext>
            </a:extLst>
          </p:cNvPr>
          <p:cNvSpPr/>
          <p:nvPr/>
        </p:nvSpPr>
        <p:spPr>
          <a:xfrm>
            <a:off x="8318714" y="1858546"/>
            <a:ext cx="3241296" cy="580493"/>
          </a:xfrm>
          <a:prstGeom prst="roundRect">
            <a:avLst/>
          </a:prstGeom>
          <a:ln w="25400">
            <a:solidFill>
              <a:srgbClr val="F6702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Proposals (DUO)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E7CB6D2-F0A5-5719-2FF4-474A208251CA}"/>
              </a:ext>
            </a:extLst>
          </p:cNvPr>
          <p:cNvSpPr/>
          <p:nvPr/>
        </p:nvSpPr>
        <p:spPr>
          <a:xfrm>
            <a:off x="8318714" y="2660186"/>
            <a:ext cx="3241296" cy="1433221"/>
          </a:xfrm>
          <a:prstGeom prst="roundRect">
            <a:avLst/>
          </a:prstGeom>
          <a:ln w="25400">
            <a:solidFill>
              <a:srgbClr val="FAC54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Beamlines (microscopes),</a:t>
            </a:r>
          </a:p>
          <a:p>
            <a:pPr algn="ctr"/>
            <a:r>
              <a:rPr lang="en-US" sz="2000" dirty="0"/>
              <a:t>Simulations,</a:t>
            </a:r>
          </a:p>
          <a:p>
            <a:pPr algn="ctr"/>
            <a:r>
              <a:rPr lang="en-US" sz="2000" dirty="0"/>
              <a:t>Electronic Lab Notebooks</a:t>
            </a:r>
          </a:p>
          <a:p>
            <a:pPr algn="ctr"/>
            <a:r>
              <a:rPr lang="en-US" sz="2000" dirty="0"/>
              <a:t>(</a:t>
            </a:r>
            <a:r>
              <a:rPr lang="en-US" sz="2000" dirty="0" err="1"/>
              <a:t>SciLog</a:t>
            </a:r>
            <a:r>
              <a:rPr lang="en-US" sz="2000" dirty="0"/>
              <a:t>)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C680498-7AAC-A4DE-B1AE-9BDAA0161E68}"/>
              </a:ext>
            </a:extLst>
          </p:cNvPr>
          <p:cNvSpPr/>
          <p:nvPr/>
        </p:nvSpPr>
        <p:spPr>
          <a:xfrm>
            <a:off x="8318714" y="4314554"/>
            <a:ext cx="3241296" cy="859618"/>
          </a:xfrm>
          <a:prstGeom prst="roundRect">
            <a:avLst/>
          </a:prstGeom>
          <a:ln w="25400">
            <a:solidFill>
              <a:srgbClr val="8ABA5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Acquisition Systems (BEC)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6408A56-1A92-618E-6118-4F58A728364F}"/>
              </a:ext>
            </a:extLst>
          </p:cNvPr>
          <p:cNvSpPr/>
          <p:nvPr/>
        </p:nvSpPr>
        <p:spPr>
          <a:xfrm>
            <a:off x="631989" y="1855757"/>
            <a:ext cx="3241296" cy="859619"/>
          </a:xfrm>
          <a:prstGeom prst="roundRect">
            <a:avLst/>
          </a:prstGeom>
          <a:ln w="25400">
            <a:solidFill>
              <a:srgbClr val="FA484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err="1"/>
              <a:t>PaNOSC</a:t>
            </a:r>
            <a:r>
              <a:rPr lang="en-US" sz="2000" dirty="0"/>
              <a:t>, EOSC,</a:t>
            </a:r>
          </a:p>
          <a:p>
            <a:pPr algn="ctr"/>
            <a:r>
              <a:rPr lang="en-US" sz="2000" dirty="0"/>
              <a:t>Google Dataset Search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7E373E31-DE96-D7BC-A27D-C7435B3EA0D0}"/>
              </a:ext>
            </a:extLst>
          </p:cNvPr>
          <p:cNvSpPr/>
          <p:nvPr/>
        </p:nvSpPr>
        <p:spPr>
          <a:xfrm>
            <a:off x="631989" y="2936523"/>
            <a:ext cx="3241296" cy="859618"/>
          </a:xfrm>
          <a:prstGeom prst="roundRect">
            <a:avLst/>
          </a:prstGeom>
          <a:ln w="25400">
            <a:solidFill>
              <a:srgbClr val="9E51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Publications</a:t>
            </a:r>
          </a:p>
          <a:p>
            <a:pPr algn="ctr"/>
            <a:r>
              <a:rPr lang="en-US" sz="2000" dirty="0"/>
              <a:t>DOI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06C0F54E-BB45-05A6-3852-8152D0C4C02C}"/>
              </a:ext>
            </a:extLst>
          </p:cNvPr>
          <p:cNvSpPr/>
          <p:nvPr/>
        </p:nvSpPr>
        <p:spPr>
          <a:xfrm>
            <a:off x="631989" y="5395319"/>
            <a:ext cx="3241296" cy="859618"/>
          </a:xfrm>
          <a:prstGeom prst="roundRect">
            <a:avLst/>
          </a:prstGeom>
          <a:ln w="25400">
            <a:solidFill>
              <a:srgbClr val="4176A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Archiving</a:t>
            </a:r>
          </a:p>
        </p:txBody>
      </p:sp>
      <p:pic>
        <p:nvPicPr>
          <p:cNvPr id="21" name="Picture 20" descr="A close-up of a logo&#10;&#10;Description automatically generated">
            <a:extLst>
              <a:ext uri="{FF2B5EF4-FFF2-40B4-BE49-F238E27FC236}">
                <a16:creationId xmlns:a16="http://schemas.microsoft.com/office/drawing/2014/main" id="{A8681E45-8E92-5EF2-8196-2851F5F459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2" t="18048" r="31655" b="52806"/>
          <a:stretch/>
        </p:blipFill>
        <p:spPr>
          <a:xfrm>
            <a:off x="797749" y="4093407"/>
            <a:ext cx="2909776" cy="100160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B2D24BD-A68C-06E0-FA8F-CF9638648F83}"/>
              </a:ext>
            </a:extLst>
          </p:cNvPr>
          <p:cNvSpPr/>
          <p:nvPr/>
        </p:nvSpPr>
        <p:spPr>
          <a:xfrm>
            <a:off x="8318714" y="5395319"/>
            <a:ext cx="3241296" cy="859618"/>
          </a:xfrm>
          <a:prstGeom prst="roundRect">
            <a:avLst/>
          </a:prstGeom>
          <a:ln w="25400">
            <a:solidFill>
              <a:srgbClr val="32B89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Workstations,</a:t>
            </a:r>
          </a:p>
          <a:p>
            <a:pPr algn="ctr"/>
            <a:r>
              <a:rPr lang="en-US" sz="2000" dirty="0"/>
              <a:t>Clusters (</a:t>
            </a:r>
            <a:r>
              <a:rPr lang="en-US" sz="2000" dirty="0" err="1"/>
              <a:t>ra</a:t>
            </a:r>
            <a:r>
              <a:rPr lang="en-US" sz="2000" dirty="0"/>
              <a:t>/merlin)</a:t>
            </a:r>
          </a:p>
        </p:txBody>
      </p:sp>
      <p:pic>
        <p:nvPicPr>
          <p:cNvPr id="32" name="Picture 31" descr="A circular object with a black background&#10;&#10;Description automatically generated">
            <a:extLst>
              <a:ext uri="{FF2B5EF4-FFF2-40B4-BE49-F238E27FC236}">
                <a16:creationId xmlns:a16="http://schemas.microsoft.com/office/drawing/2014/main" id="{E91F6119-3737-4C98-59DB-D3539A854F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199" y="3116137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4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DF580-B3CA-4E62-43F7-829187980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A605-027C-642F-C5D5-05B25DB24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Scientific Data Curation Group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Leo, Carlo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Welcome Omkar &amp; Frédéric!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Datacenter &amp; DB Services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Peter </a:t>
            </a:r>
            <a:r>
              <a:rPr lang="en-US" sz="1800" dirty="0" err="1"/>
              <a:t>Huesser</a:t>
            </a:r>
            <a:r>
              <a:rPr lang="en-US" sz="1800" dirty="0"/>
              <a:t>, Michael </a:t>
            </a:r>
            <a:r>
              <a:rPr lang="en-US" sz="1800" dirty="0" err="1"/>
              <a:t>Kallmeier</a:t>
            </a:r>
            <a:r>
              <a:rPr lang="en-US" sz="1800" dirty="0"/>
              <a:t>-Glanz, Bernard </a:t>
            </a:r>
            <a:r>
              <a:rPr lang="en-US" sz="1800" dirty="0" err="1"/>
              <a:t>Bumbak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SciCat Contributors (Max Novelli </a:t>
            </a:r>
            <a:r>
              <a:rPr lang="en-US" sz="1800" i="1" dirty="0"/>
              <a:t>et. al</a:t>
            </a:r>
            <a:r>
              <a:rPr lang="en-US" sz="18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err="1"/>
              <a:t>OpenEM</a:t>
            </a:r>
            <a:r>
              <a:rPr lang="en-US" sz="1800" dirty="0"/>
              <a:t> (</a:t>
            </a:r>
            <a:r>
              <a:rPr lang="en-US" sz="1800" b="1" dirty="0"/>
              <a:t>PI</a:t>
            </a:r>
            <a:r>
              <a:rPr lang="en-US" sz="1800" dirty="0"/>
              <a:t>; </a:t>
            </a:r>
            <a:r>
              <a:rPr lang="en-US" sz="1800" i="1" dirty="0"/>
              <a:t>Core Team</a:t>
            </a:r>
            <a:r>
              <a:rPr lang="en-US" sz="1800" dirty="0"/>
              <a:t>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EPFL: 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Marco Cantoni, </a:t>
            </a:r>
            <a:r>
              <a:rPr lang="en-US" sz="1800" b="0" i="1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Sofya </a:t>
            </a:r>
            <a:r>
              <a:rPr lang="en-US" sz="1800" b="0" i="1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Lakina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Alexander Myasnikov, Alexandra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Radenovic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</a:t>
            </a:r>
            <a:r>
              <a:rPr lang="en-US" sz="18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Henning Stahlberg</a:t>
            </a:r>
            <a:endParaRPr lang="en-US" sz="18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PSI: 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Alun Ashton, Gregor Cicchetti, Peter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Hüsser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Michael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Kallmeier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-Glanz, Volodymyr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Korkhov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Carlo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Minotti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Elisabeth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Müller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Gebhard Schertler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EMPA: 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Rolf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Erni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</a:t>
            </a:r>
            <a:r>
              <a:rPr lang="en-US" sz="1800" b="0" i="1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Despina </a:t>
            </a:r>
            <a:r>
              <a:rPr lang="en-US" sz="1800" b="0" i="1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Adamopoulou</a:t>
            </a:r>
            <a:endParaRPr lang="en-US" sz="1800" b="0" i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ETHZ: 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Matthew Baker, Nicolas Blanc, Daniel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Böhringer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Christophe Briand, Christophe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Copéret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Miroslav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Peterek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Bilal Qureshi, Andrzej J.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Rzepiela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</a:t>
            </a:r>
            <a:r>
              <a:rPr lang="en-US" sz="1800" b="0" i="1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Philipp </a:t>
            </a:r>
            <a:r>
              <a:rPr lang="en-US" sz="1800" b="0" i="1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Wissmann</a:t>
            </a:r>
            <a:endParaRPr lang="en-US" sz="1800" b="0" i="1" u="none" strike="noStrike" cap="none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UNIGE: Andreas Boland,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Orsolyz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Barabas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Andrew Howe, </a:t>
            </a:r>
            <a:r>
              <a:rPr lang="en-US" sz="1800" b="0" i="1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Attila </a:t>
            </a:r>
            <a:r>
              <a:rPr lang="en-US" sz="1800" b="0" i="1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Nacsa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 </a:t>
            </a:r>
            <a:r>
              <a:rPr lang="en-US" sz="18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Robbie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Loewith</a:t>
            </a:r>
            <a:endParaRPr lang="en-US" sz="1800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UNIBA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S: 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Mohamed Chami, Timm Maier, </a:t>
            </a:r>
            <a:r>
              <a:rPr lang="en-US" sz="1800" b="0" i="1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Yves </a:t>
            </a:r>
            <a:r>
              <a:rPr lang="en-US" sz="1800" b="0" i="1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Tittes</a:t>
            </a:r>
            <a:endParaRPr lang="en-US" sz="1800" b="0" i="1" u="none" strike="noStrike" cap="none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UNIBE:</a:t>
            </a:r>
            <a:r>
              <a:rPr lang="en-US" sz="1800" i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David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Kalbermatter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, Benoît Zuber, </a:t>
            </a:r>
            <a:r>
              <a:rPr lang="en-US" sz="1800" b="0" i="1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David Wiessner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266A0-9D99-AE23-E07F-602C92E75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9AFDD-9EB4-D596-3CAD-D173BBEE2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9FA52-7E8C-40F2-3A96-B9C736CB2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4817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68BB1A-55CE-DC6A-2F2D-562A2FB69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SciCat Statistics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1A3A7DC-F189-2918-FAA9-14924CE297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03315" y="387451"/>
            <a:ext cx="11185370" cy="6470549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E5F869-525E-3872-97D7-158298CCAAE8}"/>
              </a:ext>
            </a:extLst>
          </p:cNvPr>
          <p:cNvSpPr txBox="1"/>
          <p:nvPr/>
        </p:nvSpPr>
        <p:spPr>
          <a:xfrm>
            <a:off x="1600200" y="6470549"/>
            <a:ext cx="853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effectLst/>
              </a:rPr>
              <a:t>http://</a:t>
            </a:r>
            <a:r>
              <a:rPr lang="en-US" dirty="0" err="1">
                <a:effectLst/>
              </a:rPr>
              <a:t>metabase.psi.ch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7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7F354-B7F4-2982-5E91-74AD2CA2B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4CC4DF9-E95F-218E-4D49-75C7BD27A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SciCat Backend v4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661F286-B85D-5ABB-B0D1-A34E3AA93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Version 3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Loopback (</a:t>
            </a:r>
            <a:r>
              <a:rPr lang="en-US" sz="2000" dirty="0" err="1"/>
              <a:t>javascript</a:t>
            </a:r>
            <a:r>
              <a:rPr lang="en-US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Hard-coded job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Code not following best practices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Flexible scientific metadata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Authentication &amp; Authorization via PSI active directory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Archiving to CSCS Petabyte Archive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25590AE-6F74-A8E3-F59F-763698D3E73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sz="2000" b="1" dirty="0"/>
              <a:t>Version 4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NestJS</a:t>
            </a:r>
            <a:r>
              <a:rPr lang="en-US" sz="2000" dirty="0"/>
              <a:t> (typescript)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Configure jobs without code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Better testing, CI/CD, and </a:t>
            </a:r>
            <a:r>
              <a:rPr lang="en-US" sz="2000" dirty="0" err="1"/>
              <a:t>devops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Optional </a:t>
            </a:r>
            <a:r>
              <a:rPr lang="en-US" sz="2000" b="1" dirty="0"/>
              <a:t>metadata schema </a:t>
            </a:r>
            <a:r>
              <a:rPr lang="en-US" sz="2000" dirty="0"/>
              <a:t>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Authentication with </a:t>
            </a:r>
            <a:r>
              <a:rPr lang="en-US" sz="2000" dirty="0" err="1"/>
              <a:t>eduGAIN</a:t>
            </a:r>
            <a:r>
              <a:rPr lang="en-US" sz="2000" dirty="0"/>
              <a:t> </a:t>
            </a:r>
            <a:r>
              <a:rPr lang="en-US" sz="2000" b="1" dirty="0"/>
              <a:t>federated identities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Support </a:t>
            </a:r>
            <a:r>
              <a:rPr lang="en-US" sz="2000" b="1" dirty="0"/>
              <a:t>multiple storage systems </a:t>
            </a:r>
            <a:r>
              <a:rPr lang="en-US" sz="2000" dirty="0"/>
              <a:t>(adding ETHZ Long Term Storage)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3CD6D2-9491-C41C-CF3A-A60D7D39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C19897-AA02-4343-7D9A-64C100889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5E57D-0513-3144-6C77-19FB9E34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149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378BA-BFC6-A3E3-3EA7-F2E8B247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change?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083853A-0A88-1A1D-00DE-58EBBED11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changes to the REST API (renamed endpoints, added/removed properties)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Single-binary CLI replaces </a:t>
            </a:r>
            <a:r>
              <a:rPr lang="en-US" dirty="0" err="1"/>
              <a:t>datasetIngestor</a:t>
            </a:r>
            <a:r>
              <a:rPr lang="en-US" dirty="0"/>
              <a:t>, </a:t>
            </a:r>
            <a:r>
              <a:rPr lang="en-US" dirty="0" err="1"/>
              <a:t>datasetArchiver</a:t>
            </a:r>
            <a:r>
              <a:rPr lang="en-US" dirty="0"/>
              <a:t>, </a:t>
            </a:r>
            <a:r>
              <a:rPr lang="en-US" dirty="0" err="1"/>
              <a:t>datasetRetriever</a:t>
            </a:r>
            <a:r>
              <a:rPr lang="en-US" dirty="0"/>
              <a:t>,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Authentication with OpenID Connect, replacing token-based login for interactive use cases (but functional accounts will still be supported)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Webpage for ingesting datasets interactively &amp; monitoring data transfers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Support for the Qt-based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SciCat</a:t>
            </a:r>
            <a:r>
              <a:rPr lang="en-US" dirty="0"/>
              <a:t> GUI will be deprecated after this is feature complete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Accept data from outside PSI (</a:t>
            </a:r>
            <a:r>
              <a:rPr lang="en-US" dirty="0" err="1"/>
              <a:t>OpenEM</a:t>
            </a:r>
            <a:r>
              <a:rPr lang="en-US" dirty="0"/>
              <a:t> electron microscopy facilities)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Requires installing an </a:t>
            </a:r>
            <a:r>
              <a:rPr lang="en-US" dirty="0" err="1"/>
              <a:t>ingestor</a:t>
            </a:r>
            <a:r>
              <a:rPr lang="en-US" dirty="0"/>
              <a:t> service to manage data transfer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Support for Globus and S3 uploads from the internet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BF14E-D7CE-CD4B-5196-F509BD09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D6508-66E6-88F8-1509-5EFA08977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33F82-B38A-9319-1543-F5DDC916B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C9DFD6-4AF0-BAD1-5256-618B827BB870}"/>
              </a:ext>
            </a:extLst>
          </p:cNvPr>
          <p:cNvSpPr txBox="1"/>
          <p:nvPr/>
        </p:nvSpPr>
        <p:spPr>
          <a:xfrm>
            <a:off x="1614486" y="5105400"/>
            <a:ext cx="928211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New v4 REST endpoint for testing: </a:t>
            </a:r>
            <a:r>
              <a:rPr lang="en-US" sz="2000" b="1" dirty="0"/>
              <a:t>https://</a:t>
            </a:r>
            <a:r>
              <a:rPr lang="en-US" sz="2000" b="1" dirty="0" err="1"/>
              <a:t>scicat.development.psi.ch</a:t>
            </a:r>
            <a:r>
              <a:rPr lang="en-US" sz="2000" b="1" dirty="0"/>
              <a:t>/explorer</a:t>
            </a:r>
          </a:p>
        </p:txBody>
      </p:sp>
    </p:spTree>
    <p:extLst>
      <p:ext uri="{BB962C8B-B14F-4D97-AF65-F5344CB8AC3E}">
        <p14:creationId xmlns:p14="http://schemas.microsoft.com/office/powerpoint/2010/main" val="1718949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81BE9F2-6564-A32C-21DE-5312F6DDE4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73" y="2711388"/>
            <a:ext cx="4628454" cy="14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8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"/>
          <p:cNvSpPr txBox="1"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dirty="0"/>
              <a:t>Electron Microscopy (EM)</a:t>
            </a:r>
          </a:p>
        </p:txBody>
      </p:sp>
      <p:sp>
        <p:nvSpPr>
          <p:cNvPr id="368" name="Google Shape;368;p4"/>
          <p:cNvSpPr/>
          <p:nvPr/>
        </p:nvSpPr>
        <p:spPr>
          <a:xfrm>
            <a:off x="3726178" y="1262121"/>
            <a:ext cx="3671878" cy="5305335"/>
          </a:xfrm>
          <a:prstGeom prst="roundRect">
            <a:avLst>
              <a:gd name="adj" fmla="val 5089"/>
            </a:avLst>
          </a:prstGeom>
          <a:solidFill>
            <a:schemeClr val="lt1"/>
          </a:solidFill>
          <a:ln w="254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9" name="Google Shape;369;p4" descr="Enlarged view: Orientation Map"/>
          <p:cNvPicPr preferRelativeResize="0"/>
          <p:nvPr/>
        </p:nvPicPr>
        <p:blipFill rotWithShape="1">
          <a:blip r:embed="rId3">
            <a:alphaModFix/>
          </a:blip>
          <a:srcRect t="60317" r="60317"/>
          <a:stretch/>
        </p:blipFill>
        <p:spPr>
          <a:xfrm>
            <a:off x="5692277" y="1790080"/>
            <a:ext cx="1349193" cy="134836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4"/>
          <p:cNvSpPr txBox="1"/>
          <p:nvPr/>
        </p:nvSpPr>
        <p:spPr>
          <a:xfrm>
            <a:off x="4032172" y="3137956"/>
            <a:ext cx="1349195" cy="294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2D Micrographs</a:t>
            </a:r>
            <a:endParaRPr sz="1467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1" name="Google Shape;371;p4"/>
          <p:cNvPicPr preferRelativeResize="0"/>
          <p:nvPr/>
        </p:nvPicPr>
        <p:blipFill rotWithShape="1">
          <a:blip r:embed="rId4">
            <a:alphaModFix/>
          </a:blip>
          <a:srcRect l="-1" r="66454" b="51894"/>
          <a:stretch/>
        </p:blipFill>
        <p:spPr>
          <a:xfrm>
            <a:off x="4032174" y="1790080"/>
            <a:ext cx="1349192" cy="134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4"/>
          <p:cNvSpPr txBox="1"/>
          <p:nvPr/>
        </p:nvSpPr>
        <p:spPr>
          <a:xfrm>
            <a:off x="4032172" y="3357196"/>
            <a:ext cx="1341427" cy="294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(EMPIAR-11016, Harder, EPFL)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4"/>
          <p:cNvSpPr txBox="1"/>
          <p:nvPr/>
        </p:nvSpPr>
        <p:spPr>
          <a:xfrm>
            <a:off x="3750256" y="1279886"/>
            <a:ext cx="3733800" cy="336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Raw Data</a:t>
            </a: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4"/>
          <p:cNvSpPr txBox="1"/>
          <p:nvPr/>
        </p:nvSpPr>
        <p:spPr>
          <a:xfrm>
            <a:off x="5688390" y="3137818"/>
            <a:ext cx="1349195" cy="266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Annotated Images</a:t>
            </a: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4"/>
          <p:cNvSpPr txBox="1"/>
          <p:nvPr/>
        </p:nvSpPr>
        <p:spPr>
          <a:xfrm>
            <a:off x="5665793" y="3587038"/>
            <a:ext cx="1356957" cy="32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(Kunze and Sologubenko,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ETHZ)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6" name="Google Shape;376;p4" descr="A graph showing the amount of energy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32172" y="3876703"/>
            <a:ext cx="1349191" cy="808988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4"/>
          <p:cNvSpPr txBox="1"/>
          <p:nvPr/>
        </p:nvSpPr>
        <p:spPr>
          <a:xfrm>
            <a:off x="4032172" y="6012206"/>
            <a:ext cx="3078820" cy="541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More: ptychography, 4D STEM, VolumeEM, …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4"/>
          <p:cNvSpPr txBox="1"/>
          <p:nvPr/>
        </p:nvSpPr>
        <p:spPr>
          <a:xfrm>
            <a:off x="4039936" y="4663248"/>
            <a:ext cx="1341427" cy="196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Spectrograms</a:t>
            </a: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4"/>
          <p:cNvSpPr txBox="1"/>
          <p:nvPr/>
        </p:nvSpPr>
        <p:spPr>
          <a:xfrm>
            <a:off x="4032172" y="4905987"/>
            <a:ext cx="1349191" cy="188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Magnunor, Wikimedia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0" name="Google Shape;380;p4"/>
          <p:cNvGrpSpPr/>
          <p:nvPr/>
        </p:nvGrpSpPr>
        <p:grpSpPr>
          <a:xfrm>
            <a:off x="7629799" y="1279886"/>
            <a:ext cx="3866876" cy="5314341"/>
            <a:chOff x="5722349" y="959914"/>
            <a:chExt cx="2900157" cy="3985756"/>
          </a:xfrm>
        </p:grpSpPr>
        <p:grpSp>
          <p:nvGrpSpPr>
            <p:cNvPr id="381" name="Google Shape;381;p4"/>
            <p:cNvGrpSpPr/>
            <p:nvPr/>
          </p:nvGrpSpPr>
          <p:grpSpPr>
            <a:xfrm>
              <a:off x="5722349" y="959914"/>
              <a:ext cx="2900157" cy="3979001"/>
              <a:chOff x="5722349" y="959914"/>
              <a:chExt cx="2900157" cy="3979001"/>
            </a:xfrm>
          </p:grpSpPr>
          <p:sp>
            <p:nvSpPr>
              <p:cNvPr id="382" name="Google Shape;382;p4"/>
              <p:cNvSpPr/>
              <p:nvPr/>
            </p:nvSpPr>
            <p:spPr>
              <a:xfrm>
                <a:off x="5722349" y="959914"/>
                <a:ext cx="2900157" cy="3979001"/>
              </a:xfrm>
              <a:prstGeom prst="roundRect">
                <a:avLst>
                  <a:gd name="adj" fmla="val 5089"/>
                </a:avLst>
              </a:prstGeom>
              <a:solidFill>
                <a:schemeClr val="lt1"/>
              </a:solidFill>
              <a:ln w="25400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25" rIns="121900" bIns="6092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4"/>
              <p:cNvSpPr txBox="1"/>
              <p:nvPr/>
            </p:nvSpPr>
            <p:spPr>
              <a:xfrm>
                <a:off x="5995573" y="973238"/>
                <a:ext cx="2179901" cy="252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Derived Data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4"/>
              <p:cNvSpPr txBox="1"/>
              <p:nvPr/>
            </p:nvSpPr>
            <p:spPr>
              <a:xfrm>
                <a:off x="7149091" y="3584596"/>
                <a:ext cx="1042672" cy="2154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60925" rIns="121900" bIns="6092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67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(7o4h, Barret, PSI)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85" name="Google Shape;385;p4" descr="Map&#10;&#10;Description automatically generated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6039955" y="1988405"/>
                <a:ext cx="1042672" cy="119338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6" name="Google Shape;386;p4" descr="A picture containing text&#10;&#10;Description automatically generated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6039955" y="1302870"/>
                <a:ext cx="1047782" cy="52389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87" name="Google Shape;387;p4" descr="A picture containing text&#10;&#10;Description automatically generated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6039955" y="3297466"/>
                <a:ext cx="1042672" cy="123993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88" name="Google Shape;388;p4"/>
              <p:cNvSpPr txBox="1"/>
              <p:nvPr/>
            </p:nvSpPr>
            <p:spPr>
              <a:xfrm>
                <a:off x="7239158" y="3308501"/>
                <a:ext cx="1293281" cy="247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Models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4"/>
              <p:cNvSpPr txBox="1"/>
              <p:nvPr/>
            </p:nvSpPr>
            <p:spPr>
              <a:xfrm>
                <a:off x="7156235" y="2575895"/>
                <a:ext cx="1208756" cy="3386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60925" rIns="121900" bIns="6092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67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(EMD-12718, Barret, PSI)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4"/>
              <p:cNvSpPr txBox="1"/>
              <p:nvPr/>
            </p:nvSpPr>
            <p:spPr>
              <a:xfrm>
                <a:off x="7239159" y="2092774"/>
                <a:ext cx="1152128" cy="501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3D reconstructed volumes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4"/>
              <p:cNvSpPr txBox="1"/>
              <p:nvPr/>
            </p:nvSpPr>
            <p:spPr>
              <a:xfrm>
                <a:off x="7239159" y="1299367"/>
                <a:ext cx="1152128" cy="501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Class averages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4"/>
              <p:cNvSpPr txBox="1"/>
              <p:nvPr/>
            </p:nvSpPr>
            <p:spPr>
              <a:xfrm>
                <a:off x="7149091" y="1545813"/>
                <a:ext cx="1208756" cy="2154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60925" rIns="121900" bIns="6092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67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(Barret, PSI)</a:t>
                </a: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93" name="Google Shape;393;p4"/>
            <p:cNvSpPr txBox="1"/>
            <p:nvPr/>
          </p:nvSpPr>
          <p:spPr>
            <a:xfrm>
              <a:off x="5958966" y="4539551"/>
              <a:ext cx="2645482" cy="4061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More: Tomographic reconstructions, segmented models, …</a:t>
              </a: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96" name="Google Shape;396;p4" descr="A close-up of several cells&#10;&#10;Description automatically generated"/>
          <p:cNvPicPr preferRelativeResize="0"/>
          <p:nvPr/>
        </p:nvPicPr>
        <p:blipFill rotWithShape="1">
          <a:blip r:embed="rId10">
            <a:alphaModFix/>
          </a:blip>
          <a:srcRect l="24158" r="26258"/>
          <a:stretch/>
        </p:blipFill>
        <p:spPr>
          <a:xfrm>
            <a:off x="5680689" y="3884462"/>
            <a:ext cx="1356896" cy="998352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4"/>
          <p:cNvSpPr txBox="1"/>
          <p:nvPr/>
        </p:nvSpPr>
        <p:spPr>
          <a:xfrm>
            <a:off x="5706153" y="4850682"/>
            <a:ext cx="1341427" cy="196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Tomogram</a:t>
            </a:r>
            <a:b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67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tilt-series</a:t>
            </a: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4"/>
          <p:cNvSpPr txBox="1"/>
          <p:nvPr/>
        </p:nvSpPr>
        <p:spPr>
          <a:xfrm>
            <a:off x="5698389" y="5340511"/>
            <a:ext cx="1349191" cy="188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teamtomo.org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93B2BF-8B41-63E1-DD41-1C6E2A074D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42221" y="1507212"/>
            <a:ext cx="3008651" cy="48506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FABDC-FFD9-D58C-3C76-DA699B3A0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09401-51EB-8642-A73C-A0992B1CA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72294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Pressure from journals for open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Requirements from funders &amp; institutes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Easier data collection for microscope users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Standardized across Switzerland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Automatically log acquisition metadata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Rapid deposition in field-specific repositories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Reuse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Verify/reproduce processing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Extracting additional results (especially from tomograms)</a:t>
            </a:r>
          </a:p>
          <a:p>
            <a:pPr marL="594900" lvl="1" indent="-342900">
              <a:buFont typeface="Arial" panose="020B0604020202020204" pitchFamily="34" charset="0"/>
              <a:buChar char="•"/>
              <a:tabLst>
                <a:tab pos="6794500" algn="r"/>
              </a:tabLst>
            </a:pPr>
            <a:r>
              <a:rPr lang="en-US" dirty="0"/>
              <a:t>Method development, e.g. AI methods	</a:t>
            </a:r>
            <a:r>
              <a:rPr lang="en-US" b="1" dirty="0"/>
              <a:t>➜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Apply novel processing methods to older data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8A78D-B7C7-F066-1DE9-FD787FCD5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55A5D-71AF-CF05-B169-0515C8E8D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31EE8-3603-D8AA-3E78-1FCA0C1D4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12" name="Picture 11" descr="A collage of men with different facial expressions&#10;&#10;Description automatically generated">
            <a:extLst>
              <a:ext uri="{FF2B5EF4-FFF2-40B4-BE49-F238E27FC236}">
                <a16:creationId xmlns:a16="http://schemas.microsoft.com/office/drawing/2014/main" id="{66C91E51-ACF6-675B-7BF1-80F527F7E0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488984"/>
            <a:ext cx="3853113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018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1d5eeab3b3_0_0"/>
          <p:cNvSpPr txBox="1"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de-CH" dirty="0"/>
              <a:t>Timeline</a:t>
            </a:r>
          </a:p>
        </p:txBody>
      </p:sp>
      <p:pic>
        <p:nvPicPr>
          <p:cNvPr id="95" name="Google Shape;95;g31d5eeab3b3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4848" y="1313902"/>
            <a:ext cx="11162305" cy="465191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31d5eeab3b3_0_0"/>
          <p:cNvSpPr/>
          <p:nvPr/>
        </p:nvSpPr>
        <p:spPr>
          <a:xfrm>
            <a:off x="5953075" y="2648434"/>
            <a:ext cx="13716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856" y="53435"/>
                </a:moveTo>
                <a:lnTo>
                  <a:pt x="-27004" y="19922"/>
                </a:lnTo>
                <a:lnTo>
                  <a:pt x="-71288" y="56371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OSC-EM Standards Workshop</a:t>
            </a:r>
            <a:endParaRPr/>
          </a:p>
        </p:txBody>
      </p:sp>
      <p:sp>
        <p:nvSpPr>
          <p:cNvPr id="97" name="Google Shape;97;g31d5eeab3b3_0_0"/>
          <p:cNvSpPr/>
          <p:nvPr/>
        </p:nvSpPr>
        <p:spPr>
          <a:xfrm>
            <a:off x="6367591" y="3063469"/>
            <a:ext cx="11796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856" y="53435"/>
                </a:moveTo>
                <a:lnTo>
                  <a:pt x="-27004" y="19922"/>
                </a:lnTo>
                <a:lnTo>
                  <a:pt x="-61600" y="60238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MADICES Workshop</a:t>
            </a:r>
            <a:endParaRPr/>
          </a:p>
        </p:txBody>
      </p:sp>
      <p:sp>
        <p:nvSpPr>
          <p:cNvPr id="98" name="Google Shape;98;g31d5eeab3b3_0_0"/>
          <p:cNvSpPr/>
          <p:nvPr/>
        </p:nvSpPr>
        <p:spPr>
          <a:xfrm>
            <a:off x="3959379" y="3492068"/>
            <a:ext cx="11970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18831" y="27655"/>
                </a:moveTo>
                <a:lnTo>
                  <a:pt x="145524" y="25079"/>
                </a:lnTo>
                <a:lnTo>
                  <a:pt x="164405" y="-109908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cryoET Workshop</a:t>
            </a:r>
            <a:endParaRPr/>
          </a:p>
        </p:txBody>
      </p:sp>
      <p:sp>
        <p:nvSpPr>
          <p:cNvPr id="99" name="Google Shape;99;g31d5eeab3b3_0_0"/>
          <p:cNvSpPr/>
          <p:nvPr/>
        </p:nvSpPr>
        <p:spPr>
          <a:xfrm>
            <a:off x="4807103" y="4335832"/>
            <a:ext cx="12888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18831" y="27655"/>
                </a:moveTo>
                <a:lnTo>
                  <a:pt x="145524" y="25079"/>
                </a:lnTo>
                <a:lnTo>
                  <a:pt x="163766" y="-276013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SciCatCon User Meeting</a:t>
            </a:r>
            <a:endParaRPr/>
          </a:p>
        </p:txBody>
      </p:sp>
      <p:sp>
        <p:nvSpPr>
          <p:cNvPr id="100" name="Google Shape;100;g31d5eeab3b3_0_0"/>
          <p:cNvSpPr/>
          <p:nvPr/>
        </p:nvSpPr>
        <p:spPr>
          <a:xfrm>
            <a:off x="5042003" y="4759439"/>
            <a:ext cx="12780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18831" y="27655"/>
                </a:moveTo>
                <a:lnTo>
                  <a:pt x="145524" y="25079"/>
                </a:lnTo>
                <a:lnTo>
                  <a:pt x="166453" y="-448036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 EM dataset transfered</a:t>
            </a:r>
            <a:endParaRPr/>
          </a:p>
        </p:txBody>
      </p:sp>
      <p:sp>
        <p:nvSpPr>
          <p:cNvPr id="101" name="Google Shape;101;g31d5eeab3b3_0_0"/>
          <p:cNvSpPr/>
          <p:nvPr/>
        </p:nvSpPr>
        <p:spPr>
          <a:xfrm>
            <a:off x="5042003" y="2684207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g31d5eeab3b3_0_0"/>
          <p:cNvSpPr/>
          <p:nvPr/>
        </p:nvSpPr>
        <p:spPr>
          <a:xfrm>
            <a:off x="5607153" y="311283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g31d5eeab3b3_0_0"/>
          <p:cNvSpPr/>
          <p:nvPr/>
        </p:nvSpPr>
        <p:spPr>
          <a:xfrm>
            <a:off x="6432653" y="3532934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31d5eeab3b3_0_0"/>
          <p:cNvSpPr/>
          <p:nvPr/>
        </p:nvSpPr>
        <p:spPr>
          <a:xfrm>
            <a:off x="6699353" y="3532934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31d5eeab3b3_0_0"/>
          <p:cNvSpPr/>
          <p:nvPr/>
        </p:nvSpPr>
        <p:spPr>
          <a:xfrm>
            <a:off x="5492853" y="311283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31d5eeab3b3_0_0"/>
          <p:cNvSpPr/>
          <p:nvPr/>
        </p:nvSpPr>
        <p:spPr>
          <a:xfrm>
            <a:off x="3435500" y="3063513"/>
            <a:ext cx="13716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18831" y="27655"/>
                </a:moveTo>
                <a:lnTo>
                  <a:pt x="134503" y="31832"/>
                </a:lnTo>
                <a:lnTo>
                  <a:pt x="142085" y="-100157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>
                <a:solidFill>
                  <a:schemeClr val="dk1"/>
                </a:solidFill>
              </a:rPr>
              <a:t>Swissuniversities intermediate review</a:t>
            </a:r>
            <a:endParaRPr/>
          </a:p>
        </p:txBody>
      </p:sp>
      <p:sp>
        <p:nvSpPr>
          <p:cNvPr id="107" name="Google Shape;107;g31d5eeab3b3_0_0"/>
          <p:cNvSpPr/>
          <p:nvPr/>
        </p:nvSpPr>
        <p:spPr>
          <a:xfrm>
            <a:off x="5721453" y="5183039"/>
            <a:ext cx="12780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18831" y="27655"/>
                </a:moveTo>
                <a:lnTo>
                  <a:pt x="145524" y="25079"/>
                </a:lnTo>
                <a:lnTo>
                  <a:pt x="161566" y="-435559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>
                <a:solidFill>
                  <a:schemeClr val="dk1"/>
                </a:solidFill>
              </a:rPr>
              <a:t>Globus transfer</a:t>
            </a:r>
            <a:endParaRPr/>
          </a:p>
        </p:txBody>
      </p:sp>
      <p:sp>
        <p:nvSpPr>
          <p:cNvPr id="108" name="Google Shape;108;g31d5eeab3b3_0_0"/>
          <p:cNvSpPr/>
          <p:nvPr/>
        </p:nvSpPr>
        <p:spPr>
          <a:xfrm>
            <a:off x="7847191" y="3196569"/>
            <a:ext cx="11796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856" y="53435"/>
                </a:moveTo>
                <a:lnTo>
                  <a:pt x="-13697" y="59251"/>
                </a:lnTo>
                <a:lnTo>
                  <a:pt x="-23600" y="366733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MADICES Workshop</a:t>
            </a:r>
            <a:endParaRPr/>
          </a:p>
        </p:txBody>
      </p:sp>
      <p:sp>
        <p:nvSpPr>
          <p:cNvPr id="109" name="Google Shape;109;g31d5eeab3b3_0_0"/>
          <p:cNvSpPr/>
          <p:nvPr/>
        </p:nvSpPr>
        <p:spPr>
          <a:xfrm>
            <a:off x="7324728" y="3967709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31d5eeab3b3_0_0"/>
          <p:cNvSpPr/>
          <p:nvPr/>
        </p:nvSpPr>
        <p:spPr>
          <a:xfrm>
            <a:off x="7476978" y="3967709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31d5eeab3b3_0_0"/>
          <p:cNvSpPr/>
          <p:nvPr/>
        </p:nvSpPr>
        <p:spPr>
          <a:xfrm>
            <a:off x="8288616" y="3580344"/>
            <a:ext cx="11796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856" y="53435"/>
                </a:moveTo>
                <a:lnTo>
                  <a:pt x="-46069" y="50195"/>
                </a:lnTo>
                <a:lnTo>
                  <a:pt x="-49801" y="177850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>
                <a:solidFill>
                  <a:schemeClr val="dk1"/>
                </a:solidFill>
              </a:rPr>
              <a:t>ETHZ LTS support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112" name="Google Shape;112;g31d5eeab3b3_0_0"/>
          <p:cNvSpPr/>
          <p:nvPr/>
        </p:nvSpPr>
        <p:spPr>
          <a:xfrm>
            <a:off x="7705578" y="3967709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31d5eeab3b3_0_0"/>
          <p:cNvSpPr/>
          <p:nvPr/>
        </p:nvSpPr>
        <p:spPr>
          <a:xfrm>
            <a:off x="4927703" y="26841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1d5eeab3b3_0_0"/>
          <p:cNvSpPr/>
          <p:nvPr/>
        </p:nvSpPr>
        <p:spPr>
          <a:xfrm>
            <a:off x="2848253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1d5eeab3b3_0_0"/>
          <p:cNvSpPr/>
          <p:nvPr/>
        </p:nvSpPr>
        <p:spPr>
          <a:xfrm>
            <a:off x="3672378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31d5eeab3b3_0_0"/>
          <p:cNvSpPr/>
          <p:nvPr/>
        </p:nvSpPr>
        <p:spPr>
          <a:xfrm>
            <a:off x="4626503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31d5eeab3b3_0_0"/>
          <p:cNvSpPr/>
          <p:nvPr/>
        </p:nvSpPr>
        <p:spPr>
          <a:xfrm>
            <a:off x="5212278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31d5eeab3b3_0_0"/>
          <p:cNvSpPr/>
          <p:nvPr/>
        </p:nvSpPr>
        <p:spPr>
          <a:xfrm>
            <a:off x="5489653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31d5eeab3b3_0_0"/>
          <p:cNvSpPr/>
          <p:nvPr/>
        </p:nvSpPr>
        <p:spPr>
          <a:xfrm>
            <a:off x="4699103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g31d5eeab3b3_0_0"/>
          <p:cNvSpPr/>
          <p:nvPr/>
        </p:nvSpPr>
        <p:spPr>
          <a:xfrm>
            <a:off x="4775303" y="1850682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31d5eeab3b3_0_0"/>
          <p:cNvSpPr/>
          <p:nvPr/>
        </p:nvSpPr>
        <p:spPr>
          <a:xfrm>
            <a:off x="4245203" y="3913957"/>
            <a:ext cx="12888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18831" y="27655"/>
                </a:moveTo>
                <a:lnTo>
                  <a:pt x="145524" y="25079"/>
                </a:lnTo>
                <a:lnTo>
                  <a:pt x="161744" y="-109908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>
                <a:solidFill>
                  <a:schemeClr val="dk1"/>
                </a:solidFill>
              </a:rPr>
              <a:t>ETH review 1</a:t>
            </a:r>
            <a:endParaRPr/>
          </a:p>
        </p:txBody>
      </p:sp>
      <p:sp>
        <p:nvSpPr>
          <p:cNvPr id="122" name="Google Shape;122;g31d5eeab3b3_0_0"/>
          <p:cNvSpPr/>
          <p:nvPr/>
        </p:nvSpPr>
        <p:spPr>
          <a:xfrm>
            <a:off x="5835753" y="3532934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g31d5eeab3b3_0_0"/>
          <p:cNvSpPr/>
          <p:nvPr/>
        </p:nvSpPr>
        <p:spPr>
          <a:xfrm>
            <a:off x="8688228" y="3964132"/>
            <a:ext cx="1288800" cy="29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1804" y="32880"/>
                </a:moveTo>
                <a:lnTo>
                  <a:pt x="-51564" y="37266"/>
                </a:lnTo>
                <a:lnTo>
                  <a:pt x="-69695" y="37469"/>
                </a:lnTo>
              </a:path>
            </a:pathLst>
          </a:custGeom>
          <a:solidFill>
            <a:schemeClr val="lt1"/>
          </a:solidFill>
          <a:ln w="127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de-CH" sz="1000">
                <a:solidFill>
                  <a:schemeClr val="dk1"/>
                </a:solidFill>
              </a:rPr>
              <a:t>ETH review 2</a:t>
            </a:r>
            <a:endParaRPr/>
          </a:p>
        </p:txBody>
      </p:sp>
      <p:sp>
        <p:nvSpPr>
          <p:cNvPr id="124" name="Google Shape;124;g31d5eeab3b3_0_0"/>
          <p:cNvSpPr/>
          <p:nvPr/>
        </p:nvSpPr>
        <p:spPr>
          <a:xfrm>
            <a:off x="7803903" y="3967709"/>
            <a:ext cx="228600" cy="213900"/>
          </a:xfrm>
          <a:prstGeom prst="diamond">
            <a:avLst/>
          </a:prstGeom>
          <a:solidFill>
            <a:srgbClr val="FFFF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E1C8B-05C9-0DCE-E660-F5319C4A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r>
              <a:rPr lang="en-US" noProof="0"/>
              <a:t>2024-12-10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B50DF-B994-EB57-C0D2-EB34B9C2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03D38-E217-9215-953E-11BD72AE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7" id="{8CB222CE-3CBD-8D44-874F-723B4881D61D}" vid="{168E5816-6FB1-344F-A329-045AD982836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B82E1A2E4D1C4FA6B2F0912B1548A8" ma:contentTypeVersion="4" ma:contentTypeDescription="Create a new document." ma:contentTypeScope="" ma:versionID="cd4bb695ee6e6067f983f8c1986fa41b">
  <xsd:schema xmlns:xsd="http://www.w3.org/2001/XMLSchema" xmlns:xs="http://www.w3.org/2001/XMLSchema" xmlns:p="http://schemas.microsoft.com/office/2006/metadata/properties" xmlns:ns2="5b48679f-c7e4-4359-962e-1d0975486688" targetNamespace="http://schemas.microsoft.com/office/2006/metadata/properties" ma:root="true" ma:fieldsID="4040d54ddf410e1d7c450dd8bb56e4c2" ns2:_="">
    <xsd:import namespace="5b48679f-c7e4-4359-962e-1d09754866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8679f-c7e4-4359-962e-1d09754866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5b48679f-c7e4-4359-962e-1d0975486688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24C1D3-4F44-4595-BE17-E7A685C09B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8679f-c7e4-4359-962e-1d09754866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924</TotalTime>
  <Words>1343</Words>
  <Application>Microsoft Macintosh PowerPoint</Application>
  <PresentationFormat>Widescreen</PresentationFormat>
  <Paragraphs>253</Paragraphs>
  <Slides>20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Courier New</vt:lpstr>
      <vt:lpstr>Helvetica Neue</vt:lpstr>
      <vt:lpstr>Benutzerdefiniertes Design</vt:lpstr>
      <vt:lpstr>OpenEM</vt:lpstr>
      <vt:lpstr>Scientific Data Lifecycle</vt:lpstr>
      <vt:lpstr>SciCat Statistics</vt:lpstr>
      <vt:lpstr>SciCat Backend v4</vt:lpstr>
      <vt:lpstr>What will change?</vt:lpstr>
      <vt:lpstr>PowerPoint Presentation</vt:lpstr>
      <vt:lpstr>Electron Microscopy (EM)</vt:lpstr>
      <vt:lpstr>Motivation </vt:lpstr>
      <vt:lpstr>Timeline</vt:lpstr>
      <vt:lpstr>Updates</vt:lpstr>
      <vt:lpstr>Authentication</vt:lpstr>
      <vt:lpstr>Current Ingestor Architecture</vt:lpstr>
      <vt:lpstr>Planned Architecture for external facilities</vt:lpstr>
      <vt:lpstr>New Ingestor Frontend</vt:lpstr>
      <vt:lpstr>New Ingestor Frontend</vt:lpstr>
      <vt:lpstr>Open Science Community for Electron Microscopy (OSC‑EM)</vt:lpstr>
      <vt:lpstr>OSC-EM Schema</vt:lpstr>
      <vt:lpstr>Deposition in EMPIAR, EMDB, and PDB</vt:lpstr>
      <vt:lpstr>Resources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Bliven Spencer Edward</dc:creator>
  <dc:description>erstellt durch Vorlagenbauer.ch</dc:description>
  <cp:lastModifiedBy>Bliven Spencer Edward</cp:lastModifiedBy>
  <cp:revision>13</cp:revision>
  <dcterms:created xsi:type="dcterms:W3CDTF">2024-11-06T23:58:07Z</dcterms:created>
  <dcterms:modified xsi:type="dcterms:W3CDTF">2024-12-10T07:59:33Z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0x01010098B82E1A2E4D1C4FA6B2F0912B1548A8</vt:lpwstr>
  </property>
  <property fmtid="{D5CDD505-2E9C-101B-9397-08002B2CF9AE}" pid="3" name="MediaServiceImageTags">
    <vt:lpwstr/>
  </property>
</Properties>
</file>