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2"/>
  </p:notesMasterIdLst>
  <p:handoutMasterIdLst>
    <p:handoutMasterId r:id="rId23"/>
  </p:handoutMasterIdLst>
  <p:sldIdLst>
    <p:sldId id="966" r:id="rId5"/>
    <p:sldId id="986" r:id="rId6"/>
    <p:sldId id="984" r:id="rId7"/>
    <p:sldId id="975" r:id="rId8"/>
    <p:sldId id="979" r:id="rId9"/>
    <p:sldId id="981" r:id="rId10"/>
    <p:sldId id="976" r:id="rId11"/>
    <p:sldId id="292" r:id="rId12"/>
    <p:sldId id="977" r:id="rId13"/>
    <p:sldId id="978" r:id="rId14"/>
    <p:sldId id="969" r:id="rId15"/>
    <p:sldId id="970" r:id="rId16"/>
    <p:sldId id="964" r:id="rId17"/>
    <p:sldId id="974" r:id="rId18"/>
    <p:sldId id="960" r:id="rId19"/>
    <p:sldId id="987" r:id="rId20"/>
    <p:sldId id="985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8202"/>
    <a:srgbClr val="EEB500"/>
    <a:srgbClr val="DBAB25"/>
    <a:srgbClr val="FF66FF"/>
    <a:srgbClr val="F0F0F0"/>
    <a:srgbClr val="CBCCF5"/>
    <a:srgbClr val="E7E7FA"/>
    <a:srgbClr val="EBE7F9"/>
    <a:srgbClr val="D5CCF2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80" autoAdjust="0"/>
  </p:normalViewPr>
  <p:slideViewPr>
    <p:cSldViewPr showGuides="1">
      <p:cViewPr varScale="1">
        <p:scale>
          <a:sx n="78" d="100"/>
          <a:sy n="78" d="100"/>
        </p:scale>
        <p:origin x="835" y="6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14.01.2026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D144C-6A71-29CF-DD9A-F18A828CF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C35E44-113F-F743-FC53-2F7DF4AE16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F7E855-759A-8867-7DF1-907796D993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E8E3B-32E4-6E0C-938C-7C072D6BA6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18935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80351-2FF7-8B6A-CABB-16EBD6686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E10201-2AA4-B066-2FBD-C3619161FB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31082B-9405-3C3C-2BE7-A4F94824F5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12F49-30D5-3ADA-0DE7-A9BC24D49F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4077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C09DB-D331-1AEA-AE8E-288DF548D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021CFC-B4E2-0FEE-5576-14953864FB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3BDFEB-12D2-0214-5566-A7C0BAE976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09B44-D673-45BD-C466-9CC6529127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7473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291E8-425A-5A67-A27C-80A0E228D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2CBE6-0F60-92AA-B8FA-D470F42582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87E39D-C3CD-50CF-1709-EE975E9EC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86DEC-9A64-3541-1CDC-A085C640D5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4634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1FBB8-A009-4593-D96E-3F1088C49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7BB153-CEEE-B06D-1294-CA24BC15FD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64E4B2-6E89-5A9E-6DD7-1F39FB378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311F8-4EEC-7D32-D2F2-43E108734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296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EE1-DCB8-4B46-BDAC-5223FF5BF56E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F4005-3535-4F7B-B692-29E3430811FE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73C2-F0D7-4A24-9886-2BC1DDD0AEC9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6E18-2E03-4CD5-B270-8271A242D30A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77055-2769-443C-ACB6-78C99789A72C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07EDC9-EF41-4E42-8FEF-D4254A53D4D0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5580-AE1D-4A15-B015-0BAB533AB508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2FAB-B738-4C4C-AF2C-D9DFA052A92D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3E50-1ECF-4336-B262-3FF40C2186B2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6BE3-CD9E-4978-8A7F-64F697B8605B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F3-5489-4512-80D0-B47DA25855CA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B48-A48B-42CE-966E-6085FA0636A8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5A8D-CB4C-4DC2-B52D-3E4D31AB6CDF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025A6-6F18-4EDF-91B2-FD24EF78DE5F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227F-D933-4B52-89D0-B951AFEE3DCC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C002-36F2-4E59-A952-C8536C8FB32B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8437-90B7-46CA-BC9D-E42764A9274E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B3D8-C087-4470-AB8E-12277E1B53ED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6789-9FA3-4C96-903A-376BAD3311F8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77AD-D81D-480A-819C-AC7E34AACB94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D982-6617-4ECB-AE98-BC37F62CD35D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CD84-CBFD-447C-B406-739A62A3EC8B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C77093-18A5-4303-8D42-D42FD2CD79AB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D5728D-50A8-4383-A50C-254EABB916DE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CF06D1-8877-4695-9C03-259CB27D65A9}" type="datetime1">
              <a:rPr lang="de-CH" noProof="0" smtClean="0"/>
              <a:t>14.01.2026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333890-DB7F-F611-BDDA-AD4BDF22C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15975-9ECE-6712-5942-8E90042F6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Muon Spin Spectroscopy School 2026, Jan 14 – 21 </a:t>
            </a:r>
            <a:endParaRPr lang="en-GB" noProof="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93DE93-1ED1-227C-8A62-90319CB41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4A568A-9C60-7000-1586-33E6E61CD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14.01.2026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C3FF47-4D0C-BDF8-FD90-7ABAB1499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853A82-5A14-127D-7BC2-C1D2C79C2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1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91A270-69DF-7001-6F86-0FFF4B461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16AA0EF-00C2-6EFA-8E31-85D43DAF6C79}"/>
              </a:ext>
            </a:extLst>
          </p:cNvPr>
          <p:cNvSpPr txBox="1"/>
          <p:nvPr/>
        </p:nvSpPr>
        <p:spPr>
          <a:xfrm>
            <a:off x="1775520" y="4834896"/>
            <a:ext cx="8280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chemeClr val="accent3"/>
                </a:solidFill>
              </a:rPr>
              <a:t>Jointly organised by PSI, ISIS, KTH</a:t>
            </a:r>
            <a:endParaRPr lang="en-GB" sz="3600" b="1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0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EEA11-B775-F5EA-7C1E-C1D59D529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375E2-8535-3A30-3941-B4ACB81B6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21, workshops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CD559-D9E7-CB9F-D017-E0E38A147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6FCB5-EC7E-B17B-7F5E-C38DE5869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B31A6-3C39-B7A6-4627-1337A884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A50A63-2DE5-2C37-640E-39C7BB985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008000"/>
            <a:ext cx="4039164" cy="22958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C74EAEC-0D3A-7647-0661-61D7F3770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639" y="1008000"/>
            <a:ext cx="4010585" cy="232442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C0F592F-A16B-479D-25EA-189594C7B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1702" y="1029600"/>
            <a:ext cx="4010585" cy="226726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6C85421-8325-DCDD-63C2-ECC9DA2AF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5944" y="3525577"/>
            <a:ext cx="4020111" cy="2267266"/>
          </a:xfrm>
          <a:prstGeom prst="rect">
            <a:avLst/>
          </a:prstGeom>
        </p:spPr>
      </p:pic>
      <p:sp>
        <p:nvSpPr>
          <p:cNvPr id="3" name="Ellipse 9">
            <a:extLst>
              <a:ext uri="{FF2B5EF4-FFF2-40B4-BE49-F238E27FC236}">
                <a16:creationId xmlns:a16="http://schemas.microsoft.com/office/drawing/2014/main" id="{E44F87D0-01B1-719A-074C-D1329BE58C46}"/>
              </a:ext>
            </a:extLst>
          </p:cNvPr>
          <p:cNvSpPr/>
          <p:nvPr/>
        </p:nvSpPr>
        <p:spPr>
          <a:xfrm>
            <a:off x="3071664" y="882652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" name="Ellipse 9">
            <a:extLst>
              <a:ext uri="{FF2B5EF4-FFF2-40B4-BE49-F238E27FC236}">
                <a16:creationId xmlns:a16="http://schemas.microsoft.com/office/drawing/2014/main" id="{0209D687-6CA8-6786-C4F0-A3C1F6A81144}"/>
              </a:ext>
            </a:extLst>
          </p:cNvPr>
          <p:cNvSpPr/>
          <p:nvPr/>
        </p:nvSpPr>
        <p:spPr>
          <a:xfrm>
            <a:off x="7101941" y="878424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Ellipse 9">
            <a:extLst>
              <a:ext uri="{FF2B5EF4-FFF2-40B4-BE49-F238E27FC236}">
                <a16:creationId xmlns:a16="http://schemas.microsoft.com/office/drawing/2014/main" id="{6BBEF0D7-6B72-79A2-270B-3594776A8295}"/>
              </a:ext>
            </a:extLst>
          </p:cNvPr>
          <p:cNvSpPr/>
          <p:nvPr/>
        </p:nvSpPr>
        <p:spPr>
          <a:xfrm>
            <a:off x="11004690" y="872716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C9B954F-58CA-B818-EF4E-43084300D670}"/>
              </a:ext>
            </a:extLst>
          </p:cNvPr>
          <p:cNvSpPr/>
          <p:nvPr/>
        </p:nvSpPr>
        <p:spPr>
          <a:xfrm>
            <a:off x="7101940" y="3386707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2713931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86DF8-D13C-794B-9A08-B1FE0D1CA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E8022C-2950-0F3A-605E-05ACB89F5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Muon Spin Spectroscopy School 2026, Jan 14 – 21 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BBA540-7AE9-2A4D-348C-546F1FE9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14.01.2026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B3628B-8101-BEC1-85B2-59F653B5A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6C30BC-55F3-1BFE-BB04-A3989139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11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17" name="Inhaltsplatzhalter 16">
            <a:extLst>
              <a:ext uri="{FF2B5EF4-FFF2-40B4-BE49-F238E27FC236}">
                <a16:creationId xmlns:a16="http://schemas.microsoft.com/office/drawing/2014/main" id="{9F9543FF-733E-B296-AF4D-ACE6195DA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5D64852-D680-83DC-6CC2-6598A8A76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4112"/>
            <a:ext cx="12192000" cy="5911272"/>
          </a:xfrm>
          <a:prstGeom prst="rect">
            <a:avLst/>
          </a:prstGeom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7BFC469C-DCC1-5F8D-9A1A-472BC8275E51}"/>
              </a:ext>
            </a:extLst>
          </p:cNvPr>
          <p:cNvSpPr/>
          <p:nvPr/>
        </p:nvSpPr>
        <p:spPr>
          <a:xfrm>
            <a:off x="2711624" y="3789040"/>
            <a:ext cx="1656184" cy="1008112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8FC9B54-FAE2-A4A4-715E-EF5DBB4BD4F6}"/>
              </a:ext>
            </a:extLst>
          </p:cNvPr>
          <p:cNvSpPr txBox="1"/>
          <p:nvPr/>
        </p:nvSpPr>
        <p:spPr>
          <a:xfrm>
            <a:off x="9672848" y="1784556"/>
            <a:ext cx="1000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Schwyz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145FFE3-82DA-ED54-9790-1049EFC5AC92}"/>
              </a:ext>
            </a:extLst>
          </p:cNvPr>
          <p:cNvSpPr txBox="1"/>
          <p:nvPr/>
        </p:nvSpPr>
        <p:spPr>
          <a:xfrm>
            <a:off x="10301535" y="1088740"/>
            <a:ext cx="1890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Grosser Mythen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C356691-8AF1-864B-F381-24EA94A4349B}"/>
              </a:ext>
            </a:extLst>
          </p:cNvPr>
          <p:cNvSpPr txBox="1"/>
          <p:nvPr/>
        </p:nvSpPr>
        <p:spPr>
          <a:xfrm>
            <a:off x="398091" y="1471924"/>
            <a:ext cx="1000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Zug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A8FBC94-C251-EB46-4307-678EBD2A6F7A}"/>
              </a:ext>
            </a:extLst>
          </p:cNvPr>
          <p:cNvSpPr txBox="1"/>
          <p:nvPr/>
        </p:nvSpPr>
        <p:spPr>
          <a:xfrm>
            <a:off x="745754" y="6542805"/>
            <a:ext cx="1245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Lucerne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7D3D51F5-C352-32A0-88C8-65B8A92894B0}"/>
              </a:ext>
            </a:extLst>
          </p:cNvPr>
          <p:cNvCxnSpPr/>
          <p:nvPr/>
        </p:nvCxnSpPr>
        <p:spPr>
          <a:xfrm flipH="1">
            <a:off x="47328" y="6741368"/>
            <a:ext cx="647997" cy="0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1">
            <a:extLst>
              <a:ext uri="{FF2B5EF4-FFF2-40B4-BE49-F238E27FC236}">
                <a16:creationId xmlns:a16="http://schemas.microsoft.com/office/drawing/2014/main" id="{0B05C912-7FC1-6A27-539C-6FBEB670840A}"/>
              </a:ext>
            </a:extLst>
          </p:cNvPr>
          <p:cNvSpPr txBox="1"/>
          <p:nvPr/>
        </p:nvSpPr>
        <p:spPr>
          <a:xfrm>
            <a:off x="3143672" y="1326668"/>
            <a:ext cx="23309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Rigi-Kulm: sleigh rental</a:t>
            </a:r>
            <a:endParaRPr lang="en-GB" sz="1600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184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441DE-E9D4-D9DF-A579-741447FF3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D7398-35A3-073C-F8DA-249EFE513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Muon Spin Spectroscopy School 2026, Jan 14 – 21 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CEBD25-235A-3868-E87C-37A9F9A14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D5EC33-411E-1E78-E740-DF76FC4BD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14.01.2026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5CB6E3-8B89-833A-4665-510DBE9B6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A6BF49-4488-810A-AC48-90AAB8CE2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12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F0BC38C-9CF7-1AA1-FC31-9B939D9E5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1" y="1143000"/>
            <a:ext cx="12192000" cy="5715000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42624706-41C0-33FB-5673-C98EA645FE72}"/>
              </a:ext>
            </a:extLst>
          </p:cNvPr>
          <p:cNvSpPr/>
          <p:nvPr/>
        </p:nvSpPr>
        <p:spPr>
          <a:xfrm>
            <a:off x="1398588" y="4869160"/>
            <a:ext cx="2177132" cy="1386002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E31630E-964C-9BCA-9F06-81191938FDED}"/>
              </a:ext>
            </a:extLst>
          </p:cNvPr>
          <p:cNvSpPr txBox="1"/>
          <p:nvPr/>
        </p:nvSpPr>
        <p:spPr>
          <a:xfrm>
            <a:off x="1756954" y="4472600"/>
            <a:ext cx="1460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Rigi-Kal</a:t>
            </a:r>
            <a:r>
              <a:rPr lang="en-GB" b="1" dirty="0" err="1">
                <a:solidFill>
                  <a:schemeClr val="accent1"/>
                </a:solidFill>
              </a:rPr>
              <a:t>tbad</a:t>
            </a:r>
            <a:endParaRPr lang="en-GB" b="1" noProof="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950B94A-A393-9AAC-6767-8B2CBFC05078}"/>
              </a:ext>
            </a:extLst>
          </p:cNvPr>
          <p:cNvSpPr txBox="1"/>
          <p:nvPr/>
        </p:nvSpPr>
        <p:spPr>
          <a:xfrm>
            <a:off x="10340142" y="1376773"/>
            <a:ext cx="1480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Jan 11, 2026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1347D49-ACE9-01F8-9F8A-571FD00FEDB8}"/>
              </a:ext>
            </a:extLst>
          </p:cNvPr>
          <p:cNvSpPr txBox="1"/>
          <p:nvPr/>
        </p:nvSpPr>
        <p:spPr>
          <a:xfrm>
            <a:off x="4799856" y="3699081"/>
            <a:ext cx="1000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Pilatus</a:t>
            </a:r>
            <a:endParaRPr lang="en-GB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70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E8779-7CB1-81FF-246C-315E5FBEA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3ED70-C4E9-09CD-BB57-418E41D87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Muon Spin Spectroscopy School 2026, Jan 14 – 21 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E7F657-E9EC-3A80-7F05-D4E33592F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BB8C75-9586-0E55-EBC7-462CF51A4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14.01.2026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D8FAF6-DB10-E03C-0525-FE5573986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A8A5A4-671E-0009-C40A-A5E7E2613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13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7D6B374-3C6C-8B99-3631-ADE89F170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776"/>
            <a:ext cx="12192000" cy="544528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B9EEE37-A9FF-E582-645C-A837F48221D8}"/>
              </a:ext>
            </a:extLst>
          </p:cNvPr>
          <p:cNvSpPr txBox="1"/>
          <p:nvPr/>
        </p:nvSpPr>
        <p:spPr>
          <a:xfrm>
            <a:off x="10682581" y="5075892"/>
            <a:ext cx="1480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Jan 11, 2026</a:t>
            </a:r>
          </a:p>
        </p:txBody>
      </p:sp>
    </p:spTree>
    <p:extLst>
      <p:ext uri="{BB962C8B-B14F-4D97-AF65-F5344CB8AC3E}">
        <p14:creationId xmlns:p14="http://schemas.microsoft.com/office/powerpoint/2010/main" val="2310998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AB732-4F4F-1D38-3193-21208EE05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C3140-B964-DD2C-51F5-E5E469C95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A63EA-6A5B-DFD0-759E-38424C318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Meals and </a:t>
            </a:r>
            <a:r>
              <a:rPr lang="de-CH" b="1" dirty="0" err="1"/>
              <a:t>drinks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b="1" dirty="0" err="1"/>
              <a:t>Water</a:t>
            </a:r>
            <a:r>
              <a:rPr lang="de-CH" b="1" dirty="0"/>
              <a:t> and </a:t>
            </a:r>
            <a:r>
              <a:rPr lang="de-CH" b="1" dirty="0" err="1"/>
              <a:t>coffee</a:t>
            </a:r>
            <a:r>
              <a:rPr lang="de-CH" b="1" dirty="0"/>
              <a:t> </a:t>
            </a:r>
            <a:r>
              <a:rPr lang="de-CH" dirty="0" err="1"/>
              <a:t>during</a:t>
            </a:r>
            <a:r>
              <a:rPr lang="de-CH" dirty="0"/>
              <a:t> lunch and </a:t>
            </a:r>
            <a:r>
              <a:rPr lang="de-CH" dirty="0" err="1"/>
              <a:t>dinner</a:t>
            </a:r>
            <a:r>
              <a:rPr lang="de-CH" dirty="0"/>
              <a:t> </a:t>
            </a:r>
            <a:r>
              <a:rPr lang="de-CH" dirty="0" err="1"/>
              <a:t>included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All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drinks</a:t>
            </a:r>
            <a:r>
              <a:rPr lang="de-CH" dirty="0"/>
              <a:t> at lunch/</a:t>
            </a:r>
            <a:r>
              <a:rPr lang="de-CH" dirty="0" err="1"/>
              <a:t>dinner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paid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participants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kern="1000" spc="30" dirty="0">
                <a:solidFill>
                  <a:srgbClr val="000000"/>
                </a:solidFill>
              </a:rPr>
              <a:t>Drinks in the Mark-Twain Bar to be paid by participants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 </a:t>
            </a: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>
              <a:spcAft>
                <a:spcPts val="600"/>
              </a:spcAft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 err="1"/>
              <a:t>Spa</a:t>
            </a:r>
            <a:r>
              <a:rPr lang="de-CH" b="1" dirty="0"/>
              <a:t> </a:t>
            </a:r>
            <a:r>
              <a:rPr lang="de-CH" b="1" dirty="0" err="1"/>
              <a:t>area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hotel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Free </a:t>
            </a:r>
            <a:r>
              <a:rPr lang="de-CH" dirty="0" err="1"/>
              <a:t>access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participants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The hotel provides bathrobes and towels. Disposable slippers are not provided. You are welcome to bring your own slippers or purchase them from the hotel.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Direct access from the hotel with room key. </a:t>
            </a:r>
            <a:r>
              <a:rPr lang="en-US" b="1" dirty="0"/>
              <a:t>Opening hours: 8 am – 8 pm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1B35D-AD4D-507C-CCCE-FA9C9FD09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A91DC-3CF6-16E7-A5E9-734FE727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71128-3616-0100-F785-4B33F78D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40F6241-1A95-B426-5EE4-D2E1B8BEA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207" y="1114683"/>
            <a:ext cx="4127260" cy="191351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1995D10-D23D-C8A8-69DA-6985ED5DB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657" y="3356992"/>
            <a:ext cx="2609455" cy="163563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E4106D2-3882-F2C6-1891-D8653E7B3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3361321"/>
            <a:ext cx="2609455" cy="1631308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9FF723C-9E2E-D8C4-FAD5-44F7F7564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0416" y="3356992"/>
            <a:ext cx="2246956" cy="16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2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BFE2A-B8A7-0AEE-EC9A-3E6FA918B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03B9F-1F48-0A8C-117E-DEFC90C8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Muon Spin Spectroscopy School 2026, Jan 14 – 21 </a:t>
            </a:r>
            <a:endParaRPr lang="en-GB" noProof="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58A547-3B44-FC69-65D6-BA9F982A7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81F1DD-2A9D-B1C4-00A1-64317C5E1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14.01.2026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8A5DAD-1DA4-46CD-D0B6-4E621EFE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489BA0-B55D-4A7B-D6B8-49170EB1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15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F7C2E6-B259-2960-D09D-F1E682571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67856D-6268-79EB-5395-418A5AEBEEA6}"/>
              </a:ext>
            </a:extLst>
          </p:cNvPr>
          <p:cNvSpPr txBox="1"/>
          <p:nvPr/>
        </p:nvSpPr>
        <p:spPr>
          <a:xfrm>
            <a:off x="2063552" y="4797152"/>
            <a:ext cx="720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3600" b="1" dirty="0" err="1">
                <a:solidFill>
                  <a:schemeClr val="accent3"/>
                </a:solidFill>
              </a:rPr>
              <a:t>We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wish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you</a:t>
            </a:r>
            <a:r>
              <a:rPr lang="de-CH" sz="3600" b="1" dirty="0">
                <a:solidFill>
                  <a:schemeClr val="accent3"/>
                </a:solidFill>
              </a:rPr>
              <a:t> a </a:t>
            </a:r>
            <a:r>
              <a:rPr lang="de-CH" sz="3600" b="1" dirty="0" err="1">
                <a:solidFill>
                  <a:schemeClr val="accent3"/>
                </a:solidFill>
              </a:rPr>
              <a:t>great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muon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school</a:t>
            </a:r>
            <a:r>
              <a:rPr lang="de-CH" sz="3600" b="1" dirty="0">
                <a:solidFill>
                  <a:schemeClr val="accent3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63049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63FC2-E575-ECFA-4ACB-02F2C5A52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3467-FA50-A7B5-86DA-BFD0E730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 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C90B7-6AB9-144E-C255-74B7293F3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4399-DE73-6E60-6268-8E1B54F26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F57F1-9186-B488-36C0-DD853086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25A89-6785-89B1-D961-29D5A4D1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99F8A1-BAF2-4BC9-FD81-2DD4365DA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26"/>
            <a:ext cx="12192000" cy="6862131"/>
          </a:xfrm>
          <a:prstGeom prst="rect">
            <a:avLst/>
          </a:prstGeom>
        </p:spPr>
      </p:pic>
      <p:sp>
        <p:nvSpPr>
          <p:cNvPr id="13" name="Ellipse 8">
            <a:extLst>
              <a:ext uri="{FF2B5EF4-FFF2-40B4-BE49-F238E27FC236}">
                <a16:creationId xmlns:a16="http://schemas.microsoft.com/office/drawing/2014/main" id="{E92131C1-905E-9C8E-74C0-98B988AC3CB5}"/>
              </a:ext>
            </a:extLst>
          </p:cNvPr>
          <p:cNvSpPr/>
          <p:nvPr/>
        </p:nvSpPr>
        <p:spPr>
          <a:xfrm>
            <a:off x="191344" y="6412957"/>
            <a:ext cx="1772615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Ellipse 8">
            <a:extLst>
              <a:ext uri="{FF2B5EF4-FFF2-40B4-BE49-F238E27FC236}">
                <a16:creationId xmlns:a16="http://schemas.microsoft.com/office/drawing/2014/main" id="{044B3159-CEEF-1C07-6D62-DC9D31964E78}"/>
              </a:ext>
            </a:extLst>
          </p:cNvPr>
          <p:cNvSpPr/>
          <p:nvPr/>
        </p:nvSpPr>
        <p:spPr>
          <a:xfrm>
            <a:off x="2279576" y="6388525"/>
            <a:ext cx="1772615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5" name="Ellipse 8">
            <a:extLst>
              <a:ext uri="{FF2B5EF4-FFF2-40B4-BE49-F238E27FC236}">
                <a16:creationId xmlns:a16="http://schemas.microsoft.com/office/drawing/2014/main" id="{FB5068D7-DE62-5D80-61CB-2DEF8096625B}"/>
              </a:ext>
            </a:extLst>
          </p:cNvPr>
          <p:cNvSpPr/>
          <p:nvPr/>
        </p:nvSpPr>
        <p:spPr>
          <a:xfrm>
            <a:off x="2063552" y="4005064"/>
            <a:ext cx="1772615" cy="216024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2533385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3C995-BDB4-9C4A-5FF0-006CFC594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B3694-3661-18B1-4B78-7E1D3D38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E2AE4-02B7-8D28-5C8C-9EC932088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517068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Session </a:t>
            </a:r>
            <a:r>
              <a:rPr lang="de-CH" b="1" dirty="0" err="1"/>
              <a:t>chairs</a:t>
            </a:r>
            <a:r>
              <a:rPr lang="de-CH" b="1" dirty="0"/>
              <a:t> (in </a:t>
            </a:r>
            <a:r>
              <a:rPr lang="de-CH" b="1" dirty="0" err="1"/>
              <a:t>Indico</a:t>
            </a:r>
            <a:r>
              <a:rPr lang="de-CH" b="1" dirty="0"/>
              <a:t>: </a:t>
            </a:r>
            <a:r>
              <a:rPr lang="de-CH" b="1" dirty="0" err="1"/>
              <a:t>click</a:t>
            </a:r>
            <a:r>
              <a:rPr lang="de-CH" b="1" dirty="0"/>
              <a:t> in </a:t>
            </a:r>
            <a:r>
              <a:rPr lang="de-CH" b="1" dirty="0" err="1"/>
              <a:t>timetable</a:t>
            </a:r>
            <a:r>
              <a:rPr lang="de-CH" b="1" dirty="0"/>
              <a:t> on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contribution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see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chair</a:t>
            </a:r>
            <a:r>
              <a:rPr lang="de-CH" b="1" dirty="0"/>
              <a:t> online)</a:t>
            </a: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>
              <a:spcAft>
                <a:spcPts val="600"/>
              </a:spcAft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WLAN: Hotel Rigi Kaltbad Gast, </a:t>
            </a:r>
            <a:r>
              <a:rPr lang="en-US" b="1" dirty="0"/>
              <a:t>PW: 110126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1A3CF-73D3-5942-D56E-E002B965C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AAB33-91EE-3B33-2740-B25B31BF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E2F995-E0CC-FC76-C570-A615B2144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916832"/>
            <a:ext cx="11726912" cy="16290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1CC4ADF-4766-FB99-3A8C-083B4396C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233" y="3699081"/>
            <a:ext cx="5849166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5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04420-F0E1-F1EB-6176-206A0B21A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1B46F-F578-577E-E9B7-3E10052B3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 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1A59A-911F-9E5A-6BCE-338AA4884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F697F-564C-BF06-C388-F490D235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37731-E70C-0B1A-1BC0-14E613BA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752CE-B687-956D-1296-4954508D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C22735-7887-7731-1F3A-D028150D7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26"/>
            <a:ext cx="12192000" cy="6862131"/>
          </a:xfrm>
          <a:prstGeom prst="rect">
            <a:avLst/>
          </a:prstGeom>
        </p:spPr>
      </p:pic>
      <p:sp>
        <p:nvSpPr>
          <p:cNvPr id="13" name="Ellipse 8">
            <a:extLst>
              <a:ext uri="{FF2B5EF4-FFF2-40B4-BE49-F238E27FC236}">
                <a16:creationId xmlns:a16="http://schemas.microsoft.com/office/drawing/2014/main" id="{6E19A8CB-F433-2223-B96C-C1F37A90C400}"/>
              </a:ext>
            </a:extLst>
          </p:cNvPr>
          <p:cNvSpPr/>
          <p:nvPr/>
        </p:nvSpPr>
        <p:spPr>
          <a:xfrm>
            <a:off x="191344" y="6412957"/>
            <a:ext cx="1772615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Ellipse 8">
            <a:extLst>
              <a:ext uri="{FF2B5EF4-FFF2-40B4-BE49-F238E27FC236}">
                <a16:creationId xmlns:a16="http://schemas.microsoft.com/office/drawing/2014/main" id="{1FCA1077-0B02-8900-FF2E-CD677B2B666C}"/>
              </a:ext>
            </a:extLst>
          </p:cNvPr>
          <p:cNvSpPr/>
          <p:nvPr/>
        </p:nvSpPr>
        <p:spPr>
          <a:xfrm>
            <a:off x="2279576" y="6388525"/>
            <a:ext cx="1772615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5" name="Ellipse 8">
            <a:extLst>
              <a:ext uri="{FF2B5EF4-FFF2-40B4-BE49-F238E27FC236}">
                <a16:creationId xmlns:a16="http://schemas.microsoft.com/office/drawing/2014/main" id="{33EB470D-B606-E807-6E87-C29FCCCDCF70}"/>
              </a:ext>
            </a:extLst>
          </p:cNvPr>
          <p:cNvSpPr/>
          <p:nvPr/>
        </p:nvSpPr>
        <p:spPr>
          <a:xfrm>
            <a:off x="2063552" y="4005064"/>
            <a:ext cx="1772615" cy="216024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84266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B6B10-95E0-4ED2-8828-FEAA7FF0B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C0DCF-C3AE-478D-31D1-59EB8C722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EF5EB-2843-D97B-644F-26BF4E87A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517068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Session </a:t>
            </a:r>
            <a:r>
              <a:rPr lang="de-CH" b="1" dirty="0" err="1"/>
              <a:t>chairs</a:t>
            </a:r>
            <a:r>
              <a:rPr lang="de-CH" b="1" dirty="0"/>
              <a:t> (in </a:t>
            </a:r>
            <a:r>
              <a:rPr lang="de-CH" b="1" dirty="0" err="1"/>
              <a:t>Indico</a:t>
            </a:r>
            <a:r>
              <a:rPr lang="de-CH" b="1" dirty="0"/>
              <a:t>: </a:t>
            </a:r>
            <a:r>
              <a:rPr lang="de-CH" b="1" dirty="0" err="1"/>
              <a:t>move</a:t>
            </a:r>
            <a:r>
              <a:rPr lang="de-CH" b="1" dirty="0"/>
              <a:t> </a:t>
            </a:r>
            <a:r>
              <a:rPr lang="de-CH" b="1" dirty="0" err="1"/>
              <a:t>mouse</a:t>
            </a:r>
            <a:r>
              <a:rPr lang="de-CH" b="1" dirty="0"/>
              <a:t> in  </a:t>
            </a:r>
            <a:r>
              <a:rPr lang="de-CH" b="1" dirty="0" err="1"/>
              <a:t>timetable</a:t>
            </a:r>
            <a:r>
              <a:rPr lang="de-CH" b="1" dirty="0"/>
              <a:t> on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contribution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see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session</a:t>
            </a:r>
            <a:r>
              <a:rPr lang="de-CH" b="1" dirty="0"/>
              <a:t> </a:t>
            </a:r>
            <a:r>
              <a:rPr lang="de-CH" b="1" dirty="0" err="1"/>
              <a:t>chair</a:t>
            </a:r>
            <a:r>
              <a:rPr lang="de-CH" b="1" dirty="0"/>
              <a:t>)</a:t>
            </a: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 lvl="1" indent="0">
              <a:spcAft>
                <a:spcPts val="600"/>
              </a:spcAft>
              <a:buNone/>
            </a:pPr>
            <a:endParaRPr lang="en-US" kern="1000" spc="30" dirty="0">
              <a:solidFill>
                <a:srgbClr val="000000"/>
              </a:solidFill>
              <a:cs typeface="Franklin Gothic Book"/>
            </a:endParaRPr>
          </a:p>
          <a:p>
            <a:pPr>
              <a:spcAft>
                <a:spcPts val="600"/>
              </a:spcAft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WLAN: Hotel Rigi Kaltbad Gast, </a:t>
            </a:r>
            <a:r>
              <a:rPr lang="en-US" b="1" dirty="0"/>
              <a:t>PW: 110126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F049D-789F-1CBA-A328-2C4389DCA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322DB-60B4-188A-98B5-7EB9CE35D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2B752D-3200-FBB9-C866-7B8FDE273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160038"/>
            <a:ext cx="11726912" cy="16290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C1C877-6009-4F76-3548-66E67D564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233" y="3844801"/>
            <a:ext cx="5849166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21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21867-F393-8895-4458-FBD4014DC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17C5-5240-FF2E-FEC1-6CF62903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C1A8F-95C4-00A8-3344-73A52C42B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Workshops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 err="1"/>
              <a:t>Instructions</a:t>
            </a:r>
            <a:r>
              <a:rPr lang="de-CH" dirty="0"/>
              <a:t> and </a:t>
            </a:r>
            <a:r>
              <a:rPr lang="de-CH" dirty="0" err="1"/>
              <a:t>assignments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sent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e-mail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 err="1"/>
              <a:t>musrfit</a:t>
            </a:r>
            <a:r>
              <a:rPr lang="de-CH" dirty="0"/>
              <a:t>:  Rigi </a:t>
            </a:r>
            <a:r>
              <a:rPr lang="de-CH" dirty="0" err="1"/>
              <a:t>room</a:t>
            </a:r>
            <a:r>
              <a:rPr lang="de-CH" dirty="0"/>
              <a:t> (</a:t>
            </a:r>
            <a:r>
              <a:rPr lang="de-CH" dirty="0" err="1"/>
              <a:t>lecture</a:t>
            </a:r>
            <a:r>
              <a:rPr lang="de-CH" dirty="0"/>
              <a:t> </a:t>
            </a:r>
            <a:r>
              <a:rPr lang="de-CH" dirty="0" err="1"/>
              <a:t>room</a:t>
            </a:r>
            <a:r>
              <a:rPr lang="de-CH" dirty="0"/>
              <a:t>), </a:t>
            </a:r>
            <a:r>
              <a:rPr lang="de-CH" dirty="0" err="1"/>
              <a:t>mufinder</a:t>
            </a:r>
            <a:r>
              <a:rPr lang="de-CH" dirty="0"/>
              <a:t>: Kulm </a:t>
            </a:r>
            <a:r>
              <a:rPr lang="de-CH" dirty="0" err="1"/>
              <a:t>room</a:t>
            </a:r>
            <a:r>
              <a:rPr lang="de-CH" dirty="0"/>
              <a:t> 401 (4</a:t>
            </a:r>
            <a:r>
              <a:rPr lang="de-CH" baseline="30000" dirty="0"/>
              <a:t>th</a:t>
            </a:r>
            <a:r>
              <a:rPr lang="de-CH" dirty="0"/>
              <a:t> </a:t>
            </a:r>
            <a:r>
              <a:rPr lang="de-CH" dirty="0" err="1"/>
              <a:t>floor</a:t>
            </a:r>
            <a:r>
              <a:rPr lang="de-CH" dirty="0"/>
              <a:t>)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 err="1"/>
              <a:t>aiidalab</a:t>
            </a:r>
            <a:r>
              <a:rPr lang="de-CH" dirty="0"/>
              <a:t>, MIXE, </a:t>
            </a:r>
            <a:r>
              <a:rPr lang="de-CH" dirty="0" err="1"/>
              <a:t>WiMDA</a:t>
            </a:r>
            <a:r>
              <a:rPr lang="de-CH" dirty="0"/>
              <a:t>: Scheidegg </a:t>
            </a:r>
            <a:r>
              <a:rPr lang="de-CH" dirty="0" err="1"/>
              <a:t>room</a:t>
            </a:r>
            <a:r>
              <a:rPr lang="de-CH" dirty="0"/>
              <a:t> 404, First </a:t>
            </a:r>
            <a:r>
              <a:rPr lang="de-CH" dirty="0" err="1"/>
              <a:t>room</a:t>
            </a:r>
            <a:r>
              <a:rPr lang="de-CH" dirty="0"/>
              <a:t> 405 (4</a:t>
            </a:r>
            <a:r>
              <a:rPr lang="de-CH" baseline="30000" dirty="0"/>
              <a:t>th</a:t>
            </a:r>
            <a:r>
              <a:rPr lang="de-CH" dirty="0"/>
              <a:t> </a:t>
            </a:r>
            <a:r>
              <a:rPr lang="de-CH" dirty="0" err="1"/>
              <a:t>floor</a:t>
            </a:r>
            <a:r>
              <a:rPr lang="de-CH" dirty="0"/>
              <a:t>)</a:t>
            </a:r>
          </a:p>
          <a:p>
            <a:pPr lvl="1" indent="0">
              <a:spcAft>
                <a:spcPts val="600"/>
              </a:spcAft>
              <a:buNone/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People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organizing</a:t>
            </a:r>
            <a:r>
              <a:rPr lang="de-CH" b="1" dirty="0"/>
              <a:t> </a:t>
            </a:r>
            <a:r>
              <a:rPr lang="de-CH" b="1" dirty="0" err="1"/>
              <a:t>committee</a:t>
            </a:r>
            <a:r>
              <a:rPr lang="de-CH" b="1" dirty="0"/>
              <a:t> on </a:t>
            </a:r>
            <a:r>
              <a:rPr lang="de-CH" b="1" dirty="0" err="1"/>
              <a:t>site</a:t>
            </a:r>
            <a:r>
              <a:rPr lang="de-CH" b="1" dirty="0"/>
              <a:t> (</a:t>
            </a:r>
            <a:r>
              <a:rPr lang="de-CH" b="1" dirty="0" err="1"/>
              <a:t>for</a:t>
            </a:r>
            <a:r>
              <a:rPr lang="de-CH" b="1" dirty="0"/>
              <a:t> </a:t>
            </a:r>
            <a:r>
              <a:rPr lang="de-CH" b="1" dirty="0" err="1"/>
              <a:t>most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time </a:t>
            </a:r>
            <a:r>
              <a:rPr lang="de-CH" b="1" dirty="0" err="1"/>
              <a:t>or</a:t>
            </a:r>
            <a:r>
              <a:rPr lang="de-CH" b="1" dirty="0"/>
              <a:t> </a:t>
            </a:r>
            <a:r>
              <a:rPr lang="de-CH" b="1" dirty="0" err="1"/>
              <a:t>entire</a:t>
            </a:r>
            <a:r>
              <a:rPr lang="de-CH" b="1" dirty="0"/>
              <a:t> </a:t>
            </a:r>
            <a:r>
              <a:rPr lang="de-CH" b="1" dirty="0" err="1"/>
              <a:t>duration</a:t>
            </a:r>
            <a:r>
              <a:rPr lang="de-CH" b="1" dirty="0"/>
              <a:t>)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Adrian </a:t>
            </a:r>
            <a:r>
              <a:rPr lang="de-CH" dirty="0" err="1"/>
              <a:t>Hillier</a:t>
            </a:r>
            <a:r>
              <a:rPr lang="de-CH" dirty="0"/>
              <a:t>, Martin </a:t>
            </a:r>
            <a:r>
              <a:rPr lang="de-CH" dirty="0" err="1"/>
              <a:t>Mansson</a:t>
            </a:r>
            <a:r>
              <a:rPr lang="de-CH" dirty="0"/>
              <a:t>, Thomas Prokscha, Andrin Doll, Jonas Krieger, Francis Pratt, Rhea Stewart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b="1" dirty="0"/>
              <a:t>Most lecturers stay for several days or for the entire duration</a:t>
            </a:r>
          </a:p>
          <a:p>
            <a:pPr marL="594900" lvl="1" indent="-342900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b="1" dirty="0"/>
              <a:t>Speakers: please send us your slides so that we can copy them to Indico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E992D-243F-8C93-EFFF-D9C043F5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10575-51AB-6E0E-75D8-DAB43C1DD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53DBD-4E01-0D85-5655-31CA24CDD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833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21867-F393-8895-4458-FBD4014DC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17C5-5240-FF2E-FEC1-6CF62903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Recent history of muon schools and training courses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C1A8F-95C4-00A8-3344-73A52C42B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1233324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International </a:t>
            </a:r>
            <a:r>
              <a:rPr lang="de-CH" b="1" dirty="0" err="1"/>
              <a:t>Advanced</a:t>
            </a:r>
            <a:r>
              <a:rPr lang="de-CH" b="1" dirty="0"/>
              <a:t> School in </a:t>
            </a:r>
            <a:r>
              <a:rPr lang="de-CH" b="1" dirty="0" err="1"/>
              <a:t>Muon</a:t>
            </a:r>
            <a:r>
              <a:rPr lang="de-CH" b="1" dirty="0"/>
              <a:t> </a:t>
            </a:r>
            <a:r>
              <a:rPr lang="de-CH" b="1" dirty="0" err="1"/>
              <a:t>Spectroscopy</a:t>
            </a:r>
            <a:r>
              <a:rPr lang="de-CH" b="1" dirty="0"/>
              <a:t>, Aug 15 – 23, 2019, RAL/ISIS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 err="1"/>
              <a:t>Similar</a:t>
            </a:r>
            <a:r>
              <a:rPr lang="de-CH" dirty="0"/>
              <a:t> </a:t>
            </a:r>
            <a:r>
              <a:rPr lang="de-CH" dirty="0" err="1"/>
              <a:t>format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school</a:t>
            </a:r>
            <a:r>
              <a:rPr lang="de-CH" dirty="0"/>
              <a:t>, </a:t>
            </a:r>
            <a:r>
              <a:rPr lang="de-CH" dirty="0" err="1"/>
              <a:t>jointly</a:t>
            </a:r>
            <a:r>
              <a:rPr lang="de-CH" dirty="0"/>
              <a:t> </a:t>
            </a:r>
            <a:r>
              <a:rPr lang="de-CH" dirty="0" err="1"/>
              <a:t>organized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ISIS, U Oxford, PSI, ISMS, SINE2020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Lectures and </a:t>
            </a:r>
            <a:r>
              <a:rPr lang="de-CH" dirty="0" err="1"/>
              <a:t>tutorials</a:t>
            </a:r>
            <a:r>
              <a:rPr lang="de-CH" dirty="0"/>
              <a:t>/</a:t>
            </a:r>
            <a:r>
              <a:rPr lang="de-CH" dirty="0" err="1"/>
              <a:t>workshops</a:t>
            </a:r>
            <a:r>
              <a:rPr lang="de-CH" dirty="0"/>
              <a:t>, </a:t>
            </a:r>
            <a:r>
              <a:rPr lang="de-CH" dirty="0" err="1"/>
              <a:t>student</a:t>
            </a:r>
            <a:r>
              <a:rPr lang="de-CH" dirty="0"/>
              <a:t> </a:t>
            </a:r>
            <a:r>
              <a:rPr lang="de-CH" dirty="0" err="1"/>
              <a:t>flash</a:t>
            </a:r>
            <a:r>
              <a:rPr lang="de-CH" dirty="0"/>
              <a:t> </a:t>
            </a:r>
            <a:r>
              <a:rPr lang="de-CH" dirty="0" err="1"/>
              <a:t>talks</a:t>
            </a:r>
            <a:r>
              <a:rPr lang="de-CH" dirty="0"/>
              <a:t>, </a:t>
            </a:r>
            <a:r>
              <a:rPr lang="de-CH" dirty="0" err="1"/>
              <a:t>facility</a:t>
            </a:r>
            <a:r>
              <a:rPr lang="de-CH" dirty="0"/>
              <a:t> tour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 err="1"/>
              <a:t>Muon</a:t>
            </a:r>
            <a:r>
              <a:rPr lang="de-CH" b="1" dirty="0"/>
              <a:t> </a:t>
            </a:r>
            <a:r>
              <a:rPr lang="de-CH" b="1" dirty="0" err="1"/>
              <a:t>science</a:t>
            </a:r>
            <a:r>
              <a:rPr lang="de-CH" b="1" dirty="0"/>
              <a:t>: </a:t>
            </a:r>
            <a:r>
              <a:rPr lang="de-CH" b="1" dirty="0" err="1"/>
              <a:t>Muons</a:t>
            </a:r>
            <a:r>
              <a:rPr lang="de-CH" b="1" dirty="0"/>
              <a:t> in </a:t>
            </a:r>
            <a:r>
              <a:rPr lang="de-CH" b="1" dirty="0" err="1"/>
              <a:t>physics</a:t>
            </a:r>
            <a:r>
              <a:rPr lang="de-CH" b="1" dirty="0"/>
              <a:t>, </a:t>
            </a:r>
            <a:r>
              <a:rPr lang="de-CH" b="1" dirty="0" err="1"/>
              <a:t>chemistry</a:t>
            </a:r>
            <a:r>
              <a:rPr lang="de-CH" b="1" dirty="0"/>
              <a:t> and </a:t>
            </a:r>
            <a:r>
              <a:rPr lang="de-CH" b="1" dirty="0" err="1"/>
              <a:t>materials</a:t>
            </a:r>
            <a:r>
              <a:rPr lang="de-CH" b="1" dirty="0"/>
              <a:t>, Aug 17 – 28, 1998, St. Andrews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Lectures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Proceedings </a:t>
            </a:r>
            <a:r>
              <a:rPr lang="de-CH" dirty="0" err="1"/>
              <a:t>of</a:t>
            </a:r>
            <a:r>
              <a:rPr lang="de-CH" dirty="0"/>
              <a:t> 51st </a:t>
            </a:r>
            <a:r>
              <a:rPr lang="de-CH" dirty="0" err="1"/>
              <a:t>Scottish</a:t>
            </a:r>
            <a:r>
              <a:rPr lang="de-CH" dirty="0"/>
              <a:t> </a:t>
            </a:r>
            <a:r>
              <a:rPr lang="de-CH" dirty="0" err="1"/>
              <a:t>Universities</a:t>
            </a:r>
            <a:r>
              <a:rPr lang="de-CH" dirty="0"/>
              <a:t> Summer School in Physics, NATO </a:t>
            </a:r>
            <a:r>
              <a:rPr lang="de-CH" dirty="0" err="1"/>
              <a:t>Advanced</a:t>
            </a:r>
            <a:r>
              <a:rPr lang="de-CH" dirty="0"/>
              <a:t> Study Institute 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E992D-243F-8C93-EFFF-D9C043F5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10575-51AB-6E0E-75D8-DAB43C1DD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53DBD-4E01-0D85-5655-31CA24CDD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22847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21867-F393-8895-4458-FBD4014DC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17C5-5240-FF2E-FEC1-6CF62903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Recent history of muon schools and training courses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C1A8F-95C4-00A8-3344-73A52C42B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1233324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ISIS </a:t>
            </a:r>
            <a:r>
              <a:rPr lang="de-CH" b="1" dirty="0" err="1"/>
              <a:t>Muon</a:t>
            </a:r>
            <a:r>
              <a:rPr lang="de-CH" b="1" dirty="0"/>
              <a:t> Training School, </a:t>
            </a:r>
            <a:r>
              <a:rPr lang="de-CH" b="1" dirty="0" err="1"/>
              <a:t>biennial</a:t>
            </a:r>
            <a:r>
              <a:rPr lang="de-CH" b="1" dirty="0"/>
              <a:t>, 5 </a:t>
            </a:r>
            <a:r>
              <a:rPr lang="de-CH" b="1" dirty="0" err="1"/>
              <a:t>days</a:t>
            </a:r>
            <a:r>
              <a:rPr lang="de-CH" b="1" dirty="0"/>
              <a:t> in March, </a:t>
            </a:r>
            <a:r>
              <a:rPr lang="de-CH" b="1" dirty="0" err="1"/>
              <a:t>since</a:t>
            </a:r>
            <a:r>
              <a:rPr lang="de-CH" b="1" dirty="0"/>
              <a:t> 2003 (1994), ~30 </a:t>
            </a:r>
            <a:r>
              <a:rPr lang="de-CH" b="1" dirty="0" err="1"/>
              <a:t>participants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Lectures, </a:t>
            </a:r>
            <a:r>
              <a:rPr lang="de-CH" dirty="0" err="1"/>
              <a:t>workshops</a:t>
            </a:r>
            <a:r>
              <a:rPr lang="de-CH" dirty="0"/>
              <a:t>, </a:t>
            </a:r>
            <a:r>
              <a:rPr lang="de-CH" dirty="0" err="1"/>
              <a:t>facility</a:t>
            </a:r>
            <a:r>
              <a:rPr lang="de-CH" dirty="0"/>
              <a:t> tour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Hands-on </a:t>
            </a:r>
            <a:r>
              <a:rPr lang="de-CH" dirty="0" err="1"/>
              <a:t>training</a:t>
            </a:r>
            <a:r>
              <a:rPr lang="de-CH" dirty="0"/>
              <a:t>, </a:t>
            </a:r>
            <a:r>
              <a:rPr lang="de-CH" dirty="0" err="1"/>
              <a:t>student</a:t>
            </a:r>
            <a:r>
              <a:rPr lang="de-CH" dirty="0"/>
              <a:t> </a:t>
            </a:r>
            <a:r>
              <a:rPr lang="de-CH" dirty="0" err="1"/>
              <a:t>presentations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b="1" dirty="0"/>
              <a:t>J-PARC Neutron and Muon school, annual, 5 days in Nov/Dec, since 2016, 30 – 40 participants</a:t>
            </a:r>
          </a:p>
          <a:p>
            <a:pPr marL="594900" lvl="1" indent="-342900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de-CH" dirty="0"/>
              <a:t>Lectures, </a:t>
            </a:r>
            <a:r>
              <a:rPr lang="de-CH" dirty="0" err="1"/>
              <a:t>facility</a:t>
            </a:r>
            <a:r>
              <a:rPr lang="de-CH" dirty="0"/>
              <a:t> tour</a:t>
            </a:r>
          </a:p>
          <a:p>
            <a:pPr marL="594900" lvl="1" indent="-342900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de-CH" dirty="0"/>
              <a:t>Hands-on </a:t>
            </a:r>
            <a:r>
              <a:rPr lang="de-CH" dirty="0" err="1"/>
              <a:t>training</a:t>
            </a:r>
            <a:r>
              <a:rPr lang="de-CH" dirty="0"/>
              <a:t>, </a:t>
            </a:r>
            <a:r>
              <a:rPr lang="de-CH" dirty="0" err="1"/>
              <a:t>student</a:t>
            </a:r>
            <a:r>
              <a:rPr lang="de-CH" dirty="0"/>
              <a:t> </a:t>
            </a:r>
            <a:r>
              <a:rPr lang="de-CH" dirty="0" err="1"/>
              <a:t>presentations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E992D-243F-8C93-EFFF-D9C043F5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10575-51AB-6E0E-75D8-DAB43C1DD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53DBD-4E01-0D85-5655-31CA24CDD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2702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E43DD-8B2E-086F-383D-FCCFA9AA9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96DC2-2D6A-6947-3884-BA92E56E2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009186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21, poster assignments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DB0B-48F2-3EB0-AFBF-ACD75D1B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Poster </a:t>
            </a:r>
            <a:r>
              <a:rPr lang="de-CH" b="1" dirty="0" err="1"/>
              <a:t>board</a:t>
            </a:r>
            <a:r>
              <a:rPr lang="de-CH" b="1" dirty="0"/>
              <a:t> </a:t>
            </a:r>
            <a:r>
              <a:rPr lang="de-CH" b="1" dirty="0" err="1"/>
              <a:t>assignments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2372-27DC-F27C-9E8B-704B8F994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05DD8-AEC9-58EB-D604-30852B40F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DDDEC-E963-D64F-3EB6-84E4120E1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E3CD439-FEC9-3E3D-DD6A-EE70603B5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79" y="620688"/>
            <a:ext cx="5328135" cy="631986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42A9096-66D6-7EDC-43D9-5A91109D4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398" y="692696"/>
            <a:ext cx="5506218" cy="5458587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53C50E09-5376-7763-E4A3-BF3711A8947E}"/>
              </a:ext>
            </a:extLst>
          </p:cNvPr>
          <p:cNvSpPr/>
          <p:nvPr/>
        </p:nvSpPr>
        <p:spPr>
          <a:xfrm>
            <a:off x="2423592" y="692696"/>
            <a:ext cx="7056784" cy="300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1582123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21, workshops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7EB2ABD-0973-84C9-C8BF-91E225FDD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2" y="993589"/>
            <a:ext cx="4039164" cy="228631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766C38D-90C6-668A-6FE7-829FF0E7D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113" y="997781"/>
            <a:ext cx="4020111" cy="230537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0EC65D9-117F-509A-0744-DB70C65E2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087" y="1008191"/>
            <a:ext cx="4010585" cy="227679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F4523F85-9870-F8A7-D074-71C1B0166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776" y="3429000"/>
            <a:ext cx="4020111" cy="2276793"/>
          </a:xfrm>
          <a:prstGeom prst="rect">
            <a:avLst/>
          </a:prstGeom>
        </p:spPr>
      </p:pic>
      <p:sp>
        <p:nvSpPr>
          <p:cNvPr id="3" name="Ellipse 9">
            <a:extLst>
              <a:ext uri="{FF2B5EF4-FFF2-40B4-BE49-F238E27FC236}">
                <a16:creationId xmlns:a16="http://schemas.microsoft.com/office/drawing/2014/main" id="{C3F9544D-C5BD-9FA2-4396-960B2D4079EA}"/>
              </a:ext>
            </a:extLst>
          </p:cNvPr>
          <p:cNvSpPr/>
          <p:nvPr/>
        </p:nvSpPr>
        <p:spPr>
          <a:xfrm>
            <a:off x="3025019" y="872716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" name="Ellipse 9">
            <a:extLst>
              <a:ext uri="{FF2B5EF4-FFF2-40B4-BE49-F238E27FC236}">
                <a16:creationId xmlns:a16="http://schemas.microsoft.com/office/drawing/2014/main" id="{C68E4A90-050E-61F4-0CC6-0BA623097622}"/>
              </a:ext>
            </a:extLst>
          </p:cNvPr>
          <p:cNvSpPr/>
          <p:nvPr/>
        </p:nvSpPr>
        <p:spPr>
          <a:xfrm>
            <a:off x="7033131" y="871934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Ellipse 9">
            <a:extLst>
              <a:ext uri="{FF2B5EF4-FFF2-40B4-BE49-F238E27FC236}">
                <a16:creationId xmlns:a16="http://schemas.microsoft.com/office/drawing/2014/main" id="{D64D67DE-33C9-92BC-9356-73BA1C4B82F1}"/>
              </a:ext>
            </a:extLst>
          </p:cNvPr>
          <p:cNvSpPr/>
          <p:nvPr/>
        </p:nvSpPr>
        <p:spPr>
          <a:xfrm>
            <a:off x="7056490" y="3303153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Ellipse 9">
            <a:extLst>
              <a:ext uri="{FF2B5EF4-FFF2-40B4-BE49-F238E27FC236}">
                <a16:creationId xmlns:a16="http://schemas.microsoft.com/office/drawing/2014/main" id="{11FB8B99-972E-750A-85AA-B104D4427831}"/>
              </a:ext>
            </a:extLst>
          </p:cNvPr>
          <p:cNvSpPr/>
          <p:nvPr/>
        </p:nvSpPr>
        <p:spPr>
          <a:xfrm>
            <a:off x="11029298" y="871934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E60CC-A0D5-ACCC-424A-EDE1F7502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7C6D6-6BF7-AE7D-41DA-358F3BF6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21, workshops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EBFE1-ACAD-FD02-1950-DC7D6DA29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14.01.2026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2935C-A361-54EC-2137-DB642A744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D4276-7DC1-E3A1-B36C-E4D0A8E2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0F32F7B-C237-D4F9-F0D9-1A08574C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7" y="1008000"/>
            <a:ext cx="4010585" cy="227679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2EA5AF7-9E5B-F463-4C1B-12181587E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902" y="1008000"/>
            <a:ext cx="4010585" cy="230537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24B4C57-DB45-AE81-CF27-C9BA453F2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9960" y="1008000"/>
            <a:ext cx="4048690" cy="230537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6B889ED-A19F-F97C-AE2E-D783098B8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902" y="3429000"/>
            <a:ext cx="4020111" cy="2267266"/>
          </a:xfrm>
          <a:prstGeom prst="rect">
            <a:avLst/>
          </a:prstGeom>
        </p:spPr>
      </p:pic>
      <p:sp>
        <p:nvSpPr>
          <p:cNvPr id="3" name="Ellipse 9">
            <a:extLst>
              <a:ext uri="{FF2B5EF4-FFF2-40B4-BE49-F238E27FC236}">
                <a16:creationId xmlns:a16="http://schemas.microsoft.com/office/drawing/2014/main" id="{312A16CC-9D63-23D5-98BC-A1F022941DC0}"/>
              </a:ext>
            </a:extLst>
          </p:cNvPr>
          <p:cNvSpPr/>
          <p:nvPr/>
        </p:nvSpPr>
        <p:spPr>
          <a:xfrm>
            <a:off x="3050444" y="872716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Ellipse 9">
            <a:extLst>
              <a:ext uri="{FF2B5EF4-FFF2-40B4-BE49-F238E27FC236}">
                <a16:creationId xmlns:a16="http://schemas.microsoft.com/office/drawing/2014/main" id="{EEF289B4-EEF9-10F8-98B6-1F02B9120393}"/>
              </a:ext>
            </a:extLst>
          </p:cNvPr>
          <p:cNvSpPr/>
          <p:nvPr/>
        </p:nvSpPr>
        <p:spPr>
          <a:xfrm>
            <a:off x="7067900" y="872716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BB7A8F9-BD98-DBF2-CE27-9463CAAAF3DE}"/>
              </a:ext>
            </a:extLst>
          </p:cNvPr>
          <p:cNvSpPr/>
          <p:nvPr/>
        </p:nvSpPr>
        <p:spPr>
          <a:xfrm>
            <a:off x="11114403" y="872716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Ellipse 9">
            <a:extLst>
              <a:ext uri="{FF2B5EF4-FFF2-40B4-BE49-F238E27FC236}">
                <a16:creationId xmlns:a16="http://schemas.microsoft.com/office/drawing/2014/main" id="{905A6DCC-CA05-C085-0DF5-559D0116D86F}"/>
              </a:ext>
            </a:extLst>
          </p:cNvPr>
          <p:cNvSpPr/>
          <p:nvPr/>
        </p:nvSpPr>
        <p:spPr>
          <a:xfrm>
            <a:off x="7066257" y="3283049"/>
            <a:ext cx="1077597" cy="43204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176266652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c9077d15-72ed-4fec-bcfe-3472729e9195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muSR2025_PSI_LMU-SmuS-Report_Prokscha</Template>
  <TotalTime>0</TotalTime>
  <Words>775</Words>
  <Application>Microsoft Office PowerPoint</Application>
  <PresentationFormat>Widescreen</PresentationFormat>
  <Paragraphs>144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Arial</vt:lpstr>
      <vt:lpstr>Courier New</vt:lpstr>
      <vt:lpstr>Franklin Gothic Book</vt:lpstr>
      <vt:lpstr>Benutzerdefiniertes Design</vt:lpstr>
      <vt:lpstr>Muon Spin Spectroscopy School 2026, Jan 14 – 21 </vt:lpstr>
      <vt:lpstr>Muon Spectroscopy School 2026, Jan 14 – 21 </vt:lpstr>
      <vt:lpstr>Muon Spectroscopy School 2026, Jan 14 – 21</vt:lpstr>
      <vt:lpstr>Muon Spectroscopy School 2026, Jan 14 – 21</vt:lpstr>
      <vt:lpstr>Recent history of muon schools and training courses</vt:lpstr>
      <vt:lpstr>Recent history of muon schools and training courses</vt:lpstr>
      <vt:lpstr>Muon Spectroscopy School 2026, Jan 14 – 21, poster assignments</vt:lpstr>
      <vt:lpstr>Muon Spectroscopy School 2026, Jan 14 – 21, workshops</vt:lpstr>
      <vt:lpstr>Muon Spectroscopy School 2026, Jan 14 – 21, workshops</vt:lpstr>
      <vt:lpstr>Muon Spectroscopy School 2026, Jan 14 – 21, workshops</vt:lpstr>
      <vt:lpstr>Muon Spin Spectroscopy School 2026, Jan 14 – 21 </vt:lpstr>
      <vt:lpstr>Muon Spin Spectroscopy School 2026, Jan 14 – 21 </vt:lpstr>
      <vt:lpstr>Muon Spin Spectroscopy School 2026, Jan 14 – 21 </vt:lpstr>
      <vt:lpstr>Muon Spectroscopy School 2026, Jan 14 – 21</vt:lpstr>
      <vt:lpstr>Muon Spin Spectroscopy School 2026, Jan 14 – 21 </vt:lpstr>
      <vt:lpstr>Muon Spectroscopy School 2026, Jan 14 – 21 </vt:lpstr>
      <vt:lpstr>Muon Spectroscopy School 2026, Jan 14 – 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</dc:title>
  <dc:creator>Prokscha Thomas</dc:creator>
  <dc:description>erstellt durch Vorlagenbauer.ch</dc:description>
  <cp:lastModifiedBy>Prokscha, Thomas</cp:lastModifiedBy>
  <cp:revision>657</cp:revision>
  <dcterms:created xsi:type="dcterms:W3CDTF">2025-07-12T14:02:03Z</dcterms:created>
  <dcterms:modified xsi:type="dcterms:W3CDTF">2026-01-14T21:43:20Z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