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727" r:id="rId4"/>
    <p:sldMasterId id="2147483719" r:id="rId5"/>
    <p:sldMasterId id="2147483663" r:id="rId6"/>
    <p:sldMasterId id="2147483734" r:id="rId7"/>
  </p:sldMasterIdLst>
  <p:notesMasterIdLst>
    <p:notesMasterId r:id="rId77"/>
  </p:notesMasterIdLst>
  <p:handoutMasterIdLst>
    <p:handoutMasterId r:id="rId78"/>
  </p:handoutMasterIdLst>
  <p:sldIdLst>
    <p:sldId id="256" r:id="rId8"/>
    <p:sldId id="1288" r:id="rId9"/>
    <p:sldId id="260" r:id="rId10"/>
    <p:sldId id="1311" r:id="rId11"/>
    <p:sldId id="1259" r:id="rId12"/>
    <p:sldId id="1258" r:id="rId13"/>
    <p:sldId id="1260" r:id="rId14"/>
    <p:sldId id="1289" r:id="rId15"/>
    <p:sldId id="1325" r:id="rId16"/>
    <p:sldId id="1324" r:id="rId17"/>
    <p:sldId id="1328" r:id="rId18"/>
    <p:sldId id="1327" r:id="rId19"/>
    <p:sldId id="1293" r:id="rId20"/>
    <p:sldId id="1283" r:id="rId21"/>
    <p:sldId id="1285" r:id="rId22"/>
    <p:sldId id="1286" r:id="rId23"/>
    <p:sldId id="1284" r:id="rId24"/>
    <p:sldId id="1329" r:id="rId25"/>
    <p:sldId id="1330" r:id="rId26"/>
    <p:sldId id="1331" r:id="rId27"/>
    <p:sldId id="1287" r:id="rId28"/>
    <p:sldId id="1332" r:id="rId29"/>
    <p:sldId id="1296" r:id="rId30"/>
    <p:sldId id="299" r:id="rId31"/>
    <p:sldId id="1290" r:id="rId32"/>
    <p:sldId id="1310" r:id="rId33"/>
    <p:sldId id="1291" r:id="rId34"/>
    <p:sldId id="1333" r:id="rId35"/>
    <p:sldId id="1314" r:id="rId36"/>
    <p:sldId id="1298" r:id="rId37"/>
    <p:sldId id="1337" r:id="rId38"/>
    <p:sldId id="1338" r:id="rId39"/>
    <p:sldId id="1299" r:id="rId40"/>
    <p:sldId id="1294" r:id="rId41"/>
    <p:sldId id="1335" r:id="rId42"/>
    <p:sldId id="1336" r:id="rId43"/>
    <p:sldId id="1340" r:id="rId44"/>
    <p:sldId id="1341" r:id="rId45"/>
    <p:sldId id="1342" r:id="rId46"/>
    <p:sldId id="1300" r:id="rId47"/>
    <p:sldId id="1343" r:id="rId48"/>
    <p:sldId id="1344" r:id="rId49"/>
    <p:sldId id="1301" r:id="rId50"/>
    <p:sldId id="1345" r:id="rId51"/>
    <p:sldId id="1346" r:id="rId52"/>
    <p:sldId id="1303" r:id="rId53"/>
    <p:sldId id="1347" r:id="rId54"/>
    <p:sldId id="1348" r:id="rId55"/>
    <p:sldId id="1316" r:id="rId56"/>
    <p:sldId id="1349" r:id="rId57"/>
    <p:sldId id="1350" r:id="rId58"/>
    <p:sldId id="1317" r:id="rId59"/>
    <p:sldId id="1351" r:id="rId60"/>
    <p:sldId id="1352" r:id="rId61"/>
    <p:sldId id="1353" r:id="rId62"/>
    <p:sldId id="1313" r:id="rId63"/>
    <p:sldId id="1312" r:id="rId64"/>
    <p:sldId id="1315" r:id="rId65"/>
    <p:sldId id="1354" r:id="rId66"/>
    <p:sldId id="1308" r:id="rId67"/>
    <p:sldId id="1355" r:id="rId68"/>
    <p:sldId id="1292" r:id="rId69"/>
    <p:sldId id="1319" r:id="rId70"/>
    <p:sldId id="1356" r:id="rId71"/>
    <p:sldId id="1357" r:id="rId72"/>
    <p:sldId id="1320" r:id="rId73"/>
    <p:sldId id="1321" r:id="rId74"/>
    <p:sldId id="1322" r:id="rId75"/>
    <p:sldId id="1323" r:id="rId76"/>
  </p:sldIdLst>
  <p:sldSz cx="12192000" cy="6858000"/>
  <p:notesSz cx="6858000" cy="9144000"/>
  <p:embeddedFontLst>
    <p:embeddedFont>
      <p:font typeface="Cambria Math" panose="02040503050406030204" pitchFamily="18" charset="0"/>
      <p:regular r:id="rId79"/>
    </p:embeddedFont>
    <p:embeddedFont>
      <p:font typeface="Euphemia" panose="020B0503040102020104" pitchFamily="34" charset="0"/>
      <p:regular r:id="rId80"/>
    </p:embeddedFont>
    <p:embeddedFont>
      <p:font typeface="Lucida Sans" panose="020B0602030504020204" pitchFamily="34" charset="0"/>
      <p:regular r:id="rId81"/>
      <p:bold r:id="rId82"/>
      <p:italic r:id="rId83"/>
      <p:boldItalic r:id="rId84"/>
    </p:embeddedFont>
    <p:embeddedFont>
      <p:font typeface="Roboto" panose="02000000000000000000" pitchFamily="2" charset="0"/>
      <p:regular r:id="rId85"/>
      <p:bold r:id="rId86"/>
      <p:italic r:id="rId87"/>
      <p:boldItalic r:id="rId88"/>
    </p:embeddedFont>
    <p:embeddedFont>
      <p:font typeface="Segoe UI" panose="020B0502040204020203" pitchFamily="34" charset="0"/>
      <p:regular r:id="rId89"/>
      <p:bold r:id="rId90"/>
      <p:italic r:id="rId91"/>
      <p:boldItalic r:id="rId92"/>
    </p:embeddedFont>
    <p:embeddedFont>
      <p:font typeface="Trebuchet MS" panose="020B0603020202020204" pitchFamily="34" charset="0"/>
      <p:regular r:id="rId93"/>
      <p:bold r:id="rId94"/>
      <p:italic r:id="rId95"/>
      <p:boldItalic r:id="rId96"/>
    </p:embeddedFont>
    <p:embeddedFont>
      <p:font typeface="Verdana" panose="020B0604030504040204" pitchFamily="34" charset="0"/>
      <p:regular r:id="rId97"/>
      <p:bold r:id="rId98"/>
      <p:italic r:id="rId99"/>
      <p:boldItalic r:id="rId10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088"/>
    <a:srgbClr val="FF9D1B"/>
    <a:srgbClr val="9647BA"/>
    <a:srgbClr val="631EF7"/>
    <a:srgbClr val="676767"/>
    <a:srgbClr val="6F00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83C395-1195-64CA-7AAD-58EDD907C1A0}" v="1970" dt="2026-01-12T17:26:42.671"/>
    <p1510:client id="{5B18EAA3-6C12-B5EB-FA5A-2EAF5756BAE3}" v="1686" dt="2026-01-14T00:09:06.485"/>
    <p1510:client id="{72082859-1711-573F-727B-F038DA91F5B6}" v="1036" dt="2026-01-13T17:00:46.1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0" d="100"/>
          <a:sy n="60" d="100"/>
        </p:scale>
        <p:origin x="884" y="26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slide" Target="slides/slide61.xml"/><Relationship Id="rId84" Type="http://schemas.openxmlformats.org/officeDocument/2006/relationships/font" Target="fonts/font6.fntdata"/><Relationship Id="rId89" Type="http://schemas.openxmlformats.org/officeDocument/2006/relationships/font" Target="fonts/font11.fntdata"/><Relationship Id="rId16" Type="http://schemas.openxmlformats.org/officeDocument/2006/relationships/slide" Target="slides/slide9.xml"/><Relationship Id="rId11" Type="http://schemas.openxmlformats.org/officeDocument/2006/relationships/slide" Target="slides/slide4.xml"/><Relationship Id="rId32" Type="http://schemas.openxmlformats.org/officeDocument/2006/relationships/slide" Target="slides/slide25.xml"/><Relationship Id="rId37" Type="http://schemas.openxmlformats.org/officeDocument/2006/relationships/slide" Target="slides/slide30.xml"/><Relationship Id="rId53" Type="http://schemas.openxmlformats.org/officeDocument/2006/relationships/slide" Target="slides/slide46.xml"/><Relationship Id="rId58" Type="http://schemas.openxmlformats.org/officeDocument/2006/relationships/slide" Target="slides/slide51.xml"/><Relationship Id="rId74" Type="http://schemas.openxmlformats.org/officeDocument/2006/relationships/slide" Target="slides/slide67.xml"/><Relationship Id="rId79" Type="http://schemas.openxmlformats.org/officeDocument/2006/relationships/font" Target="fonts/font1.fntdata"/><Relationship Id="rId102" Type="http://schemas.openxmlformats.org/officeDocument/2006/relationships/viewProps" Target="viewProps.xml"/><Relationship Id="rId5" Type="http://schemas.openxmlformats.org/officeDocument/2006/relationships/slideMaster" Target="slideMasters/slideMaster2.xml"/><Relationship Id="rId90" Type="http://schemas.openxmlformats.org/officeDocument/2006/relationships/font" Target="fonts/font12.fntdata"/><Relationship Id="rId95" Type="http://schemas.openxmlformats.org/officeDocument/2006/relationships/font" Target="fonts/font17.fntdata"/><Relationship Id="rId22" Type="http://schemas.openxmlformats.org/officeDocument/2006/relationships/slide" Target="slides/slide15.xml"/><Relationship Id="rId27" Type="http://schemas.openxmlformats.org/officeDocument/2006/relationships/slide" Target="slides/slide20.xml"/><Relationship Id="rId43" Type="http://schemas.openxmlformats.org/officeDocument/2006/relationships/slide" Target="slides/slide36.xml"/><Relationship Id="rId48" Type="http://schemas.openxmlformats.org/officeDocument/2006/relationships/slide" Target="slides/slide41.xml"/><Relationship Id="rId64" Type="http://schemas.openxmlformats.org/officeDocument/2006/relationships/slide" Target="slides/slide57.xml"/><Relationship Id="rId69" Type="http://schemas.openxmlformats.org/officeDocument/2006/relationships/slide" Target="slides/slide62.xml"/><Relationship Id="rId80" Type="http://schemas.openxmlformats.org/officeDocument/2006/relationships/font" Target="fonts/font2.fntdata"/><Relationship Id="rId85" Type="http://schemas.openxmlformats.org/officeDocument/2006/relationships/font" Target="fonts/font7.fntdata"/><Relationship Id="rId12" Type="http://schemas.openxmlformats.org/officeDocument/2006/relationships/slide" Target="slides/slide5.xml"/><Relationship Id="rId17" Type="http://schemas.openxmlformats.org/officeDocument/2006/relationships/slide" Target="slides/slide10.xml"/><Relationship Id="rId33" Type="http://schemas.openxmlformats.org/officeDocument/2006/relationships/slide" Target="slides/slide26.xml"/><Relationship Id="rId38" Type="http://schemas.openxmlformats.org/officeDocument/2006/relationships/slide" Target="slides/slide31.xml"/><Relationship Id="rId59" Type="http://schemas.openxmlformats.org/officeDocument/2006/relationships/slide" Target="slides/slide52.xml"/><Relationship Id="rId103" Type="http://schemas.openxmlformats.org/officeDocument/2006/relationships/theme" Target="theme/theme1.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slide" Target="slides/slide63.xml"/><Relationship Id="rId75" Type="http://schemas.openxmlformats.org/officeDocument/2006/relationships/slide" Target="slides/slide68.xml"/><Relationship Id="rId83" Type="http://schemas.openxmlformats.org/officeDocument/2006/relationships/font" Target="fonts/font5.fntdata"/><Relationship Id="rId88" Type="http://schemas.openxmlformats.org/officeDocument/2006/relationships/font" Target="fonts/font10.fntdata"/><Relationship Id="rId91" Type="http://schemas.openxmlformats.org/officeDocument/2006/relationships/font" Target="fonts/font13.fntdata"/><Relationship Id="rId96" Type="http://schemas.openxmlformats.org/officeDocument/2006/relationships/font" Target="fonts/font18.fntdata"/><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slide" Target="slides/slide66.xml"/><Relationship Id="rId78" Type="http://schemas.openxmlformats.org/officeDocument/2006/relationships/handoutMaster" Target="handoutMasters/handoutMaster1.xml"/><Relationship Id="rId81" Type="http://schemas.openxmlformats.org/officeDocument/2006/relationships/font" Target="fonts/font3.fntdata"/><Relationship Id="rId86" Type="http://schemas.openxmlformats.org/officeDocument/2006/relationships/font" Target="fonts/font8.fntdata"/><Relationship Id="rId94" Type="http://schemas.openxmlformats.org/officeDocument/2006/relationships/font" Target="fonts/font16.fntdata"/><Relationship Id="rId99" Type="http://schemas.openxmlformats.org/officeDocument/2006/relationships/font" Target="fonts/font21.fntdata"/><Relationship Id="rId10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slide" Target="slides/slide69.xml"/><Relationship Id="rId97" Type="http://schemas.openxmlformats.org/officeDocument/2006/relationships/font" Target="fonts/font19.fntdata"/><Relationship Id="rId104" Type="http://schemas.openxmlformats.org/officeDocument/2006/relationships/tableStyles" Target="tableStyles.xml"/><Relationship Id="rId7" Type="http://schemas.openxmlformats.org/officeDocument/2006/relationships/slideMaster" Target="slideMasters/slideMaster4.xml"/><Relationship Id="rId71" Type="http://schemas.openxmlformats.org/officeDocument/2006/relationships/slide" Target="slides/slide64.xml"/><Relationship Id="rId92" Type="http://schemas.openxmlformats.org/officeDocument/2006/relationships/font" Target="fonts/font14.fntdata"/><Relationship Id="rId2" Type="http://schemas.openxmlformats.org/officeDocument/2006/relationships/customXml" Target="../customXml/item2.xml"/><Relationship Id="rId29" Type="http://schemas.openxmlformats.org/officeDocument/2006/relationships/slide" Target="slides/slide22.xml"/><Relationship Id="rId24" Type="http://schemas.openxmlformats.org/officeDocument/2006/relationships/slide" Target="slides/slide17.xml"/><Relationship Id="rId40" Type="http://schemas.openxmlformats.org/officeDocument/2006/relationships/slide" Target="slides/slide33.xml"/><Relationship Id="rId45" Type="http://schemas.openxmlformats.org/officeDocument/2006/relationships/slide" Target="slides/slide38.xml"/><Relationship Id="rId66" Type="http://schemas.openxmlformats.org/officeDocument/2006/relationships/slide" Target="slides/slide59.xml"/><Relationship Id="rId87" Type="http://schemas.openxmlformats.org/officeDocument/2006/relationships/font" Target="fonts/font9.fntdata"/><Relationship Id="rId61" Type="http://schemas.openxmlformats.org/officeDocument/2006/relationships/slide" Target="slides/slide54.xml"/><Relationship Id="rId82" Type="http://schemas.openxmlformats.org/officeDocument/2006/relationships/font" Target="fonts/font4.fntdata"/><Relationship Id="rId19" Type="http://schemas.openxmlformats.org/officeDocument/2006/relationships/slide" Target="slides/slide12.xml"/><Relationship Id="rId14" Type="http://schemas.openxmlformats.org/officeDocument/2006/relationships/slide" Target="slides/slide7.xml"/><Relationship Id="rId30" Type="http://schemas.openxmlformats.org/officeDocument/2006/relationships/slide" Target="slides/slide23.xml"/><Relationship Id="rId35" Type="http://schemas.openxmlformats.org/officeDocument/2006/relationships/slide" Target="slides/slide28.xml"/><Relationship Id="rId56" Type="http://schemas.openxmlformats.org/officeDocument/2006/relationships/slide" Target="slides/slide49.xml"/><Relationship Id="rId77" Type="http://schemas.openxmlformats.org/officeDocument/2006/relationships/notesMaster" Target="notesMasters/notesMaster1.xml"/><Relationship Id="rId100" Type="http://schemas.openxmlformats.org/officeDocument/2006/relationships/font" Target="fonts/font22.fntdata"/><Relationship Id="rId105" Type="http://schemas.microsoft.com/office/2015/10/relationships/revisionInfo" Target="revisionInfo.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93" Type="http://schemas.openxmlformats.org/officeDocument/2006/relationships/font" Target="fonts/font15.fntdata"/><Relationship Id="rId98" Type="http://schemas.openxmlformats.org/officeDocument/2006/relationships/font" Target="fonts/font20.fntdata"/><Relationship Id="rId3" Type="http://schemas.openxmlformats.org/officeDocument/2006/relationships/customXml" Target="../customXml/item3.xml"/><Relationship Id="rId25" Type="http://schemas.openxmlformats.org/officeDocument/2006/relationships/slide" Target="slides/slide18.xml"/><Relationship Id="rId46" Type="http://schemas.openxmlformats.org/officeDocument/2006/relationships/slide" Target="slides/slide39.xml"/><Relationship Id="rId67" Type="http://schemas.openxmlformats.org/officeDocument/2006/relationships/slide" Target="slides/slide6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1C82ED0-7452-4354-A24E-35FB24BF9AE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D6969E9-2182-2FF9-A02F-A1842CE2A4F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1D66A77-BC89-4E24-A414-B6543411FF58}" type="datetimeFigureOut">
              <a:rPr lang="en-GB" smtClean="0"/>
              <a:t>14/01/2026</a:t>
            </a:fld>
            <a:endParaRPr lang="en-GB"/>
          </a:p>
        </p:txBody>
      </p:sp>
      <p:sp>
        <p:nvSpPr>
          <p:cNvPr id="4" name="Footer Placeholder 3">
            <a:extLst>
              <a:ext uri="{FF2B5EF4-FFF2-40B4-BE49-F238E27FC236}">
                <a16:creationId xmlns:a16="http://schemas.microsoft.com/office/drawing/2014/main" id="{E3E84D48-5E89-47EA-5EE7-5780CF041D6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169F5C8-55D8-4294-92FA-96C28702B9F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24A80C6-5E9B-493C-B5B8-6FAC8DE86E53}" type="slidenum">
              <a:rPr lang="en-GB" smtClean="0"/>
              <a:t>‹#›</a:t>
            </a:fld>
            <a:endParaRPr lang="en-GB"/>
          </a:p>
        </p:txBody>
      </p:sp>
    </p:spTree>
    <p:extLst>
      <p:ext uri="{BB962C8B-B14F-4D97-AF65-F5344CB8AC3E}">
        <p14:creationId xmlns:p14="http://schemas.microsoft.com/office/powerpoint/2010/main" val="14307835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13C166-E11D-45DD-A36D-64CA77B7536D}" type="datetimeFigureOut">
              <a:t>1/14/2026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0E7F40-62C2-4ED7-BF9A-BDBC31032493}" type="slidenum">
              <a:t>‹#›</a:t>
            </a:fld>
            <a:endParaRPr lang="en-US"/>
          </a:p>
        </p:txBody>
      </p:sp>
    </p:spTree>
    <p:extLst>
      <p:ext uri="{BB962C8B-B14F-4D97-AF65-F5344CB8AC3E}">
        <p14:creationId xmlns:p14="http://schemas.microsoft.com/office/powerpoint/2010/main" val="25433489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a:t>Click to edit title</a:t>
            </a:r>
            <a:endParaRPr lang="en-GB"/>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speaker name</a:t>
            </a:r>
            <a:endParaRPr lang="en-GB"/>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a:t>Click to edit date </a:t>
            </a:r>
          </a:p>
        </p:txBody>
      </p:sp>
    </p:spTree>
    <p:extLst>
      <p:ext uri="{BB962C8B-B14F-4D97-AF65-F5344CB8AC3E}">
        <p14:creationId xmlns:p14="http://schemas.microsoft.com/office/powerpoint/2010/main" val="1361455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3409-495B-2752-6BF2-B1848FDE6656}"/>
              </a:ext>
            </a:extLst>
          </p:cNvPr>
          <p:cNvSpPr>
            <a:spLocks noGrp="1"/>
          </p:cNvSpPr>
          <p:nvPr>
            <p:ph type="title"/>
          </p:nvPr>
        </p:nvSpPr>
        <p:spPr>
          <a:xfrm>
            <a:off x="266700" y="365125"/>
            <a:ext cx="10134600" cy="365125"/>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CF4D184-1DF7-03BD-F6A8-1290E291CFCE}"/>
              </a:ext>
            </a:extLst>
          </p:cNvPr>
          <p:cNvSpPr>
            <a:spLocks noGrp="1"/>
          </p:cNvSpPr>
          <p:nvPr>
            <p:ph sz="half" idx="1"/>
          </p:nvPr>
        </p:nvSpPr>
        <p:spPr>
          <a:xfrm>
            <a:off x="266700" y="1304925"/>
            <a:ext cx="5029200" cy="3852000"/>
          </a:xfrm>
          <a:prstGeom prst="rect">
            <a:avLst/>
          </a:prstGeom>
        </p:spPr>
        <p:txBody>
          <a:bodyPr/>
          <a:lstStyle>
            <a:lvl3pPr>
              <a:defRPr sz="18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7F207A8-6978-C1D1-B0D6-FDA0CC1F42B3}"/>
              </a:ext>
            </a:extLst>
          </p:cNvPr>
          <p:cNvSpPr>
            <a:spLocks noGrp="1"/>
          </p:cNvSpPr>
          <p:nvPr>
            <p:ph sz="half" idx="2"/>
          </p:nvPr>
        </p:nvSpPr>
        <p:spPr>
          <a:xfrm>
            <a:off x="5524501" y="1304925"/>
            <a:ext cx="4876800" cy="3852000"/>
          </a:xfrm>
          <a:prstGeom prst="rect">
            <a:avLst/>
          </a:prstGeom>
        </p:spPr>
        <p:txBody>
          <a:bodyPr/>
          <a:lstStyle>
            <a:lvl3pPr>
              <a:defRPr sz="18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Date Placeholder 3">
            <a:extLst>
              <a:ext uri="{FF2B5EF4-FFF2-40B4-BE49-F238E27FC236}">
                <a16:creationId xmlns:a16="http://schemas.microsoft.com/office/drawing/2014/main" id="{696B1B1A-8A60-7571-1DEF-DF9002566813}"/>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14/01/2026</a:t>
            </a:fld>
            <a:endParaRPr lang="en-GB"/>
          </a:p>
        </p:txBody>
      </p:sp>
      <p:sp>
        <p:nvSpPr>
          <p:cNvPr id="9" name="Footer Placeholder 4">
            <a:extLst>
              <a:ext uri="{FF2B5EF4-FFF2-40B4-BE49-F238E27FC236}">
                <a16:creationId xmlns:a16="http://schemas.microsoft.com/office/drawing/2014/main" id="{0A238165-19F1-BC18-C20C-3CC3D2AFD9BF}"/>
              </a:ext>
            </a:extLst>
          </p:cNvPr>
          <p:cNvSpPr>
            <a:spLocks noGrp="1"/>
          </p:cNvSpPr>
          <p:nvPr>
            <p:ph type="ftr" sz="quarter" idx="11"/>
          </p:nvPr>
        </p:nvSpPr>
        <p:spPr>
          <a:xfrm>
            <a:off x="3276600"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 name="Slide Number Placeholder 5">
            <a:extLst>
              <a:ext uri="{FF2B5EF4-FFF2-40B4-BE49-F238E27FC236}">
                <a16:creationId xmlns:a16="http://schemas.microsoft.com/office/drawing/2014/main" id="{E1EE5152-9164-4EB5-EAF6-34C6622C3EEA}"/>
              </a:ext>
            </a:extLst>
          </p:cNvPr>
          <p:cNvSpPr>
            <a:spLocks noGrp="1"/>
          </p:cNvSpPr>
          <p:nvPr>
            <p:ph type="sldNum" sz="quarter" idx="12"/>
          </p:nvPr>
        </p:nvSpPr>
        <p:spPr>
          <a:xfrm>
            <a:off x="7658100"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1546897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8E961-1532-85E1-EF19-CD6FD29F8D4B}"/>
              </a:ext>
            </a:extLst>
          </p:cNvPr>
          <p:cNvSpPr>
            <a:spLocks noGrp="1"/>
          </p:cNvSpPr>
          <p:nvPr>
            <p:ph type="body" idx="1"/>
          </p:nvPr>
        </p:nvSpPr>
        <p:spPr>
          <a:xfrm>
            <a:off x="266701" y="1304925"/>
            <a:ext cx="4838699"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252AB67-467B-B4C7-6EEB-C8D144E364E8}"/>
              </a:ext>
            </a:extLst>
          </p:cNvPr>
          <p:cNvSpPr>
            <a:spLocks noGrp="1"/>
          </p:cNvSpPr>
          <p:nvPr>
            <p:ph sz="half" idx="2"/>
          </p:nvPr>
        </p:nvSpPr>
        <p:spPr>
          <a:xfrm>
            <a:off x="266700" y="2330075"/>
            <a:ext cx="4838699" cy="2846762"/>
          </a:xfrm>
          <a:prstGeom prst="rect">
            <a:avLst/>
          </a:prstGeom>
        </p:spPr>
        <p:txBody>
          <a:bodyPr/>
          <a:lstStyle>
            <a:lvl3pPr>
              <a:defRPr sz="18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4F16626-4911-CA49-90C2-CE3262F728D3}"/>
              </a:ext>
            </a:extLst>
          </p:cNvPr>
          <p:cNvSpPr>
            <a:spLocks noGrp="1"/>
          </p:cNvSpPr>
          <p:nvPr>
            <p:ph type="body" sz="quarter" idx="3"/>
          </p:nvPr>
        </p:nvSpPr>
        <p:spPr>
          <a:xfrm>
            <a:off x="5562602" y="1304925"/>
            <a:ext cx="4838699"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C2FF839-783C-36FF-2F59-B33FD00F2E4D}"/>
              </a:ext>
            </a:extLst>
          </p:cNvPr>
          <p:cNvSpPr>
            <a:spLocks noGrp="1"/>
          </p:cNvSpPr>
          <p:nvPr>
            <p:ph sz="quarter" idx="4"/>
          </p:nvPr>
        </p:nvSpPr>
        <p:spPr>
          <a:xfrm>
            <a:off x="5562603" y="2330075"/>
            <a:ext cx="4838698" cy="2846762"/>
          </a:xfrm>
          <a:prstGeom prst="rect">
            <a:avLst/>
          </a:prstGeom>
        </p:spPr>
        <p:txBody>
          <a:bodyPr/>
          <a:lstStyle>
            <a:lvl3pPr>
              <a:defRPr sz="18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itle 1">
            <a:extLst>
              <a:ext uri="{FF2B5EF4-FFF2-40B4-BE49-F238E27FC236}">
                <a16:creationId xmlns:a16="http://schemas.microsoft.com/office/drawing/2014/main" id="{86479E40-CA8C-9DEB-E10E-9B0E9423E321}"/>
              </a:ext>
            </a:extLst>
          </p:cNvPr>
          <p:cNvSpPr>
            <a:spLocks noGrp="1"/>
          </p:cNvSpPr>
          <p:nvPr>
            <p:ph type="title"/>
          </p:nvPr>
        </p:nvSpPr>
        <p:spPr>
          <a:xfrm>
            <a:off x="266700" y="365125"/>
            <a:ext cx="10134600" cy="460375"/>
          </a:xfrm>
          <a:prstGeom prst="rect">
            <a:avLst/>
          </a:prstGeom>
        </p:spPr>
        <p:txBody>
          <a:bodyPr/>
          <a:lstStyle/>
          <a:p>
            <a:r>
              <a:rPr lang="en-US"/>
              <a:t>Click to edit Master title style</a:t>
            </a:r>
            <a:endParaRPr lang="en-GB"/>
          </a:p>
        </p:txBody>
      </p:sp>
      <p:sp>
        <p:nvSpPr>
          <p:cNvPr id="2" name="Date Placeholder 3">
            <a:extLst>
              <a:ext uri="{FF2B5EF4-FFF2-40B4-BE49-F238E27FC236}">
                <a16:creationId xmlns:a16="http://schemas.microsoft.com/office/drawing/2014/main" id="{23CDD2F5-1481-9908-2B81-B0CBF2B47D0A}"/>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14/01/2026</a:t>
            </a:fld>
            <a:endParaRPr lang="en-GB"/>
          </a:p>
        </p:txBody>
      </p:sp>
      <p:sp>
        <p:nvSpPr>
          <p:cNvPr id="10" name="Footer Placeholder 4">
            <a:extLst>
              <a:ext uri="{FF2B5EF4-FFF2-40B4-BE49-F238E27FC236}">
                <a16:creationId xmlns:a16="http://schemas.microsoft.com/office/drawing/2014/main" id="{E6B48C32-ECD3-49D3-C88A-0D6CD7761932}"/>
              </a:ext>
            </a:extLst>
          </p:cNvPr>
          <p:cNvSpPr>
            <a:spLocks noGrp="1"/>
          </p:cNvSpPr>
          <p:nvPr>
            <p:ph type="ftr" sz="quarter" idx="11"/>
          </p:nvPr>
        </p:nvSpPr>
        <p:spPr>
          <a:xfrm>
            <a:off x="3276600"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2" name="Slide Number Placeholder 5">
            <a:extLst>
              <a:ext uri="{FF2B5EF4-FFF2-40B4-BE49-F238E27FC236}">
                <a16:creationId xmlns:a16="http://schemas.microsoft.com/office/drawing/2014/main" id="{79971ACE-673D-0FE6-8E00-6A36AFB9BDDA}"/>
              </a:ext>
            </a:extLst>
          </p:cNvPr>
          <p:cNvSpPr>
            <a:spLocks noGrp="1"/>
          </p:cNvSpPr>
          <p:nvPr>
            <p:ph type="sldNum" sz="quarter" idx="12"/>
          </p:nvPr>
        </p:nvSpPr>
        <p:spPr>
          <a:xfrm>
            <a:off x="7658100"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30756729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CA4210A-8AD6-DB76-6435-6F1565CF23B3}"/>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14/01/2026</a:t>
            </a:fld>
            <a:endParaRPr lang="en-GB"/>
          </a:p>
        </p:txBody>
      </p:sp>
      <p:sp>
        <p:nvSpPr>
          <p:cNvPr id="4" name="Footer Placeholder 3">
            <a:extLst>
              <a:ext uri="{FF2B5EF4-FFF2-40B4-BE49-F238E27FC236}">
                <a16:creationId xmlns:a16="http://schemas.microsoft.com/office/drawing/2014/main" id="{E65DFFE2-973C-8808-2027-0A0826D0678B}"/>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5" name="Slide Number Placeholder 4">
            <a:extLst>
              <a:ext uri="{FF2B5EF4-FFF2-40B4-BE49-F238E27FC236}">
                <a16:creationId xmlns:a16="http://schemas.microsoft.com/office/drawing/2014/main" id="{2827C7D8-7501-4918-C3A4-210FC2D1AD31}"/>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
        <p:nvSpPr>
          <p:cNvPr id="6" name="Title 1">
            <a:extLst>
              <a:ext uri="{FF2B5EF4-FFF2-40B4-BE49-F238E27FC236}">
                <a16:creationId xmlns:a16="http://schemas.microsoft.com/office/drawing/2014/main" id="{153C41D6-330E-7D22-3BA7-5AD129D23037}"/>
              </a:ext>
            </a:extLst>
          </p:cNvPr>
          <p:cNvSpPr>
            <a:spLocks noGrp="1"/>
          </p:cNvSpPr>
          <p:nvPr>
            <p:ph type="title"/>
          </p:nvPr>
        </p:nvSpPr>
        <p:spPr>
          <a:xfrm>
            <a:off x="266700" y="365125"/>
            <a:ext cx="11087100" cy="472363"/>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1078419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82BAE-96E7-8067-F384-6C81451D56C7}"/>
              </a:ext>
            </a:extLst>
          </p:cNvPr>
          <p:cNvSpPr>
            <a:spLocks noGrp="1"/>
          </p:cNvSpPr>
          <p:nvPr>
            <p:ph idx="1"/>
          </p:nvPr>
        </p:nvSpPr>
        <p:spPr>
          <a:xfrm>
            <a:off x="6096000" y="365125"/>
            <a:ext cx="4305300" cy="4814280"/>
          </a:xfrm>
          <a:prstGeom prst="rect">
            <a:avLst/>
          </a:prstGeom>
        </p:spPr>
        <p:txBody>
          <a:bodyPr/>
          <a:lstStyle>
            <a:lvl1pPr>
              <a:defRPr sz="2000"/>
            </a:lvl1pPr>
            <a:lvl2pPr>
              <a:defRPr sz="1800"/>
            </a:lvl2pPr>
            <a:lvl3pPr>
              <a:defRPr sz="18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Fifth level</a:t>
            </a:r>
            <a:endParaRPr kumimoji="0" lang="en-GB"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F017ED95-2655-DA64-A0CC-0DB50CEC6D30}"/>
              </a:ext>
            </a:extLst>
          </p:cNvPr>
          <p:cNvSpPr>
            <a:spLocks noGrp="1"/>
          </p:cNvSpPr>
          <p:nvPr>
            <p:ph type="body" sz="half" idx="2"/>
          </p:nvPr>
        </p:nvSpPr>
        <p:spPr>
          <a:xfrm>
            <a:off x="266700" y="1418324"/>
            <a:ext cx="5588000"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Title 1">
            <a:extLst>
              <a:ext uri="{FF2B5EF4-FFF2-40B4-BE49-F238E27FC236}">
                <a16:creationId xmlns:a16="http://schemas.microsoft.com/office/drawing/2014/main" id="{57006FAE-DBD1-BA77-7F74-11A8DCE9D304}"/>
              </a:ext>
            </a:extLst>
          </p:cNvPr>
          <p:cNvSpPr>
            <a:spLocks noGrp="1"/>
          </p:cNvSpPr>
          <p:nvPr>
            <p:ph type="title"/>
          </p:nvPr>
        </p:nvSpPr>
        <p:spPr>
          <a:xfrm>
            <a:off x="266700" y="365125"/>
            <a:ext cx="5588000" cy="865469"/>
          </a:xfrm>
          <a:prstGeom prst="rect">
            <a:avLst/>
          </a:prstGeom>
        </p:spPr>
        <p:txBody>
          <a:bodyPr/>
          <a:lstStyle/>
          <a:p>
            <a:r>
              <a:rPr lang="en-US"/>
              <a:t>Click to edit Master title style</a:t>
            </a:r>
            <a:endParaRPr lang="en-GB"/>
          </a:p>
        </p:txBody>
      </p:sp>
      <p:sp>
        <p:nvSpPr>
          <p:cNvPr id="2" name="Date Placeholder 3">
            <a:extLst>
              <a:ext uri="{FF2B5EF4-FFF2-40B4-BE49-F238E27FC236}">
                <a16:creationId xmlns:a16="http://schemas.microsoft.com/office/drawing/2014/main" id="{757201D5-8F5F-EFFC-D1C0-6AEE32BE3984}"/>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14/01/2026</a:t>
            </a:fld>
            <a:endParaRPr lang="en-GB"/>
          </a:p>
        </p:txBody>
      </p:sp>
      <p:sp>
        <p:nvSpPr>
          <p:cNvPr id="9" name="Footer Placeholder 4">
            <a:extLst>
              <a:ext uri="{FF2B5EF4-FFF2-40B4-BE49-F238E27FC236}">
                <a16:creationId xmlns:a16="http://schemas.microsoft.com/office/drawing/2014/main" id="{678B8663-1CEA-8953-DFF8-3DC54CD04C9B}"/>
              </a:ext>
            </a:extLst>
          </p:cNvPr>
          <p:cNvSpPr>
            <a:spLocks noGrp="1"/>
          </p:cNvSpPr>
          <p:nvPr>
            <p:ph type="ftr" sz="quarter" idx="11"/>
          </p:nvPr>
        </p:nvSpPr>
        <p:spPr>
          <a:xfrm>
            <a:off x="3276600"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 name="Slide Number Placeholder 5">
            <a:extLst>
              <a:ext uri="{FF2B5EF4-FFF2-40B4-BE49-F238E27FC236}">
                <a16:creationId xmlns:a16="http://schemas.microsoft.com/office/drawing/2014/main" id="{B21BB798-7151-8F54-8B80-FAE592194FB5}"/>
              </a:ext>
            </a:extLst>
          </p:cNvPr>
          <p:cNvSpPr>
            <a:spLocks noGrp="1"/>
          </p:cNvSpPr>
          <p:nvPr>
            <p:ph type="sldNum" sz="quarter" idx="12"/>
          </p:nvPr>
        </p:nvSpPr>
        <p:spPr>
          <a:xfrm>
            <a:off x="7658100"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5284585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03EE30-E243-DD16-09E0-8B68AEC324FA}"/>
              </a:ext>
            </a:extLst>
          </p:cNvPr>
          <p:cNvSpPr>
            <a:spLocks noGrp="1"/>
          </p:cNvSpPr>
          <p:nvPr>
            <p:ph type="pic" idx="1"/>
          </p:nvPr>
        </p:nvSpPr>
        <p:spPr>
          <a:xfrm>
            <a:off x="5183187" y="365125"/>
            <a:ext cx="6738195" cy="478812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5" name="Date Placeholder 4">
            <a:extLst>
              <a:ext uri="{FF2B5EF4-FFF2-40B4-BE49-F238E27FC236}">
                <a16:creationId xmlns:a16="http://schemas.microsoft.com/office/drawing/2014/main" id="{687748DA-A10C-6B03-FEDA-D99AE6E85A9B}"/>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14/01/2026</a:t>
            </a:fld>
            <a:endParaRPr lang="en-GB"/>
          </a:p>
        </p:txBody>
      </p:sp>
      <p:sp>
        <p:nvSpPr>
          <p:cNvPr id="6" name="Footer Placeholder 5">
            <a:extLst>
              <a:ext uri="{FF2B5EF4-FFF2-40B4-BE49-F238E27FC236}">
                <a16:creationId xmlns:a16="http://schemas.microsoft.com/office/drawing/2014/main" id="{5009BA5F-3B12-9A62-2D70-80CF77B9951B}"/>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7" name="Slide Number Placeholder 6">
            <a:extLst>
              <a:ext uri="{FF2B5EF4-FFF2-40B4-BE49-F238E27FC236}">
                <a16:creationId xmlns:a16="http://schemas.microsoft.com/office/drawing/2014/main" id="{361A75CB-A493-E2D5-0C56-6C9F25C86CA4}"/>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
        <p:nvSpPr>
          <p:cNvPr id="8" name="Text Placeholder 3">
            <a:extLst>
              <a:ext uri="{FF2B5EF4-FFF2-40B4-BE49-F238E27FC236}">
                <a16:creationId xmlns:a16="http://schemas.microsoft.com/office/drawing/2014/main" id="{DEDEF678-90EE-1594-AB80-39E97C15D7DB}"/>
              </a:ext>
            </a:extLst>
          </p:cNvPr>
          <p:cNvSpPr>
            <a:spLocks noGrp="1"/>
          </p:cNvSpPr>
          <p:nvPr>
            <p:ph type="body" sz="half" idx="2"/>
          </p:nvPr>
        </p:nvSpPr>
        <p:spPr>
          <a:xfrm>
            <a:off x="266700" y="1418324"/>
            <a:ext cx="4638586"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Title 1">
            <a:extLst>
              <a:ext uri="{FF2B5EF4-FFF2-40B4-BE49-F238E27FC236}">
                <a16:creationId xmlns:a16="http://schemas.microsoft.com/office/drawing/2014/main" id="{DBA06E30-B013-E2B6-FBD1-5AB600612D96}"/>
              </a:ext>
            </a:extLst>
          </p:cNvPr>
          <p:cNvSpPr>
            <a:spLocks noGrp="1"/>
          </p:cNvSpPr>
          <p:nvPr>
            <p:ph type="title"/>
          </p:nvPr>
        </p:nvSpPr>
        <p:spPr>
          <a:xfrm>
            <a:off x="266700" y="365125"/>
            <a:ext cx="4638586" cy="865469"/>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32645495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89674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40259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19530548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eading, text, three images">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7289801" y="2286000"/>
            <a:ext cx="3201066" cy="3213102"/>
          </a:xfrm>
        </p:spPr>
        <p:txBody>
          <a:bodyPr/>
          <a:lstStyle/>
          <a:p>
            <a:endParaRPr lang="en-GB"/>
          </a:p>
        </p:txBody>
      </p:sp>
      <p:sp>
        <p:nvSpPr>
          <p:cNvPr id="2" name="Picture Placeholder 8">
            <a:extLst>
              <a:ext uri="{FF2B5EF4-FFF2-40B4-BE49-F238E27FC236}">
                <a16:creationId xmlns:a16="http://schemas.microsoft.com/office/drawing/2014/main" id="{39A72C94-07DD-E2CA-345A-A35125CE44A6}"/>
              </a:ext>
            </a:extLst>
          </p:cNvPr>
          <p:cNvSpPr>
            <a:spLocks noGrp="1"/>
          </p:cNvSpPr>
          <p:nvPr>
            <p:ph type="pic" sz="quarter" idx="11"/>
          </p:nvPr>
        </p:nvSpPr>
        <p:spPr>
          <a:xfrm>
            <a:off x="266701" y="2286000"/>
            <a:ext cx="3201066" cy="3213102"/>
          </a:xfrm>
        </p:spPr>
        <p:txBody>
          <a:bodyPr/>
          <a:lstStyle/>
          <a:p>
            <a:endParaRPr lang="en-GB"/>
          </a:p>
        </p:txBody>
      </p:sp>
      <p:sp>
        <p:nvSpPr>
          <p:cNvPr id="3" name="Picture Placeholder 8">
            <a:extLst>
              <a:ext uri="{FF2B5EF4-FFF2-40B4-BE49-F238E27FC236}">
                <a16:creationId xmlns:a16="http://schemas.microsoft.com/office/drawing/2014/main" id="{1BFA7CDF-E186-FDDF-CF2E-0B3F10DB84DD}"/>
              </a:ext>
            </a:extLst>
          </p:cNvPr>
          <p:cNvSpPr>
            <a:spLocks noGrp="1"/>
          </p:cNvSpPr>
          <p:nvPr>
            <p:ph type="pic" sz="quarter" idx="12"/>
          </p:nvPr>
        </p:nvSpPr>
        <p:spPr>
          <a:xfrm>
            <a:off x="3778251" y="2286000"/>
            <a:ext cx="3201066" cy="3213102"/>
          </a:xfrm>
        </p:spPr>
        <p:txBody>
          <a:bodyPr/>
          <a:lstStyle/>
          <a:p>
            <a:endParaRPr lang="en-GB"/>
          </a:p>
        </p:txBody>
      </p:sp>
      <p:sp>
        <p:nvSpPr>
          <p:cNvPr id="8" name="Text Placeholder 7">
            <a:extLst>
              <a:ext uri="{FF2B5EF4-FFF2-40B4-BE49-F238E27FC236}">
                <a16:creationId xmlns:a16="http://schemas.microsoft.com/office/drawing/2014/main" id="{4A93167B-5805-9EBB-6E54-360D545AFA15}"/>
              </a:ext>
            </a:extLst>
          </p:cNvPr>
          <p:cNvSpPr>
            <a:spLocks noGrp="1"/>
          </p:cNvSpPr>
          <p:nvPr>
            <p:ph type="body" sz="quarter" idx="13" hasCustomPrompt="1"/>
          </p:nvPr>
        </p:nvSpPr>
        <p:spPr>
          <a:xfrm>
            <a:off x="266700" y="1117600"/>
            <a:ext cx="10223500" cy="838200"/>
          </a:xfrm>
        </p:spPr>
        <p:txBody>
          <a:bodyPr/>
          <a:lstStyle>
            <a:lvl1pPr>
              <a:defRPr/>
            </a:lvl1pPr>
          </a:lstStyle>
          <a:p>
            <a:pPr lvl="0"/>
            <a:r>
              <a:rPr lang="en-US"/>
              <a:t>Click to edit body text</a:t>
            </a:r>
          </a:p>
        </p:txBody>
      </p:sp>
    </p:spTree>
    <p:extLst>
      <p:ext uri="{BB962C8B-B14F-4D97-AF65-F5344CB8AC3E}">
        <p14:creationId xmlns:p14="http://schemas.microsoft.com/office/powerpoint/2010/main" val="39328763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eading, text">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4" name="Text Placeholder 9">
            <a:extLst>
              <a:ext uri="{FF2B5EF4-FFF2-40B4-BE49-F238E27FC236}">
                <a16:creationId xmlns:a16="http://schemas.microsoft.com/office/drawing/2014/main" id="{D3A8A21F-2C7D-3EED-D3DE-935B34DCFB6C}"/>
              </a:ext>
            </a:extLst>
          </p:cNvPr>
          <p:cNvSpPr>
            <a:spLocks noGrp="1"/>
          </p:cNvSpPr>
          <p:nvPr>
            <p:ph idx="1"/>
          </p:nvPr>
        </p:nvSpPr>
        <p:spPr>
          <a:xfrm>
            <a:off x="266700" y="1304925"/>
            <a:ext cx="102616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1922252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a:t>Click to edit title</a:t>
            </a:r>
            <a:endParaRPr lang="en-GB"/>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speaker name</a:t>
            </a:r>
            <a:endParaRPr lang="en-GB"/>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a:t>Click to edit date </a:t>
            </a:r>
          </a:p>
        </p:txBody>
      </p:sp>
    </p:spTree>
    <p:extLst>
      <p:ext uri="{BB962C8B-B14F-4D97-AF65-F5344CB8AC3E}">
        <p14:creationId xmlns:p14="http://schemas.microsoft.com/office/powerpoint/2010/main" val="727778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96780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4CB8-F44D-BEE4-6DCA-1B2662AB0023}"/>
              </a:ext>
            </a:extLst>
          </p:cNvPr>
          <p:cNvSpPr>
            <a:spLocks noGrp="1"/>
          </p:cNvSpPr>
          <p:nvPr>
            <p:ph type="ctrTitle"/>
          </p:nvPr>
        </p:nvSpPr>
        <p:spPr>
          <a:xfrm>
            <a:off x="266699" y="1122363"/>
            <a:ext cx="11654683" cy="2387600"/>
          </a:xfrm>
          <a:prstGeom prst="rect">
            <a:avLst/>
          </a:prstGeom>
        </p:spPr>
        <p:txBody>
          <a:bodyPr anchor="b">
            <a:normAutofit/>
          </a:bodyPr>
          <a:lstStyle>
            <a:lvl1pPr algn="ctr">
              <a:defRPr sz="3600"/>
            </a:lvl1pPr>
          </a:lstStyle>
          <a:p>
            <a:r>
              <a:rPr lang="en-US"/>
              <a:t>Click to edit Master title style</a:t>
            </a:r>
            <a:endParaRPr lang="en-GB"/>
          </a:p>
        </p:txBody>
      </p:sp>
      <p:sp>
        <p:nvSpPr>
          <p:cNvPr id="3" name="Subtitle 2">
            <a:extLst>
              <a:ext uri="{FF2B5EF4-FFF2-40B4-BE49-F238E27FC236}">
                <a16:creationId xmlns:a16="http://schemas.microsoft.com/office/drawing/2014/main" id="{53BCF0F3-44B5-9EF2-3A88-E4424DDC8956}"/>
              </a:ext>
            </a:extLst>
          </p:cNvPr>
          <p:cNvSpPr>
            <a:spLocks noGrp="1"/>
          </p:cNvSpPr>
          <p:nvPr>
            <p:ph type="subTitle" idx="1"/>
          </p:nvPr>
        </p:nvSpPr>
        <p:spPr>
          <a:xfrm>
            <a:off x="266700" y="3602038"/>
            <a:ext cx="11654682"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783C9B-D14B-899C-B084-D233E5CF9D89}"/>
              </a:ext>
            </a:extLst>
          </p:cNvPr>
          <p:cNvSpPr>
            <a:spLocks noGrp="1"/>
          </p:cNvSpPr>
          <p:nvPr>
            <p:ph type="dt" sz="half" idx="10"/>
          </p:nvPr>
        </p:nvSpPr>
        <p:spPr/>
        <p:txBody>
          <a:bodyPr/>
          <a:lstStyle/>
          <a:p>
            <a:fld id="{046E3D24-6BCE-48F4-B6DB-AB007E8B5F8E}" type="datetimeFigureOut">
              <a:rPr lang="en-GB" smtClean="0"/>
              <a:t>14/01/2026</a:t>
            </a:fld>
            <a:endParaRPr lang="en-GB"/>
          </a:p>
        </p:txBody>
      </p:sp>
      <p:sp>
        <p:nvSpPr>
          <p:cNvPr id="5" name="Footer Placeholder 4">
            <a:extLst>
              <a:ext uri="{FF2B5EF4-FFF2-40B4-BE49-F238E27FC236}">
                <a16:creationId xmlns:a16="http://schemas.microsoft.com/office/drawing/2014/main" id="{2E2C38EF-93AE-9214-FDFE-009AE71CD7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E881CBA-3EB3-43A7-D2FA-2410CF2BAE2D}"/>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6006707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E776-F347-2357-03E5-35C58A73642A}"/>
              </a:ext>
            </a:extLst>
          </p:cNvPr>
          <p:cNvSpPr>
            <a:spLocks noGrp="1"/>
          </p:cNvSpPr>
          <p:nvPr>
            <p:ph type="title"/>
          </p:nvPr>
        </p:nvSpPr>
        <p:spPr>
          <a:xfrm>
            <a:off x="266700" y="365125"/>
            <a:ext cx="11654682" cy="4723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1132FCD-286F-104A-BCF2-B9138BD0B6BC}"/>
              </a:ext>
            </a:extLst>
          </p:cNvPr>
          <p:cNvSpPr>
            <a:spLocks noGrp="1"/>
          </p:cNvSpPr>
          <p:nvPr>
            <p:ph idx="1"/>
          </p:nvPr>
        </p:nvSpPr>
        <p:spPr>
          <a:xfrm>
            <a:off x="266699" y="1304925"/>
            <a:ext cx="11654683" cy="38655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11ECD2-7228-FC6F-D057-E1D381721D2D}"/>
              </a:ext>
            </a:extLst>
          </p:cNvPr>
          <p:cNvSpPr>
            <a:spLocks noGrp="1"/>
          </p:cNvSpPr>
          <p:nvPr>
            <p:ph type="dt" sz="half" idx="10"/>
          </p:nvPr>
        </p:nvSpPr>
        <p:spPr/>
        <p:txBody>
          <a:bodyPr/>
          <a:lstStyle/>
          <a:p>
            <a:fld id="{046E3D24-6BCE-48F4-B6DB-AB007E8B5F8E}" type="datetimeFigureOut">
              <a:rPr lang="en-GB" smtClean="0"/>
              <a:t>14/01/2026</a:t>
            </a:fld>
            <a:endParaRPr lang="en-GB"/>
          </a:p>
        </p:txBody>
      </p:sp>
      <p:sp>
        <p:nvSpPr>
          <p:cNvPr id="5" name="Footer Placeholder 4">
            <a:extLst>
              <a:ext uri="{FF2B5EF4-FFF2-40B4-BE49-F238E27FC236}">
                <a16:creationId xmlns:a16="http://schemas.microsoft.com/office/drawing/2014/main" id="{A0501347-B148-1746-115D-B3672939A7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74C7FE-56F7-317A-6A29-7F808D2B3C8A}"/>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5359000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41-E6F8-8CDB-15CB-AFE023C1300C}"/>
              </a:ext>
            </a:extLst>
          </p:cNvPr>
          <p:cNvSpPr>
            <a:spLocks noGrp="1"/>
          </p:cNvSpPr>
          <p:nvPr>
            <p:ph type="title"/>
          </p:nvPr>
        </p:nvSpPr>
        <p:spPr>
          <a:xfrm>
            <a:off x="266700" y="1709738"/>
            <a:ext cx="11654682" cy="2852737"/>
          </a:xfrm>
          <a:prstGeom prst="rect">
            <a:avLst/>
          </a:prstGeom>
        </p:spPr>
        <p:txBody>
          <a:bodyPr anchor="b">
            <a:normAutofit/>
          </a:bodyPr>
          <a:lstStyle>
            <a:lvl1pPr>
              <a:defRPr sz="36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9976CA-B5E0-87F5-9BB8-567EA6D05076}"/>
              </a:ext>
            </a:extLst>
          </p:cNvPr>
          <p:cNvSpPr>
            <a:spLocks noGrp="1"/>
          </p:cNvSpPr>
          <p:nvPr>
            <p:ph type="body" idx="1"/>
          </p:nvPr>
        </p:nvSpPr>
        <p:spPr>
          <a:xfrm>
            <a:off x="266699" y="4700187"/>
            <a:ext cx="11654683" cy="448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61FB1F-7BDA-DC86-9EF3-DB36350C8D2F}"/>
              </a:ext>
            </a:extLst>
          </p:cNvPr>
          <p:cNvSpPr>
            <a:spLocks noGrp="1"/>
          </p:cNvSpPr>
          <p:nvPr>
            <p:ph type="dt" sz="half" idx="10"/>
          </p:nvPr>
        </p:nvSpPr>
        <p:spPr/>
        <p:txBody>
          <a:bodyPr/>
          <a:lstStyle/>
          <a:p>
            <a:fld id="{046E3D24-6BCE-48F4-B6DB-AB007E8B5F8E}" type="datetimeFigureOut">
              <a:rPr lang="en-GB" smtClean="0"/>
              <a:t>14/01/2026</a:t>
            </a:fld>
            <a:endParaRPr lang="en-GB"/>
          </a:p>
        </p:txBody>
      </p:sp>
      <p:sp>
        <p:nvSpPr>
          <p:cNvPr id="5" name="Footer Placeholder 4">
            <a:extLst>
              <a:ext uri="{FF2B5EF4-FFF2-40B4-BE49-F238E27FC236}">
                <a16:creationId xmlns:a16="http://schemas.microsoft.com/office/drawing/2014/main" id="{C77E4339-5CB2-7EDB-C9AA-C007FA14F69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47BCC8-EC59-1A12-7C24-DEA423BC7F75}"/>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36831343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3409-495B-2752-6BF2-B1848FDE6656}"/>
              </a:ext>
            </a:extLst>
          </p:cNvPr>
          <p:cNvSpPr>
            <a:spLocks noGrp="1"/>
          </p:cNvSpPr>
          <p:nvPr>
            <p:ph type="title"/>
          </p:nvPr>
        </p:nvSpPr>
        <p:spPr>
          <a:xfrm>
            <a:off x="266700" y="365125"/>
            <a:ext cx="11087100" cy="4723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CF4D184-1DF7-03BD-F6A8-1290E291CFCE}"/>
              </a:ext>
            </a:extLst>
          </p:cNvPr>
          <p:cNvSpPr>
            <a:spLocks noGrp="1"/>
          </p:cNvSpPr>
          <p:nvPr>
            <p:ph sz="half" idx="1"/>
          </p:nvPr>
        </p:nvSpPr>
        <p:spPr>
          <a:xfrm>
            <a:off x="266700" y="1304925"/>
            <a:ext cx="5580000" cy="3852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7F207A8-6978-C1D1-B0D6-FDA0CC1F42B3}"/>
              </a:ext>
            </a:extLst>
          </p:cNvPr>
          <p:cNvSpPr>
            <a:spLocks noGrp="1"/>
          </p:cNvSpPr>
          <p:nvPr>
            <p:ph sz="half" idx="2"/>
          </p:nvPr>
        </p:nvSpPr>
        <p:spPr>
          <a:xfrm>
            <a:off x="6341383" y="1304925"/>
            <a:ext cx="5580000" cy="3852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400EE24-2BFB-8E46-2E66-3BA36D59A1CA}"/>
              </a:ext>
            </a:extLst>
          </p:cNvPr>
          <p:cNvSpPr>
            <a:spLocks noGrp="1"/>
          </p:cNvSpPr>
          <p:nvPr>
            <p:ph type="dt" sz="half" idx="10"/>
          </p:nvPr>
        </p:nvSpPr>
        <p:spPr/>
        <p:txBody>
          <a:bodyPr/>
          <a:lstStyle/>
          <a:p>
            <a:fld id="{046E3D24-6BCE-48F4-B6DB-AB007E8B5F8E}" type="datetimeFigureOut">
              <a:rPr lang="en-GB" smtClean="0"/>
              <a:t>14/01/2026</a:t>
            </a:fld>
            <a:endParaRPr lang="en-GB"/>
          </a:p>
        </p:txBody>
      </p:sp>
      <p:sp>
        <p:nvSpPr>
          <p:cNvPr id="6" name="Footer Placeholder 5">
            <a:extLst>
              <a:ext uri="{FF2B5EF4-FFF2-40B4-BE49-F238E27FC236}">
                <a16:creationId xmlns:a16="http://schemas.microsoft.com/office/drawing/2014/main" id="{F5F2556D-B5E1-EF44-908B-500C8837B6D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B4910F-1642-C042-4D26-BC4F3A55A63E}"/>
              </a:ext>
            </a:extLst>
          </p:cNvPr>
          <p:cNvSpPr>
            <a:spLocks noGrp="1"/>
          </p:cNvSpPr>
          <p:nvPr>
            <p:ph type="sldNum" sz="quarter" idx="12"/>
          </p:nvPr>
        </p:nvSpPr>
        <p:spPr>
          <a:xfrm>
            <a:off x="9178183" y="5367135"/>
            <a:ext cx="2743200" cy="365125"/>
          </a:xfrm>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0249794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8E961-1532-85E1-EF19-CD6FD29F8D4B}"/>
              </a:ext>
            </a:extLst>
          </p:cNvPr>
          <p:cNvSpPr>
            <a:spLocks noGrp="1"/>
          </p:cNvSpPr>
          <p:nvPr>
            <p:ph type="body" idx="1"/>
          </p:nvPr>
        </p:nvSpPr>
        <p:spPr>
          <a:xfrm>
            <a:off x="266701" y="1304925"/>
            <a:ext cx="5580000"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252AB67-467B-B4C7-6EEB-C8D144E364E8}"/>
              </a:ext>
            </a:extLst>
          </p:cNvPr>
          <p:cNvSpPr>
            <a:spLocks noGrp="1"/>
          </p:cNvSpPr>
          <p:nvPr>
            <p:ph sz="half" idx="2"/>
          </p:nvPr>
        </p:nvSpPr>
        <p:spPr>
          <a:xfrm>
            <a:off x="266700" y="2330075"/>
            <a:ext cx="5580000" cy="28467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4F16626-4911-CA49-90C2-CE3262F728D3}"/>
              </a:ext>
            </a:extLst>
          </p:cNvPr>
          <p:cNvSpPr>
            <a:spLocks noGrp="1"/>
          </p:cNvSpPr>
          <p:nvPr>
            <p:ph type="body" sz="quarter" idx="3"/>
          </p:nvPr>
        </p:nvSpPr>
        <p:spPr>
          <a:xfrm>
            <a:off x="6341380" y="1304925"/>
            <a:ext cx="5580001"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C2FF839-783C-36FF-2F59-B33FD00F2E4D}"/>
              </a:ext>
            </a:extLst>
          </p:cNvPr>
          <p:cNvSpPr>
            <a:spLocks noGrp="1"/>
          </p:cNvSpPr>
          <p:nvPr>
            <p:ph sz="quarter" idx="4"/>
          </p:nvPr>
        </p:nvSpPr>
        <p:spPr>
          <a:xfrm>
            <a:off x="6341379" y="2330075"/>
            <a:ext cx="5580003" cy="28467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F70523E-13BC-6AF4-F44B-1E81F5078040}"/>
              </a:ext>
            </a:extLst>
          </p:cNvPr>
          <p:cNvSpPr>
            <a:spLocks noGrp="1"/>
          </p:cNvSpPr>
          <p:nvPr>
            <p:ph type="dt" sz="half" idx="10"/>
          </p:nvPr>
        </p:nvSpPr>
        <p:spPr/>
        <p:txBody>
          <a:bodyPr/>
          <a:lstStyle/>
          <a:p>
            <a:fld id="{046E3D24-6BCE-48F4-B6DB-AB007E8B5F8E}" type="datetimeFigureOut">
              <a:rPr lang="en-GB" smtClean="0"/>
              <a:t>14/01/2026</a:t>
            </a:fld>
            <a:endParaRPr lang="en-GB"/>
          </a:p>
        </p:txBody>
      </p:sp>
      <p:sp>
        <p:nvSpPr>
          <p:cNvPr id="8" name="Footer Placeholder 7">
            <a:extLst>
              <a:ext uri="{FF2B5EF4-FFF2-40B4-BE49-F238E27FC236}">
                <a16:creationId xmlns:a16="http://schemas.microsoft.com/office/drawing/2014/main" id="{22ACC21D-81ED-0C7F-2CF7-CFDE23016EB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75BA4D1-1395-871F-083F-CCC3ADAA7675}"/>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11" name="Title 1">
            <a:extLst>
              <a:ext uri="{FF2B5EF4-FFF2-40B4-BE49-F238E27FC236}">
                <a16:creationId xmlns:a16="http://schemas.microsoft.com/office/drawing/2014/main" id="{86479E40-CA8C-9DEB-E10E-9B0E9423E321}"/>
              </a:ext>
            </a:extLst>
          </p:cNvPr>
          <p:cNvSpPr>
            <a:spLocks noGrp="1"/>
          </p:cNvSpPr>
          <p:nvPr>
            <p:ph type="title"/>
          </p:nvPr>
        </p:nvSpPr>
        <p:spPr>
          <a:xfrm>
            <a:off x="266700" y="365125"/>
            <a:ext cx="11087100" cy="472363"/>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12763157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CA4210A-8AD6-DB76-6435-6F1565CF23B3}"/>
              </a:ext>
            </a:extLst>
          </p:cNvPr>
          <p:cNvSpPr>
            <a:spLocks noGrp="1"/>
          </p:cNvSpPr>
          <p:nvPr>
            <p:ph type="dt" sz="half" idx="10"/>
          </p:nvPr>
        </p:nvSpPr>
        <p:spPr/>
        <p:txBody>
          <a:bodyPr/>
          <a:lstStyle/>
          <a:p>
            <a:fld id="{046E3D24-6BCE-48F4-B6DB-AB007E8B5F8E}" type="datetimeFigureOut">
              <a:rPr lang="en-GB" smtClean="0"/>
              <a:t>14/01/2026</a:t>
            </a:fld>
            <a:endParaRPr lang="en-GB"/>
          </a:p>
        </p:txBody>
      </p:sp>
      <p:sp>
        <p:nvSpPr>
          <p:cNvPr id="4" name="Footer Placeholder 3">
            <a:extLst>
              <a:ext uri="{FF2B5EF4-FFF2-40B4-BE49-F238E27FC236}">
                <a16:creationId xmlns:a16="http://schemas.microsoft.com/office/drawing/2014/main" id="{E65DFFE2-973C-8808-2027-0A0826D0678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827C7D8-7501-4918-C3A4-210FC2D1AD31}"/>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6" name="Title 1">
            <a:extLst>
              <a:ext uri="{FF2B5EF4-FFF2-40B4-BE49-F238E27FC236}">
                <a16:creationId xmlns:a16="http://schemas.microsoft.com/office/drawing/2014/main" id="{153C41D6-330E-7D22-3BA7-5AD129D23037}"/>
              </a:ext>
            </a:extLst>
          </p:cNvPr>
          <p:cNvSpPr>
            <a:spLocks noGrp="1"/>
          </p:cNvSpPr>
          <p:nvPr>
            <p:ph type="title"/>
          </p:nvPr>
        </p:nvSpPr>
        <p:spPr>
          <a:xfrm>
            <a:off x="266700" y="365125"/>
            <a:ext cx="11087100" cy="472363"/>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31401503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82BAE-96E7-8067-F384-6C81451D56C7}"/>
              </a:ext>
            </a:extLst>
          </p:cNvPr>
          <p:cNvSpPr>
            <a:spLocks noGrp="1"/>
          </p:cNvSpPr>
          <p:nvPr>
            <p:ph idx="1"/>
          </p:nvPr>
        </p:nvSpPr>
        <p:spPr>
          <a:xfrm>
            <a:off x="6096000" y="365125"/>
            <a:ext cx="5825382" cy="4814280"/>
          </a:xfrm>
          <a:prstGeom prst="rect">
            <a:avLst/>
          </a:prstGeom>
        </p:spPr>
        <p:txBody>
          <a:bodyPr/>
          <a:lstStyle>
            <a:lvl1pPr>
              <a:defRPr sz="2000"/>
            </a:lvl1pPr>
            <a:lvl2pPr>
              <a:defRPr sz="1800"/>
            </a:lvl2pPr>
            <a:lvl3pPr>
              <a:defRPr sz="18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Fifth level</a:t>
            </a:r>
            <a:endParaRPr kumimoji="0" lang="en-GB"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F017ED95-2655-DA64-A0CC-0DB50CEC6D30}"/>
              </a:ext>
            </a:extLst>
          </p:cNvPr>
          <p:cNvSpPr>
            <a:spLocks noGrp="1"/>
          </p:cNvSpPr>
          <p:nvPr>
            <p:ph type="body" sz="half" idx="2"/>
          </p:nvPr>
        </p:nvSpPr>
        <p:spPr>
          <a:xfrm>
            <a:off x="266700" y="1418324"/>
            <a:ext cx="5588000"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BF7D06-9178-0519-324E-D3FAE1553A1C}"/>
              </a:ext>
            </a:extLst>
          </p:cNvPr>
          <p:cNvSpPr>
            <a:spLocks noGrp="1"/>
          </p:cNvSpPr>
          <p:nvPr>
            <p:ph type="dt" sz="half" idx="10"/>
          </p:nvPr>
        </p:nvSpPr>
        <p:spPr/>
        <p:txBody>
          <a:bodyPr/>
          <a:lstStyle/>
          <a:p>
            <a:fld id="{046E3D24-6BCE-48F4-B6DB-AB007E8B5F8E}" type="datetimeFigureOut">
              <a:rPr lang="en-GB" smtClean="0"/>
              <a:t>14/01/2026</a:t>
            </a:fld>
            <a:endParaRPr lang="en-GB"/>
          </a:p>
        </p:txBody>
      </p:sp>
      <p:sp>
        <p:nvSpPr>
          <p:cNvPr id="6" name="Footer Placeholder 5">
            <a:extLst>
              <a:ext uri="{FF2B5EF4-FFF2-40B4-BE49-F238E27FC236}">
                <a16:creationId xmlns:a16="http://schemas.microsoft.com/office/drawing/2014/main" id="{DDED0C21-14CC-0A4D-09D2-207115B3D4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94D343D-82C5-3AAA-AADD-2197F991E673}"/>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itle 1">
            <a:extLst>
              <a:ext uri="{FF2B5EF4-FFF2-40B4-BE49-F238E27FC236}">
                <a16:creationId xmlns:a16="http://schemas.microsoft.com/office/drawing/2014/main" id="{57006FAE-DBD1-BA77-7F74-11A8DCE9D304}"/>
              </a:ext>
            </a:extLst>
          </p:cNvPr>
          <p:cNvSpPr>
            <a:spLocks noGrp="1"/>
          </p:cNvSpPr>
          <p:nvPr>
            <p:ph type="title"/>
          </p:nvPr>
        </p:nvSpPr>
        <p:spPr>
          <a:xfrm>
            <a:off x="266700" y="365125"/>
            <a:ext cx="5588000" cy="865469"/>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13090711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03EE30-E243-DD16-09E0-8B68AEC324FA}"/>
              </a:ext>
            </a:extLst>
          </p:cNvPr>
          <p:cNvSpPr>
            <a:spLocks noGrp="1"/>
          </p:cNvSpPr>
          <p:nvPr>
            <p:ph type="pic" idx="1"/>
          </p:nvPr>
        </p:nvSpPr>
        <p:spPr>
          <a:xfrm>
            <a:off x="5183187" y="365125"/>
            <a:ext cx="6738195" cy="478812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5" name="Date Placeholder 4">
            <a:extLst>
              <a:ext uri="{FF2B5EF4-FFF2-40B4-BE49-F238E27FC236}">
                <a16:creationId xmlns:a16="http://schemas.microsoft.com/office/drawing/2014/main" id="{687748DA-A10C-6B03-FEDA-D99AE6E85A9B}"/>
              </a:ext>
            </a:extLst>
          </p:cNvPr>
          <p:cNvSpPr>
            <a:spLocks noGrp="1"/>
          </p:cNvSpPr>
          <p:nvPr>
            <p:ph type="dt" sz="half" idx="10"/>
          </p:nvPr>
        </p:nvSpPr>
        <p:spPr/>
        <p:txBody>
          <a:bodyPr/>
          <a:lstStyle/>
          <a:p>
            <a:fld id="{046E3D24-6BCE-48F4-B6DB-AB007E8B5F8E}" type="datetimeFigureOut">
              <a:rPr lang="en-GB" smtClean="0"/>
              <a:t>14/01/2026</a:t>
            </a:fld>
            <a:endParaRPr lang="en-GB"/>
          </a:p>
        </p:txBody>
      </p:sp>
      <p:sp>
        <p:nvSpPr>
          <p:cNvPr id="6" name="Footer Placeholder 5">
            <a:extLst>
              <a:ext uri="{FF2B5EF4-FFF2-40B4-BE49-F238E27FC236}">
                <a16:creationId xmlns:a16="http://schemas.microsoft.com/office/drawing/2014/main" id="{5009BA5F-3B12-9A62-2D70-80CF77B9951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1A75CB-A493-E2D5-0C56-6C9F25C86CA4}"/>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ext Placeholder 3">
            <a:extLst>
              <a:ext uri="{FF2B5EF4-FFF2-40B4-BE49-F238E27FC236}">
                <a16:creationId xmlns:a16="http://schemas.microsoft.com/office/drawing/2014/main" id="{DEDEF678-90EE-1594-AB80-39E97C15D7DB}"/>
              </a:ext>
            </a:extLst>
          </p:cNvPr>
          <p:cNvSpPr>
            <a:spLocks noGrp="1"/>
          </p:cNvSpPr>
          <p:nvPr>
            <p:ph type="body" sz="half" idx="2"/>
          </p:nvPr>
        </p:nvSpPr>
        <p:spPr>
          <a:xfrm>
            <a:off x="266700" y="1418324"/>
            <a:ext cx="4638586"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Title 1">
            <a:extLst>
              <a:ext uri="{FF2B5EF4-FFF2-40B4-BE49-F238E27FC236}">
                <a16:creationId xmlns:a16="http://schemas.microsoft.com/office/drawing/2014/main" id="{DBA06E30-B013-E2B6-FBD1-5AB600612D96}"/>
              </a:ext>
            </a:extLst>
          </p:cNvPr>
          <p:cNvSpPr>
            <a:spLocks noGrp="1"/>
          </p:cNvSpPr>
          <p:nvPr>
            <p:ph type="title"/>
          </p:nvPr>
        </p:nvSpPr>
        <p:spPr>
          <a:xfrm>
            <a:off x="266700" y="365125"/>
            <a:ext cx="4638586" cy="865469"/>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36561991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06270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55372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3283479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40259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16759497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Heading, text, three images">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8267701" y="2286000"/>
            <a:ext cx="3644900" cy="3213102"/>
          </a:xfrm>
        </p:spPr>
        <p:txBody>
          <a:bodyPr/>
          <a:lstStyle/>
          <a:p>
            <a:endParaRPr lang="en-GB"/>
          </a:p>
        </p:txBody>
      </p:sp>
      <p:sp>
        <p:nvSpPr>
          <p:cNvPr id="2" name="Picture Placeholder 8">
            <a:extLst>
              <a:ext uri="{FF2B5EF4-FFF2-40B4-BE49-F238E27FC236}">
                <a16:creationId xmlns:a16="http://schemas.microsoft.com/office/drawing/2014/main" id="{39A72C94-07DD-E2CA-345A-A35125CE44A6}"/>
              </a:ext>
            </a:extLst>
          </p:cNvPr>
          <p:cNvSpPr>
            <a:spLocks noGrp="1"/>
          </p:cNvSpPr>
          <p:nvPr>
            <p:ph type="pic" sz="quarter" idx="11"/>
          </p:nvPr>
        </p:nvSpPr>
        <p:spPr>
          <a:xfrm>
            <a:off x="263526" y="2286000"/>
            <a:ext cx="3644900" cy="3213102"/>
          </a:xfrm>
        </p:spPr>
        <p:txBody>
          <a:bodyPr/>
          <a:lstStyle/>
          <a:p>
            <a:endParaRPr lang="en-GB"/>
          </a:p>
        </p:txBody>
      </p:sp>
      <p:sp>
        <p:nvSpPr>
          <p:cNvPr id="3" name="Picture Placeholder 8">
            <a:extLst>
              <a:ext uri="{FF2B5EF4-FFF2-40B4-BE49-F238E27FC236}">
                <a16:creationId xmlns:a16="http://schemas.microsoft.com/office/drawing/2014/main" id="{1BFA7CDF-E186-FDDF-CF2E-0B3F10DB84DD}"/>
              </a:ext>
            </a:extLst>
          </p:cNvPr>
          <p:cNvSpPr>
            <a:spLocks noGrp="1"/>
          </p:cNvSpPr>
          <p:nvPr>
            <p:ph type="pic" sz="quarter" idx="12"/>
          </p:nvPr>
        </p:nvSpPr>
        <p:spPr>
          <a:xfrm>
            <a:off x="4265614" y="2286000"/>
            <a:ext cx="3644900" cy="3213102"/>
          </a:xfrm>
        </p:spPr>
        <p:txBody>
          <a:bodyPr/>
          <a:lstStyle/>
          <a:p>
            <a:endParaRPr lang="en-GB"/>
          </a:p>
        </p:txBody>
      </p:sp>
      <p:sp>
        <p:nvSpPr>
          <p:cNvPr id="8" name="Text Placeholder 7">
            <a:extLst>
              <a:ext uri="{FF2B5EF4-FFF2-40B4-BE49-F238E27FC236}">
                <a16:creationId xmlns:a16="http://schemas.microsoft.com/office/drawing/2014/main" id="{4A93167B-5805-9EBB-6E54-360D545AFA15}"/>
              </a:ext>
            </a:extLst>
          </p:cNvPr>
          <p:cNvSpPr>
            <a:spLocks noGrp="1"/>
          </p:cNvSpPr>
          <p:nvPr>
            <p:ph type="body" sz="quarter" idx="13" hasCustomPrompt="1"/>
          </p:nvPr>
        </p:nvSpPr>
        <p:spPr>
          <a:xfrm>
            <a:off x="266700" y="1117600"/>
            <a:ext cx="11645900" cy="838200"/>
          </a:xfrm>
        </p:spPr>
        <p:txBody>
          <a:bodyPr/>
          <a:lstStyle>
            <a:lvl1pPr>
              <a:defRPr/>
            </a:lvl1pPr>
          </a:lstStyle>
          <a:p>
            <a:pPr lvl="0"/>
            <a:r>
              <a:rPr lang="en-US"/>
              <a:t>Click to edit body text</a:t>
            </a:r>
          </a:p>
        </p:txBody>
      </p:sp>
    </p:spTree>
    <p:extLst>
      <p:ext uri="{BB962C8B-B14F-4D97-AF65-F5344CB8AC3E}">
        <p14:creationId xmlns:p14="http://schemas.microsoft.com/office/powerpoint/2010/main" val="31554707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Heading, text">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4" name="Text Placeholder 9">
            <a:extLst>
              <a:ext uri="{FF2B5EF4-FFF2-40B4-BE49-F238E27FC236}">
                <a16:creationId xmlns:a16="http://schemas.microsoft.com/office/drawing/2014/main" id="{D3A8A21F-2C7D-3EED-D3DE-935B34DCFB6C}"/>
              </a:ext>
            </a:extLst>
          </p:cNvPr>
          <p:cNvSpPr>
            <a:spLocks noGrp="1"/>
          </p:cNvSpPr>
          <p:nvPr>
            <p:ph idx="1"/>
          </p:nvPr>
        </p:nvSpPr>
        <p:spPr>
          <a:xfrm>
            <a:off x="266700" y="1304925"/>
            <a:ext cx="102616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9163027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a:t>Click to edit title</a:t>
            </a:r>
            <a:endParaRPr lang="en-GB"/>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speaker name</a:t>
            </a:r>
            <a:endParaRPr lang="en-GB"/>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a:t>Click to edit date </a:t>
            </a:r>
          </a:p>
        </p:txBody>
      </p:sp>
    </p:spTree>
    <p:extLst>
      <p:ext uri="{BB962C8B-B14F-4D97-AF65-F5344CB8AC3E}">
        <p14:creationId xmlns:p14="http://schemas.microsoft.com/office/powerpoint/2010/main" val="7843107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4CB8-F44D-BEE4-6DCA-1B2662AB0023}"/>
              </a:ext>
            </a:extLst>
          </p:cNvPr>
          <p:cNvSpPr>
            <a:spLocks noGrp="1"/>
          </p:cNvSpPr>
          <p:nvPr>
            <p:ph type="ctrTitle"/>
          </p:nvPr>
        </p:nvSpPr>
        <p:spPr>
          <a:xfrm>
            <a:off x="266699" y="1122363"/>
            <a:ext cx="11654683" cy="2387600"/>
          </a:xfrm>
          <a:prstGeom prst="rect">
            <a:avLst/>
          </a:prstGeom>
        </p:spPr>
        <p:txBody>
          <a:bodyPr anchor="b">
            <a:normAutofit/>
          </a:bodyPr>
          <a:lstStyle>
            <a:lvl1pPr algn="ctr">
              <a:defRPr sz="3600"/>
            </a:lvl1pPr>
          </a:lstStyle>
          <a:p>
            <a:r>
              <a:rPr lang="en-US"/>
              <a:t>Click to edit Master title style</a:t>
            </a:r>
            <a:endParaRPr lang="en-GB"/>
          </a:p>
        </p:txBody>
      </p:sp>
      <p:sp>
        <p:nvSpPr>
          <p:cNvPr id="3" name="Subtitle 2">
            <a:extLst>
              <a:ext uri="{FF2B5EF4-FFF2-40B4-BE49-F238E27FC236}">
                <a16:creationId xmlns:a16="http://schemas.microsoft.com/office/drawing/2014/main" id="{53BCF0F3-44B5-9EF2-3A88-E4424DDC8956}"/>
              </a:ext>
            </a:extLst>
          </p:cNvPr>
          <p:cNvSpPr>
            <a:spLocks noGrp="1"/>
          </p:cNvSpPr>
          <p:nvPr>
            <p:ph type="subTitle" idx="1"/>
          </p:nvPr>
        </p:nvSpPr>
        <p:spPr>
          <a:xfrm>
            <a:off x="266700" y="3602038"/>
            <a:ext cx="11654682"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783C9B-D14B-899C-B084-D233E5CF9D89}"/>
              </a:ext>
            </a:extLst>
          </p:cNvPr>
          <p:cNvSpPr>
            <a:spLocks noGrp="1"/>
          </p:cNvSpPr>
          <p:nvPr>
            <p:ph type="dt" sz="half" idx="10"/>
          </p:nvPr>
        </p:nvSpPr>
        <p:spPr/>
        <p:txBody>
          <a:bodyPr/>
          <a:lstStyle/>
          <a:p>
            <a:fld id="{046E3D24-6BCE-48F4-B6DB-AB007E8B5F8E}" type="datetimeFigureOut">
              <a:rPr lang="en-GB" smtClean="0"/>
              <a:t>14/01/2026</a:t>
            </a:fld>
            <a:endParaRPr lang="en-GB"/>
          </a:p>
        </p:txBody>
      </p:sp>
      <p:sp>
        <p:nvSpPr>
          <p:cNvPr id="5" name="Footer Placeholder 4">
            <a:extLst>
              <a:ext uri="{FF2B5EF4-FFF2-40B4-BE49-F238E27FC236}">
                <a16:creationId xmlns:a16="http://schemas.microsoft.com/office/drawing/2014/main" id="{2E2C38EF-93AE-9214-FDFE-009AE71CD7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E881CBA-3EB3-43A7-D2FA-2410CF2BAE2D}"/>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3797473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E776-F347-2357-03E5-35C58A73642A}"/>
              </a:ext>
            </a:extLst>
          </p:cNvPr>
          <p:cNvSpPr>
            <a:spLocks noGrp="1"/>
          </p:cNvSpPr>
          <p:nvPr>
            <p:ph type="title"/>
          </p:nvPr>
        </p:nvSpPr>
        <p:spPr>
          <a:xfrm>
            <a:off x="266700" y="365125"/>
            <a:ext cx="11654682" cy="4723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1132FCD-286F-104A-BCF2-B9138BD0B6BC}"/>
              </a:ext>
            </a:extLst>
          </p:cNvPr>
          <p:cNvSpPr>
            <a:spLocks noGrp="1"/>
          </p:cNvSpPr>
          <p:nvPr>
            <p:ph idx="1"/>
          </p:nvPr>
        </p:nvSpPr>
        <p:spPr>
          <a:xfrm>
            <a:off x="266699" y="1304925"/>
            <a:ext cx="11654683" cy="38655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11ECD2-7228-FC6F-D057-E1D381721D2D}"/>
              </a:ext>
            </a:extLst>
          </p:cNvPr>
          <p:cNvSpPr>
            <a:spLocks noGrp="1"/>
          </p:cNvSpPr>
          <p:nvPr>
            <p:ph type="dt" sz="half" idx="10"/>
          </p:nvPr>
        </p:nvSpPr>
        <p:spPr/>
        <p:txBody>
          <a:bodyPr/>
          <a:lstStyle/>
          <a:p>
            <a:fld id="{046E3D24-6BCE-48F4-B6DB-AB007E8B5F8E}" type="datetimeFigureOut">
              <a:rPr lang="en-GB" smtClean="0"/>
              <a:t>14/01/2026</a:t>
            </a:fld>
            <a:endParaRPr lang="en-GB"/>
          </a:p>
        </p:txBody>
      </p:sp>
      <p:sp>
        <p:nvSpPr>
          <p:cNvPr id="5" name="Footer Placeholder 4">
            <a:extLst>
              <a:ext uri="{FF2B5EF4-FFF2-40B4-BE49-F238E27FC236}">
                <a16:creationId xmlns:a16="http://schemas.microsoft.com/office/drawing/2014/main" id="{A0501347-B148-1746-115D-B3672939A7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74C7FE-56F7-317A-6A29-7F808D2B3C8A}"/>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809504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41-E6F8-8CDB-15CB-AFE023C1300C}"/>
              </a:ext>
            </a:extLst>
          </p:cNvPr>
          <p:cNvSpPr>
            <a:spLocks noGrp="1"/>
          </p:cNvSpPr>
          <p:nvPr>
            <p:ph type="title"/>
          </p:nvPr>
        </p:nvSpPr>
        <p:spPr>
          <a:xfrm>
            <a:off x="266700" y="1709738"/>
            <a:ext cx="11654682" cy="2852737"/>
          </a:xfrm>
          <a:prstGeom prst="rect">
            <a:avLst/>
          </a:prstGeom>
        </p:spPr>
        <p:txBody>
          <a:bodyPr anchor="b">
            <a:normAutofit/>
          </a:bodyPr>
          <a:lstStyle>
            <a:lvl1pPr>
              <a:defRPr sz="36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9976CA-B5E0-87F5-9BB8-567EA6D05076}"/>
              </a:ext>
            </a:extLst>
          </p:cNvPr>
          <p:cNvSpPr>
            <a:spLocks noGrp="1"/>
          </p:cNvSpPr>
          <p:nvPr>
            <p:ph type="body" idx="1"/>
          </p:nvPr>
        </p:nvSpPr>
        <p:spPr>
          <a:xfrm>
            <a:off x="266699" y="4700187"/>
            <a:ext cx="11654683" cy="448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61FB1F-7BDA-DC86-9EF3-DB36350C8D2F}"/>
              </a:ext>
            </a:extLst>
          </p:cNvPr>
          <p:cNvSpPr>
            <a:spLocks noGrp="1"/>
          </p:cNvSpPr>
          <p:nvPr>
            <p:ph type="dt" sz="half" idx="10"/>
          </p:nvPr>
        </p:nvSpPr>
        <p:spPr/>
        <p:txBody>
          <a:bodyPr/>
          <a:lstStyle/>
          <a:p>
            <a:fld id="{046E3D24-6BCE-48F4-B6DB-AB007E8B5F8E}" type="datetimeFigureOut">
              <a:rPr lang="en-GB" smtClean="0"/>
              <a:t>14/01/2026</a:t>
            </a:fld>
            <a:endParaRPr lang="en-GB"/>
          </a:p>
        </p:txBody>
      </p:sp>
      <p:sp>
        <p:nvSpPr>
          <p:cNvPr id="5" name="Footer Placeholder 4">
            <a:extLst>
              <a:ext uri="{FF2B5EF4-FFF2-40B4-BE49-F238E27FC236}">
                <a16:creationId xmlns:a16="http://schemas.microsoft.com/office/drawing/2014/main" id="{C77E4339-5CB2-7EDB-C9AA-C007FA14F69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47BCC8-EC59-1A12-7C24-DEA423BC7F75}"/>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21870530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3409-495B-2752-6BF2-B1848FDE6656}"/>
              </a:ext>
            </a:extLst>
          </p:cNvPr>
          <p:cNvSpPr>
            <a:spLocks noGrp="1"/>
          </p:cNvSpPr>
          <p:nvPr>
            <p:ph type="title"/>
          </p:nvPr>
        </p:nvSpPr>
        <p:spPr>
          <a:xfrm>
            <a:off x="266700" y="365125"/>
            <a:ext cx="11087100" cy="4723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CF4D184-1DF7-03BD-F6A8-1290E291CFCE}"/>
              </a:ext>
            </a:extLst>
          </p:cNvPr>
          <p:cNvSpPr>
            <a:spLocks noGrp="1"/>
          </p:cNvSpPr>
          <p:nvPr>
            <p:ph sz="half" idx="1"/>
          </p:nvPr>
        </p:nvSpPr>
        <p:spPr>
          <a:xfrm>
            <a:off x="266700" y="1304925"/>
            <a:ext cx="5580000" cy="3852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7F207A8-6978-C1D1-B0D6-FDA0CC1F42B3}"/>
              </a:ext>
            </a:extLst>
          </p:cNvPr>
          <p:cNvSpPr>
            <a:spLocks noGrp="1"/>
          </p:cNvSpPr>
          <p:nvPr>
            <p:ph sz="half" idx="2"/>
          </p:nvPr>
        </p:nvSpPr>
        <p:spPr>
          <a:xfrm>
            <a:off x="6341383" y="1304925"/>
            <a:ext cx="5580000" cy="3852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400EE24-2BFB-8E46-2E66-3BA36D59A1CA}"/>
              </a:ext>
            </a:extLst>
          </p:cNvPr>
          <p:cNvSpPr>
            <a:spLocks noGrp="1"/>
          </p:cNvSpPr>
          <p:nvPr>
            <p:ph type="dt" sz="half" idx="10"/>
          </p:nvPr>
        </p:nvSpPr>
        <p:spPr/>
        <p:txBody>
          <a:bodyPr/>
          <a:lstStyle/>
          <a:p>
            <a:fld id="{046E3D24-6BCE-48F4-B6DB-AB007E8B5F8E}" type="datetimeFigureOut">
              <a:rPr lang="en-GB" smtClean="0"/>
              <a:t>14/01/2026</a:t>
            </a:fld>
            <a:endParaRPr lang="en-GB"/>
          </a:p>
        </p:txBody>
      </p:sp>
      <p:sp>
        <p:nvSpPr>
          <p:cNvPr id="6" name="Footer Placeholder 5">
            <a:extLst>
              <a:ext uri="{FF2B5EF4-FFF2-40B4-BE49-F238E27FC236}">
                <a16:creationId xmlns:a16="http://schemas.microsoft.com/office/drawing/2014/main" id="{F5F2556D-B5E1-EF44-908B-500C8837B6D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B4910F-1642-C042-4D26-BC4F3A55A63E}"/>
              </a:ext>
            </a:extLst>
          </p:cNvPr>
          <p:cNvSpPr>
            <a:spLocks noGrp="1"/>
          </p:cNvSpPr>
          <p:nvPr>
            <p:ph type="sldNum" sz="quarter" idx="12"/>
          </p:nvPr>
        </p:nvSpPr>
        <p:spPr>
          <a:xfrm>
            <a:off x="9178183" y="5367135"/>
            <a:ext cx="2743200" cy="365125"/>
          </a:xfrm>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9051619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8E961-1532-85E1-EF19-CD6FD29F8D4B}"/>
              </a:ext>
            </a:extLst>
          </p:cNvPr>
          <p:cNvSpPr>
            <a:spLocks noGrp="1"/>
          </p:cNvSpPr>
          <p:nvPr>
            <p:ph type="body" idx="1"/>
          </p:nvPr>
        </p:nvSpPr>
        <p:spPr>
          <a:xfrm>
            <a:off x="266701" y="1304925"/>
            <a:ext cx="5580000"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252AB67-467B-B4C7-6EEB-C8D144E364E8}"/>
              </a:ext>
            </a:extLst>
          </p:cNvPr>
          <p:cNvSpPr>
            <a:spLocks noGrp="1"/>
          </p:cNvSpPr>
          <p:nvPr>
            <p:ph sz="half" idx="2"/>
          </p:nvPr>
        </p:nvSpPr>
        <p:spPr>
          <a:xfrm>
            <a:off x="266700" y="2330075"/>
            <a:ext cx="5580000" cy="28467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4F16626-4911-CA49-90C2-CE3262F728D3}"/>
              </a:ext>
            </a:extLst>
          </p:cNvPr>
          <p:cNvSpPr>
            <a:spLocks noGrp="1"/>
          </p:cNvSpPr>
          <p:nvPr>
            <p:ph type="body" sz="quarter" idx="3"/>
          </p:nvPr>
        </p:nvSpPr>
        <p:spPr>
          <a:xfrm>
            <a:off x="6341380" y="1304925"/>
            <a:ext cx="5580001"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C2FF839-783C-36FF-2F59-B33FD00F2E4D}"/>
              </a:ext>
            </a:extLst>
          </p:cNvPr>
          <p:cNvSpPr>
            <a:spLocks noGrp="1"/>
          </p:cNvSpPr>
          <p:nvPr>
            <p:ph sz="quarter" idx="4"/>
          </p:nvPr>
        </p:nvSpPr>
        <p:spPr>
          <a:xfrm>
            <a:off x="6341379" y="2330075"/>
            <a:ext cx="5580003" cy="28467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F70523E-13BC-6AF4-F44B-1E81F5078040}"/>
              </a:ext>
            </a:extLst>
          </p:cNvPr>
          <p:cNvSpPr>
            <a:spLocks noGrp="1"/>
          </p:cNvSpPr>
          <p:nvPr>
            <p:ph type="dt" sz="half" idx="10"/>
          </p:nvPr>
        </p:nvSpPr>
        <p:spPr/>
        <p:txBody>
          <a:bodyPr/>
          <a:lstStyle/>
          <a:p>
            <a:fld id="{046E3D24-6BCE-48F4-B6DB-AB007E8B5F8E}" type="datetimeFigureOut">
              <a:rPr lang="en-GB" smtClean="0"/>
              <a:t>14/01/2026</a:t>
            </a:fld>
            <a:endParaRPr lang="en-GB"/>
          </a:p>
        </p:txBody>
      </p:sp>
      <p:sp>
        <p:nvSpPr>
          <p:cNvPr id="8" name="Footer Placeholder 7">
            <a:extLst>
              <a:ext uri="{FF2B5EF4-FFF2-40B4-BE49-F238E27FC236}">
                <a16:creationId xmlns:a16="http://schemas.microsoft.com/office/drawing/2014/main" id="{22ACC21D-81ED-0C7F-2CF7-CFDE23016EB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75BA4D1-1395-871F-083F-CCC3ADAA7675}"/>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11" name="Title 1">
            <a:extLst>
              <a:ext uri="{FF2B5EF4-FFF2-40B4-BE49-F238E27FC236}">
                <a16:creationId xmlns:a16="http://schemas.microsoft.com/office/drawing/2014/main" id="{86479E40-CA8C-9DEB-E10E-9B0E9423E321}"/>
              </a:ext>
            </a:extLst>
          </p:cNvPr>
          <p:cNvSpPr>
            <a:spLocks noGrp="1"/>
          </p:cNvSpPr>
          <p:nvPr>
            <p:ph type="title"/>
          </p:nvPr>
        </p:nvSpPr>
        <p:spPr>
          <a:xfrm>
            <a:off x="266700" y="365125"/>
            <a:ext cx="11087100" cy="472363"/>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35386241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CA4210A-8AD6-DB76-6435-6F1565CF23B3}"/>
              </a:ext>
            </a:extLst>
          </p:cNvPr>
          <p:cNvSpPr>
            <a:spLocks noGrp="1"/>
          </p:cNvSpPr>
          <p:nvPr>
            <p:ph type="dt" sz="half" idx="10"/>
          </p:nvPr>
        </p:nvSpPr>
        <p:spPr/>
        <p:txBody>
          <a:bodyPr/>
          <a:lstStyle/>
          <a:p>
            <a:fld id="{046E3D24-6BCE-48F4-B6DB-AB007E8B5F8E}" type="datetimeFigureOut">
              <a:rPr lang="en-GB" smtClean="0"/>
              <a:t>14/01/2026</a:t>
            </a:fld>
            <a:endParaRPr lang="en-GB"/>
          </a:p>
        </p:txBody>
      </p:sp>
      <p:sp>
        <p:nvSpPr>
          <p:cNvPr id="4" name="Footer Placeholder 3">
            <a:extLst>
              <a:ext uri="{FF2B5EF4-FFF2-40B4-BE49-F238E27FC236}">
                <a16:creationId xmlns:a16="http://schemas.microsoft.com/office/drawing/2014/main" id="{E65DFFE2-973C-8808-2027-0A0826D0678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827C7D8-7501-4918-C3A4-210FC2D1AD31}"/>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6" name="Title 1">
            <a:extLst>
              <a:ext uri="{FF2B5EF4-FFF2-40B4-BE49-F238E27FC236}">
                <a16:creationId xmlns:a16="http://schemas.microsoft.com/office/drawing/2014/main" id="{153C41D6-330E-7D22-3BA7-5AD129D23037}"/>
              </a:ext>
            </a:extLst>
          </p:cNvPr>
          <p:cNvSpPr>
            <a:spLocks noGrp="1"/>
          </p:cNvSpPr>
          <p:nvPr>
            <p:ph type="title"/>
          </p:nvPr>
        </p:nvSpPr>
        <p:spPr>
          <a:xfrm>
            <a:off x="266700" y="365125"/>
            <a:ext cx="11087100" cy="472363"/>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283171096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82BAE-96E7-8067-F384-6C81451D56C7}"/>
              </a:ext>
            </a:extLst>
          </p:cNvPr>
          <p:cNvSpPr>
            <a:spLocks noGrp="1"/>
          </p:cNvSpPr>
          <p:nvPr>
            <p:ph idx="1"/>
          </p:nvPr>
        </p:nvSpPr>
        <p:spPr>
          <a:xfrm>
            <a:off x="6096000" y="365125"/>
            <a:ext cx="5825382" cy="4814280"/>
          </a:xfrm>
          <a:prstGeom prst="rect">
            <a:avLst/>
          </a:prstGeom>
        </p:spPr>
        <p:txBody>
          <a:bodyPr/>
          <a:lstStyle>
            <a:lvl1pPr>
              <a:defRPr sz="2000">
                <a:solidFill>
                  <a:schemeClr val="tx2"/>
                </a:solidFill>
              </a:defRPr>
            </a:lvl1pPr>
            <a:lvl2pPr>
              <a:defRPr sz="1800"/>
            </a:lvl2pPr>
            <a:lvl3pPr>
              <a:defRPr sz="18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Fifth level</a:t>
            </a:r>
            <a:endParaRPr kumimoji="0" lang="en-GB"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F017ED95-2655-DA64-A0CC-0DB50CEC6D30}"/>
              </a:ext>
            </a:extLst>
          </p:cNvPr>
          <p:cNvSpPr>
            <a:spLocks noGrp="1"/>
          </p:cNvSpPr>
          <p:nvPr>
            <p:ph type="body" sz="half" idx="2"/>
          </p:nvPr>
        </p:nvSpPr>
        <p:spPr>
          <a:xfrm>
            <a:off x="266700" y="1418324"/>
            <a:ext cx="5588000"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BF7D06-9178-0519-324E-D3FAE1553A1C}"/>
              </a:ext>
            </a:extLst>
          </p:cNvPr>
          <p:cNvSpPr>
            <a:spLocks noGrp="1"/>
          </p:cNvSpPr>
          <p:nvPr>
            <p:ph type="dt" sz="half" idx="10"/>
          </p:nvPr>
        </p:nvSpPr>
        <p:spPr/>
        <p:txBody>
          <a:bodyPr/>
          <a:lstStyle/>
          <a:p>
            <a:fld id="{046E3D24-6BCE-48F4-B6DB-AB007E8B5F8E}" type="datetimeFigureOut">
              <a:rPr lang="en-GB" smtClean="0"/>
              <a:t>14/01/2026</a:t>
            </a:fld>
            <a:endParaRPr lang="en-GB"/>
          </a:p>
        </p:txBody>
      </p:sp>
      <p:sp>
        <p:nvSpPr>
          <p:cNvPr id="6" name="Footer Placeholder 5">
            <a:extLst>
              <a:ext uri="{FF2B5EF4-FFF2-40B4-BE49-F238E27FC236}">
                <a16:creationId xmlns:a16="http://schemas.microsoft.com/office/drawing/2014/main" id="{DDED0C21-14CC-0A4D-09D2-207115B3D4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94D343D-82C5-3AAA-AADD-2197F991E673}"/>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itle 1">
            <a:extLst>
              <a:ext uri="{FF2B5EF4-FFF2-40B4-BE49-F238E27FC236}">
                <a16:creationId xmlns:a16="http://schemas.microsoft.com/office/drawing/2014/main" id="{57006FAE-DBD1-BA77-7F74-11A8DCE9D304}"/>
              </a:ext>
            </a:extLst>
          </p:cNvPr>
          <p:cNvSpPr>
            <a:spLocks noGrp="1"/>
          </p:cNvSpPr>
          <p:nvPr>
            <p:ph type="title"/>
          </p:nvPr>
        </p:nvSpPr>
        <p:spPr>
          <a:xfrm>
            <a:off x="266700" y="365125"/>
            <a:ext cx="5588000" cy="865469"/>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2539774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ing, text, three images">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7289801" y="2286000"/>
            <a:ext cx="3201066" cy="3213102"/>
          </a:xfrm>
        </p:spPr>
        <p:txBody>
          <a:bodyPr/>
          <a:lstStyle/>
          <a:p>
            <a:endParaRPr lang="en-GB"/>
          </a:p>
        </p:txBody>
      </p:sp>
      <p:sp>
        <p:nvSpPr>
          <p:cNvPr id="2" name="Picture Placeholder 8">
            <a:extLst>
              <a:ext uri="{FF2B5EF4-FFF2-40B4-BE49-F238E27FC236}">
                <a16:creationId xmlns:a16="http://schemas.microsoft.com/office/drawing/2014/main" id="{39A72C94-07DD-E2CA-345A-A35125CE44A6}"/>
              </a:ext>
            </a:extLst>
          </p:cNvPr>
          <p:cNvSpPr>
            <a:spLocks noGrp="1"/>
          </p:cNvSpPr>
          <p:nvPr>
            <p:ph type="pic" sz="quarter" idx="11"/>
          </p:nvPr>
        </p:nvSpPr>
        <p:spPr>
          <a:xfrm>
            <a:off x="266701" y="2286000"/>
            <a:ext cx="3201066" cy="3213102"/>
          </a:xfrm>
        </p:spPr>
        <p:txBody>
          <a:bodyPr/>
          <a:lstStyle/>
          <a:p>
            <a:endParaRPr lang="en-GB"/>
          </a:p>
        </p:txBody>
      </p:sp>
      <p:sp>
        <p:nvSpPr>
          <p:cNvPr id="3" name="Picture Placeholder 8">
            <a:extLst>
              <a:ext uri="{FF2B5EF4-FFF2-40B4-BE49-F238E27FC236}">
                <a16:creationId xmlns:a16="http://schemas.microsoft.com/office/drawing/2014/main" id="{1BFA7CDF-E186-FDDF-CF2E-0B3F10DB84DD}"/>
              </a:ext>
            </a:extLst>
          </p:cNvPr>
          <p:cNvSpPr>
            <a:spLocks noGrp="1"/>
          </p:cNvSpPr>
          <p:nvPr>
            <p:ph type="pic" sz="quarter" idx="12"/>
          </p:nvPr>
        </p:nvSpPr>
        <p:spPr>
          <a:xfrm>
            <a:off x="3778251" y="2286000"/>
            <a:ext cx="3201066" cy="3213102"/>
          </a:xfrm>
        </p:spPr>
        <p:txBody>
          <a:bodyPr/>
          <a:lstStyle/>
          <a:p>
            <a:endParaRPr lang="en-GB"/>
          </a:p>
        </p:txBody>
      </p:sp>
      <p:sp>
        <p:nvSpPr>
          <p:cNvPr id="8" name="Text Placeholder 7">
            <a:extLst>
              <a:ext uri="{FF2B5EF4-FFF2-40B4-BE49-F238E27FC236}">
                <a16:creationId xmlns:a16="http://schemas.microsoft.com/office/drawing/2014/main" id="{4A93167B-5805-9EBB-6E54-360D545AFA15}"/>
              </a:ext>
            </a:extLst>
          </p:cNvPr>
          <p:cNvSpPr>
            <a:spLocks noGrp="1"/>
          </p:cNvSpPr>
          <p:nvPr>
            <p:ph type="body" sz="quarter" idx="13" hasCustomPrompt="1"/>
          </p:nvPr>
        </p:nvSpPr>
        <p:spPr>
          <a:xfrm>
            <a:off x="266700" y="1117600"/>
            <a:ext cx="10223500" cy="838200"/>
          </a:xfrm>
        </p:spPr>
        <p:txBody>
          <a:bodyPr/>
          <a:lstStyle>
            <a:lvl1pPr>
              <a:defRPr/>
            </a:lvl1pPr>
          </a:lstStyle>
          <a:p>
            <a:pPr lvl="0"/>
            <a:r>
              <a:rPr lang="en-US"/>
              <a:t>Click to edit body text</a:t>
            </a:r>
          </a:p>
        </p:txBody>
      </p:sp>
    </p:spTree>
    <p:extLst>
      <p:ext uri="{BB962C8B-B14F-4D97-AF65-F5344CB8AC3E}">
        <p14:creationId xmlns:p14="http://schemas.microsoft.com/office/powerpoint/2010/main" val="362360920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03EE30-E243-DD16-09E0-8B68AEC324FA}"/>
              </a:ext>
            </a:extLst>
          </p:cNvPr>
          <p:cNvSpPr>
            <a:spLocks noGrp="1"/>
          </p:cNvSpPr>
          <p:nvPr>
            <p:ph type="pic" idx="1"/>
          </p:nvPr>
        </p:nvSpPr>
        <p:spPr>
          <a:xfrm>
            <a:off x="5183187" y="365125"/>
            <a:ext cx="6738195" cy="478812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5" name="Date Placeholder 4">
            <a:extLst>
              <a:ext uri="{FF2B5EF4-FFF2-40B4-BE49-F238E27FC236}">
                <a16:creationId xmlns:a16="http://schemas.microsoft.com/office/drawing/2014/main" id="{687748DA-A10C-6B03-FEDA-D99AE6E85A9B}"/>
              </a:ext>
            </a:extLst>
          </p:cNvPr>
          <p:cNvSpPr>
            <a:spLocks noGrp="1"/>
          </p:cNvSpPr>
          <p:nvPr>
            <p:ph type="dt" sz="half" idx="10"/>
          </p:nvPr>
        </p:nvSpPr>
        <p:spPr/>
        <p:txBody>
          <a:bodyPr/>
          <a:lstStyle/>
          <a:p>
            <a:fld id="{046E3D24-6BCE-48F4-B6DB-AB007E8B5F8E}" type="datetimeFigureOut">
              <a:rPr lang="en-GB" smtClean="0"/>
              <a:t>14/01/2026</a:t>
            </a:fld>
            <a:endParaRPr lang="en-GB"/>
          </a:p>
        </p:txBody>
      </p:sp>
      <p:sp>
        <p:nvSpPr>
          <p:cNvPr id="6" name="Footer Placeholder 5">
            <a:extLst>
              <a:ext uri="{FF2B5EF4-FFF2-40B4-BE49-F238E27FC236}">
                <a16:creationId xmlns:a16="http://schemas.microsoft.com/office/drawing/2014/main" id="{5009BA5F-3B12-9A62-2D70-80CF77B9951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1A75CB-A493-E2D5-0C56-6C9F25C86CA4}"/>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ext Placeholder 3">
            <a:extLst>
              <a:ext uri="{FF2B5EF4-FFF2-40B4-BE49-F238E27FC236}">
                <a16:creationId xmlns:a16="http://schemas.microsoft.com/office/drawing/2014/main" id="{DEDEF678-90EE-1594-AB80-39E97C15D7DB}"/>
              </a:ext>
            </a:extLst>
          </p:cNvPr>
          <p:cNvSpPr>
            <a:spLocks noGrp="1"/>
          </p:cNvSpPr>
          <p:nvPr>
            <p:ph type="body" sz="half" idx="2"/>
          </p:nvPr>
        </p:nvSpPr>
        <p:spPr>
          <a:xfrm>
            <a:off x="266700" y="1418324"/>
            <a:ext cx="4638586"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Title 1">
            <a:extLst>
              <a:ext uri="{FF2B5EF4-FFF2-40B4-BE49-F238E27FC236}">
                <a16:creationId xmlns:a16="http://schemas.microsoft.com/office/drawing/2014/main" id="{DBA06E30-B013-E2B6-FBD1-5AB600612D96}"/>
              </a:ext>
            </a:extLst>
          </p:cNvPr>
          <p:cNvSpPr>
            <a:spLocks noGrp="1"/>
          </p:cNvSpPr>
          <p:nvPr>
            <p:ph type="title"/>
          </p:nvPr>
        </p:nvSpPr>
        <p:spPr>
          <a:xfrm>
            <a:off x="266700" y="365125"/>
            <a:ext cx="4638586" cy="865469"/>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2219480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ing, text">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4" name="Text Placeholder 9">
            <a:extLst>
              <a:ext uri="{FF2B5EF4-FFF2-40B4-BE49-F238E27FC236}">
                <a16:creationId xmlns:a16="http://schemas.microsoft.com/office/drawing/2014/main" id="{D3A8A21F-2C7D-3EED-D3DE-935B34DCFB6C}"/>
              </a:ext>
            </a:extLst>
          </p:cNvPr>
          <p:cNvSpPr>
            <a:spLocks noGrp="1"/>
          </p:cNvSpPr>
          <p:nvPr>
            <p:ph idx="1"/>
          </p:nvPr>
        </p:nvSpPr>
        <p:spPr>
          <a:xfrm>
            <a:off x="266700" y="1304925"/>
            <a:ext cx="102616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1747815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a:t>Click to edit title</a:t>
            </a:r>
            <a:endParaRPr lang="en-GB"/>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speaker name</a:t>
            </a:r>
            <a:endParaRPr lang="en-GB"/>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a:t>Click to edit date </a:t>
            </a:r>
          </a:p>
        </p:txBody>
      </p:sp>
    </p:spTree>
    <p:extLst>
      <p:ext uri="{BB962C8B-B14F-4D97-AF65-F5344CB8AC3E}">
        <p14:creationId xmlns:p14="http://schemas.microsoft.com/office/powerpoint/2010/main" val="3910029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4CB8-F44D-BEE4-6DCA-1B2662AB0023}"/>
              </a:ext>
            </a:extLst>
          </p:cNvPr>
          <p:cNvSpPr>
            <a:spLocks noGrp="1"/>
          </p:cNvSpPr>
          <p:nvPr>
            <p:ph type="ctrTitle"/>
          </p:nvPr>
        </p:nvSpPr>
        <p:spPr>
          <a:xfrm>
            <a:off x="266699" y="1122363"/>
            <a:ext cx="10134601" cy="2387600"/>
          </a:xfrm>
          <a:prstGeom prst="rect">
            <a:avLst/>
          </a:prstGeom>
        </p:spPr>
        <p:txBody>
          <a:bodyPr anchor="b">
            <a:normAutofit/>
          </a:bodyPr>
          <a:lstStyle>
            <a:lvl1pPr algn="ctr">
              <a:defRPr sz="3600"/>
            </a:lvl1pPr>
          </a:lstStyle>
          <a:p>
            <a:r>
              <a:rPr lang="en-US"/>
              <a:t>Click to edit Master title style</a:t>
            </a:r>
            <a:endParaRPr lang="en-GB"/>
          </a:p>
        </p:txBody>
      </p:sp>
      <p:sp>
        <p:nvSpPr>
          <p:cNvPr id="3" name="Subtitle 2">
            <a:extLst>
              <a:ext uri="{FF2B5EF4-FFF2-40B4-BE49-F238E27FC236}">
                <a16:creationId xmlns:a16="http://schemas.microsoft.com/office/drawing/2014/main" id="{53BCF0F3-44B5-9EF2-3A88-E4424DDC8956}"/>
              </a:ext>
            </a:extLst>
          </p:cNvPr>
          <p:cNvSpPr>
            <a:spLocks noGrp="1"/>
          </p:cNvSpPr>
          <p:nvPr>
            <p:ph type="subTitle" idx="1"/>
          </p:nvPr>
        </p:nvSpPr>
        <p:spPr>
          <a:xfrm>
            <a:off x="266700" y="3602038"/>
            <a:ext cx="101346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783C9B-D14B-899C-B084-D233E5CF9D89}"/>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14/01/2026</a:t>
            </a:fld>
            <a:endParaRPr lang="en-GB"/>
          </a:p>
        </p:txBody>
      </p:sp>
      <p:sp>
        <p:nvSpPr>
          <p:cNvPr id="5" name="Footer Placeholder 4">
            <a:extLst>
              <a:ext uri="{FF2B5EF4-FFF2-40B4-BE49-F238E27FC236}">
                <a16:creationId xmlns:a16="http://schemas.microsoft.com/office/drawing/2014/main" id="{2E2C38EF-93AE-9214-FDFE-009AE71CD7A1}"/>
              </a:ext>
            </a:extLst>
          </p:cNvPr>
          <p:cNvSpPr>
            <a:spLocks noGrp="1"/>
          </p:cNvSpPr>
          <p:nvPr>
            <p:ph type="ftr" sz="quarter" idx="11"/>
          </p:nvPr>
        </p:nvSpPr>
        <p:spPr>
          <a:xfrm>
            <a:off x="3276600"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6" name="Slide Number Placeholder 5">
            <a:extLst>
              <a:ext uri="{FF2B5EF4-FFF2-40B4-BE49-F238E27FC236}">
                <a16:creationId xmlns:a16="http://schemas.microsoft.com/office/drawing/2014/main" id="{4E881CBA-3EB3-43A7-D2FA-2410CF2BAE2D}"/>
              </a:ext>
            </a:extLst>
          </p:cNvPr>
          <p:cNvSpPr>
            <a:spLocks noGrp="1"/>
          </p:cNvSpPr>
          <p:nvPr>
            <p:ph type="sldNum" sz="quarter" idx="12"/>
          </p:nvPr>
        </p:nvSpPr>
        <p:spPr>
          <a:xfrm>
            <a:off x="7658100"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26522645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E776-F347-2357-03E5-35C58A73642A}"/>
              </a:ext>
            </a:extLst>
          </p:cNvPr>
          <p:cNvSpPr>
            <a:spLocks noGrp="1"/>
          </p:cNvSpPr>
          <p:nvPr>
            <p:ph type="title"/>
          </p:nvPr>
        </p:nvSpPr>
        <p:spPr>
          <a:xfrm>
            <a:off x="266700" y="365125"/>
            <a:ext cx="10134600" cy="358775"/>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1132FCD-286F-104A-BCF2-B9138BD0B6BC}"/>
              </a:ext>
            </a:extLst>
          </p:cNvPr>
          <p:cNvSpPr>
            <a:spLocks noGrp="1"/>
          </p:cNvSpPr>
          <p:nvPr>
            <p:ph idx="1"/>
          </p:nvPr>
        </p:nvSpPr>
        <p:spPr>
          <a:xfrm>
            <a:off x="266699" y="1304925"/>
            <a:ext cx="10134601" cy="38655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709D4965-8177-C8A9-33AC-754C0ED554F2}"/>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14/01/2026</a:t>
            </a:fld>
            <a:endParaRPr lang="en-GB"/>
          </a:p>
        </p:txBody>
      </p:sp>
      <p:sp>
        <p:nvSpPr>
          <p:cNvPr id="8" name="Footer Placeholder 4">
            <a:extLst>
              <a:ext uri="{FF2B5EF4-FFF2-40B4-BE49-F238E27FC236}">
                <a16:creationId xmlns:a16="http://schemas.microsoft.com/office/drawing/2014/main" id="{C01BF125-5608-918B-79E5-BE6B8E111EC4}"/>
              </a:ext>
            </a:extLst>
          </p:cNvPr>
          <p:cNvSpPr>
            <a:spLocks noGrp="1"/>
          </p:cNvSpPr>
          <p:nvPr>
            <p:ph type="ftr" sz="quarter" idx="11"/>
          </p:nvPr>
        </p:nvSpPr>
        <p:spPr>
          <a:xfrm>
            <a:off x="3276600"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9" name="Slide Number Placeholder 5">
            <a:extLst>
              <a:ext uri="{FF2B5EF4-FFF2-40B4-BE49-F238E27FC236}">
                <a16:creationId xmlns:a16="http://schemas.microsoft.com/office/drawing/2014/main" id="{E51BFCBE-908C-8ECE-F8ED-964778AC7346}"/>
              </a:ext>
            </a:extLst>
          </p:cNvPr>
          <p:cNvSpPr>
            <a:spLocks noGrp="1"/>
          </p:cNvSpPr>
          <p:nvPr>
            <p:ph type="sldNum" sz="quarter" idx="12"/>
          </p:nvPr>
        </p:nvSpPr>
        <p:spPr>
          <a:xfrm>
            <a:off x="7658100"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3831121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41-E6F8-8CDB-15CB-AFE023C1300C}"/>
              </a:ext>
            </a:extLst>
          </p:cNvPr>
          <p:cNvSpPr>
            <a:spLocks noGrp="1"/>
          </p:cNvSpPr>
          <p:nvPr>
            <p:ph type="title"/>
          </p:nvPr>
        </p:nvSpPr>
        <p:spPr>
          <a:xfrm>
            <a:off x="266700" y="1709738"/>
            <a:ext cx="10134600" cy="2852737"/>
          </a:xfrm>
          <a:prstGeom prst="rect">
            <a:avLst/>
          </a:prstGeom>
        </p:spPr>
        <p:txBody>
          <a:bodyPr anchor="b">
            <a:normAutofit/>
          </a:bodyPr>
          <a:lstStyle>
            <a:lvl1pPr>
              <a:defRPr sz="36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9976CA-B5E0-87F5-9BB8-567EA6D05076}"/>
              </a:ext>
            </a:extLst>
          </p:cNvPr>
          <p:cNvSpPr>
            <a:spLocks noGrp="1"/>
          </p:cNvSpPr>
          <p:nvPr>
            <p:ph type="body" idx="1"/>
          </p:nvPr>
        </p:nvSpPr>
        <p:spPr>
          <a:xfrm>
            <a:off x="266700" y="4700187"/>
            <a:ext cx="10134600" cy="448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3">
            <a:extLst>
              <a:ext uri="{FF2B5EF4-FFF2-40B4-BE49-F238E27FC236}">
                <a16:creationId xmlns:a16="http://schemas.microsoft.com/office/drawing/2014/main" id="{64611373-ED99-15C4-4B72-2A9B821EAC44}"/>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14/01/2026</a:t>
            </a:fld>
            <a:endParaRPr lang="en-GB"/>
          </a:p>
        </p:txBody>
      </p:sp>
      <p:sp>
        <p:nvSpPr>
          <p:cNvPr id="8" name="Footer Placeholder 4">
            <a:extLst>
              <a:ext uri="{FF2B5EF4-FFF2-40B4-BE49-F238E27FC236}">
                <a16:creationId xmlns:a16="http://schemas.microsoft.com/office/drawing/2014/main" id="{6ED30078-44D0-E5C0-B24D-510F1391FBB0}"/>
              </a:ext>
            </a:extLst>
          </p:cNvPr>
          <p:cNvSpPr>
            <a:spLocks noGrp="1"/>
          </p:cNvSpPr>
          <p:nvPr>
            <p:ph type="ftr" sz="quarter" idx="11"/>
          </p:nvPr>
        </p:nvSpPr>
        <p:spPr>
          <a:xfrm>
            <a:off x="3276600"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9" name="Slide Number Placeholder 5">
            <a:extLst>
              <a:ext uri="{FF2B5EF4-FFF2-40B4-BE49-F238E27FC236}">
                <a16:creationId xmlns:a16="http://schemas.microsoft.com/office/drawing/2014/main" id="{82F11EA8-20E4-A501-59E7-89936990BB78}"/>
              </a:ext>
            </a:extLst>
          </p:cNvPr>
          <p:cNvSpPr>
            <a:spLocks noGrp="1"/>
          </p:cNvSpPr>
          <p:nvPr>
            <p:ph type="sldNum" sz="quarter" idx="12"/>
          </p:nvPr>
        </p:nvSpPr>
        <p:spPr>
          <a:xfrm>
            <a:off x="7658100"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16721876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6"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image" Target="../media/image3.png"/><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6.png"/><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5.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6" Type="http://schemas.openxmlformats.org/officeDocument/2006/relationships/image" Target="../media/image6.pn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image" Target="../media/image7.png"/><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E97D3-004E-241C-1F4D-DA2001CE042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593" y="1"/>
            <a:ext cx="12190813" cy="6857998"/>
          </a:xfrm>
          <a:prstGeom prst="rect">
            <a:avLst/>
          </a:prstGeom>
        </p:spPr>
      </p:pic>
      <p:sp>
        <p:nvSpPr>
          <p:cNvPr id="9" name="Title Placeholder 8">
            <a:extLst>
              <a:ext uri="{FF2B5EF4-FFF2-40B4-BE49-F238E27FC236}">
                <a16:creationId xmlns:a16="http://schemas.microsoft.com/office/drawing/2014/main" id="{D0781EEC-C938-86FA-B882-0B112DC0D017}"/>
              </a:ext>
            </a:extLst>
          </p:cNvPr>
          <p:cNvSpPr>
            <a:spLocks noGrp="1"/>
          </p:cNvSpPr>
          <p:nvPr>
            <p:ph type="title"/>
          </p:nvPr>
        </p:nvSpPr>
        <p:spPr>
          <a:xfrm>
            <a:off x="266700" y="365125"/>
            <a:ext cx="7086600" cy="574675"/>
          </a:xfrm>
          <a:prstGeom prst="rect">
            <a:avLst/>
          </a:prstGeom>
        </p:spPr>
        <p:txBody>
          <a:bodyPr vert="horz" lIns="91440" tIns="45720" rIns="91440" bIns="45720" rtlCol="0" anchor="t" anchorCtr="0">
            <a:normAutofit/>
          </a:bodyPr>
          <a:lstStyle/>
          <a:p>
            <a:r>
              <a:rPr lang="en-US"/>
              <a:t>Click to edit Master title style</a:t>
            </a:r>
            <a:endParaRPr lang="en-GB"/>
          </a:p>
        </p:txBody>
      </p:sp>
      <p:sp>
        <p:nvSpPr>
          <p:cNvPr id="10" name="Text Placeholder 9">
            <a:extLst>
              <a:ext uri="{FF2B5EF4-FFF2-40B4-BE49-F238E27FC236}">
                <a16:creationId xmlns:a16="http://schemas.microsoft.com/office/drawing/2014/main" id="{16BCFD7A-BAD1-80E9-241B-1E0D4B057C90}"/>
              </a:ext>
            </a:extLst>
          </p:cNvPr>
          <p:cNvSpPr>
            <a:spLocks noGrp="1"/>
          </p:cNvSpPr>
          <p:nvPr>
            <p:ph type="body" idx="1"/>
          </p:nvPr>
        </p:nvSpPr>
        <p:spPr>
          <a:xfrm>
            <a:off x="268659" y="1304925"/>
            <a:ext cx="11654683" cy="4351338"/>
          </a:xfrm>
          <a:prstGeom prst="rect">
            <a:avLst/>
          </a:prstGeom>
        </p:spPr>
        <p:txBody>
          <a:bodyPr vert="horz" lIns="91440" tIns="45720" rIns="91440" bIns="45720" rtlCol="0">
            <a:normAutofit/>
          </a:bodyPr>
          <a:lstStyle/>
          <a:p>
            <a:pPr lvl="0"/>
            <a:r>
              <a:rPr lang="en-US"/>
              <a:t>Click to edit body text</a:t>
            </a:r>
          </a:p>
        </p:txBody>
      </p:sp>
      <p:pic>
        <p:nvPicPr>
          <p:cNvPr id="2" name="Picture 1" descr="A blue and white logo&#10;&#10;Description automatically generated">
            <a:extLst>
              <a:ext uri="{FF2B5EF4-FFF2-40B4-BE49-F238E27FC236}">
                <a16:creationId xmlns:a16="http://schemas.microsoft.com/office/drawing/2014/main" id="{073B1446-8389-93DA-8674-5F5F36230F0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66700" y="5537123"/>
            <a:ext cx="1614952" cy="1036772"/>
          </a:xfrm>
          <a:prstGeom prst="rect">
            <a:avLst/>
          </a:prstGeom>
        </p:spPr>
      </p:pic>
    </p:spTree>
    <p:extLst>
      <p:ext uri="{BB962C8B-B14F-4D97-AF65-F5344CB8AC3E}">
        <p14:creationId xmlns:p14="http://schemas.microsoft.com/office/powerpoint/2010/main" val="3796829732"/>
      </p:ext>
    </p:extLst>
  </p:cSld>
  <p:clrMap bg1="lt1" tx1="dk1" bg2="lt2" tx2="dk2" accent1="accent1" accent2="accent2" accent3="accent3" accent4="accent4" accent5="accent5" accent6="accent6" hlink="hlink" folHlink="folHlink"/>
  <p:sldLayoutIdLst>
    <p:sldLayoutId id="2147483733" r:id="rId1"/>
  </p:sldLayoutIdLst>
  <p:txStyles>
    <p:titleStyle>
      <a:lvl1pPr algn="l" defTabSz="914400" rtl="0" eaLnBrk="1" latinLnBrk="0" hangingPunct="1">
        <a:lnSpc>
          <a:spcPct val="90000"/>
        </a:lnSpc>
        <a:spcBef>
          <a:spcPct val="0"/>
        </a:spcBef>
        <a:buNone/>
        <a:defRPr sz="2800" b="0" kern="1200">
          <a:solidFill>
            <a:schemeClr val="accent3"/>
          </a:solidFill>
          <a:latin typeface="+mj-lt"/>
          <a:ea typeface="Verdana" panose="020B0604030504040204" pitchFamily="34" charset="0"/>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2"/>
          </a:solidFill>
          <a:latin typeface="+mn-lt"/>
          <a:ea typeface="Verdana" panose="020B0604030504040204" pitchFamily="34" charset="0"/>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E97D3-004E-241C-1F4D-DA2001CE0425}"/>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p:blipFill>
        <p:spPr>
          <a:xfrm>
            <a:off x="593" y="0"/>
            <a:ext cx="12190813" cy="6857998"/>
          </a:xfrm>
          <a:prstGeom prst="rect">
            <a:avLst/>
          </a:prstGeom>
        </p:spPr>
      </p:pic>
      <p:sp>
        <p:nvSpPr>
          <p:cNvPr id="9" name="Title Placeholder 8">
            <a:extLst>
              <a:ext uri="{FF2B5EF4-FFF2-40B4-BE49-F238E27FC236}">
                <a16:creationId xmlns:a16="http://schemas.microsoft.com/office/drawing/2014/main" id="{D0781EEC-C938-86FA-B882-0B112DC0D017}"/>
              </a:ext>
            </a:extLst>
          </p:cNvPr>
          <p:cNvSpPr>
            <a:spLocks noGrp="1"/>
          </p:cNvSpPr>
          <p:nvPr>
            <p:ph type="title"/>
          </p:nvPr>
        </p:nvSpPr>
        <p:spPr>
          <a:xfrm>
            <a:off x="266700" y="365125"/>
            <a:ext cx="7086600" cy="574675"/>
          </a:xfrm>
          <a:prstGeom prst="rect">
            <a:avLst/>
          </a:prstGeom>
        </p:spPr>
        <p:txBody>
          <a:bodyPr vert="horz" lIns="91440" tIns="45720" rIns="91440" bIns="45720" rtlCol="0" anchor="t" anchorCtr="0">
            <a:normAutofit/>
          </a:bodyPr>
          <a:lstStyle/>
          <a:p>
            <a:r>
              <a:rPr lang="en-US"/>
              <a:t>Click to edit Master title style</a:t>
            </a:r>
            <a:endParaRPr lang="en-GB"/>
          </a:p>
        </p:txBody>
      </p:sp>
      <p:sp>
        <p:nvSpPr>
          <p:cNvPr id="10" name="Text Placeholder 9">
            <a:extLst>
              <a:ext uri="{FF2B5EF4-FFF2-40B4-BE49-F238E27FC236}">
                <a16:creationId xmlns:a16="http://schemas.microsoft.com/office/drawing/2014/main" id="{16BCFD7A-BAD1-80E9-241B-1E0D4B057C90}"/>
              </a:ext>
            </a:extLst>
          </p:cNvPr>
          <p:cNvSpPr>
            <a:spLocks noGrp="1"/>
          </p:cNvSpPr>
          <p:nvPr>
            <p:ph type="body" idx="1"/>
          </p:nvPr>
        </p:nvSpPr>
        <p:spPr>
          <a:xfrm>
            <a:off x="268659" y="1304925"/>
            <a:ext cx="10081841" cy="4351338"/>
          </a:xfrm>
          <a:prstGeom prst="rect">
            <a:avLst/>
          </a:prstGeom>
        </p:spPr>
        <p:txBody>
          <a:bodyPr vert="horz" lIns="91440" tIns="45720" rIns="91440" bIns="45720" rtlCol="0">
            <a:normAutofit/>
          </a:bodyPr>
          <a:lstStyle/>
          <a:p>
            <a:pPr lvl="0"/>
            <a:r>
              <a:rPr lang="en-US"/>
              <a:t>Click to edit body text</a:t>
            </a:r>
          </a:p>
        </p:txBody>
      </p:sp>
      <p:pic>
        <p:nvPicPr>
          <p:cNvPr id="2" name="Picture 1">
            <a:extLst>
              <a:ext uri="{FF2B5EF4-FFF2-40B4-BE49-F238E27FC236}">
                <a16:creationId xmlns:a16="http://schemas.microsoft.com/office/drawing/2014/main" id="{9B562B29-2443-32BD-41F9-0B49CDC59E9F}"/>
              </a:ext>
            </a:extLst>
          </p:cNvPr>
          <p:cNvPicPr>
            <a:picLocks noChangeAspect="1"/>
          </p:cNvPicPr>
          <p:nvPr userDrawn="1"/>
        </p:nvPicPr>
        <p:blipFill>
          <a:blip r:embed="rId16">
            <a:extLst>
              <a:ext uri="{28A0092B-C50C-407E-A947-70E740481C1C}">
                <a14:useLocalDpi xmlns:a14="http://schemas.microsoft.com/office/drawing/2010/main" val="0"/>
              </a:ext>
            </a:extLst>
          </a:blip>
          <a:srcRect/>
          <a:stretch/>
        </p:blipFill>
        <p:spPr>
          <a:xfrm>
            <a:off x="11252897" y="6102035"/>
            <a:ext cx="781920" cy="589588"/>
          </a:xfrm>
          <a:prstGeom prst="rect">
            <a:avLst/>
          </a:prstGeom>
        </p:spPr>
      </p:pic>
    </p:spTree>
    <p:extLst>
      <p:ext uri="{BB962C8B-B14F-4D97-AF65-F5344CB8AC3E}">
        <p14:creationId xmlns:p14="http://schemas.microsoft.com/office/powerpoint/2010/main" val="2232557041"/>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6" r:id="rId3"/>
    <p:sldLayoutId id="2147483724" r:id="rId4"/>
    <p:sldLayoutId id="2147483725"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Lst>
  <p:txStyles>
    <p:titleStyle>
      <a:lvl1pPr algn="l" defTabSz="914400" rtl="0" eaLnBrk="1" latinLnBrk="0" hangingPunct="1">
        <a:lnSpc>
          <a:spcPct val="90000"/>
        </a:lnSpc>
        <a:spcBef>
          <a:spcPct val="0"/>
        </a:spcBef>
        <a:buNone/>
        <a:defRPr sz="2800" b="0" kern="1200">
          <a:solidFill>
            <a:schemeClr val="accent3"/>
          </a:solidFill>
          <a:latin typeface="+mj-lt"/>
          <a:ea typeface="Verdana" panose="020B0604030504040204" pitchFamily="34" charset="0"/>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2"/>
          </a:solidFill>
          <a:latin typeface="+mn-lt"/>
          <a:ea typeface="Verdana" panose="020B0604030504040204" pitchFamily="34" charset="0"/>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2AB5F44-508E-D5E3-9686-E5DB5331D657}"/>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p:blipFill>
        <p:spPr>
          <a:xfrm>
            <a:off x="1355" y="0"/>
            <a:ext cx="12189289" cy="6857998"/>
          </a:xfrm>
          <a:prstGeom prst="rect">
            <a:avLst/>
          </a:prstGeom>
        </p:spPr>
      </p:pic>
      <p:sp>
        <p:nvSpPr>
          <p:cNvPr id="2" name="Title Placeholder 1">
            <a:extLst>
              <a:ext uri="{FF2B5EF4-FFF2-40B4-BE49-F238E27FC236}">
                <a16:creationId xmlns:a16="http://schemas.microsoft.com/office/drawing/2014/main" id="{C3592D61-4A60-6946-D1E3-5AC93DE86E86}"/>
              </a:ext>
            </a:extLst>
          </p:cNvPr>
          <p:cNvSpPr>
            <a:spLocks noGrp="1"/>
          </p:cNvSpPr>
          <p:nvPr>
            <p:ph type="title"/>
          </p:nvPr>
        </p:nvSpPr>
        <p:spPr>
          <a:xfrm>
            <a:off x="266700" y="365125"/>
            <a:ext cx="11654682" cy="472363"/>
          </a:xfrm>
          <a:prstGeom prst="rect">
            <a:avLst/>
          </a:prstGeom>
        </p:spPr>
        <p:txBody>
          <a:bodyPr vert="horz" lIns="91440" tIns="45720" rIns="91440" bIns="45720" rtlCol="0" anchor="ctr">
            <a:noAutofit/>
          </a:bodyPr>
          <a:lstStyle/>
          <a:p>
            <a:r>
              <a:rPr lang="en-US"/>
              <a:t>Click to edit Master title style</a:t>
            </a:r>
            <a:endParaRPr lang="en-GB"/>
          </a:p>
        </p:txBody>
      </p:sp>
      <p:sp>
        <p:nvSpPr>
          <p:cNvPr id="4" name="Date Placeholder 3">
            <a:extLst>
              <a:ext uri="{FF2B5EF4-FFF2-40B4-BE49-F238E27FC236}">
                <a16:creationId xmlns:a16="http://schemas.microsoft.com/office/drawing/2014/main" id="{4B1C4AB4-12A7-2444-B999-E190C2D007E6}"/>
              </a:ext>
            </a:extLst>
          </p:cNvPr>
          <p:cNvSpPr>
            <a:spLocks noGrp="1"/>
          </p:cNvSpPr>
          <p:nvPr>
            <p:ph type="dt" sz="half" idx="2"/>
          </p:nvPr>
        </p:nvSpPr>
        <p:spPr>
          <a:xfrm>
            <a:off x="266700" y="5367135"/>
            <a:ext cx="2743200" cy="365125"/>
          </a:xfrm>
          <a:prstGeom prst="rect">
            <a:avLst/>
          </a:prstGeom>
        </p:spPr>
        <p:txBody>
          <a:bodyPr vert="horz" lIns="91440" tIns="45720" rIns="91440" bIns="45720" rtlCol="0" anchor="ctr"/>
          <a:lstStyle>
            <a:lvl1pPr algn="l">
              <a:defRPr sz="1200">
                <a:solidFill>
                  <a:schemeClr val="tx1">
                    <a:tint val="75000"/>
                  </a:schemeClr>
                </a:solidFill>
                <a:latin typeface="+mn-lt"/>
                <a:cs typeface="Arial" panose="020B0604020202020204" pitchFamily="34" charset="0"/>
              </a:defRPr>
            </a:lvl1pPr>
          </a:lstStyle>
          <a:p>
            <a:fld id="{046E3D24-6BCE-48F4-B6DB-AB007E8B5F8E}" type="datetimeFigureOut">
              <a:rPr lang="en-GB" smtClean="0"/>
              <a:pPr/>
              <a:t>14/01/2026</a:t>
            </a:fld>
            <a:endParaRPr lang="en-GB"/>
          </a:p>
        </p:txBody>
      </p:sp>
      <p:sp>
        <p:nvSpPr>
          <p:cNvPr id="5" name="Footer Placeholder 4">
            <a:extLst>
              <a:ext uri="{FF2B5EF4-FFF2-40B4-BE49-F238E27FC236}">
                <a16:creationId xmlns:a16="http://schemas.microsoft.com/office/drawing/2014/main" id="{28C43241-55FA-000D-E911-88A86A203DC8}"/>
              </a:ext>
            </a:extLst>
          </p:cNvPr>
          <p:cNvSpPr>
            <a:spLocks noGrp="1"/>
          </p:cNvSpPr>
          <p:nvPr>
            <p:ph type="ftr" sz="quarter" idx="3"/>
          </p:nvPr>
        </p:nvSpPr>
        <p:spPr>
          <a:xfrm>
            <a:off x="4036642" y="5367135"/>
            <a:ext cx="4114800" cy="365125"/>
          </a:xfrm>
          <a:prstGeom prst="rect">
            <a:avLst/>
          </a:prstGeom>
        </p:spPr>
        <p:txBody>
          <a:bodyPr vert="horz" lIns="91440" tIns="45720" rIns="91440" bIns="45720" rtlCol="0" anchor="ctr"/>
          <a:lstStyle>
            <a:lvl1pPr algn="ctr">
              <a:defRPr sz="1200">
                <a:solidFill>
                  <a:schemeClr val="tx1">
                    <a:tint val="75000"/>
                  </a:schemeClr>
                </a:solidFill>
                <a:latin typeface="+mn-lt"/>
                <a:cs typeface="Arial" panose="020B0604020202020204" pitchFamily="34" charset="0"/>
              </a:defRPr>
            </a:lvl1pPr>
          </a:lstStyle>
          <a:p>
            <a:endParaRPr lang="en-GB"/>
          </a:p>
        </p:txBody>
      </p:sp>
      <p:sp>
        <p:nvSpPr>
          <p:cNvPr id="6" name="Slide Number Placeholder 5">
            <a:extLst>
              <a:ext uri="{FF2B5EF4-FFF2-40B4-BE49-F238E27FC236}">
                <a16:creationId xmlns:a16="http://schemas.microsoft.com/office/drawing/2014/main" id="{02F6D9DA-6B18-0AEA-604C-ADB3F8C64158}"/>
              </a:ext>
            </a:extLst>
          </p:cNvPr>
          <p:cNvSpPr>
            <a:spLocks noGrp="1"/>
          </p:cNvSpPr>
          <p:nvPr>
            <p:ph type="sldNum" sz="quarter" idx="4"/>
          </p:nvPr>
        </p:nvSpPr>
        <p:spPr>
          <a:xfrm>
            <a:off x="9178183" y="5367135"/>
            <a:ext cx="2743200" cy="365125"/>
          </a:xfrm>
          <a:prstGeom prst="rect">
            <a:avLst/>
          </a:prstGeom>
        </p:spPr>
        <p:txBody>
          <a:bodyPr vert="horz" lIns="91440" tIns="45720" rIns="91440" bIns="45720" rtlCol="0" anchor="ctr"/>
          <a:lstStyle>
            <a:lvl1pPr algn="r">
              <a:defRPr sz="1200">
                <a:solidFill>
                  <a:schemeClr val="tx1">
                    <a:tint val="75000"/>
                  </a:schemeClr>
                </a:solidFill>
                <a:latin typeface="+mn-lt"/>
                <a:cs typeface="Arial" panose="020B0604020202020204" pitchFamily="34" charset="0"/>
              </a:defRPr>
            </a:lvl1pPr>
          </a:lstStyle>
          <a:p>
            <a:fld id="{94601B8E-4C5D-4D9E-8821-9696CA0E0E3F}" type="slidenum">
              <a:rPr lang="en-GB" smtClean="0"/>
              <a:pPr/>
              <a:t>‹#›</a:t>
            </a:fld>
            <a:endParaRPr lang="en-GB"/>
          </a:p>
        </p:txBody>
      </p:sp>
      <p:sp>
        <p:nvSpPr>
          <p:cNvPr id="13" name="Text Placeholder 2">
            <a:extLst>
              <a:ext uri="{FF2B5EF4-FFF2-40B4-BE49-F238E27FC236}">
                <a16:creationId xmlns:a16="http://schemas.microsoft.com/office/drawing/2014/main" id="{7E71A0C6-6FDD-31C0-2DA4-598F59053007}"/>
              </a:ext>
            </a:extLst>
          </p:cNvPr>
          <p:cNvSpPr>
            <a:spLocks noGrp="1"/>
          </p:cNvSpPr>
          <p:nvPr>
            <p:ph type="body" idx="1"/>
          </p:nvPr>
        </p:nvSpPr>
        <p:spPr>
          <a:xfrm>
            <a:off x="266700" y="1304925"/>
            <a:ext cx="11654683" cy="386559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14" name="Group 13">
            <a:extLst>
              <a:ext uri="{FF2B5EF4-FFF2-40B4-BE49-F238E27FC236}">
                <a16:creationId xmlns:a16="http://schemas.microsoft.com/office/drawing/2014/main" id="{5F0FB11D-04A8-F714-AAEE-6C25C7BF4474}"/>
              </a:ext>
            </a:extLst>
          </p:cNvPr>
          <p:cNvGrpSpPr/>
          <p:nvPr userDrawn="1"/>
        </p:nvGrpSpPr>
        <p:grpSpPr>
          <a:xfrm>
            <a:off x="11144816" y="5482500"/>
            <a:ext cx="1047184" cy="1375499"/>
            <a:chOff x="11144816" y="5482500"/>
            <a:chExt cx="1047184" cy="1375499"/>
          </a:xfrm>
        </p:grpSpPr>
        <p:grpSp>
          <p:nvGrpSpPr>
            <p:cNvPr id="15" name="Group 14">
              <a:extLst>
                <a:ext uri="{FF2B5EF4-FFF2-40B4-BE49-F238E27FC236}">
                  <a16:creationId xmlns:a16="http://schemas.microsoft.com/office/drawing/2014/main" id="{D2E11C0F-CD5A-848F-D25E-899CEB353F3C}"/>
                </a:ext>
              </a:extLst>
            </p:cNvPr>
            <p:cNvGrpSpPr/>
            <p:nvPr userDrawn="1"/>
          </p:nvGrpSpPr>
          <p:grpSpPr>
            <a:xfrm>
              <a:off x="11144816" y="5732261"/>
              <a:ext cx="1047184" cy="1125738"/>
              <a:chOff x="11144816" y="5732261"/>
              <a:chExt cx="1047184" cy="1125738"/>
            </a:xfrm>
          </p:grpSpPr>
          <p:sp>
            <p:nvSpPr>
              <p:cNvPr id="17" name="Rectangle 16">
                <a:extLst>
                  <a:ext uri="{FF2B5EF4-FFF2-40B4-BE49-F238E27FC236}">
                    <a16:creationId xmlns:a16="http://schemas.microsoft.com/office/drawing/2014/main" id="{0FF07D2E-3976-B24D-F85E-1D29F5F382F4}"/>
                  </a:ext>
                </a:extLst>
              </p:cNvPr>
              <p:cNvSpPr/>
              <p:nvPr userDrawn="1"/>
            </p:nvSpPr>
            <p:spPr>
              <a:xfrm>
                <a:off x="11144816" y="5732261"/>
                <a:ext cx="1047184" cy="11257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a:extLst>
                  <a:ext uri="{FF2B5EF4-FFF2-40B4-BE49-F238E27FC236}">
                    <a16:creationId xmlns:a16="http://schemas.microsoft.com/office/drawing/2014/main" id="{C6DBA334-DF08-33A9-2271-36B56581AF4E}"/>
                  </a:ext>
                </a:extLst>
              </p:cNvPr>
              <p:cNvPicPr>
                <a:picLocks noChangeAspect="1"/>
              </p:cNvPicPr>
              <p:nvPr userDrawn="1"/>
            </p:nvPicPr>
            <p:blipFill>
              <a:blip r:embed="rId16">
                <a:extLst>
                  <a:ext uri="{28A0092B-C50C-407E-A947-70E740481C1C}">
                    <a14:useLocalDpi xmlns:a14="http://schemas.microsoft.com/office/drawing/2010/main" val="0"/>
                  </a:ext>
                </a:extLst>
              </a:blip>
              <a:srcRect/>
              <a:stretch/>
            </p:blipFill>
            <p:spPr>
              <a:xfrm>
                <a:off x="11252897" y="6102623"/>
                <a:ext cx="781920" cy="588411"/>
              </a:xfrm>
              <a:prstGeom prst="rect">
                <a:avLst/>
              </a:prstGeom>
            </p:spPr>
          </p:pic>
        </p:grpSp>
        <p:cxnSp>
          <p:nvCxnSpPr>
            <p:cNvPr id="16" name="Straight Connector 15">
              <a:extLst>
                <a:ext uri="{FF2B5EF4-FFF2-40B4-BE49-F238E27FC236}">
                  <a16:creationId xmlns:a16="http://schemas.microsoft.com/office/drawing/2014/main" id="{4E747E6B-C3FE-DFC3-0800-AC26BC2DEFB1}"/>
                </a:ext>
              </a:extLst>
            </p:cNvPr>
            <p:cNvCxnSpPr/>
            <p:nvPr userDrawn="1"/>
          </p:nvCxnSpPr>
          <p:spPr>
            <a:xfrm flipH="1">
              <a:off x="11613639" y="5482500"/>
              <a:ext cx="109537" cy="404813"/>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37374745"/>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664" r:id="rId6"/>
    <p:sldLayoutId id="2147483665" r:id="rId7"/>
    <p:sldLayoutId id="2147483666" r:id="rId8"/>
    <p:sldLayoutId id="2147483667" r:id="rId9"/>
    <p:sldLayoutId id="2147483668" r:id="rId10"/>
    <p:sldLayoutId id="2147483669" r:id="rId11"/>
    <p:sldLayoutId id="2147483671" r:id="rId12"/>
    <p:sldLayoutId id="2147483672" r:id="rId13"/>
  </p:sldLayoutIdLst>
  <p:txStyles>
    <p:title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2"/>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676767"/>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2AB5F44-508E-D5E3-9686-E5DB5331D657}"/>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p:blipFill>
        <p:spPr>
          <a:xfrm>
            <a:off x="1355" y="0"/>
            <a:ext cx="12189289" cy="6857999"/>
          </a:xfrm>
          <a:prstGeom prst="rect">
            <a:avLst/>
          </a:prstGeom>
        </p:spPr>
      </p:pic>
      <p:sp>
        <p:nvSpPr>
          <p:cNvPr id="2" name="Title Placeholder 1">
            <a:extLst>
              <a:ext uri="{FF2B5EF4-FFF2-40B4-BE49-F238E27FC236}">
                <a16:creationId xmlns:a16="http://schemas.microsoft.com/office/drawing/2014/main" id="{C3592D61-4A60-6946-D1E3-5AC93DE86E86}"/>
              </a:ext>
            </a:extLst>
          </p:cNvPr>
          <p:cNvSpPr>
            <a:spLocks noGrp="1"/>
          </p:cNvSpPr>
          <p:nvPr>
            <p:ph type="title"/>
          </p:nvPr>
        </p:nvSpPr>
        <p:spPr>
          <a:xfrm>
            <a:off x="266700" y="365125"/>
            <a:ext cx="11654682" cy="472363"/>
          </a:xfrm>
          <a:prstGeom prst="rect">
            <a:avLst/>
          </a:prstGeom>
        </p:spPr>
        <p:txBody>
          <a:bodyPr vert="horz" lIns="91440" tIns="45720" rIns="91440" bIns="45720" rtlCol="0" anchor="ctr">
            <a:noAutofit/>
          </a:bodyPr>
          <a:lstStyle/>
          <a:p>
            <a:r>
              <a:rPr lang="en-US"/>
              <a:t>Click to edit Master title style</a:t>
            </a:r>
            <a:endParaRPr lang="en-GB"/>
          </a:p>
        </p:txBody>
      </p:sp>
      <p:sp>
        <p:nvSpPr>
          <p:cNvPr id="4" name="Date Placeholder 3">
            <a:extLst>
              <a:ext uri="{FF2B5EF4-FFF2-40B4-BE49-F238E27FC236}">
                <a16:creationId xmlns:a16="http://schemas.microsoft.com/office/drawing/2014/main" id="{4B1C4AB4-12A7-2444-B999-E190C2D007E6}"/>
              </a:ext>
            </a:extLst>
          </p:cNvPr>
          <p:cNvSpPr>
            <a:spLocks noGrp="1"/>
          </p:cNvSpPr>
          <p:nvPr>
            <p:ph type="dt" sz="half" idx="2"/>
          </p:nvPr>
        </p:nvSpPr>
        <p:spPr>
          <a:xfrm>
            <a:off x="266700" y="5367135"/>
            <a:ext cx="2743200" cy="365125"/>
          </a:xfrm>
          <a:prstGeom prst="rect">
            <a:avLst/>
          </a:prstGeom>
        </p:spPr>
        <p:txBody>
          <a:bodyPr vert="horz" lIns="91440" tIns="45720" rIns="91440" bIns="45720" rtlCol="0" anchor="ctr"/>
          <a:lstStyle>
            <a:lvl1pPr algn="l">
              <a:defRPr sz="1200">
                <a:solidFill>
                  <a:schemeClr val="tx1">
                    <a:tint val="75000"/>
                  </a:schemeClr>
                </a:solidFill>
                <a:latin typeface="+mn-lt"/>
                <a:cs typeface="Arial" panose="020B0604020202020204" pitchFamily="34" charset="0"/>
              </a:defRPr>
            </a:lvl1pPr>
          </a:lstStyle>
          <a:p>
            <a:fld id="{046E3D24-6BCE-48F4-B6DB-AB007E8B5F8E}" type="datetimeFigureOut">
              <a:rPr lang="en-GB" smtClean="0"/>
              <a:pPr/>
              <a:t>14/01/2026</a:t>
            </a:fld>
            <a:endParaRPr lang="en-GB"/>
          </a:p>
        </p:txBody>
      </p:sp>
      <p:sp>
        <p:nvSpPr>
          <p:cNvPr id="5" name="Footer Placeholder 4">
            <a:extLst>
              <a:ext uri="{FF2B5EF4-FFF2-40B4-BE49-F238E27FC236}">
                <a16:creationId xmlns:a16="http://schemas.microsoft.com/office/drawing/2014/main" id="{28C43241-55FA-000D-E911-88A86A203DC8}"/>
              </a:ext>
            </a:extLst>
          </p:cNvPr>
          <p:cNvSpPr>
            <a:spLocks noGrp="1"/>
          </p:cNvSpPr>
          <p:nvPr>
            <p:ph type="ftr" sz="quarter" idx="3"/>
          </p:nvPr>
        </p:nvSpPr>
        <p:spPr>
          <a:xfrm>
            <a:off x="4036642" y="5367135"/>
            <a:ext cx="4114800" cy="365125"/>
          </a:xfrm>
          <a:prstGeom prst="rect">
            <a:avLst/>
          </a:prstGeom>
        </p:spPr>
        <p:txBody>
          <a:bodyPr vert="horz" lIns="91440" tIns="45720" rIns="91440" bIns="45720" rtlCol="0" anchor="ctr"/>
          <a:lstStyle>
            <a:lvl1pPr algn="ctr">
              <a:defRPr sz="1200">
                <a:solidFill>
                  <a:schemeClr val="tx1">
                    <a:tint val="75000"/>
                  </a:schemeClr>
                </a:solidFill>
                <a:latin typeface="+mn-lt"/>
                <a:cs typeface="Arial" panose="020B0604020202020204" pitchFamily="34" charset="0"/>
              </a:defRPr>
            </a:lvl1pPr>
          </a:lstStyle>
          <a:p>
            <a:endParaRPr lang="en-GB"/>
          </a:p>
        </p:txBody>
      </p:sp>
      <p:sp>
        <p:nvSpPr>
          <p:cNvPr id="6" name="Slide Number Placeholder 5">
            <a:extLst>
              <a:ext uri="{FF2B5EF4-FFF2-40B4-BE49-F238E27FC236}">
                <a16:creationId xmlns:a16="http://schemas.microsoft.com/office/drawing/2014/main" id="{02F6D9DA-6B18-0AEA-604C-ADB3F8C64158}"/>
              </a:ext>
            </a:extLst>
          </p:cNvPr>
          <p:cNvSpPr>
            <a:spLocks noGrp="1"/>
          </p:cNvSpPr>
          <p:nvPr>
            <p:ph type="sldNum" sz="quarter" idx="4"/>
          </p:nvPr>
        </p:nvSpPr>
        <p:spPr>
          <a:xfrm>
            <a:off x="9178183" y="5367135"/>
            <a:ext cx="2743200" cy="365125"/>
          </a:xfrm>
          <a:prstGeom prst="rect">
            <a:avLst/>
          </a:prstGeom>
        </p:spPr>
        <p:txBody>
          <a:bodyPr vert="horz" lIns="91440" tIns="45720" rIns="91440" bIns="45720" rtlCol="0" anchor="ctr"/>
          <a:lstStyle>
            <a:lvl1pPr algn="r">
              <a:defRPr sz="1200">
                <a:solidFill>
                  <a:schemeClr val="tx1">
                    <a:tint val="75000"/>
                  </a:schemeClr>
                </a:solidFill>
                <a:latin typeface="+mn-lt"/>
                <a:cs typeface="Arial" panose="020B0604020202020204" pitchFamily="34" charset="0"/>
              </a:defRPr>
            </a:lvl1pPr>
          </a:lstStyle>
          <a:p>
            <a:fld id="{94601B8E-4C5D-4D9E-8821-9696CA0E0E3F}" type="slidenum">
              <a:rPr lang="en-GB" smtClean="0"/>
              <a:pPr/>
              <a:t>‹#›</a:t>
            </a:fld>
            <a:endParaRPr lang="en-GB"/>
          </a:p>
        </p:txBody>
      </p:sp>
      <p:sp>
        <p:nvSpPr>
          <p:cNvPr id="13" name="Text Placeholder 2">
            <a:extLst>
              <a:ext uri="{FF2B5EF4-FFF2-40B4-BE49-F238E27FC236}">
                <a16:creationId xmlns:a16="http://schemas.microsoft.com/office/drawing/2014/main" id="{7E71A0C6-6FDD-31C0-2DA4-598F59053007}"/>
              </a:ext>
            </a:extLst>
          </p:cNvPr>
          <p:cNvSpPr>
            <a:spLocks noGrp="1"/>
          </p:cNvSpPr>
          <p:nvPr>
            <p:ph type="body" idx="1"/>
          </p:nvPr>
        </p:nvSpPr>
        <p:spPr>
          <a:xfrm>
            <a:off x="266700" y="1304925"/>
            <a:ext cx="11654683" cy="386559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3" name="Picture 2">
            <a:extLst>
              <a:ext uri="{FF2B5EF4-FFF2-40B4-BE49-F238E27FC236}">
                <a16:creationId xmlns:a16="http://schemas.microsoft.com/office/drawing/2014/main" id="{534B98FA-E61E-BD5C-2FF3-0F729BBAE7DD}"/>
              </a:ext>
            </a:extLst>
          </p:cNvPr>
          <p:cNvPicPr>
            <a:picLocks noChangeAspect="1"/>
          </p:cNvPicPr>
          <p:nvPr userDrawn="1"/>
        </p:nvPicPr>
        <p:blipFill>
          <a:blip r:embed="rId16">
            <a:extLst>
              <a:ext uri="{28A0092B-C50C-407E-A947-70E740481C1C}">
                <a14:useLocalDpi xmlns:a14="http://schemas.microsoft.com/office/drawing/2010/main" val="0"/>
              </a:ext>
            </a:extLst>
          </a:blip>
          <a:srcRect/>
          <a:stretch/>
        </p:blipFill>
        <p:spPr>
          <a:xfrm>
            <a:off x="11252897" y="6102623"/>
            <a:ext cx="781920" cy="588411"/>
          </a:xfrm>
          <a:prstGeom prst="rect">
            <a:avLst/>
          </a:prstGeom>
        </p:spPr>
      </p:pic>
    </p:spTree>
    <p:extLst>
      <p:ext uri="{BB962C8B-B14F-4D97-AF65-F5344CB8AC3E}">
        <p14:creationId xmlns:p14="http://schemas.microsoft.com/office/powerpoint/2010/main" val="3562387349"/>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35" r:id="rId6"/>
    <p:sldLayoutId id="2147483736" r:id="rId7"/>
    <p:sldLayoutId id="2147483737" r:id="rId8"/>
    <p:sldLayoutId id="2147483738" r:id="rId9"/>
    <p:sldLayoutId id="2147483739" r:id="rId10"/>
    <p:sldLayoutId id="2147483740" r:id="rId11"/>
    <p:sldLayoutId id="2147483742" r:id="rId12"/>
    <p:sldLayoutId id="2147483743" r:id="rId13"/>
  </p:sldLayoutIdLst>
  <p:txStyles>
    <p:title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2"/>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676767"/>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tif"/><Relationship Id="rId2" Type="http://schemas.openxmlformats.org/officeDocument/2006/relationships/image" Target="../media/image20.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21.tif"/><Relationship Id="rId2" Type="http://schemas.openxmlformats.org/officeDocument/2006/relationships/image" Target="../media/image20.png"/><Relationship Id="rId1" Type="http://schemas.openxmlformats.org/officeDocument/2006/relationships/slideLayout" Target="../slideLayouts/slideLayout15.xml"/><Relationship Id="rId4" Type="http://schemas.openxmlformats.org/officeDocument/2006/relationships/image" Target="../media/image22.tif"/></Relationships>
</file>

<file path=ppt/slides/_rels/slide12.xml.rels><?xml version="1.0" encoding="UTF-8" standalone="yes"?>
<Relationships xmlns="http://schemas.openxmlformats.org/package/2006/relationships"><Relationship Id="rId3" Type="http://schemas.openxmlformats.org/officeDocument/2006/relationships/image" Target="../media/image21.tif"/><Relationship Id="rId2" Type="http://schemas.openxmlformats.org/officeDocument/2006/relationships/image" Target="../media/image20.png"/><Relationship Id="rId1" Type="http://schemas.openxmlformats.org/officeDocument/2006/relationships/slideLayout" Target="../slideLayouts/slideLayout15.xml"/><Relationship Id="rId4" Type="http://schemas.openxmlformats.org/officeDocument/2006/relationships/image" Target="../media/image22.tif"/></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emf"/><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emf"/><Relationship Id="rId1" Type="http://schemas.openxmlformats.org/officeDocument/2006/relationships/slideLayout" Target="../slideLayouts/slideLayout15.xml"/><Relationship Id="rId6" Type="http://schemas.openxmlformats.org/officeDocument/2006/relationships/image" Target="../media/image28.png"/><Relationship Id="rId5" Type="http://schemas.openxmlformats.org/officeDocument/2006/relationships/image" Target="../media/image27.emf"/><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emf"/><Relationship Id="rId1" Type="http://schemas.openxmlformats.org/officeDocument/2006/relationships/slideLayout" Target="../slideLayouts/slideLayout15.xml"/><Relationship Id="rId6" Type="http://schemas.openxmlformats.org/officeDocument/2006/relationships/image" Target="../media/image28.png"/><Relationship Id="rId5" Type="http://schemas.openxmlformats.org/officeDocument/2006/relationships/image" Target="../media/image27.emf"/><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14.png"/><Relationship Id="rId3" Type="http://schemas.openxmlformats.org/officeDocument/2006/relationships/hyperlink" Target="https://www.amazon.co.uk/s/ref=dp_byline_sr_book_2?ie=UTF8&amp;field-author=Roberto+De+Renzi&amp;text=Roberto+De+Renzi&amp;sort=relevancerank&amp;search-alias=books-uk" TargetMode="External"/><Relationship Id="rId7" Type="http://schemas.openxmlformats.org/officeDocument/2006/relationships/image" Target="../media/image9.jpeg"/><Relationship Id="rId12" Type="http://schemas.openxmlformats.org/officeDocument/2006/relationships/hyperlink" Target="https://e-learning.pan-training.eu/" TargetMode="External"/><Relationship Id="rId2" Type="http://schemas.openxmlformats.org/officeDocument/2006/relationships/hyperlink" Target="https://www.amazon.co.uk/s/ref=dp_byline_sr_book_1?ie=UTF8&amp;field-author=Stephen+J.+Blundell&amp;text=Stephen+J.+Blundell&amp;sort=relevancerank&amp;search-alias=books-uk" TargetMode="External"/><Relationship Id="rId1" Type="http://schemas.openxmlformats.org/officeDocument/2006/relationships/slideLayout" Target="../slideLayouts/slideLayout15.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hyperlink" Target="https://www.amazon.co.uk/s/ref=dp_byline_sr_book_4?ie=UTF8&amp;field-author=Francis+L.+Pratt&amp;text=Francis+L.+Pratt&amp;sort=relevancerank&amp;search-alias=books-uk" TargetMode="External"/><Relationship Id="rId10" Type="http://schemas.openxmlformats.org/officeDocument/2006/relationships/image" Target="../media/image12.png"/><Relationship Id="rId4" Type="http://schemas.openxmlformats.org/officeDocument/2006/relationships/hyperlink" Target="https://www.amazon.co.uk/s/ref=dp_byline_sr_book_3?ie=UTF8&amp;field-author=Tom+Lancaster&amp;text=Tom+Lancaster&amp;sort=relevancerank&amp;search-alias=books-uk" TargetMode="External"/><Relationship Id="rId9" Type="http://schemas.openxmlformats.org/officeDocument/2006/relationships/image" Target="../media/image11.jpeg"/><Relationship Id="rId14" Type="http://schemas.openxmlformats.org/officeDocument/2006/relationships/image" Target="../media/image1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6.png"/><Relationship Id="rId18" Type="http://schemas.openxmlformats.org/officeDocument/2006/relationships/image" Target="../media/image40.jpeg"/><Relationship Id="rId3" Type="http://schemas.openxmlformats.org/officeDocument/2006/relationships/hyperlink" Target="https://commons.wikimedia.org/wiki/File:Flag_of_Switzerland.svg" TargetMode="External"/><Relationship Id="rId7" Type="http://schemas.openxmlformats.org/officeDocument/2006/relationships/hyperlink" Target="http://www.greek-islands.us/greece/embassies-in-greece/" TargetMode="External"/><Relationship Id="rId12" Type="http://schemas.openxmlformats.org/officeDocument/2006/relationships/hyperlink" Target="https://en.wikipedia.org/wiki/File:Flag_of_the_United_States.svg" TargetMode="External"/><Relationship Id="rId17" Type="http://schemas.openxmlformats.org/officeDocument/2006/relationships/image" Target="../media/image39.jpeg"/><Relationship Id="rId2" Type="http://schemas.openxmlformats.org/officeDocument/2006/relationships/image" Target="../media/image30.png"/><Relationship Id="rId16" Type="http://schemas.openxmlformats.org/officeDocument/2006/relationships/image" Target="../media/image38.jpeg"/><Relationship Id="rId1" Type="http://schemas.openxmlformats.org/officeDocument/2006/relationships/slideLayout" Target="../slideLayouts/slideLayout15.xml"/><Relationship Id="rId6" Type="http://schemas.openxmlformats.org/officeDocument/2006/relationships/image" Target="../media/image32.jpeg"/><Relationship Id="rId11" Type="http://schemas.openxmlformats.org/officeDocument/2006/relationships/image" Target="../media/image35.png"/><Relationship Id="rId5" Type="http://schemas.openxmlformats.org/officeDocument/2006/relationships/hyperlink" Target="https://commons.wikimedia.org/wiki/File:Flag_of_Japan.svg" TargetMode="External"/><Relationship Id="rId15" Type="http://schemas.openxmlformats.org/officeDocument/2006/relationships/image" Target="../media/image37.jpeg"/><Relationship Id="rId10" Type="http://schemas.openxmlformats.org/officeDocument/2006/relationships/image" Target="../media/image34.png"/><Relationship Id="rId19" Type="http://schemas.openxmlformats.org/officeDocument/2006/relationships/image" Target="../media/image41.jpeg"/><Relationship Id="rId4" Type="http://schemas.openxmlformats.org/officeDocument/2006/relationships/image" Target="../media/image31.png"/><Relationship Id="rId9" Type="http://schemas.openxmlformats.org/officeDocument/2006/relationships/hyperlink" Target="https://commons.wikimedia.org/wiki/File:Flag_of_the_United_Kingdom_(2-3).svg" TargetMode="External"/><Relationship Id="rId14" Type="http://schemas.openxmlformats.org/officeDocument/2006/relationships/hyperlink" Target="https://en.wikipedia.org/wiki/Flag_of_China"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gif"/><Relationship Id="rId1" Type="http://schemas.openxmlformats.org/officeDocument/2006/relationships/slideLayout" Target="../slideLayouts/slideLayout15.xml"/><Relationship Id="rId4" Type="http://schemas.openxmlformats.org/officeDocument/2006/relationships/image" Target="../media/image44.png"/></Relationships>
</file>

<file path=ppt/slides/_rels/slide28.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image" Target="../media/image45.png"/><Relationship Id="rId1" Type="http://schemas.openxmlformats.org/officeDocument/2006/relationships/slideLayout" Target="../slideLayouts/slideLayout15.xml"/><Relationship Id="rId5" Type="http://schemas.openxmlformats.org/officeDocument/2006/relationships/image" Target="../media/image44.png"/><Relationship Id="rId4" Type="http://schemas.openxmlformats.org/officeDocument/2006/relationships/image" Target="../media/image43.png"/></Relationships>
</file>

<file path=ppt/slides/_rels/slide29.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image" Target="../media/image45.png"/><Relationship Id="rId1" Type="http://schemas.openxmlformats.org/officeDocument/2006/relationships/slideLayout" Target="../slideLayouts/slideLayout15.xml"/><Relationship Id="rId5" Type="http://schemas.openxmlformats.org/officeDocument/2006/relationships/image" Target="../media/image44.png"/><Relationship Id="rId4" Type="http://schemas.openxmlformats.org/officeDocument/2006/relationships/image" Target="../media/image4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9.png"/><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9.png"/><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19.png"/><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5.xml"/><Relationship Id="rId4" Type="http://schemas.openxmlformats.org/officeDocument/2006/relationships/image" Target="../media/image57.png"/></Relationships>
</file>

<file path=ppt/slides/_rels/slide6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5.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B5CD0-94BB-02A9-D0D6-755513A2911E}"/>
              </a:ext>
            </a:extLst>
          </p:cNvPr>
          <p:cNvSpPr>
            <a:spLocks noGrp="1"/>
          </p:cNvSpPr>
          <p:nvPr>
            <p:ph type="ctrTitle"/>
          </p:nvPr>
        </p:nvSpPr>
        <p:spPr>
          <a:xfrm>
            <a:off x="203200" y="492007"/>
            <a:ext cx="9144000" cy="1138240"/>
          </a:xfrm>
        </p:spPr>
        <p:txBody>
          <a:bodyPr>
            <a:normAutofit/>
          </a:bodyPr>
          <a:lstStyle/>
          <a:p>
            <a:r>
              <a:rPr lang="en-GB" sz="3200" dirty="0">
                <a:latin typeface="Roboto"/>
                <a:ea typeface="Verdana"/>
                <a:cs typeface="Arial"/>
              </a:rPr>
              <a:t>Introduction to Muon Spectroscopy</a:t>
            </a:r>
            <a:endParaRPr lang="en-GB" sz="3200" dirty="0">
              <a:latin typeface="Roboto"/>
            </a:endParaRPr>
          </a:p>
        </p:txBody>
      </p:sp>
      <p:sp>
        <p:nvSpPr>
          <p:cNvPr id="3" name="Subtitle 2">
            <a:extLst>
              <a:ext uri="{FF2B5EF4-FFF2-40B4-BE49-F238E27FC236}">
                <a16:creationId xmlns:a16="http://schemas.microsoft.com/office/drawing/2014/main" id="{15A80B9D-A009-468E-DD38-1C459E82E2B8}"/>
              </a:ext>
            </a:extLst>
          </p:cNvPr>
          <p:cNvSpPr>
            <a:spLocks noGrp="1"/>
          </p:cNvSpPr>
          <p:nvPr>
            <p:ph type="subTitle" idx="1"/>
          </p:nvPr>
        </p:nvSpPr>
        <p:spPr>
          <a:xfrm>
            <a:off x="203200" y="2015928"/>
            <a:ext cx="9144000" cy="431349"/>
          </a:xfrm>
        </p:spPr>
        <p:txBody>
          <a:bodyPr vert="horz" lIns="91440" tIns="45720" rIns="91440" bIns="45720" rtlCol="0" anchor="t">
            <a:normAutofit/>
          </a:bodyPr>
          <a:lstStyle/>
          <a:p>
            <a:r>
              <a:rPr lang="en-GB" dirty="0">
                <a:ea typeface="Verdana"/>
                <a:cs typeface="Arial"/>
              </a:rPr>
              <a:t>Rhea Stewart (rhea.stewart@stfc.ac.uk)</a:t>
            </a:r>
            <a:endParaRPr lang="en-GB" dirty="0"/>
          </a:p>
        </p:txBody>
      </p:sp>
      <p:sp>
        <p:nvSpPr>
          <p:cNvPr id="4" name="Text Placeholder 3">
            <a:extLst>
              <a:ext uri="{FF2B5EF4-FFF2-40B4-BE49-F238E27FC236}">
                <a16:creationId xmlns:a16="http://schemas.microsoft.com/office/drawing/2014/main" id="{F317514D-CA92-5C28-8A6F-C434B7EF14DE}"/>
              </a:ext>
            </a:extLst>
          </p:cNvPr>
          <p:cNvSpPr>
            <a:spLocks noGrp="1"/>
          </p:cNvSpPr>
          <p:nvPr>
            <p:ph type="body" sz="quarter" idx="10"/>
          </p:nvPr>
        </p:nvSpPr>
        <p:spPr>
          <a:xfrm>
            <a:off x="203200" y="3321032"/>
            <a:ext cx="8648700" cy="263975"/>
          </a:xfrm>
        </p:spPr>
        <p:txBody>
          <a:bodyPr vert="horz" lIns="91440" tIns="45720" rIns="91440" bIns="45720" rtlCol="0" anchor="t">
            <a:normAutofit fontScale="92500" lnSpcReduction="20000"/>
          </a:bodyPr>
          <a:lstStyle/>
          <a:p>
            <a:r>
              <a:rPr lang="en-GB" dirty="0">
                <a:ea typeface="Verdana"/>
                <a:cs typeface="Arial"/>
              </a:rPr>
              <a:t>Muon Spectroscopy School 2026</a:t>
            </a:r>
            <a:endParaRPr lang="en-US" dirty="0"/>
          </a:p>
        </p:txBody>
      </p:sp>
      <p:sp>
        <p:nvSpPr>
          <p:cNvPr id="5" name="Text Placeholder 4">
            <a:extLst>
              <a:ext uri="{FF2B5EF4-FFF2-40B4-BE49-F238E27FC236}">
                <a16:creationId xmlns:a16="http://schemas.microsoft.com/office/drawing/2014/main" id="{F4CC80D5-0EB8-807C-B0E7-140CDCF28F4C}"/>
              </a:ext>
            </a:extLst>
          </p:cNvPr>
          <p:cNvSpPr>
            <a:spLocks noGrp="1"/>
          </p:cNvSpPr>
          <p:nvPr>
            <p:ph type="body" sz="quarter" idx="11"/>
          </p:nvPr>
        </p:nvSpPr>
        <p:spPr>
          <a:xfrm>
            <a:off x="203200" y="3702374"/>
            <a:ext cx="8648700" cy="263975"/>
          </a:xfrm>
        </p:spPr>
        <p:txBody>
          <a:bodyPr vert="horz" lIns="91440" tIns="45720" rIns="91440" bIns="45720" rtlCol="0" anchor="t">
            <a:normAutofit fontScale="92500" lnSpcReduction="20000"/>
          </a:bodyPr>
          <a:lstStyle/>
          <a:p>
            <a:r>
              <a:rPr lang="en-GB" dirty="0">
                <a:ea typeface="Verdana"/>
                <a:cs typeface="Arial"/>
              </a:rPr>
              <a:t>Rigi Kaltbad, 15 January 2026</a:t>
            </a:r>
            <a:endParaRPr lang="en-GB" dirty="0"/>
          </a:p>
        </p:txBody>
      </p:sp>
      <p:sp>
        <p:nvSpPr>
          <p:cNvPr id="6" name="Subtitle 2">
            <a:extLst>
              <a:ext uri="{FF2B5EF4-FFF2-40B4-BE49-F238E27FC236}">
                <a16:creationId xmlns:a16="http://schemas.microsoft.com/office/drawing/2014/main" id="{3F6EB72B-3431-86A7-6E71-0DB1A8769A27}"/>
              </a:ext>
            </a:extLst>
          </p:cNvPr>
          <p:cNvSpPr txBox="1">
            <a:spLocks/>
          </p:cNvSpPr>
          <p:nvPr/>
        </p:nvSpPr>
        <p:spPr>
          <a:xfrm>
            <a:off x="203200" y="2564644"/>
            <a:ext cx="9144000" cy="431349"/>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2"/>
                </a:solidFill>
                <a:latin typeface="+mn-lt"/>
                <a:ea typeface="Verdana" panose="020B0604030504040204" pitchFamily="34" charset="0"/>
                <a:cs typeface="Arial" panose="020B0604020202020204"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2"/>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2"/>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2000" dirty="0">
                <a:ea typeface="Verdana"/>
                <a:cs typeface="Arial"/>
              </a:rPr>
              <a:t>ISIS muon group, Rutherford Appleton Laboratory</a:t>
            </a:r>
            <a:endParaRPr lang="en-GB" sz="2000" dirty="0"/>
          </a:p>
        </p:txBody>
      </p:sp>
      <p:sp>
        <p:nvSpPr>
          <p:cNvPr id="38" name="Rectangle 37">
            <a:extLst>
              <a:ext uri="{FF2B5EF4-FFF2-40B4-BE49-F238E27FC236}">
                <a16:creationId xmlns:a16="http://schemas.microsoft.com/office/drawing/2014/main" id="{BBC1DF22-1208-7131-4344-5B754FB854BD}"/>
              </a:ext>
            </a:extLst>
          </p:cNvPr>
          <p:cNvSpPr/>
          <p:nvPr/>
        </p:nvSpPr>
        <p:spPr>
          <a:xfrm>
            <a:off x="44115" y="5486400"/>
            <a:ext cx="5911515" cy="12633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11DD2C5A-599B-D37A-9EE7-F594D8637371}"/>
              </a:ext>
            </a:extLst>
          </p:cNvPr>
          <p:cNvSpPr txBox="1"/>
          <p:nvPr/>
        </p:nvSpPr>
        <p:spPr>
          <a:xfrm>
            <a:off x="203200" y="4611667"/>
            <a:ext cx="7771219" cy="1754326"/>
          </a:xfrm>
          <a:prstGeom prst="rect">
            <a:avLst/>
          </a:prstGeom>
          <a:noFill/>
        </p:spPr>
        <p:txBody>
          <a:bodyPr wrap="square">
            <a:spAutoFit/>
          </a:bodyPr>
          <a:lstStyle/>
          <a:p>
            <a:r>
              <a:rPr lang="en-GB" b="0" i="1" dirty="0">
                <a:solidFill>
                  <a:schemeClr val="bg2">
                    <a:lumMod val="25000"/>
                  </a:schemeClr>
                </a:solidFill>
                <a:effectLst/>
              </a:rPr>
              <a:t>“Muon Spin Spectroscopy (µSR) is </a:t>
            </a:r>
            <a:r>
              <a:rPr lang="en-GB" i="1" dirty="0">
                <a:solidFill>
                  <a:schemeClr val="bg2">
                    <a:lumMod val="25000"/>
                  </a:schemeClr>
                </a:solidFill>
              </a:rPr>
              <a:t>a powerful technique that uses short-lived, spin-polarized muons as tiny, sensitive probes to study the magnetic and electronic properties of materials at the atomic level</a:t>
            </a:r>
            <a:r>
              <a:rPr lang="en-GB" b="0" i="1" dirty="0">
                <a:solidFill>
                  <a:schemeClr val="bg2">
                    <a:lumMod val="25000"/>
                  </a:schemeClr>
                </a:solidFill>
                <a:effectLst/>
              </a:rPr>
              <a:t>, revealing static and dynamic </a:t>
            </a:r>
            <a:r>
              <a:rPr lang="en-GB" b="0" i="1" dirty="0" err="1">
                <a:solidFill>
                  <a:schemeClr val="bg2">
                    <a:lumMod val="25000"/>
                  </a:schemeClr>
                </a:solidFill>
                <a:effectLst/>
              </a:rPr>
              <a:t>behaviors</a:t>
            </a:r>
            <a:r>
              <a:rPr lang="en-GB" b="0" i="1" dirty="0">
                <a:solidFill>
                  <a:schemeClr val="bg2">
                    <a:lumMod val="25000"/>
                  </a:schemeClr>
                </a:solidFill>
                <a:effectLst/>
              </a:rPr>
              <a:t> in magnetism, superconductivity, batteries, and more by detecting how the muon's spin changes within the material's local environment.” </a:t>
            </a:r>
            <a:endParaRPr lang="en-GB" i="1" dirty="0">
              <a:solidFill>
                <a:schemeClr val="bg2">
                  <a:lumMod val="25000"/>
                </a:schemeClr>
              </a:solidFill>
            </a:endParaRPr>
          </a:p>
        </p:txBody>
      </p:sp>
      <p:sp>
        <p:nvSpPr>
          <p:cNvPr id="40" name="TextBox 39">
            <a:extLst>
              <a:ext uri="{FF2B5EF4-FFF2-40B4-BE49-F238E27FC236}">
                <a16:creationId xmlns:a16="http://schemas.microsoft.com/office/drawing/2014/main" id="{38244404-F5D4-9106-344C-96D269348F4A}"/>
              </a:ext>
            </a:extLst>
          </p:cNvPr>
          <p:cNvSpPr txBox="1"/>
          <p:nvPr/>
        </p:nvSpPr>
        <p:spPr>
          <a:xfrm>
            <a:off x="5669999" y="6111569"/>
            <a:ext cx="2006707" cy="369332"/>
          </a:xfrm>
          <a:prstGeom prst="rect">
            <a:avLst/>
          </a:prstGeom>
          <a:noFill/>
        </p:spPr>
        <p:txBody>
          <a:bodyPr wrap="square" rtlCol="0">
            <a:spAutoFit/>
          </a:bodyPr>
          <a:lstStyle/>
          <a:p>
            <a:r>
              <a:rPr lang="en-GB" dirty="0"/>
              <a:t>Copilot summary</a:t>
            </a:r>
          </a:p>
        </p:txBody>
      </p:sp>
    </p:spTree>
    <p:extLst>
      <p:ext uri="{BB962C8B-B14F-4D97-AF65-F5344CB8AC3E}">
        <p14:creationId xmlns:p14="http://schemas.microsoft.com/office/powerpoint/2010/main" val="1481826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EC37E5-8093-1E09-F15B-D385D8ECADEA}"/>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934E281C-DB67-4391-3473-55DA4C17F4A7}"/>
              </a:ext>
            </a:extLst>
          </p:cNvPr>
          <p:cNvSpPr/>
          <p:nvPr/>
        </p:nvSpPr>
        <p:spPr>
          <a:xfrm>
            <a:off x="40782" y="5382620"/>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F9476CCA-9CE0-93DB-260F-9FED4060D88A}"/>
              </a:ext>
            </a:extLst>
          </p:cNvPr>
          <p:cNvSpPr/>
          <p:nvPr/>
        </p:nvSpPr>
        <p:spPr>
          <a:xfrm>
            <a:off x="7652081" y="2278192"/>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050C368A-F552-9AD6-ED06-9DD92BC77196}"/>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Properties of the muon – muon states in matter</a:t>
            </a:r>
            <a:endParaRPr lang="en-US" sz="3200" dirty="0"/>
          </a:p>
        </p:txBody>
      </p:sp>
      <p:sp>
        <p:nvSpPr>
          <p:cNvPr id="2" name="Arrow: Right 1">
            <a:extLst>
              <a:ext uri="{FF2B5EF4-FFF2-40B4-BE49-F238E27FC236}">
                <a16:creationId xmlns:a16="http://schemas.microsoft.com/office/drawing/2014/main" id="{7DAD963D-BCF8-D03A-A8E9-CA3519E9C4B6}"/>
              </a:ext>
            </a:extLst>
          </p:cNvPr>
          <p:cNvSpPr/>
          <p:nvPr/>
        </p:nvSpPr>
        <p:spPr>
          <a:xfrm>
            <a:off x="1417984" y="1596312"/>
            <a:ext cx="1716689" cy="578068"/>
          </a:xfrm>
          <a:prstGeom prst="rightArrow">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ea typeface="Roboto"/>
                <a:cs typeface="Roboto"/>
              </a:rPr>
              <a:t>Muons (E)</a:t>
            </a:r>
            <a:endParaRPr lang="en-GB" dirty="0"/>
          </a:p>
        </p:txBody>
      </p:sp>
      <p:sp>
        <p:nvSpPr>
          <p:cNvPr id="3" name="Rectangle 2">
            <a:extLst>
              <a:ext uri="{FF2B5EF4-FFF2-40B4-BE49-F238E27FC236}">
                <a16:creationId xmlns:a16="http://schemas.microsoft.com/office/drawing/2014/main" id="{DCC7F983-5839-48CA-7325-B21C586684F1}"/>
              </a:ext>
            </a:extLst>
          </p:cNvPr>
          <p:cNvSpPr/>
          <p:nvPr/>
        </p:nvSpPr>
        <p:spPr>
          <a:xfrm>
            <a:off x="4081435" y="809696"/>
            <a:ext cx="4011448" cy="2172137"/>
          </a:xfrm>
          <a:prstGeom prst="rect">
            <a:avLst/>
          </a:prstGeom>
          <a:solidFill>
            <a:schemeClr val="accent5">
              <a:lumMod val="20000"/>
              <a:lumOff val="80000"/>
            </a:schemeClr>
          </a:solidFill>
          <a:ln>
            <a:solidFill>
              <a:schemeClr val="accent5">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Oval 3">
            <a:extLst>
              <a:ext uri="{FF2B5EF4-FFF2-40B4-BE49-F238E27FC236}">
                <a16:creationId xmlns:a16="http://schemas.microsoft.com/office/drawing/2014/main" id="{14209958-F079-E368-2474-AC002DD93EC3}"/>
              </a:ext>
            </a:extLst>
          </p:cNvPr>
          <p:cNvSpPr/>
          <p:nvPr/>
        </p:nvSpPr>
        <p:spPr>
          <a:xfrm>
            <a:off x="7190930" y="1405466"/>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B31C16F6-84F0-CFF6-E975-A35C70649A59}"/>
              </a:ext>
            </a:extLst>
          </p:cNvPr>
          <p:cNvSpPr/>
          <p:nvPr/>
        </p:nvSpPr>
        <p:spPr>
          <a:xfrm>
            <a:off x="5763181" y="1309213"/>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3EAF665B-6F1B-CC72-D58A-D44102BB9D7F}"/>
              </a:ext>
            </a:extLst>
          </p:cNvPr>
          <p:cNvSpPr/>
          <p:nvPr/>
        </p:nvSpPr>
        <p:spPr>
          <a:xfrm>
            <a:off x="4969097" y="1501718"/>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AC487B27-D30C-60DA-FE9E-F172457D4789}"/>
              </a:ext>
            </a:extLst>
          </p:cNvPr>
          <p:cNvSpPr/>
          <p:nvPr/>
        </p:nvSpPr>
        <p:spPr>
          <a:xfrm>
            <a:off x="6228403" y="1605992"/>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7EEDAB2A-7267-ABBA-556D-D06A48EDB53D}"/>
              </a:ext>
            </a:extLst>
          </p:cNvPr>
          <p:cNvSpPr/>
          <p:nvPr/>
        </p:nvSpPr>
        <p:spPr>
          <a:xfrm>
            <a:off x="5875476" y="1028477"/>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0DBCDC32-2D56-DBCA-C159-9D633E655909}"/>
              </a:ext>
            </a:extLst>
          </p:cNvPr>
          <p:cNvSpPr txBox="1"/>
          <p:nvPr/>
        </p:nvSpPr>
        <p:spPr>
          <a:xfrm>
            <a:off x="4421544" y="2071786"/>
            <a:ext cx="3328275"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dirty="0">
                <a:solidFill>
                  <a:srgbClr val="003088"/>
                </a:solidFill>
                <a:ea typeface="Roboto"/>
                <a:cs typeface="Roboto"/>
              </a:rPr>
              <a:t>Muons incident on a sample stop in the material and rapidly thermalise</a:t>
            </a:r>
          </a:p>
        </p:txBody>
      </p:sp>
      <p:sp>
        <p:nvSpPr>
          <p:cNvPr id="5" name="Oval 4">
            <a:extLst>
              <a:ext uri="{FF2B5EF4-FFF2-40B4-BE49-F238E27FC236}">
                <a16:creationId xmlns:a16="http://schemas.microsoft.com/office/drawing/2014/main" id="{7CAA9853-DE68-2094-16D1-AE9953005749}"/>
              </a:ext>
            </a:extLst>
          </p:cNvPr>
          <p:cNvSpPr/>
          <p:nvPr/>
        </p:nvSpPr>
        <p:spPr>
          <a:xfrm>
            <a:off x="79426" y="3467900"/>
            <a:ext cx="615142" cy="64008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2" name="TextBox 8">
            <a:extLst>
              <a:ext uri="{FF2B5EF4-FFF2-40B4-BE49-F238E27FC236}">
                <a16:creationId xmlns:a16="http://schemas.microsoft.com/office/drawing/2014/main" id="{A2B6C5B7-B34D-C6DB-AD1A-4369A907F8B7}"/>
              </a:ext>
            </a:extLst>
          </p:cNvPr>
          <p:cNvSpPr txBox="1"/>
          <p:nvPr/>
        </p:nvSpPr>
        <p:spPr>
          <a:xfrm>
            <a:off x="281010" y="3603274"/>
            <a:ext cx="211974" cy="36933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kumimoji="0" lang="en-GB" altLang="en-US" sz="1800" b="0" i="0" u="none" strike="noStrike" kern="0" cap="none" spc="0" normalizeH="0" baseline="0" noProof="0" dirty="0">
                <a:ln>
                  <a:noFill/>
                </a:ln>
                <a:solidFill>
                  <a:schemeClr val="bg1"/>
                </a:solidFill>
                <a:effectLst/>
                <a:uLnTx/>
                <a:uFillTx/>
                <a:latin typeface="Euphemia" panose="020B0503040102020104" pitchFamily="34" charset="0"/>
                <a:ea typeface="+mn-ea"/>
                <a:cs typeface="+mn-cs"/>
              </a:rPr>
              <a:t>1</a:t>
            </a:r>
            <a:endParaRPr lang="en-GB" dirty="0">
              <a:solidFill>
                <a:schemeClr val="bg1"/>
              </a:solidFill>
            </a:endParaRPr>
          </a:p>
        </p:txBody>
      </p:sp>
      <p:sp>
        <p:nvSpPr>
          <p:cNvPr id="15" name="TextBox 11">
            <a:extLst>
              <a:ext uri="{FF2B5EF4-FFF2-40B4-BE49-F238E27FC236}">
                <a16:creationId xmlns:a16="http://schemas.microsoft.com/office/drawing/2014/main" id="{E56CF565-6CF6-6895-8ED0-2260272DB710}"/>
              </a:ext>
            </a:extLst>
          </p:cNvPr>
          <p:cNvSpPr txBox="1"/>
          <p:nvPr/>
        </p:nvSpPr>
        <p:spPr>
          <a:xfrm>
            <a:off x="788779" y="3464774"/>
            <a:ext cx="2552007" cy="150810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a:solidFill>
                  <a:srgbClr val="003088"/>
                </a:solidFill>
              </a:rPr>
              <a:t>Muon implants at interstitial site. </a:t>
            </a:r>
            <a:r>
              <a:rPr lang="en-GB" dirty="0">
                <a:solidFill>
                  <a:srgbClr val="003088"/>
                </a:solidFill>
              </a:rPr>
              <a:t>Attracted to regions of negative potential.</a:t>
            </a:r>
            <a:endParaRPr lang="en-GB" b="1" dirty="0">
              <a:solidFill>
                <a:srgbClr val="003088"/>
              </a:solidFill>
            </a:endParaRPr>
          </a:p>
          <a:p>
            <a:endParaRPr lang="en-GB" sz="2000" dirty="0">
              <a:solidFill>
                <a:srgbClr val="002060"/>
              </a:solidFill>
              <a:latin typeface="Euphemia" panose="020B0503040102020104" pitchFamily="34" charset="0"/>
            </a:endParaRPr>
          </a:p>
        </p:txBody>
      </p:sp>
      <p:pic>
        <p:nvPicPr>
          <p:cNvPr id="16" name="image5.png">
            <a:extLst>
              <a:ext uri="{FF2B5EF4-FFF2-40B4-BE49-F238E27FC236}">
                <a16:creationId xmlns:a16="http://schemas.microsoft.com/office/drawing/2014/main" id="{7A1B1351-7262-AD1D-2BEF-1F7E8F4BCA02}"/>
              </a:ext>
            </a:extLst>
          </p:cNvPr>
          <p:cNvPicPr/>
          <p:nvPr/>
        </p:nvPicPr>
        <p:blipFill>
          <a:blip r:embed="rId2"/>
          <a:srcRect l="7955" t="2342" r="12208" b="2437"/>
          <a:stretch>
            <a:fillRect/>
          </a:stretch>
        </p:blipFill>
        <p:spPr>
          <a:xfrm>
            <a:off x="1197022" y="4702974"/>
            <a:ext cx="1318136" cy="1351759"/>
          </a:xfrm>
          <a:prstGeom prst="rect">
            <a:avLst/>
          </a:prstGeom>
          <a:ln w="12700" cap="flat">
            <a:noFill/>
            <a:miter lim="400000"/>
          </a:ln>
          <a:effectLst/>
        </p:spPr>
      </p:pic>
      <p:sp>
        <p:nvSpPr>
          <p:cNvPr id="17" name="Oval 16">
            <a:extLst>
              <a:ext uri="{FF2B5EF4-FFF2-40B4-BE49-F238E27FC236}">
                <a16:creationId xmlns:a16="http://schemas.microsoft.com/office/drawing/2014/main" id="{910DDE6D-2B7B-A4AD-E845-B0540AE16164}"/>
              </a:ext>
            </a:extLst>
          </p:cNvPr>
          <p:cNvSpPr/>
          <p:nvPr/>
        </p:nvSpPr>
        <p:spPr>
          <a:xfrm>
            <a:off x="3529049" y="3464774"/>
            <a:ext cx="615142" cy="64008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dirty="0"/>
              <a:t>2</a:t>
            </a:r>
          </a:p>
        </p:txBody>
      </p:sp>
      <p:pic>
        <p:nvPicPr>
          <p:cNvPr id="18" name="image7.tif">
            <a:extLst>
              <a:ext uri="{FF2B5EF4-FFF2-40B4-BE49-F238E27FC236}">
                <a16:creationId xmlns:a16="http://schemas.microsoft.com/office/drawing/2014/main" id="{17640DC6-0475-0527-4AE0-F4106873F0BC}"/>
              </a:ext>
            </a:extLst>
          </p:cNvPr>
          <p:cNvPicPr/>
          <p:nvPr/>
        </p:nvPicPr>
        <p:blipFill>
          <a:blip r:embed="rId3"/>
          <a:stretch>
            <a:fillRect/>
          </a:stretch>
        </p:blipFill>
        <p:spPr>
          <a:xfrm>
            <a:off x="4452585" y="4734249"/>
            <a:ext cx="2946169" cy="1228446"/>
          </a:xfrm>
          <a:prstGeom prst="rect">
            <a:avLst/>
          </a:prstGeom>
          <a:ln w="12700" cap="flat">
            <a:noFill/>
            <a:miter lim="400000"/>
          </a:ln>
          <a:effectLst/>
        </p:spPr>
      </p:pic>
      <p:sp>
        <p:nvSpPr>
          <p:cNvPr id="19" name="TextBox 18">
            <a:extLst>
              <a:ext uri="{FF2B5EF4-FFF2-40B4-BE49-F238E27FC236}">
                <a16:creationId xmlns:a16="http://schemas.microsoft.com/office/drawing/2014/main" id="{61D853F2-94C5-B0FE-83DA-193C1B2E90AB}"/>
              </a:ext>
            </a:extLst>
          </p:cNvPr>
          <p:cNvSpPr txBox="1"/>
          <p:nvPr/>
        </p:nvSpPr>
        <p:spPr>
          <a:xfrm>
            <a:off x="4313224" y="3448136"/>
            <a:ext cx="2946169" cy="123110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a:solidFill>
                  <a:srgbClr val="003088"/>
                </a:solidFill>
              </a:rPr>
              <a:t>Diamagnetic muonium. </a:t>
            </a:r>
            <a:r>
              <a:rPr lang="en-GB" dirty="0">
                <a:solidFill>
                  <a:srgbClr val="003088"/>
                </a:solidFill>
              </a:rPr>
              <a:t>Muon captured by electron lone pair on an atom.</a:t>
            </a:r>
          </a:p>
          <a:p>
            <a:endParaRPr lang="en-GB" sz="2000" dirty="0">
              <a:solidFill>
                <a:srgbClr val="002060"/>
              </a:solidFill>
              <a:latin typeface="Euphemia" panose="020B0503040102020104" pitchFamily="34" charset="0"/>
            </a:endParaRPr>
          </a:p>
        </p:txBody>
      </p:sp>
    </p:spTree>
    <p:extLst>
      <p:ext uri="{BB962C8B-B14F-4D97-AF65-F5344CB8AC3E}">
        <p14:creationId xmlns:p14="http://schemas.microsoft.com/office/powerpoint/2010/main" val="10883602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CDA1B0-C3C4-BAEA-62CC-92A686A5345A}"/>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0C05070F-0192-8EEA-6532-D19794A70B35}"/>
              </a:ext>
            </a:extLst>
          </p:cNvPr>
          <p:cNvSpPr/>
          <p:nvPr/>
        </p:nvSpPr>
        <p:spPr>
          <a:xfrm>
            <a:off x="40782" y="5382620"/>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CAD1E331-B6DB-F32F-42C0-747238F64882}"/>
              </a:ext>
            </a:extLst>
          </p:cNvPr>
          <p:cNvSpPr/>
          <p:nvPr/>
        </p:nvSpPr>
        <p:spPr>
          <a:xfrm>
            <a:off x="7652081" y="2278192"/>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EFD5EA9D-A1E8-7DFD-A73C-7F5675442FD7}"/>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Properties of the muon – muon states in matter</a:t>
            </a:r>
            <a:endParaRPr lang="en-US" sz="3200" dirty="0"/>
          </a:p>
        </p:txBody>
      </p:sp>
      <p:sp>
        <p:nvSpPr>
          <p:cNvPr id="2" name="Arrow: Right 1">
            <a:extLst>
              <a:ext uri="{FF2B5EF4-FFF2-40B4-BE49-F238E27FC236}">
                <a16:creationId xmlns:a16="http://schemas.microsoft.com/office/drawing/2014/main" id="{0F6BE11A-4D9B-A114-B1F5-7D4FAA34B42A}"/>
              </a:ext>
            </a:extLst>
          </p:cNvPr>
          <p:cNvSpPr/>
          <p:nvPr/>
        </p:nvSpPr>
        <p:spPr>
          <a:xfrm>
            <a:off x="1417984" y="1596312"/>
            <a:ext cx="1716689" cy="578068"/>
          </a:xfrm>
          <a:prstGeom prst="rightArrow">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ea typeface="Roboto"/>
                <a:cs typeface="Roboto"/>
              </a:rPr>
              <a:t>Muons (E)</a:t>
            </a:r>
            <a:endParaRPr lang="en-GB" dirty="0"/>
          </a:p>
        </p:txBody>
      </p:sp>
      <p:sp>
        <p:nvSpPr>
          <p:cNvPr id="3" name="Rectangle 2">
            <a:extLst>
              <a:ext uri="{FF2B5EF4-FFF2-40B4-BE49-F238E27FC236}">
                <a16:creationId xmlns:a16="http://schemas.microsoft.com/office/drawing/2014/main" id="{C074A008-2EEF-A745-8594-EDC787DB36B2}"/>
              </a:ext>
            </a:extLst>
          </p:cNvPr>
          <p:cNvSpPr/>
          <p:nvPr/>
        </p:nvSpPr>
        <p:spPr>
          <a:xfrm>
            <a:off x="4081435" y="809696"/>
            <a:ext cx="4011448" cy="2172137"/>
          </a:xfrm>
          <a:prstGeom prst="rect">
            <a:avLst/>
          </a:prstGeom>
          <a:solidFill>
            <a:schemeClr val="accent5">
              <a:lumMod val="20000"/>
              <a:lumOff val="80000"/>
            </a:schemeClr>
          </a:solidFill>
          <a:ln>
            <a:solidFill>
              <a:schemeClr val="accent5">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Oval 3">
            <a:extLst>
              <a:ext uri="{FF2B5EF4-FFF2-40B4-BE49-F238E27FC236}">
                <a16:creationId xmlns:a16="http://schemas.microsoft.com/office/drawing/2014/main" id="{7812064F-8463-66C3-B95F-479F40FA3AE2}"/>
              </a:ext>
            </a:extLst>
          </p:cNvPr>
          <p:cNvSpPr/>
          <p:nvPr/>
        </p:nvSpPr>
        <p:spPr>
          <a:xfrm>
            <a:off x="7190930" y="1405466"/>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6C59E0F0-47C9-9F4D-FADE-9CB4E19ECD99}"/>
              </a:ext>
            </a:extLst>
          </p:cNvPr>
          <p:cNvSpPr/>
          <p:nvPr/>
        </p:nvSpPr>
        <p:spPr>
          <a:xfrm>
            <a:off x="5763181" y="1309213"/>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20D1761D-AD74-EE0D-FFA7-48A52EF2BE96}"/>
              </a:ext>
            </a:extLst>
          </p:cNvPr>
          <p:cNvSpPr/>
          <p:nvPr/>
        </p:nvSpPr>
        <p:spPr>
          <a:xfrm>
            <a:off x="4969097" y="1501718"/>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ECBF6AD-9430-C80C-3D42-8E03D4E92699}"/>
              </a:ext>
            </a:extLst>
          </p:cNvPr>
          <p:cNvSpPr/>
          <p:nvPr/>
        </p:nvSpPr>
        <p:spPr>
          <a:xfrm>
            <a:off x="6228403" y="1605992"/>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6C17FF3-7BE9-301D-A4D1-EC40083FB8AD}"/>
              </a:ext>
            </a:extLst>
          </p:cNvPr>
          <p:cNvSpPr/>
          <p:nvPr/>
        </p:nvSpPr>
        <p:spPr>
          <a:xfrm>
            <a:off x="5875476" y="1028477"/>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25432628-445B-FF85-E876-E616A1B60D2A}"/>
              </a:ext>
            </a:extLst>
          </p:cNvPr>
          <p:cNvSpPr txBox="1"/>
          <p:nvPr/>
        </p:nvSpPr>
        <p:spPr>
          <a:xfrm>
            <a:off x="4421544" y="2071786"/>
            <a:ext cx="3328275"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dirty="0">
                <a:solidFill>
                  <a:srgbClr val="003088"/>
                </a:solidFill>
                <a:ea typeface="Roboto"/>
                <a:cs typeface="Roboto"/>
              </a:rPr>
              <a:t>Muons incident on a sample stop in the material and rapidly thermalise</a:t>
            </a:r>
          </a:p>
        </p:txBody>
      </p:sp>
      <p:sp>
        <p:nvSpPr>
          <p:cNvPr id="5" name="Oval 4">
            <a:extLst>
              <a:ext uri="{FF2B5EF4-FFF2-40B4-BE49-F238E27FC236}">
                <a16:creationId xmlns:a16="http://schemas.microsoft.com/office/drawing/2014/main" id="{73E87CE1-D809-A54C-6D38-001EFC51F8A0}"/>
              </a:ext>
            </a:extLst>
          </p:cNvPr>
          <p:cNvSpPr/>
          <p:nvPr/>
        </p:nvSpPr>
        <p:spPr>
          <a:xfrm>
            <a:off x="79426" y="3467900"/>
            <a:ext cx="615142" cy="64008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2" name="TextBox 8">
            <a:extLst>
              <a:ext uri="{FF2B5EF4-FFF2-40B4-BE49-F238E27FC236}">
                <a16:creationId xmlns:a16="http://schemas.microsoft.com/office/drawing/2014/main" id="{3B7306D9-66F6-17DC-CC14-3B1615220D09}"/>
              </a:ext>
            </a:extLst>
          </p:cNvPr>
          <p:cNvSpPr txBox="1"/>
          <p:nvPr/>
        </p:nvSpPr>
        <p:spPr>
          <a:xfrm>
            <a:off x="281010" y="3603274"/>
            <a:ext cx="211974" cy="36933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kumimoji="0" lang="en-GB" altLang="en-US" sz="1800" b="0" i="0" u="none" strike="noStrike" kern="0" cap="none" spc="0" normalizeH="0" baseline="0" noProof="0" dirty="0">
                <a:ln>
                  <a:noFill/>
                </a:ln>
                <a:solidFill>
                  <a:schemeClr val="bg1"/>
                </a:solidFill>
                <a:effectLst/>
                <a:uLnTx/>
                <a:uFillTx/>
                <a:latin typeface="Euphemia" panose="020B0503040102020104" pitchFamily="34" charset="0"/>
                <a:ea typeface="+mn-ea"/>
                <a:cs typeface="+mn-cs"/>
              </a:rPr>
              <a:t>1</a:t>
            </a:r>
            <a:endParaRPr lang="en-GB" dirty="0">
              <a:solidFill>
                <a:schemeClr val="bg1"/>
              </a:solidFill>
            </a:endParaRPr>
          </a:p>
        </p:txBody>
      </p:sp>
      <p:sp>
        <p:nvSpPr>
          <p:cNvPr id="15" name="TextBox 11">
            <a:extLst>
              <a:ext uri="{FF2B5EF4-FFF2-40B4-BE49-F238E27FC236}">
                <a16:creationId xmlns:a16="http://schemas.microsoft.com/office/drawing/2014/main" id="{692F0CA0-C414-EBDA-03E2-369798A80B5E}"/>
              </a:ext>
            </a:extLst>
          </p:cNvPr>
          <p:cNvSpPr txBox="1"/>
          <p:nvPr/>
        </p:nvSpPr>
        <p:spPr>
          <a:xfrm>
            <a:off x="788779" y="3464774"/>
            <a:ext cx="2552007" cy="150810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a:solidFill>
                  <a:srgbClr val="003088"/>
                </a:solidFill>
              </a:rPr>
              <a:t>Muon implants at interstitial site. </a:t>
            </a:r>
            <a:r>
              <a:rPr lang="en-GB" dirty="0">
                <a:solidFill>
                  <a:srgbClr val="003088"/>
                </a:solidFill>
              </a:rPr>
              <a:t>Attracted to regions of negative potential.</a:t>
            </a:r>
            <a:endParaRPr lang="en-GB" b="1" dirty="0">
              <a:solidFill>
                <a:srgbClr val="003088"/>
              </a:solidFill>
            </a:endParaRPr>
          </a:p>
          <a:p>
            <a:endParaRPr lang="en-GB" sz="2000" dirty="0">
              <a:solidFill>
                <a:srgbClr val="002060"/>
              </a:solidFill>
              <a:latin typeface="Euphemia" panose="020B0503040102020104" pitchFamily="34" charset="0"/>
            </a:endParaRPr>
          </a:p>
        </p:txBody>
      </p:sp>
      <p:pic>
        <p:nvPicPr>
          <p:cNvPr id="16" name="image5.png">
            <a:extLst>
              <a:ext uri="{FF2B5EF4-FFF2-40B4-BE49-F238E27FC236}">
                <a16:creationId xmlns:a16="http://schemas.microsoft.com/office/drawing/2014/main" id="{BEA05372-4FDA-94F2-6ABA-7AAE4D8FA8AC}"/>
              </a:ext>
            </a:extLst>
          </p:cNvPr>
          <p:cNvPicPr/>
          <p:nvPr/>
        </p:nvPicPr>
        <p:blipFill>
          <a:blip r:embed="rId2"/>
          <a:srcRect l="7955" t="2342" r="12208" b="2437"/>
          <a:stretch>
            <a:fillRect/>
          </a:stretch>
        </p:blipFill>
        <p:spPr>
          <a:xfrm>
            <a:off x="1197022" y="4702974"/>
            <a:ext cx="1318136" cy="1351759"/>
          </a:xfrm>
          <a:prstGeom prst="rect">
            <a:avLst/>
          </a:prstGeom>
          <a:ln w="12700" cap="flat">
            <a:noFill/>
            <a:miter lim="400000"/>
          </a:ln>
          <a:effectLst/>
        </p:spPr>
      </p:pic>
      <p:sp>
        <p:nvSpPr>
          <p:cNvPr id="17" name="Oval 16">
            <a:extLst>
              <a:ext uri="{FF2B5EF4-FFF2-40B4-BE49-F238E27FC236}">
                <a16:creationId xmlns:a16="http://schemas.microsoft.com/office/drawing/2014/main" id="{D5063E8E-F181-0EE2-68A8-466F15BC7C8D}"/>
              </a:ext>
            </a:extLst>
          </p:cNvPr>
          <p:cNvSpPr/>
          <p:nvPr/>
        </p:nvSpPr>
        <p:spPr>
          <a:xfrm>
            <a:off x="3529049" y="3464774"/>
            <a:ext cx="615142" cy="64008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dirty="0"/>
              <a:t>2</a:t>
            </a:r>
          </a:p>
        </p:txBody>
      </p:sp>
      <p:pic>
        <p:nvPicPr>
          <p:cNvPr id="18" name="image7.tif">
            <a:extLst>
              <a:ext uri="{FF2B5EF4-FFF2-40B4-BE49-F238E27FC236}">
                <a16:creationId xmlns:a16="http://schemas.microsoft.com/office/drawing/2014/main" id="{71AF1E7C-2EA9-68F5-05A2-3955F739E8AC}"/>
              </a:ext>
            </a:extLst>
          </p:cNvPr>
          <p:cNvPicPr/>
          <p:nvPr/>
        </p:nvPicPr>
        <p:blipFill>
          <a:blip r:embed="rId3"/>
          <a:stretch>
            <a:fillRect/>
          </a:stretch>
        </p:blipFill>
        <p:spPr>
          <a:xfrm>
            <a:off x="4452585" y="4734249"/>
            <a:ext cx="2946169" cy="1228446"/>
          </a:xfrm>
          <a:prstGeom prst="rect">
            <a:avLst/>
          </a:prstGeom>
          <a:ln w="12700" cap="flat">
            <a:noFill/>
            <a:miter lim="400000"/>
          </a:ln>
          <a:effectLst/>
        </p:spPr>
      </p:pic>
      <p:sp>
        <p:nvSpPr>
          <p:cNvPr id="19" name="TextBox 18">
            <a:extLst>
              <a:ext uri="{FF2B5EF4-FFF2-40B4-BE49-F238E27FC236}">
                <a16:creationId xmlns:a16="http://schemas.microsoft.com/office/drawing/2014/main" id="{FDC6ED61-D471-0033-16FF-B46CADC8AD0C}"/>
              </a:ext>
            </a:extLst>
          </p:cNvPr>
          <p:cNvSpPr txBox="1"/>
          <p:nvPr/>
        </p:nvSpPr>
        <p:spPr>
          <a:xfrm>
            <a:off x="4313224" y="3448136"/>
            <a:ext cx="2946169" cy="123110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a:solidFill>
                  <a:srgbClr val="003088"/>
                </a:solidFill>
              </a:rPr>
              <a:t>Diamagnetic muonium. </a:t>
            </a:r>
            <a:r>
              <a:rPr lang="en-GB" dirty="0">
                <a:solidFill>
                  <a:srgbClr val="003088"/>
                </a:solidFill>
              </a:rPr>
              <a:t>Muon captured by electron lone pair on an atom.</a:t>
            </a:r>
          </a:p>
          <a:p>
            <a:endParaRPr lang="en-GB" sz="2000" dirty="0">
              <a:solidFill>
                <a:srgbClr val="002060"/>
              </a:solidFill>
              <a:latin typeface="Euphemia" panose="020B0503040102020104" pitchFamily="34" charset="0"/>
            </a:endParaRPr>
          </a:p>
        </p:txBody>
      </p:sp>
      <p:sp>
        <p:nvSpPr>
          <p:cNvPr id="20" name="Oval 19">
            <a:extLst>
              <a:ext uri="{FF2B5EF4-FFF2-40B4-BE49-F238E27FC236}">
                <a16:creationId xmlns:a16="http://schemas.microsoft.com/office/drawing/2014/main" id="{6EB6CDC7-53B3-3027-485D-6CF5D67AD072}"/>
              </a:ext>
            </a:extLst>
          </p:cNvPr>
          <p:cNvSpPr/>
          <p:nvPr/>
        </p:nvSpPr>
        <p:spPr>
          <a:xfrm>
            <a:off x="7488510" y="3547468"/>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1" name="TextBox 9">
            <a:extLst>
              <a:ext uri="{FF2B5EF4-FFF2-40B4-BE49-F238E27FC236}">
                <a16:creationId xmlns:a16="http://schemas.microsoft.com/office/drawing/2014/main" id="{DE869285-E4DA-C8DF-3D29-F623909E9151}"/>
              </a:ext>
            </a:extLst>
          </p:cNvPr>
          <p:cNvSpPr txBox="1"/>
          <p:nvPr/>
        </p:nvSpPr>
        <p:spPr>
          <a:xfrm>
            <a:off x="7690094" y="3682842"/>
            <a:ext cx="211974" cy="36933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kern="0" dirty="0">
                <a:solidFill>
                  <a:schemeClr val="bg1"/>
                </a:solidFill>
                <a:latin typeface="Euphemia" panose="020B0503040102020104" pitchFamily="34" charset="0"/>
              </a:rPr>
              <a:t>3</a:t>
            </a:r>
            <a:endParaRPr lang="en-GB" dirty="0">
              <a:solidFill>
                <a:schemeClr val="bg1"/>
              </a:solidFill>
            </a:endParaRPr>
          </a:p>
        </p:txBody>
      </p:sp>
      <p:sp>
        <p:nvSpPr>
          <p:cNvPr id="22" name="TextBox 13">
            <a:extLst>
              <a:ext uri="{FF2B5EF4-FFF2-40B4-BE49-F238E27FC236}">
                <a16:creationId xmlns:a16="http://schemas.microsoft.com/office/drawing/2014/main" id="{BE06CE75-0748-94A4-8B0F-530444100DA2}"/>
              </a:ext>
            </a:extLst>
          </p:cNvPr>
          <p:cNvSpPr txBox="1"/>
          <p:nvPr/>
        </p:nvSpPr>
        <p:spPr>
          <a:xfrm>
            <a:off x="8231831" y="3464774"/>
            <a:ext cx="3073947" cy="123110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a:solidFill>
                  <a:srgbClr val="003088"/>
                </a:solidFill>
              </a:rPr>
              <a:t>Paramagnetic muonium. </a:t>
            </a:r>
            <a:r>
              <a:rPr lang="en-GB" dirty="0">
                <a:solidFill>
                  <a:srgbClr val="003088"/>
                </a:solidFill>
              </a:rPr>
              <a:t>Muon mimics hydrogen ion and interacts with sample.</a:t>
            </a:r>
          </a:p>
          <a:p>
            <a:endParaRPr lang="en-GB" sz="2000" dirty="0">
              <a:solidFill>
                <a:srgbClr val="002060"/>
              </a:solidFill>
              <a:latin typeface="Euphemia" panose="020B0503040102020104" pitchFamily="34" charset="0"/>
            </a:endParaRPr>
          </a:p>
        </p:txBody>
      </p:sp>
      <p:pic>
        <p:nvPicPr>
          <p:cNvPr id="23" name="image6.tif">
            <a:extLst>
              <a:ext uri="{FF2B5EF4-FFF2-40B4-BE49-F238E27FC236}">
                <a16:creationId xmlns:a16="http://schemas.microsoft.com/office/drawing/2014/main" id="{D2956872-7A13-5957-3DB0-CE005144BCF7}"/>
              </a:ext>
            </a:extLst>
          </p:cNvPr>
          <p:cNvPicPr/>
          <p:nvPr/>
        </p:nvPicPr>
        <p:blipFill>
          <a:blip r:embed="rId4"/>
          <a:stretch>
            <a:fillRect/>
          </a:stretch>
        </p:blipFill>
        <p:spPr>
          <a:xfrm>
            <a:off x="8091351" y="4625102"/>
            <a:ext cx="3170032" cy="1507505"/>
          </a:xfrm>
          <a:prstGeom prst="rect">
            <a:avLst/>
          </a:prstGeom>
          <a:ln w="12700" cap="flat">
            <a:noFill/>
            <a:miter lim="400000"/>
          </a:ln>
          <a:effectLst/>
        </p:spPr>
      </p:pic>
    </p:spTree>
    <p:extLst>
      <p:ext uri="{BB962C8B-B14F-4D97-AF65-F5344CB8AC3E}">
        <p14:creationId xmlns:p14="http://schemas.microsoft.com/office/powerpoint/2010/main" val="31489177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78F348-36C2-49CE-7AD4-80A11B9E7442}"/>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CA157624-7C18-A113-B14F-6051273F7AE4}"/>
              </a:ext>
            </a:extLst>
          </p:cNvPr>
          <p:cNvSpPr/>
          <p:nvPr/>
        </p:nvSpPr>
        <p:spPr>
          <a:xfrm>
            <a:off x="40782" y="5382620"/>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9319019C-6B5D-E3A1-508B-7AF9BEA779CC}"/>
              </a:ext>
            </a:extLst>
          </p:cNvPr>
          <p:cNvSpPr/>
          <p:nvPr/>
        </p:nvSpPr>
        <p:spPr>
          <a:xfrm>
            <a:off x="7652081" y="2278192"/>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20D5B1A0-6031-9112-BA6D-C50E51B7A939}"/>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Properties of the muon – muon states in matter</a:t>
            </a:r>
            <a:endParaRPr lang="en-US" sz="3200" dirty="0"/>
          </a:p>
        </p:txBody>
      </p:sp>
      <p:sp>
        <p:nvSpPr>
          <p:cNvPr id="2" name="Arrow: Right 1">
            <a:extLst>
              <a:ext uri="{FF2B5EF4-FFF2-40B4-BE49-F238E27FC236}">
                <a16:creationId xmlns:a16="http://schemas.microsoft.com/office/drawing/2014/main" id="{1AC721B6-4693-8E96-FAC8-070D0E12937D}"/>
              </a:ext>
            </a:extLst>
          </p:cNvPr>
          <p:cNvSpPr/>
          <p:nvPr/>
        </p:nvSpPr>
        <p:spPr>
          <a:xfrm>
            <a:off x="1417984" y="1596312"/>
            <a:ext cx="1716689" cy="578068"/>
          </a:xfrm>
          <a:prstGeom prst="rightArrow">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ea typeface="Roboto"/>
                <a:cs typeface="Roboto"/>
              </a:rPr>
              <a:t>Muons (E)</a:t>
            </a:r>
            <a:endParaRPr lang="en-GB" dirty="0"/>
          </a:p>
        </p:txBody>
      </p:sp>
      <p:sp>
        <p:nvSpPr>
          <p:cNvPr id="3" name="Rectangle 2">
            <a:extLst>
              <a:ext uri="{FF2B5EF4-FFF2-40B4-BE49-F238E27FC236}">
                <a16:creationId xmlns:a16="http://schemas.microsoft.com/office/drawing/2014/main" id="{76AF510B-4F15-087B-8CDF-047B491A5EAA}"/>
              </a:ext>
            </a:extLst>
          </p:cNvPr>
          <p:cNvSpPr/>
          <p:nvPr/>
        </p:nvSpPr>
        <p:spPr>
          <a:xfrm>
            <a:off x="4081435" y="809696"/>
            <a:ext cx="4011448" cy="2172137"/>
          </a:xfrm>
          <a:prstGeom prst="rect">
            <a:avLst/>
          </a:prstGeom>
          <a:solidFill>
            <a:schemeClr val="accent5">
              <a:lumMod val="20000"/>
              <a:lumOff val="80000"/>
            </a:schemeClr>
          </a:solidFill>
          <a:ln>
            <a:solidFill>
              <a:schemeClr val="accent5">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Oval 3">
            <a:extLst>
              <a:ext uri="{FF2B5EF4-FFF2-40B4-BE49-F238E27FC236}">
                <a16:creationId xmlns:a16="http://schemas.microsoft.com/office/drawing/2014/main" id="{B82F21EE-C2D6-2A5E-04BF-8293B808F82D}"/>
              </a:ext>
            </a:extLst>
          </p:cNvPr>
          <p:cNvSpPr/>
          <p:nvPr/>
        </p:nvSpPr>
        <p:spPr>
          <a:xfrm>
            <a:off x="7190930" y="1405466"/>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F6EF5D30-0136-C41C-38E0-EE0E962B8D8F}"/>
              </a:ext>
            </a:extLst>
          </p:cNvPr>
          <p:cNvSpPr/>
          <p:nvPr/>
        </p:nvSpPr>
        <p:spPr>
          <a:xfrm>
            <a:off x="5763181" y="1309213"/>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FC978713-81AF-51C8-D541-2463BA7C7207}"/>
              </a:ext>
            </a:extLst>
          </p:cNvPr>
          <p:cNvSpPr/>
          <p:nvPr/>
        </p:nvSpPr>
        <p:spPr>
          <a:xfrm>
            <a:off x="4969097" y="1501718"/>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94F91007-9AA8-DDBE-EE79-342311845C3F}"/>
              </a:ext>
            </a:extLst>
          </p:cNvPr>
          <p:cNvSpPr/>
          <p:nvPr/>
        </p:nvSpPr>
        <p:spPr>
          <a:xfrm>
            <a:off x="6228403" y="1605992"/>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7C64924B-6CF7-8A05-5807-D2CABA96A834}"/>
              </a:ext>
            </a:extLst>
          </p:cNvPr>
          <p:cNvSpPr/>
          <p:nvPr/>
        </p:nvSpPr>
        <p:spPr>
          <a:xfrm>
            <a:off x="5875476" y="1028477"/>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60242C55-FCA4-ECDD-8D88-63195197ABCB}"/>
              </a:ext>
            </a:extLst>
          </p:cNvPr>
          <p:cNvSpPr txBox="1"/>
          <p:nvPr/>
        </p:nvSpPr>
        <p:spPr>
          <a:xfrm>
            <a:off x="4421544" y="2071786"/>
            <a:ext cx="3328275"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dirty="0">
                <a:solidFill>
                  <a:srgbClr val="003088"/>
                </a:solidFill>
                <a:ea typeface="Roboto"/>
                <a:cs typeface="Roboto"/>
              </a:rPr>
              <a:t>Muons incident on a sample stop in the material and rapidly thermalise</a:t>
            </a:r>
          </a:p>
        </p:txBody>
      </p:sp>
      <p:sp>
        <p:nvSpPr>
          <p:cNvPr id="5" name="Oval 4">
            <a:extLst>
              <a:ext uri="{FF2B5EF4-FFF2-40B4-BE49-F238E27FC236}">
                <a16:creationId xmlns:a16="http://schemas.microsoft.com/office/drawing/2014/main" id="{A5679D07-0D87-98F7-262B-EB7DCE37B73C}"/>
              </a:ext>
            </a:extLst>
          </p:cNvPr>
          <p:cNvSpPr/>
          <p:nvPr/>
        </p:nvSpPr>
        <p:spPr>
          <a:xfrm>
            <a:off x="79426" y="3467900"/>
            <a:ext cx="615142" cy="64008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2" name="TextBox 8">
            <a:extLst>
              <a:ext uri="{FF2B5EF4-FFF2-40B4-BE49-F238E27FC236}">
                <a16:creationId xmlns:a16="http://schemas.microsoft.com/office/drawing/2014/main" id="{2CECA365-BD37-1CCB-6817-3270523BE7BE}"/>
              </a:ext>
            </a:extLst>
          </p:cNvPr>
          <p:cNvSpPr txBox="1"/>
          <p:nvPr/>
        </p:nvSpPr>
        <p:spPr>
          <a:xfrm>
            <a:off x="281010" y="3603274"/>
            <a:ext cx="211974" cy="36933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kumimoji="0" lang="en-GB" altLang="en-US" sz="1800" b="0" i="0" u="none" strike="noStrike" kern="0" cap="none" spc="0" normalizeH="0" baseline="0" noProof="0" dirty="0">
                <a:ln>
                  <a:noFill/>
                </a:ln>
                <a:solidFill>
                  <a:schemeClr val="bg1"/>
                </a:solidFill>
                <a:effectLst/>
                <a:uLnTx/>
                <a:uFillTx/>
                <a:latin typeface="Euphemia" panose="020B0503040102020104" pitchFamily="34" charset="0"/>
                <a:ea typeface="+mn-ea"/>
                <a:cs typeface="+mn-cs"/>
              </a:rPr>
              <a:t>1</a:t>
            </a:r>
            <a:endParaRPr lang="en-GB" dirty="0">
              <a:solidFill>
                <a:schemeClr val="bg1"/>
              </a:solidFill>
            </a:endParaRPr>
          </a:p>
        </p:txBody>
      </p:sp>
      <p:sp>
        <p:nvSpPr>
          <p:cNvPr id="15" name="TextBox 11">
            <a:extLst>
              <a:ext uri="{FF2B5EF4-FFF2-40B4-BE49-F238E27FC236}">
                <a16:creationId xmlns:a16="http://schemas.microsoft.com/office/drawing/2014/main" id="{B458F7A8-3DD8-15F9-6FDB-D3C4D9B15E72}"/>
              </a:ext>
            </a:extLst>
          </p:cNvPr>
          <p:cNvSpPr txBox="1"/>
          <p:nvPr/>
        </p:nvSpPr>
        <p:spPr>
          <a:xfrm>
            <a:off x="788779" y="3464774"/>
            <a:ext cx="2552007" cy="150810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a:solidFill>
                  <a:srgbClr val="003088"/>
                </a:solidFill>
              </a:rPr>
              <a:t>Muon implants at interstitial site. </a:t>
            </a:r>
            <a:r>
              <a:rPr lang="en-GB" dirty="0">
                <a:solidFill>
                  <a:srgbClr val="003088"/>
                </a:solidFill>
              </a:rPr>
              <a:t>Attracted to regions of negative potential.</a:t>
            </a:r>
            <a:endParaRPr lang="en-GB" b="1" dirty="0">
              <a:solidFill>
                <a:srgbClr val="003088"/>
              </a:solidFill>
            </a:endParaRPr>
          </a:p>
          <a:p>
            <a:endParaRPr lang="en-GB" sz="2000" dirty="0">
              <a:solidFill>
                <a:srgbClr val="002060"/>
              </a:solidFill>
              <a:latin typeface="Euphemia" panose="020B0503040102020104" pitchFamily="34" charset="0"/>
            </a:endParaRPr>
          </a:p>
        </p:txBody>
      </p:sp>
      <p:pic>
        <p:nvPicPr>
          <p:cNvPr id="16" name="image5.png">
            <a:extLst>
              <a:ext uri="{FF2B5EF4-FFF2-40B4-BE49-F238E27FC236}">
                <a16:creationId xmlns:a16="http://schemas.microsoft.com/office/drawing/2014/main" id="{9DCF6CEB-F0FA-543E-F4E1-4871D414C834}"/>
              </a:ext>
            </a:extLst>
          </p:cNvPr>
          <p:cNvPicPr/>
          <p:nvPr/>
        </p:nvPicPr>
        <p:blipFill>
          <a:blip r:embed="rId2"/>
          <a:srcRect l="7955" t="2342" r="12208" b="2437"/>
          <a:stretch>
            <a:fillRect/>
          </a:stretch>
        </p:blipFill>
        <p:spPr>
          <a:xfrm>
            <a:off x="1197022" y="4702974"/>
            <a:ext cx="1318136" cy="1351759"/>
          </a:xfrm>
          <a:prstGeom prst="rect">
            <a:avLst/>
          </a:prstGeom>
          <a:ln w="12700" cap="flat">
            <a:noFill/>
            <a:miter lim="400000"/>
          </a:ln>
          <a:effectLst/>
        </p:spPr>
      </p:pic>
      <p:sp>
        <p:nvSpPr>
          <p:cNvPr id="17" name="Oval 16">
            <a:extLst>
              <a:ext uri="{FF2B5EF4-FFF2-40B4-BE49-F238E27FC236}">
                <a16:creationId xmlns:a16="http://schemas.microsoft.com/office/drawing/2014/main" id="{BCF44133-6620-EACA-A23F-2ED70FC47C13}"/>
              </a:ext>
            </a:extLst>
          </p:cNvPr>
          <p:cNvSpPr/>
          <p:nvPr/>
        </p:nvSpPr>
        <p:spPr>
          <a:xfrm>
            <a:off x="3529049" y="3464774"/>
            <a:ext cx="615142" cy="64008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dirty="0"/>
              <a:t>2</a:t>
            </a:r>
          </a:p>
        </p:txBody>
      </p:sp>
      <p:pic>
        <p:nvPicPr>
          <p:cNvPr id="18" name="image7.tif">
            <a:extLst>
              <a:ext uri="{FF2B5EF4-FFF2-40B4-BE49-F238E27FC236}">
                <a16:creationId xmlns:a16="http://schemas.microsoft.com/office/drawing/2014/main" id="{45684C4E-9514-51DE-E223-9D9E4C9B3EF1}"/>
              </a:ext>
            </a:extLst>
          </p:cNvPr>
          <p:cNvPicPr/>
          <p:nvPr/>
        </p:nvPicPr>
        <p:blipFill>
          <a:blip r:embed="rId3"/>
          <a:stretch>
            <a:fillRect/>
          </a:stretch>
        </p:blipFill>
        <p:spPr>
          <a:xfrm>
            <a:off x="4452585" y="4734249"/>
            <a:ext cx="2946169" cy="1228446"/>
          </a:xfrm>
          <a:prstGeom prst="rect">
            <a:avLst/>
          </a:prstGeom>
          <a:ln w="12700" cap="flat">
            <a:noFill/>
            <a:miter lim="400000"/>
          </a:ln>
          <a:effectLst/>
        </p:spPr>
      </p:pic>
      <p:sp>
        <p:nvSpPr>
          <p:cNvPr id="19" name="TextBox 18">
            <a:extLst>
              <a:ext uri="{FF2B5EF4-FFF2-40B4-BE49-F238E27FC236}">
                <a16:creationId xmlns:a16="http://schemas.microsoft.com/office/drawing/2014/main" id="{BC961E68-4494-2B88-4F65-329F74C5F6E3}"/>
              </a:ext>
            </a:extLst>
          </p:cNvPr>
          <p:cNvSpPr txBox="1"/>
          <p:nvPr/>
        </p:nvSpPr>
        <p:spPr>
          <a:xfrm>
            <a:off x="4313224" y="3448136"/>
            <a:ext cx="2946169" cy="123110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a:solidFill>
                  <a:srgbClr val="003088"/>
                </a:solidFill>
              </a:rPr>
              <a:t>Diamagnetic muonium. </a:t>
            </a:r>
            <a:r>
              <a:rPr lang="en-GB" dirty="0">
                <a:solidFill>
                  <a:srgbClr val="003088"/>
                </a:solidFill>
              </a:rPr>
              <a:t>Muon captured by electron lone pair on an atom.</a:t>
            </a:r>
          </a:p>
          <a:p>
            <a:endParaRPr lang="en-GB" sz="2000" dirty="0">
              <a:solidFill>
                <a:srgbClr val="002060"/>
              </a:solidFill>
              <a:latin typeface="Euphemia" panose="020B0503040102020104" pitchFamily="34" charset="0"/>
            </a:endParaRPr>
          </a:p>
        </p:txBody>
      </p:sp>
      <p:sp>
        <p:nvSpPr>
          <p:cNvPr id="20" name="Oval 19">
            <a:extLst>
              <a:ext uri="{FF2B5EF4-FFF2-40B4-BE49-F238E27FC236}">
                <a16:creationId xmlns:a16="http://schemas.microsoft.com/office/drawing/2014/main" id="{977E0436-125B-D6D2-5F4F-A55E822141DE}"/>
              </a:ext>
            </a:extLst>
          </p:cNvPr>
          <p:cNvSpPr/>
          <p:nvPr/>
        </p:nvSpPr>
        <p:spPr>
          <a:xfrm>
            <a:off x="7488510" y="3547468"/>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1" name="TextBox 9">
            <a:extLst>
              <a:ext uri="{FF2B5EF4-FFF2-40B4-BE49-F238E27FC236}">
                <a16:creationId xmlns:a16="http://schemas.microsoft.com/office/drawing/2014/main" id="{8BBE0AA7-C57C-DB15-DCF7-AC1ADD54CA81}"/>
              </a:ext>
            </a:extLst>
          </p:cNvPr>
          <p:cNvSpPr txBox="1"/>
          <p:nvPr/>
        </p:nvSpPr>
        <p:spPr>
          <a:xfrm>
            <a:off x="7690094" y="3682842"/>
            <a:ext cx="211974" cy="36933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kern="0" dirty="0">
                <a:solidFill>
                  <a:schemeClr val="bg1"/>
                </a:solidFill>
                <a:latin typeface="Euphemia" panose="020B0503040102020104" pitchFamily="34" charset="0"/>
              </a:rPr>
              <a:t>3</a:t>
            </a:r>
            <a:endParaRPr lang="en-GB" dirty="0">
              <a:solidFill>
                <a:schemeClr val="bg1"/>
              </a:solidFill>
            </a:endParaRPr>
          </a:p>
        </p:txBody>
      </p:sp>
      <p:sp>
        <p:nvSpPr>
          <p:cNvPr id="22" name="TextBox 13">
            <a:extLst>
              <a:ext uri="{FF2B5EF4-FFF2-40B4-BE49-F238E27FC236}">
                <a16:creationId xmlns:a16="http://schemas.microsoft.com/office/drawing/2014/main" id="{DCE669E9-C64B-B16A-FBA8-40E17C8BBCDD}"/>
              </a:ext>
            </a:extLst>
          </p:cNvPr>
          <p:cNvSpPr txBox="1"/>
          <p:nvPr/>
        </p:nvSpPr>
        <p:spPr>
          <a:xfrm>
            <a:off x="8231831" y="3464774"/>
            <a:ext cx="3073947" cy="123110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a:solidFill>
                  <a:srgbClr val="003088"/>
                </a:solidFill>
              </a:rPr>
              <a:t>Paramagnetic muonium. </a:t>
            </a:r>
            <a:r>
              <a:rPr lang="en-GB" dirty="0">
                <a:solidFill>
                  <a:srgbClr val="003088"/>
                </a:solidFill>
              </a:rPr>
              <a:t>Muon mimics hydrogen ion and interacts with sample.</a:t>
            </a:r>
          </a:p>
          <a:p>
            <a:endParaRPr lang="en-GB" sz="2000" dirty="0">
              <a:solidFill>
                <a:srgbClr val="002060"/>
              </a:solidFill>
              <a:latin typeface="Euphemia" panose="020B0503040102020104" pitchFamily="34" charset="0"/>
            </a:endParaRPr>
          </a:p>
        </p:txBody>
      </p:sp>
      <p:pic>
        <p:nvPicPr>
          <p:cNvPr id="23" name="image6.tif">
            <a:extLst>
              <a:ext uri="{FF2B5EF4-FFF2-40B4-BE49-F238E27FC236}">
                <a16:creationId xmlns:a16="http://schemas.microsoft.com/office/drawing/2014/main" id="{A529F451-3AEE-796B-63D0-42BF0FB1AA56}"/>
              </a:ext>
            </a:extLst>
          </p:cNvPr>
          <p:cNvPicPr/>
          <p:nvPr/>
        </p:nvPicPr>
        <p:blipFill>
          <a:blip r:embed="rId4"/>
          <a:stretch>
            <a:fillRect/>
          </a:stretch>
        </p:blipFill>
        <p:spPr>
          <a:xfrm>
            <a:off x="8091351" y="4625102"/>
            <a:ext cx="3170032" cy="1507505"/>
          </a:xfrm>
          <a:prstGeom prst="rect">
            <a:avLst/>
          </a:prstGeom>
          <a:ln w="12700" cap="flat">
            <a:noFill/>
            <a:miter lim="400000"/>
          </a:ln>
          <a:effectLst/>
        </p:spPr>
      </p:pic>
      <p:sp>
        <p:nvSpPr>
          <p:cNvPr id="24" name="TextBox 14">
            <a:extLst>
              <a:ext uri="{FF2B5EF4-FFF2-40B4-BE49-F238E27FC236}">
                <a16:creationId xmlns:a16="http://schemas.microsoft.com/office/drawing/2014/main" id="{17E482BB-9B63-8438-6D94-9A0C8B5F364E}"/>
              </a:ext>
            </a:extLst>
          </p:cNvPr>
          <p:cNvSpPr txBox="1"/>
          <p:nvPr/>
        </p:nvSpPr>
        <p:spPr>
          <a:xfrm>
            <a:off x="1780969" y="6247519"/>
            <a:ext cx="7958454" cy="400110"/>
          </a:xfrm>
          <a:prstGeom prst="rect">
            <a:avLst/>
          </a:prstGeom>
          <a:noFill/>
          <a:ln w="28575">
            <a:solidFill>
              <a:srgbClr val="002060"/>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000" dirty="0">
                <a:solidFill>
                  <a:srgbClr val="003088"/>
                </a:solidFill>
              </a:rPr>
              <a:t>Different muon sites and states depending on the sample material!</a:t>
            </a:r>
          </a:p>
        </p:txBody>
      </p:sp>
    </p:spTree>
    <p:extLst>
      <p:ext uri="{BB962C8B-B14F-4D97-AF65-F5344CB8AC3E}">
        <p14:creationId xmlns:p14="http://schemas.microsoft.com/office/powerpoint/2010/main" val="412565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1B1900-8558-F033-5F3E-1216F71BED37}"/>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FD77CA6C-F343-88A6-7D36-305A3C6BED89}"/>
              </a:ext>
            </a:extLst>
          </p:cNvPr>
          <p:cNvSpPr/>
          <p:nvPr/>
        </p:nvSpPr>
        <p:spPr>
          <a:xfrm>
            <a:off x="71718" y="5486400"/>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022E6D46-9923-410C-78ED-1DFA4FEAAD29}"/>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latin typeface="Moderat Medium"/>
                <a:ea typeface="Roboto"/>
                <a:cs typeface="Arial"/>
              </a:rPr>
              <a:t>Muon stopping processes</a:t>
            </a:r>
            <a:endParaRPr lang="en-US" dirty="0"/>
          </a:p>
        </p:txBody>
      </p:sp>
      <p:grpSp>
        <p:nvGrpSpPr>
          <p:cNvPr id="75" name="Group 74">
            <a:extLst>
              <a:ext uri="{FF2B5EF4-FFF2-40B4-BE49-F238E27FC236}">
                <a16:creationId xmlns:a16="http://schemas.microsoft.com/office/drawing/2014/main" id="{A2272863-3E51-D5DD-6637-0708DE870F42}"/>
              </a:ext>
            </a:extLst>
          </p:cNvPr>
          <p:cNvGrpSpPr/>
          <p:nvPr/>
        </p:nvGrpSpPr>
        <p:grpSpPr>
          <a:xfrm>
            <a:off x="1144156" y="590612"/>
            <a:ext cx="9259174" cy="5347767"/>
            <a:chOff x="1597727" y="840076"/>
            <a:chExt cx="9458745" cy="5533731"/>
          </a:xfrm>
        </p:grpSpPr>
        <p:sp>
          <p:nvSpPr>
            <p:cNvPr id="5" name="Rectangle 4">
              <a:extLst>
                <a:ext uri="{FF2B5EF4-FFF2-40B4-BE49-F238E27FC236}">
                  <a16:creationId xmlns:a16="http://schemas.microsoft.com/office/drawing/2014/main" id="{D6E67701-1AE6-4FC8-07DB-C5CCB307F624}"/>
                </a:ext>
              </a:extLst>
            </p:cNvPr>
            <p:cNvSpPr/>
            <p:nvPr/>
          </p:nvSpPr>
          <p:spPr>
            <a:xfrm>
              <a:off x="2654495" y="906378"/>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A637BB22-70F2-C0F7-8F65-C9DD5248A3B2}"/>
                </a:ext>
              </a:extLst>
            </p:cNvPr>
            <p:cNvSpPr/>
            <p:nvPr/>
          </p:nvSpPr>
          <p:spPr>
            <a:xfrm>
              <a:off x="7236759" y="2985978"/>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Arrow: Down 2">
              <a:extLst>
                <a:ext uri="{FF2B5EF4-FFF2-40B4-BE49-F238E27FC236}">
                  <a16:creationId xmlns:a16="http://schemas.microsoft.com/office/drawing/2014/main" id="{765B73DC-7036-EB82-CBB0-C403BB71DAA0}"/>
                </a:ext>
              </a:extLst>
            </p:cNvPr>
            <p:cNvSpPr/>
            <p:nvPr/>
          </p:nvSpPr>
          <p:spPr>
            <a:xfrm>
              <a:off x="2215363" y="3034957"/>
              <a:ext cx="237163" cy="984237"/>
            </a:xfrm>
            <a:prstGeom prst="downArrow">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Arrow: Down 3">
              <a:extLst>
                <a:ext uri="{FF2B5EF4-FFF2-40B4-BE49-F238E27FC236}">
                  <a16:creationId xmlns:a16="http://schemas.microsoft.com/office/drawing/2014/main" id="{5B52B53B-73DE-AA40-6DD9-55980EB9D759}"/>
                </a:ext>
              </a:extLst>
            </p:cNvPr>
            <p:cNvSpPr/>
            <p:nvPr/>
          </p:nvSpPr>
          <p:spPr>
            <a:xfrm>
              <a:off x="2656520" y="3034957"/>
              <a:ext cx="237163" cy="984237"/>
            </a:xfrm>
            <a:prstGeom prst="downArrow">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Down 6">
              <a:extLst>
                <a:ext uri="{FF2B5EF4-FFF2-40B4-BE49-F238E27FC236}">
                  <a16:creationId xmlns:a16="http://schemas.microsoft.com/office/drawing/2014/main" id="{C69BA6BD-76A3-12F0-4EFD-D51F383F2CB0}"/>
                </a:ext>
              </a:extLst>
            </p:cNvPr>
            <p:cNvSpPr/>
            <p:nvPr/>
          </p:nvSpPr>
          <p:spPr>
            <a:xfrm>
              <a:off x="3097678" y="3034956"/>
              <a:ext cx="237163" cy="984237"/>
            </a:xfrm>
            <a:prstGeom prst="downArrow">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9F271E98-DD41-62AA-5B2B-F7C4EF33FC46}"/>
                </a:ext>
              </a:extLst>
            </p:cNvPr>
            <p:cNvSpPr txBox="1"/>
            <p:nvPr/>
          </p:nvSpPr>
          <p:spPr>
            <a:xfrm>
              <a:off x="1597727" y="2103264"/>
              <a:ext cx="2347665" cy="955438"/>
            </a:xfrm>
            <a:prstGeom prst="rect">
              <a:avLst/>
            </a:prstGeom>
            <a:ln w="57150"/>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dirty="0">
                  <a:solidFill>
                    <a:srgbClr val="003088"/>
                  </a:solidFill>
                  <a:ea typeface="Roboto"/>
                  <a:cs typeface="Roboto"/>
                </a:rPr>
                <a:t>Energy loss via atomic ionisation down to 10s of KeV</a:t>
              </a:r>
            </a:p>
          </p:txBody>
        </p:sp>
        <p:sp>
          <p:nvSpPr>
            <p:cNvPr id="8" name="TextBox 7">
              <a:extLst>
                <a:ext uri="{FF2B5EF4-FFF2-40B4-BE49-F238E27FC236}">
                  <a16:creationId xmlns:a16="http://schemas.microsoft.com/office/drawing/2014/main" id="{3FD0EF7B-20BE-5221-C57C-0E342ACDF644}"/>
                </a:ext>
              </a:extLst>
            </p:cNvPr>
            <p:cNvSpPr txBox="1"/>
            <p:nvPr/>
          </p:nvSpPr>
          <p:spPr>
            <a:xfrm>
              <a:off x="2079744" y="4181877"/>
              <a:ext cx="138069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ea typeface="Roboto"/>
                  <a:cs typeface="Roboto"/>
                </a:rPr>
                <a:t>e</a:t>
              </a:r>
              <a:r>
                <a:rPr lang="en-GB" baseline="30000" dirty="0">
                  <a:ea typeface="Roboto"/>
                  <a:cs typeface="Roboto"/>
                </a:rPr>
                <a:t>-</a:t>
              </a:r>
              <a:r>
                <a:rPr lang="en-GB" dirty="0">
                  <a:ea typeface="Roboto"/>
                  <a:cs typeface="Roboto"/>
                </a:rPr>
                <a:t> emission</a:t>
              </a:r>
              <a:endParaRPr lang="en-GB" dirty="0"/>
            </a:p>
          </p:txBody>
        </p:sp>
        <p:pic>
          <p:nvPicPr>
            <p:cNvPr id="12" name="Picture 11" descr="A black background with a circle and a circle with a red circle and a blue circle with a red circle with a black circle with a red circle with a blue circle with a black circle with a&#10;&#10;AI-generated content may be incorrect.">
              <a:extLst>
                <a:ext uri="{FF2B5EF4-FFF2-40B4-BE49-F238E27FC236}">
                  <a16:creationId xmlns:a16="http://schemas.microsoft.com/office/drawing/2014/main" id="{FB24F8F8-E722-83E1-0AFD-D6DF43D858BE}"/>
                </a:ext>
              </a:extLst>
            </p:cNvPr>
            <p:cNvPicPr>
              <a:picLocks noChangeAspect="1"/>
            </p:cNvPicPr>
            <p:nvPr/>
          </p:nvPicPr>
          <p:blipFill>
            <a:blip r:embed="rId2"/>
            <a:stretch>
              <a:fillRect/>
            </a:stretch>
          </p:blipFill>
          <p:spPr>
            <a:xfrm rot="900000">
              <a:off x="6318820" y="2114769"/>
              <a:ext cx="1835603" cy="1281339"/>
            </a:xfrm>
            <a:prstGeom prst="rect">
              <a:avLst/>
            </a:prstGeom>
          </p:spPr>
        </p:pic>
        <p:grpSp>
          <p:nvGrpSpPr>
            <p:cNvPr id="18" name="Group 17">
              <a:extLst>
                <a:ext uri="{FF2B5EF4-FFF2-40B4-BE49-F238E27FC236}">
                  <a16:creationId xmlns:a16="http://schemas.microsoft.com/office/drawing/2014/main" id="{5241D2FE-734E-255F-CCB6-6A207F8EF827}"/>
                </a:ext>
              </a:extLst>
            </p:cNvPr>
            <p:cNvGrpSpPr/>
            <p:nvPr/>
          </p:nvGrpSpPr>
          <p:grpSpPr>
            <a:xfrm>
              <a:off x="5252358" y="2508250"/>
              <a:ext cx="743856" cy="489855"/>
              <a:chOff x="5279571" y="4694464"/>
              <a:chExt cx="507999" cy="367391"/>
            </a:xfrm>
          </p:grpSpPr>
          <p:pic>
            <p:nvPicPr>
              <p:cNvPr id="15" name="Picture 14" descr="A black background with a circle and a circle with a red circle and a blue circle with a red circle with a black circle with a red circle with a blue circle with a black circle with a&#10;&#10;AI-generated content may be incorrect.">
                <a:extLst>
                  <a:ext uri="{FF2B5EF4-FFF2-40B4-BE49-F238E27FC236}">
                    <a16:creationId xmlns:a16="http://schemas.microsoft.com/office/drawing/2014/main" id="{9A8546FF-1046-52F5-F8AA-3642716392CF}"/>
                  </a:ext>
                </a:extLst>
              </p:cNvPr>
              <p:cNvPicPr>
                <a:picLocks noChangeAspect="1"/>
              </p:cNvPicPr>
              <p:nvPr/>
            </p:nvPicPr>
            <p:blipFill>
              <a:blip r:embed="rId2"/>
              <a:srcRect l="39081" t="34466" r="39384" b="39806"/>
              <a:stretch>
                <a:fillRect/>
              </a:stretch>
            </p:blipFill>
            <p:spPr>
              <a:xfrm>
                <a:off x="5347584" y="4743002"/>
                <a:ext cx="363093" cy="306324"/>
              </a:xfrm>
              <a:prstGeom prst="rect">
                <a:avLst/>
              </a:prstGeom>
            </p:spPr>
          </p:pic>
          <p:sp>
            <p:nvSpPr>
              <p:cNvPr id="16" name="Rectangle 15">
                <a:extLst>
                  <a:ext uri="{FF2B5EF4-FFF2-40B4-BE49-F238E27FC236}">
                    <a16:creationId xmlns:a16="http://schemas.microsoft.com/office/drawing/2014/main" id="{793E000E-5A2F-6AD3-14F3-7685FE7175E2}"/>
                  </a:ext>
                </a:extLst>
              </p:cNvPr>
              <p:cNvSpPr/>
              <p:nvPr/>
            </p:nvSpPr>
            <p:spPr>
              <a:xfrm>
                <a:off x="5279571" y="4694464"/>
                <a:ext cx="149678" cy="816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9E418826-511C-3B2B-6C1B-DC055D4BE534}"/>
                  </a:ext>
                </a:extLst>
              </p:cNvPr>
              <p:cNvSpPr/>
              <p:nvPr/>
            </p:nvSpPr>
            <p:spPr>
              <a:xfrm>
                <a:off x="5637892" y="4980213"/>
                <a:ext cx="149678" cy="816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9" name="AutoShape 10">
              <a:extLst>
                <a:ext uri="{FF2B5EF4-FFF2-40B4-BE49-F238E27FC236}">
                  <a16:creationId xmlns:a16="http://schemas.microsoft.com/office/drawing/2014/main" id="{9BBD2F1E-6AFE-CE13-D59D-20A256A47BCE}"/>
                </a:ext>
              </a:extLst>
            </p:cNvPr>
            <p:cNvSpPr>
              <a:spLocks noChangeArrowheads="1"/>
            </p:cNvSpPr>
            <p:nvPr/>
          </p:nvSpPr>
          <p:spPr bwMode="auto">
            <a:xfrm>
              <a:off x="5533911" y="2295219"/>
              <a:ext cx="1700892" cy="1680028"/>
            </a:xfrm>
            <a:custGeom>
              <a:avLst/>
              <a:gdLst>
                <a:gd name="G0" fmla="+- 9582323 0 0"/>
                <a:gd name="G1" fmla="+- -80373 0 0"/>
                <a:gd name="G2" fmla="+- 9582323 0 -80373"/>
                <a:gd name="G3" fmla="+- 10800 0 0"/>
                <a:gd name="G4" fmla="+- 0 0 9582323"/>
                <a:gd name="T0" fmla="*/ 360 256 1"/>
                <a:gd name="T1" fmla="*/ 0 256 1"/>
                <a:gd name="G5" fmla="+- G2 T0 T1"/>
                <a:gd name="G6" fmla="?: G2 G2 G5"/>
                <a:gd name="G7" fmla="+- 0 0 G6"/>
                <a:gd name="G8" fmla="+- 5170 0 0"/>
                <a:gd name="G9" fmla="+- 0 0 -80373"/>
                <a:gd name="G10" fmla="+- 5170 0 2700"/>
                <a:gd name="G11" fmla="cos G10 9582323"/>
                <a:gd name="G12" fmla="sin G10 9582323"/>
                <a:gd name="G13" fmla="cos 13500 9582323"/>
                <a:gd name="G14" fmla="sin 13500 9582323"/>
                <a:gd name="G15" fmla="+- G11 10800 0"/>
                <a:gd name="G16" fmla="+- G12 10800 0"/>
                <a:gd name="G17" fmla="+- G13 10800 0"/>
                <a:gd name="G18" fmla="+- G14 10800 0"/>
                <a:gd name="G19" fmla="*/ 5170 1 2"/>
                <a:gd name="G20" fmla="+- G19 5400 0"/>
                <a:gd name="G21" fmla="cos G20 9582323"/>
                <a:gd name="G22" fmla="sin G20 9582323"/>
                <a:gd name="G23" fmla="+- G21 10800 0"/>
                <a:gd name="G24" fmla="+- G12 G23 G22"/>
                <a:gd name="G25" fmla="+- G22 G23 G11"/>
                <a:gd name="G26" fmla="cos 10800 9582323"/>
                <a:gd name="G27" fmla="sin 10800 9582323"/>
                <a:gd name="G28" fmla="cos 5170 9582323"/>
                <a:gd name="G29" fmla="sin 5170 9582323"/>
                <a:gd name="G30" fmla="+- G26 10800 0"/>
                <a:gd name="G31" fmla="+- G27 10800 0"/>
                <a:gd name="G32" fmla="+- G28 10800 0"/>
                <a:gd name="G33" fmla="+- G29 10800 0"/>
                <a:gd name="G34" fmla="+- G19 5400 0"/>
                <a:gd name="G35" fmla="cos G34 -80373"/>
                <a:gd name="G36" fmla="sin G34 -80373"/>
                <a:gd name="G37" fmla="+/ -80373 9582323 2"/>
                <a:gd name="T2" fmla="*/ 180 256 1"/>
                <a:gd name="T3" fmla="*/ 0 256 1"/>
                <a:gd name="G38" fmla="+- G37 T2 T3"/>
                <a:gd name="G39" fmla="?: G2 G37 G38"/>
                <a:gd name="G40" fmla="cos 10800 G39"/>
                <a:gd name="G41" fmla="sin 10800 G39"/>
                <a:gd name="G42" fmla="cos 5170 G39"/>
                <a:gd name="G43" fmla="sin 5170 G39"/>
                <a:gd name="G44" fmla="+- G40 10800 0"/>
                <a:gd name="G45" fmla="+- G41 10800 0"/>
                <a:gd name="G46" fmla="+- G42 10800 0"/>
                <a:gd name="G47" fmla="+- G43 10800 0"/>
                <a:gd name="G48" fmla="+- G35 10800 0"/>
                <a:gd name="G49" fmla="+- G36 10800 0"/>
                <a:gd name="T4" fmla="*/ 14048 w 21600"/>
                <a:gd name="T5" fmla="*/ 21099 h 21600"/>
                <a:gd name="T6" fmla="*/ 18783 w 21600"/>
                <a:gd name="T7" fmla="*/ 10629 h 21600"/>
                <a:gd name="T8" fmla="*/ 12355 w 21600"/>
                <a:gd name="T9" fmla="*/ 15730 h 21600"/>
                <a:gd name="T10" fmla="*/ -421 w 21600"/>
                <a:gd name="T11" fmla="*/ 18307 h 21600"/>
                <a:gd name="T12" fmla="*/ 1096 w 21600"/>
                <a:gd name="T13" fmla="*/ 10656 h 21600"/>
                <a:gd name="T14" fmla="*/ 8747 w 21600"/>
                <a:gd name="T15" fmla="*/ 1217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6503" y="13674"/>
                  </a:moveTo>
                  <a:cubicBezTo>
                    <a:pt x="7462" y="15109"/>
                    <a:pt x="9074" y="15970"/>
                    <a:pt x="10800" y="15970"/>
                  </a:cubicBezTo>
                  <a:cubicBezTo>
                    <a:pt x="13655" y="15970"/>
                    <a:pt x="15970" y="13655"/>
                    <a:pt x="15970" y="10800"/>
                  </a:cubicBezTo>
                  <a:cubicBezTo>
                    <a:pt x="15970" y="10763"/>
                    <a:pt x="15969" y="10726"/>
                    <a:pt x="15968" y="10689"/>
                  </a:cubicBezTo>
                  <a:lnTo>
                    <a:pt x="21597" y="10568"/>
                  </a:lnTo>
                  <a:cubicBezTo>
                    <a:pt x="21599" y="10645"/>
                    <a:pt x="21600" y="10722"/>
                    <a:pt x="21600" y="10800"/>
                  </a:cubicBezTo>
                  <a:cubicBezTo>
                    <a:pt x="21600" y="16764"/>
                    <a:pt x="16764" y="21600"/>
                    <a:pt x="10800" y="21600"/>
                  </a:cubicBezTo>
                  <a:cubicBezTo>
                    <a:pt x="7195" y="21600"/>
                    <a:pt x="3828" y="19801"/>
                    <a:pt x="1823" y="16805"/>
                  </a:cubicBezTo>
                  <a:lnTo>
                    <a:pt x="-421" y="18307"/>
                  </a:lnTo>
                  <a:lnTo>
                    <a:pt x="1096" y="10656"/>
                  </a:lnTo>
                  <a:lnTo>
                    <a:pt x="8747" y="12173"/>
                  </a:lnTo>
                  <a:lnTo>
                    <a:pt x="6503" y="13674"/>
                  </a:lnTo>
                  <a:close/>
                </a:path>
              </a:pathLst>
            </a:custGeom>
            <a:solidFill>
              <a:srgbClr val="FF9D1B"/>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52" name="AutoShape 9">
              <a:extLst>
                <a:ext uri="{FF2B5EF4-FFF2-40B4-BE49-F238E27FC236}">
                  <a16:creationId xmlns:a16="http://schemas.microsoft.com/office/drawing/2014/main" id="{B2DCF79F-0EB2-1D85-24CA-11265E454061}"/>
                </a:ext>
              </a:extLst>
            </p:cNvPr>
            <p:cNvSpPr>
              <a:spLocks noChangeArrowheads="1"/>
            </p:cNvSpPr>
            <p:nvPr/>
          </p:nvSpPr>
          <p:spPr bwMode="auto">
            <a:xfrm>
              <a:off x="5411302" y="1558813"/>
              <a:ext cx="1823355" cy="1761670"/>
            </a:xfrm>
            <a:custGeom>
              <a:avLst/>
              <a:gdLst>
                <a:gd name="G0" fmla="+- -1949361 0 0"/>
                <a:gd name="G1" fmla="+- -11796480 0 0"/>
                <a:gd name="G2" fmla="+- -1949361 0 -11796480"/>
                <a:gd name="G3" fmla="+- 10800 0 0"/>
                <a:gd name="G4" fmla="+- 0 0 -1949361"/>
                <a:gd name="T0" fmla="*/ 360 256 1"/>
                <a:gd name="T1" fmla="*/ 0 256 1"/>
                <a:gd name="G5" fmla="+- G2 T0 T1"/>
                <a:gd name="G6" fmla="?: G2 G2 G5"/>
                <a:gd name="G7" fmla="+- 0 0 G6"/>
                <a:gd name="G8" fmla="+- 5442 0 0"/>
                <a:gd name="G9" fmla="+- 0 0 -11796480"/>
                <a:gd name="G10" fmla="+- 5442 0 2700"/>
                <a:gd name="G11" fmla="cos G10 -1949361"/>
                <a:gd name="G12" fmla="sin G10 -1949361"/>
                <a:gd name="G13" fmla="cos 13500 -1949361"/>
                <a:gd name="G14" fmla="sin 13500 -1949361"/>
                <a:gd name="G15" fmla="+- G11 10800 0"/>
                <a:gd name="G16" fmla="+- G12 10800 0"/>
                <a:gd name="G17" fmla="+- G13 10800 0"/>
                <a:gd name="G18" fmla="+- G14 10800 0"/>
                <a:gd name="G19" fmla="*/ 5442 1 2"/>
                <a:gd name="G20" fmla="+- G19 5400 0"/>
                <a:gd name="G21" fmla="cos G20 -1949361"/>
                <a:gd name="G22" fmla="sin G20 -1949361"/>
                <a:gd name="G23" fmla="+- G21 10800 0"/>
                <a:gd name="G24" fmla="+- G12 G23 G22"/>
                <a:gd name="G25" fmla="+- G22 G23 G11"/>
                <a:gd name="G26" fmla="cos 10800 -1949361"/>
                <a:gd name="G27" fmla="sin 10800 -1949361"/>
                <a:gd name="G28" fmla="cos 5442 -1949361"/>
                <a:gd name="G29" fmla="sin 5442 -1949361"/>
                <a:gd name="G30" fmla="+- G26 10800 0"/>
                <a:gd name="G31" fmla="+- G27 10800 0"/>
                <a:gd name="G32" fmla="+- G28 10800 0"/>
                <a:gd name="G33" fmla="+- G29 10800 0"/>
                <a:gd name="G34" fmla="+- G19 5400 0"/>
                <a:gd name="G35" fmla="cos G34 -11796480"/>
                <a:gd name="G36" fmla="sin G34 -11796480"/>
                <a:gd name="G37" fmla="+/ -11796480 -1949361 2"/>
                <a:gd name="T2" fmla="*/ 180 256 1"/>
                <a:gd name="T3" fmla="*/ 0 256 1"/>
                <a:gd name="G38" fmla="+- G37 T2 T3"/>
                <a:gd name="G39" fmla="?: G2 G37 G38"/>
                <a:gd name="G40" fmla="cos 10800 G39"/>
                <a:gd name="G41" fmla="sin 10800 G39"/>
                <a:gd name="G42" fmla="cos 5442 G39"/>
                <a:gd name="G43" fmla="sin 5442 G39"/>
                <a:gd name="G44" fmla="+- G40 10800 0"/>
                <a:gd name="G45" fmla="+- G41 10800 0"/>
                <a:gd name="G46" fmla="+- G42 10800 0"/>
                <a:gd name="G47" fmla="+- G43 10800 0"/>
                <a:gd name="G48" fmla="+- G35 10800 0"/>
                <a:gd name="G49" fmla="+- G36 10800 0"/>
                <a:gd name="T4" fmla="*/ 8027 w 21600"/>
                <a:gd name="T5" fmla="*/ 361 h 21600"/>
                <a:gd name="T6" fmla="*/ 2679 w 21600"/>
                <a:gd name="T7" fmla="*/ 10799 h 21600"/>
                <a:gd name="T8" fmla="*/ 9403 w 21600"/>
                <a:gd name="T9" fmla="*/ 5540 h 21600"/>
                <a:gd name="T10" fmla="*/ 22521 w 21600"/>
                <a:gd name="T11" fmla="*/ 4102 h 21600"/>
                <a:gd name="T12" fmla="*/ 20520 w 21600"/>
                <a:gd name="T13" fmla="*/ 11441 h 21600"/>
                <a:gd name="T14" fmla="*/ 13180 w 21600"/>
                <a:gd name="T15" fmla="*/ 943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524" y="8100"/>
                  </a:moveTo>
                  <a:cubicBezTo>
                    <a:pt x="14556" y="6404"/>
                    <a:pt x="12752" y="5358"/>
                    <a:pt x="10800" y="5358"/>
                  </a:cubicBezTo>
                  <a:cubicBezTo>
                    <a:pt x="7794" y="5358"/>
                    <a:pt x="5358" y="7794"/>
                    <a:pt x="5358" y="10800"/>
                  </a:cubicBezTo>
                  <a:lnTo>
                    <a:pt x="0" y="10799"/>
                  </a:lnTo>
                  <a:cubicBezTo>
                    <a:pt x="0" y="4835"/>
                    <a:pt x="4835" y="0"/>
                    <a:pt x="10800" y="0"/>
                  </a:cubicBezTo>
                  <a:cubicBezTo>
                    <a:pt x="14675" y="0"/>
                    <a:pt x="18254" y="2076"/>
                    <a:pt x="20177" y="5441"/>
                  </a:cubicBezTo>
                  <a:lnTo>
                    <a:pt x="22521" y="4102"/>
                  </a:lnTo>
                  <a:lnTo>
                    <a:pt x="20520" y="11441"/>
                  </a:lnTo>
                  <a:lnTo>
                    <a:pt x="13180" y="9439"/>
                  </a:lnTo>
                  <a:lnTo>
                    <a:pt x="15524" y="8100"/>
                  </a:lnTo>
                  <a:close/>
                </a:path>
              </a:pathLst>
            </a:custGeom>
            <a:solidFill>
              <a:srgbClr val="FF9D1B"/>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53" name="TextBox 52">
              <a:extLst>
                <a:ext uri="{FF2B5EF4-FFF2-40B4-BE49-F238E27FC236}">
                  <a16:creationId xmlns:a16="http://schemas.microsoft.com/office/drawing/2014/main" id="{B994C61C-5799-765D-4EEB-FE42E97CDD7D}"/>
                </a:ext>
              </a:extLst>
            </p:cNvPr>
            <p:cNvSpPr txBox="1"/>
            <p:nvPr/>
          </p:nvSpPr>
          <p:spPr>
            <a:xfrm>
              <a:off x="5390814" y="975126"/>
              <a:ext cx="1988476" cy="3821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Charge exchange</a:t>
              </a:r>
              <a:endParaRPr lang="en-US" dirty="0">
                <a:solidFill>
                  <a:srgbClr val="003088"/>
                </a:solidFill>
              </a:endParaRPr>
            </a:p>
          </p:txBody>
        </p:sp>
        <p:sp>
          <p:nvSpPr>
            <p:cNvPr id="54" name="Arrow: Right 53">
              <a:extLst>
                <a:ext uri="{FF2B5EF4-FFF2-40B4-BE49-F238E27FC236}">
                  <a16:creationId xmlns:a16="http://schemas.microsoft.com/office/drawing/2014/main" id="{EBFD2FF9-EA32-A153-F429-CAEE276F4005}"/>
                </a:ext>
              </a:extLst>
            </p:cNvPr>
            <p:cNvSpPr/>
            <p:nvPr/>
          </p:nvSpPr>
          <p:spPr>
            <a:xfrm>
              <a:off x="4310586" y="2649924"/>
              <a:ext cx="1032283" cy="197347"/>
            </a:xfrm>
            <a:prstGeom prst="rightArrow">
              <a:avLst/>
            </a:prstGeom>
            <a:solidFill>
              <a:schemeClr val="bg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TextBox 54">
              <a:extLst>
                <a:ext uri="{FF2B5EF4-FFF2-40B4-BE49-F238E27FC236}">
                  <a16:creationId xmlns:a16="http://schemas.microsoft.com/office/drawing/2014/main" id="{D1216F37-8B48-F4B1-66EC-986A92B020A7}"/>
                </a:ext>
              </a:extLst>
            </p:cNvPr>
            <p:cNvSpPr txBox="1"/>
            <p:nvPr/>
          </p:nvSpPr>
          <p:spPr>
            <a:xfrm>
              <a:off x="5624171" y="1746614"/>
              <a:ext cx="198515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dirty="0">
                  <a:ea typeface="Roboto"/>
                  <a:cs typeface="Roboto"/>
                </a:rPr>
                <a:t>electron capture</a:t>
              </a:r>
            </a:p>
          </p:txBody>
        </p:sp>
        <p:sp>
          <p:nvSpPr>
            <p:cNvPr id="56" name="TextBox 55">
              <a:extLst>
                <a:ext uri="{FF2B5EF4-FFF2-40B4-BE49-F238E27FC236}">
                  <a16:creationId xmlns:a16="http://schemas.microsoft.com/office/drawing/2014/main" id="{BA205BFB-AE18-7E04-5411-264D8BDDA67E}"/>
                </a:ext>
              </a:extLst>
            </p:cNvPr>
            <p:cNvSpPr txBox="1"/>
            <p:nvPr/>
          </p:nvSpPr>
          <p:spPr>
            <a:xfrm>
              <a:off x="5796527" y="3529149"/>
              <a:ext cx="198515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dirty="0">
                  <a:ea typeface="Roboto"/>
                  <a:cs typeface="Roboto"/>
                </a:rPr>
                <a:t>electron loss</a:t>
              </a:r>
            </a:p>
          </p:txBody>
        </p:sp>
        <p:sp>
          <p:nvSpPr>
            <p:cNvPr id="57" name="Arrow: Right 56">
              <a:extLst>
                <a:ext uri="{FF2B5EF4-FFF2-40B4-BE49-F238E27FC236}">
                  <a16:creationId xmlns:a16="http://schemas.microsoft.com/office/drawing/2014/main" id="{5999F6FA-1777-2C96-223B-D4925E819550}"/>
                </a:ext>
              </a:extLst>
            </p:cNvPr>
            <p:cNvSpPr/>
            <p:nvPr/>
          </p:nvSpPr>
          <p:spPr>
            <a:xfrm rot="-1800000">
              <a:off x="7639348" y="1642853"/>
              <a:ext cx="1259068" cy="210954"/>
            </a:xfrm>
            <a:prstGeom prst="rightArrow">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Arrow: Right 57">
              <a:extLst>
                <a:ext uri="{FF2B5EF4-FFF2-40B4-BE49-F238E27FC236}">
                  <a16:creationId xmlns:a16="http://schemas.microsoft.com/office/drawing/2014/main" id="{4DAFF84D-E759-6F9F-0106-CFC9656D83BA}"/>
                </a:ext>
              </a:extLst>
            </p:cNvPr>
            <p:cNvSpPr/>
            <p:nvPr/>
          </p:nvSpPr>
          <p:spPr>
            <a:xfrm rot="4680000">
              <a:off x="6242800" y="4523173"/>
              <a:ext cx="1191032" cy="197347"/>
            </a:xfrm>
            <a:prstGeom prst="rightArrow">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Rectangle 59">
              <a:extLst>
                <a:ext uri="{FF2B5EF4-FFF2-40B4-BE49-F238E27FC236}">
                  <a16:creationId xmlns:a16="http://schemas.microsoft.com/office/drawing/2014/main" id="{49657DCD-4433-AACB-1FCF-5A47EC4B7DA7}"/>
                </a:ext>
              </a:extLst>
            </p:cNvPr>
            <p:cNvSpPr/>
            <p:nvPr/>
          </p:nvSpPr>
          <p:spPr>
            <a:xfrm>
              <a:off x="8868920" y="840076"/>
              <a:ext cx="1961931" cy="1016158"/>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Rectangle 61">
              <a:extLst>
                <a:ext uri="{FF2B5EF4-FFF2-40B4-BE49-F238E27FC236}">
                  <a16:creationId xmlns:a16="http://schemas.microsoft.com/office/drawing/2014/main" id="{D33FB1EB-1CCD-C813-0BCE-06C5B8CB7EF5}"/>
                </a:ext>
              </a:extLst>
            </p:cNvPr>
            <p:cNvSpPr/>
            <p:nvPr/>
          </p:nvSpPr>
          <p:spPr>
            <a:xfrm>
              <a:off x="5995427" y="5226115"/>
              <a:ext cx="1961931" cy="1147692"/>
            </a:xfrm>
            <a:prstGeom prst="rect">
              <a:avLst/>
            </a:prstGeom>
            <a:solidFill>
              <a:srgbClr val="631EF7">
                <a:alpha val="2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TextBox 63">
              <a:extLst>
                <a:ext uri="{FF2B5EF4-FFF2-40B4-BE49-F238E27FC236}">
                  <a16:creationId xmlns:a16="http://schemas.microsoft.com/office/drawing/2014/main" id="{88AF64FE-A840-5188-8094-0CCFF5CA50D0}"/>
                </a:ext>
              </a:extLst>
            </p:cNvPr>
            <p:cNvSpPr txBox="1"/>
            <p:nvPr/>
          </p:nvSpPr>
          <p:spPr>
            <a:xfrm>
              <a:off x="9082286" y="974807"/>
              <a:ext cx="153228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dirty="0">
                  <a:ea typeface="Roboto"/>
                  <a:cs typeface="Roboto"/>
                </a:rPr>
                <a:t>Thermal muonium</a:t>
              </a:r>
              <a:endParaRPr lang="en-US">
                <a:ea typeface="Roboto"/>
                <a:cs typeface="Roboto"/>
              </a:endParaRPr>
            </a:p>
          </p:txBody>
        </p:sp>
        <p:sp>
          <p:nvSpPr>
            <p:cNvPr id="65" name="TextBox 64">
              <a:extLst>
                <a:ext uri="{FF2B5EF4-FFF2-40B4-BE49-F238E27FC236}">
                  <a16:creationId xmlns:a16="http://schemas.microsoft.com/office/drawing/2014/main" id="{E38F4436-CE22-D15A-B054-1515CAAD8E33}"/>
                </a:ext>
              </a:extLst>
            </p:cNvPr>
            <p:cNvSpPr txBox="1"/>
            <p:nvPr/>
          </p:nvSpPr>
          <p:spPr>
            <a:xfrm>
              <a:off x="6242928" y="5478770"/>
              <a:ext cx="153228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dirty="0">
                  <a:ea typeface="Roboto"/>
                  <a:cs typeface="Roboto"/>
                </a:rPr>
                <a:t>Thermal muons</a:t>
              </a:r>
              <a:endParaRPr lang="en-US" dirty="0">
                <a:ea typeface="Roboto"/>
                <a:cs typeface="Roboto"/>
              </a:endParaRPr>
            </a:p>
          </p:txBody>
        </p:sp>
        <p:sp>
          <p:nvSpPr>
            <p:cNvPr id="67" name="Rectangle 66">
              <a:extLst>
                <a:ext uri="{FF2B5EF4-FFF2-40B4-BE49-F238E27FC236}">
                  <a16:creationId xmlns:a16="http://schemas.microsoft.com/office/drawing/2014/main" id="{EFD5BD14-70BE-1031-C1F4-D11132808EAD}"/>
                </a:ext>
              </a:extLst>
            </p:cNvPr>
            <p:cNvSpPr/>
            <p:nvPr/>
          </p:nvSpPr>
          <p:spPr>
            <a:xfrm>
              <a:off x="9084009" y="3611400"/>
              <a:ext cx="1961931" cy="939049"/>
            </a:xfrm>
            <a:prstGeom prst="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TextBox 67">
              <a:extLst>
                <a:ext uri="{FF2B5EF4-FFF2-40B4-BE49-F238E27FC236}">
                  <a16:creationId xmlns:a16="http://schemas.microsoft.com/office/drawing/2014/main" id="{0B2D8662-0029-33EE-159E-AC868A623AFD}"/>
                </a:ext>
              </a:extLst>
            </p:cNvPr>
            <p:cNvSpPr txBox="1"/>
            <p:nvPr/>
          </p:nvSpPr>
          <p:spPr>
            <a:xfrm>
              <a:off x="9295463" y="3759734"/>
              <a:ext cx="153228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dirty="0">
                  <a:ea typeface="Roboto"/>
                  <a:cs typeface="Roboto"/>
                </a:rPr>
                <a:t>Muon radicals</a:t>
              </a:r>
            </a:p>
          </p:txBody>
        </p:sp>
        <p:sp>
          <p:nvSpPr>
            <p:cNvPr id="69" name="Arrow: Right 68">
              <a:extLst>
                <a:ext uri="{FF2B5EF4-FFF2-40B4-BE49-F238E27FC236}">
                  <a16:creationId xmlns:a16="http://schemas.microsoft.com/office/drawing/2014/main" id="{302F4982-BDA5-2DBC-3475-46680F5F43B6}"/>
                </a:ext>
              </a:extLst>
            </p:cNvPr>
            <p:cNvSpPr/>
            <p:nvPr/>
          </p:nvSpPr>
          <p:spPr>
            <a:xfrm rot="4680000">
              <a:off x="9077622" y="2658994"/>
              <a:ext cx="1513067" cy="188276"/>
            </a:xfrm>
            <a:prstGeom prst="rightArrow">
              <a:avLst/>
            </a:prstGeom>
            <a:solidFill>
              <a:schemeClr val="bg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Arrow: Right 69">
              <a:extLst>
                <a:ext uri="{FF2B5EF4-FFF2-40B4-BE49-F238E27FC236}">
                  <a16:creationId xmlns:a16="http://schemas.microsoft.com/office/drawing/2014/main" id="{05DA1CAC-039A-5489-03DB-B6F89483F82F}"/>
                </a:ext>
              </a:extLst>
            </p:cNvPr>
            <p:cNvSpPr/>
            <p:nvPr/>
          </p:nvSpPr>
          <p:spPr>
            <a:xfrm rot="17700000">
              <a:off x="6231525" y="3415942"/>
              <a:ext cx="3604033" cy="188277"/>
            </a:xfrm>
            <a:prstGeom prst="rightArrow">
              <a:avLst/>
            </a:prstGeom>
            <a:solidFill>
              <a:schemeClr val="bg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Arrow: Right 70">
              <a:extLst>
                <a:ext uri="{FF2B5EF4-FFF2-40B4-BE49-F238E27FC236}">
                  <a16:creationId xmlns:a16="http://schemas.microsoft.com/office/drawing/2014/main" id="{89F7B87E-32D6-9661-0701-695C79B42D76}"/>
                </a:ext>
              </a:extLst>
            </p:cNvPr>
            <p:cNvSpPr/>
            <p:nvPr/>
          </p:nvSpPr>
          <p:spPr>
            <a:xfrm rot="8760000">
              <a:off x="7917558" y="5198590"/>
              <a:ext cx="2002923" cy="192812"/>
            </a:xfrm>
            <a:prstGeom prst="rightArrow">
              <a:avLst/>
            </a:prstGeom>
            <a:solidFill>
              <a:schemeClr val="bg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TextBox 71">
              <a:extLst>
                <a:ext uri="{FF2B5EF4-FFF2-40B4-BE49-F238E27FC236}">
                  <a16:creationId xmlns:a16="http://schemas.microsoft.com/office/drawing/2014/main" id="{F06A8791-3080-DE1C-79E5-476AABDFF793}"/>
                </a:ext>
              </a:extLst>
            </p:cNvPr>
            <p:cNvSpPr txBox="1"/>
            <p:nvPr/>
          </p:nvSpPr>
          <p:spPr>
            <a:xfrm>
              <a:off x="9919490" y="2553969"/>
              <a:ext cx="1136982" cy="605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solidFill>
                    <a:srgbClr val="003088"/>
                  </a:solidFill>
                  <a:ea typeface="Roboto"/>
                  <a:cs typeface="Roboto"/>
                </a:rPr>
                <a:t>Chemical reaction</a:t>
              </a:r>
            </a:p>
          </p:txBody>
        </p:sp>
        <p:sp>
          <p:nvSpPr>
            <p:cNvPr id="73" name="TextBox 72">
              <a:extLst>
                <a:ext uri="{FF2B5EF4-FFF2-40B4-BE49-F238E27FC236}">
                  <a16:creationId xmlns:a16="http://schemas.microsoft.com/office/drawing/2014/main" id="{29DF9630-1F67-C38B-9717-40F71C4C655E}"/>
                </a:ext>
              </a:extLst>
            </p:cNvPr>
            <p:cNvSpPr txBox="1"/>
            <p:nvPr/>
          </p:nvSpPr>
          <p:spPr>
            <a:xfrm>
              <a:off x="8935241" y="5334363"/>
              <a:ext cx="1985159" cy="35032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solidFill>
                    <a:srgbClr val="003088"/>
                  </a:solidFill>
                  <a:ea typeface="Roboto"/>
                  <a:cs typeface="Roboto"/>
                </a:rPr>
                <a:t>ionisation</a:t>
              </a:r>
            </a:p>
          </p:txBody>
        </p:sp>
        <p:sp>
          <p:nvSpPr>
            <p:cNvPr id="74" name="TextBox 73">
              <a:extLst>
                <a:ext uri="{FF2B5EF4-FFF2-40B4-BE49-F238E27FC236}">
                  <a16:creationId xmlns:a16="http://schemas.microsoft.com/office/drawing/2014/main" id="{0489E924-CEE6-FA91-77E0-0884C36DBE83}"/>
                </a:ext>
              </a:extLst>
            </p:cNvPr>
            <p:cNvSpPr txBox="1"/>
            <p:nvPr/>
          </p:nvSpPr>
          <p:spPr>
            <a:xfrm>
              <a:off x="8282097" y="3061970"/>
              <a:ext cx="1245837" cy="605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solidFill>
                    <a:srgbClr val="003088"/>
                  </a:solidFill>
                  <a:ea typeface="Roboto"/>
                  <a:cs typeface="Roboto"/>
                </a:rPr>
                <a:t>Mu formation</a:t>
              </a:r>
            </a:p>
          </p:txBody>
        </p:sp>
      </p:grpSp>
      <p:sp>
        <p:nvSpPr>
          <p:cNvPr id="76" name="TextBox 75">
            <a:extLst>
              <a:ext uri="{FF2B5EF4-FFF2-40B4-BE49-F238E27FC236}">
                <a16:creationId xmlns:a16="http://schemas.microsoft.com/office/drawing/2014/main" id="{E09BE7E6-5D84-BB23-A705-697987E20B9B}"/>
              </a:ext>
            </a:extLst>
          </p:cNvPr>
          <p:cNvSpPr txBox="1"/>
          <p:nvPr/>
        </p:nvSpPr>
        <p:spPr>
          <a:xfrm>
            <a:off x="685106" y="4839216"/>
            <a:ext cx="3875032" cy="923330"/>
          </a:xfrm>
          <a:prstGeom prst="rect">
            <a:avLst/>
          </a:prstGeom>
          <a:noFill/>
          <a:ln w="57150">
            <a:solidFill>
              <a:srgbClr val="FFC00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Muons stop within nanoseconds and the </a:t>
            </a:r>
            <a:r>
              <a:rPr lang="en-GB" b="1" dirty="0">
                <a:solidFill>
                  <a:srgbClr val="003088"/>
                </a:solidFill>
                <a:ea typeface="Roboto"/>
                <a:cs typeface="Roboto"/>
              </a:rPr>
              <a:t>process preserves the muon spin polarisation</a:t>
            </a:r>
            <a:r>
              <a:rPr lang="en-GB" dirty="0">
                <a:solidFill>
                  <a:srgbClr val="003088"/>
                </a:solidFill>
                <a:ea typeface="Roboto"/>
                <a:cs typeface="Roboto"/>
              </a:rPr>
              <a:t>!</a:t>
            </a:r>
          </a:p>
        </p:txBody>
      </p:sp>
    </p:spTree>
    <p:extLst>
      <p:ext uri="{BB962C8B-B14F-4D97-AF65-F5344CB8AC3E}">
        <p14:creationId xmlns:p14="http://schemas.microsoft.com/office/powerpoint/2010/main" val="6886742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864EBCF-2F22-9059-7A39-6C6AC13BE61A}"/>
              </a:ext>
            </a:extLst>
          </p:cNvPr>
          <p:cNvSpPr/>
          <p:nvPr/>
        </p:nvSpPr>
        <p:spPr>
          <a:xfrm>
            <a:off x="13523" y="5678039"/>
            <a:ext cx="5904347" cy="11642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7" name="Title 1">
            <a:extLst>
              <a:ext uri="{FF2B5EF4-FFF2-40B4-BE49-F238E27FC236}">
                <a16:creationId xmlns:a16="http://schemas.microsoft.com/office/drawing/2014/main" id="{033D812F-815B-A2E2-7DDC-7CC6D0D01B71}"/>
              </a:ext>
            </a:extLst>
          </p:cNvPr>
          <p:cNvSpPr txBox="1">
            <a:spLocks/>
          </p:cNvSpPr>
          <p:nvPr/>
        </p:nvSpPr>
        <p:spPr>
          <a:xfrm>
            <a:off x="316411" y="206146"/>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a:latin typeface="Roboto"/>
                <a:ea typeface="Roboto"/>
                <a:cs typeface="Arial"/>
              </a:rPr>
              <a:t>Muon production at accelerator facilities</a:t>
            </a:r>
            <a:endParaRPr lang="en-US">
              <a:latin typeface="Roboto"/>
              <a:ea typeface="Roboto"/>
            </a:endParaRPr>
          </a:p>
        </p:txBody>
      </p:sp>
      <p:sp>
        <p:nvSpPr>
          <p:cNvPr id="2" name="TextBox 3">
            <a:extLst>
              <a:ext uri="{FF2B5EF4-FFF2-40B4-BE49-F238E27FC236}">
                <a16:creationId xmlns:a16="http://schemas.microsoft.com/office/drawing/2014/main" id="{C6C05F4A-7F20-C4D1-A733-BBBA0193CA87}"/>
              </a:ext>
            </a:extLst>
          </p:cNvPr>
          <p:cNvSpPr txBox="1"/>
          <p:nvPr/>
        </p:nvSpPr>
        <p:spPr>
          <a:xfrm>
            <a:off x="316411" y="878837"/>
            <a:ext cx="10637228"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rgbClr val="003088"/>
                </a:solidFill>
              </a:rPr>
              <a:t>An energetic proton beam is focused on a muon production target (usually graphite)</a:t>
            </a:r>
          </a:p>
          <a:p>
            <a:r>
              <a:rPr lang="en-GB">
                <a:solidFill>
                  <a:srgbClr val="003088"/>
                </a:solidFill>
              </a:rPr>
              <a:t>First stage is the production of </a:t>
            </a:r>
            <a:r>
              <a:rPr lang="en-GB" err="1">
                <a:solidFill>
                  <a:srgbClr val="003088"/>
                </a:solidFill>
              </a:rPr>
              <a:t>pions</a:t>
            </a:r>
            <a:r>
              <a:rPr lang="en-GB">
                <a:solidFill>
                  <a:srgbClr val="003088"/>
                </a:solidFill>
              </a:rPr>
              <a:t>:</a:t>
            </a:r>
          </a:p>
        </p:txBody>
      </p:sp>
      <p:grpSp>
        <p:nvGrpSpPr>
          <p:cNvPr id="3" name="Group 2">
            <a:extLst>
              <a:ext uri="{FF2B5EF4-FFF2-40B4-BE49-F238E27FC236}">
                <a16:creationId xmlns:a16="http://schemas.microsoft.com/office/drawing/2014/main" id="{07AFD36E-4964-BAEA-F42B-B8A875E85565}"/>
              </a:ext>
            </a:extLst>
          </p:cNvPr>
          <p:cNvGrpSpPr/>
          <p:nvPr/>
        </p:nvGrpSpPr>
        <p:grpSpPr>
          <a:xfrm>
            <a:off x="1670929" y="1603458"/>
            <a:ext cx="3190950" cy="898416"/>
            <a:chOff x="3010324" y="1818870"/>
            <a:chExt cx="3190950" cy="898416"/>
          </a:xfrm>
        </p:grpSpPr>
        <p:pic>
          <p:nvPicPr>
            <p:cNvPr id="15" name="Picture 14">
              <a:extLst>
                <a:ext uri="{FF2B5EF4-FFF2-40B4-BE49-F238E27FC236}">
                  <a16:creationId xmlns:a16="http://schemas.microsoft.com/office/drawing/2014/main" id="{2E05E8DB-FB6F-132D-D2BD-3C01BCFEA3BB}"/>
                </a:ext>
              </a:extLst>
            </p:cNvPr>
            <p:cNvPicPr>
              <a:picLocks noChangeAspect="1"/>
            </p:cNvPicPr>
            <p:nvPr/>
          </p:nvPicPr>
          <p:blipFill>
            <a:blip r:embed="rId2"/>
            <a:stretch>
              <a:fillRect/>
            </a:stretch>
          </p:blipFill>
          <p:spPr>
            <a:xfrm>
              <a:off x="3010324" y="1818870"/>
              <a:ext cx="3190950" cy="898416"/>
            </a:xfrm>
            <a:prstGeom prst="rect">
              <a:avLst/>
            </a:prstGeom>
          </p:spPr>
        </p:pic>
        <p:sp>
          <p:nvSpPr>
            <p:cNvPr id="16" name="Rectangle 15">
              <a:extLst>
                <a:ext uri="{FF2B5EF4-FFF2-40B4-BE49-F238E27FC236}">
                  <a16:creationId xmlns:a16="http://schemas.microsoft.com/office/drawing/2014/main" id="{662C1F49-0D93-65FE-3D74-B58DB5CC8DAF}"/>
                </a:ext>
              </a:extLst>
            </p:cNvPr>
            <p:cNvSpPr/>
            <p:nvPr/>
          </p:nvSpPr>
          <p:spPr>
            <a:xfrm>
              <a:off x="5959736" y="2008242"/>
              <a:ext cx="241538" cy="2151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sp>
        <p:nvSpPr>
          <p:cNvPr id="4" name="TextBox 18">
            <a:extLst>
              <a:ext uri="{FF2B5EF4-FFF2-40B4-BE49-F238E27FC236}">
                <a16:creationId xmlns:a16="http://schemas.microsoft.com/office/drawing/2014/main" id="{B24F640C-5B78-4AED-7E0B-3DEAAF7F61F7}"/>
              </a:ext>
            </a:extLst>
          </p:cNvPr>
          <p:cNvSpPr txBox="1"/>
          <p:nvPr/>
        </p:nvSpPr>
        <p:spPr>
          <a:xfrm>
            <a:off x="6096000" y="1799848"/>
            <a:ext cx="4153701"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rgbClr val="003088"/>
                </a:solidFill>
              </a:rPr>
              <a:t>Single pion production (</a:t>
            </a:r>
            <a:r>
              <a:rPr lang="en-GB" i="1">
                <a:solidFill>
                  <a:srgbClr val="003088"/>
                </a:solidFill>
              </a:rPr>
              <a:t>E</a:t>
            </a:r>
            <a:r>
              <a:rPr lang="en-GB" baseline="-25000">
                <a:solidFill>
                  <a:srgbClr val="003088"/>
                </a:solidFill>
              </a:rPr>
              <a:t>p</a:t>
            </a:r>
            <a:r>
              <a:rPr lang="en-GB">
                <a:solidFill>
                  <a:srgbClr val="003088"/>
                </a:solidFill>
              </a:rPr>
              <a:t> &gt; 280 MeV)</a:t>
            </a:r>
          </a:p>
        </p:txBody>
      </p:sp>
      <p:grpSp>
        <p:nvGrpSpPr>
          <p:cNvPr id="5" name="Group 4">
            <a:extLst>
              <a:ext uri="{FF2B5EF4-FFF2-40B4-BE49-F238E27FC236}">
                <a16:creationId xmlns:a16="http://schemas.microsoft.com/office/drawing/2014/main" id="{8491B68C-555F-839E-23F9-23B1B5BA5896}"/>
              </a:ext>
            </a:extLst>
          </p:cNvPr>
          <p:cNvGrpSpPr/>
          <p:nvPr/>
        </p:nvGrpSpPr>
        <p:grpSpPr>
          <a:xfrm>
            <a:off x="1750712" y="2682853"/>
            <a:ext cx="3781920" cy="783080"/>
            <a:chOff x="2714839" y="3143795"/>
            <a:chExt cx="3781920" cy="783080"/>
          </a:xfrm>
        </p:grpSpPr>
        <p:pic>
          <p:nvPicPr>
            <p:cNvPr id="13" name="Picture 12">
              <a:extLst>
                <a:ext uri="{FF2B5EF4-FFF2-40B4-BE49-F238E27FC236}">
                  <a16:creationId xmlns:a16="http://schemas.microsoft.com/office/drawing/2014/main" id="{4975443C-C6B6-F4A6-4FBD-38F939F971C5}"/>
                </a:ext>
              </a:extLst>
            </p:cNvPr>
            <p:cNvPicPr>
              <a:picLocks noChangeAspect="1"/>
            </p:cNvPicPr>
            <p:nvPr/>
          </p:nvPicPr>
          <p:blipFill>
            <a:blip r:embed="rId3"/>
            <a:stretch>
              <a:fillRect/>
            </a:stretch>
          </p:blipFill>
          <p:spPr>
            <a:xfrm>
              <a:off x="2714839" y="3143795"/>
              <a:ext cx="3781920" cy="783080"/>
            </a:xfrm>
            <a:prstGeom prst="rect">
              <a:avLst/>
            </a:prstGeom>
          </p:spPr>
        </p:pic>
        <p:sp>
          <p:nvSpPr>
            <p:cNvPr id="14" name="Rectangle 13">
              <a:extLst>
                <a:ext uri="{FF2B5EF4-FFF2-40B4-BE49-F238E27FC236}">
                  <a16:creationId xmlns:a16="http://schemas.microsoft.com/office/drawing/2014/main" id="{2AEDEA22-5D18-F325-939F-42A12BADBD0A}"/>
                </a:ext>
              </a:extLst>
            </p:cNvPr>
            <p:cNvSpPr/>
            <p:nvPr/>
          </p:nvSpPr>
          <p:spPr>
            <a:xfrm>
              <a:off x="6176684" y="3709750"/>
              <a:ext cx="241538" cy="2151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sp>
        <p:nvSpPr>
          <p:cNvPr id="8" name="TextBox 24">
            <a:extLst>
              <a:ext uri="{FF2B5EF4-FFF2-40B4-BE49-F238E27FC236}">
                <a16:creationId xmlns:a16="http://schemas.microsoft.com/office/drawing/2014/main" id="{D6CB21DC-8465-22B3-82B1-78FEA1C39BA9}"/>
              </a:ext>
            </a:extLst>
          </p:cNvPr>
          <p:cNvSpPr txBox="1"/>
          <p:nvPr/>
        </p:nvSpPr>
        <p:spPr>
          <a:xfrm>
            <a:off x="6096000" y="2823692"/>
            <a:ext cx="4200189"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rgbClr val="003088"/>
                </a:solidFill>
              </a:rPr>
              <a:t>Double pion production (</a:t>
            </a:r>
            <a:r>
              <a:rPr lang="en-GB" i="1">
                <a:solidFill>
                  <a:srgbClr val="003088"/>
                </a:solidFill>
              </a:rPr>
              <a:t>E</a:t>
            </a:r>
            <a:r>
              <a:rPr lang="en-GB" baseline="-25000">
                <a:solidFill>
                  <a:srgbClr val="003088"/>
                </a:solidFill>
              </a:rPr>
              <a:t>p</a:t>
            </a:r>
            <a:r>
              <a:rPr lang="en-GB">
                <a:solidFill>
                  <a:srgbClr val="003088"/>
                </a:solidFill>
              </a:rPr>
              <a:t> &gt; 600 MeV)</a:t>
            </a:r>
          </a:p>
        </p:txBody>
      </p:sp>
      <p:sp>
        <p:nvSpPr>
          <p:cNvPr id="9" name="TextBox 25">
            <a:extLst>
              <a:ext uri="{FF2B5EF4-FFF2-40B4-BE49-F238E27FC236}">
                <a16:creationId xmlns:a16="http://schemas.microsoft.com/office/drawing/2014/main" id="{11601038-2D2F-DE60-14D5-47DEE3FF3F10}"/>
              </a:ext>
            </a:extLst>
          </p:cNvPr>
          <p:cNvSpPr txBox="1"/>
          <p:nvPr/>
        </p:nvSpPr>
        <p:spPr>
          <a:xfrm>
            <a:off x="217431" y="3590472"/>
            <a:ext cx="11585362" cy="369332"/>
          </a:xfrm>
          <a:prstGeom prst="rect">
            <a:avLst/>
          </a:prstGeom>
          <a:solidFill>
            <a:schemeClr val="bg1"/>
          </a:solid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dirty="0" err="1">
                <a:solidFill>
                  <a:srgbClr val="003088"/>
                </a:solidFill>
              </a:rPr>
              <a:t>Pions</a:t>
            </a:r>
            <a:r>
              <a:rPr lang="en-GB" dirty="0">
                <a:solidFill>
                  <a:srgbClr val="003088"/>
                </a:solidFill>
              </a:rPr>
              <a:t> have spin </a:t>
            </a:r>
            <a:r>
              <a:rPr lang="en-GB" i="1" dirty="0">
                <a:solidFill>
                  <a:srgbClr val="003088"/>
                </a:solidFill>
              </a:rPr>
              <a:t>S</a:t>
            </a:r>
            <a:r>
              <a:rPr lang="en-GB" dirty="0">
                <a:solidFill>
                  <a:srgbClr val="003088"/>
                </a:solidFill>
              </a:rPr>
              <a:t>=0 and decay with a </a:t>
            </a:r>
            <a:r>
              <a:rPr lang="en-GB" dirty="0">
                <a:solidFill>
                  <a:srgbClr val="003088"/>
                </a:solidFill>
                <a:ea typeface="+mn-lt"/>
                <a:cs typeface="+mn-lt"/>
              </a:rPr>
              <a:t>26 ns </a:t>
            </a:r>
            <a:r>
              <a:rPr lang="en-GB" dirty="0">
                <a:solidFill>
                  <a:srgbClr val="003088"/>
                </a:solidFill>
              </a:rPr>
              <a:t>mean lifetime, the decay can produce 100% spin-polarised muons</a:t>
            </a:r>
          </a:p>
        </p:txBody>
      </p:sp>
      <p:sp>
        <p:nvSpPr>
          <p:cNvPr id="11" name="TextBox 10">
            <a:extLst>
              <a:ext uri="{FF2B5EF4-FFF2-40B4-BE49-F238E27FC236}">
                <a16:creationId xmlns:a16="http://schemas.microsoft.com/office/drawing/2014/main" id="{B48B2D47-2F9A-DA0B-2BB2-07D9354233EB}"/>
              </a:ext>
            </a:extLst>
          </p:cNvPr>
          <p:cNvSpPr txBox="1"/>
          <p:nvPr/>
        </p:nvSpPr>
        <p:spPr>
          <a:xfrm>
            <a:off x="8695662" y="242312"/>
            <a:ext cx="3201053" cy="369332"/>
          </a:xfrm>
          <a:prstGeom prst="rect">
            <a:avLst/>
          </a:prstGeom>
          <a:solidFill>
            <a:schemeClr val="bg1"/>
          </a:solidFill>
          <a:ln w="28575">
            <a:solidFill>
              <a:srgbClr val="FF9D1B"/>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ea typeface="Roboto"/>
                <a:cs typeface="Roboto"/>
              </a:rPr>
              <a:t>See muon production lecture</a:t>
            </a:r>
            <a:endParaRPr lang="en-GB" dirty="0"/>
          </a:p>
        </p:txBody>
      </p:sp>
    </p:spTree>
    <p:extLst>
      <p:ext uri="{BB962C8B-B14F-4D97-AF65-F5344CB8AC3E}">
        <p14:creationId xmlns:p14="http://schemas.microsoft.com/office/powerpoint/2010/main" val="40022317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CF43DF-FF5F-AC16-C6F0-06E64FD30C0E}"/>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8C3B9F09-9023-34D5-9081-A6F145CFBAA7}"/>
              </a:ext>
            </a:extLst>
          </p:cNvPr>
          <p:cNvSpPr/>
          <p:nvPr/>
        </p:nvSpPr>
        <p:spPr>
          <a:xfrm>
            <a:off x="13523" y="5678039"/>
            <a:ext cx="5904347" cy="11642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7" name="Title 1">
            <a:extLst>
              <a:ext uri="{FF2B5EF4-FFF2-40B4-BE49-F238E27FC236}">
                <a16:creationId xmlns:a16="http://schemas.microsoft.com/office/drawing/2014/main" id="{027D7B54-1185-E489-44BC-0D721793E88F}"/>
              </a:ext>
            </a:extLst>
          </p:cNvPr>
          <p:cNvSpPr txBox="1">
            <a:spLocks/>
          </p:cNvSpPr>
          <p:nvPr/>
        </p:nvSpPr>
        <p:spPr>
          <a:xfrm>
            <a:off x="316411" y="206146"/>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a:latin typeface="Roboto"/>
                <a:ea typeface="Roboto"/>
                <a:cs typeface="Arial"/>
              </a:rPr>
              <a:t>Muon production at accelerator facilities</a:t>
            </a:r>
            <a:endParaRPr lang="en-US">
              <a:latin typeface="Roboto"/>
              <a:ea typeface="Roboto"/>
            </a:endParaRPr>
          </a:p>
        </p:txBody>
      </p:sp>
      <p:sp>
        <p:nvSpPr>
          <p:cNvPr id="2" name="TextBox 3">
            <a:extLst>
              <a:ext uri="{FF2B5EF4-FFF2-40B4-BE49-F238E27FC236}">
                <a16:creationId xmlns:a16="http://schemas.microsoft.com/office/drawing/2014/main" id="{D88C1BD3-FF80-627F-7E69-D9DAF10E3545}"/>
              </a:ext>
            </a:extLst>
          </p:cNvPr>
          <p:cNvSpPr txBox="1"/>
          <p:nvPr/>
        </p:nvSpPr>
        <p:spPr>
          <a:xfrm>
            <a:off x="316411" y="878837"/>
            <a:ext cx="10637228"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rgbClr val="003088"/>
                </a:solidFill>
              </a:rPr>
              <a:t>An energetic proton beam is focused on a muon production target (usually graphite)</a:t>
            </a:r>
          </a:p>
          <a:p>
            <a:r>
              <a:rPr lang="en-GB">
                <a:solidFill>
                  <a:srgbClr val="003088"/>
                </a:solidFill>
              </a:rPr>
              <a:t>First stage is the production of </a:t>
            </a:r>
            <a:r>
              <a:rPr lang="en-GB" err="1">
                <a:solidFill>
                  <a:srgbClr val="003088"/>
                </a:solidFill>
              </a:rPr>
              <a:t>pions</a:t>
            </a:r>
            <a:r>
              <a:rPr lang="en-GB">
                <a:solidFill>
                  <a:srgbClr val="003088"/>
                </a:solidFill>
              </a:rPr>
              <a:t>:</a:t>
            </a:r>
          </a:p>
        </p:txBody>
      </p:sp>
      <p:grpSp>
        <p:nvGrpSpPr>
          <p:cNvPr id="3" name="Group 2">
            <a:extLst>
              <a:ext uri="{FF2B5EF4-FFF2-40B4-BE49-F238E27FC236}">
                <a16:creationId xmlns:a16="http://schemas.microsoft.com/office/drawing/2014/main" id="{4D784636-E199-B359-74AB-FC287506E168}"/>
              </a:ext>
            </a:extLst>
          </p:cNvPr>
          <p:cNvGrpSpPr/>
          <p:nvPr/>
        </p:nvGrpSpPr>
        <p:grpSpPr>
          <a:xfrm>
            <a:off x="1670929" y="1603458"/>
            <a:ext cx="3190950" cy="898416"/>
            <a:chOff x="3010324" y="1818870"/>
            <a:chExt cx="3190950" cy="898416"/>
          </a:xfrm>
        </p:grpSpPr>
        <p:pic>
          <p:nvPicPr>
            <p:cNvPr id="15" name="Picture 14">
              <a:extLst>
                <a:ext uri="{FF2B5EF4-FFF2-40B4-BE49-F238E27FC236}">
                  <a16:creationId xmlns:a16="http://schemas.microsoft.com/office/drawing/2014/main" id="{72510E79-4FB6-5AD1-1E14-8B0C881DB5A3}"/>
                </a:ext>
              </a:extLst>
            </p:cNvPr>
            <p:cNvPicPr>
              <a:picLocks noChangeAspect="1"/>
            </p:cNvPicPr>
            <p:nvPr/>
          </p:nvPicPr>
          <p:blipFill>
            <a:blip r:embed="rId2"/>
            <a:stretch>
              <a:fillRect/>
            </a:stretch>
          </p:blipFill>
          <p:spPr>
            <a:xfrm>
              <a:off x="3010324" y="1818870"/>
              <a:ext cx="3190950" cy="898416"/>
            </a:xfrm>
            <a:prstGeom prst="rect">
              <a:avLst/>
            </a:prstGeom>
          </p:spPr>
        </p:pic>
        <p:sp>
          <p:nvSpPr>
            <p:cNvPr id="16" name="Rectangle 15">
              <a:extLst>
                <a:ext uri="{FF2B5EF4-FFF2-40B4-BE49-F238E27FC236}">
                  <a16:creationId xmlns:a16="http://schemas.microsoft.com/office/drawing/2014/main" id="{3431A5D8-06D8-2D96-D335-478183C78F52}"/>
                </a:ext>
              </a:extLst>
            </p:cNvPr>
            <p:cNvSpPr/>
            <p:nvPr/>
          </p:nvSpPr>
          <p:spPr>
            <a:xfrm>
              <a:off x="5959736" y="2008242"/>
              <a:ext cx="241538" cy="2151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sp>
        <p:nvSpPr>
          <p:cNvPr id="4" name="TextBox 18">
            <a:extLst>
              <a:ext uri="{FF2B5EF4-FFF2-40B4-BE49-F238E27FC236}">
                <a16:creationId xmlns:a16="http://schemas.microsoft.com/office/drawing/2014/main" id="{C2143C27-5A34-1FEA-9FA8-E931AE9EFAD4}"/>
              </a:ext>
            </a:extLst>
          </p:cNvPr>
          <p:cNvSpPr txBox="1"/>
          <p:nvPr/>
        </p:nvSpPr>
        <p:spPr>
          <a:xfrm>
            <a:off x="6096000" y="1799848"/>
            <a:ext cx="4153701"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rgbClr val="003088"/>
                </a:solidFill>
              </a:rPr>
              <a:t>Single pion production (</a:t>
            </a:r>
            <a:r>
              <a:rPr lang="en-GB" i="1">
                <a:solidFill>
                  <a:srgbClr val="003088"/>
                </a:solidFill>
              </a:rPr>
              <a:t>E</a:t>
            </a:r>
            <a:r>
              <a:rPr lang="en-GB" baseline="-25000">
                <a:solidFill>
                  <a:srgbClr val="003088"/>
                </a:solidFill>
              </a:rPr>
              <a:t>p</a:t>
            </a:r>
            <a:r>
              <a:rPr lang="en-GB">
                <a:solidFill>
                  <a:srgbClr val="003088"/>
                </a:solidFill>
              </a:rPr>
              <a:t> &gt; 280 MeV)</a:t>
            </a:r>
          </a:p>
        </p:txBody>
      </p:sp>
      <p:grpSp>
        <p:nvGrpSpPr>
          <p:cNvPr id="5" name="Group 4">
            <a:extLst>
              <a:ext uri="{FF2B5EF4-FFF2-40B4-BE49-F238E27FC236}">
                <a16:creationId xmlns:a16="http://schemas.microsoft.com/office/drawing/2014/main" id="{5AF7E461-2BE1-8B63-FAFF-BEA267E8479A}"/>
              </a:ext>
            </a:extLst>
          </p:cNvPr>
          <p:cNvGrpSpPr/>
          <p:nvPr/>
        </p:nvGrpSpPr>
        <p:grpSpPr>
          <a:xfrm>
            <a:off x="1750712" y="2682853"/>
            <a:ext cx="3781920" cy="783080"/>
            <a:chOff x="2714839" y="3143795"/>
            <a:chExt cx="3781920" cy="783080"/>
          </a:xfrm>
        </p:grpSpPr>
        <p:pic>
          <p:nvPicPr>
            <p:cNvPr id="13" name="Picture 12">
              <a:extLst>
                <a:ext uri="{FF2B5EF4-FFF2-40B4-BE49-F238E27FC236}">
                  <a16:creationId xmlns:a16="http://schemas.microsoft.com/office/drawing/2014/main" id="{7B935858-6C29-F7D8-CFA2-504B8A83882F}"/>
                </a:ext>
              </a:extLst>
            </p:cNvPr>
            <p:cNvPicPr>
              <a:picLocks noChangeAspect="1"/>
            </p:cNvPicPr>
            <p:nvPr/>
          </p:nvPicPr>
          <p:blipFill>
            <a:blip r:embed="rId3"/>
            <a:stretch>
              <a:fillRect/>
            </a:stretch>
          </p:blipFill>
          <p:spPr>
            <a:xfrm>
              <a:off x="2714839" y="3143795"/>
              <a:ext cx="3781920" cy="783080"/>
            </a:xfrm>
            <a:prstGeom prst="rect">
              <a:avLst/>
            </a:prstGeom>
          </p:spPr>
        </p:pic>
        <p:sp>
          <p:nvSpPr>
            <p:cNvPr id="14" name="Rectangle 13">
              <a:extLst>
                <a:ext uri="{FF2B5EF4-FFF2-40B4-BE49-F238E27FC236}">
                  <a16:creationId xmlns:a16="http://schemas.microsoft.com/office/drawing/2014/main" id="{EC7994F3-616F-8B26-E4F3-6FB1BA7A6D40}"/>
                </a:ext>
              </a:extLst>
            </p:cNvPr>
            <p:cNvSpPr/>
            <p:nvPr/>
          </p:nvSpPr>
          <p:spPr>
            <a:xfrm>
              <a:off x="6176684" y="3709750"/>
              <a:ext cx="241538" cy="2151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sp>
        <p:nvSpPr>
          <p:cNvPr id="8" name="TextBox 24">
            <a:extLst>
              <a:ext uri="{FF2B5EF4-FFF2-40B4-BE49-F238E27FC236}">
                <a16:creationId xmlns:a16="http://schemas.microsoft.com/office/drawing/2014/main" id="{E8F1C289-0A14-FA6D-82D7-E17307498195}"/>
              </a:ext>
            </a:extLst>
          </p:cNvPr>
          <p:cNvSpPr txBox="1"/>
          <p:nvPr/>
        </p:nvSpPr>
        <p:spPr>
          <a:xfrm>
            <a:off x="6096000" y="2823692"/>
            <a:ext cx="4200189"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rgbClr val="003088"/>
                </a:solidFill>
              </a:rPr>
              <a:t>Double pion production (</a:t>
            </a:r>
            <a:r>
              <a:rPr lang="en-GB" i="1">
                <a:solidFill>
                  <a:srgbClr val="003088"/>
                </a:solidFill>
              </a:rPr>
              <a:t>E</a:t>
            </a:r>
            <a:r>
              <a:rPr lang="en-GB" baseline="-25000">
                <a:solidFill>
                  <a:srgbClr val="003088"/>
                </a:solidFill>
              </a:rPr>
              <a:t>p</a:t>
            </a:r>
            <a:r>
              <a:rPr lang="en-GB">
                <a:solidFill>
                  <a:srgbClr val="003088"/>
                </a:solidFill>
              </a:rPr>
              <a:t> &gt; 600 MeV)</a:t>
            </a:r>
          </a:p>
        </p:txBody>
      </p:sp>
      <p:sp>
        <p:nvSpPr>
          <p:cNvPr id="9" name="TextBox 25">
            <a:extLst>
              <a:ext uri="{FF2B5EF4-FFF2-40B4-BE49-F238E27FC236}">
                <a16:creationId xmlns:a16="http://schemas.microsoft.com/office/drawing/2014/main" id="{AA0C77A0-6C60-FE2A-B14F-A02FA07FEC83}"/>
              </a:ext>
            </a:extLst>
          </p:cNvPr>
          <p:cNvSpPr txBox="1"/>
          <p:nvPr/>
        </p:nvSpPr>
        <p:spPr>
          <a:xfrm>
            <a:off x="217431" y="3590472"/>
            <a:ext cx="11585362" cy="369332"/>
          </a:xfrm>
          <a:prstGeom prst="rect">
            <a:avLst/>
          </a:prstGeom>
          <a:solidFill>
            <a:schemeClr val="bg1"/>
          </a:solid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dirty="0" err="1">
                <a:solidFill>
                  <a:srgbClr val="003088"/>
                </a:solidFill>
              </a:rPr>
              <a:t>Pions</a:t>
            </a:r>
            <a:r>
              <a:rPr lang="en-GB" dirty="0">
                <a:solidFill>
                  <a:srgbClr val="003088"/>
                </a:solidFill>
              </a:rPr>
              <a:t> have spin </a:t>
            </a:r>
            <a:r>
              <a:rPr lang="en-GB" i="1" dirty="0">
                <a:solidFill>
                  <a:srgbClr val="003088"/>
                </a:solidFill>
              </a:rPr>
              <a:t>S</a:t>
            </a:r>
            <a:r>
              <a:rPr lang="en-GB" dirty="0">
                <a:solidFill>
                  <a:srgbClr val="003088"/>
                </a:solidFill>
              </a:rPr>
              <a:t>=0 and decay with a </a:t>
            </a:r>
            <a:r>
              <a:rPr lang="en-GB" dirty="0">
                <a:solidFill>
                  <a:srgbClr val="003088"/>
                </a:solidFill>
                <a:ea typeface="+mn-lt"/>
                <a:cs typeface="+mn-lt"/>
              </a:rPr>
              <a:t>26 ns </a:t>
            </a:r>
            <a:r>
              <a:rPr lang="en-GB" dirty="0">
                <a:solidFill>
                  <a:srgbClr val="003088"/>
                </a:solidFill>
              </a:rPr>
              <a:t>mean lifetime, the decay can produce 100% spin-polarised muons</a:t>
            </a:r>
          </a:p>
        </p:txBody>
      </p:sp>
      <p:pic>
        <p:nvPicPr>
          <p:cNvPr id="10" name="Picture 9">
            <a:extLst>
              <a:ext uri="{FF2B5EF4-FFF2-40B4-BE49-F238E27FC236}">
                <a16:creationId xmlns:a16="http://schemas.microsoft.com/office/drawing/2014/main" id="{C4C4EC41-9BBC-DF3C-26E0-6986E27E104B}"/>
              </a:ext>
            </a:extLst>
          </p:cNvPr>
          <p:cNvPicPr>
            <a:picLocks noChangeAspect="1"/>
          </p:cNvPicPr>
          <p:nvPr/>
        </p:nvPicPr>
        <p:blipFill>
          <a:blip r:embed="rId4"/>
          <a:stretch>
            <a:fillRect/>
          </a:stretch>
        </p:blipFill>
        <p:spPr>
          <a:xfrm>
            <a:off x="2111304" y="4674148"/>
            <a:ext cx="2000250" cy="628650"/>
          </a:xfrm>
          <a:prstGeom prst="rect">
            <a:avLst/>
          </a:prstGeom>
        </p:spPr>
      </p:pic>
      <p:pic>
        <p:nvPicPr>
          <p:cNvPr id="11" name="Picture 10">
            <a:extLst>
              <a:ext uri="{FF2B5EF4-FFF2-40B4-BE49-F238E27FC236}">
                <a16:creationId xmlns:a16="http://schemas.microsoft.com/office/drawing/2014/main" id="{0E1DD02D-880D-7054-EC0C-72FAE4455F94}"/>
              </a:ext>
            </a:extLst>
          </p:cNvPr>
          <p:cNvPicPr>
            <a:picLocks noChangeAspect="1"/>
          </p:cNvPicPr>
          <p:nvPr/>
        </p:nvPicPr>
        <p:blipFill>
          <a:blip r:embed="rId5"/>
          <a:stretch>
            <a:fillRect/>
          </a:stretch>
        </p:blipFill>
        <p:spPr>
          <a:xfrm>
            <a:off x="2162457" y="5359223"/>
            <a:ext cx="1897944" cy="490362"/>
          </a:xfrm>
          <a:prstGeom prst="rect">
            <a:avLst/>
          </a:prstGeom>
        </p:spPr>
      </p:pic>
      <p:pic>
        <p:nvPicPr>
          <p:cNvPr id="12" name="Picture 11">
            <a:extLst>
              <a:ext uri="{FF2B5EF4-FFF2-40B4-BE49-F238E27FC236}">
                <a16:creationId xmlns:a16="http://schemas.microsoft.com/office/drawing/2014/main" id="{E15706A0-60AD-37E9-0F82-EBDBBEC90D65}"/>
              </a:ext>
            </a:extLst>
          </p:cNvPr>
          <p:cNvPicPr>
            <a:picLocks noChangeAspect="1"/>
          </p:cNvPicPr>
          <p:nvPr/>
        </p:nvPicPr>
        <p:blipFill>
          <a:blip r:embed="rId6"/>
          <a:stretch>
            <a:fillRect/>
          </a:stretch>
        </p:blipFill>
        <p:spPr>
          <a:xfrm>
            <a:off x="6537513" y="4438028"/>
            <a:ext cx="4191000" cy="1504950"/>
          </a:xfrm>
          <a:prstGeom prst="rect">
            <a:avLst/>
          </a:prstGeom>
        </p:spPr>
      </p:pic>
      <p:sp>
        <p:nvSpPr>
          <p:cNvPr id="17" name="Oval 16">
            <a:extLst>
              <a:ext uri="{FF2B5EF4-FFF2-40B4-BE49-F238E27FC236}">
                <a16:creationId xmlns:a16="http://schemas.microsoft.com/office/drawing/2014/main" id="{1E20BDE2-ADBC-5553-D937-0BF022BF2FE6}"/>
              </a:ext>
            </a:extLst>
          </p:cNvPr>
          <p:cNvSpPr/>
          <p:nvPr/>
        </p:nvSpPr>
        <p:spPr>
          <a:xfrm>
            <a:off x="8633013" y="3302280"/>
            <a:ext cx="2133600" cy="1018791"/>
          </a:xfrm>
          <a:prstGeom prst="ellipse">
            <a:avLst/>
          </a:prstGeom>
          <a:noFill/>
          <a:ln w="57150">
            <a:solidFill>
              <a:srgbClr val="FF9D1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EB51B0DF-DB5F-8E62-A4AA-76DCE3E0746A}"/>
              </a:ext>
            </a:extLst>
          </p:cNvPr>
          <p:cNvSpPr txBox="1"/>
          <p:nvPr/>
        </p:nvSpPr>
        <p:spPr>
          <a:xfrm>
            <a:off x="8695662" y="242312"/>
            <a:ext cx="3201053" cy="369332"/>
          </a:xfrm>
          <a:prstGeom prst="rect">
            <a:avLst/>
          </a:prstGeom>
          <a:solidFill>
            <a:schemeClr val="bg1"/>
          </a:solidFill>
          <a:ln w="28575">
            <a:solidFill>
              <a:srgbClr val="FF9D1B"/>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ea typeface="Roboto"/>
                <a:cs typeface="Roboto"/>
              </a:rPr>
              <a:t>See muon production lecture</a:t>
            </a:r>
            <a:endParaRPr lang="en-GB" dirty="0"/>
          </a:p>
        </p:txBody>
      </p:sp>
    </p:spTree>
    <p:extLst>
      <p:ext uri="{BB962C8B-B14F-4D97-AF65-F5344CB8AC3E}">
        <p14:creationId xmlns:p14="http://schemas.microsoft.com/office/powerpoint/2010/main" val="12180579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57573C-72D5-459B-6F0C-0AF12022BFB9}"/>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4C7A2923-7273-48CC-0A51-D09D941458E3}"/>
              </a:ext>
            </a:extLst>
          </p:cNvPr>
          <p:cNvSpPr/>
          <p:nvPr/>
        </p:nvSpPr>
        <p:spPr>
          <a:xfrm>
            <a:off x="13523" y="5678039"/>
            <a:ext cx="5904347" cy="11642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7" name="Title 1">
            <a:extLst>
              <a:ext uri="{FF2B5EF4-FFF2-40B4-BE49-F238E27FC236}">
                <a16:creationId xmlns:a16="http://schemas.microsoft.com/office/drawing/2014/main" id="{D39095EB-1DE7-DDF1-B6BA-30E4B8D8D592}"/>
              </a:ext>
            </a:extLst>
          </p:cNvPr>
          <p:cNvSpPr txBox="1">
            <a:spLocks/>
          </p:cNvSpPr>
          <p:nvPr/>
        </p:nvSpPr>
        <p:spPr>
          <a:xfrm>
            <a:off x="316411" y="206146"/>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a:latin typeface="Roboto"/>
                <a:ea typeface="Roboto"/>
                <a:cs typeface="Arial"/>
              </a:rPr>
              <a:t>Muon production at accelerator facilities</a:t>
            </a:r>
            <a:endParaRPr lang="en-US">
              <a:latin typeface="Roboto"/>
              <a:ea typeface="Roboto"/>
            </a:endParaRPr>
          </a:p>
        </p:txBody>
      </p:sp>
      <p:sp>
        <p:nvSpPr>
          <p:cNvPr id="2" name="TextBox 3">
            <a:extLst>
              <a:ext uri="{FF2B5EF4-FFF2-40B4-BE49-F238E27FC236}">
                <a16:creationId xmlns:a16="http://schemas.microsoft.com/office/drawing/2014/main" id="{EAEA6346-936A-E4AD-9F13-A32C3CFC1BFD}"/>
              </a:ext>
            </a:extLst>
          </p:cNvPr>
          <p:cNvSpPr txBox="1"/>
          <p:nvPr/>
        </p:nvSpPr>
        <p:spPr>
          <a:xfrm>
            <a:off x="316411" y="878837"/>
            <a:ext cx="10637228"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rgbClr val="003088"/>
                </a:solidFill>
              </a:rPr>
              <a:t>An energetic proton beam is focused on a muon production target (usually graphite)</a:t>
            </a:r>
          </a:p>
          <a:p>
            <a:r>
              <a:rPr lang="en-GB">
                <a:solidFill>
                  <a:srgbClr val="003088"/>
                </a:solidFill>
              </a:rPr>
              <a:t>First stage is the production of </a:t>
            </a:r>
            <a:r>
              <a:rPr lang="en-GB" err="1">
                <a:solidFill>
                  <a:srgbClr val="003088"/>
                </a:solidFill>
              </a:rPr>
              <a:t>pions</a:t>
            </a:r>
            <a:r>
              <a:rPr lang="en-GB">
                <a:solidFill>
                  <a:srgbClr val="003088"/>
                </a:solidFill>
              </a:rPr>
              <a:t>:</a:t>
            </a:r>
          </a:p>
        </p:txBody>
      </p:sp>
      <p:grpSp>
        <p:nvGrpSpPr>
          <p:cNvPr id="3" name="Group 2">
            <a:extLst>
              <a:ext uri="{FF2B5EF4-FFF2-40B4-BE49-F238E27FC236}">
                <a16:creationId xmlns:a16="http://schemas.microsoft.com/office/drawing/2014/main" id="{7EDE64D2-8E42-6FD5-C48D-6F44C8A43DC0}"/>
              </a:ext>
            </a:extLst>
          </p:cNvPr>
          <p:cNvGrpSpPr/>
          <p:nvPr/>
        </p:nvGrpSpPr>
        <p:grpSpPr>
          <a:xfrm>
            <a:off x="1670929" y="1603458"/>
            <a:ext cx="3190950" cy="898416"/>
            <a:chOff x="3010324" y="1818870"/>
            <a:chExt cx="3190950" cy="898416"/>
          </a:xfrm>
        </p:grpSpPr>
        <p:pic>
          <p:nvPicPr>
            <p:cNvPr id="15" name="Picture 14">
              <a:extLst>
                <a:ext uri="{FF2B5EF4-FFF2-40B4-BE49-F238E27FC236}">
                  <a16:creationId xmlns:a16="http://schemas.microsoft.com/office/drawing/2014/main" id="{282C9E30-A54D-C4B5-A3B8-212E1456C3A3}"/>
                </a:ext>
              </a:extLst>
            </p:cNvPr>
            <p:cNvPicPr>
              <a:picLocks noChangeAspect="1"/>
            </p:cNvPicPr>
            <p:nvPr/>
          </p:nvPicPr>
          <p:blipFill>
            <a:blip r:embed="rId2"/>
            <a:stretch>
              <a:fillRect/>
            </a:stretch>
          </p:blipFill>
          <p:spPr>
            <a:xfrm>
              <a:off x="3010324" y="1818870"/>
              <a:ext cx="3190950" cy="898416"/>
            </a:xfrm>
            <a:prstGeom prst="rect">
              <a:avLst/>
            </a:prstGeom>
          </p:spPr>
        </p:pic>
        <p:sp>
          <p:nvSpPr>
            <p:cNvPr id="16" name="Rectangle 15">
              <a:extLst>
                <a:ext uri="{FF2B5EF4-FFF2-40B4-BE49-F238E27FC236}">
                  <a16:creationId xmlns:a16="http://schemas.microsoft.com/office/drawing/2014/main" id="{D60D992C-FD1B-7A51-76B9-28D118B09C12}"/>
                </a:ext>
              </a:extLst>
            </p:cNvPr>
            <p:cNvSpPr/>
            <p:nvPr/>
          </p:nvSpPr>
          <p:spPr>
            <a:xfrm>
              <a:off x="5959736" y="2008242"/>
              <a:ext cx="241538" cy="2151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sp>
        <p:nvSpPr>
          <p:cNvPr id="4" name="TextBox 18">
            <a:extLst>
              <a:ext uri="{FF2B5EF4-FFF2-40B4-BE49-F238E27FC236}">
                <a16:creationId xmlns:a16="http://schemas.microsoft.com/office/drawing/2014/main" id="{4235EC9D-E089-1F2B-C61A-EFC764E5BED5}"/>
              </a:ext>
            </a:extLst>
          </p:cNvPr>
          <p:cNvSpPr txBox="1"/>
          <p:nvPr/>
        </p:nvSpPr>
        <p:spPr>
          <a:xfrm>
            <a:off x="6096000" y="1799848"/>
            <a:ext cx="4153701"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rgbClr val="003088"/>
                </a:solidFill>
              </a:rPr>
              <a:t>Single pion production (</a:t>
            </a:r>
            <a:r>
              <a:rPr lang="en-GB" i="1">
                <a:solidFill>
                  <a:srgbClr val="003088"/>
                </a:solidFill>
              </a:rPr>
              <a:t>E</a:t>
            </a:r>
            <a:r>
              <a:rPr lang="en-GB" baseline="-25000">
                <a:solidFill>
                  <a:srgbClr val="003088"/>
                </a:solidFill>
              </a:rPr>
              <a:t>p</a:t>
            </a:r>
            <a:r>
              <a:rPr lang="en-GB">
                <a:solidFill>
                  <a:srgbClr val="003088"/>
                </a:solidFill>
              </a:rPr>
              <a:t> &gt; 280 MeV)</a:t>
            </a:r>
          </a:p>
        </p:txBody>
      </p:sp>
      <p:grpSp>
        <p:nvGrpSpPr>
          <p:cNvPr id="5" name="Group 4">
            <a:extLst>
              <a:ext uri="{FF2B5EF4-FFF2-40B4-BE49-F238E27FC236}">
                <a16:creationId xmlns:a16="http://schemas.microsoft.com/office/drawing/2014/main" id="{919573BB-C3CB-91BA-3A06-82D4BBA3E295}"/>
              </a:ext>
            </a:extLst>
          </p:cNvPr>
          <p:cNvGrpSpPr/>
          <p:nvPr/>
        </p:nvGrpSpPr>
        <p:grpSpPr>
          <a:xfrm>
            <a:off x="1750712" y="2682853"/>
            <a:ext cx="3781920" cy="783080"/>
            <a:chOff x="2714839" y="3143795"/>
            <a:chExt cx="3781920" cy="783080"/>
          </a:xfrm>
        </p:grpSpPr>
        <p:pic>
          <p:nvPicPr>
            <p:cNvPr id="13" name="Picture 12">
              <a:extLst>
                <a:ext uri="{FF2B5EF4-FFF2-40B4-BE49-F238E27FC236}">
                  <a16:creationId xmlns:a16="http://schemas.microsoft.com/office/drawing/2014/main" id="{9DB2ADA4-D575-62F1-6342-B4C1B44BD2AF}"/>
                </a:ext>
              </a:extLst>
            </p:cNvPr>
            <p:cNvPicPr>
              <a:picLocks noChangeAspect="1"/>
            </p:cNvPicPr>
            <p:nvPr/>
          </p:nvPicPr>
          <p:blipFill>
            <a:blip r:embed="rId3"/>
            <a:stretch>
              <a:fillRect/>
            </a:stretch>
          </p:blipFill>
          <p:spPr>
            <a:xfrm>
              <a:off x="2714839" y="3143795"/>
              <a:ext cx="3781920" cy="783080"/>
            </a:xfrm>
            <a:prstGeom prst="rect">
              <a:avLst/>
            </a:prstGeom>
          </p:spPr>
        </p:pic>
        <p:sp>
          <p:nvSpPr>
            <p:cNvPr id="14" name="Rectangle 13">
              <a:extLst>
                <a:ext uri="{FF2B5EF4-FFF2-40B4-BE49-F238E27FC236}">
                  <a16:creationId xmlns:a16="http://schemas.microsoft.com/office/drawing/2014/main" id="{F4DB7F8F-5EB4-6E5C-EB99-96E631F145BD}"/>
                </a:ext>
              </a:extLst>
            </p:cNvPr>
            <p:cNvSpPr/>
            <p:nvPr/>
          </p:nvSpPr>
          <p:spPr>
            <a:xfrm>
              <a:off x="6176684" y="3709750"/>
              <a:ext cx="241538" cy="2151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sp>
        <p:nvSpPr>
          <p:cNvPr id="8" name="TextBox 24">
            <a:extLst>
              <a:ext uri="{FF2B5EF4-FFF2-40B4-BE49-F238E27FC236}">
                <a16:creationId xmlns:a16="http://schemas.microsoft.com/office/drawing/2014/main" id="{8DF54087-F8FB-5BAB-7DB8-4F27AC70BBCE}"/>
              </a:ext>
            </a:extLst>
          </p:cNvPr>
          <p:cNvSpPr txBox="1"/>
          <p:nvPr/>
        </p:nvSpPr>
        <p:spPr>
          <a:xfrm>
            <a:off x="6096000" y="2823692"/>
            <a:ext cx="4200189"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rgbClr val="003088"/>
                </a:solidFill>
              </a:rPr>
              <a:t>Double pion production (</a:t>
            </a:r>
            <a:r>
              <a:rPr lang="en-GB" i="1">
                <a:solidFill>
                  <a:srgbClr val="003088"/>
                </a:solidFill>
              </a:rPr>
              <a:t>E</a:t>
            </a:r>
            <a:r>
              <a:rPr lang="en-GB" baseline="-25000">
                <a:solidFill>
                  <a:srgbClr val="003088"/>
                </a:solidFill>
              </a:rPr>
              <a:t>p</a:t>
            </a:r>
            <a:r>
              <a:rPr lang="en-GB">
                <a:solidFill>
                  <a:srgbClr val="003088"/>
                </a:solidFill>
              </a:rPr>
              <a:t> &gt; 600 MeV)</a:t>
            </a:r>
          </a:p>
        </p:txBody>
      </p:sp>
      <p:sp>
        <p:nvSpPr>
          <p:cNvPr id="9" name="TextBox 25">
            <a:extLst>
              <a:ext uri="{FF2B5EF4-FFF2-40B4-BE49-F238E27FC236}">
                <a16:creationId xmlns:a16="http://schemas.microsoft.com/office/drawing/2014/main" id="{BA468C88-B764-7469-5F67-42AD01488CD1}"/>
              </a:ext>
            </a:extLst>
          </p:cNvPr>
          <p:cNvSpPr txBox="1"/>
          <p:nvPr/>
        </p:nvSpPr>
        <p:spPr>
          <a:xfrm>
            <a:off x="217431" y="3590472"/>
            <a:ext cx="11585362" cy="369332"/>
          </a:xfrm>
          <a:prstGeom prst="rect">
            <a:avLst/>
          </a:prstGeom>
          <a:solidFill>
            <a:schemeClr val="bg1"/>
          </a:solid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dirty="0" err="1">
                <a:solidFill>
                  <a:srgbClr val="003088"/>
                </a:solidFill>
              </a:rPr>
              <a:t>Pions</a:t>
            </a:r>
            <a:r>
              <a:rPr lang="en-GB" dirty="0">
                <a:solidFill>
                  <a:srgbClr val="003088"/>
                </a:solidFill>
              </a:rPr>
              <a:t> have spin </a:t>
            </a:r>
            <a:r>
              <a:rPr lang="en-GB" i="1" dirty="0">
                <a:solidFill>
                  <a:srgbClr val="003088"/>
                </a:solidFill>
              </a:rPr>
              <a:t>S</a:t>
            </a:r>
            <a:r>
              <a:rPr lang="en-GB" dirty="0">
                <a:solidFill>
                  <a:srgbClr val="003088"/>
                </a:solidFill>
              </a:rPr>
              <a:t>=0 and decay with a </a:t>
            </a:r>
            <a:r>
              <a:rPr lang="en-GB" dirty="0">
                <a:solidFill>
                  <a:srgbClr val="003088"/>
                </a:solidFill>
                <a:ea typeface="+mn-lt"/>
                <a:cs typeface="+mn-lt"/>
              </a:rPr>
              <a:t>26 ns </a:t>
            </a:r>
            <a:r>
              <a:rPr lang="en-GB" dirty="0">
                <a:solidFill>
                  <a:srgbClr val="003088"/>
                </a:solidFill>
              </a:rPr>
              <a:t>mean lifetime, the decay can produce 100% spin-polarised muons</a:t>
            </a:r>
          </a:p>
        </p:txBody>
      </p:sp>
      <p:pic>
        <p:nvPicPr>
          <p:cNvPr id="10" name="Picture 9">
            <a:extLst>
              <a:ext uri="{FF2B5EF4-FFF2-40B4-BE49-F238E27FC236}">
                <a16:creationId xmlns:a16="http://schemas.microsoft.com/office/drawing/2014/main" id="{50C0CE84-CB21-FDD5-9CC4-09304CF50F58}"/>
              </a:ext>
            </a:extLst>
          </p:cNvPr>
          <p:cNvPicPr>
            <a:picLocks noChangeAspect="1"/>
          </p:cNvPicPr>
          <p:nvPr/>
        </p:nvPicPr>
        <p:blipFill>
          <a:blip r:embed="rId4"/>
          <a:stretch>
            <a:fillRect/>
          </a:stretch>
        </p:blipFill>
        <p:spPr>
          <a:xfrm>
            <a:off x="2111304" y="4674148"/>
            <a:ext cx="2000250" cy="628650"/>
          </a:xfrm>
          <a:prstGeom prst="rect">
            <a:avLst/>
          </a:prstGeom>
        </p:spPr>
      </p:pic>
      <p:pic>
        <p:nvPicPr>
          <p:cNvPr id="11" name="Picture 10">
            <a:extLst>
              <a:ext uri="{FF2B5EF4-FFF2-40B4-BE49-F238E27FC236}">
                <a16:creationId xmlns:a16="http://schemas.microsoft.com/office/drawing/2014/main" id="{B66BD5AD-4B3D-7128-67CD-0A441229671A}"/>
              </a:ext>
            </a:extLst>
          </p:cNvPr>
          <p:cNvPicPr>
            <a:picLocks noChangeAspect="1"/>
          </p:cNvPicPr>
          <p:nvPr/>
        </p:nvPicPr>
        <p:blipFill>
          <a:blip r:embed="rId5"/>
          <a:stretch>
            <a:fillRect/>
          </a:stretch>
        </p:blipFill>
        <p:spPr>
          <a:xfrm>
            <a:off x="2162457" y="5359223"/>
            <a:ext cx="1897944" cy="490362"/>
          </a:xfrm>
          <a:prstGeom prst="rect">
            <a:avLst/>
          </a:prstGeom>
        </p:spPr>
      </p:pic>
      <p:pic>
        <p:nvPicPr>
          <p:cNvPr id="12" name="Picture 11">
            <a:extLst>
              <a:ext uri="{FF2B5EF4-FFF2-40B4-BE49-F238E27FC236}">
                <a16:creationId xmlns:a16="http://schemas.microsoft.com/office/drawing/2014/main" id="{C9F81E62-4BB3-2960-6744-EE5153223643}"/>
              </a:ext>
            </a:extLst>
          </p:cNvPr>
          <p:cNvPicPr>
            <a:picLocks noChangeAspect="1"/>
          </p:cNvPicPr>
          <p:nvPr/>
        </p:nvPicPr>
        <p:blipFill>
          <a:blip r:embed="rId6"/>
          <a:stretch>
            <a:fillRect/>
          </a:stretch>
        </p:blipFill>
        <p:spPr>
          <a:xfrm>
            <a:off x="6537513" y="4438028"/>
            <a:ext cx="4191000" cy="1504950"/>
          </a:xfrm>
          <a:prstGeom prst="rect">
            <a:avLst/>
          </a:prstGeom>
        </p:spPr>
      </p:pic>
      <p:sp>
        <p:nvSpPr>
          <p:cNvPr id="17" name="Oval 16">
            <a:extLst>
              <a:ext uri="{FF2B5EF4-FFF2-40B4-BE49-F238E27FC236}">
                <a16:creationId xmlns:a16="http://schemas.microsoft.com/office/drawing/2014/main" id="{93BE77FB-6E28-130D-7CB3-8EE6FBFF182B}"/>
              </a:ext>
            </a:extLst>
          </p:cNvPr>
          <p:cNvSpPr/>
          <p:nvPr/>
        </p:nvSpPr>
        <p:spPr>
          <a:xfrm>
            <a:off x="8633013" y="3302280"/>
            <a:ext cx="2133600" cy="1018791"/>
          </a:xfrm>
          <a:prstGeom prst="ellipse">
            <a:avLst/>
          </a:prstGeom>
          <a:noFill/>
          <a:ln w="57150">
            <a:solidFill>
              <a:srgbClr val="FF9D1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0BD9E6FC-9F9E-B93B-1147-1F99F6771DE3}"/>
              </a:ext>
            </a:extLst>
          </p:cNvPr>
          <p:cNvSpPr txBox="1"/>
          <p:nvPr/>
        </p:nvSpPr>
        <p:spPr>
          <a:xfrm>
            <a:off x="316411" y="6260978"/>
            <a:ext cx="10834274" cy="369332"/>
          </a:xfrm>
          <a:prstGeom prst="rect">
            <a:avLst/>
          </a:prstGeom>
          <a:ln w="28575"/>
        </p:spPr>
        <p:style>
          <a:lnRef idx="2">
            <a:schemeClr val="accent2"/>
          </a:lnRef>
          <a:fillRef idx="1">
            <a:schemeClr val="lt1"/>
          </a:fillRef>
          <a:effectRef idx="0">
            <a:schemeClr val="accent2"/>
          </a:effectRef>
          <a:fontRef idx="minor">
            <a:schemeClr val="dk1"/>
          </a:fontRef>
        </p:style>
        <p:txBody>
          <a:bodyPr wrap="square" lIns="91440" tIns="45720" rIns="91440" bIns="45720" anchor="t">
            <a:spAutoFit/>
          </a:bodyPr>
          <a:lstStyle/>
          <a:p>
            <a:r>
              <a:rPr lang="en-GB" dirty="0">
                <a:solidFill>
                  <a:srgbClr val="003088"/>
                </a:solidFill>
              </a:rPr>
              <a:t>Muons can be produced with different energies, which means different stopping depths into materials...</a:t>
            </a:r>
          </a:p>
        </p:txBody>
      </p:sp>
      <p:sp>
        <p:nvSpPr>
          <p:cNvPr id="18" name="TextBox 17">
            <a:extLst>
              <a:ext uri="{FF2B5EF4-FFF2-40B4-BE49-F238E27FC236}">
                <a16:creationId xmlns:a16="http://schemas.microsoft.com/office/drawing/2014/main" id="{1D58B16F-D2B9-5BF9-100C-E79198A82ED1}"/>
              </a:ext>
            </a:extLst>
          </p:cNvPr>
          <p:cNvSpPr txBox="1"/>
          <p:nvPr/>
        </p:nvSpPr>
        <p:spPr>
          <a:xfrm>
            <a:off x="8695662" y="242312"/>
            <a:ext cx="3201053" cy="369332"/>
          </a:xfrm>
          <a:prstGeom prst="rect">
            <a:avLst/>
          </a:prstGeom>
          <a:solidFill>
            <a:schemeClr val="bg1"/>
          </a:solidFill>
          <a:ln w="28575">
            <a:solidFill>
              <a:srgbClr val="FF9D1B"/>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ea typeface="Roboto"/>
                <a:cs typeface="Roboto"/>
              </a:rPr>
              <a:t>See muon production lecture</a:t>
            </a:r>
            <a:endParaRPr lang="en-GB" dirty="0"/>
          </a:p>
        </p:txBody>
      </p:sp>
    </p:spTree>
    <p:extLst>
      <p:ext uri="{BB962C8B-B14F-4D97-AF65-F5344CB8AC3E}">
        <p14:creationId xmlns:p14="http://schemas.microsoft.com/office/powerpoint/2010/main" val="39363231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D0C566F-CB9E-09F2-6F4E-EAC2428D157F}"/>
              </a:ext>
            </a:extLst>
          </p:cNvPr>
          <p:cNvSpPr txBox="1">
            <a:spLocks/>
          </p:cNvSpPr>
          <p:nvPr/>
        </p:nvSpPr>
        <p:spPr>
          <a:xfrm>
            <a:off x="316411" y="206146"/>
            <a:ext cx="11141566"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latin typeface="Roboto"/>
                <a:ea typeface="Roboto"/>
                <a:cs typeface="Arial"/>
              </a:rPr>
              <a:t>Muon production – surface, decay and low energy muons</a:t>
            </a:r>
            <a:endParaRPr lang="en-US" dirty="0">
              <a:latin typeface="Roboto"/>
              <a:ea typeface="Roboto"/>
            </a:endParaRPr>
          </a:p>
        </p:txBody>
      </p:sp>
      <p:sp>
        <p:nvSpPr>
          <p:cNvPr id="9" name="Rectangle 8">
            <a:extLst>
              <a:ext uri="{FF2B5EF4-FFF2-40B4-BE49-F238E27FC236}">
                <a16:creationId xmlns:a16="http://schemas.microsoft.com/office/drawing/2014/main" id="{E8B53592-79E2-1E12-C7A7-E5D3929F946E}"/>
              </a:ext>
            </a:extLst>
          </p:cNvPr>
          <p:cNvSpPr/>
          <p:nvPr/>
        </p:nvSpPr>
        <p:spPr>
          <a:xfrm>
            <a:off x="93734" y="5549702"/>
            <a:ext cx="5904347" cy="11642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1" name="TextBox 10">
            <a:extLst>
              <a:ext uri="{FF2B5EF4-FFF2-40B4-BE49-F238E27FC236}">
                <a16:creationId xmlns:a16="http://schemas.microsoft.com/office/drawing/2014/main" id="{A576851B-40A4-5D7B-83DC-577406627DD4}"/>
              </a:ext>
            </a:extLst>
          </p:cNvPr>
          <p:cNvSpPr txBox="1"/>
          <p:nvPr/>
        </p:nvSpPr>
        <p:spPr>
          <a:xfrm>
            <a:off x="329726" y="973717"/>
            <a:ext cx="3287405" cy="369332"/>
          </a:xfrm>
          <a:prstGeom prst="rect">
            <a:avLst/>
          </a:prstGeom>
          <a:noFill/>
          <a:ln w="28575">
            <a:solidFill>
              <a:srgbClr val="00B050"/>
            </a:solidFill>
          </a:ln>
        </p:spPr>
        <p:txBody>
          <a:bodyPr wrap="square" rtlCol="0">
            <a:spAutoFit/>
          </a:bodyPr>
          <a:lstStyle/>
          <a:p>
            <a:r>
              <a:rPr lang="en-GB" dirty="0">
                <a:solidFill>
                  <a:srgbClr val="003088"/>
                </a:solidFill>
              </a:rPr>
              <a:t>Surface -&gt;  4MeV (10-100 </a:t>
            </a:r>
            <a:r>
              <a:rPr lang="el-GR" dirty="0">
                <a:solidFill>
                  <a:srgbClr val="003088"/>
                </a:solidFill>
              </a:rPr>
              <a:t>μ</a:t>
            </a:r>
            <a:r>
              <a:rPr lang="en-GB" dirty="0">
                <a:solidFill>
                  <a:srgbClr val="003088"/>
                </a:solidFill>
              </a:rPr>
              <a:t>m)</a:t>
            </a:r>
          </a:p>
        </p:txBody>
      </p:sp>
      <p:sp>
        <p:nvSpPr>
          <p:cNvPr id="2" name="TextBox 1">
            <a:extLst>
              <a:ext uri="{FF2B5EF4-FFF2-40B4-BE49-F238E27FC236}">
                <a16:creationId xmlns:a16="http://schemas.microsoft.com/office/drawing/2014/main" id="{984E74EF-4111-FC1F-F981-59FFC54C0C82}"/>
              </a:ext>
            </a:extLst>
          </p:cNvPr>
          <p:cNvSpPr txBox="1"/>
          <p:nvPr/>
        </p:nvSpPr>
        <p:spPr>
          <a:xfrm>
            <a:off x="331352" y="1581437"/>
            <a:ext cx="3285866" cy="31700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ourier New"/>
              <a:buChar char="o"/>
            </a:pPr>
            <a:r>
              <a:rPr lang="en-GB" dirty="0">
                <a:solidFill>
                  <a:srgbClr val="003088"/>
                </a:solidFill>
                <a:ea typeface="Roboto"/>
                <a:cs typeface="Roboto"/>
              </a:rPr>
              <a:t>Decay of </a:t>
            </a:r>
            <a:r>
              <a:rPr lang="en-GB" sz="2000" dirty="0">
                <a:solidFill>
                  <a:srgbClr val="003088"/>
                </a:solidFill>
                <a:latin typeface="Symbol"/>
                <a:ea typeface="Roboto"/>
                <a:cs typeface="Roboto"/>
                <a:sym typeface="Symbol"/>
              </a:rPr>
              <a:t>p</a:t>
            </a:r>
            <a:r>
              <a:rPr lang="en-GB" sz="1400" baseline="30000" dirty="0">
                <a:solidFill>
                  <a:srgbClr val="003088"/>
                </a:solidFill>
                <a:latin typeface="Arial"/>
                <a:ea typeface="Roboto"/>
                <a:cs typeface="Arial"/>
              </a:rPr>
              <a:t>+</a:t>
            </a:r>
            <a:r>
              <a:rPr lang="en-GB" dirty="0">
                <a:solidFill>
                  <a:srgbClr val="003088"/>
                </a:solidFill>
                <a:latin typeface="Arial"/>
                <a:ea typeface="Roboto"/>
                <a:cs typeface="Arial"/>
              </a:rPr>
              <a:t> at rest near the target surface.</a:t>
            </a:r>
            <a:endParaRPr lang="en-US" dirty="0">
              <a:solidFill>
                <a:srgbClr val="003088"/>
              </a:solidFill>
            </a:endParaRP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dirty="0">
                <a:solidFill>
                  <a:srgbClr val="003088"/>
                </a:solidFill>
                <a:latin typeface="Arial"/>
                <a:ea typeface="Roboto"/>
                <a:cs typeface="Arial"/>
              </a:rPr>
              <a:t>Optimal energy 4MeV (29MeV/c)</a:t>
            </a:r>
            <a:endParaRPr lang="en-US" dirty="0">
              <a:solidFill>
                <a:srgbClr val="003088"/>
              </a:solidFill>
              <a:latin typeface="Roboto"/>
              <a:ea typeface="Roboto"/>
              <a:cs typeface="Roboto"/>
            </a:endParaRP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dirty="0">
                <a:solidFill>
                  <a:srgbClr val="003088"/>
                </a:solidFill>
                <a:latin typeface="Arial"/>
                <a:ea typeface="Roboto"/>
                <a:cs typeface="Arial"/>
              </a:rPr>
              <a:t>Nearly 100% spin polarised</a:t>
            </a: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dirty="0">
                <a:solidFill>
                  <a:srgbClr val="00B050"/>
                </a:solidFill>
                <a:latin typeface="Arial"/>
                <a:ea typeface="Roboto"/>
                <a:cs typeface="Arial"/>
              </a:rPr>
              <a:t>Large fraction of muon experiments use surface muons</a:t>
            </a:r>
          </a:p>
        </p:txBody>
      </p:sp>
    </p:spTree>
    <p:extLst>
      <p:ext uri="{BB962C8B-B14F-4D97-AF65-F5344CB8AC3E}">
        <p14:creationId xmlns:p14="http://schemas.microsoft.com/office/powerpoint/2010/main" val="18808777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328442-0779-0672-5454-15D695254FDC}"/>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48955AE4-0C6B-73AE-D314-2E71183CDED7}"/>
              </a:ext>
            </a:extLst>
          </p:cNvPr>
          <p:cNvSpPr txBox="1">
            <a:spLocks/>
          </p:cNvSpPr>
          <p:nvPr/>
        </p:nvSpPr>
        <p:spPr>
          <a:xfrm>
            <a:off x="316411" y="206146"/>
            <a:ext cx="11141566"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latin typeface="Roboto"/>
                <a:ea typeface="Roboto"/>
                <a:cs typeface="Arial"/>
              </a:rPr>
              <a:t>Muon production – surface, decay and low energy muons</a:t>
            </a:r>
            <a:endParaRPr lang="en-US" dirty="0">
              <a:latin typeface="Roboto"/>
              <a:ea typeface="Roboto"/>
            </a:endParaRPr>
          </a:p>
        </p:txBody>
      </p:sp>
      <p:sp>
        <p:nvSpPr>
          <p:cNvPr id="9" name="Rectangle 8">
            <a:extLst>
              <a:ext uri="{FF2B5EF4-FFF2-40B4-BE49-F238E27FC236}">
                <a16:creationId xmlns:a16="http://schemas.microsoft.com/office/drawing/2014/main" id="{284826AA-F737-FDF5-D566-6B386EE47EA9}"/>
              </a:ext>
            </a:extLst>
          </p:cNvPr>
          <p:cNvSpPr/>
          <p:nvPr/>
        </p:nvSpPr>
        <p:spPr>
          <a:xfrm>
            <a:off x="93734" y="5549702"/>
            <a:ext cx="5904347" cy="11642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1" name="TextBox 10">
            <a:extLst>
              <a:ext uri="{FF2B5EF4-FFF2-40B4-BE49-F238E27FC236}">
                <a16:creationId xmlns:a16="http://schemas.microsoft.com/office/drawing/2014/main" id="{7BECBA4E-5DB3-A289-D08D-902177FD9FE1}"/>
              </a:ext>
            </a:extLst>
          </p:cNvPr>
          <p:cNvSpPr txBox="1"/>
          <p:nvPr/>
        </p:nvSpPr>
        <p:spPr>
          <a:xfrm>
            <a:off x="329726" y="973717"/>
            <a:ext cx="3287405" cy="369332"/>
          </a:xfrm>
          <a:prstGeom prst="rect">
            <a:avLst/>
          </a:prstGeom>
          <a:noFill/>
          <a:ln w="28575">
            <a:solidFill>
              <a:srgbClr val="00B050"/>
            </a:solidFill>
          </a:ln>
        </p:spPr>
        <p:txBody>
          <a:bodyPr wrap="square" rtlCol="0">
            <a:spAutoFit/>
          </a:bodyPr>
          <a:lstStyle/>
          <a:p>
            <a:r>
              <a:rPr lang="en-GB" dirty="0">
                <a:solidFill>
                  <a:srgbClr val="003088"/>
                </a:solidFill>
              </a:rPr>
              <a:t>Surface -&gt;  4MeV (10-100 </a:t>
            </a:r>
            <a:r>
              <a:rPr lang="el-GR" dirty="0">
                <a:solidFill>
                  <a:srgbClr val="003088"/>
                </a:solidFill>
              </a:rPr>
              <a:t>μ</a:t>
            </a:r>
            <a:r>
              <a:rPr lang="en-GB" dirty="0">
                <a:solidFill>
                  <a:srgbClr val="003088"/>
                </a:solidFill>
              </a:rPr>
              <a:t>m)</a:t>
            </a:r>
          </a:p>
        </p:txBody>
      </p:sp>
      <p:sp>
        <p:nvSpPr>
          <p:cNvPr id="13" name="TextBox 12">
            <a:extLst>
              <a:ext uri="{FF2B5EF4-FFF2-40B4-BE49-F238E27FC236}">
                <a16:creationId xmlns:a16="http://schemas.microsoft.com/office/drawing/2014/main" id="{3444AA37-A909-22C2-745F-B88FE90F8A90}"/>
              </a:ext>
            </a:extLst>
          </p:cNvPr>
          <p:cNvSpPr txBox="1"/>
          <p:nvPr/>
        </p:nvSpPr>
        <p:spPr>
          <a:xfrm>
            <a:off x="3991739" y="987517"/>
            <a:ext cx="3677804" cy="369332"/>
          </a:xfrm>
          <a:prstGeom prst="rect">
            <a:avLst/>
          </a:prstGeom>
          <a:noFill/>
          <a:ln w="28575">
            <a:solidFill>
              <a:srgbClr val="FFC000"/>
            </a:solidFill>
          </a:ln>
        </p:spPr>
        <p:txBody>
          <a:bodyPr wrap="square" rtlCol="0">
            <a:spAutoFit/>
          </a:bodyPr>
          <a:lstStyle/>
          <a:p>
            <a:r>
              <a:rPr lang="en-GB" dirty="0">
                <a:solidFill>
                  <a:srgbClr val="003088"/>
                </a:solidFill>
              </a:rPr>
              <a:t>Decay  -&gt;  1-100 MeV (1-1000 </a:t>
            </a:r>
            <a:r>
              <a:rPr lang="el-GR" dirty="0">
                <a:solidFill>
                  <a:srgbClr val="003088"/>
                </a:solidFill>
              </a:rPr>
              <a:t>μ</a:t>
            </a:r>
            <a:r>
              <a:rPr lang="en-GB" dirty="0">
                <a:solidFill>
                  <a:srgbClr val="003088"/>
                </a:solidFill>
              </a:rPr>
              <a:t>m)</a:t>
            </a:r>
          </a:p>
        </p:txBody>
      </p:sp>
      <p:sp>
        <p:nvSpPr>
          <p:cNvPr id="2" name="TextBox 1">
            <a:extLst>
              <a:ext uri="{FF2B5EF4-FFF2-40B4-BE49-F238E27FC236}">
                <a16:creationId xmlns:a16="http://schemas.microsoft.com/office/drawing/2014/main" id="{99F21502-F851-8E15-8FC8-DDAD7307234D}"/>
              </a:ext>
            </a:extLst>
          </p:cNvPr>
          <p:cNvSpPr txBox="1"/>
          <p:nvPr/>
        </p:nvSpPr>
        <p:spPr>
          <a:xfrm>
            <a:off x="331352" y="1581437"/>
            <a:ext cx="3285866" cy="31700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ourier New"/>
              <a:buChar char="o"/>
            </a:pPr>
            <a:r>
              <a:rPr lang="en-GB" dirty="0">
                <a:solidFill>
                  <a:srgbClr val="003088"/>
                </a:solidFill>
                <a:ea typeface="Roboto"/>
                <a:cs typeface="Roboto"/>
              </a:rPr>
              <a:t>Decay of </a:t>
            </a:r>
            <a:r>
              <a:rPr lang="en-GB" sz="2000" dirty="0">
                <a:solidFill>
                  <a:srgbClr val="003088"/>
                </a:solidFill>
                <a:latin typeface="Symbol"/>
                <a:ea typeface="Roboto"/>
                <a:cs typeface="Roboto"/>
                <a:sym typeface="Symbol"/>
              </a:rPr>
              <a:t>p</a:t>
            </a:r>
            <a:r>
              <a:rPr lang="en-GB" sz="1400" baseline="30000" dirty="0">
                <a:solidFill>
                  <a:srgbClr val="003088"/>
                </a:solidFill>
                <a:latin typeface="Arial"/>
                <a:ea typeface="Roboto"/>
                <a:cs typeface="Arial"/>
              </a:rPr>
              <a:t>+</a:t>
            </a:r>
            <a:r>
              <a:rPr lang="en-GB" dirty="0">
                <a:solidFill>
                  <a:srgbClr val="003088"/>
                </a:solidFill>
                <a:latin typeface="Arial"/>
                <a:ea typeface="Roboto"/>
                <a:cs typeface="Arial"/>
              </a:rPr>
              <a:t> at rest near the target surface.</a:t>
            </a:r>
            <a:endParaRPr lang="en-US" dirty="0">
              <a:solidFill>
                <a:srgbClr val="003088"/>
              </a:solidFill>
            </a:endParaRP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dirty="0">
                <a:solidFill>
                  <a:srgbClr val="003088"/>
                </a:solidFill>
                <a:latin typeface="Arial"/>
                <a:ea typeface="Roboto"/>
                <a:cs typeface="Arial"/>
              </a:rPr>
              <a:t>Optimal energy 4MeV (29MeV/c)</a:t>
            </a:r>
            <a:endParaRPr lang="en-US" dirty="0">
              <a:solidFill>
                <a:srgbClr val="003088"/>
              </a:solidFill>
              <a:latin typeface="Roboto"/>
              <a:ea typeface="Roboto"/>
              <a:cs typeface="Roboto"/>
            </a:endParaRP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dirty="0">
                <a:solidFill>
                  <a:srgbClr val="003088"/>
                </a:solidFill>
                <a:latin typeface="Arial"/>
                <a:ea typeface="Roboto"/>
                <a:cs typeface="Arial"/>
              </a:rPr>
              <a:t>Nearly 100% spin polarised</a:t>
            </a: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dirty="0">
                <a:solidFill>
                  <a:srgbClr val="00B050"/>
                </a:solidFill>
                <a:latin typeface="Arial"/>
                <a:ea typeface="Roboto"/>
                <a:cs typeface="Arial"/>
              </a:rPr>
              <a:t>Large fraction of muon experiments use surface muons</a:t>
            </a:r>
          </a:p>
        </p:txBody>
      </p:sp>
      <p:sp>
        <p:nvSpPr>
          <p:cNvPr id="4" name="TextBox 3">
            <a:extLst>
              <a:ext uri="{FF2B5EF4-FFF2-40B4-BE49-F238E27FC236}">
                <a16:creationId xmlns:a16="http://schemas.microsoft.com/office/drawing/2014/main" id="{743CC096-4ADF-82E1-5EF8-0D3F4521FD1E}"/>
              </a:ext>
            </a:extLst>
          </p:cNvPr>
          <p:cNvSpPr txBox="1"/>
          <p:nvPr/>
        </p:nvSpPr>
        <p:spPr>
          <a:xfrm>
            <a:off x="3988951" y="1581436"/>
            <a:ext cx="3670876" cy="40010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ourier New"/>
              <a:buChar char="o"/>
            </a:pPr>
            <a:r>
              <a:rPr lang="en-GB" dirty="0">
                <a:solidFill>
                  <a:srgbClr val="003088"/>
                </a:solidFill>
                <a:ea typeface="Roboto"/>
                <a:cs typeface="Roboto"/>
              </a:rPr>
              <a:t>Produced</a:t>
            </a:r>
            <a:r>
              <a:rPr lang="en-GB" dirty="0">
                <a:solidFill>
                  <a:srgbClr val="003088"/>
                </a:solidFill>
                <a:latin typeface="Roboto"/>
                <a:ea typeface="Roboto"/>
                <a:cs typeface="Roboto"/>
              </a:rPr>
              <a:t> when finite momentum </a:t>
            </a:r>
            <a:r>
              <a:rPr lang="en-GB" dirty="0" err="1">
                <a:solidFill>
                  <a:srgbClr val="003088"/>
                </a:solidFill>
                <a:latin typeface="Roboto"/>
                <a:ea typeface="Roboto"/>
                <a:cs typeface="Roboto"/>
              </a:rPr>
              <a:t>pions</a:t>
            </a:r>
            <a:r>
              <a:rPr lang="en-GB" dirty="0">
                <a:solidFill>
                  <a:srgbClr val="003088"/>
                </a:solidFill>
                <a:latin typeface="Roboto"/>
                <a:ea typeface="Roboto"/>
                <a:cs typeface="Roboto"/>
              </a:rPr>
              <a:t> leave the target and decay in flight. </a:t>
            </a:r>
            <a:endParaRPr lang="en-GB" dirty="0">
              <a:solidFill>
                <a:srgbClr val="003088"/>
              </a:solidFill>
              <a:latin typeface="Arial"/>
              <a:ea typeface="Roboto"/>
              <a:cs typeface="Arial"/>
            </a:endParaRP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sz="2000" dirty="0">
                <a:solidFill>
                  <a:srgbClr val="003088"/>
                </a:solidFill>
                <a:latin typeface="Arial"/>
                <a:ea typeface="Roboto"/>
                <a:cs typeface="Arial"/>
              </a:rPr>
              <a:t>Can be </a:t>
            </a:r>
            <a:r>
              <a:rPr lang="en-GB" sz="2000" dirty="0">
                <a:solidFill>
                  <a:srgbClr val="003088"/>
                </a:solidFill>
                <a:latin typeface="Symbol"/>
                <a:ea typeface="Roboto"/>
                <a:cs typeface="Arial"/>
                <a:sym typeface="Symbol"/>
              </a:rPr>
              <a:t>m</a:t>
            </a:r>
            <a:r>
              <a:rPr lang="en-GB" sz="1400" baseline="30000" dirty="0">
                <a:solidFill>
                  <a:srgbClr val="003088"/>
                </a:solidFill>
                <a:latin typeface="Arial"/>
                <a:ea typeface="Roboto"/>
                <a:cs typeface="Arial"/>
              </a:rPr>
              <a:t>+</a:t>
            </a:r>
            <a:r>
              <a:rPr lang="en-GB" sz="2000" dirty="0">
                <a:solidFill>
                  <a:srgbClr val="003088"/>
                </a:solidFill>
                <a:latin typeface="Arial"/>
                <a:ea typeface="Roboto"/>
                <a:cs typeface="Arial"/>
              </a:rPr>
              <a:t> or </a:t>
            </a:r>
            <a:r>
              <a:rPr lang="en-GB" sz="2000" dirty="0">
                <a:solidFill>
                  <a:srgbClr val="003088"/>
                </a:solidFill>
                <a:latin typeface="Symbol"/>
                <a:ea typeface="Roboto"/>
                <a:cs typeface="Arial"/>
                <a:sym typeface="Symbol"/>
              </a:rPr>
              <a:t>m</a:t>
            </a:r>
            <a:r>
              <a:rPr lang="en-GB" sz="1400" baseline="30000" dirty="0">
                <a:solidFill>
                  <a:srgbClr val="003088"/>
                </a:solidFill>
                <a:latin typeface="Arial"/>
                <a:ea typeface="Roboto"/>
                <a:cs typeface="Arial"/>
              </a:rPr>
              <a:t>- </a:t>
            </a: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dirty="0">
                <a:solidFill>
                  <a:srgbClr val="003088"/>
                </a:solidFill>
                <a:latin typeface="Arial"/>
                <a:ea typeface="Roboto"/>
                <a:cs typeface="Arial"/>
              </a:rPr>
              <a:t>Range of momentum possible</a:t>
            </a:r>
            <a:br>
              <a:rPr lang="en-GB" dirty="0">
                <a:solidFill>
                  <a:srgbClr val="003088"/>
                </a:solidFill>
                <a:latin typeface="Arial"/>
                <a:ea typeface="Roboto"/>
                <a:cs typeface="Arial"/>
              </a:rPr>
            </a:br>
            <a:r>
              <a:rPr lang="en-GB" dirty="0">
                <a:solidFill>
                  <a:srgbClr val="003088"/>
                </a:solidFill>
                <a:latin typeface="Arial"/>
                <a:ea typeface="Roboto"/>
                <a:cs typeface="Arial"/>
              </a:rPr>
              <a:t>(0 – 150MeV/c)</a:t>
            </a: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dirty="0">
                <a:solidFill>
                  <a:srgbClr val="003088"/>
                </a:solidFill>
                <a:latin typeface="Arial"/>
                <a:ea typeface="Roboto"/>
                <a:cs typeface="Arial"/>
              </a:rPr>
              <a:t>Up to 80% spin polarised</a:t>
            </a: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dirty="0">
                <a:solidFill>
                  <a:srgbClr val="003088"/>
                </a:solidFill>
                <a:latin typeface="Arial"/>
                <a:ea typeface="Roboto"/>
                <a:cs typeface="Arial"/>
              </a:rPr>
              <a:t>Enables measurements of samples in complex sample environments. </a:t>
            </a:r>
          </a:p>
        </p:txBody>
      </p:sp>
    </p:spTree>
    <p:extLst>
      <p:ext uri="{BB962C8B-B14F-4D97-AF65-F5344CB8AC3E}">
        <p14:creationId xmlns:p14="http://schemas.microsoft.com/office/powerpoint/2010/main" val="38699328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0E0BCF-1063-E8C6-6677-E9F0EFB87252}"/>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D87C5144-45F4-B5B3-FEC2-489D0A1961F3}"/>
              </a:ext>
            </a:extLst>
          </p:cNvPr>
          <p:cNvSpPr txBox="1">
            <a:spLocks/>
          </p:cNvSpPr>
          <p:nvPr/>
        </p:nvSpPr>
        <p:spPr>
          <a:xfrm>
            <a:off x="316411" y="206146"/>
            <a:ext cx="11141566"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latin typeface="Roboto"/>
                <a:ea typeface="Roboto"/>
                <a:cs typeface="Arial"/>
              </a:rPr>
              <a:t>Muon production – surface, decay and low energy muons</a:t>
            </a:r>
            <a:endParaRPr lang="en-US" dirty="0">
              <a:latin typeface="Roboto"/>
              <a:ea typeface="Roboto"/>
            </a:endParaRPr>
          </a:p>
        </p:txBody>
      </p:sp>
      <p:sp>
        <p:nvSpPr>
          <p:cNvPr id="9" name="Rectangle 8">
            <a:extLst>
              <a:ext uri="{FF2B5EF4-FFF2-40B4-BE49-F238E27FC236}">
                <a16:creationId xmlns:a16="http://schemas.microsoft.com/office/drawing/2014/main" id="{665D0D76-E795-DC09-10BB-95CF9715D700}"/>
              </a:ext>
            </a:extLst>
          </p:cNvPr>
          <p:cNvSpPr/>
          <p:nvPr/>
        </p:nvSpPr>
        <p:spPr>
          <a:xfrm>
            <a:off x="93734" y="5549702"/>
            <a:ext cx="5904347" cy="11642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1" name="TextBox 10">
            <a:extLst>
              <a:ext uri="{FF2B5EF4-FFF2-40B4-BE49-F238E27FC236}">
                <a16:creationId xmlns:a16="http://schemas.microsoft.com/office/drawing/2014/main" id="{B084F35C-A2E7-D601-9E40-F3D60E4C6485}"/>
              </a:ext>
            </a:extLst>
          </p:cNvPr>
          <p:cNvSpPr txBox="1"/>
          <p:nvPr/>
        </p:nvSpPr>
        <p:spPr>
          <a:xfrm>
            <a:off x="329726" y="973717"/>
            <a:ext cx="3287405" cy="369332"/>
          </a:xfrm>
          <a:prstGeom prst="rect">
            <a:avLst/>
          </a:prstGeom>
          <a:noFill/>
          <a:ln w="28575">
            <a:solidFill>
              <a:srgbClr val="00B050"/>
            </a:solidFill>
          </a:ln>
        </p:spPr>
        <p:txBody>
          <a:bodyPr wrap="square" rtlCol="0">
            <a:spAutoFit/>
          </a:bodyPr>
          <a:lstStyle/>
          <a:p>
            <a:r>
              <a:rPr lang="en-GB" dirty="0">
                <a:solidFill>
                  <a:srgbClr val="003088"/>
                </a:solidFill>
              </a:rPr>
              <a:t>Surface -&gt;  4MeV (10-100 </a:t>
            </a:r>
            <a:r>
              <a:rPr lang="el-GR" dirty="0">
                <a:solidFill>
                  <a:srgbClr val="003088"/>
                </a:solidFill>
              </a:rPr>
              <a:t>μ</a:t>
            </a:r>
            <a:r>
              <a:rPr lang="en-GB" dirty="0">
                <a:solidFill>
                  <a:srgbClr val="003088"/>
                </a:solidFill>
              </a:rPr>
              <a:t>m)</a:t>
            </a:r>
          </a:p>
        </p:txBody>
      </p:sp>
      <p:sp>
        <p:nvSpPr>
          <p:cNvPr id="13" name="TextBox 12">
            <a:extLst>
              <a:ext uri="{FF2B5EF4-FFF2-40B4-BE49-F238E27FC236}">
                <a16:creationId xmlns:a16="http://schemas.microsoft.com/office/drawing/2014/main" id="{1F07EB85-340F-7F6D-D1E0-DE973D5844FB}"/>
              </a:ext>
            </a:extLst>
          </p:cNvPr>
          <p:cNvSpPr txBox="1"/>
          <p:nvPr/>
        </p:nvSpPr>
        <p:spPr>
          <a:xfrm>
            <a:off x="3991739" y="987517"/>
            <a:ext cx="3677804" cy="369332"/>
          </a:xfrm>
          <a:prstGeom prst="rect">
            <a:avLst/>
          </a:prstGeom>
          <a:noFill/>
          <a:ln w="28575">
            <a:solidFill>
              <a:srgbClr val="FFC000"/>
            </a:solidFill>
          </a:ln>
        </p:spPr>
        <p:txBody>
          <a:bodyPr wrap="square" rtlCol="0">
            <a:spAutoFit/>
          </a:bodyPr>
          <a:lstStyle/>
          <a:p>
            <a:r>
              <a:rPr lang="en-GB" dirty="0">
                <a:solidFill>
                  <a:srgbClr val="003088"/>
                </a:solidFill>
              </a:rPr>
              <a:t>Decay  -&gt;  1-100 MeV (1-1000 </a:t>
            </a:r>
            <a:r>
              <a:rPr lang="el-GR" dirty="0">
                <a:solidFill>
                  <a:srgbClr val="003088"/>
                </a:solidFill>
              </a:rPr>
              <a:t>μ</a:t>
            </a:r>
            <a:r>
              <a:rPr lang="en-GB" dirty="0">
                <a:solidFill>
                  <a:srgbClr val="003088"/>
                </a:solidFill>
              </a:rPr>
              <a:t>m)</a:t>
            </a:r>
          </a:p>
        </p:txBody>
      </p:sp>
      <p:sp>
        <p:nvSpPr>
          <p:cNvPr id="15" name="TextBox 14">
            <a:extLst>
              <a:ext uri="{FF2B5EF4-FFF2-40B4-BE49-F238E27FC236}">
                <a16:creationId xmlns:a16="http://schemas.microsoft.com/office/drawing/2014/main" id="{C4260356-0771-8963-8211-CC71C5663E1A}"/>
              </a:ext>
            </a:extLst>
          </p:cNvPr>
          <p:cNvSpPr txBox="1"/>
          <p:nvPr/>
        </p:nvSpPr>
        <p:spPr>
          <a:xfrm>
            <a:off x="8009257" y="987517"/>
            <a:ext cx="3165485" cy="369332"/>
          </a:xfrm>
          <a:prstGeom prst="rect">
            <a:avLst/>
          </a:prstGeom>
          <a:noFill/>
          <a:ln w="28575">
            <a:solidFill>
              <a:srgbClr val="00B0F0"/>
            </a:solidFill>
          </a:ln>
        </p:spPr>
        <p:txBody>
          <a:bodyPr wrap="square" rtlCol="0">
            <a:spAutoFit/>
          </a:bodyPr>
          <a:lstStyle/>
          <a:p>
            <a:r>
              <a:rPr lang="en-GB" dirty="0">
                <a:solidFill>
                  <a:srgbClr val="003088"/>
                </a:solidFill>
              </a:rPr>
              <a:t>Low E -&gt;  1-30keV (1-100 nm)</a:t>
            </a:r>
          </a:p>
        </p:txBody>
      </p:sp>
      <p:sp>
        <p:nvSpPr>
          <p:cNvPr id="2" name="TextBox 1">
            <a:extLst>
              <a:ext uri="{FF2B5EF4-FFF2-40B4-BE49-F238E27FC236}">
                <a16:creationId xmlns:a16="http://schemas.microsoft.com/office/drawing/2014/main" id="{D50AFC81-87C2-3495-8355-66CE93F47C8E}"/>
              </a:ext>
            </a:extLst>
          </p:cNvPr>
          <p:cNvSpPr txBox="1"/>
          <p:nvPr/>
        </p:nvSpPr>
        <p:spPr>
          <a:xfrm>
            <a:off x="331352" y="1581437"/>
            <a:ext cx="3285866" cy="31700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ourier New"/>
              <a:buChar char="o"/>
            </a:pPr>
            <a:r>
              <a:rPr lang="en-GB" dirty="0">
                <a:solidFill>
                  <a:srgbClr val="003088"/>
                </a:solidFill>
                <a:ea typeface="Roboto"/>
                <a:cs typeface="Roboto"/>
              </a:rPr>
              <a:t>Decay of </a:t>
            </a:r>
            <a:r>
              <a:rPr lang="en-GB" sz="2000" dirty="0">
                <a:solidFill>
                  <a:srgbClr val="003088"/>
                </a:solidFill>
                <a:latin typeface="Symbol"/>
                <a:ea typeface="Roboto"/>
                <a:cs typeface="Roboto"/>
                <a:sym typeface="Symbol"/>
              </a:rPr>
              <a:t>p</a:t>
            </a:r>
            <a:r>
              <a:rPr lang="en-GB" sz="1400" baseline="30000" dirty="0">
                <a:solidFill>
                  <a:srgbClr val="003088"/>
                </a:solidFill>
                <a:latin typeface="Arial"/>
                <a:ea typeface="Roboto"/>
                <a:cs typeface="Arial"/>
              </a:rPr>
              <a:t>+</a:t>
            </a:r>
            <a:r>
              <a:rPr lang="en-GB" dirty="0">
                <a:solidFill>
                  <a:srgbClr val="003088"/>
                </a:solidFill>
                <a:latin typeface="Arial"/>
                <a:ea typeface="Roboto"/>
                <a:cs typeface="Arial"/>
              </a:rPr>
              <a:t> at rest near the target surface.</a:t>
            </a:r>
            <a:endParaRPr lang="en-US" dirty="0">
              <a:solidFill>
                <a:srgbClr val="003088"/>
              </a:solidFill>
            </a:endParaRP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dirty="0">
                <a:solidFill>
                  <a:srgbClr val="003088"/>
                </a:solidFill>
                <a:latin typeface="Arial"/>
                <a:ea typeface="Roboto"/>
                <a:cs typeface="Arial"/>
              </a:rPr>
              <a:t>Optimal energy 4MeV (29MeV/c)</a:t>
            </a:r>
            <a:endParaRPr lang="en-US" dirty="0">
              <a:solidFill>
                <a:srgbClr val="003088"/>
              </a:solidFill>
              <a:latin typeface="Roboto"/>
              <a:ea typeface="Roboto"/>
              <a:cs typeface="Roboto"/>
            </a:endParaRP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dirty="0">
                <a:solidFill>
                  <a:srgbClr val="003088"/>
                </a:solidFill>
                <a:latin typeface="Arial"/>
                <a:ea typeface="Roboto"/>
                <a:cs typeface="Arial"/>
              </a:rPr>
              <a:t>Nearly 100% spin polarised</a:t>
            </a: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dirty="0">
                <a:solidFill>
                  <a:srgbClr val="00B050"/>
                </a:solidFill>
                <a:latin typeface="Arial"/>
                <a:ea typeface="Roboto"/>
                <a:cs typeface="Arial"/>
              </a:rPr>
              <a:t>Large fraction of muon experiments use surface muons</a:t>
            </a:r>
          </a:p>
        </p:txBody>
      </p:sp>
      <p:sp>
        <p:nvSpPr>
          <p:cNvPr id="4" name="TextBox 3">
            <a:extLst>
              <a:ext uri="{FF2B5EF4-FFF2-40B4-BE49-F238E27FC236}">
                <a16:creationId xmlns:a16="http://schemas.microsoft.com/office/drawing/2014/main" id="{74F4A432-38EE-4AF7-A355-2ABF73B902D8}"/>
              </a:ext>
            </a:extLst>
          </p:cNvPr>
          <p:cNvSpPr txBox="1"/>
          <p:nvPr/>
        </p:nvSpPr>
        <p:spPr>
          <a:xfrm>
            <a:off x="3988951" y="1581436"/>
            <a:ext cx="3670876" cy="40010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ourier New"/>
              <a:buChar char="o"/>
            </a:pPr>
            <a:r>
              <a:rPr lang="en-GB" dirty="0">
                <a:solidFill>
                  <a:srgbClr val="003088"/>
                </a:solidFill>
                <a:ea typeface="Roboto"/>
                <a:cs typeface="Roboto"/>
              </a:rPr>
              <a:t>Produced</a:t>
            </a:r>
            <a:r>
              <a:rPr lang="en-GB" dirty="0">
                <a:solidFill>
                  <a:srgbClr val="003088"/>
                </a:solidFill>
                <a:latin typeface="Roboto"/>
                <a:ea typeface="Roboto"/>
                <a:cs typeface="Roboto"/>
              </a:rPr>
              <a:t> when finite momentum </a:t>
            </a:r>
            <a:r>
              <a:rPr lang="en-GB" dirty="0" err="1">
                <a:solidFill>
                  <a:srgbClr val="003088"/>
                </a:solidFill>
                <a:latin typeface="Roboto"/>
                <a:ea typeface="Roboto"/>
                <a:cs typeface="Roboto"/>
              </a:rPr>
              <a:t>pions</a:t>
            </a:r>
            <a:r>
              <a:rPr lang="en-GB" dirty="0">
                <a:solidFill>
                  <a:srgbClr val="003088"/>
                </a:solidFill>
                <a:latin typeface="Roboto"/>
                <a:ea typeface="Roboto"/>
                <a:cs typeface="Roboto"/>
              </a:rPr>
              <a:t> leave the target and decay in flight. </a:t>
            </a:r>
            <a:endParaRPr lang="en-GB" dirty="0">
              <a:solidFill>
                <a:srgbClr val="003088"/>
              </a:solidFill>
              <a:latin typeface="Arial"/>
              <a:ea typeface="Roboto"/>
              <a:cs typeface="Arial"/>
            </a:endParaRP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sz="2000" dirty="0">
                <a:solidFill>
                  <a:srgbClr val="003088"/>
                </a:solidFill>
                <a:latin typeface="Arial"/>
                <a:ea typeface="Roboto"/>
                <a:cs typeface="Arial"/>
              </a:rPr>
              <a:t>Can be </a:t>
            </a:r>
            <a:r>
              <a:rPr lang="en-GB" sz="2000" dirty="0">
                <a:solidFill>
                  <a:srgbClr val="003088"/>
                </a:solidFill>
                <a:latin typeface="Symbol"/>
                <a:ea typeface="Roboto"/>
                <a:cs typeface="Arial"/>
                <a:sym typeface="Symbol"/>
              </a:rPr>
              <a:t>m</a:t>
            </a:r>
            <a:r>
              <a:rPr lang="en-GB" sz="1400" baseline="30000" dirty="0">
                <a:solidFill>
                  <a:srgbClr val="003088"/>
                </a:solidFill>
                <a:latin typeface="Arial"/>
                <a:ea typeface="Roboto"/>
                <a:cs typeface="Arial"/>
              </a:rPr>
              <a:t>+</a:t>
            </a:r>
            <a:r>
              <a:rPr lang="en-GB" sz="2000" dirty="0">
                <a:solidFill>
                  <a:srgbClr val="003088"/>
                </a:solidFill>
                <a:latin typeface="Arial"/>
                <a:ea typeface="Roboto"/>
                <a:cs typeface="Arial"/>
              </a:rPr>
              <a:t> or </a:t>
            </a:r>
            <a:r>
              <a:rPr lang="en-GB" sz="2000" dirty="0">
                <a:solidFill>
                  <a:srgbClr val="003088"/>
                </a:solidFill>
                <a:latin typeface="Symbol"/>
                <a:ea typeface="Roboto"/>
                <a:cs typeface="Arial"/>
                <a:sym typeface="Symbol"/>
              </a:rPr>
              <a:t>m</a:t>
            </a:r>
            <a:r>
              <a:rPr lang="en-GB" sz="1400" baseline="30000" dirty="0">
                <a:solidFill>
                  <a:srgbClr val="003088"/>
                </a:solidFill>
                <a:latin typeface="Arial"/>
                <a:ea typeface="Roboto"/>
                <a:cs typeface="Arial"/>
              </a:rPr>
              <a:t>- </a:t>
            </a: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dirty="0">
                <a:solidFill>
                  <a:srgbClr val="003088"/>
                </a:solidFill>
                <a:latin typeface="Arial"/>
                <a:ea typeface="Roboto"/>
                <a:cs typeface="Arial"/>
              </a:rPr>
              <a:t>Range of momentum possible</a:t>
            </a:r>
            <a:br>
              <a:rPr lang="en-GB" dirty="0">
                <a:solidFill>
                  <a:srgbClr val="003088"/>
                </a:solidFill>
                <a:latin typeface="Arial"/>
                <a:ea typeface="Roboto"/>
                <a:cs typeface="Arial"/>
              </a:rPr>
            </a:br>
            <a:r>
              <a:rPr lang="en-GB" dirty="0">
                <a:solidFill>
                  <a:srgbClr val="003088"/>
                </a:solidFill>
                <a:latin typeface="Arial"/>
                <a:ea typeface="Roboto"/>
                <a:cs typeface="Arial"/>
              </a:rPr>
              <a:t>(0 – 150MeV/c)</a:t>
            </a: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dirty="0">
                <a:solidFill>
                  <a:srgbClr val="003088"/>
                </a:solidFill>
                <a:latin typeface="Arial"/>
                <a:ea typeface="Roboto"/>
                <a:cs typeface="Arial"/>
              </a:rPr>
              <a:t>Up to 80% spin polarised</a:t>
            </a: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dirty="0">
                <a:solidFill>
                  <a:srgbClr val="003088"/>
                </a:solidFill>
                <a:latin typeface="Arial"/>
                <a:ea typeface="Roboto"/>
                <a:cs typeface="Arial"/>
              </a:rPr>
              <a:t>Enables measurements of samples in complex sample environments. </a:t>
            </a:r>
          </a:p>
        </p:txBody>
      </p:sp>
      <p:sp>
        <p:nvSpPr>
          <p:cNvPr id="5" name="TextBox 4">
            <a:extLst>
              <a:ext uri="{FF2B5EF4-FFF2-40B4-BE49-F238E27FC236}">
                <a16:creationId xmlns:a16="http://schemas.microsoft.com/office/drawing/2014/main" id="{1E20818D-9CDD-5452-985D-20FA681EFC25}"/>
              </a:ext>
            </a:extLst>
          </p:cNvPr>
          <p:cNvSpPr txBox="1"/>
          <p:nvPr/>
        </p:nvSpPr>
        <p:spPr>
          <a:xfrm>
            <a:off x="8007497" y="1581435"/>
            <a:ext cx="3157529" cy="39703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ourier New"/>
              <a:buChar char="o"/>
            </a:pPr>
            <a:r>
              <a:rPr lang="en-GB" dirty="0">
                <a:solidFill>
                  <a:srgbClr val="003088"/>
                </a:solidFill>
                <a:ea typeface="Roboto"/>
                <a:cs typeface="Roboto"/>
              </a:rPr>
              <a:t>Surface muons can be moderated down to lower energies. </a:t>
            </a:r>
            <a:endParaRPr lang="en-GB" dirty="0">
              <a:solidFill>
                <a:srgbClr val="003088"/>
              </a:solidFill>
              <a:latin typeface="Arial"/>
              <a:ea typeface="Roboto"/>
              <a:cs typeface="Arial"/>
            </a:endParaRPr>
          </a:p>
          <a:p>
            <a:pPr marL="285750" indent="-285750">
              <a:buFont typeface="Courier New"/>
              <a:buChar char="o"/>
            </a:pPr>
            <a:endParaRPr lang="en-GB" dirty="0">
              <a:solidFill>
                <a:srgbClr val="003088"/>
              </a:solidFill>
              <a:latin typeface="Roboto"/>
              <a:ea typeface="Roboto"/>
              <a:cs typeface="Roboto"/>
            </a:endParaRPr>
          </a:p>
          <a:p>
            <a:pPr marL="285750" indent="-285750">
              <a:buFont typeface="Courier New"/>
              <a:buChar char="o"/>
            </a:pPr>
            <a:r>
              <a:rPr lang="en-GB" dirty="0">
                <a:solidFill>
                  <a:srgbClr val="003088"/>
                </a:solidFill>
                <a:latin typeface="Roboto"/>
                <a:ea typeface="Roboto"/>
                <a:cs typeface="Roboto"/>
              </a:rPr>
              <a:t>Range of energy possible by acceleration with electric fields (~ 1-30keV)</a:t>
            </a:r>
          </a:p>
          <a:p>
            <a:pPr marL="285750" indent="-285750">
              <a:buFont typeface="Courier New"/>
              <a:buChar char="o"/>
            </a:pPr>
            <a:endParaRPr lang="en-GB" dirty="0">
              <a:solidFill>
                <a:srgbClr val="003088"/>
              </a:solidFill>
              <a:latin typeface="Roboto"/>
              <a:ea typeface="Roboto"/>
              <a:cs typeface="Roboto"/>
            </a:endParaRPr>
          </a:p>
          <a:p>
            <a:pPr marL="285750" indent="-285750">
              <a:buFont typeface="Courier New"/>
              <a:buChar char="o"/>
            </a:pPr>
            <a:r>
              <a:rPr lang="en-GB" dirty="0">
                <a:solidFill>
                  <a:srgbClr val="003088"/>
                </a:solidFill>
                <a:latin typeface="Roboto"/>
                <a:ea typeface="Roboto"/>
                <a:cs typeface="Roboto"/>
              </a:rPr>
              <a:t>Nearly 100% spin polarised</a:t>
            </a:r>
          </a:p>
          <a:p>
            <a:pPr marL="285750" indent="-285750">
              <a:buFont typeface="Courier New"/>
              <a:buChar char="o"/>
            </a:pPr>
            <a:endParaRPr lang="en-GB" dirty="0">
              <a:solidFill>
                <a:srgbClr val="003088"/>
              </a:solidFill>
              <a:latin typeface="Roboto"/>
              <a:ea typeface="Roboto"/>
              <a:cs typeface="Roboto"/>
            </a:endParaRPr>
          </a:p>
          <a:p>
            <a:pPr marL="285750" indent="-285750">
              <a:buFont typeface="Courier New"/>
              <a:buChar char="o"/>
            </a:pPr>
            <a:r>
              <a:rPr lang="en-GB" dirty="0">
                <a:solidFill>
                  <a:srgbClr val="003088"/>
                </a:solidFill>
                <a:latin typeface="Roboto"/>
                <a:ea typeface="Roboto"/>
                <a:cs typeface="Roboto"/>
              </a:rPr>
              <a:t>Enables measurement of thin films, surfaces and interfaces. </a:t>
            </a:r>
          </a:p>
        </p:txBody>
      </p:sp>
    </p:spTree>
    <p:extLst>
      <p:ext uri="{BB962C8B-B14F-4D97-AF65-F5344CB8AC3E}">
        <p14:creationId xmlns:p14="http://schemas.microsoft.com/office/powerpoint/2010/main" val="40591001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92397E5-94D1-9619-E908-598EFAF34C07}"/>
              </a:ext>
            </a:extLst>
          </p:cNvPr>
          <p:cNvSpPr txBox="1">
            <a:spLocks/>
          </p:cNvSpPr>
          <p:nvPr/>
        </p:nvSpPr>
        <p:spPr>
          <a:xfrm>
            <a:off x="450882" y="202389"/>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latin typeface="Moderat Medium"/>
                <a:ea typeface="Roboto"/>
                <a:cs typeface="Arial"/>
              </a:rPr>
              <a:t>Preface – some useful references</a:t>
            </a:r>
            <a:endParaRPr lang="en-US" dirty="0"/>
          </a:p>
        </p:txBody>
      </p:sp>
      <p:sp>
        <p:nvSpPr>
          <p:cNvPr id="6" name="Rectangle 5">
            <a:extLst>
              <a:ext uri="{FF2B5EF4-FFF2-40B4-BE49-F238E27FC236}">
                <a16:creationId xmlns:a16="http://schemas.microsoft.com/office/drawing/2014/main" id="{8FE20A83-CB7B-DF77-7158-A2A39B69DD68}"/>
              </a:ext>
            </a:extLst>
          </p:cNvPr>
          <p:cNvSpPr/>
          <p:nvPr/>
        </p:nvSpPr>
        <p:spPr>
          <a:xfrm>
            <a:off x="44115" y="5602705"/>
            <a:ext cx="5911515" cy="11470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01F1381-0105-9106-542B-5182FA8F84A9}"/>
              </a:ext>
            </a:extLst>
          </p:cNvPr>
          <p:cNvSpPr txBox="1"/>
          <p:nvPr/>
        </p:nvSpPr>
        <p:spPr>
          <a:xfrm>
            <a:off x="1637862" y="941552"/>
            <a:ext cx="4484415" cy="12926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rtl="0">
              <a:lnSpc>
                <a:spcPts val="1800"/>
              </a:lnSpc>
            </a:pPr>
            <a:r>
              <a:rPr lang="en-GB" sz="1600" b="1" baseline="0" dirty="0">
                <a:solidFill>
                  <a:srgbClr val="0F1111"/>
                </a:solidFill>
                <a:latin typeface="Roboto"/>
                <a:ea typeface="Segoe UI"/>
                <a:cs typeface="Segoe UI"/>
              </a:rPr>
              <a:t>Muon Spectroscopy: An Introduction </a:t>
            </a:r>
            <a:r>
              <a:rPr lang="en-US" sz="1600" baseline="0" dirty="0">
                <a:latin typeface="Roboto"/>
                <a:ea typeface="Segoe UI"/>
                <a:cs typeface="Segoe UI"/>
              </a:rPr>
              <a:t>​​</a:t>
            </a:r>
            <a:r>
              <a:rPr lang="en-US" sz="1600" dirty="0">
                <a:latin typeface="Roboto"/>
                <a:ea typeface="Segoe UI"/>
                <a:cs typeface="Segoe UI"/>
              </a:rPr>
              <a:t>​</a:t>
            </a:r>
          </a:p>
          <a:p>
            <a:pPr rtl="0">
              <a:lnSpc>
                <a:spcPts val="1800"/>
              </a:lnSpc>
            </a:pPr>
            <a:r>
              <a:rPr lang="en-GB" sz="1600" u="sng" strike="noStrike" baseline="0" dirty="0">
                <a:solidFill>
                  <a:srgbClr val="676767"/>
                </a:solidFill>
                <a:latin typeface="Roboto"/>
                <a:ea typeface="Segoe UI"/>
                <a:cs typeface="Segoe UI"/>
                <a:hlinkClick r:id="rId2">
                  <a:extLst>
                    <a:ext uri="{A12FA001-AC4F-418D-AE19-62706E023703}">
                      <ahyp:hlinkClr xmlns:ahyp="http://schemas.microsoft.com/office/drawing/2018/hyperlinkcolor" val="tx"/>
                    </a:ext>
                  </a:extLst>
                </a:hlinkClick>
              </a:rPr>
              <a:t>Stephen J. Blundell</a:t>
            </a:r>
            <a:r>
              <a:rPr lang="en-GB" sz="1600" baseline="0" dirty="0">
                <a:solidFill>
                  <a:srgbClr val="676767"/>
                </a:solidFill>
                <a:latin typeface="Roboto"/>
                <a:ea typeface="Segoe UI"/>
                <a:cs typeface="Segoe UI"/>
              </a:rPr>
              <a:t>, </a:t>
            </a:r>
            <a:r>
              <a:rPr lang="en-GB" sz="1600" u="sng" strike="noStrike" baseline="0" dirty="0">
                <a:solidFill>
                  <a:srgbClr val="676767"/>
                </a:solidFill>
                <a:latin typeface="Roboto"/>
                <a:ea typeface="Segoe UI"/>
                <a:cs typeface="Segoe UI"/>
                <a:hlinkClick r:id="rId3">
                  <a:extLst>
                    <a:ext uri="{A12FA001-AC4F-418D-AE19-62706E023703}">
                      <ahyp:hlinkClr xmlns:ahyp="http://schemas.microsoft.com/office/drawing/2018/hyperlinkcolor" val="tx"/>
                    </a:ext>
                  </a:extLst>
                </a:hlinkClick>
              </a:rPr>
              <a:t>Roberto De Renzi</a:t>
            </a:r>
            <a:r>
              <a:rPr lang="en-GB" sz="1600" baseline="0" dirty="0">
                <a:solidFill>
                  <a:srgbClr val="676767"/>
                </a:solidFill>
                <a:latin typeface="Roboto"/>
                <a:ea typeface="Segoe UI"/>
                <a:cs typeface="Segoe UI"/>
              </a:rPr>
              <a:t>, </a:t>
            </a:r>
            <a:r>
              <a:rPr lang="en-GB" sz="1600" u="sng" strike="noStrike" baseline="0" dirty="0">
                <a:solidFill>
                  <a:srgbClr val="676767"/>
                </a:solidFill>
                <a:latin typeface="Roboto"/>
                <a:ea typeface="Segoe UI"/>
                <a:cs typeface="Segoe UI"/>
                <a:hlinkClick r:id="rId4">
                  <a:extLst>
                    <a:ext uri="{A12FA001-AC4F-418D-AE19-62706E023703}">
                      <ahyp:hlinkClr xmlns:ahyp="http://schemas.microsoft.com/office/drawing/2018/hyperlinkcolor" val="tx"/>
                    </a:ext>
                  </a:extLst>
                </a:hlinkClick>
              </a:rPr>
              <a:t>Tom Lancaster</a:t>
            </a:r>
            <a:r>
              <a:rPr lang="en-GB" sz="1600" baseline="0" dirty="0">
                <a:solidFill>
                  <a:srgbClr val="676767"/>
                </a:solidFill>
                <a:latin typeface="Roboto"/>
                <a:ea typeface="Segoe UI"/>
                <a:cs typeface="Segoe UI"/>
              </a:rPr>
              <a:t>, </a:t>
            </a:r>
            <a:r>
              <a:rPr lang="en-GB" sz="1600" u="sng" strike="noStrike" baseline="0" dirty="0">
                <a:solidFill>
                  <a:srgbClr val="676767"/>
                </a:solidFill>
                <a:latin typeface="Roboto"/>
                <a:ea typeface="Segoe UI"/>
                <a:cs typeface="Segoe UI"/>
                <a:hlinkClick r:id="rId5">
                  <a:extLst>
                    <a:ext uri="{A12FA001-AC4F-418D-AE19-62706E023703}">
                      <ahyp:hlinkClr xmlns:ahyp="http://schemas.microsoft.com/office/drawing/2018/hyperlinkcolor" val="tx"/>
                    </a:ext>
                  </a:extLst>
                </a:hlinkClick>
              </a:rPr>
              <a:t>Francis L. Pratt</a:t>
            </a:r>
            <a:r>
              <a:rPr lang="en-GB" sz="1600" baseline="0" dirty="0">
                <a:solidFill>
                  <a:srgbClr val="676767"/>
                </a:solidFill>
                <a:latin typeface="Roboto"/>
                <a:ea typeface="Segoe UI"/>
                <a:cs typeface="Segoe UI"/>
              </a:rPr>
              <a:t> </a:t>
            </a:r>
            <a:r>
              <a:rPr lang="en-US" sz="1600" baseline="0" dirty="0">
                <a:solidFill>
                  <a:srgbClr val="676767"/>
                </a:solidFill>
                <a:latin typeface="Roboto"/>
                <a:ea typeface="Segoe UI"/>
                <a:cs typeface="Segoe UI"/>
              </a:rPr>
              <a:t>​​</a:t>
            </a:r>
            <a:r>
              <a:rPr lang="en-US" sz="1600" dirty="0">
                <a:latin typeface="Roboto"/>
                <a:ea typeface="Segoe UI"/>
                <a:cs typeface="Segoe UI"/>
              </a:rPr>
              <a:t>​</a:t>
            </a:r>
          </a:p>
          <a:p>
            <a:pPr rtl="0">
              <a:lnSpc>
                <a:spcPts val="1800"/>
              </a:lnSpc>
            </a:pPr>
            <a:r>
              <a:rPr lang="en-GB" sz="1600" baseline="0" dirty="0">
                <a:solidFill>
                  <a:srgbClr val="0F1111"/>
                </a:solidFill>
                <a:latin typeface="Roboto"/>
                <a:ea typeface="Segoe UI"/>
                <a:cs typeface="Segoe UI"/>
              </a:rPr>
              <a:t>OUP 2022</a:t>
            </a:r>
            <a:r>
              <a:rPr lang="en-GB" sz="1600" dirty="0">
                <a:latin typeface="Roboto"/>
                <a:ea typeface="Segoe UI"/>
                <a:cs typeface="Segoe UI"/>
              </a:rPr>
              <a:t>​</a:t>
            </a:r>
          </a:p>
          <a:p>
            <a:pPr algn="ctr"/>
            <a:endParaRPr lang="en-GB" dirty="0"/>
          </a:p>
        </p:txBody>
      </p:sp>
      <p:pic>
        <p:nvPicPr>
          <p:cNvPr id="8" name="Picture 7" descr="Muon spectroscopy: an introduction | University of Oxford Department of  Physics">
            <a:extLst>
              <a:ext uri="{FF2B5EF4-FFF2-40B4-BE49-F238E27FC236}">
                <a16:creationId xmlns:a16="http://schemas.microsoft.com/office/drawing/2014/main" id="{09D0CD68-C51B-7EF5-BB06-220EF63100EB}"/>
              </a:ext>
            </a:extLst>
          </p:cNvPr>
          <p:cNvPicPr>
            <a:picLocks noChangeAspect="1"/>
          </p:cNvPicPr>
          <p:nvPr/>
        </p:nvPicPr>
        <p:blipFill>
          <a:blip r:embed="rId6"/>
          <a:stretch>
            <a:fillRect/>
          </a:stretch>
        </p:blipFill>
        <p:spPr>
          <a:xfrm>
            <a:off x="513693" y="938375"/>
            <a:ext cx="934546" cy="1144973"/>
          </a:xfrm>
          <a:prstGeom prst="rect">
            <a:avLst/>
          </a:prstGeom>
        </p:spPr>
      </p:pic>
      <p:sp>
        <p:nvSpPr>
          <p:cNvPr id="9" name="TextBox 8">
            <a:extLst>
              <a:ext uri="{FF2B5EF4-FFF2-40B4-BE49-F238E27FC236}">
                <a16:creationId xmlns:a16="http://schemas.microsoft.com/office/drawing/2014/main" id="{1292C49D-9061-C62F-13BE-284AF8B809F8}"/>
              </a:ext>
            </a:extLst>
          </p:cNvPr>
          <p:cNvSpPr txBox="1"/>
          <p:nvPr/>
        </p:nvSpPr>
        <p:spPr>
          <a:xfrm>
            <a:off x="1646621" y="1935655"/>
            <a:ext cx="4081517"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dirty="0">
                <a:ea typeface="Roboto"/>
                <a:cs typeface="Roboto"/>
              </a:rPr>
              <a:t>* Some figures adapted from this book</a:t>
            </a:r>
            <a:endParaRPr lang="en-GB" sz="1600">
              <a:ea typeface="Roboto"/>
              <a:cs typeface="Roboto"/>
            </a:endParaRPr>
          </a:p>
        </p:txBody>
      </p:sp>
      <p:pic>
        <p:nvPicPr>
          <p:cNvPr id="10" name="Picture 9" descr="Lightbox view of the cover for Introduction to Muon Spin Spectroscopy">
            <a:extLst>
              <a:ext uri="{FF2B5EF4-FFF2-40B4-BE49-F238E27FC236}">
                <a16:creationId xmlns:a16="http://schemas.microsoft.com/office/drawing/2014/main" id="{D7DDBB01-2252-60EF-E7B8-A5434C268D07}"/>
              </a:ext>
            </a:extLst>
          </p:cNvPr>
          <p:cNvPicPr>
            <a:picLocks noChangeAspect="1"/>
          </p:cNvPicPr>
          <p:nvPr/>
        </p:nvPicPr>
        <p:blipFill>
          <a:blip r:embed="rId7"/>
          <a:stretch>
            <a:fillRect/>
          </a:stretch>
        </p:blipFill>
        <p:spPr>
          <a:xfrm>
            <a:off x="517511" y="2238702"/>
            <a:ext cx="926910" cy="1294526"/>
          </a:xfrm>
          <a:prstGeom prst="rect">
            <a:avLst/>
          </a:prstGeom>
        </p:spPr>
      </p:pic>
      <p:sp>
        <p:nvSpPr>
          <p:cNvPr id="13" name="TextBox 12">
            <a:extLst>
              <a:ext uri="{FF2B5EF4-FFF2-40B4-BE49-F238E27FC236}">
                <a16:creationId xmlns:a16="http://schemas.microsoft.com/office/drawing/2014/main" id="{CCF718CD-9BCD-B7C0-1B56-8188F0CD0C43}"/>
              </a:ext>
            </a:extLst>
          </p:cNvPr>
          <p:cNvSpPr txBox="1"/>
          <p:nvPr/>
        </p:nvSpPr>
        <p:spPr>
          <a:xfrm>
            <a:off x="1646620" y="2456793"/>
            <a:ext cx="4624553" cy="10618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ts val="1800"/>
              </a:lnSpc>
            </a:pPr>
            <a:r>
              <a:rPr lang="en-GB" sz="1600" b="1" dirty="0">
                <a:solidFill>
                  <a:srgbClr val="0F1111"/>
                </a:solidFill>
                <a:latin typeface="Roboto"/>
                <a:ea typeface="Segoe UI"/>
                <a:cs typeface="Segoe UI"/>
              </a:rPr>
              <a:t>Introduction to </a:t>
            </a:r>
            <a:r>
              <a:rPr lang="en-GB" sz="1600" b="1" baseline="0" dirty="0">
                <a:solidFill>
                  <a:srgbClr val="0F1111"/>
                </a:solidFill>
                <a:latin typeface="Roboto"/>
                <a:ea typeface="Segoe UI"/>
                <a:cs typeface="Segoe UI"/>
              </a:rPr>
              <a:t>Muon </a:t>
            </a:r>
            <a:r>
              <a:rPr lang="en-GB" sz="1600" b="1" dirty="0">
                <a:solidFill>
                  <a:srgbClr val="0F1111"/>
                </a:solidFill>
                <a:latin typeface="Roboto"/>
                <a:ea typeface="Segoe UI"/>
                <a:cs typeface="Segoe UI"/>
              </a:rPr>
              <a:t>Spin Spectroscopy</a:t>
            </a:r>
            <a:r>
              <a:rPr lang="en-GB" sz="1600" b="1" baseline="0" dirty="0">
                <a:solidFill>
                  <a:srgbClr val="0F1111"/>
                </a:solidFill>
                <a:latin typeface="Roboto"/>
                <a:ea typeface="Segoe UI"/>
                <a:cs typeface="Segoe UI"/>
              </a:rPr>
              <a:t> </a:t>
            </a:r>
            <a:r>
              <a:rPr lang="en-US" sz="1600" baseline="0" dirty="0">
                <a:latin typeface="Roboto"/>
                <a:ea typeface="Segoe UI"/>
                <a:cs typeface="Segoe UI"/>
              </a:rPr>
              <a:t>​​</a:t>
            </a:r>
            <a:r>
              <a:rPr lang="en-US" sz="1600" dirty="0">
                <a:latin typeface="Roboto"/>
                <a:ea typeface="Segoe UI"/>
                <a:cs typeface="Segoe UI"/>
              </a:rPr>
              <a:t>​</a:t>
            </a:r>
          </a:p>
          <a:p>
            <a:pPr>
              <a:lnSpc>
                <a:spcPts val="1800"/>
              </a:lnSpc>
            </a:pPr>
            <a:r>
              <a:rPr lang="en-GB" sz="1600" u="sng" dirty="0">
                <a:solidFill>
                  <a:srgbClr val="676767"/>
                </a:solidFill>
                <a:latin typeface="Roboto"/>
                <a:ea typeface="Segoe UI"/>
                <a:cs typeface="Segoe UI"/>
              </a:rPr>
              <a:t>Alex Amato &amp; </a:t>
            </a:r>
            <a:r>
              <a:rPr lang="en-GB" sz="1600" u="sng" err="1">
                <a:solidFill>
                  <a:srgbClr val="676767"/>
                </a:solidFill>
                <a:latin typeface="Roboto"/>
                <a:ea typeface="Segoe UI"/>
                <a:cs typeface="Segoe UI"/>
              </a:rPr>
              <a:t>Elvezio</a:t>
            </a:r>
            <a:r>
              <a:rPr lang="en-GB" sz="1600" u="sng" dirty="0">
                <a:solidFill>
                  <a:srgbClr val="676767"/>
                </a:solidFill>
                <a:latin typeface="Roboto"/>
                <a:ea typeface="Segoe UI"/>
                <a:cs typeface="Segoe UI"/>
              </a:rPr>
              <a:t> </a:t>
            </a:r>
            <a:r>
              <a:rPr lang="en-GB" sz="1600" u="sng" err="1">
                <a:solidFill>
                  <a:srgbClr val="676767"/>
                </a:solidFill>
                <a:latin typeface="Roboto"/>
                <a:ea typeface="Segoe UI"/>
                <a:cs typeface="Segoe UI"/>
              </a:rPr>
              <a:t>Morenzoni</a:t>
            </a:r>
            <a:r>
              <a:rPr lang="en-GB" sz="1600" baseline="0" dirty="0">
                <a:solidFill>
                  <a:srgbClr val="676767"/>
                </a:solidFill>
                <a:latin typeface="Roboto"/>
                <a:ea typeface="Segoe UI"/>
                <a:cs typeface="Segoe UI"/>
              </a:rPr>
              <a:t> </a:t>
            </a:r>
            <a:r>
              <a:rPr lang="en-US" sz="1600" baseline="0" dirty="0">
                <a:solidFill>
                  <a:srgbClr val="676767"/>
                </a:solidFill>
                <a:latin typeface="Roboto"/>
                <a:ea typeface="Segoe UI"/>
                <a:cs typeface="Segoe UI"/>
              </a:rPr>
              <a:t>​​</a:t>
            </a:r>
            <a:r>
              <a:rPr lang="en-US" sz="1600" dirty="0">
                <a:latin typeface="Roboto"/>
                <a:ea typeface="Segoe UI"/>
                <a:cs typeface="Segoe UI"/>
              </a:rPr>
              <a:t>​</a:t>
            </a:r>
            <a:endParaRPr lang="en-US" sz="1600">
              <a:ea typeface="Roboto"/>
              <a:cs typeface="Roboto"/>
            </a:endParaRPr>
          </a:p>
          <a:p>
            <a:pPr rtl="0">
              <a:lnSpc>
                <a:spcPts val="1800"/>
              </a:lnSpc>
            </a:pPr>
            <a:r>
              <a:rPr lang="en-GB" sz="1600" dirty="0">
                <a:solidFill>
                  <a:srgbClr val="0F1111"/>
                </a:solidFill>
                <a:latin typeface="Roboto"/>
                <a:ea typeface="Segoe UI"/>
                <a:cs typeface="Segoe UI"/>
              </a:rPr>
              <a:t>Springer</a:t>
            </a:r>
            <a:r>
              <a:rPr lang="en-GB" sz="1600" baseline="0" dirty="0">
                <a:solidFill>
                  <a:srgbClr val="0F1111"/>
                </a:solidFill>
                <a:latin typeface="Roboto"/>
                <a:ea typeface="Segoe UI"/>
                <a:cs typeface="Segoe UI"/>
              </a:rPr>
              <a:t> </a:t>
            </a:r>
            <a:r>
              <a:rPr lang="en-GB" sz="1600" dirty="0">
                <a:solidFill>
                  <a:srgbClr val="0F1111"/>
                </a:solidFill>
                <a:latin typeface="Roboto"/>
                <a:ea typeface="Segoe UI"/>
                <a:cs typeface="Segoe UI"/>
              </a:rPr>
              <a:t>2024</a:t>
            </a:r>
            <a:r>
              <a:rPr lang="en-GB" sz="1600" dirty="0">
                <a:latin typeface="Roboto"/>
                <a:ea typeface="Segoe UI"/>
                <a:cs typeface="Segoe UI"/>
              </a:rPr>
              <a:t>​</a:t>
            </a:r>
          </a:p>
          <a:p>
            <a:pPr algn="ctr"/>
            <a:endParaRPr lang="en-GB" dirty="0"/>
          </a:p>
        </p:txBody>
      </p:sp>
      <p:pic>
        <p:nvPicPr>
          <p:cNvPr id="14" name="Picture 13" descr="Cover for &#10;&#10;Muon Spin Rotation, Relaxation, and Resonance&#10;&#10;&#10;&#10;&#10;&#10;&#10;">
            <a:extLst>
              <a:ext uri="{FF2B5EF4-FFF2-40B4-BE49-F238E27FC236}">
                <a16:creationId xmlns:a16="http://schemas.microsoft.com/office/drawing/2014/main" id="{3742363D-9EB7-8AD7-989E-B94ACB8488F4}"/>
              </a:ext>
            </a:extLst>
          </p:cNvPr>
          <p:cNvPicPr>
            <a:picLocks noChangeAspect="1"/>
          </p:cNvPicPr>
          <p:nvPr/>
        </p:nvPicPr>
        <p:blipFill>
          <a:blip r:embed="rId8"/>
          <a:stretch>
            <a:fillRect/>
          </a:stretch>
        </p:blipFill>
        <p:spPr>
          <a:xfrm>
            <a:off x="512380" y="5258455"/>
            <a:ext cx="928414" cy="1280949"/>
          </a:xfrm>
          <a:prstGeom prst="rect">
            <a:avLst/>
          </a:prstGeom>
        </p:spPr>
      </p:pic>
      <p:sp>
        <p:nvSpPr>
          <p:cNvPr id="15" name="TextBox 14">
            <a:extLst>
              <a:ext uri="{FF2B5EF4-FFF2-40B4-BE49-F238E27FC236}">
                <a16:creationId xmlns:a16="http://schemas.microsoft.com/office/drawing/2014/main" id="{1BC9BBEB-5436-4CBB-FDF8-D9EFB1406A27}"/>
              </a:ext>
            </a:extLst>
          </p:cNvPr>
          <p:cNvSpPr txBox="1"/>
          <p:nvPr/>
        </p:nvSpPr>
        <p:spPr>
          <a:xfrm>
            <a:off x="1646619" y="5364655"/>
            <a:ext cx="4545726" cy="10618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ts val="1800"/>
              </a:lnSpc>
            </a:pPr>
            <a:r>
              <a:rPr lang="en-GB" sz="1600" b="1" baseline="0" dirty="0">
                <a:solidFill>
                  <a:srgbClr val="0F1111"/>
                </a:solidFill>
                <a:latin typeface="Roboto"/>
                <a:ea typeface="Segoe UI"/>
                <a:cs typeface="Segoe UI"/>
              </a:rPr>
              <a:t>Muon </a:t>
            </a:r>
            <a:r>
              <a:rPr lang="en-GB" sz="1600" b="1" dirty="0">
                <a:solidFill>
                  <a:srgbClr val="0F1111"/>
                </a:solidFill>
                <a:latin typeface="Roboto"/>
                <a:ea typeface="Segoe UI"/>
                <a:cs typeface="Segoe UI"/>
              </a:rPr>
              <a:t>Spin Rotation, Relaxation and Resonance</a:t>
            </a:r>
            <a:endParaRPr lang="en-US" sz="1600" dirty="0">
              <a:latin typeface="Roboto"/>
              <a:ea typeface="Segoe UI"/>
              <a:cs typeface="Segoe UI"/>
            </a:endParaRPr>
          </a:p>
          <a:p>
            <a:pPr>
              <a:lnSpc>
                <a:spcPts val="1800"/>
              </a:lnSpc>
            </a:pPr>
            <a:r>
              <a:rPr lang="en-GB" sz="1600" u="sng" dirty="0">
                <a:solidFill>
                  <a:srgbClr val="676767"/>
                </a:solidFill>
                <a:latin typeface="Roboto"/>
                <a:ea typeface="Segoe UI"/>
                <a:cs typeface="Segoe UI"/>
              </a:rPr>
              <a:t>Alain </a:t>
            </a:r>
            <a:r>
              <a:rPr lang="en-GB" sz="1600" u="sng" dirty="0" err="1">
                <a:solidFill>
                  <a:srgbClr val="676767"/>
                </a:solidFill>
                <a:latin typeface="Roboto"/>
                <a:ea typeface="Segoe UI"/>
                <a:cs typeface="Segoe UI"/>
              </a:rPr>
              <a:t>Yaouanc</a:t>
            </a:r>
            <a:r>
              <a:rPr lang="en-GB" sz="1600" u="sng" dirty="0">
                <a:solidFill>
                  <a:srgbClr val="676767"/>
                </a:solidFill>
                <a:latin typeface="Roboto"/>
                <a:ea typeface="Segoe UI"/>
                <a:cs typeface="Segoe UI"/>
              </a:rPr>
              <a:t> &amp; Pierre Dalmas de </a:t>
            </a:r>
            <a:r>
              <a:rPr lang="en-GB" sz="1600" u="sng" dirty="0" err="1">
                <a:solidFill>
                  <a:srgbClr val="676767"/>
                </a:solidFill>
                <a:latin typeface="Roboto"/>
                <a:ea typeface="Segoe UI"/>
                <a:cs typeface="Segoe UI"/>
              </a:rPr>
              <a:t>Réotier</a:t>
            </a:r>
            <a:r>
              <a:rPr lang="en-GB" sz="1600" u="sng" dirty="0">
                <a:solidFill>
                  <a:srgbClr val="676767"/>
                </a:solidFill>
                <a:latin typeface="Roboto"/>
                <a:ea typeface="Segoe UI"/>
                <a:cs typeface="Segoe UI"/>
              </a:rPr>
              <a:t> </a:t>
            </a:r>
            <a:r>
              <a:rPr lang="en-GB" sz="1600" baseline="0" dirty="0">
                <a:solidFill>
                  <a:srgbClr val="676767"/>
                </a:solidFill>
                <a:latin typeface="Roboto"/>
                <a:ea typeface="Segoe UI"/>
                <a:cs typeface="Segoe UI"/>
              </a:rPr>
              <a:t> </a:t>
            </a:r>
            <a:r>
              <a:rPr lang="en-US" sz="1600" baseline="0" dirty="0">
                <a:solidFill>
                  <a:srgbClr val="676767"/>
                </a:solidFill>
                <a:latin typeface="Roboto"/>
                <a:ea typeface="Segoe UI"/>
                <a:cs typeface="Segoe UI"/>
              </a:rPr>
              <a:t>​​</a:t>
            </a:r>
            <a:r>
              <a:rPr lang="en-US" sz="1600" dirty="0">
                <a:latin typeface="Roboto"/>
                <a:ea typeface="Segoe UI"/>
                <a:cs typeface="Segoe UI"/>
              </a:rPr>
              <a:t>​</a:t>
            </a:r>
            <a:endParaRPr lang="en-US" sz="1600">
              <a:ea typeface="Roboto"/>
              <a:cs typeface="Roboto"/>
            </a:endParaRPr>
          </a:p>
          <a:p>
            <a:pPr rtl="0">
              <a:lnSpc>
                <a:spcPts val="1800"/>
              </a:lnSpc>
            </a:pPr>
            <a:r>
              <a:rPr lang="en-GB" sz="1600" dirty="0">
                <a:solidFill>
                  <a:srgbClr val="0F1111"/>
                </a:solidFill>
                <a:latin typeface="Roboto"/>
                <a:ea typeface="Segoe UI"/>
                <a:cs typeface="Segoe UI"/>
              </a:rPr>
              <a:t>OUP</a:t>
            </a:r>
            <a:r>
              <a:rPr lang="en-GB" sz="1600" baseline="0" dirty="0">
                <a:solidFill>
                  <a:srgbClr val="0F1111"/>
                </a:solidFill>
                <a:latin typeface="Roboto"/>
                <a:ea typeface="Segoe UI"/>
                <a:cs typeface="Segoe UI"/>
              </a:rPr>
              <a:t> </a:t>
            </a:r>
            <a:r>
              <a:rPr lang="en-GB" sz="1600" dirty="0">
                <a:solidFill>
                  <a:srgbClr val="0F1111"/>
                </a:solidFill>
                <a:latin typeface="Roboto"/>
                <a:ea typeface="Segoe UI"/>
                <a:cs typeface="Segoe UI"/>
              </a:rPr>
              <a:t>2010</a:t>
            </a:r>
            <a:r>
              <a:rPr lang="en-GB" sz="1600" dirty="0">
                <a:latin typeface="Roboto"/>
                <a:ea typeface="Segoe UI"/>
                <a:cs typeface="Segoe UI"/>
              </a:rPr>
              <a:t>​</a:t>
            </a:r>
          </a:p>
          <a:p>
            <a:pPr algn="ctr"/>
            <a:endParaRPr lang="en-GB" dirty="0"/>
          </a:p>
        </p:txBody>
      </p:sp>
      <p:sp>
        <p:nvSpPr>
          <p:cNvPr id="16" name="TextBox 15">
            <a:extLst>
              <a:ext uri="{FF2B5EF4-FFF2-40B4-BE49-F238E27FC236}">
                <a16:creationId xmlns:a16="http://schemas.microsoft.com/office/drawing/2014/main" id="{850609B8-2B3D-1C17-B086-0FA3AC951FC7}"/>
              </a:ext>
            </a:extLst>
          </p:cNvPr>
          <p:cNvSpPr txBox="1"/>
          <p:nvPr/>
        </p:nvSpPr>
        <p:spPr>
          <a:xfrm>
            <a:off x="1637859" y="3735551"/>
            <a:ext cx="4624553" cy="152349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ts val="1800"/>
              </a:lnSpc>
            </a:pPr>
            <a:r>
              <a:rPr lang="en-GB" sz="1600" b="1" dirty="0">
                <a:solidFill>
                  <a:srgbClr val="0F1111"/>
                </a:solidFill>
                <a:latin typeface="Roboto"/>
                <a:ea typeface="Open Sans"/>
                <a:cs typeface="Segoe UI"/>
              </a:rPr>
              <a:t>Muon Spin Spectroscopy: Methods and Applications in Chemistry and Materials Science</a:t>
            </a:r>
            <a:r>
              <a:rPr lang="en-GB" sz="1600" b="1" baseline="0" dirty="0">
                <a:solidFill>
                  <a:srgbClr val="0F1111"/>
                </a:solidFill>
                <a:latin typeface="Roboto"/>
                <a:ea typeface="Segoe UI"/>
                <a:cs typeface="Segoe UI"/>
              </a:rPr>
              <a:t> </a:t>
            </a:r>
            <a:r>
              <a:rPr lang="en-US" sz="1600" baseline="0" dirty="0">
                <a:latin typeface="Roboto"/>
                <a:ea typeface="Segoe UI"/>
                <a:cs typeface="Segoe UI"/>
              </a:rPr>
              <a:t>​​</a:t>
            </a:r>
            <a:r>
              <a:rPr lang="en-US" sz="1600" dirty="0">
                <a:latin typeface="Roboto"/>
                <a:ea typeface="Segoe UI"/>
                <a:cs typeface="Segoe UI"/>
              </a:rPr>
              <a:t>​</a:t>
            </a:r>
            <a:endParaRPr lang="en-US" dirty="0"/>
          </a:p>
          <a:p>
            <a:pPr>
              <a:lnSpc>
                <a:spcPts val="1800"/>
              </a:lnSpc>
            </a:pPr>
            <a:r>
              <a:rPr lang="en-GB" sz="1600" u="sng" dirty="0">
                <a:solidFill>
                  <a:srgbClr val="676767"/>
                </a:solidFill>
                <a:latin typeface="Roboto"/>
                <a:ea typeface="Segoe UI"/>
                <a:cs typeface="Segoe UI"/>
              </a:rPr>
              <a:t>Donald Fleming, Iain McKenzie &amp; Paul Percival</a:t>
            </a:r>
            <a:endParaRPr lang="en-US" sz="1600" dirty="0" err="1">
              <a:ea typeface="Roboto"/>
              <a:cs typeface="Segoe UI"/>
            </a:endParaRPr>
          </a:p>
          <a:p>
            <a:pPr rtl="0">
              <a:lnSpc>
                <a:spcPts val="1800"/>
              </a:lnSpc>
            </a:pPr>
            <a:r>
              <a:rPr lang="en-GB" sz="1600" dirty="0">
                <a:solidFill>
                  <a:srgbClr val="0F1111"/>
                </a:solidFill>
                <a:latin typeface="Roboto"/>
                <a:ea typeface="Segoe UI"/>
                <a:cs typeface="Segoe UI"/>
              </a:rPr>
              <a:t>Wiley</a:t>
            </a:r>
            <a:r>
              <a:rPr lang="en-GB" sz="1600" baseline="0" dirty="0">
                <a:solidFill>
                  <a:srgbClr val="0F1111"/>
                </a:solidFill>
                <a:latin typeface="Roboto"/>
                <a:ea typeface="Segoe UI"/>
                <a:cs typeface="Segoe UI"/>
              </a:rPr>
              <a:t> </a:t>
            </a:r>
            <a:r>
              <a:rPr lang="en-GB" sz="1600" dirty="0">
                <a:solidFill>
                  <a:srgbClr val="0F1111"/>
                </a:solidFill>
                <a:latin typeface="Roboto"/>
                <a:ea typeface="Segoe UI"/>
                <a:cs typeface="Segoe UI"/>
              </a:rPr>
              <a:t>2024</a:t>
            </a:r>
            <a:r>
              <a:rPr lang="en-GB" sz="1600" dirty="0">
                <a:latin typeface="Roboto"/>
                <a:ea typeface="Segoe UI"/>
                <a:cs typeface="Segoe UI"/>
              </a:rPr>
              <a:t>​</a:t>
            </a:r>
          </a:p>
          <a:p>
            <a:pPr algn="ctr"/>
            <a:endParaRPr lang="en-GB" dirty="0"/>
          </a:p>
        </p:txBody>
      </p:sp>
      <p:pic>
        <p:nvPicPr>
          <p:cNvPr id="17" name="Picture 16" descr="Muon Spin Spectroscopy: Methods and Applications in Chemistry and Materials  Science | Wiley">
            <a:extLst>
              <a:ext uri="{FF2B5EF4-FFF2-40B4-BE49-F238E27FC236}">
                <a16:creationId xmlns:a16="http://schemas.microsoft.com/office/drawing/2014/main" id="{46398390-C759-84DA-9652-23B7468D3E9E}"/>
              </a:ext>
            </a:extLst>
          </p:cNvPr>
          <p:cNvPicPr>
            <a:picLocks noChangeAspect="1"/>
          </p:cNvPicPr>
          <p:nvPr/>
        </p:nvPicPr>
        <p:blipFill>
          <a:blip r:embed="rId9"/>
          <a:stretch>
            <a:fillRect/>
          </a:stretch>
        </p:blipFill>
        <p:spPr>
          <a:xfrm>
            <a:off x="520262" y="3735709"/>
            <a:ext cx="921408" cy="1366029"/>
          </a:xfrm>
          <a:prstGeom prst="rect">
            <a:avLst/>
          </a:prstGeom>
        </p:spPr>
      </p:pic>
      <p:sp>
        <p:nvSpPr>
          <p:cNvPr id="18" name="TextBox 17">
            <a:extLst>
              <a:ext uri="{FF2B5EF4-FFF2-40B4-BE49-F238E27FC236}">
                <a16:creationId xmlns:a16="http://schemas.microsoft.com/office/drawing/2014/main" id="{BEC933F9-3ADF-D5C5-A8E7-018DD1EE0C09}"/>
              </a:ext>
            </a:extLst>
          </p:cNvPr>
          <p:cNvSpPr txBox="1"/>
          <p:nvPr/>
        </p:nvSpPr>
        <p:spPr>
          <a:xfrm>
            <a:off x="6262414" y="945930"/>
            <a:ext cx="4922343" cy="11387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ea typeface="Roboto"/>
                <a:cs typeface="Roboto"/>
              </a:rPr>
              <a:t>Along with useful review articles and online learning resources, for example:</a:t>
            </a:r>
          </a:p>
          <a:p>
            <a:endParaRPr lang="en-GB" dirty="0">
              <a:ea typeface="Roboto"/>
              <a:cs typeface="Roboto"/>
            </a:endParaRPr>
          </a:p>
          <a:p>
            <a:endParaRPr lang="en-GB" dirty="0">
              <a:ea typeface="Roboto"/>
              <a:cs typeface="Roboto"/>
            </a:endParaRPr>
          </a:p>
        </p:txBody>
      </p:sp>
      <p:pic>
        <p:nvPicPr>
          <p:cNvPr id="19" name="Picture 18" descr="A screenshot of a computer&#10;&#10;AI-generated content may be incorrect.">
            <a:extLst>
              <a:ext uri="{FF2B5EF4-FFF2-40B4-BE49-F238E27FC236}">
                <a16:creationId xmlns:a16="http://schemas.microsoft.com/office/drawing/2014/main" id="{CBF18B9E-E813-B490-F6B1-0215E88D3C14}"/>
              </a:ext>
            </a:extLst>
          </p:cNvPr>
          <p:cNvPicPr>
            <a:picLocks noChangeAspect="1"/>
          </p:cNvPicPr>
          <p:nvPr/>
        </p:nvPicPr>
        <p:blipFill>
          <a:blip r:embed="rId10"/>
          <a:stretch>
            <a:fillRect/>
          </a:stretch>
        </p:blipFill>
        <p:spPr>
          <a:xfrm>
            <a:off x="6271775" y="1640271"/>
            <a:ext cx="5227693" cy="1195114"/>
          </a:xfrm>
          <a:prstGeom prst="rect">
            <a:avLst/>
          </a:prstGeom>
        </p:spPr>
      </p:pic>
      <p:pic>
        <p:nvPicPr>
          <p:cNvPr id="21" name="Picture 20" descr="A logo with dots and lines&#10;&#10;AI-generated content may be incorrect.">
            <a:extLst>
              <a:ext uri="{FF2B5EF4-FFF2-40B4-BE49-F238E27FC236}">
                <a16:creationId xmlns:a16="http://schemas.microsoft.com/office/drawing/2014/main" id="{150D2DB0-5685-5044-C48A-4449DEE844C8}"/>
              </a:ext>
            </a:extLst>
          </p:cNvPr>
          <p:cNvPicPr>
            <a:picLocks noChangeAspect="1"/>
          </p:cNvPicPr>
          <p:nvPr/>
        </p:nvPicPr>
        <p:blipFill>
          <a:blip r:embed="rId11"/>
          <a:stretch>
            <a:fillRect/>
          </a:stretch>
        </p:blipFill>
        <p:spPr>
          <a:xfrm>
            <a:off x="6333412" y="5979454"/>
            <a:ext cx="3711797" cy="776125"/>
          </a:xfrm>
          <a:prstGeom prst="rect">
            <a:avLst/>
          </a:prstGeom>
        </p:spPr>
      </p:pic>
      <p:sp>
        <p:nvSpPr>
          <p:cNvPr id="22" name="TextBox 19">
            <a:extLst>
              <a:ext uri="{FF2B5EF4-FFF2-40B4-BE49-F238E27FC236}">
                <a16:creationId xmlns:a16="http://schemas.microsoft.com/office/drawing/2014/main" id="{E11FE40F-01CC-2524-8C28-4EC860B25DAF}"/>
              </a:ext>
            </a:extLst>
          </p:cNvPr>
          <p:cNvSpPr txBox="1"/>
          <p:nvPr/>
        </p:nvSpPr>
        <p:spPr>
          <a:xfrm>
            <a:off x="8189310" y="6433206"/>
            <a:ext cx="2977931" cy="307777"/>
          </a:xfrm>
          <a:prstGeom prst="rect">
            <a:avLst/>
          </a:prstGeom>
          <a:solidFill>
            <a:schemeClr val="bg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latin typeface="Segoe UI"/>
                <a:ea typeface="Segoe UI"/>
                <a:cs typeface="Segoe UI"/>
                <a:hlinkClick r:id="rId12"/>
              </a:rPr>
              <a:t>https://e-learning.pan-training.eu/</a:t>
            </a:r>
            <a:r>
              <a:rPr lang="en-US" sz="1400" dirty="0">
                <a:latin typeface="Segoe UI"/>
                <a:ea typeface="Segoe UI"/>
                <a:cs typeface="Segoe UI"/>
              </a:rPr>
              <a:t> </a:t>
            </a:r>
            <a:endParaRPr lang="en-US" sz="1600" dirty="0">
              <a:ea typeface="Roboto"/>
              <a:cs typeface="Roboto"/>
            </a:endParaRPr>
          </a:p>
        </p:txBody>
      </p:sp>
      <p:pic>
        <p:nvPicPr>
          <p:cNvPr id="23" name="Picture 22" descr="A screenshot of a phone&#10;&#10;AI-generated content may be incorrect.">
            <a:extLst>
              <a:ext uri="{FF2B5EF4-FFF2-40B4-BE49-F238E27FC236}">
                <a16:creationId xmlns:a16="http://schemas.microsoft.com/office/drawing/2014/main" id="{5972FE2C-73E3-2DB9-9BF6-94B856C0D180}"/>
              </a:ext>
            </a:extLst>
          </p:cNvPr>
          <p:cNvPicPr>
            <a:picLocks noChangeAspect="1"/>
          </p:cNvPicPr>
          <p:nvPr/>
        </p:nvPicPr>
        <p:blipFill>
          <a:blip r:embed="rId13"/>
          <a:stretch>
            <a:fillRect/>
          </a:stretch>
        </p:blipFill>
        <p:spPr>
          <a:xfrm>
            <a:off x="6265754" y="3090972"/>
            <a:ext cx="5660150" cy="1140263"/>
          </a:xfrm>
          <a:prstGeom prst="rect">
            <a:avLst/>
          </a:prstGeom>
        </p:spPr>
      </p:pic>
      <p:pic>
        <p:nvPicPr>
          <p:cNvPr id="24" name="Picture 23" descr="A screenshot of a computer&#10;&#10;AI-generated content may be incorrect.">
            <a:extLst>
              <a:ext uri="{FF2B5EF4-FFF2-40B4-BE49-F238E27FC236}">
                <a16:creationId xmlns:a16="http://schemas.microsoft.com/office/drawing/2014/main" id="{6BA03349-FB1D-D1A0-4736-03C9C36F12CB}"/>
              </a:ext>
            </a:extLst>
          </p:cNvPr>
          <p:cNvPicPr>
            <a:picLocks noChangeAspect="1"/>
          </p:cNvPicPr>
          <p:nvPr/>
        </p:nvPicPr>
        <p:blipFill>
          <a:blip r:embed="rId14"/>
          <a:stretch>
            <a:fillRect/>
          </a:stretch>
        </p:blipFill>
        <p:spPr>
          <a:xfrm>
            <a:off x="6265588" y="4385277"/>
            <a:ext cx="5082409" cy="1415723"/>
          </a:xfrm>
          <a:prstGeom prst="rect">
            <a:avLst/>
          </a:prstGeom>
        </p:spPr>
      </p:pic>
    </p:spTree>
    <p:extLst>
      <p:ext uri="{BB962C8B-B14F-4D97-AF65-F5344CB8AC3E}">
        <p14:creationId xmlns:p14="http://schemas.microsoft.com/office/powerpoint/2010/main" val="11682280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B3D9AA-DC8B-DB0C-0D97-B4E23D1250FB}"/>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879CCDC3-1DFC-8996-8EFD-08DB1BDAEEEC}"/>
              </a:ext>
            </a:extLst>
          </p:cNvPr>
          <p:cNvSpPr txBox="1">
            <a:spLocks/>
          </p:cNvSpPr>
          <p:nvPr/>
        </p:nvSpPr>
        <p:spPr>
          <a:xfrm>
            <a:off x="316411" y="206146"/>
            <a:ext cx="11141566"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latin typeface="Roboto"/>
                <a:ea typeface="Roboto"/>
                <a:cs typeface="Arial"/>
              </a:rPr>
              <a:t>Muon production – surface, decay and low energy muons</a:t>
            </a:r>
            <a:endParaRPr lang="en-US" dirty="0">
              <a:latin typeface="Roboto"/>
              <a:ea typeface="Roboto"/>
            </a:endParaRPr>
          </a:p>
        </p:txBody>
      </p:sp>
      <p:sp>
        <p:nvSpPr>
          <p:cNvPr id="9" name="Rectangle 8">
            <a:extLst>
              <a:ext uri="{FF2B5EF4-FFF2-40B4-BE49-F238E27FC236}">
                <a16:creationId xmlns:a16="http://schemas.microsoft.com/office/drawing/2014/main" id="{E7794A6B-F2A1-346E-18DE-0437BA0A3717}"/>
              </a:ext>
            </a:extLst>
          </p:cNvPr>
          <p:cNvSpPr/>
          <p:nvPr/>
        </p:nvSpPr>
        <p:spPr>
          <a:xfrm>
            <a:off x="93734" y="5549702"/>
            <a:ext cx="5904347" cy="11642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1" name="TextBox 10">
            <a:extLst>
              <a:ext uri="{FF2B5EF4-FFF2-40B4-BE49-F238E27FC236}">
                <a16:creationId xmlns:a16="http://schemas.microsoft.com/office/drawing/2014/main" id="{1843D9F6-A233-920B-F446-1232B65CCBD2}"/>
              </a:ext>
            </a:extLst>
          </p:cNvPr>
          <p:cNvSpPr txBox="1"/>
          <p:nvPr/>
        </p:nvSpPr>
        <p:spPr>
          <a:xfrm>
            <a:off x="329726" y="973717"/>
            <a:ext cx="3287405" cy="369332"/>
          </a:xfrm>
          <a:prstGeom prst="rect">
            <a:avLst/>
          </a:prstGeom>
          <a:noFill/>
          <a:ln w="28575">
            <a:solidFill>
              <a:srgbClr val="00B050"/>
            </a:solidFill>
          </a:ln>
        </p:spPr>
        <p:txBody>
          <a:bodyPr wrap="square" rtlCol="0">
            <a:spAutoFit/>
          </a:bodyPr>
          <a:lstStyle/>
          <a:p>
            <a:r>
              <a:rPr lang="en-GB" dirty="0">
                <a:solidFill>
                  <a:srgbClr val="003088"/>
                </a:solidFill>
              </a:rPr>
              <a:t>Surface -&gt;  4MeV (10-100 </a:t>
            </a:r>
            <a:r>
              <a:rPr lang="el-GR" dirty="0">
                <a:solidFill>
                  <a:srgbClr val="003088"/>
                </a:solidFill>
              </a:rPr>
              <a:t>μ</a:t>
            </a:r>
            <a:r>
              <a:rPr lang="en-GB" dirty="0">
                <a:solidFill>
                  <a:srgbClr val="003088"/>
                </a:solidFill>
              </a:rPr>
              <a:t>m)</a:t>
            </a:r>
          </a:p>
        </p:txBody>
      </p:sp>
      <p:sp>
        <p:nvSpPr>
          <p:cNvPr id="13" name="TextBox 12">
            <a:extLst>
              <a:ext uri="{FF2B5EF4-FFF2-40B4-BE49-F238E27FC236}">
                <a16:creationId xmlns:a16="http://schemas.microsoft.com/office/drawing/2014/main" id="{B2327C31-978C-84E3-3224-5F4DEADF1648}"/>
              </a:ext>
            </a:extLst>
          </p:cNvPr>
          <p:cNvSpPr txBox="1"/>
          <p:nvPr/>
        </p:nvSpPr>
        <p:spPr>
          <a:xfrm>
            <a:off x="3991739" y="987517"/>
            <a:ext cx="3677804" cy="369332"/>
          </a:xfrm>
          <a:prstGeom prst="rect">
            <a:avLst/>
          </a:prstGeom>
          <a:noFill/>
          <a:ln w="28575">
            <a:solidFill>
              <a:srgbClr val="FFC000"/>
            </a:solidFill>
          </a:ln>
        </p:spPr>
        <p:txBody>
          <a:bodyPr wrap="square" rtlCol="0">
            <a:spAutoFit/>
          </a:bodyPr>
          <a:lstStyle/>
          <a:p>
            <a:r>
              <a:rPr lang="en-GB" dirty="0">
                <a:solidFill>
                  <a:srgbClr val="003088"/>
                </a:solidFill>
              </a:rPr>
              <a:t>Decay  -&gt;  1-100 MeV (1-1000 </a:t>
            </a:r>
            <a:r>
              <a:rPr lang="el-GR" dirty="0">
                <a:solidFill>
                  <a:srgbClr val="003088"/>
                </a:solidFill>
              </a:rPr>
              <a:t>μ</a:t>
            </a:r>
            <a:r>
              <a:rPr lang="en-GB" dirty="0">
                <a:solidFill>
                  <a:srgbClr val="003088"/>
                </a:solidFill>
              </a:rPr>
              <a:t>m)</a:t>
            </a:r>
          </a:p>
        </p:txBody>
      </p:sp>
      <p:sp>
        <p:nvSpPr>
          <p:cNvPr id="15" name="TextBox 14">
            <a:extLst>
              <a:ext uri="{FF2B5EF4-FFF2-40B4-BE49-F238E27FC236}">
                <a16:creationId xmlns:a16="http://schemas.microsoft.com/office/drawing/2014/main" id="{F3FCA2BE-5B1C-F628-A3A1-1B1833E4ED37}"/>
              </a:ext>
            </a:extLst>
          </p:cNvPr>
          <p:cNvSpPr txBox="1"/>
          <p:nvPr/>
        </p:nvSpPr>
        <p:spPr>
          <a:xfrm>
            <a:off x="8009257" y="987517"/>
            <a:ext cx="3165485" cy="369332"/>
          </a:xfrm>
          <a:prstGeom prst="rect">
            <a:avLst/>
          </a:prstGeom>
          <a:noFill/>
          <a:ln w="28575">
            <a:solidFill>
              <a:srgbClr val="00B0F0"/>
            </a:solidFill>
          </a:ln>
        </p:spPr>
        <p:txBody>
          <a:bodyPr wrap="square" rtlCol="0">
            <a:spAutoFit/>
          </a:bodyPr>
          <a:lstStyle/>
          <a:p>
            <a:r>
              <a:rPr lang="en-GB" dirty="0">
                <a:solidFill>
                  <a:srgbClr val="003088"/>
                </a:solidFill>
              </a:rPr>
              <a:t>Low E -&gt;  1-30keV (1-100 nm)</a:t>
            </a:r>
          </a:p>
        </p:txBody>
      </p:sp>
      <p:sp>
        <p:nvSpPr>
          <p:cNvPr id="2" name="TextBox 1">
            <a:extLst>
              <a:ext uri="{FF2B5EF4-FFF2-40B4-BE49-F238E27FC236}">
                <a16:creationId xmlns:a16="http://schemas.microsoft.com/office/drawing/2014/main" id="{1533A37B-9478-43C7-CD82-37476E46317D}"/>
              </a:ext>
            </a:extLst>
          </p:cNvPr>
          <p:cNvSpPr txBox="1"/>
          <p:nvPr/>
        </p:nvSpPr>
        <p:spPr>
          <a:xfrm>
            <a:off x="331352" y="1581437"/>
            <a:ext cx="3285866" cy="31700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ourier New"/>
              <a:buChar char="o"/>
            </a:pPr>
            <a:r>
              <a:rPr lang="en-GB" dirty="0">
                <a:solidFill>
                  <a:srgbClr val="003088"/>
                </a:solidFill>
                <a:ea typeface="Roboto"/>
                <a:cs typeface="Roboto"/>
              </a:rPr>
              <a:t>Decay of </a:t>
            </a:r>
            <a:r>
              <a:rPr lang="en-GB" sz="2000" dirty="0">
                <a:solidFill>
                  <a:srgbClr val="003088"/>
                </a:solidFill>
                <a:latin typeface="Symbol"/>
                <a:ea typeface="Roboto"/>
                <a:cs typeface="Roboto"/>
                <a:sym typeface="Symbol"/>
              </a:rPr>
              <a:t>p</a:t>
            </a:r>
            <a:r>
              <a:rPr lang="en-GB" sz="1400" baseline="30000" dirty="0">
                <a:solidFill>
                  <a:srgbClr val="003088"/>
                </a:solidFill>
                <a:latin typeface="Arial"/>
                <a:ea typeface="Roboto"/>
                <a:cs typeface="Arial"/>
              </a:rPr>
              <a:t>+</a:t>
            </a:r>
            <a:r>
              <a:rPr lang="en-GB" dirty="0">
                <a:solidFill>
                  <a:srgbClr val="003088"/>
                </a:solidFill>
                <a:latin typeface="Arial"/>
                <a:ea typeface="Roboto"/>
                <a:cs typeface="Arial"/>
              </a:rPr>
              <a:t> at rest near the target surface.</a:t>
            </a:r>
            <a:endParaRPr lang="en-US" dirty="0">
              <a:solidFill>
                <a:srgbClr val="003088"/>
              </a:solidFill>
            </a:endParaRP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dirty="0">
                <a:solidFill>
                  <a:srgbClr val="003088"/>
                </a:solidFill>
                <a:latin typeface="Arial"/>
                <a:ea typeface="Roboto"/>
                <a:cs typeface="Arial"/>
              </a:rPr>
              <a:t>Optimal energy 4MeV (29MeV/c)</a:t>
            </a:r>
            <a:endParaRPr lang="en-US" dirty="0">
              <a:solidFill>
                <a:srgbClr val="003088"/>
              </a:solidFill>
              <a:latin typeface="Roboto"/>
              <a:ea typeface="Roboto"/>
              <a:cs typeface="Roboto"/>
            </a:endParaRP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dirty="0">
                <a:solidFill>
                  <a:srgbClr val="003088"/>
                </a:solidFill>
                <a:latin typeface="Arial"/>
                <a:ea typeface="Roboto"/>
                <a:cs typeface="Arial"/>
              </a:rPr>
              <a:t>Nearly 100% spin polarised</a:t>
            </a: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dirty="0">
                <a:solidFill>
                  <a:srgbClr val="00B050"/>
                </a:solidFill>
                <a:latin typeface="Arial"/>
                <a:ea typeface="Roboto"/>
                <a:cs typeface="Arial"/>
              </a:rPr>
              <a:t>Large fraction of muon experiments use surface muons</a:t>
            </a:r>
          </a:p>
        </p:txBody>
      </p:sp>
      <p:sp>
        <p:nvSpPr>
          <p:cNvPr id="4" name="TextBox 3">
            <a:extLst>
              <a:ext uri="{FF2B5EF4-FFF2-40B4-BE49-F238E27FC236}">
                <a16:creationId xmlns:a16="http://schemas.microsoft.com/office/drawing/2014/main" id="{D6103615-E301-5628-6E3A-30741FA0E5AD}"/>
              </a:ext>
            </a:extLst>
          </p:cNvPr>
          <p:cNvSpPr txBox="1"/>
          <p:nvPr/>
        </p:nvSpPr>
        <p:spPr>
          <a:xfrm>
            <a:off x="3988951" y="1581436"/>
            <a:ext cx="3670876" cy="40010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ourier New"/>
              <a:buChar char="o"/>
            </a:pPr>
            <a:r>
              <a:rPr lang="en-GB" dirty="0">
                <a:solidFill>
                  <a:srgbClr val="003088"/>
                </a:solidFill>
                <a:ea typeface="Roboto"/>
                <a:cs typeface="Roboto"/>
              </a:rPr>
              <a:t>Produced</a:t>
            </a:r>
            <a:r>
              <a:rPr lang="en-GB" dirty="0">
                <a:solidFill>
                  <a:srgbClr val="003088"/>
                </a:solidFill>
                <a:latin typeface="Roboto"/>
                <a:ea typeface="Roboto"/>
                <a:cs typeface="Roboto"/>
              </a:rPr>
              <a:t> when finite momentum </a:t>
            </a:r>
            <a:r>
              <a:rPr lang="en-GB" dirty="0" err="1">
                <a:solidFill>
                  <a:srgbClr val="003088"/>
                </a:solidFill>
                <a:latin typeface="Roboto"/>
                <a:ea typeface="Roboto"/>
                <a:cs typeface="Roboto"/>
              </a:rPr>
              <a:t>pions</a:t>
            </a:r>
            <a:r>
              <a:rPr lang="en-GB" dirty="0">
                <a:solidFill>
                  <a:srgbClr val="003088"/>
                </a:solidFill>
                <a:latin typeface="Roboto"/>
                <a:ea typeface="Roboto"/>
                <a:cs typeface="Roboto"/>
              </a:rPr>
              <a:t> leave the target and decay in flight. </a:t>
            </a:r>
            <a:endParaRPr lang="en-GB" dirty="0">
              <a:solidFill>
                <a:srgbClr val="003088"/>
              </a:solidFill>
              <a:latin typeface="Arial"/>
              <a:ea typeface="Roboto"/>
              <a:cs typeface="Arial"/>
            </a:endParaRP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sz="2000" dirty="0">
                <a:solidFill>
                  <a:srgbClr val="003088"/>
                </a:solidFill>
                <a:latin typeface="Arial"/>
                <a:ea typeface="Roboto"/>
                <a:cs typeface="Arial"/>
              </a:rPr>
              <a:t>Can be </a:t>
            </a:r>
            <a:r>
              <a:rPr lang="en-GB" sz="2000" dirty="0">
                <a:solidFill>
                  <a:srgbClr val="003088"/>
                </a:solidFill>
                <a:latin typeface="Symbol"/>
                <a:ea typeface="Roboto"/>
                <a:cs typeface="Arial"/>
                <a:sym typeface="Symbol"/>
              </a:rPr>
              <a:t>m</a:t>
            </a:r>
            <a:r>
              <a:rPr lang="en-GB" sz="1400" baseline="30000" dirty="0">
                <a:solidFill>
                  <a:srgbClr val="003088"/>
                </a:solidFill>
                <a:latin typeface="Arial"/>
                <a:ea typeface="Roboto"/>
                <a:cs typeface="Arial"/>
              </a:rPr>
              <a:t>+</a:t>
            </a:r>
            <a:r>
              <a:rPr lang="en-GB" sz="2000" dirty="0">
                <a:solidFill>
                  <a:srgbClr val="003088"/>
                </a:solidFill>
                <a:latin typeface="Arial"/>
                <a:ea typeface="Roboto"/>
                <a:cs typeface="Arial"/>
              </a:rPr>
              <a:t> or </a:t>
            </a:r>
            <a:r>
              <a:rPr lang="en-GB" sz="2000" dirty="0">
                <a:solidFill>
                  <a:srgbClr val="003088"/>
                </a:solidFill>
                <a:latin typeface="Symbol"/>
                <a:ea typeface="Roboto"/>
                <a:cs typeface="Arial"/>
                <a:sym typeface="Symbol"/>
              </a:rPr>
              <a:t>m</a:t>
            </a:r>
            <a:r>
              <a:rPr lang="en-GB" sz="1400" baseline="30000" dirty="0">
                <a:solidFill>
                  <a:srgbClr val="003088"/>
                </a:solidFill>
                <a:latin typeface="Arial"/>
                <a:ea typeface="Roboto"/>
                <a:cs typeface="Arial"/>
              </a:rPr>
              <a:t>- </a:t>
            </a: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dirty="0">
                <a:solidFill>
                  <a:srgbClr val="003088"/>
                </a:solidFill>
                <a:latin typeface="Arial"/>
                <a:ea typeface="Roboto"/>
                <a:cs typeface="Arial"/>
              </a:rPr>
              <a:t>Range of momentum possible</a:t>
            </a:r>
            <a:br>
              <a:rPr lang="en-GB" dirty="0">
                <a:solidFill>
                  <a:srgbClr val="003088"/>
                </a:solidFill>
                <a:latin typeface="Arial"/>
                <a:ea typeface="Roboto"/>
                <a:cs typeface="Arial"/>
              </a:rPr>
            </a:br>
            <a:r>
              <a:rPr lang="en-GB" dirty="0">
                <a:solidFill>
                  <a:srgbClr val="003088"/>
                </a:solidFill>
                <a:latin typeface="Arial"/>
                <a:ea typeface="Roboto"/>
                <a:cs typeface="Arial"/>
              </a:rPr>
              <a:t>(0 – 150MeV/c)</a:t>
            </a: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dirty="0">
                <a:solidFill>
                  <a:srgbClr val="003088"/>
                </a:solidFill>
                <a:latin typeface="Arial"/>
                <a:ea typeface="Roboto"/>
                <a:cs typeface="Arial"/>
              </a:rPr>
              <a:t>Up to 80% spin polarised</a:t>
            </a:r>
          </a:p>
          <a:p>
            <a:pPr marL="285750" indent="-285750">
              <a:buFont typeface="Courier New"/>
              <a:buChar char="o"/>
            </a:pPr>
            <a:endParaRPr lang="en-GB" dirty="0">
              <a:solidFill>
                <a:srgbClr val="003088"/>
              </a:solidFill>
              <a:latin typeface="Arial"/>
              <a:ea typeface="Roboto"/>
              <a:cs typeface="Arial"/>
            </a:endParaRPr>
          </a:p>
          <a:p>
            <a:pPr marL="285750" indent="-285750">
              <a:buFont typeface="Courier New"/>
              <a:buChar char="o"/>
            </a:pPr>
            <a:r>
              <a:rPr lang="en-GB" dirty="0">
                <a:solidFill>
                  <a:srgbClr val="003088"/>
                </a:solidFill>
                <a:latin typeface="Arial"/>
                <a:ea typeface="Roboto"/>
                <a:cs typeface="Arial"/>
              </a:rPr>
              <a:t>Enables measurements of samples in complex sample environments. </a:t>
            </a:r>
          </a:p>
        </p:txBody>
      </p:sp>
      <p:sp>
        <p:nvSpPr>
          <p:cNvPr id="5" name="TextBox 4">
            <a:extLst>
              <a:ext uri="{FF2B5EF4-FFF2-40B4-BE49-F238E27FC236}">
                <a16:creationId xmlns:a16="http://schemas.microsoft.com/office/drawing/2014/main" id="{D8DB525D-C06D-298D-1FA8-6DB73097CAA4}"/>
              </a:ext>
            </a:extLst>
          </p:cNvPr>
          <p:cNvSpPr txBox="1"/>
          <p:nvPr/>
        </p:nvSpPr>
        <p:spPr>
          <a:xfrm>
            <a:off x="8007497" y="1581435"/>
            <a:ext cx="3157529" cy="39703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ourier New"/>
              <a:buChar char="o"/>
            </a:pPr>
            <a:r>
              <a:rPr lang="en-GB" dirty="0">
                <a:solidFill>
                  <a:srgbClr val="003088"/>
                </a:solidFill>
                <a:ea typeface="Roboto"/>
                <a:cs typeface="Roboto"/>
              </a:rPr>
              <a:t>Surface muons can be moderated down to lower energies. </a:t>
            </a:r>
            <a:endParaRPr lang="en-GB" dirty="0">
              <a:solidFill>
                <a:srgbClr val="003088"/>
              </a:solidFill>
              <a:latin typeface="Arial"/>
              <a:ea typeface="Roboto"/>
              <a:cs typeface="Arial"/>
            </a:endParaRPr>
          </a:p>
          <a:p>
            <a:pPr marL="285750" indent="-285750">
              <a:buFont typeface="Courier New"/>
              <a:buChar char="o"/>
            </a:pPr>
            <a:endParaRPr lang="en-GB" dirty="0">
              <a:solidFill>
                <a:srgbClr val="003088"/>
              </a:solidFill>
              <a:latin typeface="Roboto"/>
              <a:ea typeface="Roboto"/>
              <a:cs typeface="Roboto"/>
            </a:endParaRPr>
          </a:p>
          <a:p>
            <a:pPr marL="285750" indent="-285750">
              <a:buFont typeface="Courier New"/>
              <a:buChar char="o"/>
            </a:pPr>
            <a:r>
              <a:rPr lang="en-GB" dirty="0">
                <a:solidFill>
                  <a:srgbClr val="003088"/>
                </a:solidFill>
                <a:latin typeface="Roboto"/>
                <a:ea typeface="Roboto"/>
                <a:cs typeface="Roboto"/>
              </a:rPr>
              <a:t>Range of energy possible by acceleration with electric fields (~ 1-30keV)</a:t>
            </a:r>
          </a:p>
          <a:p>
            <a:pPr marL="285750" indent="-285750">
              <a:buFont typeface="Courier New"/>
              <a:buChar char="o"/>
            </a:pPr>
            <a:endParaRPr lang="en-GB" dirty="0">
              <a:solidFill>
                <a:srgbClr val="003088"/>
              </a:solidFill>
              <a:latin typeface="Roboto"/>
              <a:ea typeface="Roboto"/>
              <a:cs typeface="Roboto"/>
            </a:endParaRPr>
          </a:p>
          <a:p>
            <a:pPr marL="285750" indent="-285750">
              <a:buFont typeface="Courier New"/>
              <a:buChar char="o"/>
            </a:pPr>
            <a:r>
              <a:rPr lang="en-GB" dirty="0">
                <a:solidFill>
                  <a:srgbClr val="003088"/>
                </a:solidFill>
                <a:latin typeface="Roboto"/>
                <a:ea typeface="Roboto"/>
                <a:cs typeface="Roboto"/>
              </a:rPr>
              <a:t>Nearly 100% spin polarised</a:t>
            </a:r>
          </a:p>
          <a:p>
            <a:pPr marL="285750" indent="-285750">
              <a:buFont typeface="Courier New"/>
              <a:buChar char="o"/>
            </a:pPr>
            <a:endParaRPr lang="en-GB" dirty="0">
              <a:solidFill>
                <a:srgbClr val="003088"/>
              </a:solidFill>
              <a:latin typeface="Roboto"/>
              <a:ea typeface="Roboto"/>
              <a:cs typeface="Roboto"/>
            </a:endParaRPr>
          </a:p>
          <a:p>
            <a:pPr marL="285750" indent="-285750">
              <a:buFont typeface="Courier New"/>
              <a:buChar char="o"/>
            </a:pPr>
            <a:r>
              <a:rPr lang="en-GB" dirty="0">
                <a:solidFill>
                  <a:srgbClr val="003088"/>
                </a:solidFill>
                <a:latin typeface="Roboto"/>
                <a:ea typeface="Roboto"/>
                <a:cs typeface="Roboto"/>
              </a:rPr>
              <a:t>Enables measurement of thin films, surfaces and interfaces. </a:t>
            </a:r>
          </a:p>
        </p:txBody>
      </p:sp>
      <p:sp>
        <p:nvSpPr>
          <p:cNvPr id="8" name="TextBox 7">
            <a:extLst>
              <a:ext uri="{FF2B5EF4-FFF2-40B4-BE49-F238E27FC236}">
                <a16:creationId xmlns:a16="http://schemas.microsoft.com/office/drawing/2014/main" id="{AA3881C5-0D76-2C99-5AC6-C21800641123}"/>
              </a:ext>
            </a:extLst>
          </p:cNvPr>
          <p:cNvSpPr txBox="1"/>
          <p:nvPr/>
        </p:nvSpPr>
        <p:spPr>
          <a:xfrm>
            <a:off x="4371013" y="5810376"/>
            <a:ext cx="2772241" cy="923330"/>
          </a:xfrm>
          <a:prstGeom prst="rect">
            <a:avLst/>
          </a:prstGeom>
          <a:solidFill>
            <a:schemeClr val="bg1"/>
          </a:solidFill>
          <a:ln w="28575">
            <a:solidFill>
              <a:srgbClr val="FF9D1B"/>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See high pressure and elemental analysis lectures</a:t>
            </a:r>
          </a:p>
        </p:txBody>
      </p:sp>
      <p:sp>
        <p:nvSpPr>
          <p:cNvPr id="12" name="TextBox 11">
            <a:extLst>
              <a:ext uri="{FF2B5EF4-FFF2-40B4-BE49-F238E27FC236}">
                <a16:creationId xmlns:a16="http://schemas.microsoft.com/office/drawing/2014/main" id="{1D0C5ADA-C420-8A06-9B79-88FF9B9C14F1}"/>
              </a:ext>
            </a:extLst>
          </p:cNvPr>
          <p:cNvSpPr txBox="1"/>
          <p:nvPr/>
        </p:nvSpPr>
        <p:spPr>
          <a:xfrm>
            <a:off x="8389561" y="5810376"/>
            <a:ext cx="2772241" cy="646331"/>
          </a:xfrm>
          <a:prstGeom prst="rect">
            <a:avLst/>
          </a:prstGeom>
          <a:solidFill>
            <a:schemeClr val="bg1"/>
          </a:solidFill>
          <a:ln w="28575">
            <a:solidFill>
              <a:srgbClr val="00B0F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See lectures on LEM applications</a:t>
            </a:r>
          </a:p>
        </p:txBody>
      </p:sp>
    </p:spTree>
    <p:extLst>
      <p:ext uri="{BB962C8B-B14F-4D97-AF65-F5344CB8AC3E}">
        <p14:creationId xmlns:p14="http://schemas.microsoft.com/office/powerpoint/2010/main" val="16879165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BCB5347-D99F-6276-788D-0F5C12B8C45C}"/>
              </a:ext>
            </a:extLst>
          </p:cNvPr>
          <p:cNvSpPr/>
          <p:nvPr/>
        </p:nvSpPr>
        <p:spPr>
          <a:xfrm>
            <a:off x="71718" y="5486400"/>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itle 1">
            <a:extLst>
              <a:ext uri="{FF2B5EF4-FFF2-40B4-BE49-F238E27FC236}">
                <a16:creationId xmlns:a16="http://schemas.microsoft.com/office/drawing/2014/main" id="{76C13AF8-39A5-BF82-3794-2BA176F92884}"/>
              </a:ext>
            </a:extLst>
          </p:cNvPr>
          <p:cNvSpPr txBox="1">
            <a:spLocks/>
          </p:cNvSpPr>
          <p:nvPr/>
        </p:nvSpPr>
        <p:spPr>
          <a:xfrm>
            <a:off x="316411" y="206146"/>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a:latin typeface="Moderat Medium"/>
                <a:ea typeface="Roboto"/>
                <a:cs typeface="Arial"/>
              </a:rPr>
              <a:t>Pulsed and continuous sources of muons</a:t>
            </a:r>
            <a:endParaRPr lang="en-US" sz="3200"/>
          </a:p>
        </p:txBody>
      </p:sp>
      <p:pic>
        <p:nvPicPr>
          <p:cNvPr id="2" name="Picture 1" descr="A diagram of a graph&#10;&#10;AI-generated content may be incorrect.">
            <a:extLst>
              <a:ext uri="{FF2B5EF4-FFF2-40B4-BE49-F238E27FC236}">
                <a16:creationId xmlns:a16="http://schemas.microsoft.com/office/drawing/2014/main" id="{B5628A13-3C48-9954-64FA-35468085E18E}"/>
              </a:ext>
            </a:extLst>
          </p:cNvPr>
          <p:cNvPicPr>
            <a:picLocks noChangeAspect="1"/>
          </p:cNvPicPr>
          <p:nvPr/>
        </p:nvPicPr>
        <p:blipFill>
          <a:blip r:embed="rId2"/>
          <a:srcRect l="10879" r="-139" b="48425"/>
          <a:stretch>
            <a:fillRect/>
          </a:stretch>
        </p:blipFill>
        <p:spPr>
          <a:xfrm>
            <a:off x="235617" y="1620003"/>
            <a:ext cx="5135268" cy="2097642"/>
          </a:xfrm>
          <a:prstGeom prst="rect">
            <a:avLst/>
          </a:prstGeom>
        </p:spPr>
      </p:pic>
      <p:sp>
        <p:nvSpPr>
          <p:cNvPr id="5" name="Rectangle 4">
            <a:extLst>
              <a:ext uri="{FF2B5EF4-FFF2-40B4-BE49-F238E27FC236}">
                <a16:creationId xmlns:a16="http://schemas.microsoft.com/office/drawing/2014/main" id="{369D11EC-66DF-186D-146D-493E6A7E61B1}"/>
              </a:ext>
            </a:extLst>
          </p:cNvPr>
          <p:cNvSpPr/>
          <p:nvPr/>
        </p:nvSpPr>
        <p:spPr>
          <a:xfrm>
            <a:off x="2654495" y="906378"/>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147AD110-1F62-36A2-0D16-43445BCC9363}"/>
              </a:ext>
            </a:extLst>
          </p:cNvPr>
          <p:cNvSpPr txBox="1"/>
          <p:nvPr/>
        </p:nvSpPr>
        <p:spPr>
          <a:xfrm>
            <a:off x="543863" y="1252483"/>
            <a:ext cx="417113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B0F0"/>
                </a:solidFill>
                <a:ea typeface="Roboto"/>
                <a:cs typeface="Roboto"/>
              </a:rPr>
              <a:t>Continuous source (e.g. PSI, TRIUMF)</a:t>
            </a:r>
          </a:p>
        </p:txBody>
      </p:sp>
      <p:sp>
        <p:nvSpPr>
          <p:cNvPr id="13" name="Rectangle 12">
            <a:extLst>
              <a:ext uri="{FF2B5EF4-FFF2-40B4-BE49-F238E27FC236}">
                <a16:creationId xmlns:a16="http://schemas.microsoft.com/office/drawing/2014/main" id="{2ED4E285-050B-13A7-DF5F-E2DBEBD01786}"/>
              </a:ext>
            </a:extLst>
          </p:cNvPr>
          <p:cNvSpPr/>
          <p:nvPr/>
        </p:nvSpPr>
        <p:spPr>
          <a:xfrm>
            <a:off x="6905652" y="2863514"/>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4E763D7F-B635-7432-5F07-053B1C644E66}"/>
              </a:ext>
            </a:extLst>
          </p:cNvPr>
          <p:cNvSpPr txBox="1"/>
          <p:nvPr/>
        </p:nvSpPr>
        <p:spPr>
          <a:xfrm>
            <a:off x="319271" y="4059849"/>
            <a:ext cx="5566793"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Bef>
                <a:spcPct val="50000"/>
              </a:spcBef>
              <a:buFont typeface="Courier New"/>
              <a:buChar char="o"/>
            </a:pPr>
            <a:r>
              <a:rPr lang="en-GB" dirty="0">
                <a:solidFill>
                  <a:srgbClr val="00B0F0"/>
                </a:solidFill>
                <a:latin typeface="Roboto"/>
                <a:ea typeface="Roboto"/>
                <a:cs typeface="Roboto"/>
              </a:rPr>
              <a:t>Single muons</a:t>
            </a:r>
            <a:endParaRPr lang="en-US" dirty="0">
              <a:solidFill>
                <a:srgbClr val="00B0F0"/>
              </a:solidFill>
              <a:latin typeface="Roboto"/>
              <a:ea typeface="Roboto"/>
              <a:cs typeface="Roboto"/>
            </a:endParaRPr>
          </a:p>
          <a:p>
            <a:pPr marL="285750" indent="-285750">
              <a:spcBef>
                <a:spcPct val="50000"/>
              </a:spcBef>
              <a:buFont typeface="Courier New"/>
              <a:buChar char="o"/>
            </a:pPr>
            <a:r>
              <a:rPr lang="en-GB" dirty="0">
                <a:solidFill>
                  <a:srgbClr val="00B0F0"/>
                </a:solidFill>
                <a:latin typeface="Roboto"/>
                <a:ea typeface="Roboto"/>
                <a:cs typeface="Roboto"/>
              </a:rPr>
              <a:t>Higher intrinsic background</a:t>
            </a:r>
            <a:endParaRPr lang="en-US" dirty="0">
              <a:solidFill>
                <a:srgbClr val="00B0F0"/>
              </a:solidFill>
              <a:latin typeface="Roboto"/>
              <a:ea typeface="Roboto"/>
              <a:cs typeface="Roboto"/>
            </a:endParaRPr>
          </a:p>
          <a:p>
            <a:pPr marL="285750" indent="-285750">
              <a:spcBef>
                <a:spcPct val="50000"/>
              </a:spcBef>
              <a:buFont typeface="Courier New"/>
              <a:buChar char="o"/>
            </a:pPr>
            <a:r>
              <a:rPr lang="en-GB" dirty="0">
                <a:solidFill>
                  <a:srgbClr val="00B0F0"/>
                </a:solidFill>
                <a:latin typeface="Roboto"/>
                <a:ea typeface="Roboto"/>
                <a:cs typeface="Roboto"/>
              </a:rPr>
              <a:t>Time resolution set by electronics (~10s </a:t>
            </a:r>
            <a:r>
              <a:rPr lang="en-GB" dirty="0" err="1">
                <a:solidFill>
                  <a:srgbClr val="00B0F0"/>
                </a:solidFill>
                <a:latin typeface="Roboto"/>
                <a:ea typeface="Roboto"/>
                <a:cs typeface="Roboto"/>
              </a:rPr>
              <a:t>ps</a:t>
            </a:r>
            <a:r>
              <a:rPr lang="en-GB" dirty="0">
                <a:solidFill>
                  <a:srgbClr val="00B0F0"/>
                </a:solidFill>
                <a:latin typeface="Roboto"/>
                <a:ea typeface="Roboto"/>
                <a:cs typeface="Roboto"/>
              </a:rPr>
              <a:t>) </a:t>
            </a:r>
            <a:br>
              <a:rPr lang="en-US" dirty="0"/>
            </a:br>
            <a:r>
              <a:rPr lang="en-GB" dirty="0">
                <a:solidFill>
                  <a:srgbClr val="00B0F0"/>
                </a:solidFill>
                <a:latin typeface="Roboto"/>
                <a:ea typeface="Roboto"/>
                <a:cs typeface="Roboto"/>
              </a:rPr>
              <a:t>-&gt; fast relaxations, rapid precession</a:t>
            </a:r>
            <a:endParaRPr lang="en-US" dirty="0">
              <a:solidFill>
                <a:srgbClr val="00B0F0"/>
              </a:solidFill>
              <a:latin typeface="Roboto"/>
              <a:ea typeface="Roboto"/>
              <a:cs typeface="Roboto"/>
            </a:endParaRPr>
          </a:p>
          <a:p>
            <a:pPr marL="285750" indent="-285750">
              <a:spcBef>
                <a:spcPct val="50000"/>
              </a:spcBef>
              <a:buFont typeface="Courier New"/>
              <a:buChar char="o"/>
            </a:pPr>
            <a:r>
              <a:rPr lang="en-GB" dirty="0">
                <a:solidFill>
                  <a:srgbClr val="00B0F0"/>
                </a:solidFill>
                <a:latin typeface="Roboto"/>
                <a:ea typeface="Roboto"/>
                <a:cs typeface="Roboto"/>
              </a:rPr>
              <a:t>Rate limit set by single muon at a time constraint</a:t>
            </a:r>
            <a:endParaRPr lang="en-US" dirty="0">
              <a:solidFill>
                <a:srgbClr val="00B0F0"/>
              </a:solidFill>
              <a:latin typeface="Roboto"/>
              <a:ea typeface="Roboto"/>
              <a:cs typeface="Roboto"/>
            </a:endParaRPr>
          </a:p>
          <a:p>
            <a:pPr marL="285750" indent="-285750">
              <a:spcBef>
                <a:spcPct val="50000"/>
              </a:spcBef>
              <a:buFont typeface="Courier New"/>
              <a:buChar char="o"/>
            </a:pPr>
            <a:r>
              <a:rPr lang="en-GB" dirty="0">
                <a:solidFill>
                  <a:srgbClr val="00B0F0"/>
                </a:solidFill>
                <a:latin typeface="Roboto"/>
                <a:ea typeface="Roboto"/>
                <a:cs typeface="Roboto"/>
              </a:rPr>
              <a:t>More compact detector arrays</a:t>
            </a:r>
          </a:p>
        </p:txBody>
      </p:sp>
    </p:spTree>
    <p:extLst>
      <p:ext uri="{BB962C8B-B14F-4D97-AF65-F5344CB8AC3E}">
        <p14:creationId xmlns:p14="http://schemas.microsoft.com/office/powerpoint/2010/main" val="475342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9E3BBE-94B9-1852-021A-58DD8D62E96A}"/>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EE43F1FB-582A-D9B2-6401-B2ECEA601F2F}"/>
              </a:ext>
            </a:extLst>
          </p:cNvPr>
          <p:cNvSpPr/>
          <p:nvPr/>
        </p:nvSpPr>
        <p:spPr>
          <a:xfrm>
            <a:off x="71718" y="5486400"/>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itle 1">
            <a:extLst>
              <a:ext uri="{FF2B5EF4-FFF2-40B4-BE49-F238E27FC236}">
                <a16:creationId xmlns:a16="http://schemas.microsoft.com/office/drawing/2014/main" id="{670D030B-82A9-5140-7F0D-8BC0301BED51}"/>
              </a:ext>
            </a:extLst>
          </p:cNvPr>
          <p:cNvSpPr txBox="1">
            <a:spLocks/>
          </p:cNvSpPr>
          <p:nvPr/>
        </p:nvSpPr>
        <p:spPr>
          <a:xfrm>
            <a:off x="316411" y="206146"/>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a:latin typeface="Moderat Medium"/>
                <a:ea typeface="Roboto"/>
                <a:cs typeface="Arial"/>
              </a:rPr>
              <a:t>Pulsed and continuous sources of muons</a:t>
            </a:r>
            <a:endParaRPr lang="en-US" sz="3200"/>
          </a:p>
        </p:txBody>
      </p:sp>
      <p:pic>
        <p:nvPicPr>
          <p:cNvPr id="2" name="Picture 1" descr="A diagram of a graph&#10;&#10;AI-generated content may be incorrect.">
            <a:extLst>
              <a:ext uri="{FF2B5EF4-FFF2-40B4-BE49-F238E27FC236}">
                <a16:creationId xmlns:a16="http://schemas.microsoft.com/office/drawing/2014/main" id="{DB15A276-F9F6-5014-7BFE-DA4B61BD67E5}"/>
              </a:ext>
            </a:extLst>
          </p:cNvPr>
          <p:cNvPicPr>
            <a:picLocks noChangeAspect="1"/>
          </p:cNvPicPr>
          <p:nvPr/>
        </p:nvPicPr>
        <p:blipFill>
          <a:blip r:embed="rId2"/>
          <a:srcRect l="10879" r="-139" b="48425"/>
          <a:stretch>
            <a:fillRect/>
          </a:stretch>
        </p:blipFill>
        <p:spPr>
          <a:xfrm>
            <a:off x="235617" y="1620003"/>
            <a:ext cx="5135268" cy="2097642"/>
          </a:xfrm>
          <a:prstGeom prst="rect">
            <a:avLst/>
          </a:prstGeom>
        </p:spPr>
      </p:pic>
      <p:sp>
        <p:nvSpPr>
          <p:cNvPr id="5" name="Rectangle 4">
            <a:extLst>
              <a:ext uri="{FF2B5EF4-FFF2-40B4-BE49-F238E27FC236}">
                <a16:creationId xmlns:a16="http://schemas.microsoft.com/office/drawing/2014/main" id="{E50C91D0-03A7-8829-D9AA-62A827BCC813}"/>
              </a:ext>
            </a:extLst>
          </p:cNvPr>
          <p:cNvSpPr/>
          <p:nvPr/>
        </p:nvSpPr>
        <p:spPr>
          <a:xfrm>
            <a:off x="2654495" y="906378"/>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F93F12D8-1980-DB93-924D-40BC02065C52}"/>
              </a:ext>
            </a:extLst>
          </p:cNvPr>
          <p:cNvSpPr txBox="1"/>
          <p:nvPr/>
        </p:nvSpPr>
        <p:spPr>
          <a:xfrm>
            <a:off x="543863" y="1252483"/>
            <a:ext cx="417113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B0F0"/>
                </a:solidFill>
                <a:ea typeface="Roboto"/>
                <a:cs typeface="Roboto"/>
              </a:rPr>
              <a:t>Continuous source (e.g. PSI, TRIUMF)</a:t>
            </a:r>
          </a:p>
        </p:txBody>
      </p:sp>
      <p:sp>
        <p:nvSpPr>
          <p:cNvPr id="8" name="TextBox 7">
            <a:extLst>
              <a:ext uri="{FF2B5EF4-FFF2-40B4-BE49-F238E27FC236}">
                <a16:creationId xmlns:a16="http://schemas.microsoft.com/office/drawing/2014/main" id="{4D575DB2-EF35-3F09-ABE6-5A2C28C23542}"/>
              </a:ext>
            </a:extLst>
          </p:cNvPr>
          <p:cNvSpPr txBox="1"/>
          <p:nvPr/>
        </p:nvSpPr>
        <p:spPr>
          <a:xfrm>
            <a:off x="6094430" y="1228420"/>
            <a:ext cx="389039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B050"/>
                </a:solidFill>
                <a:ea typeface="Roboto"/>
                <a:cs typeface="Roboto"/>
              </a:rPr>
              <a:t>Pulsed source (e.g. ISIS, J-PARC)</a:t>
            </a:r>
            <a:endParaRPr lang="en-GB" dirty="0">
              <a:solidFill>
                <a:srgbClr val="00B050"/>
              </a:solidFill>
            </a:endParaRPr>
          </a:p>
        </p:txBody>
      </p:sp>
      <p:sp>
        <p:nvSpPr>
          <p:cNvPr id="13" name="Rectangle 12">
            <a:extLst>
              <a:ext uri="{FF2B5EF4-FFF2-40B4-BE49-F238E27FC236}">
                <a16:creationId xmlns:a16="http://schemas.microsoft.com/office/drawing/2014/main" id="{C2158A9C-8A16-745F-1552-FA411DDD5E52}"/>
              </a:ext>
            </a:extLst>
          </p:cNvPr>
          <p:cNvSpPr/>
          <p:nvPr/>
        </p:nvSpPr>
        <p:spPr>
          <a:xfrm>
            <a:off x="6905652" y="2863514"/>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5" name="Group 14">
            <a:extLst>
              <a:ext uri="{FF2B5EF4-FFF2-40B4-BE49-F238E27FC236}">
                <a16:creationId xmlns:a16="http://schemas.microsoft.com/office/drawing/2014/main" id="{E920D1E6-24F5-F2F5-AF08-E2E7CC2005BE}"/>
              </a:ext>
            </a:extLst>
          </p:cNvPr>
          <p:cNvGrpSpPr/>
          <p:nvPr/>
        </p:nvGrpSpPr>
        <p:grpSpPr>
          <a:xfrm>
            <a:off x="5582180" y="1836820"/>
            <a:ext cx="5660267" cy="1873351"/>
            <a:chOff x="1587696" y="4588041"/>
            <a:chExt cx="5660267" cy="1873351"/>
          </a:xfrm>
        </p:grpSpPr>
        <p:pic>
          <p:nvPicPr>
            <p:cNvPr id="11" name="Picture 10" descr="A diagram of a graph&#10;&#10;AI-generated content may be incorrect.">
              <a:extLst>
                <a:ext uri="{FF2B5EF4-FFF2-40B4-BE49-F238E27FC236}">
                  <a16:creationId xmlns:a16="http://schemas.microsoft.com/office/drawing/2014/main" id="{336EB504-AA4A-3365-26FF-746A01680F0D}"/>
                </a:ext>
              </a:extLst>
            </p:cNvPr>
            <p:cNvPicPr>
              <a:picLocks noChangeAspect="1"/>
            </p:cNvPicPr>
            <p:nvPr/>
          </p:nvPicPr>
          <p:blipFill>
            <a:blip r:embed="rId2"/>
            <a:srcRect l="3522" t="55484" r="-139" b="197"/>
            <a:stretch>
              <a:fillRect/>
            </a:stretch>
          </p:blipFill>
          <p:spPr>
            <a:xfrm>
              <a:off x="1689456" y="4658859"/>
              <a:ext cx="5558507" cy="1802533"/>
            </a:xfrm>
            <a:prstGeom prst="rect">
              <a:avLst/>
            </a:prstGeom>
          </p:spPr>
        </p:pic>
        <p:sp>
          <p:nvSpPr>
            <p:cNvPr id="14" name="Rectangle 13">
              <a:extLst>
                <a:ext uri="{FF2B5EF4-FFF2-40B4-BE49-F238E27FC236}">
                  <a16:creationId xmlns:a16="http://schemas.microsoft.com/office/drawing/2014/main" id="{29368660-4672-9D65-D5B2-EBB8DDEEBD59}"/>
                </a:ext>
              </a:extLst>
            </p:cNvPr>
            <p:cNvSpPr/>
            <p:nvPr/>
          </p:nvSpPr>
          <p:spPr>
            <a:xfrm>
              <a:off x="1587696" y="4588041"/>
              <a:ext cx="302913" cy="14437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TextBox 9">
            <a:extLst>
              <a:ext uri="{FF2B5EF4-FFF2-40B4-BE49-F238E27FC236}">
                <a16:creationId xmlns:a16="http://schemas.microsoft.com/office/drawing/2014/main" id="{1FD639FE-D276-82BB-F69F-93FBB93E67C1}"/>
              </a:ext>
            </a:extLst>
          </p:cNvPr>
          <p:cNvSpPr txBox="1"/>
          <p:nvPr/>
        </p:nvSpPr>
        <p:spPr>
          <a:xfrm>
            <a:off x="5998177" y="4059850"/>
            <a:ext cx="5566793"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Bef>
                <a:spcPct val="50000"/>
              </a:spcBef>
              <a:buFont typeface="Courier New"/>
              <a:buChar char="o"/>
            </a:pPr>
            <a:r>
              <a:rPr lang="en-GB" dirty="0">
                <a:solidFill>
                  <a:srgbClr val="00B050"/>
                </a:solidFill>
                <a:latin typeface="Roboto"/>
                <a:ea typeface="Roboto"/>
                <a:cs typeface="Roboto"/>
              </a:rPr>
              <a:t>Bursts of many muons</a:t>
            </a:r>
            <a:endParaRPr lang="en-US" dirty="0">
              <a:solidFill>
                <a:srgbClr val="00B050"/>
              </a:solidFill>
              <a:latin typeface="Roboto"/>
              <a:ea typeface="Roboto"/>
              <a:cs typeface="Roboto"/>
            </a:endParaRPr>
          </a:p>
          <a:p>
            <a:pPr marL="285750" indent="-285750">
              <a:spcBef>
                <a:spcPct val="50000"/>
              </a:spcBef>
              <a:buFont typeface="Courier New"/>
              <a:buChar char="o"/>
            </a:pPr>
            <a:r>
              <a:rPr lang="en-GB" dirty="0">
                <a:solidFill>
                  <a:srgbClr val="00B050"/>
                </a:solidFill>
                <a:latin typeface="Roboto"/>
                <a:ea typeface="Roboto"/>
                <a:cs typeface="Roboto"/>
              </a:rPr>
              <a:t>Low intrinsic background</a:t>
            </a:r>
            <a:endParaRPr lang="en-US">
              <a:solidFill>
                <a:srgbClr val="00B050"/>
              </a:solidFill>
              <a:latin typeface="Roboto"/>
              <a:ea typeface="Roboto"/>
              <a:cs typeface="Roboto"/>
            </a:endParaRPr>
          </a:p>
          <a:p>
            <a:pPr marL="285750" indent="-285750">
              <a:spcBef>
                <a:spcPct val="50000"/>
              </a:spcBef>
              <a:buFont typeface="Courier New"/>
              <a:buChar char="o"/>
            </a:pPr>
            <a:r>
              <a:rPr lang="en-GB" dirty="0">
                <a:solidFill>
                  <a:srgbClr val="00B050"/>
                </a:solidFill>
                <a:latin typeface="Roboto"/>
                <a:ea typeface="Roboto"/>
                <a:cs typeface="Roboto"/>
              </a:rPr>
              <a:t>Time resolution set by muon pulse width (~50ns)</a:t>
            </a:r>
            <a:br>
              <a:rPr lang="en-GB" dirty="0">
                <a:solidFill>
                  <a:srgbClr val="00B050"/>
                </a:solidFill>
                <a:latin typeface="Roboto"/>
                <a:ea typeface="Roboto"/>
                <a:cs typeface="Roboto"/>
              </a:rPr>
            </a:br>
            <a:r>
              <a:rPr lang="en-GB" dirty="0">
                <a:solidFill>
                  <a:srgbClr val="00B050"/>
                </a:solidFill>
                <a:latin typeface="Roboto"/>
                <a:ea typeface="Roboto"/>
                <a:cs typeface="Roboto"/>
              </a:rPr>
              <a:t>-&gt; Weak relaxations, slow precession</a:t>
            </a:r>
            <a:endParaRPr lang="en-US" dirty="0">
              <a:solidFill>
                <a:srgbClr val="00B050"/>
              </a:solidFill>
              <a:latin typeface="Roboto"/>
              <a:ea typeface="Roboto"/>
              <a:cs typeface="Roboto"/>
            </a:endParaRPr>
          </a:p>
          <a:p>
            <a:pPr marL="285750" indent="-285750">
              <a:spcBef>
                <a:spcPct val="50000"/>
              </a:spcBef>
              <a:buFont typeface="Courier New"/>
              <a:buChar char="o"/>
            </a:pPr>
            <a:r>
              <a:rPr lang="en-GB" dirty="0">
                <a:solidFill>
                  <a:srgbClr val="00B050"/>
                </a:solidFill>
                <a:latin typeface="Roboto"/>
                <a:ea typeface="Roboto"/>
                <a:cs typeface="Roboto"/>
              </a:rPr>
              <a:t>Rate limit set by detector dead time</a:t>
            </a:r>
            <a:endParaRPr lang="en-US" dirty="0">
              <a:solidFill>
                <a:srgbClr val="00B050"/>
              </a:solidFill>
              <a:latin typeface="Roboto"/>
              <a:ea typeface="Roboto"/>
              <a:cs typeface="Roboto"/>
            </a:endParaRPr>
          </a:p>
          <a:p>
            <a:pPr marL="285750" indent="-285750">
              <a:spcBef>
                <a:spcPct val="50000"/>
              </a:spcBef>
              <a:buFont typeface="Courier New"/>
              <a:buChar char="o"/>
            </a:pPr>
            <a:r>
              <a:rPr lang="en-GB" dirty="0">
                <a:solidFill>
                  <a:srgbClr val="00B050"/>
                </a:solidFill>
                <a:latin typeface="Roboto"/>
                <a:ea typeface="Roboto"/>
                <a:cs typeface="Roboto"/>
              </a:rPr>
              <a:t>Big detector arrays to cope with high instantaneous rate</a:t>
            </a:r>
            <a:endParaRPr lang="en-GB">
              <a:solidFill>
                <a:srgbClr val="00B050"/>
              </a:solidFill>
              <a:latin typeface="Roboto"/>
              <a:ea typeface="Roboto"/>
              <a:cs typeface="Roboto"/>
            </a:endParaRPr>
          </a:p>
        </p:txBody>
      </p:sp>
      <p:sp>
        <p:nvSpPr>
          <p:cNvPr id="3" name="TextBox 2">
            <a:extLst>
              <a:ext uri="{FF2B5EF4-FFF2-40B4-BE49-F238E27FC236}">
                <a16:creationId xmlns:a16="http://schemas.microsoft.com/office/drawing/2014/main" id="{FB4CFB3B-C541-B1EE-89EE-2DECE98771EE}"/>
              </a:ext>
            </a:extLst>
          </p:cNvPr>
          <p:cNvSpPr txBox="1"/>
          <p:nvPr/>
        </p:nvSpPr>
        <p:spPr>
          <a:xfrm>
            <a:off x="319271" y="4059849"/>
            <a:ext cx="5566793"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Bef>
                <a:spcPct val="50000"/>
              </a:spcBef>
              <a:buFont typeface="Courier New"/>
              <a:buChar char="o"/>
            </a:pPr>
            <a:r>
              <a:rPr lang="en-GB" dirty="0">
                <a:solidFill>
                  <a:srgbClr val="00B0F0"/>
                </a:solidFill>
                <a:latin typeface="Roboto"/>
                <a:ea typeface="Roboto"/>
                <a:cs typeface="Roboto"/>
              </a:rPr>
              <a:t>Single muons</a:t>
            </a:r>
            <a:endParaRPr lang="en-US" dirty="0">
              <a:solidFill>
                <a:srgbClr val="00B0F0"/>
              </a:solidFill>
              <a:latin typeface="Roboto"/>
              <a:ea typeface="Roboto"/>
              <a:cs typeface="Roboto"/>
            </a:endParaRPr>
          </a:p>
          <a:p>
            <a:pPr marL="285750" indent="-285750">
              <a:spcBef>
                <a:spcPct val="50000"/>
              </a:spcBef>
              <a:buFont typeface="Courier New"/>
              <a:buChar char="o"/>
            </a:pPr>
            <a:r>
              <a:rPr lang="en-GB" dirty="0">
                <a:solidFill>
                  <a:srgbClr val="00B0F0"/>
                </a:solidFill>
                <a:latin typeface="Roboto"/>
                <a:ea typeface="Roboto"/>
                <a:cs typeface="Roboto"/>
              </a:rPr>
              <a:t>Higher intrinsic background</a:t>
            </a:r>
            <a:endParaRPr lang="en-US" dirty="0">
              <a:solidFill>
                <a:srgbClr val="00B0F0"/>
              </a:solidFill>
              <a:latin typeface="Roboto"/>
              <a:ea typeface="Roboto"/>
              <a:cs typeface="Roboto"/>
            </a:endParaRPr>
          </a:p>
          <a:p>
            <a:pPr marL="285750" indent="-285750">
              <a:spcBef>
                <a:spcPct val="50000"/>
              </a:spcBef>
              <a:buFont typeface="Courier New"/>
              <a:buChar char="o"/>
            </a:pPr>
            <a:r>
              <a:rPr lang="en-GB" dirty="0">
                <a:solidFill>
                  <a:srgbClr val="00B0F0"/>
                </a:solidFill>
                <a:latin typeface="Roboto"/>
                <a:ea typeface="Roboto"/>
                <a:cs typeface="Roboto"/>
              </a:rPr>
              <a:t>Time resolution set by electronics (~10s </a:t>
            </a:r>
            <a:r>
              <a:rPr lang="en-GB" dirty="0" err="1">
                <a:solidFill>
                  <a:srgbClr val="00B0F0"/>
                </a:solidFill>
                <a:latin typeface="Roboto"/>
                <a:ea typeface="Roboto"/>
                <a:cs typeface="Roboto"/>
              </a:rPr>
              <a:t>ps</a:t>
            </a:r>
            <a:r>
              <a:rPr lang="en-GB" dirty="0">
                <a:solidFill>
                  <a:srgbClr val="00B0F0"/>
                </a:solidFill>
                <a:latin typeface="Roboto"/>
                <a:ea typeface="Roboto"/>
                <a:cs typeface="Roboto"/>
              </a:rPr>
              <a:t>) </a:t>
            </a:r>
            <a:br>
              <a:rPr lang="en-US" dirty="0"/>
            </a:br>
            <a:r>
              <a:rPr lang="en-GB" dirty="0">
                <a:solidFill>
                  <a:srgbClr val="00B0F0"/>
                </a:solidFill>
                <a:latin typeface="Roboto"/>
                <a:ea typeface="Roboto"/>
                <a:cs typeface="Roboto"/>
              </a:rPr>
              <a:t>-&gt; fast relaxations, rapid precession</a:t>
            </a:r>
            <a:endParaRPr lang="en-US" dirty="0">
              <a:solidFill>
                <a:srgbClr val="00B0F0"/>
              </a:solidFill>
              <a:latin typeface="Roboto"/>
              <a:ea typeface="Roboto"/>
              <a:cs typeface="Roboto"/>
            </a:endParaRPr>
          </a:p>
          <a:p>
            <a:pPr marL="285750" indent="-285750">
              <a:spcBef>
                <a:spcPct val="50000"/>
              </a:spcBef>
              <a:buFont typeface="Courier New"/>
              <a:buChar char="o"/>
            </a:pPr>
            <a:r>
              <a:rPr lang="en-GB" dirty="0">
                <a:solidFill>
                  <a:srgbClr val="00B0F0"/>
                </a:solidFill>
                <a:latin typeface="Roboto"/>
                <a:ea typeface="Roboto"/>
                <a:cs typeface="Roboto"/>
              </a:rPr>
              <a:t>Rate limit set by single muon at a time constraint</a:t>
            </a:r>
            <a:endParaRPr lang="en-US" dirty="0">
              <a:solidFill>
                <a:srgbClr val="00B0F0"/>
              </a:solidFill>
              <a:latin typeface="Roboto"/>
              <a:ea typeface="Roboto"/>
              <a:cs typeface="Roboto"/>
            </a:endParaRPr>
          </a:p>
          <a:p>
            <a:pPr marL="285750" indent="-285750">
              <a:spcBef>
                <a:spcPct val="50000"/>
              </a:spcBef>
              <a:buFont typeface="Courier New"/>
              <a:buChar char="o"/>
            </a:pPr>
            <a:r>
              <a:rPr lang="en-GB" dirty="0">
                <a:solidFill>
                  <a:srgbClr val="00B0F0"/>
                </a:solidFill>
                <a:latin typeface="Roboto"/>
                <a:ea typeface="Roboto"/>
                <a:cs typeface="Roboto"/>
              </a:rPr>
              <a:t>More compact detector arrays</a:t>
            </a:r>
          </a:p>
        </p:txBody>
      </p:sp>
    </p:spTree>
    <p:extLst>
      <p:ext uri="{BB962C8B-B14F-4D97-AF65-F5344CB8AC3E}">
        <p14:creationId xmlns:p14="http://schemas.microsoft.com/office/powerpoint/2010/main" val="5988260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9940C4-B417-92E6-B5D3-99B1FD4A07CD}"/>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6F268F2A-2087-D329-45A3-6A4E9B29C1B7}"/>
              </a:ext>
            </a:extLst>
          </p:cNvPr>
          <p:cNvSpPr/>
          <p:nvPr/>
        </p:nvSpPr>
        <p:spPr>
          <a:xfrm>
            <a:off x="71718" y="5486400"/>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descr="A diagram of a graph&#10;&#10;AI-generated content may be incorrect.">
            <a:extLst>
              <a:ext uri="{FF2B5EF4-FFF2-40B4-BE49-F238E27FC236}">
                <a16:creationId xmlns:a16="http://schemas.microsoft.com/office/drawing/2014/main" id="{ECF12390-7371-1501-FD8B-CCC52D34F726}"/>
              </a:ext>
            </a:extLst>
          </p:cNvPr>
          <p:cNvPicPr>
            <a:picLocks noChangeAspect="1"/>
          </p:cNvPicPr>
          <p:nvPr/>
        </p:nvPicPr>
        <p:blipFill>
          <a:blip r:embed="rId2"/>
          <a:srcRect l="10879" r="-139" b="48425"/>
          <a:stretch>
            <a:fillRect/>
          </a:stretch>
        </p:blipFill>
        <p:spPr>
          <a:xfrm>
            <a:off x="235617" y="1620003"/>
            <a:ext cx="5135268" cy="2097642"/>
          </a:xfrm>
          <a:prstGeom prst="rect">
            <a:avLst/>
          </a:prstGeom>
        </p:spPr>
      </p:pic>
      <p:sp>
        <p:nvSpPr>
          <p:cNvPr id="5" name="Rectangle 4">
            <a:extLst>
              <a:ext uri="{FF2B5EF4-FFF2-40B4-BE49-F238E27FC236}">
                <a16:creationId xmlns:a16="http://schemas.microsoft.com/office/drawing/2014/main" id="{CAED94D5-DBF4-5900-B952-2B002BDBF3C5}"/>
              </a:ext>
            </a:extLst>
          </p:cNvPr>
          <p:cNvSpPr/>
          <p:nvPr/>
        </p:nvSpPr>
        <p:spPr>
          <a:xfrm>
            <a:off x="2654495" y="906378"/>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A9D36778-FC1C-6A2D-222C-3DD918AE9A7B}"/>
              </a:ext>
            </a:extLst>
          </p:cNvPr>
          <p:cNvSpPr txBox="1"/>
          <p:nvPr/>
        </p:nvSpPr>
        <p:spPr>
          <a:xfrm>
            <a:off x="543863" y="1252483"/>
            <a:ext cx="417113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B0F0"/>
                </a:solidFill>
                <a:ea typeface="Roboto"/>
                <a:cs typeface="Roboto"/>
              </a:rPr>
              <a:t>Continuous source (e.g. PSI, TRIUMF)</a:t>
            </a:r>
          </a:p>
        </p:txBody>
      </p:sp>
      <p:sp>
        <p:nvSpPr>
          <p:cNvPr id="8" name="TextBox 7">
            <a:extLst>
              <a:ext uri="{FF2B5EF4-FFF2-40B4-BE49-F238E27FC236}">
                <a16:creationId xmlns:a16="http://schemas.microsoft.com/office/drawing/2014/main" id="{09828E5A-6A18-CE88-4261-96733DF4862D}"/>
              </a:ext>
            </a:extLst>
          </p:cNvPr>
          <p:cNvSpPr txBox="1"/>
          <p:nvPr/>
        </p:nvSpPr>
        <p:spPr>
          <a:xfrm>
            <a:off x="6094430" y="1228420"/>
            <a:ext cx="389039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B050"/>
                </a:solidFill>
                <a:ea typeface="Roboto"/>
                <a:cs typeface="Roboto"/>
              </a:rPr>
              <a:t>Pulsed source (e.g. ISIS, J-PARC)</a:t>
            </a:r>
            <a:endParaRPr lang="en-GB" dirty="0">
              <a:solidFill>
                <a:srgbClr val="00B050"/>
              </a:solidFill>
            </a:endParaRPr>
          </a:p>
        </p:txBody>
      </p:sp>
      <p:sp>
        <p:nvSpPr>
          <p:cNvPr id="13" name="Rectangle 12">
            <a:extLst>
              <a:ext uri="{FF2B5EF4-FFF2-40B4-BE49-F238E27FC236}">
                <a16:creationId xmlns:a16="http://schemas.microsoft.com/office/drawing/2014/main" id="{B95C69DE-34DF-D944-57FA-9DD52E5EC09B}"/>
              </a:ext>
            </a:extLst>
          </p:cNvPr>
          <p:cNvSpPr/>
          <p:nvPr/>
        </p:nvSpPr>
        <p:spPr>
          <a:xfrm>
            <a:off x="6905652" y="2863514"/>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5" name="Group 14">
            <a:extLst>
              <a:ext uri="{FF2B5EF4-FFF2-40B4-BE49-F238E27FC236}">
                <a16:creationId xmlns:a16="http://schemas.microsoft.com/office/drawing/2014/main" id="{F610F3CC-F467-9E24-890C-246927F581FD}"/>
              </a:ext>
            </a:extLst>
          </p:cNvPr>
          <p:cNvGrpSpPr/>
          <p:nvPr/>
        </p:nvGrpSpPr>
        <p:grpSpPr>
          <a:xfrm>
            <a:off x="5582180" y="1836820"/>
            <a:ext cx="5660267" cy="1873351"/>
            <a:chOff x="1587696" y="4588041"/>
            <a:chExt cx="5660267" cy="1873351"/>
          </a:xfrm>
        </p:grpSpPr>
        <p:pic>
          <p:nvPicPr>
            <p:cNvPr id="11" name="Picture 10" descr="A diagram of a graph&#10;&#10;AI-generated content may be incorrect.">
              <a:extLst>
                <a:ext uri="{FF2B5EF4-FFF2-40B4-BE49-F238E27FC236}">
                  <a16:creationId xmlns:a16="http://schemas.microsoft.com/office/drawing/2014/main" id="{57C12A40-D12B-950B-5BE3-8735D54BCC8C}"/>
                </a:ext>
              </a:extLst>
            </p:cNvPr>
            <p:cNvPicPr>
              <a:picLocks noChangeAspect="1"/>
            </p:cNvPicPr>
            <p:nvPr/>
          </p:nvPicPr>
          <p:blipFill>
            <a:blip r:embed="rId2"/>
            <a:srcRect l="3522" t="55484" r="-139" b="197"/>
            <a:stretch>
              <a:fillRect/>
            </a:stretch>
          </p:blipFill>
          <p:spPr>
            <a:xfrm>
              <a:off x="1689456" y="4658859"/>
              <a:ext cx="5558507" cy="1802533"/>
            </a:xfrm>
            <a:prstGeom prst="rect">
              <a:avLst/>
            </a:prstGeom>
          </p:spPr>
        </p:pic>
        <p:sp>
          <p:nvSpPr>
            <p:cNvPr id="14" name="Rectangle 13">
              <a:extLst>
                <a:ext uri="{FF2B5EF4-FFF2-40B4-BE49-F238E27FC236}">
                  <a16:creationId xmlns:a16="http://schemas.microsoft.com/office/drawing/2014/main" id="{1EA3C943-A024-A3A3-6C8A-9C728C359C5C}"/>
                </a:ext>
              </a:extLst>
            </p:cNvPr>
            <p:cNvSpPr/>
            <p:nvPr/>
          </p:nvSpPr>
          <p:spPr>
            <a:xfrm>
              <a:off x="1587696" y="4588041"/>
              <a:ext cx="302913" cy="14437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TextBox 9">
            <a:extLst>
              <a:ext uri="{FF2B5EF4-FFF2-40B4-BE49-F238E27FC236}">
                <a16:creationId xmlns:a16="http://schemas.microsoft.com/office/drawing/2014/main" id="{52ED8714-B4A0-158B-1FA8-F5AC72A76E00}"/>
              </a:ext>
            </a:extLst>
          </p:cNvPr>
          <p:cNvSpPr txBox="1"/>
          <p:nvPr/>
        </p:nvSpPr>
        <p:spPr>
          <a:xfrm>
            <a:off x="5998177" y="4059850"/>
            <a:ext cx="5566793"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Bef>
                <a:spcPct val="50000"/>
              </a:spcBef>
              <a:buFont typeface="Courier New"/>
              <a:buChar char="o"/>
            </a:pPr>
            <a:r>
              <a:rPr lang="en-GB" dirty="0">
                <a:solidFill>
                  <a:srgbClr val="00B050"/>
                </a:solidFill>
                <a:latin typeface="Roboto"/>
                <a:ea typeface="Roboto"/>
                <a:cs typeface="Roboto"/>
              </a:rPr>
              <a:t>Bursts of many muons</a:t>
            </a:r>
            <a:endParaRPr lang="en-US" dirty="0">
              <a:solidFill>
                <a:srgbClr val="00B050"/>
              </a:solidFill>
              <a:latin typeface="Roboto"/>
              <a:ea typeface="Roboto"/>
              <a:cs typeface="Roboto"/>
            </a:endParaRPr>
          </a:p>
          <a:p>
            <a:pPr marL="285750" indent="-285750">
              <a:spcBef>
                <a:spcPct val="50000"/>
              </a:spcBef>
              <a:buFont typeface="Courier New"/>
              <a:buChar char="o"/>
            </a:pPr>
            <a:r>
              <a:rPr lang="en-GB" dirty="0">
                <a:solidFill>
                  <a:srgbClr val="00B050"/>
                </a:solidFill>
                <a:latin typeface="Roboto"/>
                <a:ea typeface="Roboto"/>
                <a:cs typeface="Roboto"/>
              </a:rPr>
              <a:t>Low intrinsic background</a:t>
            </a:r>
            <a:endParaRPr lang="en-US">
              <a:solidFill>
                <a:srgbClr val="00B050"/>
              </a:solidFill>
              <a:latin typeface="Roboto"/>
              <a:ea typeface="Roboto"/>
              <a:cs typeface="Roboto"/>
            </a:endParaRPr>
          </a:p>
          <a:p>
            <a:pPr marL="285750" indent="-285750">
              <a:spcBef>
                <a:spcPct val="50000"/>
              </a:spcBef>
              <a:buFont typeface="Courier New"/>
              <a:buChar char="o"/>
            </a:pPr>
            <a:r>
              <a:rPr lang="en-GB" dirty="0">
                <a:solidFill>
                  <a:srgbClr val="00B050"/>
                </a:solidFill>
                <a:latin typeface="Roboto"/>
                <a:ea typeface="Roboto"/>
                <a:cs typeface="Roboto"/>
              </a:rPr>
              <a:t>Time resolution set by muon pulse width (~50ns)</a:t>
            </a:r>
            <a:br>
              <a:rPr lang="en-GB" dirty="0">
                <a:solidFill>
                  <a:srgbClr val="00B050"/>
                </a:solidFill>
                <a:latin typeface="Roboto"/>
                <a:ea typeface="Roboto"/>
                <a:cs typeface="Roboto"/>
              </a:rPr>
            </a:br>
            <a:r>
              <a:rPr lang="en-GB" dirty="0">
                <a:solidFill>
                  <a:srgbClr val="00B050"/>
                </a:solidFill>
                <a:latin typeface="Roboto"/>
                <a:ea typeface="Roboto"/>
                <a:cs typeface="Roboto"/>
              </a:rPr>
              <a:t>-&gt; Weak relaxations, slow precession</a:t>
            </a:r>
            <a:endParaRPr lang="en-US" dirty="0">
              <a:solidFill>
                <a:srgbClr val="00B050"/>
              </a:solidFill>
              <a:latin typeface="Roboto"/>
              <a:ea typeface="Roboto"/>
              <a:cs typeface="Roboto"/>
            </a:endParaRPr>
          </a:p>
          <a:p>
            <a:pPr marL="285750" indent="-285750">
              <a:spcBef>
                <a:spcPct val="50000"/>
              </a:spcBef>
              <a:buFont typeface="Courier New"/>
              <a:buChar char="o"/>
            </a:pPr>
            <a:r>
              <a:rPr lang="en-GB" dirty="0">
                <a:solidFill>
                  <a:srgbClr val="00B050"/>
                </a:solidFill>
                <a:latin typeface="Roboto"/>
                <a:ea typeface="Roboto"/>
                <a:cs typeface="Roboto"/>
              </a:rPr>
              <a:t>Rate limit set by detector dead time</a:t>
            </a:r>
            <a:endParaRPr lang="en-US" dirty="0">
              <a:solidFill>
                <a:srgbClr val="00B050"/>
              </a:solidFill>
              <a:latin typeface="Roboto"/>
              <a:ea typeface="Roboto"/>
              <a:cs typeface="Roboto"/>
            </a:endParaRPr>
          </a:p>
          <a:p>
            <a:pPr marL="285750" indent="-285750">
              <a:spcBef>
                <a:spcPct val="50000"/>
              </a:spcBef>
              <a:buFont typeface="Courier New"/>
              <a:buChar char="o"/>
            </a:pPr>
            <a:r>
              <a:rPr lang="en-GB" dirty="0">
                <a:solidFill>
                  <a:srgbClr val="00B050"/>
                </a:solidFill>
                <a:latin typeface="Roboto"/>
                <a:ea typeface="Roboto"/>
                <a:cs typeface="Roboto"/>
              </a:rPr>
              <a:t>Big detector arrays to cope with high instantaneous rate</a:t>
            </a:r>
            <a:endParaRPr lang="en-GB">
              <a:solidFill>
                <a:srgbClr val="00B050"/>
              </a:solidFill>
              <a:latin typeface="Roboto"/>
              <a:ea typeface="Roboto"/>
              <a:cs typeface="Roboto"/>
            </a:endParaRPr>
          </a:p>
        </p:txBody>
      </p:sp>
      <p:sp>
        <p:nvSpPr>
          <p:cNvPr id="3" name="TextBox 2">
            <a:extLst>
              <a:ext uri="{FF2B5EF4-FFF2-40B4-BE49-F238E27FC236}">
                <a16:creationId xmlns:a16="http://schemas.microsoft.com/office/drawing/2014/main" id="{7B61A88A-4B19-0EEF-D12B-AF5978E8898E}"/>
              </a:ext>
            </a:extLst>
          </p:cNvPr>
          <p:cNvSpPr txBox="1"/>
          <p:nvPr/>
        </p:nvSpPr>
        <p:spPr>
          <a:xfrm>
            <a:off x="319271" y="4059849"/>
            <a:ext cx="5566793"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Bef>
                <a:spcPct val="50000"/>
              </a:spcBef>
              <a:buFont typeface="Courier New"/>
              <a:buChar char="o"/>
            </a:pPr>
            <a:r>
              <a:rPr lang="en-GB" dirty="0">
                <a:solidFill>
                  <a:srgbClr val="00B0F0"/>
                </a:solidFill>
                <a:latin typeface="Roboto"/>
                <a:ea typeface="Roboto"/>
                <a:cs typeface="Roboto"/>
              </a:rPr>
              <a:t>Single muons</a:t>
            </a:r>
            <a:endParaRPr lang="en-US" dirty="0">
              <a:solidFill>
                <a:srgbClr val="00B0F0"/>
              </a:solidFill>
              <a:latin typeface="Roboto"/>
              <a:ea typeface="Roboto"/>
              <a:cs typeface="Roboto"/>
            </a:endParaRPr>
          </a:p>
          <a:p>
            <a:pPr marL="285750" indent="-285750">
              <a:spcBef>
                <a:spcPct val="50000"/>
              </a:spcBef>
              <a:buFont typeface="Courier New"/>
              <a:buChar char="o"/>
            </a:pPr>
            <a:r>
              <a:rPr lang="en-GB" dirty="0">
                <a:solidFill>
                  <a:srgbClr val="00B0F0"/>
                </a:solidFill>
                <a:latin typeface="Roboto"/>
                <a:ea typeface="Roboto"/>
                <a:cs typeface="Roboto"/>
              </a:rPr>
              <a:t>Higher intrinsic background</a:t>
            </a:r>
            <a:endParaRPr lang="en-US" dirty="0">
              <a:solidFill>
                <a:srgbClr val="00B0F0"/>
              </a:solidFill>
              <a:latin typeface="Roboto"/>
              <a:ea typeface="Roboto"/>
              <a:cs typeface="Roboto"/>
            </a:endParaRPr>
          </a:p>
          <a:p>
            <a:pPr marL="285750" indent="-285750">
              <a:spcBef>
                <a:spcPct val="50000"/>
              </a:spcBef>
              <a:buFont typeface="Courier New"/>
              <a:buChar char="o"/>
            </a:pPr>
            <a:r>
              <a:rPr lang="en-GB" dirty="0">
                <a:solidFill>
                  <a:srgbClr val="00B0F0"/>
                </a:solidFill>
                <a:latin typeface="Roboto"/>
                <a:ea typeface="Roboto"/>
                <a:cs typeface="Roboto"/>
              </a:rPr>
              <a:t>Time resolution set by electronics (~10s </a:t>
            </a:r>
            <a:r>
              <a:rPr lang="en-GB" dirty="0" err="1">
                <a:solidFill>
                  <a:srgbClr val="00B0F0"/>
                </a:solidFill>
                <a:latin typeface="Roboto"/>
                <a:ea typeface="Roboto"/>
                <a:cs typeface="Roboto"/>
              </a:rPr>
              <a:t>ps</a:t>
            </a:r>
            <a:r>
              <a:rPr lang="en-GB" dirty="0">
                <a:solidFill>
                  <a:srgbClr val="00B0F0"/>
                </a:solidFill>
                <a:latin typeface="Roboto"/>
                <a:ea typeface="Roboto"/>
                <a:cs typeface="Roboto"/>
              </a:rPr>
              <a:t>) </a:t>
            </a:r>
            <a:br>
              <a:rPr lang="en-US" dirty="0"/>
            </a:br>
            <a:r>
              <a:rPr lang="en-GB" dirty="0">
                <a:solidFill>
                  <a:srgbClr val="00B0F0"/>
                </a:solidFill>
                <a:latin typeface="Roboto"/>
                <a:ea typeface="Roboto"/>
                <a:cs typeface="Roboto"/>
              </a:rPr>
              <a:t>-&gt; fast relaxations, rapid precession</a:t>
            </a:r>
            <a:endParaRPr lang="en-US" dirty="0">
              <a:solidFill>
                <a:srgbClr val="00B0F0"/>
              </a:solidFill>
              <a:latin typeface="Roboto"/>
              <a:ea typeface="Roboto"/>
              <a:cs typeface="Roboto"/>
            </a:endParaRPr>
          </a:p>
          <a:p>
            <a:pPr marL="285750" indent="-285750">
              <a:spcBef>
                <a:spcPct val="50000"/>
              </a:spcBef>
              <a:buFont typeface="Courier New"/>
              <a:buChar char="o"/>
            </a:pPr>
            <a:r>
              <a:rPr lang="en-GB" dirty="0">
                <a:solidFill>
                  <a:srgbClr val="00B0F0"/>
                </a:solidFill>
                <a:latin typeface="Roboto"/>
                <a:ea typeface="Roboto"/>
                <a:cs typeface="Roboto"/>
              </a:rPr>
              <a:t>Rate limit set by single muon at a time constraint</a:t>
            </a:r>
            <a:endParaRPr lang="en-US" dirty="0">
              <a:solidFill>
                <a:srgbClr val="00B0F0"/>
              </a:solidFill>
              <a:latin typeface="Roboto"/>
              <a:ea typeface="Roboto"/>
              <a:cs typeface="Roboto"/>
            </a:endParaRPr>
          </a:p>
          <a:p>
            <a:pPr marL="285750" indent="-285750">
              <a:spcBef>
                <a:spcPct val="50000"/>
              </a:spcBef>
              <a:buFont typeface="Courier New"/>
              <a:buChar char="o"/>
            </a:pPr>
            <a:r>
              <a:rPr lang="en-GB" dirty="0">
                <a:solidFill>
                  <a:srgbClr val="00B0F0"/>
                </a:solidFill>
                <a:latin typeface="Roboto"/>
                <a:ea typeface="Roboto"/>
                <a:cs typeface="Roboto"/>
              </a:rPr>
              <a:t>More compact detector arrays</a:t>
            </a:r>
          </a:p>
        </p:txBody>
      </p:sp>
      <p:sp>
        <p:nvSpPr>
          <p:cNvPr id="6" name="TextBox 5">
            <a:extLst>
              <a:ext uri="{FF2B5EF4-FFF2-40B4-BE49-F238E27FC236}">
                <a16:creationId xmlns:a16="http://schemas.microsoft.com/office/drawing/2014/main" id="{CEFF5727-0591-B69F-CDC7-DA7E39A27EC6}"/>
              </a:ext>
            </a:extLst>
          </p:cNvPr>
          <p:cNvSpPr txBox="1"/>
          <p:nvPr/>
        </p:nvSpPr>
        <p:spPr>
          <a:xfrm>
            <a:off x="9335387" y="205228"/>
            <a:ext cx="2672776" cy="923330"/>
          </a:xfrm>
          <a:prstGeom prst="rect">
            <a:avLst/>
          </a:prstGeom>
          <a:solidFill>
            <a:schemeClr val="bg1"/>
          </a:solidFill>
          <a:ln w="28575">
            <a:solidFill>
              <a:srgbClr val="FF9D1B"/>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ea typeface="Roboto"/>
                <a:cs typeface="Roboto"/>
              </a:rPr>
              <a:t>See Muon Production and Future Capabilities lecture</a:t>
            </a:r>
          </a:p>
        </p:txBody>
      </p:sp>
      <p:sp>
        <p:nvSpPr>
          <p:cNvPr id="18" name="Title 1">
            <a:extLst>
              <a:ext uri="{FF2B5EF4-FFF2-40B4-BE49-F238E27FC236}">
                <a16:creationId xmlns:a16="http://schemas.microsoft.com/office/drawing/2014/main" id="{D3BDB927-72D8-C088-A3E2-7DC2AF14C539}"/>
              </a:ext>
            </a:extLst>
          </p:cNvPr>
          <p:cNvSpPr txBox="1">
            <a:spLocks/>
          </p:cNvSpPr>
          <p:nvPr/>
        </p:nvSpPr>
        <p:spPr>
          <a:xfrm>
            <a:off x="316411" y="206146"/>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a:latin typeface="Moderat Medium"/>
                <a:ea typeface="Roboto"/>
                <a:cs typeface="Arial"/>
              </a:rPr>
              <a:t>Pulsed and continuous sources of muons</a:t>
            </a:r>
            <a:endParaRPr lang="en-US" sz="3200"/>
          </a:p>
        </p:txBody>
      </p:sp>
    </p:spTree>
    <p:extLst>
      <p:ext uri="{BB962C8B-B14F-4D97-AF65-F5344CB8AC3E}">
        <p14:creationId xmlns:p14="http://schemas.microsoft.com/office/powerpoint/2010/main" val="31481847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E7DBAA48-C34B-3472-F7BE-B2B9119DD677}"/>
              </a:ext>
            </a:extLst>
          </p:cNvPr>
          <p:cNvSpPr/>
          <p:nvPr/>
        </p:nvSpPr>
        <p:spPr>
          <a:xfrm>
            <a:off x="1" y="5663174"/>
            <a:ext cx="5976486" cy="11974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 name="Title 1">
            <a:extLst>
              <a:ext uri="{FF2B5EF4-FFF2-40B4-BE49-F238E27FC236}">
                <a16:creationId xmlns:a16="http://schemas.microsoft.com/office/drawing/2014/main" id="{A794BF12-1AC0-5541-85FE-57A3AF4ACA35}"/>
              </a:ext>
            </a:extLst>
          </p:cNvPr>
          <p:cNvSpPr txBox="1">
            <a:spLocks/>
          </p:cNvSpPr>
          <p:nvPr/>
        </p:nvSpPr>
        <p:spPr>
          <a:xfrm>
            <a:off x="220114" y="167069"/>
            <a:ext cx="8876779" cy="706969"/>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dirty="0">
                <a:cs typeface="Arial"/>
              </a:rPr>
              <a:t>Muon facility map – present and possible </a:t>
            </a:r>
            <a:r>
              <a:rPr lang="en-GB" dirty="0">
                <a:solidFill>
                  <a:srgbClr val="002060"/>
                </a:solidFill>
                <a:cs typeface="Arial"/>
              </a:rPr>
              <a:t>future facilities</a:t>
            </a:r>
            <a:endParaRPr lang="en-GB" dirty="0">
              <a:solidFill>
                <a:srgbClr val="002060"/>
              </a:solidFill>
            </a:endParaRPr>
          </a:p>
        </p:txBody>
      </p:sp>
      <p:pic>
        <p:nvPicPr>
          <p:cNvPr id="30" name="Picture 30" descr="Logo&#10;&#10;Description automatically generated">
            <a:extLst>
              <a:ext uri="{FF2B5EF4-FFF2-40B4-BE49-F238E27FC236}">
                <a16:creationId xmlns:a16="http://schemas.microsoft.com/office/drawing/2014/main" id="{74AF1496-CA97-8BEE-0E01-9A4E5D1E7FC8}"/>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2339143" y="6138214"/>
            <a:ext cx="566056" cy="540937"/>
          </a:xfrm>
          <a:prstGeom prst="rect">
            <a:avLst/>
          </a:prstGeom>
        </p:spPr>
      </p:pic>
      <p:pic>
        <p:nvPicPr>
          <p:cNvPr id="36" name="Picture 36" descr="Shape, circle&#10;&#10;Description automatically generated">
            <a:extLst>
              <a:ext uri="{FF2B5EF4-FFF2-40B4-BE49-F238E27FC236}">
                <a16:creationId xmlns:a16="http://schemas.microsoft.com/office/drawing/2014/main" id="{B77C00CA-022E-3C08-DA09-4FCB9F1C5675}"/>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4244142" y="6151434"/>
            <a:ext cx="783774" cy="531247"/>
          </a:xfrm>
          <a:prstGeom prst="rect">
            <a:avLst/>
          </a:prstGeom>
          <a:ln>
            <a:solidFill>
              <a:srgbClr val="676767"/>
            </a:solidFill>
          </a:ln>
        </p:spPr>
      </p:pic>
      <p:pic>
        <p:nvPicPr>
          <p:cNvPr id="39" name="Picture 39" descr="Icon&#10;&#10;Description automatically generated">
            <a:extLst>
              <a:ext uri="{FF2B5EF4-FFF2-40B4-BE49-F238E27FC236}">
                <a16:creationId xmlns:a16="http://schemas.microsoft.com/office/drawing/2014/main" id="{00D73DEC-A5B7-418A-DBBD-D9D5988C014F}"/>
              </a:ext>
            </a:extLst>
          </p:cNvPr>
          <p:cNvPicPr>
            <a:picLocks noChangeAspect="1"/>
          </p:cNvPicPr>
          <p:nvPr/>
        </p:nvPicPr>
        <p:blipFill>
          <a:blip r:embed="rId6">
            <a:extLst>
              <a:ext uri="{837473B0-CC2E-450A-ABE3-18F120FF3D39}">
                <a1611:picAttrSrcUrl xmlns:a1611="http://schemas.microsoft.com/office/drawing/2016/11/main" r:id="rId7"/>
              </a:ext>
            </a:extLst>
          </a:blip>
          <a:stretch>
            <a:fillRect/>
          </a:stretch>
        </p:blipFill>
        <p:spPr>
          <a:xfrm>
            <a:off x="5242420" y="6133968"/>
            <a:ext cx="809210" cy="540309"/>
          </a:xfrm>
          <a:prstGeom prst="rect">
            <a:avLst/>
          </a:prstGeom>
        </p:spPr>
      </p:pic>
      <p:pic>
        <p:nvPicPr>
          <p:cNvPr id="43" name="Picture 43" descr="Logo, company name&#10;&#10;Description automatically generated">
            <a:extLst>
              <a:ext uri="{FF2B5EF4-FFF2-40B4-BE49-F238E27FC236}">
                <a16:creationId xmlns:a16="http://schemas.microsoft.com/office/drawing/2014/main" id="{F8552955-DE72-ADA2-5887-FEA3E9D18C93}"/>
              </a:ext>
            </a:extLst>
          </p:cNvPr>
          <p:cNvPicPr>
            <a:picLocks noChangeAspect="1"/>
          </p:cNvPicPr>
          <p:nvPr/>
        </p:nvPicPr>
        <p:blipFill>
          <a:blip r:embed="rId8">
            <a:extLst>
              <a:ext uri="{837473B0-CC2E-450A-ABE3-18F120FF3D39}">
                <a1611:picAttrSrcUrl xmlns:a1611="http://schemas.microsoft.com/office/drawing/2016/11/main" r:id="rId9"/>
              </a:ext>
            </a:extLst>
          </a:blip>
          <a:stretch>
            <a:fillRect/>
          </a:stretch>
        </p:blipFill>
        <p:spPr>
          <a:xfrm>
            <a:off x="3145564" y="6142676"/>
            <a:ext cx="867508" cy="530175"/>
          </a:xfrm>
          <a:prstGeom prst="rect">
            <a:avLst/>
          </a:prstGeom>
        </p:spPr>
      </p:pic>
      <p:grpSp>
        <p:nvGrpSpPr>
          <p:cNvPr id="6" name="Group 5">
            <a:extLst>
              <a:ext uri="{FF2B5EF4-FFF2-40B4-BE49-F238E27FC236}">
                <a16:creationId xmlns:a16="http://schemas.microsoft.com/office/drawing/2014/main" id="{12186F6B-2D26-CD6C-2C71-1F356F3B99C1}"/>
              </a:ext>
            </a:extLst>
          </p:cNvPr>
          <p:cNvGrpSpPr/>
          <p:nvPr/>
        </p:nvGrpSpPr>
        <p:grpSpPr>
          <a:xfrm>
            <a:off x="1568824" y="617256"/>
            <a:ext cx="8707381" cy="5323642"/>
            <a:chOff x="1568824" y="617256"/>
            <a:chExt cx="8707381" cy="5323642"/>
          </a:xfrm>
        </p:grpSpPr>
        <p:grpSp>
          <p:nvGrpSpPr>
            <p:cNvPr id="11" name="Group 10">
              <a:extLst>
                <a:ext uri="{FF2B5EF4-FFF2-40B4-BE49-F238E27FC236}">
                  <a16:creationId xmlns:a16="http://schemas.microsoft.com/office/drawing/2014/main" id="{F3126861-CBFA-04AD-D229-12F8DF27EEC0}"/>
                </a:ext>
              </a:extLst>
            </p:cNvPr>
            <p:cNvGrpSpPr/>
            <p:nvPr/>
          </p:nvGrpSpPr>
          <p:grpSpPr>
            <a:xfrm>
              <a:off x="1568824" y="617256"/>
              <a:ext cx="8169335" cy="5323087"/>
              <a:chOff x="1861457" y="892628"/>
              <a:chExt cx="7892082" cy="5244934"/>
            </a:xfrm>
          </p:grpSpPr>
          <p:pic>
            <p:nvPicPr>
              <p:cNvPr id="7" name="Picture 7" descr="Map&#10;&#10;Description automatically generated">
                <a:extLst>
                  <a:ext uri="{FF2B5EF4-FFF2-40B4-BE49-F238E27FC236}">
                    <a16:creationId xmlns:a16="http://schemas.microsoft.com/office/drawing/2014/main" id="{0C5B8871-E366-DD02-602A-6F15B326E221}"/>
                  </a:ext>
                </a:extLst>
              </p:cNvPr>
              <p:cNvPicPr>
                <a:picLocks noChangeAspect="1"/>
              </p:cNvPicPr>
              <p:nvPr/>
            </p:nvPicPr>
            <p:blipFill rotWithShape="1">
              <a:blip r:embed="rId10"/>
              <a:srcRect l="1442" t="2170" r="3606" b="5425"/>
              <a:stretch/>
            </p:blipFill>
            <p:spPr>
              <a:xfrm>
                <a:off x="1933699" y="977757"/>
                <a:ext cx="7819840" cy="5051366"/>
              </a:xfrm>
              <a:prstGeom prst="rect">
                <a:avLst/>
              </a:prstGeom>
            </p:spPr>
          </p:pic>
          <p:sp>
            <p:nvSpPr>
              <p:cNvPr id="9" name="Rectangle 8">
                <a:extLst>
                  <a:ext uri="{FF2B5EF4-FFF2-40B4-BE49-F238E27FC236}">
                    <a16:creationId xmlns:a16="http://schemas.microsoft.com/office/drawing/2014/main" id="{CC135633-12B7-B81F-1164-319848CD6B05}"/>
                  </a:ext>
                </a:extLst>
              </p:cNvPr>
              <p:cNvSpPr/>
              <p:nvPr/>
            </p:nvSpPr>
            <p:spPr>
              <a:xfrm>
                <a:off x="1861457" y="892628"/>
                <a:ext cx="415636" cy="52449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7D50DD5-E0FD-1957-C738-2F6F016D8EE3}"/>
                  </a:ext>
                </a:extLst>
              </p:cNvPr>
              <p:cNvSpPr/>
              <p:nvPr/>
            </p:nvSpPr>
            <p:spPr>
              <a:xfrm>
                <a:off x="2286000" y="4060371"/>
                <a:ext cx="1375558" cy="86096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ectangle 12">
              <a:extLst>
                <a:ext uri="{FF2B5EF4-FFF2-40B4-BE49-F238E27FC236}">
                  <a16:creationId xmlns:a16="http://schemas.microsoft.com/office/drawing/2014/main" id="{06E32E78-31B5-37A8-16F6-F1B3A47E30DF}"/>
                </a:ext>
              </a:extLst>
            </p:cNvPr>
            <p:cNvSpPr/>
            <p:nvPr/>
          </p:nvSpPr>
          <p:spPr>
            <a:xfrm>
              <a:off x="1855694" y="4927537"/>
              <a:ext cx="1565679" cy="101336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D158D01-1F0B-C7D5-5AEE-01EAEA3B73C0}"/>
                </a:ext>
              </a:extLst>
            </p:cNvPr>
            <p:cNvSpPr/>
            <p:nvPr/>
          </p:nvSpPr>
          <p:spPr>
            <a:xfrm>
              <a:off x="8605970" y="622204"/>
              <a:ext cx="1406472" cy="36615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CBE1D0A-9B1E-0E28-CA20-5D751F4D62C3}"/>
                </a:ext>
              </a:extLst>
            </p:cNvPr>
            <p:cNvSpPr/>
            <p:nvPr/>
          </p:nvSpPr>
          <p:spPr>
            <a:xfrm>
              <a:off x="8869733" y="909718"/>
              <a:ext cx="1406472" cy="86096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5C3BC76-D499-D472-3827-CA900BD201A0}"/>
                </a:ext>
              </a:extLst>
            </p:cNvPr>
            <p:cNvSpPr/>
            <p:nvPr/>
          </p:nvSpPr>
          <p:spPr>
            <a:xfrm>
              <a:off x="3620588" y="3819542"/>
              <a:ext cx="547956" cy="348571"/>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600">
                  <a:ea typeface="Roboto"/>
                  <a:cs typeface="Roboto"/>
                </a:rPr>
                <a:t>SNS</a:t>
              </a:r>
              <a:br>
                <a:rPr lang="en-US" sz="600">
                  <a:ea typeface="Roboto"/>
                  <a:cs typeface="Roboto"/>
                </a:rPr>
              </a:br>
              <a:r>
                <a:rPr lang="en-US" sz="600">
                  <a:ea typeface="Roboto"/>
                  <a:cs typeface="Roboto"/>
                </a:rPr>
                <a:t>(Oak Ridge)</a:t>
              </a:r>
            </a:p>
          </p:txBody>
        </p:sp>
        <p:sp>
          <p:nvSpPr>
            <p:cNvPr id="19" name="Rectangle 18">
              <a:extLst>
                <a:ext uri="{FF2B5EF4-FFF2-40B4-BE49-F238E27FC236}">
                  <a16:creationId xmlns:a16="http://schemas.microsoft.com/office/drawing/2014/main" id="{441C835D-2378-3625-A9FD-D7B8A4A21914}"/>
                </a:ext>
              </a:extLst>
            </p:cNvPr>
            <p:cNvSpPr/>
            <p:nvPr/>
          </p:nvSpPr>
          <p:spPr>
            <a:xfrm>
              <a:off x="8013950" y="1405456"/>
              <a:ext cx="547956" cy="348571"/>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600" err="1">
                  <a:ea typeface="Roboto"/>
                  <a:cs typeface="Roboto"/>
                </a:rPr>
                <a:t>Raon</a:t>
              </a:r>
              <a:br>
                <a:rPr lang="en-US" sz="600">
                  <a:ea typeface="Roboto"/>
                  <a:cs typeface="Roboto"/>
                </a:rPr>
              </a:br>
              <a:r>
                <a:rPr lang="en-US" sz="600">
                  <a:ea typeface="Roboto"/>
                  <a:cs typeface="Roboto"/>
                </a:rPr>
                <a:t>(south</a:t>
              </a:r>
              <a:br>
                <a:rPr lang="en-US" sz="600">
                  <a:ea typeface="Roboto"/>
                  <a:cs typeface="Roboto"/>
                </a:rPr>
              </a:br>
              <a:r>
                <a:rPr lang="en-US" sz="600">
                  <a:ea typeface="Roboto"/>
                  <a:cs typeface="Roboto"/>
                </a:rPr>
                <a:t>Korea)</a:t>
              </a:r>
            </a:p>
          </p:txBody>
        </p:sp>
        <p:sp>
          <p:nvSpPr>
            <p:cNvPr id="20" name="Rectangle 19">
              <a:extLst>
                <a:ext uri="{FF2B5EF4-FFF2-40B4-BE49-F238E27FC236}">
                  <a16:creationId xmlns:a16="http://schemas.microsoft.com/office/drawing/2014/main" id="{91F5B478-046C-1103-B316-428EAB0715D4}"/>
                </a:ext>
              </a:extLst>
            </p:cNvPr>
            <p:cNvSpPr/>
            <p:nvPr/>
          </p:nvSpPr>
          <p:spPr>
            <a:xfrm>
              <a:off x="7374206" y="4272834"/>
              <a:ext cx="547956" cy="348571"/>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600">
                  <a:ea typeface="Roboto"/>
                  <a:cs typeface="Roboto"/>
                </a:rPr>
                <a:t>MELODY</a:t>
              </a:r>
              <a:br>
                <a:rPr lang="en-US" sz="600">
                  <a:ea typeface="Roboto"/>
                  <a:cs typeface="Roboto"/>
                </a:rPr>
              </a:br>
              <a:r>
                <a:rPr lang="en-US" sz="600">
                  <a:ea typeface="Roboto"/>
                  <a:cs typeface="Roboto"/>
                </a:rPr>
                <a:t>(CSNS)</a:t>
              </a:r>
            </a:p>
          </p:txBody>
        </p:sp>
        <p:cxnSp>
          <p:nvCxnSpPr>
            <p:cNvPr id="23" name="Straight Arrow Connector 22">
              <a:extLst>
                <a:ext uri="{FF2B5EF4-FFF2-40B4-BE49-F238E27FC236}">
                  <a16:creationId xmlns:a16="http://schemas.microsoft.com/office/drawing/2014/main" id="{84388773-9FB7-DB33-9041-FB43BB82D038}"/>
                </a:ext>
              </a:extLst>
            </p:cNvPr>
            <p:cNvCxnSpPr>
              <a:cxnSpLocks/>
            </p:cNvCxnSpPr>
            <p:nvPr/>
          </p:nvCxnSpPr>
          <p:spPr>
            <a:xfrm>
              <a:off x="8027881" y="1721351"/>
              <a:ext cx="10048" cy="1182357"/>
            </a:xfrm>
            <a:prstGeom prst="straightConnector1">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C2F0E153-EB06-D396-3C14-680A8310A9BF}"/>
                </a:ext>
              </a:extLst>
            </p:cNvPr>
            <p:cNvCxnSpPr>
              <a:cxnSpLocks/>
            </p:cNvCxnSpPr>
            <p:nvPr/>
          </p:nvCxnSpPr>
          <p:spPr>
            <a:xfrm>
              <a:off x="7769332" y="3368887"/>
              <a:ext cx="1675" cy="914401"/>
            </a:xfrm>
            <a:prstGeom prst="straightConnector1">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97D1DC68-CFE6-6C85-6640-EBFBE0C2AC82}"/>
                </a:ext>
              </a:extLst>
            </p:cNvPr>
            <p:cNvCxnSpPr>
              <a:cxnSpLocks/>
            </p:cNvCxnSpPr>
            <p:nvPr/>
          </p:nvCxnSpPr>
          <p:spPr>
            <a:xfrm>
              <a:off x="3886222" y="3075809"/>
              <a:ext cx="26795" cy="746929"/>
            </a:xfrm>
            <a:prstGeom prst="straightConnector1">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D15E9CD2-9460-8E08-644D-0FFE6D59897D}"/>
                </a:ext>
              </a:extLst>
            </p:cNvPr>
            <p:cNvSpPr/>
            <p:nvPr/>
          </p:nvSpPr>
          <p:spPr>
            <a:xfrm>
              <a:off x="3841614" y="3042945"/>
              <a:ext cx="77056" cy="66989"/>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F8258FDE-091A-FF87-4678-E828346F7346}"/>
                </a:ext>
              </a:extLst>
            </p:cNvPr>
            <p:cNvSpPr/>
            <p:nvPr/>
          </p:nvSpPr>
          <p:spPr>
            <a:xfrm>
              <a:off x="7991645" y="2883845"/>
              <a:ext cx="77056" cy="66989"/>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EA6089CE-8F3A-0613-E6AC-25EE2C167266}"/>
                </a:ext>
              </a:extLst>
            </p:cNvPr>
            <p:cNvSpPr/>
            <p:nvPr/>
          </p:nvSpPr>
          <p:spPr>
            <a:xfrm>
              <a:off x="7733096" y="3302526"/>
              <a:ext cx="77056" cy="66989"/>
            </a:xfrm>
            <a:prstGeom prst="ellipse">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25E56900-6098-FC7D-E65E-6FC8152BDCAA}"/>
                </a:ext>
              </a:extLst>
            </p:cNvPr>
            <p:cNvSpPr txBox="1"/>
            <p:nvPr/>
          </p:nvSpPr>
          <p:spPr>
            <a:xfrm>
              <a:off x="4598345" y="4051771"/>
              <a:ext cx="2804850" cy="317500"/>
            </a:xfrm>
            <a:prstGeom prst="rect">
              <a:avLst/>
            </a:prstGeom>
          </p:spPr>
          <p:txBody>
            <a:bodyPr lIns="91440" tIns="45720" rIns="91440" bIns="45720" anchor="t">
              <a:normAutofit fontScale="92500" lnSpcReduction="20000"/>
            </a:bodyPr>
            <a:lstStyle/>
            <a:p>
              <a:endParaRPr lang="en-US">
                <a:ea typeface="Roboto"/>
                <a:cs typeface="Roboto"/>
              </a:endParaRPr>
            </a:p>
          </p:txBody>
        </p:sp>
      </p:grpSp>
      <p:pic>
        <p:nvPicPr>
          <p:cNvPr id="46" name="Picture 46" descr="Background pattern&#10;&#10;Description automatically generated">
            <a:extLst>
              <a:ext uri="{FF2B5EF4-FFF2-40B4-BE49-F238E27FC236}">
                <a16:creationId xmlns:a16="http://schemas.microsoft.com/office/drawing/2014/main" id="{DD6C9A38-B86E-C4D3-A3DE-4C2CE12C0A6F}"/>
              </a:ext>
            </a:extLst>
          </p:cNvPr>
          <p:cNvPicPr>
            <a:picLocks noChangeAspect="1"/>
          </p:cNvPicPr>
          <p:nvPr/>
        </p:nvPicPr>
        <p:blipFill>
          <a:blip r:embed="rId11">
            <a:extLst>
              <a:ext uri="{837473B0-CC2E-450A-ABE3-18F120FF3D39}">
                <a1611:picAttrSrcUrl xmlns:a1611="http://schemas.microsoft.com/office/drawing/2016/11/main" r:id="rId12"/>
              </a:ext>
            </a:extLst>
          </a:blip>
          <a:stretch>
            <a:fillRect/>
          </a:stretch>
        </p:blipFill>
        <p:spPr>
          <a:xfrm>
            <a:off x="8480981" y="6142627"/>
            <a:ext cx="842893" cy="539750"/>
          </a:xfrm>
          <a:prstGeom prst="rect">
            <a:avLst/>
          </a:prstGeom>
          <a:ln>
            <a:solidFill>
              <a:srgbClr val="676767"/>
            </a:solidFill>
          </a:ln>
        </p:spPr>
      </p:pic>
      <p:pic>
        <p:nvPicPr>
          <p:cNvPr id="49" name="Picture 49">
            <a:extLst>
              <a:ext uri="{FF2B5EF4-FFF2-40B4-BE49-F238E27FC236}">
                <a16:creationId xmlns:a16="http://schemas.microsoft.com/office/drawing/2014/main" id="{E244F99A-17B6-DE7A-26E3-AF9378F6146A}"/>
              </a:ext>
            </a:extLst>
          </p:cNvPr>
          <p:cNvPicPr>
            <a:picLocks noChangeAspect="1"/>
          </p:cNvPicPr>
          <p:nvPr/>
        </p:nvPicPr>
        <p:blipFill>
          <a:blip r:embed="rId13">
            <a:extLst>
              <a:ext uri="{837473B0-CC2E-450A-ABE3-18F120FF3D39}">
                <a1611:picAttrSrcUrl xmlns:a1611="http://schemas.microsoft.com/office/drawing/2016/11/main" r:id="rId14"/>
              </a:ext>
            </a:extLst>
          </a:blip>
          <a:stretch>
            <a:fillRect/>
          </a:stretch>
        </p:blipFill>
        <p:spPr>
          <a:xfrm>
            <a:off x="6264879" y="6130648"/>
            <a:ext cx="928770" cy="537761"/>
          </a:xfrm>
          <a:prstGeom prst="rect">
            <a:avLst/>
          </a:prstGeom>
        </p:spPr>
      </p:pic>
      <p:pic>
        <p:nvPicPr>
          <p:cNvPr id="52" name="Picture 52" descr="Republik Korea Flagge · Kostenloses Bild auf Pixabay">
            <a:extLst>
              <a:ext uri="{FF2B5EF4-FFF2-40B4-BE49-F238E27FC236}">
                <a16:creationId xmlns:a16="http://schemas.microsoft.com/office/drawing/2014/main" id="{172C3002-6DD1-F60E-3971-CA2DC6837912}"/>
              </a:ext>
            </a:extLst>
          </p:cNvPr>
          <p:cNvPicPr>
            <a:picLocks noChangeAspect="1"/>
          </p:cNvPicPr>
          <p:nvPr/>
        </p:nvPicPr>
        <p:blipFill>
          <a:blip r:embed="rId15"/>
          <a:stretch>
            <a:fillRect/>
          </a:stretch>
        </p:blipFill>
        <p:spPr>
          <a:xfrm>
            <a:off x="7444889" y="6148463"/>
            <a:ext cx="783773" cy="524975"/>
          </a:xfrm>
          <a:prstGeom prst="rect">
            <a:avLst/>
          </a:prstGeom>
          <a:ln>
            <a:solidFill>
              <a:srgbClr val="676767"/>
            </a:solidFill>
          </a:ln>
        </p:spPr>
      </p:pic>
      <p:pic>
        <p:nvPicPr>
          <p:cNvPr id="2" name="Picture 1" descr="aerial-view-of-ral-4318.jpg">
            <a:extLst>
              <a:ext uri="{FF2B5EF4-FFF2-40B4-BE49-F238E27FC236}">
                <a16:creationId xmlns:a16="http://schemas.microsoft.com/office/drawing/2014/main" id="{65530234-D1E3-7615-998E-C4085C2A893B}"/>
              </a:ext>
            </a:extLst>
          </p:cNvPr>
          <p:cNvPicPr>
            <a:picLocks noChangeAspect="1"/>
          </p:cNvPicPr>
          <p:nvPr/>
        </p:nvPicPr>
        <p:blipFill>
          <a:blip r:embed="rId16"/>
          <a:stretch>
            <a:fillRect/>
          </a:stretch>
        </p:blipFill>
        <p:spPr>
          <a:xfrm>
            <a:off x="222618" y="709946"/>
            <a:ext cx="1972785" cy="1563210"/>
          </a:xfrm>
          <a:prstGeom prst="rect">
            <a:avLst/>
          </a:prstGeom>
        </p:spPr>
      </p:pic>
      <p:pic>
        <p:nvPicPr>
          <p:cNvPr id="4" name="Picture 3" descr="SwitzerlandPSIc.JPG">
            <a:extLst>
              <a:ext uri="{FF2B5EF4-FFF2-40B4-BE49-F238E27FC236}">
                <a16:creationId xmlns:a16="http://schemas.microsoft.com/office/drawing/2014/main" id="{746BC86B-730D-3D9A-F4A2-7DB6D68B0051}"/>
              </a:ext>
            </a:extLst>
          </p:cNvPr>
          <p:cNvPicPr>
            <a:picLocks noChangeAspect="1"/>
          </p:cNvPicPr>
          <p:nvPr/>
        </p:nvPicPr>
        <p:blipFill>
          <a:blip r:embed="rId17"/>
          <a:stretch>
            <a:fillRect/>
          </a:stretch>
        </p:blipFill>
        <p:spPr>
          <a:xfrm>
            <a:off x="9101913" y="214867"/>
            <a:ext cx="2089742" cy="1323754"/>
          </a:xfrm>
          <a:prstGeom prst="rect">
            <a:avLst/>
          </a:prstGeom>
        </p:spPr>
      </p:pic>
      <p:pic>
        <p:nvPicPr>
          <p:cNvPr id="5" name="Picture 4" descr="A aerial view of a factory&#10;&#10;Description automatically generated">
            <a:extLst>
              <a:ext uri="{FF2B5EF4-FFF2-40B4-BE49-F238E27FC236}">
                <a16:creationId xmlns:a16="http://schemas.microsoft.com/office/drawing/2014/main" id="{D3D3506F-B847-18B7-59A7-86F235A96972}"/>
              </a:ext>
            </a:extLst>
          </p:cNvPr>
          <p:cNvPicPr>
            <a:picLocks noChangeAspect="1"/>
          </p:cNvPicPr>
          <p:nvPr/>
        </p:nvPicPr>
        <p:blipFill>
          <a:blip r:embed="rId18"/>
          <a:stretch>
            <a:fillRect/>
          </a:stretch>
        </p:blipFill>
        <p:spPr>
          <a:xfrm>
            <a:off x="8899230" y="3520928"/>
            <a:ext cx="2569315" cy="1272142"/>
          </a:xfrm>
          <a:prstGeom prst="rect">
            <a:avLst/>
          </a:prstGeom>
        </p:spPr>
      </p:pic>
      <p:pic>
        <p:nvPicPr>
          <p:cNvPr id="8" name="Picture 7" descr="Aerial view of a city and a body of water&#10;&#10;Description automatically generated">
            <a:extLst>
              <a:ext uri="{FF2B5EF4-FFF2-40B4-BE49-F238E27FC236}">
                <a16:creationId xmlns:a16="http://schemas.microsoft.com/office/drawing/2014/main" id="{FD073526-EE4B-A71C-3718-2048B3BC2825}"/>
              </a:ext>
            </a:extLst>
          </p:cNvPr>
          <p:cNvPicPr>
            <a:picLocks noChangeAspect="1"/>
          </p:cNvPicPr>
          <p:nvPr/>
        </p:nvPicPr>
        <p:blipFill>
          <a:blip r:embed="rId19"/>
          <a:stretch>
            <a:fillRect/>
          </a:stretch>
        </p:blipFill>
        <p:spPr>
          <a:xfrm>
            <a:off x="651244" y="3283826"/>
            <a:ext cx="1970568" cy="1760353"/>
          </a:xfrm>
          <a:prstGeom prst="rect">
            <a:avLst/>
          </a:prstGeom>
        </p:spPr>
      </p:pic>
      <p:sp>
        <p:nvSpPr>
          <p:cNvPr id="12" name="TextBox 4">
            <a:extLst>
              <a:ext uri="{FF2B5EF4-FFF2-40B4-BE49-F238E27FC236}">
                <a16:creationId xmlns:a16="http://schemas.microsoft.com/office/drawing/2014/main" id="{2D1F75F4-F0AA-F4F7-62CC-5E7A8EE9BE75}"/>
              </a:ext>
            </a:extLst>
          </p:cNvPr>
          <p:cNvSpPr txBox="1"/>
          <p:nvPr/>
        </p:nvSpPr>
        <p:spPr>
          <a:xfrm>
            <a:off x="671658" y="2301038"/>
            <a:ext cx="1084772" cy="369332"/>
          </a:xfrm>
          <a:prstGeom prst="rect">
            <a:avLst/>
          </a:prstGeom>
          <a:no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GB">
                <a:solidFill>
                  <a:srgbClr val="003088"/>
                </a:solidFill>
                <a:latin typeface="+mn-lt"/>
              </a:rPr>
              <a:t>ISIS, </a:t>
            </a:r>
            <a:r>
              <a:rPr lang="en-GB">
                <a:solidFill>
                  <a:srgbClr val="003088"/>
                </a:solidFill>
              </a:rPr>
              <a:t>UK</a:t>
            </a:r>
            <a:endParaRPr lang="en-GB">
              <a:solidFill>
                <a:srgbClr val="003088"/>
              </a:solidFill>
              <a:latin typeface="+mn-lt"/>
              <a:ea typeface="Roboto"/>
              <a:cs typeface="Roboto"/>
            </a:endParaRPr>
          </a:p>
        </p:txBody>
      </p:sp>
      <p:sp>
        <p:nvSpPr>
          <p:cNvPr id="16" name="TextBox 7">
            <a:extLst>
              <a:ext uri="{FF2B5EF4-FFF2-40B4-BE49-F238E27FC236}">
                <a16:creationId xmlns:a16="http://schemas.microsoft.com/office/drawing/2014/main" id="{D8066A70-4EEE-B089-AD74-095EED4F327E}"/>
              </a:ext>
            </a:extLst>
          </p:cNvPr>
          <p:cNvSpPr txBox="1"/>
          <p:nvPr/>
        </p:nvSpPr>
        <p:spPr>
          <a:xfrm>
            <a:off x="650509" y="5147451"/>
            <a:ext cx="1893467" cy="369332"/>
          </a:xfrm>
          <a:prstGeom prst="rect">
            <a:avLst/>
          </a:prstGeom>
          <a:noFill/>
        </p:spPr>
        <p:txBody>
          <a:bodyPr wrap="non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GB">
                <a:solidFill>
                  <a:srgbClr val="003088"/>
                </a:solidFill>
                <a:latin typeface="+mn-lt"/>
              </a:rPr>
              <a:t>TRIUMF, Canada</a:t>
            </a:r>
            <a:endParaRPr lang="en-GB">
              <a:solidFill>
                <a:srgbClr val="003088"/>
              </a:solidFill>
              <a:latin typeface="+mn-lt"/>
              <a:ea typeface="Roboto"/>
              <a:cs typeface="Roboto"/>
            </a:endParaRPr>
          </a:p>
        </p:txBody>
      </p:sp>
      <p:sp>
        <p:nvSpPr>
          <p:cNvPr id="22" name="Rectangle 21">
            <a:extLst>
              <a:ext uri="{FF2B5EF4-FFF2-40B4-BE49-F238E27FC236}">
                <a16:creationId xmlns:a16="http://schemas.microsoft.com/office/drawing/2014/main" id="{9355DC7E-CDC6-5B6E-BD1E-F0E3BAB7B372}"/>
              </a:ext>
            </a:extLst>
          </p:cNvPr>
          <p:cNvSpPr/>
          <p:nvPr/>
        </p:nvSpPr>
        <p:spPr>
          <a:xfrm>
            <a:off x="9435405" y="4860433"/>
            <a:ext cx="1689886" cy="369332"/>
          </a:xfrm>
          <a:prstGeom prst="rect">
            <a:avLst/>
          </a:prstGeom>
        </p:spPr>
        <p:txBody>
          <a:bodyPr wrap="non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solidFill>
                  <a:srgbClr val="003088"/>
                </a:solidFill>
                <a:latin typeface="+mn-lt"/>
              </a:rPr>
              <a:t>J-PARC, Japan</a:t>
            </a:r>
            <a:endParaRPr lang="en-GB">
              <a:solidFill>
                <a:srgbClr val="003088"/>
              </a:solidFill>
              <a:latin typeface="+mn-lt"/>
              <a:ea typeface="Roboto"/>
              <a:cs typeface="Roboto"/>
            </a:endParaRPr>
          </a:p>
        </p:txBody>
      </p:sp>
      <p:sp>
        <p:nvSpPr>
          <p:cNvPr id="24" name="TextBox 23">
            <a:extLst>
              <a:ext uri="{FF2B5EF4-FFF2-40B4-BE49-F238E27FC236}">
                <a16:creationId xmlns:a16="http://schemas.microsoft.com/office/drawing/2014/main" id="{65C30788-8DEA-4DF8-6B27-83F85CA2A429}"/>
              </a:ext>
            </a:extLst>
          </p:cNvPr>
          <p:cNvSpPr txBox="1"/>
          <p:nvPr/>
        </p:nvSpPr>
        <p:spPr>
          <a:xfrm>
            <a:off x="9136912" y="1543493"/>
            <a:ext cx="208752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solidFill>
                  <a:srgbClr val="003088"/>
                </a:solidFill>
                <a:latin typeface="Lucida Sans"/>
              </a:rPr>
              <a:t>PSI, Switzerland</a:t>
            </a:r>
            <a:r>
              <a:rPr lang="en-US">
                <a:solidFill>
                  <a:srgbClr val="003088"/>
                </a:solidFill>
                <a:latin typeface="Lucida Sans"/>
              </a:rPr>
              <a:t>​</a:t>
            </a:r>
            <a:endParaRPr lang="en-US">
              <a:solidFill>
                <a:srgbClr val="003088"/>
              </a:solidFill>
              <a:ea typeface="Roboto"/>
              <a:cs typeface="Roboto"/>
            </a:endParaRPr>
          </a:p>
        </p:txBody>
      </p:sp>
    </p:spTree>
    <p:extLst>
      <p:ext uri="{BB962C8B-B14F-4D97-AF65-F5344CB8AC3E}">
        <p14:creationId xmlns:p14="http://schemas.microsoft.com/office/powerpoint/2010/main" val="34699726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58FDA1-6D63-E861-224C-1671AACD1949}"/>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2946E49B-F5DE-E37B-7A84-2E4EB01A07EC}"/>
              </a:ext>
            </a:extLst>
          </p:cNvPr>
          <p:cNvSpPr/>
          <p:nvPr/>
        </p:nvSpPr>
        <p:spPr>
          <a:xfrm>
            <a:off x="44115" y="5602705"/>
            <a:ext cx="5911515" cy="11470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CD810BDD-F0FE-D9D8-BBAF-C7CA2074A557}"/>
              </a:ext>
            </a:extLst>
          </p:cNvPr>
          <p:cNvSpPr txBox="1"/>
          <p:nvPr/>
        </p:nvSpPr>
        <p:spPr>
          <a:xfrm>
            <a:off x="220114" y="1374896"/>
            <a:ext cx="10606364" cy="48013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ourier New"/>
              <a:buChar char="o"/>
            </a:pPr>
            <a:r>
              <a:rPr lang="en-US" dirty="0">
                <a:solidFill>
                  <a:srgbClr val="003088"/>
                </a:solidFill>
                <a:ea typeface="Roboto"/>
                <a:cs typeface="Roboto"/>
              </a:rPr>
              <a:t>The muon is a </a:t>
            </a:r>
            <a:r>
              <a:rPr lang="en-US" b="1" dirty="0">
                <a:solidFill>
                  <a:srgbClr val="003088"/>
                </a:solidFill>
                <a:ea typeface="Roboto"/>
                <a:cs typeface="Roboto"/>
              </a:rPr>
              <a:t>spin-1/2 particle</a:t>
            </a:r>
            <a:r>
              <a:rPr lang="en-US" dirty="0">
                <a:solidFill>
                  <a:srgbClr val="003088"/>
                </a:solidFill>
                <a:ea typeface="Roboto"/>
                <a:cs typeface="Roboto"/>
              </a:rPr>
              <a:t>, with charge </a:t>
            </a:r>
            <a:r>
              <a:rPr lang="en-US" b="1" dirty="0">
                <a:solidFill>
                  <a:srgbClr val="003088"/>
                </a:solidFill>
                <a:ea typeface="Roboto"/>
                <a:cs typeface="Roboto"/>
              </a:rPr>
              <a:t>+/- e</a:t>
            </a:r>
            <a:r>
              <a:rPr lang="en-US" dirty="0">
                <a:solidFill>
                  <a:srgbClr val="003088"/>
                </a:solidFill>
                <a:ea typeface="Roboto"/>
                <a:cs typeface="Roboto"/>
              </a:rPr>
              <a:t> and is about </a:t>
            </a:r>
            <a:r>
              <a:rPr lang="en-US" b="1" dirty="0">
                <a:solidFill>
                  <a:srgbClr val="003088"/>
                </a:solidFill>
                <a:ea typeface="Roboto"/>
                <a:cs typeface="Roboto"/>
              </a:rPr>
              <a:t>1/9</a:t>
            </a:r>
            <a:r>
              <a:rPr lang="en-US" b="1" baseline="30000" dirty="0">
                <a:solidFill>
                  <a:srgbClr val="003088"/>
                </a:solidFill>
                <a:ea typeface="Roboto"/>
                <a:cs typeface="Roboto"/>
              </a:rPr>
              <a:t>th</a:t>
            </a:r>
            <a:r>
              <a:rPr lang="en-US" b="1" dirty="0">
                <a:solidFill>
                  <a:srgbClr val="003088"/>
                </a:solidFill>
                <a:ea typeface="Roboto"/>
                <a:cs typeface="Roboto"/>
              </a:rPr>
              <a:t> the mass of a proton</a:t>
            </a:r>
            <a:r>
              <a:rPr lang="en-US" dirty="0">
                <a:solidFill>
                  <a:srgbClr val="003088"/>
                </a:solidFill>
                <a:ea typeface="Roboto"/>
                <a:cs typeface="Roboto"/>
              </a:rPr>
              <a:t>.</a:t>
            </a:r>
          </a:p>
          <a:p>
            <a:pPr marL="285750" indent="-285750">
              <a:buFont typeface="Courier New"/>
              <a:buChar char="o"/>
            </a:pPr>
            <a:endParaRPr lang="en-US" dirty="0">
              <a:solidFill>
                <a:srgbClr val="003088"/>
              </a:solidFill>
              <a:ea typeface="Roboto"/>
              <a:cs typeface="Roboto"/>
            </a:endParaRPr>
          </a:p>
          <a:p>
            <a:pPr marL="285750" indent="-285750">
              <a:buFont typeface="Courier New"/>
              <a:buChar char="o"/>
            </a:pPr>
            <a:r>
              <a:rPr lang="en-US" dirty="0">
                <a:solidFill>
                  <a:srgbClr val="003088"/>
                </a:solidFill>
                <a:ea typeface="Roboto"/>
                <a:cs typeface="Roboto"/>
              </a:rPr>
              <a:t>Muons are </a:t>
            </a:r>
            <a:r>
              <a:rPr lang="en-US" b="1" dirty="0">
                <a:solidFill>
                  <a:srgbClr val="003088"/>
                </a:solidFill>
                <a:ea typeface="Roboto"/>
                <a:cs typeface="Roboto"/>
              </a:rPr>
              <a:t>unstable</a:t>
            </a:r>
            <a:r>
              <a:rPr lang="en-US" dirty="0">
                <a:solidFill>
                  <a:srgbClr val="003088"/>
                </a:solidFill>
                <a:ea typeface="Roboto"/>
                <a:cs typeface="Roboto"/>
              </a:rPr>
              <a:t> and decay with a lifetime of </a:t>
            </a:r>
            <a:r>
              <a:rPr lang="en-US" b="1" dirty="0">
                <a:solidFill>
                  <a:srgbClr val="003088"/>
                </a:solidFill>
                <a:ea typeface="Roboto"/>
                <a:cs typeface="Roboto"/>
              </a:rPr>
              <a:t>~2.2</a:t>
            </a:r>
            <a:r>
              <a:rPr lang="el-GR" b="1" dirty="0">
                <a:solidFill>
                  <a:srgbClr val="003088"/>
                </a:solidFill>
                <a:latin typeface="Roboto" panose="02000000000000000000" pitchFamily="2" charset="0"/>
                <a:ea typeface="Roboto" panose="02000000000000000000" pitchFamily="2" charset="0"/>
                <a:cs typeface="Roboto" panose="02000000000000000000" pitchFamily="2" charset="0"/>
              </a:rPr>
              <a:t>μ</a:t>
            </a:r>
            <a:r>
              <a:rPr lang="en-GB" b="1" dirty="0">
                <a:solidFill>
                  <a:srgbClr val="003088"/>
                </a:solidFill>
                <a:latin typeface="Roboto" panose="02000000000000000000" pitchFamily="2" charset="0"/>
                <a:ea typeface="Roboto" panose="02000000000000000000" pitchFamily="2" charset="0"/>
                <a:cs typeface="Roboto" panose="02000000000000000000" pitchFamily="2" charset="0"/>
              </a:rPr>
              <a:t>s</a:t>
            </a:r>
            <a:r>
              <a:rPr lang="en-GB" dirty="0">
                <a:solidFill>
                  <a:srgbClr val="003088"/>
                </a:solidFill>
                <a:latin typeface="Roboto" panose="02000000000000000000" pitchFamily="2" charset="0"/>
                <a:ea typeface="Roboto" panose="02000000000000000000" pitchFamily="2" charset="0"/>
                <a:cs typeface="Roboto" panose="02000000000000000000" pitchFamily="2" charset="0"/>
              </a:rPr>
              <a:t>, emitting a decay positron </a:t>
            </a:r>
            <a:r>
              <a:rPr lang="en-GB" b="1" dirty="0">
                <a:solidFill>
                  <a:srgbClr val="003088"/>
                </a:solidFill>
                <a:latin typeface="Roboto" panose="02000000000000000000" pitchFamily="2" charset="0"/>
                <a:ea typeface="Roboto" panose="02000000000000000000" pitchFamily="2" charset="0"/>
                <a:cs typeface="Roboto" panose="02000000000000000000" pitchFamily="2" charset="0"/>
              </a:rPr>
              <a:t>preferentially along the momentary muon spin direction</a:t>
            </a:r>
            <a:r>
              <a:rPr lang="en-GB" dirty="0">
                <a:solidFill>
                  <a:srgbClr val="003088"/>
                </a:solidFill>
                <a:latin typeface="Roboto" panose="02000000000000000000" pitchFamily="2" charset="0"/>
                <a:ea typeface="Roboto" panose="02000000000000000000" pitchFamily="2" charset="0"/>
                <a:cs typeface="Roboto" panose="02000000000000000000" pitchFamily="2" charset="0"/>
              </a:rPr>
              <a:t>. </a:t>
            </a:r>
            <a:endParaRPr lang="en-US" dirty="0">
              <a:solidFill>
                <a:srgbClr val="003088"/>
              </a:solidFill>
              <a:ea typeface="Roboto"/>
              <a:cs typeface="Roboto"/>
            </a:endParaRPr>
          </a:p>
          <a:p>
            <a:endParaRPr lang="en-US" dirty="0">
              <a:solidFill>
                <a:srgbClr val="003088"/>
              </a:solidFill>
              <a:ea typeface="Roboto"/>
              <a:cs typeface="Roboto"/>
            </a:endParaRPr>
          </a:p>
          <a:p>
            <a:pPr marL="285750" indent="-285750">
              <a:buFont typeface="Courier New"/>
              <a:buChar char="o"/>
            </a:pPr>
            <a:r>
              <a:rPr lang="en-US" dirty="0">
                <a:solidFill>
                  <a:srgbClr val="003088"/>
                </a:solidFill>
                <a:ea typeface="Roboto"/>
                <a:cs typeface="Roboto"/>
              </a:rPr>
              <a:t>Muons can be </a:t>
            </a:r>
            <a:r>
              <a:rPr lang="en-US" b="1" dirty="0">
                <a:solidFill>
                  <a:srgbClr val="003088"/>
                </a:solidFill>
                <a:ea typeface="Roboto"/>
                <a:cs typeface="Roboto"/>
              </a:rPr>
              <a:t>implanted</a:t>
            </a:r>
            <a:r>
              <a:rPr lang="en-US" dirty="0">
                <a:solidFill>
                  <a:srgbClr val="003088"/>
                </a:solidFill>
                <a:ea typeface="Roboto"/>
                <a:cs typeface="Roboto"/>
              </a:rPr>
              <a:t> into materials where they will rapidly </a:t>
            </a:r>
            <a:r>
              <a:rPr lang="en-US" dirty="0" err="1">
                <a:solidFill>
                  <a:srgbClr val="003088"/>
                </a:solidFill>
                <a:ea typeface="Roboto"/>
                <a:cs typeface="Roboto"/>
              </a:rPr>
              <a:t>thermalise</a:t>
            </a:r>
            <a:r>
              <a:rPr lang="en-US" dirty="0">
                <a:solidFill>
                  <a:srgbClr val="003088"/>
                </a:solidFill>
                <a:ea typeface="Roboto"/>
                <a:cs typeface="Roboto"/>
              </a:rPr>
              <a:t> and end up in a final state that depends on the material they have been implanted into. </a:t>
            </a:r>
          </a:p>
          <a:p>
            <a:pPr marL="285750" indent="-285750">
              <a:buFont typeface="Courier New"/>
              <a:buChar char="o"/>
            </a:pPr>
            <a:endParaRPr lang="en-US" dirty="0">
              <a:solidFill>
                <a:srgbClr val="003088"/>
              </a:solidFill>
              <a:ea typeface="Roboto"/>
              <a:cs typeface="Roboto"/>
            </a:endParaRPr>
          </a:p>
          <a:p>
            <a:pPr marL="285750" indent="-285750">
              <a:buFont typeface="Courier New"/>
              <a:buChar char="o"/>
            </a:pPr>
            <a:r>
              <a:rPr lang="en-US" dirty="0">
                <a:solidFill>
                  <a:srgbClr val="003088"/>
                </a:solidFill>
                <a:ea typeface="Roboto"/>
                <a:cs typeface="Roboto"/>
              </a:rPr>
              <a:t>Muons are produced by pion decay, </a:t>
            </a:r>
            <a:r>
              <a:rPr lang="en-US" b="1" dirty="0">
                <a:solidFill>
                  <a:srgbClr val="003088"/>
                </a:solidFill>
                <a:ea typeface="Roboto"/>
                <a:cs typeface="Roboto"/>
              </a:rPr>
              <a:t>where surface, decay and low energy beams </a:t>
            </a:r>
            <a:r>
              <a:rPr lang="en-US" dirty="0">
                <a:solidFill>
                  <a:srgbClr val="003088"/>
                </a:solidFill>
                <a:ea typeface="Roboto"/>
                <a:cs typeface="Roboto"/>
              </a:rPr>
              <a:t>can be produced at accelerator facilities. Importantly, these beams are spin </a:t>
            </a:r>
            <a:r>
              <a:rPr lang="en-US" dirty="0" err="1">
                <a:solidFill>
                  <a:srgbClr val="003088"/>
                </a:solidFill>
                <a:ea typeface="Roboto"/>
                <a:cs typeface="Roboto"/>
              </a:rPr>
              <a:t>polarised</a:t>
            </a:r>
            <a:r>
              <a:rPr lang="en-US" dirty="0">
                <a:solidFill>
                  <a:srgbClr val="003088"/>
                </a:solidFill>
                <a:ea typeface="Roboto"/>
                <a:cs typeface="Roboto"/>
              </a:rPr>
              <a:t> and each have advantages for different types of experiment (see later lectures in this school).</a:t>
            </a:r>
          </a:p>
          <a:p>
            <a:pPr marL="285750" indent="-285750">
              <a:buFont typeface="Courier New"/>
              <a:buChar char="o"/>
            </a:pPr>
            <a:endParaRPr lang="en-US" dirty="0">
              <a:solidFill>
                <a:srgbClr val="003088"/>
              </a:solidFill>
              <a:ea typeface="Roboto"/>
              <a:cs typeface="Roboto"/>
            </a:endParaRPr>
          </a:p>
          <a:p>
            <a:pPr marL="285750" indent="-285750">
              <a:buFont typeface="Courier New"/>
              <a:buChar char="o"/>
            </a:pPr>
            <a:r>
              <a:rPr lang="en-US" b="1" dirty="0">
                <a:solidFill>
                  <a:srgbClr val="003088"/>
                </a:solidFill>
                <a:ea typeface="Roboto"/>
                <a:cs typeface="Roboto"/>
              </a:rPr>
              <a:t>Muon sources </a:t>
            </a:r>
            <a:r>
              <a:rPr lang="en-US" dirty="0">
                <a:solidFill>
                  <a:srgbClr val="003088"/>
                </a:solidFill>
                <a:ea typeface="Roboto"/>
                <a:cs typeface="Roboto"/>
              </a:rPr>
              <a:t>can be </a:t>
            </a:r>
            <a:r>
              <a:rPr lang="en-US" dirty="0" err="1">
                <a:solidFill>
                  <a:srgbClr val="003088"/>
                </a:solidFill>
                <a:ea typeface="Roboto"/>
                <a:cs typeface="Roboto"/>
              </a:rPr>
              <a:t>categorised</a:t>
            </a:r>
            <a:r>
              <a:rPr lang="en-US" dirty="0">
                <a:solidFill>
                  <a:srgbClr val="003088"/>
                </a:solidFill>
                <a:ea typeface="Roboto"/>
                <a:cs typeface="Roboto"/>
              </a:rPr>
              <a:t> as either </a:t>
            </a:r>
            <a:r>
              <a:rPr lang="en-US" b="1" dirty="0">
                <a:solidFill>
                  <a:srgbClr val="003088"/>
                </a:solidFill>
                <a:ea typeface="Roboto"/>
                <a:cs typeface="Roboto"/>
              </a:rPr>
              <a:t>pulsed</a:t>
            </a:r>
            <a:r>
              <a:rPr lang="en-US" dirty="0">
                <a:solidFill>
                  <a:srgbClr val="003088"/>
                </a:solidFill>
                <a:ea typeface="Roboto"/>
                <a:cs typeface="Roboto"/>
              </a:rPr>
              <a:t> or </a:t>
            </a:r>
            <a:r>
              <a:rPr lang="en-US" b="1" dirty="0">
                <a:solidFill>
                  <a:srgbClr val="003088"/>
                </a:solidFill>
                <a:ea typeface="Roboto"/>
                <a:cs typeface="Roboto"/>
              </a:rPr>
              <a:t>continuous.</a:t>
            </a:r>
            <a:r>
              <a:rPr lang="en-US" dirty="0">
                <a:solidFill>
                  <a:srgbClr val="003088"/>
                </a:solidFill>
                <a:ea typeface="Roboto"/>
                <a:cs typeface="Roboto"/>
              </a:rPr>
              <a:t> These sources are complementary, with many experiments making use of both types of source. </a:t>
            </a:r>
          </a:p>
          <a:p>
            <a:pPr marL="285750" indent="-285750">
              <a:buFont typeface="Courier New"/>
              <a:buChar char="o"/>
            </a:pPr>
            <a:endParaRPr lang="en-US" dirty="0">
              <a:solidFill>
                <a:srgbClr val="003088"/>
              </a:solidFill>
              <a:ea typeface="Roboto"/>
              <a:cs typeface="Roboto"/>
            </a:endParaRPr>
          </a:p>
          <a:p>
            <a:pPr marL="285750" indent="-285750">
              <a:buFont typeface="Courier New"/>
              <a:buChar char="o"/>
            </a:pPr>
            <a:endParaRPr lang="en-US" dirty="0">
              <a:solidFill>
                <a:srgbClr val="003088"/>
              </a:solidFill>
              <a:ea typeface="Roboto"/>
              <a:cs typeface="Roboto"/>
            </a:endParaRPr>
          </a:p>
          <a:p>
            <a:pPr marL="285750" indent="-285750">
              <a:buFont typeface="Courier New"/>
              <a:buChar char="o"/>
            </a:pPr>
            <a:endParaRPr lang="en-US" dirty="0">
              <a:solidFill>
                <a:srgbClr val="003088"/>
              </a:solidFill>
              <a:ea typeface="Roboto"/>
              <a:cs typeface="Roboto"/>
            </a:endParaRPr>
          </a:p>
        </p:txBody>
      </p:sp>
      <p:sp>
        <p:nvSpPr>
          <p:cNvPr id="10" name="Title 1">
            <a:extLst>
              <a:ext uri="{FF2B5EF4-FFF2-40B4-BE49-F238E27FC236}">
                <a16:creationId xmlns:a16="http://schemas.microsoft.com/office/drawing/2014/main" id="{5DDC4671-A7CE-3850-1F1B-9CD1790D8D84}"/>
              </a:ext>
            </a:extLst>
          </p:cNvPr>
          <p:cNvSpPr txBox="1">
            <a:spLocks/>
          </p:cNvSpPr>
          <p:nvPr/>
        </p:nvSpPr>
        <p:spPr>
          <a:xfrm>
            <a:off x="220114" y="328305"/>
            <a:ext cx="8876779" cy="706969"/>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dirty="0">
                <a:cs typeface="Arial"/>
              </a:rPr>
              <a:t>Part I – Take home messages</a:t>
            </a:r>
            <a:endParaRPr lang="en-GB" dirty="0">
              <a:solidFill>
                <a:srgbClr val="002060"/>
              </a:solidFill>
            </a:endParaRPr>
          </a:p>
        </p:txBody>
      </p:sp>
    </p:spTree>
    <p:extLst>
      <p:ext uri="{BB962C8B-B14F-4D97-AF65-F5344CB8AC3E}">
        <p14:creationId xmlns:p14="http://schemas.microsoft.com/office/powerpoint/2010/main" val="2246504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0B7299-5E5B-25EF-E614-F8BDA0D712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259DA39-7238-81D7-9DAA-F766BE091654}"/>
              </a:ext>
            </a:extLst>
          </p:cNvPr>
          <p:cNvSpPr>
            <a:spLocks noGrp="1"/>
          </p:cNvSpPr>
          <p:nvPr>
            <p:ph type="title"/>
          </p:nvPr>
        </p:nvSpPr>
        <p:spPr>
          <a:xfrm>
            <a:off x="262408" y="1156503"/>
            <a:ext cx="10507625" cy="574675"/>
          </a:xfrm>
        </p:spPr>
        <p:txBody>
          <a:bodyPr/>
          <a:lstStyle/>
          <a:p>
            <a:r>
              <a:rPr lang="en-US" dirty="0">
                <a:cs typeface="Arial"/>
              </a:rPr>
              <a:t>Outline – a lecture in three parts</a:t>
            </a:r>
            <a:endParaRPr lang="en-US" dirty="0"/>
          </a:p>
        </p:txBody>
      </p:sp>
      <p:sp>
        <p:nvSpPr>
          <p:cNvPr id="4" name="Content Placeholder 3">
            <a:extLst>
              <a:ext uri="{FF2B5EF4-FFF2-40B4-BE49-F238E27FC236}">
                <a16:creationId xmlns:a16="http://schemas.microsoft.com/office/drawing/2014/main" id="{184D3857-4EBD-CFEE-B182-81F9EBB93F12}"/>
              </a:ext>
            </a:extLst>
          </p:cNvPr>
          <p:cNvSpPr>
            <a:spLocks noGrp="1"/>
          </p:cNvSpPr>
          <p:nvPr>
            <p:ph idx="1"/>
          </p:nvPr>
        </p:nvSpPr>
        <p:spPr>
          <a:xfrm>
            <a:off x="2098870" y="359539"/>
            <a:ext cx="7989067" cy="494290"/>
          </a:xfrm>
          <a:ln w="28575">
            <a:solidFill>
              <a:srgbClr val="003088"/>
            </a:solidFill>
          </a:ln>
        </p:spPr>
        <p:txBody>
          <a:bodyPr vert="horz" lIns="91440" tIns="45720" rIns="91440" bIns="45720" rtlCol="0" anchor="t">
            <a:normAutofit/>
          </a:bodyPr>
          <a:lstStyle/>
          <a:p>
            <a:pPr marL="0" indent="0" algn="ctr">
              <a:buNone/>
            </a:pPr>
            <a:r>
              <a:rPr lang="en-US" b="1" dirty="0">
                <a:solidFill>
                  <a:srgbClr val="003088"/>
                </a:solidFill>
                <a:ea typeface="Roboto"/>
                <a:cs typeface="Arial"/>
              </a:rPr>
              <a:t>Aim: Introduce some core concepts in muon spectroscopy  </a:t>
            </a:r>
            <a:endParaRPr lang="en-US" dirty="0">
              <a:solidFill>
                <a:srgbClr val="003088"/>
              </a:solidFill>
              <a:ea typeface="Roboto"/>
            </a:endParaRPr>
          </a:p>
        </p:txBody>
      </p:sp>
      <p:sp>
        <p:nvSpPr>
          <p:cNvPr id="6" name="Rectangle 5">
            <a:extLst>
              <a:ext uri="{FF2B5EF4-FFF2-40B4-BE49-F238E27FC236}">
                <a16:creationId xmlns:a16="http://schemas.microsoft.com/office/drawing/2014/main" id="{CF0B7632-495B-6BC1-DED3-899EE8918DBA}"/>
              </a:ext>
            </a:extLst>
          </p:cNvPr>
          <p:cNvSpPr/>
          <p:nvPr/>
        </p:nvSpPr>
        <p:spPr>
          <a:xfrm>
            <a:off x="44115" y="5602705"/>
            <a:ext cx="5911515" cy="11470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271B1E4-CDD2-5FD7-33B0-D2C33342FC3D}"/>
              </a:ext>
            </a:extLst>
          </p:cNvPr>
          <p:cNvSpPr txBox="1"/>
          <p:nvPr/>
        </p:nvSpPr>
        <p:spPr>
          <a:xfrm>
            <a:off x="262408" y="1731178"/>
            <a:ext cx="10606364" cy="48013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ourier New"/>
              <a:buChar char="o"/>
            </a:pPr>
            <a:r>
              <a:rPr lang="en-US" b="1" dirty="0">
                <a:solidFill>
                  <a:srgbClr val="003088"/>
                </a:solidFill>
                <a:ea typeface="Roboto"/>
                <a:cs typeface="Roboto"/>
              </a:rPr>
              <a:t>Part I – Basic properties of muons and muon sources</a:t>
            </a:r>
          </a:p>
          <a:p>
            <a:pPr marL="742950" lvl="1" indent="-285750">
              <a:buFont typeface="Courier New"/>
              <a:buChar char="o"/>
            </a:pPr>
            <a:r>
              <a:rPr lang="en-US" dirty="0">
                <a:solidFill>
                  <a:srgbClr val="003088"/>
                </a:solidFill>
                <a:ea typeface="Roboto"/>
                <a:cs typeface="Roboto"/>
              </a:rPr>
              <a:t>Fundamental properties of muon particles</a:t>
            </a:r>
          </a:p>
          <a:p>
            <a:pPr marL="742950" lvl="1" indent="-285750">
              <a:buFont typeface="Courier New"/>
              <a:buChar char="o"/>
            </a:pPr>
            <a:r>
              <a:rPr lang="en-US" dirty="0">
                <a:solidFill>
                  <a:srgbClr val="003088"/>
                </a:solidFill>
                <a:ea typeface="Roboto"/>
                <a:cs typeface="Roboto"/>
              </a:rPr>
              <a:t>The asymmetry of muon decay</a:t>
            </a:r>
          </a:p>
          <a:p>
            <a:pPr marL="742950" lvl="1" indent="-285750">
              <a:buFont typeface="Courier New"/>
              <a:buChar char="o"/>
            </a:pPr>
            <a:r>
              <a:rPr lang="en-US" dirty="0">
                <a:solidFill>
                  <a:srgbClr val="003088"/>
                </a:solidFill>
                <a:ea typeface="Roboto"/>
                <a:cs typeface="Roboto"/>
              </a:rPr>
              <a:t>Muon states in matter and </a:t>
            </a:r>
            <a:r>
              <a:rPr lang="en-US" dirty="0" err="1">
                <a:solidFill>
                  <a:srgbClr val="003088"/>
                </a:solidFill>
                <a:ea typeface="Roboto"/>
                <a:cs typeface="Roboto"/>
              </a:rPr>
              <a:t>thermalisation</a:t>
            </a:r>
            <a:endParaRPr lang="en-US" dirty="0">
              <a:solidFill>
                <a:srgbClr val="003088"/>
              </a:solidFill>
              <a:ea typeface="Roboto"/>
              <a:cs typeface="Roboto"/>
            </a:endParaRPr>
          </a:p>
          <a:p>
            <a:pPr marL="742950" lvl="1" indent="-285750">
              <a:buFont typeface="Courier New"/>
              <a:buChar char="o"/>
            </a:pPr>
            <a:r>
              <a:rPr lang="en-US" dirty="0">
                <a:solidFill>
                  <a:srgbClr val="003088"/>
                </a:solidFill>
                <a:ea typeface="Roboto"/>
                <a:cs typeface="Roboto"/>
              </a:rPr>
              <a:t>A brief comment about muon production and muon sources</a:t>
            </a:r>
          </a:p>
          <a:p>
            <a:pPr marL="285750" indent="-285750">
              <a:buFont typeface="Courier New"/>
              <a:buChar char="o"/>
            </a:pPr>
            <a:endParaRPr lang="en-US" dirty="0">
              <a:solidFill>
                <a:srgbClr val="003088"/>
              </a:solidFill>
              <a:ea typeface="Roboto"/>
              <a:cs typeface="Roboto"/>
            </a:endParaRPr>
          </a:p>
          <a:p>
            <a:pPr marL="285750" indent="-285750">
              <a:buFont typeface="Courier New"/>
              <a:buChar char="o"/>
            </a:pPr>
            <a:r>
              <a:rPr lang="en-US" b="1" dirty="0">
                <a:solidFill>
                  <a:srgbClr val="003088"/>
                </a:solidFill>
                <a:ea typeface="Roboto"/>
                <a:cs typeface="Roboto"/>
              </a:rPr>
              <a:t>Part II – Using Muons to do </a:t>
            </a:r>
            <a:r>
              <a:rPr lang="el-GR" b="1" dirty="0">
                <a:solidFill>
                  <a:srgbClr val="003088"/>
                </a:solidFill>
                <a:latin typeface="Roboto" panose="02000000000000000000" pitchFamily="2" charset="0"/>
                <a:ea typeface="Roboto" panose="02000000000000000000" pitchFamily="2" charset="0"/>
                <a:cs typeface="Roboto" panose="02000000000000000000" pitchFamily="2" charset="0"/>
              </a:rPr>
              <a:t>μ</a:t>
            </a:r>
            <a:r>
              <a:rPr lang="en-GB" b="1" dirty="0">
                <a:solidFill>
                  <a:srgbClr val="003088"/>
                </a:solidFill>
                <a:latin typeface="Roboto" panose="02000000000000000000" pitchFamily="2" charset="0"/>
                <a:ea typeface="Roboto" panose="02000000000000000000" pitchFamily="2" charset="0"/>
                <a:cs typeface="Roboto" panose="02000000000000000000" pitchFamily="2" charset="0"/>
              </a:rPr>
              <a:t>SR experiments</a:t>
            </a:r>
            <a:endParaRPr lang="en-US" b="1" dirty="0">
              <a:solidFill>
                <a:srgbClr val="003088"/>
              </a:solidFill>
              <a:latin typeface="Roboto" panose="02000000000000000000" pitchFamily="2" charset="0"/>
              <a:ea typeface="Roboto"/>
              <a:cs typeface="Roboto"/>
            </a:endParaRPr>
          </a:p>
          <a:p>
            <a:pPr marL="742950" lvl="1" indent="-285750">
              <a:buFont typeface="Courier New"/>
              <a:buChar char="o"/>
            </a:pPr>
            <a:r>
              <a:rPr lang="en-US" dirty="0">
                <a:solidFill>
                  <a:srgbClr val="003088"/>
                </a:solidFill>
                <a:latin typeface="Roboto" panose="02000000000000000000" pitchFamily="2" charset="0"/>
                <a:ea typeface="Roboto"/>
                <a:cs typeface="Roboto"/>
              </a:rPr>
              <a:t>The basics of muon spectroscopy</a:t>
            </a:r>
          </a:p>
          <a:p>
            <a:pPr marL="742950" lvl="1" indent="-285750">
              <a:buFont typeface="Courier New"/>
              <a:buChar char="o"/>
            </a:pPr>
            <a:r>
              <a:rPr lang="en-US" dirty="0">
                <a:solidFill>
                  <a:srgbClr val="003088"/>
                </a:solidFill>
                <a:latin typeface="Roboto" panose="02000000000000000000" pitchFamily="2" charset="0"/>
                <a:ea typeface="Roboto"/>
                <a:cs typeface="Roboto"/>
              </a:rPr>
              <a:t>Experimental geometries</a:t>
            </a:r>
          </a:p>
          <a:p>
            <a:pPr marL="742950" lvl="1" indent="-285750">
              <a:buFont typeface="Courier New"/>
              <a:buChar char="o"/>
            </a:pPr>
            <a:r>
              <a:rPr lang="en-US" dirty="0">
                <a:solidFill>
                  <a:srgbClr val="003088"/>
                </a:solidFill>
                <a:latin typeface="Roboto" panose="02000000000000000000" pitchFamily="2" charset="0"/>
                <a:ea typeface="Roboto"/>
                <a:cs typeface="Roboto"/>
              </a:rPr>
              <a:t>What do muons measure?</a:t>
            </a:r>
          </a:p>
          <a:p>
            <a:pPr marL="742950" lvl="1" indent="-285750">
              <a:buFont typeface="Courier New"/>
              <a:buChar char="o"/>
            </a:pPr>
            <a:r>
              <a:rPr lang="en-US" dirty="0">
                <a:solidFill>
                  <a:srgbClr val="003088"/>
                </a:solidFill>
                <a:latin typeface="Roboto" panose="02000000000000000000" pitchFamily="2" charset="0"/>
                <a:ea typeface="Roboto"/>
                <a:cs typeface="Roboto"/>
              </a:rPr>
              <a:t>Muon data analysis considerations</a:t>
            </a:r>
          </a:p>
          <a:p>
            <a:pPr marL="742950" lvl="1" indent="-285750">
              <a:buFont typeface="Courier New"/>
              <a:buChar char="o"/>
            </a:pPr>
            <a:r>
              <a:rPr lang="en-US" dirty="0">
                <a:solidFill>
                  <a:srgbClr val="003088"/>
                </a:solidFill>
                <a:latin typeface="Roboto" panose="02000000000000000000" pitchFamily="2" charset="0"/>
                <a:ea typeface="Roboto"/>
                <a:cs typeface="Roboto"/>
              </a:rPr>
              <a:t>Sensitivity to dynamics</a:t>
            </a:r>
          </a:p>
          <a:p>
            <a:pPr marL="742950" lvl="1" indent="-285750">
              <a:buFont typeface="Courier New"/>
              <a:buChar char="o"/>
            </a:pPr>
            <a:r>
              <a:rPr lang="en-US" dirty="0">
                <a:solidFill>
                  <a:srgbClr val="003088"/>
                </a:solidFill>
                <a:latin typeface="Roboto" panose="02000000000000000000" pitchFamily="2" charset="0"/>
                <a:ea typeface="Roboto"/>
                <a:cs typeface="Roboto"/>
              </a:rPr>
              <a:t>How </a:t>
            </a:r>
            <a:r>
              <a:rPr lang="el-GR" dirty="0">
                <a:solidFill>
                  <a:srgbClr val="003088"/>
                </a:solidFill>
                <a:latin typeface="Roboto" panose="02000000000000000000" pitchFamily="2" charset="0"/>
                <a:ea typeface="Roboto" panose="02000000000000000000" pitchFamily="2" charset="0"/>
                <a:cs typeface="Roboto" panose="02000000000000000000" pitchFamily="2" charset="0"/>
              </a:rPr>
              <a:t>μ</a:t>
            </a:r>
            <a:r>
              <a:rPr lang="en-GB" dirty="0">
                <a:solidFill>
                  <a:srgbClr val="003088"/>
                </a:solidFill>
                <a:latin typeface="Roboto" panose="02000000000000000000" pitchFamily="2" charset="0"/>
                <a:ea typeface="Roboto" panose="02000000000000000000" pitchFamily="2" charset="0"/>
                <a:cs typeface="Roboto" panose="02000000000000000000" pitchFamily="2" charset="0"/>
              </a:rPr>
              <a:t>SR</a:t>
            </a:r>
            <a:r>
              <a:rPr lang="en-US" dirty="0">
                <a:solidFill>
                  <a:srgbClr val="003088"/>
                </a:solidFill>
                <a:latin typeface="Roboto" panose="02000000000000000000" pitchFamily="2" charset="0"/>
                <a:ea typeface="Roboto"/>
                <a:cs typeface="Roboto"/>
              </a:rPr>
              <a:t> compares to other experimental techniques</a:t>
            </a:r>
          </a:p>
          <a:p>
            <a:pPr lvl="1"/>
            <a:endParaRPr lang="en-US" dirty="0">
              <a:solidFill>
                <a:srgbClr val="003088"/>
              </a:solidFill>
              <a:ea typeface="Roboto"/>
              <a:cs typeface="Roboto"/>
            </a:endParaRPr>
          </a:p>
          <a:p>
            <a:pPr marL="285750" indent="-285750">
              <a:buFont typeface="Courier New"/>
              <a:buChar char="o"/>
            </a:pPr>
            <a:r>
              <a:rPr lang="en-US" b="1" dirty="0">
                <a:solidFill>
                  <a:srgbClr val="003088"/>
                </a:solidFill>
                <a:ea typeface="Roboto"/>
                <a:cs typeface="Roboto"/>
              </a:rPr>
              <a:t>Part III – Applications of muons to materials investigation</a:t>
            </a:r>
          </a:p>
          <a:p>
            <a:pPr marL="742950" lvl="1" indent="-285750">
              <a:buFont typeface="Courier New"/>
              <a:buChar char="o"/>
            </a:pPr>
            <a:r>
              <a:rPr lang="en-US" dirty="0">
                <a:solidFill>
                  <a:srgbClr val="003088"/>
                </a:solidFill>
                <a:ea typeface="Roboto"/>
                <a:cs typeface="Roboto"/>
              </a:rPr>
              <a:t>How can muons be used for experiments on magnetic systems, superconductors, to study chemistry and the motion of ions through materials</a:t>
            </a:r>
          </a:p>
        </p:txBody>
      </p:sp>
      <p:sp>
        <p:nvSpPr>
          <p:cNvPr id="3" name="Rectangle 2">
            <a:extLst>
              <a:ext uri="{FF2B5EF4-FFF2-40B4-BE49-F238E27FC236}">
                <a16:creationId xmlns:a16="http://schemas.microsoft.com/office/drawing/2014/main" id="{04F34902-8F6F-282D-011A-400133F350F6}"/>
              </a:ext>
            </a:extLst>
          </p:cNvPr>
          <p:cNvSpPr/>
          <p:nvPr/>
        </p:nvSpPr>
        <p:spPr>
          <a:xfrm>
            <a:off x="148856" y="3338623"/>
            <a:ext cx="10719916" cy="2046859"/>
          </a:xfrm>
          <a:prstGeom prst="rect">
            <a:avLst/>
          </a:prstGeom>
          <a:no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916253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96E6F0-D243-1201-9834-04415C606AEF}"/>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D93103BC-6DA3-19A1-E572-43B9BAC326FF}"/>
              </a:ext>
            </a:extLst>
          </p:cNvPr>
          <p:cNvSpPr/>
          <p:nvPr/>
        </p:nvSpPr>
        <p:spPr>
          <a:xfrm>
            <a:off x="13523" y="5678039"/>
            <a:ext cx="5904347" cy="11642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 name="Title 1">
            <a:extLst>
              <a:ext uri="{FF2B5EF4-FFF2-40B4-BE49-F238E27FC236}">
                <a16:creationId xmlns:a16="http://schemas.microsoft.com/office/drawing/2014/main" id="{36115F07-3624-BEB6-2CF4-0299CF88FAE2}"/>
              </a:ext>
            </a:extLst>
          </p:cNvPr>
          <p:cNvSpPr txBox="1">
            <a:spLocks/>
          </p:cNvSpPr>
          <p:nvPr/>
        </p:nvSpPr>
        <p:spPr>
          <a:xfrm>
            <a:off x="336660" y="209545"/>
            <a:ext cx="6308131"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dirty="0">
                <a:cs typeface="Arial"/>
              </a:rPr>
              <a:t>Muon spectroscopy in a nutshell</a:t>
            </a:r>
            <a:endParaRPr lang="en-US" dirty="0"/>
          </a:p>
        </p:txBody>
      </p:sp>
      <p:pic>
        <p:nvPicPr>
          <p:cNvPr id="15" name="Picture 14" descr="Animation4">
            <a:extLst>
              <a:ext uri="{FF2B5EF4-FFF2-40B4-BE49-F238E27FC236}">
                <a16:creationId xmlns:a16="http://schemas.microsoft.com/office/drawing/2014/main" id="{7C11F6DA-0EAD-2B00-8C77-5B193A4ABE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997" y="1918286"/>
            <a:ext cx="3095625" cy="351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AutoShape 12">
            <a:extLst>
              <a:ext uri="{FF2B5EF4-FFF2-40B4-BE49-F238E27FC236}">
                <a16:creationId xmlns:a16="http://schemas.microsoft.com/office/drawing/2014/main" id="{CF815F6A-8FBC-A0F8-8470-83F3BE5BE2EF}"/>
              </a:ext>
            </a:extLst>
          </p:cNvPr>
          <p:cNvSpPr>
            <a:spLocks noChangeArrowheads="1"/>
          </p:cNvSpPr>
          <p:nvPr/>
        </p:nvSpPr>
        <p:spPr bwMode="auto">
          <a:xfrm>
            <a:off x="4086599" y="3591823"/>
            <a:ext cx="1092200" cy="279400"/>
          </a:xfrm>
          <a:prstGeom prst="rightArrow">
            <a:avLst>
              <a:gd name="adj1" fmla="val 50000"/>
              <a:gd name="adj2" fmla="val 97727"/>
            </a:avLst>
          </a:prstGeom>
          <a:solidFill>
            <a:srgbClr val="003088"/>
          </a:solidFill>
          <a:ln w="9525">
            <a:solidFill>
              <a:schemeClr val="tx1"/>
            </a:solidFill>
            <a:miter lim="800000"/>
            <a:headEnd/>
            <a:tailEnd/>
          </a:ln>
        </p:spPr>
        <p:txBody>
          <a:bodyPr wrap="none" anchor="ctr"/>
          <a:lstStyle>
            <a:defPPr>
              <a:defRPr lang="en-US"/>
            </a:defPPr>
            <a:lvl1pPr marL="0" algn="l" defTabSz="914400" rtl="0" eaLnBrk="0" latinLnBrk="0" hangingPunct="0">
              <a:spcBef>
                <a:spcPct val="20000"/>
              </a:spcBef>
              <a:buChar char="•"/>
              <a:defRPr sz="3200" kern="1200">
                <a:solidFill>
                  <a:schemeClr val="tx1"/>
                </a:solidFill>
                <a:latin typeface="Arial" charset="0"/>
                <a:ea typeface="+mn-ea"/>
                <a:cs typeface="+mn-cs"/>
              </a:defRPr>
            </a:lvl1pPr>
            <a:lvl2pPr marL="742950" indent="-285750" algn="l" defTabSz="914400" rtl="0" eaLnBrk="0" latinLnBrk="0" hangingPunct="0">
              <a:spcBef>
                <a:spcPct val="20000"/>
              </a:spcBef>
              <a:buChar char="–"/>
              <a:defRPr sz="3200" kern="1200">
                <a:solidFill>
                  <a:schemeClr val="tx1"/>
                </a:solidFill>
                <a:latin typeface="Arial" charset="0"/>
                <a:ea typeface="+mn-ea"/>
                <a:cs typeface="+mn-cs"/>
              </a:defRPr>
            </a:lvl2pPr>
            <a:lvl3pPr marL="1143000" indent="-228600" algn="l" defTabSz="914400" rtl="0" eaLnBrk="0" latinLnBrk="0" hangingPunct="0">
              <a:spcBef>
                <a:spcPct val="20000"/>
              </a:spcBef>
              <a:buChar char="•"/>
              <a:defRPr sz="3200" kern="1200">
                <a:solidFill>
                  <a:schemeClr val="tx1"/>
                </a:solidFill>
                <a:latin typeface="Arial" charset="0"/>
                <a:ea typeface="+mn-ea"/>
                <a:cs typeface="+mn-cs"/>
              </a:defRPr>
            </a:lvl3pPr>
            <a:lvl4pPr marL="1600200" indent="-228600" algn="l" defTabSz="914400" rtl="0" eaLnBrk="0" latinLnBrk="0" hangingPunct="0">
              <a:spcBef>
                <a:spcPct val="20000"/>
              </a:spcBef>
              <a:buChar char="–"/>
              <a:defRPr sz="3200" kern="1200">
                <a:solidFill>
                  <a:schemeClr val="tx1"/>
                </a:solidFill>
                <a:latin typeface="Arial" charset="0"/>
                <a:ea typeface="+mn-ea"/>
                <a:cs typeface="+mn-cs"/>
              </a:defRPr>
            </a:lvl4pPr>
            <a:lvl5pPr marL="2057400" indent="-228600" algn="l" defTabSz="914400" rtl="0" eaLnBrk="0" latinLnBrk="0" hangingPunct="0">
              <a:spcBef>
                <a:spcPct val="20000"/>
              </a:spcBef>
              <a:buChar char="»"/>
              <a:defRPr sz="3200" kern="1200">
                <a:solidFill>
                  <a:schemeClr val="tx1"/>
                </a:solidFill>
                <a:latin typeface="Arial" charset="0"/>
                <a:ea typeface="+mn-ea"/>
                <a:cs typeface="+mn-cs"/>
              </a:defRPr>
            </a:lvl5pPr>
            <a:lvl6pPr marL="25146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6pPr>
            <a:lvl7pPr marL="29718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7pPr>
            <a:lvl8pPr marL="34290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8pPr>
            <a:lvl9pPr marL="38862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9pPr>
          </a:lstStyle>
          <a:p>
            <a:pPr eaLnBrk="1" hangingPunct="1">
              <a:spcBef>
                <a:spcPct val="0"/>
              </a:spcBef>
              <a:buFontTx/>
              <a:buNone/>
            </a:pPr>
            <a:endParaRPr lang="en-US" altLang="en-US" sz="1800"/>
          </a:p>
        </p:txBody>
      </p:sp>
      <p:grpSp>
        <p:nvGrpSpPr>
          <p:cNvPr id="17" name="Group 16">
            <a:extLst>
              <a:ext uri="{FF2B5EF4-FFF2-40B4-BE49-F238E27FC236}">
                <a16:creationId xmlns:a16="http://schemas.microsoft.com/office/drawing/2014/main" id="{073E0EA7-26D0-585A-025B-374453317B81}"/>
              </a:ext>
            </a:extLst>
          </p:cNvPr>
          <p:cNvGrpSpPr>
            <a:grpSpLocks/>
          </p:cNvGrpSpPr>
          <p:nvPr/>
        </p:nvGrpSpPr>
        <p:grpSpPr bwMode="auto">
          <a:xfrm>
            <a:off x="866296" y="1383299"/>
            <a:ext cx="3409950" cy="4511675"/>
            <a:chOff x="1122970" y="1327151"/>
            <a:chExt cx="2148" cy="2842"/>
          </a:xfrm>
        </p:grpSpPr>
        <p:pic>
          <p:nvPicPr>
            <p:cNvPr id="21" name="Picture 20" descr="base">
              <a:extLst>
                <a:ext uri="{FF2B5EF4-FFF2-40B4-BE49-F238E27FC236}">
                  <a16:creationId xmlns:a16="http://schemas.microsoft.com/office/drawing/2014/main" id="{9179DB11-77D2-713C-0189-39DCF39BC4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2970" y="1328997"/>
              <a:ext cx="1812" cy="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top">
              <a:extLst>
                <a:ext uri="{FF2B5EF4-FFF2-40B4-BE49-F238E27FC236}">
                  <a16:creationId xmlns:a16="http://schemas.microsoft.com/office/drawing/2014/main" id="{2AB7CE1A-C03A-8E54-672F-7F5756DF8E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3210" y="1327151"/>
              <a:ext cx="1908" cy="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 Box 17">
              <a:extLst>
                <a:ext uri="{FF2B5EF4-FFF2-40B4-BE49-F238E27FC236}">
                  <a16:creationId xmlns:a16="http://schemas.microsoft.com/office/drawing/2014/main" id="{93C5FAEE-57E2-88A0-C5CF-4D6B5AC23B64}"/>
                </a:ext>
              </a:extLst>
            </p:cNvPr>
            <p:cNvSpPr txBox="1">
              <a:spLocks noChangeArrowheads="1"/>
            </p:cNvSpPr>
            <p:nvPr/>
          </p:nvSpPr>
          <p:spPr bwMode="auto">
            <a:xfrm rot="120000">
              <a:off x="1123958" y="1327216"/>
              <a:ext cx="100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marL="0" algn="l" defTabSz="914400" rtl="0" eaLnBrk="0" latinLnBrk="0" hangingPunct="0">
                <a:spcBef>
                  <a:spcPct val="20000"/>
                </a:spcBef>
                <a:buChar char="•"/>
                <a:defRPr sz="3200" kern="1200">
                  <a:solidFill>
                    <a:schemeClr val="tx1"/>
                  </a:solidFill>
                  <a:latin typeface="Arial" charset="0"/>
                  <a:ea typeface="+mn-ea"/>
                  <a:cs typeface="+mn-cs"/>
                </a:defRPr>
              </a:lvl1pPr>
              <a:lvl2pPr marL="742950" indent="-285750" algn="l" defTabSz="914400" rtl="0" eaLnBrk="0" latinLnBrk="0" hangingPunct="0">
                <a:spcBef>
                  <a:spcPct val="20000"/>
                </a:spcBef>
                <a:buChar char="–"/>
                <a:defRPr sz="3200" kern="1200">
                  <a:solidFill>
                    <a:schemeClr val="tx1"/>
                  </a:solidFill>
                  <a:latin typeface="Arial" charset="0"/>
                  <a:ea typeface="+mn-ea"/>
                  <a:cs typeface="+mn-cs"/>
                </a:defRPr>
              </a:lvl2pPr>
              <a:lvl3pPr marL="1143000" indent="-228600" algn="l" defTabSz="914400" rtl="0" eaLnBrk="0" latinLnBrk="0" hangingPunct="0">
                <a:spcBef>
                  <a:spcPct val="20000"/>
                </a:spcBef>
                <a:buChar char="•"/>
                <a:defRPr sz="3200" kern="1200">
                  <a:solidFill>
                    <a:schemeClr val="tx1"/>
                  </a:solidFill>
                  <a:latin typeface="Arial" charset="0"/>
                  <a:ea typeface="+mn-ea"/>
                  <a:cs typeface="+mn-cs"/>
                </a:defRPr>
              </a:lvl3pPr>
              <a:lvl4pPr marL="1600200" indent="-228600" algn="l" defTabSz="914400" rtl="0" eaLnBrk="0" latinLnBrk="0" hangingPunct="0">
                <a:spcBef>
                  <a:spcPct val="20000"/>
                </a:spcBef>
                <a:buChar char="–"/>
                <a:defRPr sz="3200" kern="1200">
                  <a:solidFill>
                    <a:schemeClr val="tx1"/>
                  </a:solidFill>
                  <a:latin typeface="Arial" charset="0"/>
                  <a:ea typeface="+mn-ea"/>
                  <a:cs typeface="+mn-cs"/>
                </a:defRPr>
              </a:lvl4pPr>
              <a:lvl5pPr marL="2057400" indent="-228600" algn="l" defTabSz="914400" rtl="0" eaLnBrk="0" latinLnBrk="0" hangingPunct="0">
                <a:spcBef>
                  <a:spcPct val="20000"/>
                </a:spcBef>
                <a:buChar char="»"/>
                <a:defRPr sz="3200" kern="1200">
                  <a:solidFill>
                    <a:schemeClr val="tx1"/>
                  </a:solidFill>
                  <a:latin typeface="Arial" charset="0"/>
                  <a:ea typeface="+mn-ea"/>
                  <a:cs typeface="+mn-cs"/>
                </a:defRPr>
              </a:lvl5pPr>
              <a:lvl6pPr marL="25146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6pPr>
              <a:lvl7pPr marL="29718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7pPr>
              <a:lvl8pPr marL="34290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8pPr>
              <a:lvl9pPr marL="38862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9pPr>
            </a:lstStyle>
            <a:p>
              <a:pPr eaLnBrk="1" hangingPunct="1">
                <a:spcBef>
                  <a:spcPct val="50000"/>
                </a:spcBef>
                <a:buFontTx/>
                <a:buNone/>
              </a:pPr>
              <a:r>
                <a:rPr lang="en-GB" altLang="en-US" sz="2000" b="1">
                  <a:solidFill>
                    <a:srgbClr val="003088"/>
                  </a:solidFill>
                  <a:latin typeface="+mn-lt"/>
                </a:rPr>
                <a:t>detector A</a:t>
              </a:r>
            </a:p>
          </p:txBody>
        </p:sp>
        <p:sp>
          <p:nvSpPr>
            <p:cNvPr id="24" name="Text Box 18">
              <a:extLst>
                <a:ext uri="{FF2B5EF4-FFF2-40B4-BE49-F238E27FC236}">
                  <a16:creationId xmlns:a16="http://schemas.microsoft.com/office/drawing/2014/main" id="{7A4B7393-DEB8-E0B5-15C8-0E5B568C8B8B}"/>
                </a:ext>
              </a:extLst>
            </p:cNvPr>
            <p:cNvSpPr txBox="1">
              <a:spLocks noChangeArrowheads="1"/>
            </p:cNvSpPr>
            <p:nvPr/>
          </p:nvSpPr>
          <p:spPr bwMode="auto">
            <a:xfrm rot="236715">
              <a:off x="1123475" y="1329675"/>
              <a:ext cx="1161"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marL="0" algn="l" defTabSz="914400" rtl="0" eaLnBrk="0" latinLnBrk="0" hangingPunct="0">
                <a:spcBef>
                  <a:spcPct val="20000"/>
                </a:spcBef>
                <a:buChar char="•"/>
                <a:defRPr sz="3200" kern="1200">
                  <a:solidFill>
                    <a:schemeClr val="tx1"/>
                  </a:solidFill>
                  <a:latin typeface="Arial" charset="0"/>
                  <a:ea typeface="+mn-ea"/>
                  <a:cs typeface="+mn-cs"/>
                </a:defRPr>
              </a:lvl1pPr>
              <a:lvl2pPr marL="742950" indent="-285750" algn="l" defTabSz="914400" rtl="0" eaLnBrk="0" latinLnBrk="0" hangingPunct="0">
                <a:spcBef>
                  <a:spcPct val="20000"/>
                </a:spcBef>
                <a:buChar char="–"/>
                <a:defRPr sz="3200" kern="1200">
                  <a:solidFill>
                    <a:schemeClr val="tx1"/>
                  </a:solidFill>
                  <a:latin typeface="Arial" charset="0"/>
                  <a:ea typeface="+mn-ea"/>
                  <a:cs typeface="+mn-cs"/>
                </a:defRPr>
              </a:lvl2pPr>
              <a:lvl3pPr marL="1143000" indent="-228600" algn="l" defTabSz="914400" rtl="0" eaLnBrk="0" latinLnBrk="0" hangingPunct="0">
                <a:spcBef>
                  <a:spcPct val="20000"/>
                </a:spcBef>
                <a:buChar char="•"/>
                <a:defRPr sz="3200" kern="1200">
                  <a:solidFill>
                    <a:schemeClr val="tx1"/>
                  </a:solidFill>
                  <a:latin typeface="Arial" charset="0"/>
                  <a:ea typeface="+mn-ea"/>
                  <a:cs typeface="+mn-cs"/>
                </a:defRPr>
              </a:lvl3pPr>
              <a:lvl4pPr marL="1600200" indent="-228600" algn="l" defTabSz="914400" rtl="0" eaLnBrk="0" latinLnBrk="0" hangingPunct="0">
                <a:spcBef>
                  <a:spcPct val="20000"/>
                </a:spcBef>
                <a:buChar char="–"/>
                <a:defRPr sz="3200" kern="1200">
                  <a:solidFill>
                    <a:schemeClr val="tx1"/>
                  </a:solidFill>
                  <a:latin typeface="Arial" charset="0"/>
                  <a:ea typeface="+mn-ea"/>
                  <a:cs typeface="+mn-cs"/>
                </a:defRPr>
              </a:lvl4pPr>
              <a:lvl5pPr marL="2057400" indent="-228600" algn="l" defTabSz="914400" rtl="0" eaLnBrk="0" latinLnBrk="0" hangingPunct="0">
                <a:spcBef>
                  <a:spcPct val="20000"/>
                </a:spcBef>
                <a:buChar char="»"/>
                <a:defRPr sz="3200" kern="1200">
                  <a:solidFill>
                    <a:schemeClr val="tx1"/>
                  </a:solidFill>
                  <a:latin typeface="Arial" charset="0"/>
                  <a:ea typeface="+mn-ea"/>
                  <a:cs typeface="+mn-cs"/>
                </a:defRPr>
              </a:lvl5pPr>
              <a:lvl6pPr marL="25146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6pPr>
              <a:lvl7pPr marL="29718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7pPr>
              <a:lvl8pPr marL="34290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8pPr>
              <a:lvl9pPr marL="38862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9pPr>
            </a:lstStyle>
            <a:p>
              <a:pPr eaLnBrk="1" hangingPunct="1">
                <a:spcBef>
                  <a:spcPct val="50000"/>
                </a:spcBef>
                <a:buFontTx/>
                <a:buNone/>
              </a:pPr>
              <a:r>
                <a:rPr lang="en-GB" altLang="en-US" sz="2000" b="1">
                  <a:solidFill>
                    <a:srgbClr val="003088"/>
                  </a:solidFill>
                  <a:latin typeface="+mn-lt"/>
                </a:rPr>
                <a:t>detector B </a:t>
              </a:r>
            </a:p>
          </p:txBody>
        </p:sp>
      </p:grpSp>
      <p:sp>
        <p:nvSpPr>
          <p:cNvPr id="18" name="Text Box 25">
            <a:extLst>
              <a:ext uri="{FF2B5EF4-FFF2-40B4-BE49-F238E27FC236}">
                <a16:creationId xmlns:a16="http://schemas.microsoft.com/office/drawing/2014/main" id="{826B2CAA-61DF-9C08-B0CE-980C90AB7FAF}"/>
              </a:ext>
            </a:extLst>
          </p:cNvPr>
          <p:cNvSpPr txBox="1">
            <a:spLocks noChangeArrowheads="1"/>
          </p:cNvSpPr>
          <p:nvPr/>
        </p:nvSpPr>
        <p:spPr bwMode="auto">
          <a:xfrm>
            <a:off x="315077" y="1356312"/>
            <a:ext cx="104175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0" algn="l" defTabSz="914400" rtl="0" eaLnBrk="0" latinLnBrk="0" hangingPunct="0">
              <a:spcBef>
                <a:spcPct val="20000"/>
              </a:spcBef>
              <a:buChar char="•"/>
              <a:defRPr sz="3200" kern="1200">
                <a:solidFill>
                  <a:schemeClr val="tx1"/>
                </a:solidFill>
                <a:latin typeface="Arial" charset="0"/>
                <a:ea typeface="+mn-ea"/>
                <a:cs typeface="+mn-cs"/>
              </a:defRPr>
            </a:lvl1pPr>
            <a:lvl2pPr marL="742950" indent="-285750" algn="l" defTabSz="914400" rtl="0" eaLnBrk="0" latinLnBrk="0" hangingPunct="0">
              <a:spcBef>
                <a:spcPct val="20000"/>
              </a:spcBef>
              <a:buChar char="–"/>
              <a:defRPr sz="3200" kern="1200">
                <a:solidFill>
                  <a:schemeClr val="tx1"/>
                </a:solidFill>
                <a:latin typeface="Arial" charset="0"/>
                <a:ea typeface="+mn-ea"/>
                <a:cs typeface="+mn-cs"/>
              </a:defRPr>
            </a:lvl2pPr>
            <a:lvl3pPr marL="1143000" indent="-228600" algn="l" defTabSz="914400" rtl="0" eaLnBrk="0" latinLnBrk="0" hangingPunct="0">
              <a:spcBef>
                <a:spcPct val="20000"/>
              </a:spcBef>
              <a:buChar char="•"/>
              <a:defRPr sz="3200" kern="1200">
                <a:solidFill>
                  <a:schemeClr val="tx1"/>
                </a:solidFill>
                <a:latin typeface="Arial" charset="0"/>
                <a:ea typeface="+mn-ea"/>
                <a:cs typeface="+mn-cs"/>
              </a:defRPr>
            </a:lvl3pPr>
            <a:lvl4pPr marL="1600200" indent="-228600" algn="l" defTabSz="914400" rtl="0" eaLnBrk="0" latinLnBrk="0" hangingPunct="0">
              <a:spcBef>
                <a:spcPct val="20000"/>
              </a:spcBef>
              <a:buChar char="–"/>
              <a:defRPr sz="3200" kern="1200">
                <a:solidFill>
                  <a:schemeClr val="tx1"/>
                </a:solidFill>
                <a:latin typeface="Arial" charset="0"/>
                <a:ea typeface="+mn-ea"/>
                <a:cs typeface="+mn-cs"/>
              </a:defRPr>
            </a:lvl4pPr>
            <a:lvl5pPr marL="2057400" indent="-228600" algn="l" defTabSz="914400" rtl="0" eaLnBrk="0" latinLnBrk="0" hangingPunct="0">
              <a:spcBef>
                <a:spcPct val="20000"/>
              </a:spcBef>
              <a:buChar char="»"/>
              <a:defRPr sz="3200" kern="1200">
                <a:solidFill>
                  <a:schemeClr val="tx1"/>
                </a:solidFill>
                <a:latin typeface="Arial" charset="0"/>
                <a:ea typeface="+mn-ea"/>
                <a:cs typeface="+mn-cs"/>
              </a:defRPr>
            </a:lvl5pPr>
            <a:lvl6pPr marL="25146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6pPr>
            <a:lvl7pPr marL="29718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7pPr>
            <a:lvl8pPr marL="34290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8pPr>
            <a:lvl9pPr marL="38862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9pPr>
          </a:lstStyle>
          <a:p>
            <a:pPr eaLnBrk="1" hangingPunct="1">
              <a:spcBef>
                <a:spcPct val="50000"/>
              </a:spcBef>
              <a:buFontTx/>
              <a:buNone/>
            </a:pPr>
            <a:r>
              <a:rPr lang="en-GB" altLang="en-US" sz="2000" b="1">
                <a:solidFill>
                  <a:srgbClr val="003088"/>
                </a:solidFill>
                <a:latin typeface="+mn-lt"/>
              </a:rPr>
              <a:t>muons</a:t>
            </a:r>
          </a:p>
        </p:txBody>
      </p:sp>
      <p:sp>
        <p:nvSpPr>
          <p:cNvPr id="19" name="Line 26">
            <a:extLst>
              <a:ext uri="{FF2B5EF4-FFF2-40B4-BE49-F238E27FC236}">
                <a16:creationId xmlns:a16="http://schemas.microsoft.com/office/drawing/2014/main" id="{8B885465-8640-F6D5-8D29-343F6CBCD8C3}"/>
              </a:ext>
            </a:extLst>
          </p:cNvPr>
          <p:cNvSpPr>
            <a:spLocks noChangeShapeType="1"/>
          </p:cNvSpPr>
          <p:nvPr/>
        </p:nvSpPr>
        <p:spPr bwMode="auto">
          <a:xfrm>
            <a:off x="721833" y="1694448"/>
            <a:ext cx="254000" cy="977900"/>
          </a:xfrm>
          <a:prstGeom prst="line">
            <a:avLst/>
          </a:prstGeom>
          <a:noFill/>
          <a:ln w="38100">
            <a:solidFill>
              <a:srgbClr val="003088"/>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0" name="Text Box 13">
            <a:extLst>
              <a:ext uri="{FF2B5EF4-FFF2-40B4-BE49-F238E27FC236}">
                <a16:creationId xmlns:a16="http://schemas.microsoft.com/office/drawing/2014/main" id="{8408F4E5-75AA-949E-394F-C23289287E20}"/>
              </a:ext>
            </a:extLst>
          </p:cNvPr>
          <p:cNvSpPr txBox="1">
            <a:spLocks noChangeArrowheads="1"/>
          </p:cNvSpPr>
          <p:nvPr/>
        </p:nvSpPr>
        <p:spPr bwMode="auto">
          <a:xfrm>
            <a:off x="3740046" y="3075635"/>
            <a:ext cx="1981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marL="0" algn="l" defTabSz="914400" rtl="0" eaLnBrk="0" latinLnBrk="0" hangingPunct="0">
              <a:spcBef>
                <a:spcPct val="20000"/>
              </a:spcBef>
              <a:buChar char="•"/>
              <a:defRPr sz="3200" kern="1200">
                <a:solidFill>
                  <a:schemeClr val="tx1"/>
                </a:solidFill>
                <a:latin typeface="Arial" charset="0"/>
                <a:ea typeface="+mn-ea"/>
                <a:cs typeface="+mn-cs"/>
              </a:defRPr>
            </a:lvl1pPr>
            <a:lvl2pPr marL="742950" indent="-285750" algn="l" defTabSz="914400" rtl="0" eaLnBrk="0" latinLnBrk="0" hangingPunct="0">
              <a:spcBef>
                <a:spcPct val="20000"/>
              </a:spcBef>
              <a:buChar char="–"/>
              <a:defRPr sz="3200" kern="1200">
                <a:solidFill>
                  <a:schemeClr val="tx1"/>
                </a:solidFill>
                <a:latin typeface="Arial" charset="0"/>
                <a:ea typeface="+mn-ea"/>
                <a:cs typeface="+mn-cs"/>
              </a:defRPr>
            </a:lvl2pPr>
            <a:lvl3pPr marL="1143000" indent="-228600" algn="l" defTabSz="914400" rtl="0" eaLnBrk="0" latinLnBrk="0" hangingPunct="0">
              <a:spcBef>
                <a:spcPct val="20000"/>
              </a:spcBef>
              <a:buChar char="•"/>
              <a:defRPr sz="3200" kern="1200">
                <a:solidFill>
                  <a:schemeClr val="tx1"/>
                </a:solidFill>
                <a:latin typeface="Arial" charset="0"/>
                <a:ea typeface="+mn-ea"/>
                <a:cs typeface="+mn-cs"/>
              </a:defRPr>
            </a:lvl3pPr>
            <a:lvl4pPr marL="1600200" indent="-228600" algn="l" defTabSz="914400" rtl="0" eaLnBrk="0" latinLnBrk="0" hangingPunct="0">
              <a:spcBef>
                <a:spcPct val="20000"/>
              </a:spcBef>
              <a:buChar char="–"/>
              <a:defRPr sz="3200" kern="1200">
                <a:solidFill>
                  <a:schemeClr val="tx1"/>
                </a:solidFill>
                <a:latin typeface="Arial" charset="0"/>
                <a:ea typeface="+mn-ea"/>
                <a:cs typeface="+mn-cs"/>
              </a:defRPr>
            </a:lvl4pPr>
            <a:lvl5pPr marL="2057400" indent="-228600" algn="l" defTabSz="914400" rtl="0" eaLnBrk="0" latinLnBrk="0" hangingPunct="0">
              <a:spcBef>
                <a:spcPct val="20000"/>
              </a:spcBef>
              <a:buChar char="»"/>
              <a:defRPr sz="3200" kern="1200">
                <a:solidFill>
                  <a:schemeClr val="tx1"/>
                </a:solidFill>
                <a:latin typeface="Arial" charset="0"/>
                <a:ea typeface="+mn-ea"/>
                <a:cs typeface="+mn-cs"/>
              </a:defRPr>
            </a:lvl5pPr>
            <a:lvl6pPr marL="25146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6pPr>
            <a:lvl7pPr marL="29718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7pPr>
            <a:lvl8pPr marL="34290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8pPr>
            <a:lvl9pPr marL="38862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9pPr>
          </a:lstStyle>
          <a:p>
            <a:pPr eaLnBrk="1" hangingPunct="1">
              <a:spcBef>
                <a:spcPct val="50000"/>
              </a:spcBef>
              <a:buFontTx/>
              <a:buNone/>
            </a:pPr>
            <a:r>
              <a:rPr lang="en-GB" altLang="en-US" sz="2000" i="1">
                <a:solidFill>
                  <a:schemeClr val="accent2"/>
                </a:solidFill>
                <a:latin typeface="Trebuchet MS" pitchFamily="34" charset="0"/>
              </a:rPr>
              <a:t>magnetic field</a:t>
            </a:r>
          </a:p>
        </p:txBody>
      </p:sp>
      <p:cxnSp>
        <p:nvCxnSpPr>
          <p:cNvPr id="5" name="Straight Connector 4">
            <a:extLst>
              <a:ext uri="{FF2B5EF4-FFF2-40B4-BE49-F238E27FC236}">
                <a16:creationId xmlns:a16="http://schemas.microsoft.com/office/drawing/2014/main" id="{CB57D066-8284-7E33-5156-276109FC83EA}"/>
              </a:ext>
            </a:extLst>
          </p:cNvPr>
          <p:cNvCxnSpPr/>
          <p:nvPr/>
        </p:nvCxnSpPr>
        <p:spPr>
          <a:xfrm>
            <a:off x="7577470" y="3061459"/>
            <a:ext cx="9214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7822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22B753-1836-E1E0-6983-FDF2499935C8}"/>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36A92C50-E72D-8A2F-ED42-AB3585DEB6EE}"/>
              </a:ext>
            </a:extLst>
          </p:cNvPr>
          <p:cNvSpPr/>
          <p:nvPr/>
        </p:nvSpPr>
        <p:spPr>
          <a:xfrm>
            <a:off x="13523" y="5678039"/>
            <a:ext cx="5904347" cy="11642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 name="Title 1">
            <a:extLst>
              <a:ext uri="{FF2B5EF4-FFF2-40B4-BE49-F238E27FC236}">
                <a16:creationId xmlns:a16="http://schemas.microsoft.com/office/drawing/2014/main" id="{18002932-FB3E-B551-82A3-683CC3D3C77D}"/>
              </a:ext>
            </a:extLst>
          </p:cNvPr>
          <p:cNvSpPr txBox="1">
            <a:spLocks/>
          </p:cNvSpPr>
          <p:nvPr/>
        </p:nvSpPr>
        <p:spPr>
          <a:xfrm>
            <a:off x="336660" y="209545"/>
            <a:ext cx="6308131"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dirty="0">
                <a:cs typeface="Arial"/>
              </a:rPr>
              <a:t>Muon spectroscopy in a nutshell</a:t>
            </a:r>
            <a:endParaRPr lang="en-US" dirty="0"/>
          </a:p>
        </p:txBody>
      </p:sp>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B6CCF4F3-3749-4750-05B2-D4C993C3140E}"/>
                  </a:ext>
                </a:extLst>
              </p:cNvPr>
              <p:cNvSpPr txBox="1"/>
              <p:nvPr/>
            </p:nvSpPr>
            <p:spPr>
              <a:xfrm>
                <a:off x="5543061" y="746671"/>
                <a:ext cx="5911999" cy="50783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Courier New"/>
                  <a:buChar char="o"/>
                </a:pPr>
                <a:r>
                  <a:rPr lang="en-US" sz="2000" dirty="0">
                    <a:solidFill>
                      <a:srgbClr val="003088"/>
                    </a:solidFill>
                    <a:ea typeface="Roboto"/>
                    <a:cs typeface="Roboto"/>
                  </a:rPr>
                  <a:t>Spin </a:t>
                </a:r>
                <a:r>
                  <a:rPr lang="en-US" sz="2000" dirty="0" err="1">
                    <a:solidFill>
                      <a:srgbClr val="003088"/>
                    </a:solidFill>
                    <a:ea typeface="Roboto"/>
                    <a:cs typeface="Roboto"/>
                  </a:rPr>
                  <a:t>polarised</a:t>
                </a:r>
                <a:r>
                  <a:rPr lang="en-US" sz="2000" dirty="0">
                    <a:solidFill>
                      <a:srgbClr val="003088"/>
                    </a:solidFill>
                    <a:ea typeface="Roboto"/>
                    <a:cs typeface="Roboto"/>
                  </a:rPr>
                  <a:t> µ</a:t>
                </a:r>
                <a:r>
                  <a:rPr lang="en-US" sz="2000" baseline="30000" dirty="0">
                    <a:solidFill>
                      <a:srgbClr val="003088"/>
                    </a:solidFill>
                    <a:ea typeface="Roboto"/>
                    <a:cs typeface="Roboto"/>
                  </a:rPr>
                  <a:t>+</a:t>
                </a:r>
                <a:r>
                  <a:rPr lang="en-US" sz="2000" dirty="0">
                    <a:solidFill>
                      <a:srgbClr val="003088"/>
                    </a:solidFill>
                    <a:ea typeface="Roboto"/>
                    <a:cs typeface="Roboto"/>
                  </a:rPr>
                  <a:t> are </a:t>
                </a:r>
                <a:r>
                  <a:rPr lang="en-US" sz="2000" b="1" dirty="0">
                    <a:solidFill>
                      <a:srgbClr val="003088"/>
                    </a:solidFill>
                    <a:ea typeface="Roboto"/>
                    <a:cs typeface="Roboto"/>
                  </a:rPr>
                  <a:t>implanted</a:t>
                </a:r>
                <a:r>
                  <a:rPr lang="en-US" sz="2000" dirty="0">
                    <a:solidFill>
                      <a:srgbClr val="003088"/>
                    </a:solidFill>
                    <a:ea typeface="Roboto"/>
                    <a:cs typeface="Roboto"/>
                  </a:rPr>
                  <a:t> into a sample</a:t>
                </a:r>
              </a:p>
              <a:p>
                <a:endParaRPr lang="en-US" sz="2000" dirty="0">
                  <a:solidFill>
                    <a:srgbClr val="003088"/>
                  </a:solidFill>
                  <a:ea typeface="Roboto"/>
                  <a:cs typeface="Roboto"/>
                </a:endParaRPr>
              </a:p>
              <a:p>
                <a:pPr marL="342900" indent="-342900">
                  <a:buFont typeface="Courier New"/>
                  <a:buChar char="o"/>
                </a:pPr>
                <a:r>
                  <a:rPr lang="en-US" sz="2000" dirty="0">
                    <a:solidFill>
                      <a:srgbClr val="003088"/>
                    </a:solidFill>
                    <a:ea typeface="Roboto"/>
                    <a:cs typeface="Roboto"/>
                  </a:rPr>
                  <a:t>Muon spins interact with the local magnetic environment and Larmor </a:t>
                </a:r>
                <a:r>
                  <a:rPr lang="en-US" sz="2000" dirty="0" err="1">
                    <a:solidFill>
                      <a:srgbClr val="003088"/>
                    </a:solidFill>
                    <a:ea typeface="Roboto"/>
                    <a:cs typeface="Roboto"/>
                  </a:rPr>
                  <a:t>precess</a:t>
                </a:r>
                <a:r>
                  <a:rPr lang="en-US" sz="2000" dirty="0">
                    <a:solidFill>
                      <a:srgbClr val="003088"/>
                    </a:solidFill>
                    <a:ea typeface="Roboto"/>
                    <a:cs typeface="Roboto"/>
                  </a:rPr>
                  <a:t> about the local magnetic field </a:t>
                </a:r>
                <a14:m>
                  <m:oMath xmlns:m="http://schemas.openxmlformats.org/officeDocument/2006/math">
                    <m:r>
                      <m:rPr>
                        <m:nor/>
                      </m:rPr>
                      <a:rPr lang="en-GB" sz="2400" dirty="0">
                        <a:solidFill>
                          <a:srgbClr val="003088"/>
                        </a:solidFill>
                        <a:latin typeface="Euphemia" panose="020B0503040102020104" pitchFamily="34" charset="0"/>
                        <a:ea typeface="Calibri" panose="020F0502020204030204" pitchFamily="34" charset="0"/>
                        <a:cs typeface="Calibri" panose="020F0502020204030204" pitchFamily="34" charset="0"/>
                      </a:rPr>
                      <m:t>ω</m:t>
                    </m:r>
                    <m:r>
                      <a:rPr lang="en-GB" sz="2400" i="1" baseline="-25000" dirty="0">
                        <a:solidFill>
                          <a:srgbClr val="003088"/>
                        </a:solidFill>
                        <a:latin typeface="Cambria Math" panose="02040503050406030204" pitchFamily="18" charset="0"/>
                        <a:ea typeface="Calibri" panose="020F0502020204030204" pitchFamily="34" charset="0"/>
                        <a:cs typeface="Calibri" panose="020F0502020204030204" pitchFamily="34" charset="0"/>
                      </a:rPr>
                      <m:t>𝐿</m:t>
                    </m:r>
                    <m:r>
                      <a:rPr lang="en-GB" sz="2400" i="1" dirty="0">
                        <a:solidFill>
                          <a:srgbClr val="003088"/>
                        </a:solidFill>
                        <a:latin typeface="Cambria Math" panose="02040503050406030204" pitchFamily="18" charset="0"/>
                        <a:ea typeface="Calibri" panose="020F0502020204030204" pitchFamily="34" charset="0"/>
                        <a:cs typeface="Calibri" panose="020F0502020204030204" pitchFamily="34" charset="0"/>
                      </a:rPr>
                      <m:t>=</m:t>
                    </m:r>
                    <m:r>
                      <m:rPr>
                        <m:nor/>
                      </m:rPr>
                      <a:rPr lang="en-GB" sz="2400" dirty="0">
                        <a:solidFill>
                          <a:srgbClr val="003088"/>
                        </a:solidFill>
                        <a:latin typeface="Euphemia" panose="020B0503040102020104" pitchFamily="34" charset="0"/>
                        <a:ea typeface="Calibri" panose="020F0502020204030204" pitchFamily="34" charset="0"/>
                        <a:cs typeface="Calibri" panose="020F0502020204030204" pitchFamily="34" charset="0"/>
                      </a:rPr>
                      <m:t>γ</m:t>
                    </m:r>
                    <m:r>
                      <m:rPr>
                        <m:nor/>
                      </m:rPr>
                      <a:rPr lang="en-GB" sz="2400" baseline="-25000" dirty="0">
                        <a:solidFill>
                          <a:srgbClr val="003088"/>
                        </a:solidFill>
                        <a:latin typeface="Euphemia" panose="020B0503040102020104" pitchFamily="34" charset="0"/>
                        <a:ea typeface="Calibri" panose="020F0502020204030204" pitchFamily="34" charset="0"/>
                        <a:cs typeface="Calibri" panose="020F0502020204030204" pitchFamily="34" charset="0"/>
                      </a:rPr>
                      <m:t>μ</m:t>
                    </m:r>
                    <m:r>
                      <a:rPr lang="en-GB" sz="2400" i="1" dirty="0">
                        <a:solidFill>
                          <a:srgbClr val="003088"/>
                        </a:solidFill>
                        <a:latin typeface="Cambria Math" panose="02040503050406030204" pitchFamily="18" charset="0"/>
                        <a:ea typeface="Calibri" panose="020F0502020204030204" pitchFamily="34" charset="0"/>
                        <a:cs typeface="Calibri" panose="020F0502020204030204" pitchFamily="34" charset="0"/>
                      </a:rPr>
                      <m:t>𝐵</m:t>
                    </m:r>
                    <m:r>
                      <a:rPr lang="en-GB" sz="2400" i="1" baseline="-25000" dirty="0">
                        <a:solidFill>
                          <a:srgbClr val="003088"/>
                        </a:solidFill>
                        <a:latin typeface="Cambria Math" panose="02040503050406030204" pitchFamily="18" charset="0"/>
                        <a:ea typeface="Calibri" panose="020F0502020204030204" pitchFamily="34" charset="0"/>
                        <a:cs typeface="Calibri" panose="020F0502020204030204" pitchFamily="34" charset="0"/>
                      </a:rPr>
                      <m:t>𝑙𝑜𝑐𝑎𝑙</m:t>
                    </m:r>
                  </m:oMath>
                </a14:m>
                <a:endParaRPr lang="en-US" sz="2400" dirty="0">
                  <a:solidFill>
                    <a:srgbClr val="003088"/>
                  </a:solidFill>
                  <a:ea typeface="Roboto"/>
                  <a:cs typeface="Roboto"/>
                </a:endParaRPr>
              </a:p>
              <a:p>
                <a:pPr marL="342900" indent="-342900">
                  <a:buFont typeface="Courier New"/>
                  <a:buChar char="o"/>
                </a:pPr>
                <a:endParaRPr lang="en-US" sz="2000" dirty="0">
                  <a:solidFill>
                    <a:srgbClr val="003088"/>
                  </a:solidFill>
                  <a:ea typeface="Roboto"/>
                  <a:cs typeface="Roboto"/>
                </a:endParaRPr>
              </a:p>
              <a:p>
                <a:pPr marL="342900" indent="-342900">
                  <a:buFont typeface="Courier New"/>
                  <a:buChar char="o"/>
                </a:pPr>
                <a:r>
                  <a:rPr lang="en-US" sz="2000" dirty="0">
                    <a:solidFill>
                      <a:srgbClr val="003088"/>
                    </a:solidFill>
                    <a:ea typeface="Roboto"/>
                    <a:cs typeface="Roboto"/>
                  </a:rPr>
                  <a:t>Decay lifetime 2.2µs</a:t>
                </a:r>
                <a:r>
                  <a:rPr lang="en-US" sz="2000" dirty="0">
                    <a:solidFill>
                      <a:srgbClr val="003088"/>
                    </a:solidFill>
                    <a:ea typeface="+mn-lt"/>
                    <a:cs typeface="+mn-lt"/>
                  </a:rPr>
                  <a:t>:</a:t>
                </a:r>
                <a:br>
                  <a:rPr lang="en-US" sz="2000" dirty="0">
                    <a:solidFill>
                      <a:srgbClr val="003088"/>
                    </a:solidFill>
                    <a:ea typeface="+mn-lt"/>
                    <a:cs typeface="+mn-lt"/>
                  </a:rPr>
                </a:br>
                <a:r>
                  <a:rPr lang="el-GR" sz="2000" dirty="0">
                    <a:solidFill>
                      <a:srgbClr val="003088"/>
                    </a:solidFill>
                    <a:ea typeface="+mn-lt"/>
                    <a:cs typeface="+mn-lt"/>
                  </a:rPr>
                  <a:t>μ</a:t>
                </a:r>
                <a:r>
                  <a:rPr lang="en-GB" sz="2000" baseline="30000" dirty="0">
                    <a:solidFill>
                      <a:srgbClr val="003088"/>
                    </a:solidFill>
                    <a:ea typeface="+mn-lt"/>
                    <a:cs typeface="+mn-lt"/>
                  </a:rPr>
                  <a:t>+</a:t>
                </a:r>
                <a:r>
                  <a:rPr lang="en-GB" sz="2000" dirty="0">
                    <a:solidFill>
                      <a:srgbClr val="003088"/>
                    </a:solidFill>
                    <a:ea typeface="+mn-lt"/>
                    <a:cs typeface="+mn-lt"/>
                  </a:rPr>
                  <a:t> → e</a:t>
                </a:r>
                <a:r>
                  <a:rPr lang="en-GB" sz="2000" baseline="30000" dirty="0">
                    <a:solidFill>
                      <a:srgbClr val="003088"/>
                    </a:solidFill>
                    <a:ea typeface="+mn-lt"/>
                    <a:cs typeface="+mn-lt"/>
                  </a:rPr>
                  <a:t>+ </a:t>
                </a:r>
                <a:r>
                  <a:rPr lang="en-GB" sz="2000" dirty="0">
                    <a:solidFill>
                      <a:srgbClr val="003088"/>
                    </a:solidFill>
                    <a:ea typeface="+mn-lt"/>
                    <a:cs typeface="+mn-lt"/>
                  </a:rPr>
                  <a:t>+ </a:t>
                </a:r>
                <a:r>
                  <a:rPr lang="el-GR" sz="2000" dirty="0">
                    <a:solidFill>
                      <a:srgbClr val="003088"/>
                    </a:solidFill>
                    <a:ea typeface="+mn-lt"/>
                    <a:cs typeface="+mn-lt"/>
                  </a:rPr>
                  <a:t>ν</a:t>
                </a:r>
                <a:r>
                  <a:rPr lang="en-GB" sz="2000" baseline="-25000" dirty="0">
                    <a:solidFill>
                      <a:srgbClr val="003088"/>
                    </a:solidFill>
                    <a:ea typeface="+mn-lt"/>
                    <a:cs typeface="+mn-lt"/>
                  </a:rPr>
                  <a:t>e</a:t>
                </a:r>
                <a:r>
                  <a:rPr lang="en-GB" sz="2000" dirty="0">
                    <a:solidFill>
                      <a:srgbClr val="003088"/>
                    </a:solidFill>
                    <a:ea typeface="+mn-lt"/>
                    <a:cs typeface="+mn-lt"/>
                  </a:rPr>
                  <a:t> + </a:t>
                </a:r>
                <a:r>
                  <a:rPr lang="el-GR" sz="2000" dirty="0" err="1">
                    <a:solidFill>
                      <a:srgbClr val="003088"/>
                    </a:solidFill>
                    <a:ea typeface="+mn-lt"/>
                    <a:cs typeface="+mn-lt"/>
                  </a:rPr>
                  <a:t>ν</a:t>
                </a:r>
                <a:r>
                  <a:rPr lang="el-GR" sz="2000" baseline="-25000" dirty="0" err="1">
                    <a:solidFill>
                      <a:srgbClr val="003088"/>
                    </a:solidFill>
                    <a:ea typeface="+mn-lt"/>
                    <a:cs typeface="+mn-lt"/>
                  </a:rPr>
                  <a:t>μ</a:t>
                </a:r>
                <a:br>
                  <a:rPr lang="el-GR" sz="2000" baseline="-25000" dirty="0">
                    <a:solidFill>
                      <a:srgbClr val="003088"/>
                    </a:solidFill>
                    <a:ea typeface="+mn-lt"/>
                    <a:cs typeface="+mn-lt"/>
                  </a:rPr>
                </a:br>
                <a:r>
                  <a:rPr lang="el-GR" sz="2000" dirty="0" err="1">
                    <a:solidFill>
                      <a:srgbClr val="003088"/>
                    </a:solidFill>
                    <a:ea typeface="+mn-lt"/>
                    <a:cs typeface="+mn-lt"/>
                  </a:rPr>
                  <a:t>positrons</a:t>
                </a:r>
                <a:r>
                  <a:rPr lang="el-GR" sz="2000" dirty="0">
                    <a:solidFill>
                      <a:srgbClr val="003088"/>
                    </a:solidFill>
                    <a:ea typeface="+mn-lt"/>
                    <a:cs typeface="+mn-lt"/>
                  </a:rPr>
                  <a:t> </a:t>
                </a:r>
                <a:r>
                  <a:rPr lang="el-GR" sz="2000" dirty="0" err="1">
                    <a:solidFill>
                      <a:srgbClr val="003088"/>
                    </a:solidFill>
                    <a:ea typeface="+mn-lt"/>
                    <a:cs typeface="+mn-lt"/>
                  </a:rPr>
                  <a:t>are</a:t>
                </a:r>
                <a:r>
                  <a:rPr lang="el-GR" sz="2000" dirty="0">
                    <a:solidFill>
                      <a:srgbClr val="003088"/>
                    </a:solidFill>
                    <a:ea typeface="+mn-lt"/>
                    <a:cs typeface="+mn-lt"/>
                  </a:rPr>
                  <a:t> </a:t>
                </a:r>
                <a:r>
                  <a:rPr lang="el-GR" sz="2000" dirty="0" err="1">
                    <a:solidFill>
                      <a:srgbClr val="003088"/>
                    </a:solidFill>
                    <a:ea typeface="+mn-lt"/>
                    <a:cs typeface="+mn-lt"/>
                  </a:rPr>
                  <a:t>preferentially</a:t>
                </a:r>
                <a:r>
                  <a:rPr lang="el-GR" sz="2000" dirty="0">
                    <a:solidFill>
                      <a:srgbClr val="003088"/>
                    </a:solidFill>
                    <a:ea typeface="+mn-lt"/>
                    <a:cs typeface="+mn-lt"/>
                  </a:rPr>
                  <a:t> </a:t>
                </a:r>
                <a:r>
                  <a:rPr lang="el-GR" sz="2000" dirty="0" err="1">
                    <a:solidFill>
                      <a:srgbClr val="003088"/>
                    </a:solidFill>
                    <a:ea typeface="+mn-lt"/>
                    <a:cs typeface="+mn-lt"/>
                  </a:rPr>
                  <a:t>emitted</a:t>
                </a:r>
                <a:r>
                  <a:rPr lang="el-GR" sz="2000" dirty="0">
                    <a:solidFill>
                      <a:srgbClr val="003088"/>
                    </a:solidFill>
                    <a:ea typeface="+mn-lt"/>
                    <a:cs typeface="+mn-lt"/>
                  </a:rPr>
                  <a:t> </a:t>
                </a:r>
                <a:r>
                  <a:rPr lang="el-GR" sz="2000" dirty="0" err="1">
                    <a:solidFill>
                      <a:srgbClr val="003088"/>
                    </a:solidFill>
                    <a:ea typeface="+mn-lt"/>
                    <a:cs typeface="+mn-lt"/>
                  </a:rPr>
                  <a:t>along</a:t>
                </a:r>
                <a:r>
                  <a:rPr lang="el-GR" sz="2000" dirty="0">
                    <a:solidFill>
                      <a:srgbClr val="003088"/>
                    </a:solidFill>
                    <a:ea typeface="+mn-lt"/>
                    <a:cs typeface="+mn-lt"/>
                  </a:rPr>
                  <a:t> the </a:t>
                </a:r>
                <a:r>
                  <a:rPr lang="el-GR" sz="2000" dirty="0" err="1">
                    <a:solidFill>
                      <a:srgbClr val="003088"/>
                    </a:solidFill>
                    <a:ea typeface="+mn-lt"/>
                    <a:cs typeface="+mn-lt"/>
                  </a:rPr>
                  <a:t>momentary</a:t>
                </a:r>
                <a:r>
                  <a:rPr lang="el-GR" sz="2000" dirty="0">
                    <a:solidFill>
                      <a:srgbClr val="003088"/>
                    </a:solidFill>
                    <a:ea typeface="+mn-lt"/>
                    <a:cs typeface="+mn-lt"/>
                  </a:rPr>
                  <a:t> </a:t>
                </a:r>
                <a:r>
                  <a:rPr lang="el-GR" sz="2000" dirty="0" err="1">
                    <a:solidFill>
                      <a:srgbClr val="003088"/>
                    </a:solidFill>
                    <a:ea typeface="+mn-lt"/>
                    <a:cs typeface="+mn-lt"/>
                  </a:rPr>
                  <a:t>muon</a:t>
                </a:r>
                <a:r>
                  <a:rPr lang="el-GR" sz="2000" dirty="0">
                    <a:solidFill>
                      <a:srgbClr val="003088"/>
                    </a:solidFill>
                    <a:ea typeface="+mn-lt"/>
                    <a:cs typeface="+mn-lt"/>
                  </a:rPr>
                  <a:t> </a:t>
                </a:r>
                <a:r>
                  <a:rPr lang="el-GR" sz="2000" dirty="0" err="1">
                    <a:solidFill>
                      <a:srgbClr val="003088"/>
                    </a:solidFill>
                    <a:ea typeface="+mn-lt"/>
                    <a:cs typeface="+mn-lt"/>
                  </a:rPr>
                  <a:t>spin</a:t>
                </a:r>
                <a:r>
                  <a:rPr lang="el-GR" sz="2000" dirty="0">
                    <a:solidFill>
                      <a:srgbClr val="003088"/>
                    </a:solidFill>
                    <a:ea typeface="+mn-lt"/>
                    <a:cs typeface="+mn-lt"/>
                  </a:rPr>
                  <a:t> </a:t>
                </a:r>
                <a:r>
                  <a:rPr lang="el-GR" sz="2000" dirty="0" err="1">
                    <a:solidFill>
                      <a:srgbClr val="003088"/>
                    </a:solidFill>
                    <a:ea typeface="+mn-lt"/>
                    <a:cs typeface="+mn-lt"/>
                  </a:rPr>
                  <a:t>direction</a:t>
                </a:r>
                <a:r>
                  <a:rPr lang="el-GR" sz="2000" dirty="0">
                    <a:solidFill>
                      <a:srgbClr val="003088"/>
                    </a:solidFill>
                    <a:ea typeface="+mn-lt"/>
                    <a:cs typeface="+mn-lt"/>
                  </a:rPr>
                  <a:t> and </a:t>
                </a:r>
                <a:r>
                  <a:rPr lang="el-GR" sz="2000" dirty="0" err="1">
                    <a:solidFill>
                      <a:srgbClr val="003088"/>
                    </a:solidFill>
                    <a:ea typeface="+mn-lt"/>
                    <a:cs typeface="+mn-lt"/>
                  </a:rPr>
                  <a:t>collected</a:t>
                </a:r>
                <a:r>
                  <a:rPr lang="el-GR" sz="2000" dirty="0">
                    <a:solidFill>
                      <a:srgbClr val="003088"/>
                    </a:solidFill>
                    <a:ea typeface="+mn-lt"/>
                    <a:cs typeface="+mn-lt"/>
                  </a:rPr>
                  <a:t> </a:t>
                </a:r>
                <a:r>
                  <a:rPr lang="el-GR" sz="2000" dirty="0" err="1">
                    <a:solidFill>
                      <a:srgbClr val="003088"/>
                    </a:solidFill>
                    <a:ea typeface="+mn-lt"/>
                    <a:cs typeface="+mn-lt"/>
                  </a:rPr>
                  <a:t>by</a:t>
                </a:r>
                <a:r>
                  <a:rPr lang="el-GR" sz="2000" dirty="0">
                    <a:solidFill>
                      <a:srgbClr val="003088"/>
                    </a:solidFill>
                    <a:ea typeface="+mn-lt"/>
                    <a:cs typeface="+mn-lt"/>
                  </a:rPr>
                  <a:t> </a:t>
                </a:r>
                <a:r>
                  <a:rPr lang="el-GR" sz="2000" dirty="0" err="1">
                    <a:solidFill>
                      <a:srgbClr val="003088"/>
                    </a:solidFill>
                    <a:ea typeface="+mn-lt"/>
                    <a:cs typeface="+mn-lt"/>
                  </a:rPr>
                  <a:t>arrays</a:t>
                </a:r>
                <a:r>
                  <a:rPr lang="el-GR" sz="2000" dirty="0">
                    <a:solidFill>
                      <a:srgbClr val="003088"/>
                    </a:solidFill>
                    <a:ea typeface="+mn-lt"/>
                    <a:cs typeface="+mn-lt"/>
                  </a:rPr>
                  <a:t> of </a:t>
                </a:r>
                <a:r>
                  <a:rPr lang="el-GR" sz="2000" dirty="0" err="1">
                    <a:solidFill>
                      <a:srgbClr val="003088"/>
                    </a:solidFill>
                    <a:ea typeface="+mn-lt"/>
                    <a:cs typeface="+mn-lt"/>
                  </a:rPr>
                  <a:t>detectors</a:t>
                </a:r>
                <a:r>
                  <a:rPr lang="el-GR" sz="2000" dirty="0">
                    <a:solidFill>
                      <a:srgbClr val="003088"/>
                    </a:solidFill>
                    <a:ea typeface="+mn-lt"/>
                    <a:cs typeface="+mn-lt"/>
                  </a:rPr>
                  <a:t> </a:t>
                </a:r>
                <a:r>
                  <a:rPr lang="el-GR" sz="2000" dirty="0" err="1">
                    <a:solidFill>
                      <a:srgbClr val="003088"/>
                    </a:solidFill>
                    <a:ea typeface="+mn-lt"/>
                    <a:cs typeface="+mn-lt"/>
                  </a:rPr>
                  <a:t>either</a:t>
                </a:r>
                <a:r>
                  <a:rPr lang="el-GR" sz="2000" dirty="0">
                    <a:solidFill>
                      <a:srgbClr val="003088"/>
                    </a:solidFill>
                    <a:ea typeface="+mn-lt"/>
                    <a:cs typeface="+mn-lt"/>
                  </a:rPr>
                  <a:t> </a:t>
                </a:r>
                <a:r>
                  <a:rPr lang="el-GR" sz="2000" dirty="0" err="1">
                    <a:solidFill>
                      <a:srgbClr val="003088"/>
                    </a:solidFill>
                    <a:ea typeface="+mn-lt"/>
                    <a:cs typeface="+mn-lt"/>
                  </a:rPr>
                  <a:t>side</a:t>
                </a:r>
                <a:r>
                  <a:rPr lang="el-GR" sz="2000" dirty="0">
                    <a:solidFill>
                      <a:srgbClr val="003088"/>
                    </a:solidFill>
                    <a:ea typeface="+mn-lt"/>
                    <a:cs typeface="+mn-lt"/>
                  </a:rPr>
                  <a:t> of the </a:t>
                </a:r>
                <a:r>
                  <a:rPr lang="el-GR" sz="2000" dirty="0" err="1">
                    <a:solidFill>
                      <a:srgbClr val="003088"/>
                    </a:solidFill>
                    <a:ea typeface="+mn-lt"/>
                    <a:cs typeface="+mn-lt"/>
                  </a:rPr>
                  <a:t>sample</a:t>
                </a:r>
                <a:r>
                  <a:rPr lang="el-GR" sz="2000" dirty="0">
                    <a:solidFill>
                      <a:srgbClr val="003088"/>
                    </a:solidFill>
                    <a:ea typeface="+mn-lt"/>
                    <a:cs typeface="+mn-lt"/>
                  </a:rPr>
                  <a:t>.</a:t>
                </a:r>
              </a:p>
              <a:p>
                <a:pPr marL="342900" indent="-342900">
                  <a:buFont typeface="Courier New"/>
                  <a:buChar char="o"/>
                </a:pPr>
                <a:endParaRPr lang="el-GR" sz="2000" dirty="0">
                  <a:solidFill>
                    <a:srgbClr val="003088"/>
                  </a:solidFill>
                  <a:ea typeface="+mn-lt"/>
                  <a:cs typeface="+mn-lt"/>
                </a:endParaRPr>
              </a:p>
              <a:p>
                <a:pPr marL="342900" indent="-342900">
                  <a:buFont typeface="Courier New"/>
                  <a:buChar char="o"/>
                </a:pPr>
                <a:r>
                  <a:rPr lang="en-GB" sz="2000" dirty="0">
                    <a:solidFill>
                      <a:srgbClr val="003088"/>
                    </a:solidFill>
                    <a:ea typeface="+mn-lt"/>
                    <a:cs typeface="+mn-lt"/>
                  </a:rPr>
                  <a:t>Measure the positron distribution (many millions) to determine the muons’ polarisation in time. Learn about the muons’ local environment or the muon behaviour itself.</a:t>
                </a:r>
                <a:endParaRPr lang="el-GR" sz="2000" dirty="0">
                  <a:solidFill>
                    <a:srgbClr val="003088"/>
                  </a:solidFill>
                </a:endParaRPr>
              </a:p>
            </p:txBody>
          </p:sp>
        </mc:Choice>
        <mc:Fallback>
          <p:sp>
            <p:nvSpPr>
              <p:cNvPr id="14" name="TextBox 13">
                <a:extLst>
                  <a:ext uri="{FF2B5EF4-FFF2-40B4-BE49-F238E27FC236}">
                    <a16:creationId xmlns:a16="http://schemas.microsoft.com/office/drawing/2014/main" id="{B6CCF4F3-3749-4750-05B2-D4C993C3140E}"/>
                  </a:ext>
                </a:extLst>
              </p:cNvPr>
              <p:cNvSpPr txBox="1">
                <a:spLocks noRot="1" noChangeAspect="1" noMove="1" noResize="1" noEditPoints="1" noAdjustHandles="1" noChangeArrowheads="1" noChangeShapeType="1" noTextEdit="1"/>
              </p:cNvSpPr>
              <p:nvPr/>
            </p:nvSpPr>
            <p:spPr>
              <a:xfrm>
                <a:off x="5543061" y="746671"/>
                <a:ext cx="5911999" cy="5078313"/>
              </a:xfrm>
              <a:prstGeom prst="rect">
                <a:avLst/>
              </a:prstGeom>
              <a:blipFill>
                <a:blip r:embed="rId2"/>
                <a:stretch>
                  <a:fillRect l="-928" t="-480" r="-1134" b="-1199"/>
                </a:stretch>
              </a:blipFill>
            </p:spPr>
            <p:txBody>
              <a:bodyPr/>
              <a:lstStyle/>
              <a:p>
                <a:r>
                  <a:rPr lang="en-GB">
                    <a:noFill/>
                  </a:rPr>
                  <a:t> </a:t>
                </a:r>
              </a:p>
            </p:txBody>
          </p:sp>
        </mc:Fallback>
      </mc:AlternateContent>
      <p:pic>
        <p:nvPicPr>
          <p:cNvPr id="15" name="Picture 14" descr="Animation4">
            <a:extLst>
              <a:ext uri="{FF2B5EF4-FFF2-40B4-BE49-F238E27FC236}">
                <a16:creationId xmlns:a16="http://schemas.microsoft.com/office/drawing/2014/main" id="{CF4F5D8B-8AFA-9D20-EADD-C31A132882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997" y="1918286"/>
            <a:ext cx="3095625" cy="351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AutoShape 12">
            <a:extLst>
              <a:ext uri="{FF2B5EF4-FFF2-40B4-BE49-F238E27FC236}">
                <a16:creationId xmlns:a16="http://schemas.microsoft.com/office/drawing/2014/main" id="{CE73CCB1-B9FD-7D5A-355C-579985386941}"/>
              </a:ext>
            </a:extLst>
          </p:cNvPr>
          <p:cNvSpPr>
            <a:spLocks noChangeArrowheads="1"/>
          </p:cNvSpPr>
          <p:nvPr/>
        </p:nvSpPr>
        <p:spPr bwMode="auto">
          <a:xfrm>
            <a:off x="4086599" y="3591823"/>
            <a:ext cx="1092200" cy="279400"/>
          </a:xfrm>
          <a:prstGeom prst="rightArrow">
            <a:avLst>
              <a:gd name="adj1" fmla="val 50000"/>
              <a:gd name="adj2" fmla="val 97727"/>
            </a:avLst>
          </a:prstGeom>
          <a:solidFill>
            <a:srgbClr val="003088"/>
          </a:solidFill>
          <a:ln w="9525">
            <a:solidFill>
              <a:schemeClr val="tx1"/>
            </a:solidFill>
            <a:miter lim="800000"/>
            <a:headEnd/>
            <a:tailEnd/>
          </a:ln>
        </p:spPr>
        <p:txBody>
          <a:bodyPr wrap="none" anchor="ctr"/>
          <a:lstStyle>
            <a:defPPr>
              <a:defRPr lang="en-US"/>
            </a:defPPr>
            <a:lvl1pPr marL="0" algn="l" defTabSz="914400" rtl="0" eaLnBrk="0" latinLnBrk="0" hangingPunct="0">
              <a:spcBef>
                <a:spcPct val="20000"/>
              </a:spcBef>
              <a:buChar char="•"/>
              <a:defRPr sz="3200" kern="1200">
                <a:solidFill>
                  <a:schemeClr val="tx1"/>
                </a:solidFill>
                <a:latin typeface="Arial" charset="0"/>
                <a:ea typeface="+mn-ea"/>
                <a:cs typeface="+mn-cs"/>
              </a:defRPr>
            </a:lvl1pPr>
            <a:lvl2pPr marL="742950" indent="-285750" algn="l" defTabSz="914400" rtl="0" eaLnBrk="0" latinLnBrk="0" hangingPunct="0">
              <a:spcBef>
                <a:spcPct val="20000"/>
              </a:spcBef>
              <a:buChar char="–"/>
              <a:defRPr sz="3200" kern="1200">
                <a:solidFill>
                  <a:schemeClr val="tx1"/>
                </a:solidFill>
                <a:latin typeface="Arial" charset="0"/>
                <a:ea typeface="+mn-ea"/>
                <a:cs typeface="+mn-cs"/>
              </a:defRPr>
            </a:lvl2pPr>
            <a:lvl3pPr marL="1143000" indent="-228600" algn="l" defTabSz="914400" rtl="0" eaLnBrk="0" latinLnBrk="0" hangingPunct="0">
              <a:spcBef>
                <a:spcPct val="20000"/>
              </a:spcBef>
              <a:buChar char="•"/>
              <a:defRPr sz="3200" kern="1200">
                <a:solidFill>
                  <a:schemeClr val="tx1"/>
                </a:solidFill>
                <a:latin typeface="Arial" charset="0"/>
                <a:ea typeface="+mn-ea"/>
                <a:cs typeface="+mn-cs"/>
              </a:defRPr>
            </a:lvl3pPr>
            <a:lvl4pPr marL="1600200" indent="-228600" algn="l" defTabSz="914400" rtl="0" eaLnBrk="0" latinLnBrk="0" hangingPunct="0">
              <a:spcBef>
                <a:spcPct val="20000"/>
              </a:spcBef>
              <a:buChar char="–"/>
              <a:defRPr sz="3200" kern="1200">
                <a:solidFill>
                  <a:schemeClr val="tx1"/>
                </a:solidFill>
                <a:latin typeface="Arial" charset="0"/>
                <a:ea typeface="+mn-ea"/>
                <a:cs typeface="+mn-cs"/>
              </a:defRPr>
            </a:lvl4pPr>
            <a:lvl5pPr marL="2057400" indent="-228600" algn="l" defTabSz="914400" rtl="0" eaLnBrk="0" latinLnBrk="0" hangingPunct="0">
              <a:spcBef>
                <a:spcPct val="20000"/>
              </a:spcBef>
              <a:buChar char="»"/>
              <a:defRPr sz="3200" kern="1200">
                <a:solidFill>
                  <a:schemeClr val="tx1"/>
                </a:solidFill>
                <a:latin typeface="Arial" charset="0"/>
                <a:ea typeface="+mn-ea"/>
                <a:cs typeface="+mn-cs"/>
              </a:defRPr>
            </a:lvl5pPr>
            <a:lvl6pPr marL="25146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6pPr>
            <a:lvl7pPr marL="29718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7pPr>
            <a:lvl8pPr marL="34290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8pPr>
            <a:lvl9pPr marL="38862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9pPr>
          </a:lstStyle>
          <a:p>
            <a:pPr eaLnBrk="1" hangingPunct="1">
              <a:spcBef>
                <a:spcPct val="0"/>
              </a:spcBef>
              <a:buFontTx/>
              <a:buNone/>
            </a:pPr>
            <a:endParaRPr lang="en-US" altLang="en-US" sz="1800"/>
          </a:p>
        </p:txBody>
      </p:sp>
      <p:grpSp>
        <p:nvGrpSpPr>
          <p:cNvPr id="17" name="Group 16">
            <a:extLst>
              <a:ext uri="{FF2B5EF4-FFF2-40B4-BE49-F238E27FC236}">
                <a16:creationId xmlns:a16="http://schemas.microsoft.com/office/drawing/2014/main" id="{69BF1CA9-5416-A24D-3FD2-A316B6215393}"/>
              </a:ext>
            </a:extLst>
          </p:cNvPr>
          <p:cNvGrpSpPr>
            <a:grpSpLocks/>
          </p:cNvGrpSpPr>
          <p:nvPr/>
        </p:nvGrpSpPr>
        <p:grpSpPr bwMode="auto">
          <a:xfrm>
            <a:off x="866296" y="1383299"/>
            <a:ext cx="3409950" cy="4511675"/>
            <a:chOff x="1122970" y="1327151"/>
            <a:chExt cx="2148" cy="2842"/>
          </a:xfrm>
        </p:grpSpPr>
        <p:pic>
          <p:nvPicPr>
            <p:cNvPr id="21" name="Picture 20" descr="base">
              <a:extLst>
                <a:ext uri="{FF2B5EF4-FFF2-40B4-BE49-F238E27FC236}">
                  <a16:creationId xmlns:a16="http://schemas.microsoft.com/office/drawing/2014/main" id="{2CE73B68-40B8-00F9-B005-F95267DDFA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2970" y="1328997"/>
              <a:ext cx="1812" cy="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top">
              <a:extLst>
                <a:ext uri="{FF2B5EF4-FFF2-40B4-BE49-F238E27FC236}">
                  <a16:creationId xmlns:a16="http://schemas.microsoft.com/office/drawing/2014/main" id="{D9B46637-DDC0-512B-5EBA-85F1AE4336C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23210" y="1327151"/>
              <a:ext cx="1908" cy="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 Box 17">
              <a:extLst>
                <a:ext uri="{FF2B5EF4-FFF2-40B4-BE49-F238E27FC236}">
                  <a16:creationId xmlns:a16="http://schemas.microsoft.com/office/drawing/2014/main" id="{7979EA41-C6D5-0448-E8DC-6A83659459B7}"/>
                </a:ext>
              </a:extLst>
            </p:cNvPr>
            <p:cNvSpPr txBox="1">
              <a:spLocks noChangeArrowheads="1"/>
            </p:cNvSpPr>
            <p:nvPr/>
          </p:nvSpPr>
          <p:spPr bwMode="auto">
            <a:xfrm rot="120000">
              <a:off x="1123958" y="1327216"/>
              <a:ext cx="100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marL="0" algn="l" defTabSz="914400" rtl="0" eaLnBrk="0" latinLnBrk="0" hangingPunct="0">
                <a:spcBef>
                  <a:spcPct val="20000"/>
                </a:spcBef>
                <a:buChar char="•"/>
                <a:defRPr sz="3200" kern="1200">
                  <a:solidFill>
                    <a:schemeClr val="tx1"/>
                  </a:solidFill>
                  <a:latin typeface="Arial" charset="0"/>
                  <a:ea typeface="+mn-ea"/>
                  <a:cs typeface="+mn-cs"/>
                </a:defRPr>
              </a:lvl1pPr>
              <a:lvl2pPr marL="742950" indent="-285750" algn="l" defTabSz="914400" rtl="0" eaLnBrk="0" latinLnBrk="0" hangingPunct="0">
                <a:spcBef>
                  <a:spcPct val="20000"/>
                </a:spcBef>
                <a:buChar char="–"/>
                <a:defRPr sz="3200" kern="1200">
                  <a:solidFill>
                    <a:schemeClr val="tx1"/>
                  </a:solidFill>
                  <a:latin typeface="Arial" charset="0"/>
                  <a:ea typeface="+mn-ea"/>
                  <a:cs typeface="+mn-cs"/>
                </a:defRPr>
              </a:lvl2pPr>
              <a:lvl3pPr marL="1143000" indent="-228600" algn="l" defTabSz="914400" rtl="0" eaLnBrk="0" latinLnBrk="0" hangingPunct="0">
                <a:spcBef>
                  <a:spcPct val="20000"/>
                </a:spcBef>
                <a:buChar char="•"/>
                <a:defRPr sz="3200" kern="1200">
                  <a:solidFill>
                    <a:schemeClr val="tx1"/>
                  </a:solidFill>
                  <a:latin typeface="Arial" charset="0"/>
                  <a:ea typeface="+mn-ea"/>
                  <a:cs typeface="+mn-cs"/>
                </a:defRPr>
              </a:lvl3pPr>
              <a:lvl4pPr marL="1600200" indent="-228600" algn="l" defTabSz="914400" rtl="0" eaLnBrk="0" latinLnBrk="0" hangingPunct="0">
                <a:spcBef>
                  <a:spcPct val="20000"/>
                </a:spcBef>
                <a:buChar char="–"/>
                <a:defRPr sz="3200" kern="1200">
                  <a:solidFill>
                    <a:schemeClr val="tx1"/>
                  </a:solidFill>
                  <a:latin typeface="Arial" charset="0"/>
                  <a:ea typeface="+mn-ea"/>
                  <a:cs typeface="+mn-cs"/>
                </a:defRPr>
              </a:lvl4pPr>
              <a:lvl5pPr marL="2057400" indent="-228600" algn="l" defTabSz="914400" rtl="0" eaLnBrk="0" latinLnBrk="0" hangingPunct="0">
                <a:spcBef>
                  <a:spcPct val="20000"/>
                </a:spcBef>
                <a:buChar char="»"/>
                <a:defRPr sz="3200" kern="1200">
                  <a:solidFill>
                    <a:schemeClr val="tx1"/>
                  </a:solidFill>
                  <a:latin typeface="Arial" charset="0"/>
                  <a:ea typeface="+mn-ea"/>
                  <a:cs typeface="+mn-cs"/>
                </a:defRPr>
              </a:lvl5pPr>
              <a:lvl6pPr marL="25146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6pPr>
              <a:lvl7pPr marL="29718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7pPr>
              <a:lvl8pPr marL="34290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8pPr>
              <a:lvl9pPr marL="38862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9pPr>
            </a:lstStyle>
            <a:p>
              <a:pPr eaLnBrk="1" hangingPunct="1">
                <a:spcBef>
                  <a:spcPct val="50000"/>
                </a:spcBef>
                <a:buFontTx/>
                <a:buNone/>
              </a:pPr>
              <a:r>
                <a:rPr lang="en-GB" altLang="en-US" sz="2000" b="1">
                  <a:solidFill>
                    <a:srgbClr val="003088"/>
                  </a:solidFill>
                  <a:latin typeface="+mn-lt"/>
                </a:rPr>
                <a:t>detector A</a:t>
              </a:r>
            </a:p>
          </p:txBody>
        </p:sp>
        <p:sp>
          <p:nvSpPr>
            <p:cNvPr id="24" name="Text Box 18">
              <a:extLst>
                <a:ext uri="{FF2B5EF4-FFF2-40B4-BE49-F238E27FC236}">
                  <a16:creationId xmlns:a16="http://schemas.microsoft.com/office/drawing/2014/main" id="{8AEB280F-87A0-C7AA-5503-EF193C7B97E7}"/>
                </a:ext>
              </a:extLst>
            </p:cNvPr>
            <p:cNvSpPr txBox="1">
              <a:spLocks noChangeArrowheads="1"/>
            </p:cNvSpPr>
            <p:nvPr/>
          </p:nvSpPr>
          <p:spPr bwMode="auto">
            <a:xfrm rot="236715">
              <a:off x="1123475" y="1329675"/>
              <a:ext cx="1161"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marL="0" algn="l" defTabSz="914400" rtl="0" eaLnBrk="0" latinLnBrk="0" hangingPunct="0">
                <a:spcBef>
                  <a:spcPct val="20000"/>
                </a:spcBef>
                <a:buChar char="•"/>
                <a:defRPr sz="3200" kern="1200">
                  <a:solidFill>
                    <a:schemeClr val="tx1"/>
                  </a:solidFill>
                  <a:latin typeface="Arial" charset="0"/>
                  <a:ea typeface="+mn-ea"/>
                  <a:cs typeface="+mn-cs"/>
                </a:defRPr>
              </a:lvl1pPr>
              <a:lvl2pPr marL="742950" indent="-285750" algn="l" defTabSz="914400" rtl="0" eaLnBrk="0" latinLnBrk="0" hangingPunct="0">
                <a:spcBef>
                  <a:spcPct val="20000"/>
                </a:spcBef>
                <a:buChar char="–"/>
                <a:defRPr sz="3200" kern="1200">
                  <a:solidFill>
                    <a:schemeClr val="tx1"/>
                  </a:solidFill>
                  <a:latin typeface="Arial" charset="0"/>
                  <a:ea typeface="+mn-ea"/>
                  <a:cs typeface="+mn-cs"/>
                </a:defRPr>
              </a:lvl2pPr>
              <a:lvl3pPr marL="1143000" indent="-228600" algn="l" defTabSz="914400" rtl="0" eaLnBrk="0" latinLnBrk="0" hangingPunct="0">
                <a:spcBef>
                  <a:spcPct val="20000"/>
                </a:spcBef>
                <a:buChar char="•"/>
                <a:defRPr sz="3200" kern="1200">
                  <a:solidFill>
                    <a:schemeClr val="tx1"/>
                  </a:solidFill>
                  <a:latin typeface="Arial" charset="0"/>
                  <a:ea typeface="+mn-ea"/>
                  <a:cs typeface="+mn-cs"/>
                </a:defRPr>
              </a:lvl3pPr>
              <a:lvl4pPr marL="1600200" indent="-228600" algn="l" defTabSz="914400" rtl="0" eaLnBrk="0" latinLnBrk="0" hangingPunct="0">
                <a:spcBef>
                  <a:spcPct val="20000"/>
                </a:spcBef>
                <a:buChar char="–"/>
                <a:defRPr sz="3200" kern="1200">
                  <a:solidFill>
                    <a:schemeClr val="tx1"/>
                  </a:solidFill>
                  <a:latin typeface="Arial" charset="0"/>
                  <a:ea typeface="+mn-ea"/>
                  <a:cs typeface="+mn-cs"/>
                </a:defRPr>
              </a:lvl4pPr>
              <a:lvl5pPr marL="2057400" indent="-228600" algn="l" defTabSz="914400" rtl="0" eaLnBrk="0" latinLnBrk="0" hangingPunct="0">
                <a:spcBef>
                  <a:spcPct val="20000"/>
                </a:spcBef>
                <a:buChar char="»"/>
                <a:defRPr sz="3200" kern="1200">
                  <a:solidFill>
                    <a:schemeClr val="tx1"/>
                  </a:solidFill>
                  <a:latin typeface="Arial" charset="0"/>
                  <a:ea typeface="+mn-ea"/>
                  <a:cs typeface="+mn-cs"/>
                </a:defRPr>
              </a:lvl5pPr>
              <a:lvl6pPr marL="25146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6pPr>
              <a:lvl7pPr marL="29718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7pPr>
              <a:lvl8pPr marL="34290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8pPr>
              <a:lvl9pPr marL="38862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9pPr>
            </a:lstStyle>
            <a:p>
              <a:pPr eaLnBrk="1" hangingPunct="1">
                <a:spcBef>
                  <a:spcPct val="50000"/>
                </a:spcBef>
                <a:buFontTx/>
                <a:buNone/>
              </a:pPr>
              <a:r>
                <a:rPr lang="en-GB" altLang="en-US" sz="2000" b="1">
                  <a:solidFill>
                    <a:srgbClr val="003088"/>
                  </a:solidFill>
                  <a:latin typeface="+mn-lt"/>
                </a:rPr>
                <a:t>detector B </a:t>
              </a:r>
            </a:p>
          </p:txBody>
        </p:sp>
      </p:grpSp>
      <p:sp>
        <p:nvSpPr>
          <p:cNvPr id="18" name="Text Box 25">
            <a:extLst>
              <a:ext uri="{FF2B5EF4-FFF2-40B4-BE49-F238E27FC236}">
                <a16:creationId xmlns:a16="http://schemas.microsoft.com/office/drawing/2014/main" id="{BEE393C4-2331-D067-C450-E4998750BB16}"/>
              </a:ext>
            </a:extLst>
          </p:cNvPr>
          <p:cNvSpPr txBox="1">
            <a:spLocks noChangeArrowheads="1"/>
          </p:cNvSpPr>
          <p:nvPr/>
        </p:nvSpPr>
        <p:spPr bwMode="auto">
          <a:xfrm>
            <a:off x="315077" y="1356312"/>
            <a:ext cx="104175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0" algn="l" defTabSz="914400" rtl="0" eaLnBrk="0" latinLnBrk="0" hangingPunct="0">
              <a:spcBef>
                <a:spcPct val="20000"/>
              </a:spcBef>
              <a:buChar char="•"/>
              <a:defRPr sz="3200" kern="1200">
                <a:solidFill>
                  <a:schemeClr val="tx1"/>
                </a:solidFill>
                <a:latin typeface="Arial" charset="0"/>
                <a:ea typeface="+mn-ea"/>
                <a:cs typeface="+mn-cs"/>
              </a:defRPr>
            </a:lvl1pPr>
            <a:lvl2pPr marL="742950" indent="-285750" algn="l" defTabSz="914400" rtl="0" eaLnBrk="0" latinLnBrk="0" hangingPunct="0">
              <a:spcBef>
                <a:spcPct val="20000"/>
              </a:spcBef>
              <a:buChar char="–"/>
              <a:defRPr sz="3200" kern="1200">
                <a:solidFill>
                  <a:schemeClr val="tx1"/>
                </a:solidFill>
                <a:latin typeface="Arial" charset="0"/>
                <a:ea typeface="+mn-ea"/>
                <a:cs typeface="+mn-cs"/>
              </a:defRPr>
            </a:lvl2pPr>
            <a:lvl3pPr marL="1143000" indent="-228600" algn="l" defTabSz="914400" rtl="0" eaLnBrk="0" latinLnBrk="0" hangingPunct="0">
              <a:spcBef>
                <a:spcPct val="20000"/>
              </a:spcBef>
              <a:buChar char="•"/>
              <a:defRPr sz="3200" kern="1200">
                <a:solidFill>
                  <a:schemeClr val="tx1"/>
                </a:solidFill>
                <a:latin typeface="Arial" charset="0"/>
                <a:ea typeface="+mn-ea"/>
                <a:cs typeface="+mn-cs"/>
              </a:defRPr>
            </a:lvl3pPr>
            <a:lvl4pPr marL="1600200" indent="-228600" algn="l" defTabSz="914400" rtl="0" eaLnBrk="0" latinLnBrk="0" hangingPunct="0">
              <a:spcBef>
                <a:spcPct val="20000"/>
              </a:spcBef>
              <a:buChar char="–"/>
              <a:defRPr sz="3200" kern="1200">
                <a:solidFill>
                  <a:schemeClr val="tx1"/>
                </a:solidFill>
                <a:latin typeface="Arial" charset="0"/>
                <a:ea typeface="+mn-ea"/>
                <a:cs typeface="+mn-cs"/>
              </a:defRPr>
            </a:lvl4pPr>
            <a:lvl5pPr marL="2057400" indent="-228600" algn="l" defTabSz="914400" rtl="0" eaLnBrk="0" latinLnBrk="0" hangingPunct="0">
              <a:spcBef>
                <a:spcPct val="20000"/>
              </a:spcBef>
              <a:buChar char="»"/>
              <a:defRPr sz="3200" kern="1200">
                <a:solidFill>
                  <a:schemeClr val="tx1"/>
                </a:solidFill>
                <a:latin typeface="Arial" charset="0"/>
                <a:ea typeface="+mn-ea"/>
                <a:cs typeface="+mn-cs"/>
              </a:defRPr>
            </a:lvl5pPr>
            <a:lvl6pPr marL="25146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6pPr>
            <a:lvl7pPr marL="29718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7pPr>
            <a:lvl8pPr marL="34290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8pPr>
            <a:lvl9pPr marL="38862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9pPr>
          </a:lstStyle>
          <a:p>
            <a:pPr eaLnBrk="1" hangingPunct="1">
              <a:spcBef>
                <a:spcPct val="50000"/>
              </a:spcBef>
              <a:buFontTx/>
              <a:buNone/>
            </a:pPr>
            <a:r>
              <a:rPr lang="en-GB" altLang="en-US" sz="2000" b="1">
                <a:solidFill>
                  <a:srgbClr val="003088"/>
                </a:solidFill>
                <a:latin typeface="+mn-lt"/>
              </a:rPr>
              <a:t>muons</a:t>
            </a:r>
          </a:p>
        </p:txBody>
      </p:sp>
      <p:sp>
        <p:nvSpPr>
          <p:cNvPr id="19" name="Line 26">
            <a:extLst>
              <a:ext uri="{FF2B5EF4-FFF2-40B4-BE49-F238E27FC236}">
                <a16:creationId xmlns:a16="http://schemas.microsoft.com/office/drawing/2014/main" id="{D26F4521-147D-0049-CA76-44F4E8C71436}"/>
              </a:ext>
            </a:extLst>
          </p:cNvPr>
          <p:cNvSpPr>
            <a:spLocks noChangeShapeType="1"/>
          </p:cNvSpPr>
          <p:nvPr/>
        </p:nvSpPr>
        <p:spPr bwMode="auto">
          <a:xfrm>
            <a:off x="721833" y="1694448"/>
            <a:ext cx="254000" cy="977900"/>
          </a:xfrm>
          <a:prstGeom prst="line">
            <a:avLst/>
          </a:prstGeom>
          <a:noFill/>
          <a:ln w="38100">
            <a:solidFill>
              <a:srgbClr val="003088"/>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0" name="Text Box 13">
            <a:extLst>
              <a:ext uri="{FF2B5EF4-FFF2-40B4-BE49-F238E27FC236}">
                <a16:creationId xmlns:a16="http://schemas.microsoft.com/office/drawing/2014/main" id="{168ADECC-0756-6904-3E5D-12897760BDDA}"/>
              </a:ext>
            </a:extLst>
          </p:cNvPr>
          <p:cNvSpPr txBox="1">
            <a:spLocks noChangeArrowheads="1"/>
          </p:cNvSpPr>
          <p:nvPr/>
        </p:nvSpPr>
        <p:spPr bwMode="auto">
          <a:xfrm>
            <a:off x="3740046" y="3075635"/>
            <a:ext cx="1981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marL="0" algn="l" defTabSz="914400" rtl="0" eaLnBrk="0" latinLnBrk="0" hangingPunct="0">
              <a:spcBef>
                <a:spcPct val="20000"/>
              </a:spcBef>
              <a:buChar char="•"/>
              <a:defRPr sz="3200" kern="1200">
                <a:solidFill>
                  <a:schemeClr val="tx1"/>
                </a:solidFill>
                <a:latin typeface="Arial" charset="0"/>
                <a:ea typeface="+mn-ea"/>
                <a:cs typeface="+mn-cs"/>
              </a:defRPr>
            </a:lvl1pPr>
            <a:lvl2pPr marL="742950" indent="-285750" algn="l" defTabSz="914400" rtl="0" eaLnBrk="0" latinLnBrk="0" hangingPunct="0">
              <a:spcBef>
                <a:spcPct val="20000"/>
              </a:spcBef>
              <a:buChar char="–"/>
              <a:defRPr sz="3200" kern="1200">
                <a:solidFill>
                  <a:schemeClr val="tx1"/>
                </a:solidFill>
                <a:latin typeface="Arial" charset="0"/>
                <a:ea typeface="+mn-ea"/>
                <a:cs typeface="+mn-cs"/>
              </a:defRPr>
            </a:lvl2pPr>
            <a:lvl3pPr marL="1143000" indent="-228600" algn="l" defTabSz="914400" rtl="0" eaLnBrk="0" latinLnBrk="0" hangingPunct="0">
              <a:spcBef>
                <a:spcPct val="20000"/>
              </a:spcBef>
              <a:buChar char="•"/>
              <a:defRPr sz="3200" kern="1200">
                <a:solidFill>
                  <a:schemeClr val="tx1"/>
                </a:solidFill>
                <a:latin typeface="Arial" charset="0"/>
                <a:ea typeface="+mn-ea"/>
                <a:cs typeface="+mn-cs"/>
              </a:defRPr>
            </a:lvl3pPr>
            <a:lvl4pPr marL="1600200" indent="-228600" algn="l" defTabSz="914400" rtl="0" eaLnBrk="0" latinLnBrk="0" hangingPunct="0">
              <a:spcBef>
                <a:spcPct val="20000"/>
              </a:spcBef>
              <a:buChar char="–"/>
              <a:defRPr sz="3200" kern="1200">
                <a:solidFill>
                  <a:schemeClr val="tx1"/>
                </a:solidFill>
                <a:latin typeface="Arial" charset="0"/>
                <a:ea typeface="+mn-ea"/>
                <a:cs typeface="+mn-cs"/>
              </a:defRPr>
            </a:lvl4pPr>
            <a:lvl5pPr marL="2057400" indent="-228600" algn="l" defTabSz="914400" rtl="0" eaLnBrk="0" latinLnBrk="0" hangingPunct="0">
              <a:spcBef>
                <a:spcPct val="20000"/>
              </a:spcBef>
              <a:buChar char="»"/>
              <a:defRPr sz="3200" kern="1200">
                <a:solidFill>
                  <a:schemeClr val="tx1"/>
                </a:solidFill>
                <a:latin typeface="Arial" charset="0"/>
                <a:ea typeface="+mn-ea"/>
                <a:cs typeface="+mn-cs"/>
              </a:defRPr>
            </a:lvl5pPr>
            <a:lvl6pPr marL="25146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6pPr>
            <a:lvl7pPr marL="29718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7pPr>
            <a:lvl8pPr marL="34290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8pPr>
            <a:lvl9pPr marL="38862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9pPr>
          </a:lstStyle>
          <a:p>
            <a:pPr eaLnBrk="1" hangingPunct="1">
              <a:spcBef>
                <a:spcPct val="50000"/>
              </a:spcBef>
              <a:buFontTx/>
              <a:buNone/>
            </a:pPr>
            <a:r>
              <a:rPr lang="en-GB" altLang="en-US" sz="2000" i="1">
                <a:solidFill>
                  <a:schemeClr val="accent2"/>
                </a:solidFill>
                <a:latin typeface="Trebuchet MS" pitchFamily="34" charset="0"/>
              </a:rPr>
              <a:t>magnetic field</a:t>
            </a:r>
          </a:p>
        </p:txBody>
      </p:sp>
      <p:cxnSp>
        <p:nvCxnSpPr>
          <p:cNvPr id="5" name="Straight Connector 4">
            <a:extLst>
              <a:ext uri="{FF2B5EF4-FFF2-40B4-BE49-F238E27FC236}">
                <a16:creationId xmlns:a16="http://schemas.microsoft.com/office/drawing/2014/main" id="{B4FD7E6C-1F88-1607-C004-622EA229AFA6}"/>
              </a:ext>
            </a:extLst>
          </p:cNvPr>
          <p:cNvCxnSpPr/>
          <p:nvPr/>
        </p:nvCxnSpPr>
        <p:spPr>
          <a:xfrm>
            <a:off x="7577470" y="3061459"/>
            <a:ext cx="9214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57601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529CF1-8D90-2055-B5F9-375F8DAE881D}"/>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47BEDC12-3696-F2B6-98D7-6D48400A7C15}"/>
              </a:ext>
            </a:extLst>
          </p:cNvPr>
          <p:cNvSpPr/>
          <p:nvPr/>
        </p:nvSpPr>
        <p:spPr>
          <a:xfrm>
            <a:off x="13523" y="5678039"/>
            <a:ext cx="5904347" cy="11642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 name="Title 1">
            <a:extLst>
              <a:ext uri="{FF2B5EF4-FFF2-40B4-BE49-F238E27FC236}">
                <a16:creationId xmlns:a16="http://schemas.microsoft.com/office/drawing/2014/main" id="{5707995E-8F9D-410F-9125-7FE8674A4D16}"/>
              </a:ext>
            </a:extLst>
          </p:cNvPr>
          <p:cNvSpPr txBox="1">
            <a:spLocks/>
          </p:cNvSpPr>
          <p:nvPr/>
        </p:nvSpPr>
        <p:spPr>
          <a:xfrm>
            <a:off x="336660" y="209545"/>
            <a:ext cx="6308131"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dirty="0">
                <a:cs typeface="Arial"/>
              </a:rPr>
              <a:t>Muon spectroscopy in a nutshell</a:t>
            </a:r>
            <a:endParaRPr lang="en-US" dirty="0"/>
          </a:p>
        </p:txBody>
      </p:sp>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BB4A8D17-18BF-B759-6B13-294470D627F6}"/>
                  </a:ext>
                </a:extLst>
              </p:cNvPr>
              <p:cNvSpPr txBox="1"/>
              <p:nvPr/>
            </p:nvSpPr>
            <p:spPr>
              <a:xfrm>
                <a:off x="5543061" y="746671"/>
                <a:ext cx="5911999" cy="50783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Courier New"/>
                  <a:buChar char="o"/>
                </a:pPr>
                <a:r>
                  <a:rPr lang="en-US" sz="2000" dirty="0">
                    <a:solidFill>
                      <a:srgbClr val="003088"/>
                    </a:solidFill>
                    <a:ea typeface="Roboto"/>
                    <a:cs typeface="Roboto"/>
                  </a:rPr>
                  <a:t>Spin </a:t>
                </a:r>
                <a:r>
                  <a:rPr lang="en-US" sz="2000" dirty="0" err="1">
                    <a:solidFill>
                      <a:srgbClr val="003088"/>
                    </a:solidFill>
                    <a:ea typeface="Roboto"/>
                    <a:cs typeface="Roboto"/>
                  </a:rPr>
                  <a:t>polarised</a:t>
                </a:r>
                <a:r>
                  <a:rPr lang="en-US" sz="2000" dirty="0">
                    <a:solidFill>
                      <a:srgbClr val="003088"/>
                    </a:solidFill>
                    <a:ea typeface="Roboto"/>
                    <a:cs typeface="Roboto"/>
                  </a:rPr>
                  <a:t> µ</a:t>
                </a:r>
                <a:r>
                  <a:rPr lang="en-US" sz="2000" baseline="30000" dirty="0">
                    <a:solidFill>
                      <a:srgbClr val="003088"/>
                    </a:solidFill>
                    <a:ea typeface="Roboto"/>
                    <a:cs typeface="Roboto"/>
                  </a:rPr>
                  <a:t>+</a:t>
                </a:r>
                <a:r>
                  <a:rPr lang="en-US" sz="2000" dirty="0">
                    <a:solidFill>
                      <a:srgbClr val="003088"/>
                    </a:solidFill>
                    <a:ea typeface="Roboto"/>
                    <a:cs typeface="Roboto"/>
                  </a:rPr>
                  <a:t> are </a:t>
                </a:r>
                <a:r>
                  <a:rPr lang="en-US" sz="2000" b="1" dirty="0">
                    <a:solidFill>
                      <a:srgbClr val="003088"/>
                    </a:solidFill>
                    <a:ea typeface="Roboto"/>
                    <a:cs typeface="Roboto"/>
                  </a:rPr>
                  <a:t>implanted</a:t>
                </a:r>
                <a:r>
                  <a:rPr lang="en-US" sz="2000" dirty="0">
                    <a:solidFill>
                      <a:srgbClr val="003088"/>
                    </a:solidFill>
                    <a:ea typeface="Roboto"/>
                    <a:cs typeface="Roboto"/>
                  </a:rPr>
                  <a:t> into a sample</a:t>
                </a:r>
              </a:p>
              <a:p>
                <a:endParaRPr lang="en-US" sz="2000" dirty="0">
                  <a:solidFill>
                    <a:srgbClr val="003088"/>
                  </a:solidFill>
                  <a:ea typeface="Roboto"/>
                  <a:cs typeface="Roboto"/>
                </a:endParaRPr>
              </a:p>
              <a:p>
                <a:pPr marL="342900" indent="-342900">
                  <a:buFont typeface="Courier New"/>
                  <a:buChar char="o"/>
                </a:pPr>
                <a:r>
                  <a:rPr lang="en-US" sz="2000" dirty="0">
                    <a:solidFill>
                      <a:srgbClr val="003088"/>
                    </a:solidFill>
                    <a:ea typeface="Roboto"/>
                    <a:cs typeface="Roboto"/>
                  </a:rPr>
                  <a:t>Muon spins interact with the local magnetic environment and Larmor </a:t>
                </a:r>
                <a:r>
                  <a:rPr lang="en-US" sz="2000" dirty="0" err="1">
                    <a:solidFill>
                      <a:srgbClr val="003088"/>
                    </a:solidFill>
                    <a:ea typeface="Roboto"/>
                    <a:cs typeface="Roboto"/>
                  </a:rPr>
                  <a:t>precess</a:t>
                </a:r>
                <a:r>
                  <a:rPr lang="en-US" sz="2000" dirty="0">
                    <a:solidFill>
                      <a:srgbClr val="003088"/>
                    </a:solidFill>
                    <a:ea typeface="Roboto"/>
                    <a:cs typeface="Roboto"/>
                  </a:rPr>
                  <a:t> about the local magnetic field </a:t>
                </a:r>
                <a14:m>
                  <m:oMath xmlns:m="http://schemas.openxmlformats.org/officeDocument/2006/math">
                    <m:r>
                      <m:rPr>
                        <m:nor/>
                      </m:rPr>
                      <a:rPr lang="en-GB" sz="2400" dirty="0">
                        <a:solidFill>
                          <a:srgbClr val="003088"/>
                        </a:solidFill>
                        <a:latin typeface="Euphemia" panose="020B0503040102020104" pitchFamily="34" charset="0"/>
                        <a:ea typeface="Calibri" panose="020F0502020204030204" pitchFamily="34" charset="0"/>
                        <a:cs typeface="Calibri" panose="020F0502020204030204" pitchFamily="34" charset="0"/>
                      </a:rPr>
                      <m:t>ω</m:t>
                    </m:r>
                    <m:r>
                      <a:rPr lang="en-GB" sz="2400" i="1" baseline="-25000" dirty="0">
                        <a:solidFill>
                          <a:srgbClr val="003088"/>
                        </a:solidFill>
                        <a:latin typeface="Cambria Math" panose="02040503050406030204" pitchFamily="18" charset="0"/>
                        <a:ea typeface="Calibri" panose="020F0502020204030204" pitchFamily="34" charset="0"/>
                        <a:cs typeface="Calibri" panose="020F0502020204030204" pitchFamily="34" charset="0"/>
                      </a:rPr>
                      <m:t>𝐿</m:t>
                    </m:r>
                    <m:r>
                      <a:rPr lang="en-GB" sz="2400" i="1" dirty="0">
                        <a:solidFill>
                          <a:srgbClr val="003088"/>
                        </a:solidFill>
                        <a:latin typeface="Cambria Math" panose="02040503050406030204" pitchFamily="18" charset="0"/>
                        <a:ea typeface="Calibri" panose="020F0502020204030204" pitchFamily="34" charset="0"/>
                        <a:cs typeface="Calibri" panose="020F0502020204030204" pitchFamily="34" charset="0"/>
                      </a:rPr>
                      <m:t>=</m:t>
                    </m:r>
                    <m:r>
                      <m:rPr>
                        <m:nor/>
                      </m:rPr>
                      <a:rPr lang="en-GB" sz="2400" dirty="0">
                        <a:solidFill>
                          <a:srgbClr val="003088"/>
                        </a:solidFill>
                        <a:latin typeface="Euphemia" panose="020B0503040102020104" pitchFamily="34" charset="0"/>
                        <a:ea typeface="Calibri" panose="020F0502020204030204" pitchFamily="34" charset="0"/>
                        <a:cs typeface="Calibri" panose="020F0502020204030204" pitchFamily="34" charset="0"/>
                      </a:rPr>
                      <m:t>γ</m:t>
                    </m:r>
                    <m:r>
                      <m:rPr>
                        <m:nor/>
                      </m:rPr>
                      <a:rPr lang="en-GB" sz="2400" baseline="-25000" dirty="0">
                        <a:solidFill>
                          <a:srgbClr val="003088"/>
                        </a:solidFill>
                        <a:latin typeface="Euphemia" panose="020B0503040102020104" pitchFamily="34" charset="0"/>
                        <a:ea typeface="Calibri" panose="020F0502020204030204" pitchFamily="34" charset="0"/>
                        <a:cs typeface="Calibri" panose="020F0502020204030204" pitchFamily="34" charset="0"/>
                      </a:rPr>
                      <m:t>μ</m:t>
                    </m:r>
                    <m:r>
                      <a:rPr lang="en-GB" sz="2400" i="1" dirty="0">
                        <a:solidFill>
                          <a:srgbClr val="003088"/>
                        </a:solidFill>
                        <a:latin typeface="Cambria Math" panose="02040503050406030204" pitchFamily="18" charset="0"/>
                        <a:ea typeface="Calibri" panose="020F0502020204030204" pitchFamily="34" charset="0"/>
                        <a:cs typeface="Calibri" panose="020F0502020204030204" pitchFamily="34" charset="0"/>
                      </a:rPr>
                      <m:t>𝐵</m:t>
                    </m:r>
                    <m:r>
                      <a:rPr lang="en-GB" sz="2400" i="1" baseline="-25000" dirty="0">
                        <a:solidFill>
                          <a:srgbClr val="003088"/>
                        </a:solidFill>
                        <a:latin typeface="Cambria Math" panose="02040503050406030204" pitchFamily="18" charset="0"/>
                        <a:ea typeface="Calibri" panose="020F0502020204030204" pitchFamily="34" charset="0"/>
                        <a:cs typeface="Calibri" panose="020F0502020204030204" pitchFamily="34" charset="0"/>
                      </a:rPr>
                      <m:t>𝑙𝑜𝑐𝑎𝑙</m:t>
                    </m:r>
                  </m:oMath>
                </a14:m>
                <a:endParaRPr lang="en-US" sz="2400" dirty="0">
                  <a:solidFill>
                    <a:srgbClr val="003088"/>
                  </a:solidFill>
                  <a:ea typeface="Roboto"/>
                  <a:cs typeface="Roboto"/>
                </a:endParaRPr>
              </a:p>
              <a:p>
                <a:pPr marL="342900" indent="-342900">
                  <a:buFont typeface="Courier New"/>
                  <a:buChar char="o"/>
                </a:pPr>
                <a:endParaRPr lang="en-US" sz="2000" dirty="0">
                  <a:solidFill>
                    <a:srgbClr val="003088"/>
                  </a:solidFill>
                  <a:ea typeface="Roboto"/>
                  <a:cs typeface="Roboto"/>
                </a:endParaRPr>
              </a:p>
              <a:p>
                <a:pPr marL="342900" indent="-342900">
                  <a:buFont typeface="Courier New"/>
                  <a:buChar char="o"/>
                </a:pPr>
                <a:r>
                  <a:rPr lang="en-US" sz="2000" dirty="0">
                    <a:solidFill>
                      <a:srgbClr val="003088"/>
                    </a:solidFill>
                    <a:ea typeface="Roboto"/>
                    <a:cs typeface="Roboto"/>
                  </a:rPr>
                  <a:t>Decay lifetime 2.2µs</a:t>
                </a:r>
                <a:r>
                  <a:rPr lang="en-US" sz="2000" dirty="0">
                    <a:solidFill>
                      <a:srgbClr val="003088"/>
                    </a:solidFill>
                    <a:ea typeface="+mn-lt"/>
                    <a:cs typeface="+mn-lt"/>
                  </a:rPr>
                  <a:t>:</a:t>
                </a:r>
                <a:br>
                  <a:rPr lang="en-US" sz="2000" dirty="0">
                    <a:solidFill>
                      <a:srgbClr val="003088"/>
                    </a:solidFill>
                    <a:ea typeface="+mn-lt"/>
                    <a:cs typeface="+mn-lt"/>
                  </a:rPr>
                </a:br>
                <a:r>
                  <a:rPr lang="el-GR" sz="2000" dirty="0">
                    <a:solidFill>
                      <a:srgbClr val="003088"/>
                    </a:solidFill>
                    <a:ea typeface="+mn-lt"/>
                    <a:cs typeface="+mn-lt"/>
                  </a:rPr>
                  <a:t>μ</a:t>
                </a:r>
                <a:r>
                  <a:rPr lang="en-GB" sz="2000" baseline="30000" dirty="0">
                    <a:solidFill>
                      <a:srgbClr val="003088"/>
                    </a:solidFill>
                    <a:ea typeface="+mn-lt"/>
                    <a:cs typeface="+mn-lt"/>
                  </a:rPr>
                  <a:t>+</a:t>
                </a:r>
                <a:r>
                  <a:rPr lang="en-GB" sz="2000" dirty="0">
                    <a:solidFill>
                      <a:srgbClr val="003088"/>
                    </a:solidFill>
                    <a:ea typeface="+mn-lt"/>
                    <a:cs typeface="+mn-lt"/>
                  </a:rPr>
                  <a:t> → e</a:t>
                </a:r>
                <a:r>
                  <a:rPr lang="en-GB" sz="2000" baseline="30000" dirty="0">
                    <a:solidFill>
                      <a:srgbClr val="003088"/>
                    </a:solidFill>
                    <a:ea typeface="+mn-lt"/>
                    <a:cs typeface="+mn-lt"/>
                  </a:rPr>
                  <a:t>+ </a:t>
                </a:r>
                <a:r>
                  <a:rPr lang="en-GB" sz="2000" dirty="0">
                    <a:solidFill>
                      <a:srgbClr val="003088"/>
                    </a:solidFill>
                    <a:ea typeface="+mn-lt"/>
                    <a:cs typeface="+mn-lt"/>
                  </a:rPr>
                  <a:t>+ </a:t>
                </a:r>
                <a:r>
                  <a:rPr lang="el-GR" sz="2000" dirty="0">
                    <a:solidFill>
                      <a:srgbClr val="003088"/>
                    </a:solidFill>
                    <a:ea typeface="+mn-lt"/>
                    <a:cs typeface="+mn-lt"/>
                  </a:rPr>
                  <a:t>ν</a:t>
                </a:r>
                <a:r>
                  <a:rPr lang="en-GB" sz="2000" baseline="-25000" dirty="0">
                    <a:solidFill>
                      <a:srgbClr val="003088"/>
                    </a:solidFill>
                    <a:ea typeface="+mn-lt"/>
                    <a:cs typeface="+mn-lt"/>
                  </a:rPr>
                  <a:t>e</a:t>
                </a:r>
                <a:r>
                  <a:rPr lang="en-GB" sz="2000" dirty="0">
                    <a:solidFill>
                      <a:srgbClr val="003088"/>
                    </a:solidFill>
                    <a:ea typeface="+mn-lt"/>
                    <a:cs typeface="+mn-lt"/>
                  </a:rPr>
                  <a:t> + </a:t>
                </a:r>
                <a:r>
                  <a:rPr lang="el-GR" sz="2000" dirty="0" err="1">
                    <a:solidFill>
                      <a:srgbClr val="003088"/>
                    </a:solidFill>
                    <a:ea typeface="+mn-lt"/>
                    <a:cs typeface="+mn-lt"/>
                  </a:rPr>
                  <a:t>ν</a:t>
                </a:r>
                <a:r>
                  <a:rPr lang="el-GR" sz="2000" baseline="-25000" dirty="0" err="1">
                    <a:solidFill>
                      <a:srgbClr val="003088"/>
                    </a:solidFill>
                    <a:ea typeface="+mn-lt"/>
                    <a:cs typeface="+mn-lt"/>
                  </a:rPr>
                  <a:t>μ</a:t>
                </a:r>
                <a:br>
                  <a:rPr lang="el-GR" sz="2000" baseline="-25000" dirty="0">
                    <a:solidFill>
                      <a:srgbClr val="003088"/>
                    </a:solidFill>
                    <a:ea typeface="+mn-lt"/>
                    <a:cs typeface="+mn-lt"/>
                  </a:rPr>
                </a:br>
                <a:r>
                  <a:rPr lang="el-GR" sz="2000" dirty="0" err="1">
                    <a:solidFill>
                      <a:srgbClr val="003088"/>
                    </a:solidFill>
                    <a:ea typeface="+mn-lt"/>
                    <a:cs typeface="+mn-lt"/>
                  </a:rPr>
                  <a:t>positrons</a:t>
                </a:r>
                <a:r>
                  <a:rPr lang="el-GR" sz="2000" dirty="0">
                    <a:solidFill>
                      <a:srgbClr val="003088"/>
                    </a:solidFill>
                    <a:ea typeface="+mn-lt"/>
                    <a:cs typeface="+mn-lt"/>
                  </a:rPr>
                  <a:t> </a:t>
                </a:r>
                <a:r>
                  <a:rPr lang="el-GR" sz="2000" dirty="0" err="1">
                    <a:solidFill>
                      <a:srgbClr val="003088"/>
                    </a:solidFill>
                    <a:ea typeface="+mn-lt"/>
                    <a:cs typeface="+mn-lt"/>
                  </a:rPr>
                  <a:t>are</a:t>
                </a:r>
                <a:r>
                  <a:rPr lang="el-GR" sz="2000" dirty="0">
                    <a:solidFill>
                      <a:srgbClr val="003088"/>
                    </a:solidFill>
                    <a:ea typeface="+mn-lt"/>
                    <a:cs typeface="+mn-lt"/>
                  </a:rPr>
                  <a:t> </a:t>
                </a:r>
                <a:r>
                  <a:rPr lang="el-GR" sz="2000" dirty="0" err="1">
                    <a:solidFill>
                      <a:srgbClr val="003088"/>
                    </a:solidFill>
                    <a:ea typeface="+mn-lt"/>
                    <a:cs typeface="+mn-lt"/>
                  </a:rPr>
                  <a:t>preferentially</a:t>
                </a:r>
                <a:r>
                  <a:rPr lang="el-GR" sz="2000" dirty="0">
                    <a:solidFill>
                      <a:srgbClr val="003088"/>
                    </a:solidFill>
                    <a:ea typeface="+mn-lt"/>
                    <a:cs typeface="+mn-lt"/>
                  </a:rPr>
                  <a:t> </a:t>
                </a:r>
                <a:r>
                  <a:rPr lang="el-GR" sz="2000" dirty="0" err="1">
                    <a:solidFill>
                      <a:srgbClr val="003088"/>
                    </a:solidFill>
                    <a:ea typeface="+mn-lt"/>
                    <a:cs typeface="+mn-lt"/>
                  </a:rPr>
                  <a:t>emitted</a:t>
                </a:r>
                <a:r>
                  <a:rPr lang="el-GR" sz="2000" dirty="0">
                    <a:solidFill>
                      <a:srgbClr val="003088"/>
                    </a:solidFill>
                    <a:ea typeface="+mn-lt"/>
                    <a:cs typeface="+mn-lt"/>
                  </a:rPr>
                  <a:t> </a:t>
                </a:r>
                <a:r>
                  <a:rPr lang="el-GR" sz="2000" dirty="0" err="1">
                    <a:solidFill>
                      <a:srgbClr val="003088"/>
                    </a:solidFill>
                    <a:ea typeface="+mn-lt"/>
                    <a:cs typeface="+mn-lt"/>
                  </a:rPr>
                  <a:t>along</a:t>
                </a:r>
                <a:r>
                  <a:rPr lang="el-GR" sz="2000" dirty="0">
                    <a:solidFill>
                      <a:srgbClr val="003088"/>
                    </a:solidFill>
                    <a:ea typeface="+mn-lt"/>
                    <a:cs typeface="+mn-lt"/>
                  </a:rPr>
                  <a:t> the </a:t>
                </a:r>
                <a:r>
                  <a:rPr lang="el-GR" sz="2000" dirty="0" err="1">
                    <a:solidFill>
                      <a:srgbClr val="003088"/>
                    </a:solidFill>
                    <a:ea typeface="+mn-lt"/>
                    <a:cs typeface="+mn-lt"/>
                  </a:rPr>
                  <a:t>momentary</a:t>
                </a:r>
                <a:r>
                  <a:rPr lang="el-GR" sz="2000" dirty="0">
                    <a:solidFill>
                      <a:srgbClr val="003088"/>
                    </a:solidFill>
                    <a:ea typeface="+mn-lt"/>
                    <a:cs typeface="+mn-lt"/>
                  </a:rPr>
                  <a:t> </a:t>
                </a:r>
                <a:r>
                  <a:rPr lang="el-GR" sz="2000" dirty="0" err="1">
                    <a:solidFill>
                      <a:srgbClr val="003088"/>
                    </a:solidFill>
                    <a:ea typeface="+mn-lt"/>
                    <a:cs typeface="+mn-lt"/>
                  </a:rPr>
                  <a:t>muon</a:t>
                </a:r>
                <a:r>
                  <a:rPr lang="el-GR" sz="2000" dirty="0">
                    <a:solidFill>
                      <a:srgbClr val="003088"/>
                    </a:solidFill>
                    <a:ea typeface="+mn-lt"/>
                    <a:cs typeface="+mn-lt"/>
                  </a:rPr>
                  <a:t> </a:t>
                </a:r>
                <a:r>
                  <a:rPr lang="el-GR" sz="2000" dirty="0" err="1">
                    <a:solidFill>
                      <a:srgbClr val="003088"/>
                    </a:solidFill>
                    <a:ea typeface="+mn-lt"/>
                    <a:cs typeface="+mn-lt"/>
                  </a:rPr>
                  <a:t>spin</a:t>
                </a:r>
                <a:r>
                  <a:rPr lang="el-GR" sz="2000" dirty="0">
                    <a:solidFill>
                      <a:srgbClr val="003088"/>
                    </a:solidFill>
                    <a:ea typeface="+mn-lt"/>
                    <a:cs typeface="+mn-lt"/>
                  </a:rPr>
                  <a:t> </a:t>
                </a:r>
                <a:r>
                  <a:rPr lang="el-GR" sz="2000" dirty="0" err="1">
                    <a:solidFill>
                      <a:srgbClr val="003088"/>
                    </a:solidFill>
                    <a:ea typeface="+mn-lt"/>
                    <a:cs typeface="+mn-lt"/>
                  </a:rPr>
                  <a:t>direction</a:t>
                </a:r>
                <a:r>
                  <a:rPr lang="el-GR" sz="2000" dirty="0">
                    <a:solidFill>
                      <a:srgbClr val="003088"/>
                    </a:solidFill>
                    <a:ea typeface="+mn-lt"/>
                    <a:cs typeface="+mn-lt"/>
                  </a:rPr>
                  <a:t> and </a:t>
                </a:r>
                <a:r>
                  <a:rPr lang="el-GR" sz="2000" dirty="0" err="1">
                    <a:solidFill>
                      <a:srgbClr val="003088"/>
                    </a:solidFill>
                    <a:ea typeface="+mn-lt"/>
                    <a:cs typeface="+mn-lt"/>
                  </a:rPr>
                  <a:t>collected</a:t>
                </a:r>
                <a:r>
                  <a:rPr lang="el-GR" sz="2000" dirty="0">
                    <a:solidFill>
                      <a:srgbClr val="003088"/>
                    </a:solidFill>
                    <a:ea typeface="+mn-lt"/>
                    <a:cs typeface="+mn-lt"/>
                  </a:rPr>
                  <a:t> </a:t>
                </a:r>
                <a:r>
                  <a:rPr lang="el-GR" sz="2000" dirty="0" err="1">
                    <a:solidFill>
                      <a:srgbClr val="003088"/>
                    </a:solidFill>
                    <a:ea typeface="+mn-lt"/>
                    <a:cs typeface="+mn-lt"/>
                  </a:rPr>
                  <a:t>by</a:t>
                </a:r>
                <a:r>
                  <a:rPr lang="el-GR" sz="2000" dirty="0">
                    <a:solidFill>
                      <a:srgbClr val="003088"/>
                    </a:solidFill>
                    <a:ea typeface="+mn-lt"/>
                    <a:cs typeface="+mn-lt"/>
                  </a:rPr>
                  <a:t> </a:t>
                </a:r>
                <a:r>
                  <a:rPr lang="el-GR" sz="2000" dirty="0" err="1">
                    <a:solidFill>
                      <a:srgbClr val="003088"/>
                    </a:solidFill>
                    <a:ea typeface="+mn-lt"/>
                    <a:cs typeface="+mn-lt"/>
                  </a:rPr>
                  <a:t>arrays</a:t>
                </a:r>
                <a:r>
                  <a:rPr lang="el-GR" sz="2000" dirty="0">
                    <a:solidFill>
                      <a:srgbClr val="003088"/>
                    </a:solidFill>
                    <a:ea typeface="+mn-lt"/>
                    <a:cs typeface="+mn-lt"/>
                  </a:rPr>
                  <a:t> of </a:t>
                </a:r>
                <a:r>
                  <a:rPr lang="el-GR" sz="2000" dirty="0" err="1">
                    <a:solidFill>
                      <a:srgbClr val="003088"/>
                    </a:solidFill>
                    <a:ea typeface="+mn-lt"/>
                    <a:cs typeface="+mn-lt"/>
                  </a:rPr>
                  <a:t>detectors</a:t>
                </a:r>
                <a:r>
                  <a:rPr lang="el-GR" sz="2000" dirty="0">
                    <a:solidFill>
                      <a:srgbClr val="003088"/>
                    </a:solidFill>
                    <a:ea typeface="+mn-lt"/>
                    <a:cs typeface="+mn-lt"/>
                  </a:rPr>
                  <a:t> </a:t>
                </a:r>
                <a:r>
                  <a:rPr lang="el-GR" sz="2000" dirty="0" err="1">
                    <a:solidFill>
                      <a:srgbClr val="003088"/>
                    </a:solidFill>
                    <a:ea typeface="+mn-lt"/>
                    <a:cs typeface="+mn-lt"/>
                  </a:rPr>
                  <a:t>either</a:t>
                </a:r>
                <a:r>
                  <a:rPr lang="el-GR" sz="2000" dirty="0">
                    <a:solidFill>
                      <a:srgbClr val="003088"/>
                    </a:solidFill>
                    <a:ea typeface="+mn-lt"/>
                    <a:cs typeface="+mn-lt"/>
                  </a:rPr>
                  <a:t> </a:t>
                </a:r>
                <a:r>
                  <a:rPr lang="el-GR" sz="2000" dirty="0" err="1">
                    <a:solidFill>
                      <a:srgbClr val="003088"/>
                    </a:solidFill>
                    <a:ea typeface="+mn-lt"/>
                    <a:cs typeface="+mn-lt"/>
                  </a:rPr>
                  <a:t>side</a:t>
                </a:r>
                <a:r>
                  <a:rPr lang="el-GR" sz="2000" dirty="0">
                    <a:solidFill>
                      <a:srgbClr val="003088"/>
                    </a:solidFill>
                    <a:ea typeface="+mn-lt"/>
                    <a:cs typeface="+mn-lt"/>
                  </a:rPr>
                  <a:t> of the </a:t>
                </a:r>
                <a:r>
                  <a:rPr lang="el-GR" sz="2000" dirty="0" err="1">
                    <a:solidFill>
                      <a:srgbClr val="003088"/>
                    </a:solidFill>
                    <a:ea typeface="+mn-lt"/>
                    <a:cs typeface="+mn-lt"/>
                  </a:rPr>
                  <a:t>sample</a:t>
                </a:r>
                <a:r>
                  <a:rPr lang="el-GR" sz="2000" dirty="0">
                    <a:solidFill>
                      <a:srgbClr val="003088"/>
                    </a:solidFill>
                    <a:ea typeface="+mn-lt"/>
                    <a:cs typeface="+mn-lt"/>
                  </a:rPr>
                  <a:t>.</a:t>
                </a:r>
              </a:p>
              <a:p>
                <a:pPr marL="342900" indent="-342900">
                  <a:buFont typeface="Courier New"/>
                  <a:buChar char="o"/>
                </a:pPr>
                <a:endParaRPr lang="el-GR" sz="2000" dirty="0">
                  <a:solidFill>
                    <a:srgbClr val="003088"/>
                  </a:solidFill>
                  <a:ea typeface="+mn-lt"/>
                  <a:cs typeface="+mn-lt"/>
                </a:endParaRPr>
              </a:p>
              <a:p>
                <a:pPr marL="342900" indent="-342900">
                  <a:buFont typeface="Courier New"/>
                  <a:buChar char="o"/>
                </a:pPr>
                <a:r>
                  <a:rPr lang="en-GB" sz="2000" dirty="0">
                    <a:solidFill>
                      <a:srgbClr val="003088"/>
                    </a:solidFill>
                    <a:ea typeface="+mn-lt"/>
                    <a:cs typeface="+mn-lt"/>
                  </a:rPr>
                  <a:t>Measure the positron distribution (many millions) to determine the muons’ polarisation in time. Learn about the muons’ local environment or the muon behaviour itself.</a:t>
                </a:r>
                <a:endParaRPr lang="el-GR" sz="2000" dirty="0">
                  <a:solidFill>
                    <a:srgbClr val="003088"/>
                  </a:solidFill>
                </a:endParaRPr>
              </a:p>
            </p:txBody>
          </p:sp>
        </mc:Choice>
        <mc:Fallback>
          <p:sp>
            <p:nvSpPr>
              <p:cNvPr id="14" name="TextBox 13">
                <a:extLst>
                  <a:ext uri="{FF2B5EF4-FFF2-40B4-BE49-F238E27FC236}">
                    <a16:creationId xmlns:a16="http://schemas.microsoft.com/office/drawing/2014/main" id="{BB4A8D17-18BF-B759-6B13-294470D627F6}"/>
                  </a:ext>
                </a:extLst>
              </p:cNvPr>
              <p:cNvSpPr txBox="1">
                <a:spLocks noRot="1" noChangeAspect="1" noMove="1" noResize="1" noEditPoints="1" noAdjustHandles="1" noChangeArrowheads="1" noChangeShapeType="1" noTextEdit="1"/>
              </p:cNvSpPr>
              <p:nvPr/>
            </p:nvSpPr>
            <p:spPr>
              <a:xfrm>
                <a:off x="5543061" y="746671"/>
                <a:ext cx="5911999" cy="5078313"/>
              </a:xfrm>
              <a:prstGeom prst="rect">
                <a:avLst/>
              </a:prstGeom>
              <a:blipFill>
                <a:blip r:embed="rId2"/>
                <a:stretch>
                  <a:fillRect l="-928" t="-480" r="-1134" b="-1199"/>
                </a:stretch>
              </a:blipFill>
            </p:spPr>
            <p:txBody>
              <a:bodyPr/>
              <a:lstStyle/>
              <a:p>
                <a:r>
                  <a:rPr lang="en-GB">
                    <a:noFill/>
                  </a:rPr>
                  <a:t> </a:t>
                </a:r>
              </a:p>
            </p:txBody>
          </p:sp>
        </mc:Fallback>
      </mc:AlternateContent>
      <p:pic>
        <p:nvPicPr>
          <p:cNvPr id="15" name="Picture 14" descr="Animation4">
            <a:extLst>
              <a:ext uri="{FF2B5EF4-FFF2-40B4-BE49-F238E27FC236}">
                <a16:creationId xmlns:a16="http://schemas.microsoft.com/office/drawing/2014/main" id="{DE4E7E88-C7D9-C714-47F3-CB96061643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997" y="1918286"/>
            <a:ext cx="3095625" cy="351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AutoShape 12">
            <a:extLst>
              <a:ext uri="{FF2B5EF4-FFF2-40B4-BE49-F238E27FC236}">
                <a16:creationId xmlns:a16="http://schemas.microsoft.com/office/drawing/2014/main" id="{D779E485-B63C-751B-DBCE-854B91758B1B}"/>
              </a:ext>
            </a:extLst>
          </p:cNvPr>
          <p:cNvSpPr>
            <a:spLocks noChangeArrowheads="1"/>
          </p:cNvSpPr>
          <p:nvPr/>
        </p:nvSpPr>
        <p:spPr bwMode="auto">
          <a:xfrm>
            <a:off x="4086599" y="3591823"/>
            <a:ext cx="1092200" cy="279400"/>
          </a:xfrm>
          <a:prstGeom prst="rightArrow">
            <a:avLst>
              <a:gd name="adj1" fmla="val 50000"/>
              <a:gd name="adj2" fmla="val 97727"/>
            </a:avLst>
          </a:prstGeom>
          <a:solidFill>
            <a:srgbClr val="003088"/>
          </a:solidFill>
          <a:ln w="9525">
            <a:solidFill>
              <a:schemeClr val="tx1"/>
            </a:solidFill>
            <a:miter lim="800000"/>
            <a:headEnd/>
            <a:tailEnd/>
          </a:ln>
        </p:spPr>
        <p:txBody>
          <a:bodyPr wrap="none" anchor="ctr"/>
          <a:lstStyle>
            <a:defPPr>
              <a:defRPr lang="en-US"/>
            </a:defPPr>
            <a:lvl1pPr marL="0" algn="l" defTabSz="914400" rtl="0" eaLnBrk="0" latinLnBrk="0" hangingPunct="0">
              <a:spcBef>
                <a:spcPct val="20000"/>
              </a:spcBef>
              <a:buChar char="•"/>
              <a:defRPr sz="3200" kern="1200">
                <a:solidFill>
                  <a:schemeClr val="tx1"/>
                </a:solidFill>
                <a:latin typeface="Arial" charset="0"/>
                <a:ea typeface="+mn-ea"/>
                <a:cs typeface="+mn-cs"/>
              </a:defRPr>
            </a:lvl1pPr>
            <a:lvl2pPr marL="742950" indent="-285750" algn="l" defTabSz="914400" rtl="0" eaLnBrk="0" latinLnBrk="0" hangingPunct="0">
              <a:spcBef>
                <a:spcPct val="20000"/>
              </a:spcBef>
              <a:buChar char="–"/>
              <a:defRPr sz="3200" kern="1200">
                <a:solidFill>
                  <a:schemeClr val="tx1"/>
                </a:solidFill>
                <a:latin typeface="Arial" charset="0"/>
                <a:ea typeface="+mn-ea"/>
                <a:cs typeface="+mn-cs"/>
              </a:defRPr>
            </a:lvl2pPr>
            <a:lvl3pPr marL="1143000" indent="-228600" algn="l" defTabSz="914400" rtl="0" eaLnBrk="0" latinLnBrk="0" hangingPunct="0">
              <a:spcBef>
                <a:spcPct val="20000"/>
              </a:spcBef>
              <a:buChar char="•"/>
              <a:defRPr sz="3200" kern="1200">
                <a:solidFill>
                  <a:schemeClr val="tx1"/>
                </a:solidFill>
                <a:latin typeface="Arial" charset="0"/>
                <a:ea typeface="+mn-ea"/>
                <a:cs typeface="+mn-cs"/>
              </a:defRPr>
            </a:lvl3pPr>
            <a:lvl4pPr marL="1600200" indent="-228600" algn="l" defTabSz="914400" rtl="0" eaLnBrk="0" latinLnBrk="0" hangingPunct="0">
              <a:spcBef>
                <a:spcPct val="20000"/>
              </a:spcBef>
              <a:buChar char="–"/>
              <a:defRPr sz="3200" kern="1200">
                <a:solidFill>
                  <a:schemeClr val="tx1"/>
                </a:solidFill>
                <a:latin typeface="Arial" charset="0"/>
                <a:ea typeface="+mn-ea"/>
                <a:cs typeface="+mn-cs"/>
              </a:defRPr>
            </a:lvl4pPr>
            <a:lvl5pPr marL="2057400" indent="-228600" algn="l" defTabSz="914400" rtl="0" eaLnBrk="0" latinLnBrk="0" hangingPunct="0">
              <a:spcBef>
                <a:spcPct val="20000"/>
              </a:spcBef>
              <a:buChar char="»"/>
              <a:defRPr sz="3200" kern="1200">
                <a:solidFill>
                  <a:schemeClr val="tx1"/>
                </a:solidFill>
                <a:latin typeface="Arial" charset="0"/>
                <a:ea typeface="+mn-ea"/>
                <a:cs typeface="+mn-cs"/>
              </a:defRPr>
            </a:lvl5pPr>
            <a:lvl6pPr marL="25146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6pPr>
            <a:lvl7pPr marL="29718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7pPr>
            <a:lvl8pPr marL="34290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8pPr>
            <a:lvl9pPr marL="38862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9pPr>
          </a:lstStyle>
          <a:p>
            <a:pPr eaLnBrk="1" hangingPunct="1">
              <a:spcBef>
                <a:spcPct val="0"/>
              </a:spcBef>
              <a:buFontTx/>
              <a:buNone/>
            </a:pPr>
            <a:endParaRPr lang="en-US" altLang="en-US" sz="1800"/>
          </a:p>
        </p:txBody>
      </p:sp>
      <p:grpSp>
        <p:nvGrpSpPr>
          <p:cNvPr id="17" name="Group 16">
            <a:extLst>
              <a:ext uri="{FF2B5EF4-FFF2-40B4-BE49-F238E27FC236}">
                <a16:creationId xmlns:a16="http://schemas.microsoft.com/office/drawing/2014/main" id="{CDE5DA2C-F390-18F5-5A5F-03888F2B0036}"/>
              </a:ext>
            </a:extLst>
          </p:cNvPr>
          <p:cNvGrpSpPr>
            <a:grpSpLocks/>
          </p:cNvGrpSpPr>
          <p:nvPr/>
        </p:nvGrpSpPr>
        <p:grpSpPr bwMode="auto">
          <a:xfrm>
            <a:off x="866296" y="1383299"/>
            <a:ext cx="3409950" cy="4511675"/>
            <a:chOff x="1122970" y="1327151"/>
            <a:chExt cx="2148" cy="2842"/>
          </a:xfrm>
        </p:grpSpPr>
        <p:pic>
          <p:nvPicPr>
            <p:cNvPr id="21" name="Picture 20" descr="base">
              <a:extLst>
                <a:ext uri="{FF2B5EF4-FFF2-40B4-BE49-F238E27FC236}">
                  <a16:creationId xmlns:a16="http://schemas.microsoft.com/office/drawing/2014/main" id="{2CF4D187-9E66-28B9-A5C1-E21FEC4E68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2970" y="1328997"/>
              <a:ext cx="1812" cy="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top">
              <a:extLst>
                <a:ext uri="{FF2B5EF4-FFF2-40B4-BE49-F238E27FC236}">
                  <a16:creationId xmlns:a16="http://schemas.microsoft.com/office/drawing/2014/main" id="{F7280D38-1221-55F2-A51A-BD9C8105BF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23210" y="1327151"/>
              <a:ext cx="1908" cy="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 Box 17">
              <a:extLst>
                <a:ext uri="{FF2B5EF4-FFF2-40B4-BE49-F238E27FC236}">
                  <a16:creationId xmlns:a16="http://schemas.microsoft.com/office/drawing/2014/main" id="{D896CFD7-D651-7612-CC2A-C8C951C87BFF}"/>
                </a:ext>
              </a:extLst>
            </p:cNvPr>
            <p:cNvSpPr txBox="1">
              <a:spLocks noChangeArrowheads="1"/>
            </p:cNvSpPr>
            <p:nvPr/>
          </p:nvSpPr>
          <p:spPr bwMode="auto">
            <a:xfrm rot="120000">
              <a:off x="1123958" y="1327216"/>
              <a:ext cx="100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marL="0" algn="l" defTabSz="914400" rtl="0" eaLnBrk="0" latinLnBrk="0" hangingPunct="0">
                <a:spcBef>
                  <a:spcPct val="20000"/>
                </a:spcBef>
                <a:buChar char="•"/>
                <a:defRPr sz="3200" kern="1200">
                  <a:solidFill>
                    <a:schemeClr val="tx1"/>
                  </a:solidFill>
                  <a:latin typeface="Arial" charset="0"/>
                  <a:ea typeface="+mn-ea"/>
                  <a:cs typeface="+mn-cs"/>
                </a:defRPr>
              </a:lvl1pPr>
              <a:lvl2pPr marL="742950" indent="-285750" algn="l" defTabSz="914400" rtl="0" eaLnBrk="0" latinLnBrk="0" hangingPunct="0">
                <a:spcBef>
                  <a:spcPct val="20000"/>
                </a:spcBef>
                <a:buChar char="–"/>
                <a:defRPr sz="3200" kern="1200">
                  <a:solidFill>
                    <a:schemeClr val="tx1"/>
                  </a:solidFill>
                  <a:latin typeface="Arial" charset="0"/>
                  <a:ea typeface="+mn-ea"/>
                  <a:cs typeface="+mn-cs"/>
                </a:defRPr>
              </a:lvl2pPr>
              <a:lvl3pPr marL="1143000" indent="-228600" algn="l" defTabSz="914400" rtl="0" eaLnBrk="0" latinLnBrk="0" hangingPunct="0">
                <a:spcBef>
                  <a:spcPct val="20000"/>
                </a:spcBef>
                <a:buChar char="•"/>
                <a:defRPr sz="3200" kern="1200">
                  <a:solidFill>
                    <a:schemeClr val="tx1"/>
                  </a:solidFill>
                  <a:latin typeface="Arial" charset="0"/>
                  <a:ea typeface="+mn-ea"/>
                  <a:cs typeface="+mn-cs"/>
                </a:defRPr>
              </a:lvl3pPr>
              <a:lvl4pPr marL="1600200" indent="-228600" algn="l" defTabSz="914400" rtl="0" eaLnBrk="0" latinLnBrk="0" hangingPunct="0">
                <a:spcBef>
                  <a:spcPct val="20000"/>
                </a:spcBef>
                <a:buChar char="–"/>
                <a:defRPr sz="3200" kern="1200">
                  <a:solidFill>
                    <a:schemeClr val="tx1"/>
                  </a:solidFill>
                  <a:latin typeface="Arial" charset="0"/>
                  <a:ea typeface="+mn-ea"/>
                  <a:cs typeface="+mn-cs"/>
                </a:defRPr>
              </a:lvl4pPr>
              <a:lvl5pPr marL="2057400" indent="-228600" algn="l" defTabSz="914400" rtl="0" eaLnBrk="0" latinLnBrk="0" hangingPunct="0">
                <a:spcBef>
                  <a:spcPct val="20000"/>
                </a:spcBef>
                <a:buChar char="»"/>
                <a:defRPr sz="3200" kern="1200">
                  <a:solidFill>
                    <a:schemeClr val="tx1"/>
                  </a:solidFill>
                  <a:latin typeface="Arial" charset="0"/>
                  <a:ea typeface="+mn-ea"/>
                  <a:cs typeface="+mn-cs"/>
                </a:defRPr>
              </a:lvl5pPr>
              <a:lvl6pPr marL="25146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6pPr>
              <a:lvl7pPr marL="29718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7pPr>
              <a:lvl8pPr marL="34290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8pPr>
              <a:lvl9pPr marL="38862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9pPr>
            </a:lstStyle>
            <a:p>
              <a:pPr eaLnBrk="1" hangingPunct="1">
                <a:spcBef>
                  <a:spcPct val="50000"/>
                </a:spcBef>
                <a:buFontTx/>
                <a:buNone/>
              </a:pPr>
              <a:r>
                <a:rPr lang="en-GB" altLang="en-US" sz="2000" b="1">
                  <a:solidFill>
                    <a:srgbClr val="003088"/>
                  </a:solidFill>
                  <a:latin typeface="+mn-lt"/>
                </a:rPr>
                <a:t>detector A</a:t>
              </a:r>
            </a:p>
          </p:txBody>
        </p:sp>
        <p:sp>
          <p:nvSpPr>
            <p:cNvPr id="24" name="Text Box 18">
              <a:extLst>
                <a:ext uri="{FF2B5EF4-FFF2-40B4-BE49-F238E27FC236}">
                  <a16:creationId xmlns:a16="http://schemas.microsoft.com/office/drawing/2014/main" id="{7C1C9FFC-F2CF-4832-C219-449ECB133E4E}"/>
                </a:ext>
              </a:extLst>
            </p:cNvPr>
            <p:cNvSpPr txBox="1">
              <a:spLocks noChangeArrowheads="1"/>
            </p:cNvSpPr>
            <p:nvPr/>
          </p:nvSpPr>
          <p:spPr bwMode="auto">
            <a:xfrm rot="236715">
              <a:off x="1123475" y="1329675"/>
              <a:ext cx="1161"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marL="0" algn="l" defTabSz="914400" rtl="0" eaLnBrk="0" latinLnBrk="0" hangingPunct="0">
                <a:spcBef>
                  <a:spcPct val="20000"/>
                </a:spcBef>
                <a:buChar char="•"/>
                <a:defRPr sz="3200" kern="1200">
                  <a:solidFill>
                    <a:schemeClr val="tx1"/>
                  </a:solidFill>
                  <a:latin typeface="Arial" charset="0"/>
                  <a:ea typeface="+mn-ea"/>
                  <a:cs typeface="+mn-cs"/>
                </a:defRPr>
              </a:lvl1pPr>
              <a:lvl2pPr marL="742950" indent="-285750" algn="l" defTabSz="914400" rtl="0" eaLnBrk="0" latinLnBrk="0" hangingPunct="0">
                <a:spcBef>
                  <a:spcPct val="20000"/>
                </a:spcBef>
                <a:buChar char="–"/>
                <a:defRPr sz="3200" kern="1200">
                  <a:solidFill>
                    <a:schemeClr val="tx1"/>
                  </a:solidFill>
                  <a:latin typeface="Arial" charset="0"/>
                  <a:ea typeface="+mn-ea"/>
                  <a:cs typeface="+mn-cs"/>
                </a:defRPr>
              </a:lvl2pPr>
              <a:lvl3pPr marL="1143000" indent="-228600" algn="l" defTabSz="914400" rtl="0" eaLnBrk="0" latinLnBrk="0" hangingPunct="0">
                <a:spcBef>
                  <a:spcPct val="20000"/>
                </a:spcBef>
                <a:buChar char="•"/>
                <a:defRPr sz="3200" kern="1200">
                  <a:solidFill>
                    <a:schemeClr val="tx1"/>
                  </a:solidFill>
                  <a:latin typeface="Arial" charset="0"/>
                  <a:ea typeface="+mn-ea"/>
                  <a:cs typeface="+mn-cs"/>
                </a:defRPr>
              </a:lvl3pPr>
              <a:lvl4pPr marL="1600200" indent="-228600" algn="l" defTabSz="914400" rtl="0" eaLnBrk="0" latinLnBrk="0" hangingPunct="0">
                <a:spcBef>
                  <a:spcPct val="20000"/>
                </a:spcBef>
                <a:buChar char="–"/>
                <a:defRPr sz="3200" kern="1200">
                  <a:solidFill>
                    <a:schemeClr val="tx1"/>
                  </a:solidFill>
                  <a:latin typeface="Arial" charset="0"/>
                  <a:ea typeface="+mn-ea"/>
                  <a:cs typeface="+mn-cs"/>
                </a:defRPr>
              </a:lvl4pPr>
              <a:lvl5pPr marL="2057400" indent="-228600" algn="l" defTabSz="914400" rtl="0" eaLnBrk="0" latinLnBrk="0" hangingPunct="0">
                <a:spcBef>
                  <a:spcPct val="20000"/>
                </a:spcBef>
                <a:buChar char="»"/>
                <a:defRPr sz="3200" kern="1200">
                  <a:solidFill>
                    <a:schemeClr val="tx1"/>
                  </a:solidFill>
                  <a:latin typeface="Arial" charset="0"/>
                  <a:ea typeface="+mn-ea"/>
                  <a:cs typeface="+mn-cs"/>
                </a:defRPr>
              </a:lvl5pPr>
              <a:lvl6pPr marL="25146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6pPr>
              <a:lvl7pPr marL="29718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7pPr>
              <a:lvl8pPr marL="34290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8pPr>
              <a:lvl9pPr marL="38862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9pPr>
            </a:lstStyle>
            <a:p>
              <a:pPr eaLnBrk="1" hangingPunct="1">
                <a:spcBef>
                  <a:spcPct val="50000"/>
                </a:spcBef>
                <a:buFontTx/>
                <a:buNone/>
              </a:pPr>
              <a:r>
                <a:rPr lang="en-GB" altLang="en-US" sz="2000" b="1">
                  <a:solidFill>
                    <a:srgbClr val="003088"/>
                  </a:solidFill>
                  <a:latin typeface="+mn-lt"/>
                </a:rPr>
                <a:t>detector B </a:t>
              </a:r>
            </a:p>
          </p:txBody>
        </p:sp>
      </p:grpSp>
      <p:sp>
        <p:nvSpPr>
          <p:cNvPr id="18" name="Text Box 25">
            <a:extLst>
              <a:ext uri="{FF2B5EF4-FFF2-40B4-BE49-F238E27FC236}">
                <a16:creationId xmlns:a16="http://schemas.microsoft.com/office/drawing/2014/main" id="{669A9493-03F0-019F-2B24-89DAECBFA41E}"/>
              </a:ext>
            </a:extLst>
          </p:cNvPr>
          <p:cNvSpPr txBox="1">
            <a:spLocks noChangeArrowheads="1"/>
          </p:cNvSpPr>
          <p:nvPr/>
        </p:nvSpPr>
        <p:spPr bwMode="auto">
          <a:xfrm>
            <a:off x="315077" y="1356312"/>
            <a:ext cx="104175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0" algn="l" defTabSz="914400" rtl="0" eaLnBrk="0" latinLnBrk="0" hangingPunct="0">
              <a:spcBef>
                <a:spcPct val="20000"/>
              </a:spcBef>
              <a:buChar char="•"/>
              <a:defRPr sz="3200" kern="1200">
                <a:solidFill>
                  <a:schemeClr val="tx1"/>
                </a:solidFill>
                <a:latin typeface="Arial" charset="0"/>
                <a:ea typeface="+mn-ea"/>
                <a:cs typeface="+mn-cs"/>
              </a:defRPr>
            </a:lvl1pPr>
            <a:lvl2pPr marL="742950" indent="-285750" algn="l" defTabSz="914400" rtl="0" eaLnBrk="0" latinLnBrk="0" hangingPunct="0">
              <a:spcBef>
                <a:spcPct val="20000"/>
              </a:spcBef>
              <a:buChar char="–"/>
              <a:defRPr sz="3200" kern="1200">
                <a:solidFill>
                  <a:schemeClr val="tx1"/>
                </a:solidFill>
                <a:latin typeface="Arial" charset="0"/>
                <a:ea typeface="+mn-ea"/>
                <a:cs typeface="+mn-cs"/>
              </a:defRPr>
            </a:lvl2pPr>
            <a:lvl3pPr marL="1143000" indent="-228600" algn="l" defTabSz="914400" rtl="0" eaLnBrk="0" latinLnBrk="0" hangingPunct="0">
              <a:spcBef>
                <a:spcPct val="20000"/>
              </a:spcBef>
              <a:buChar char="•"/>
              <a:defRPr sz="3200" kern="1200">
                <a:solidFill>
                  <a:schemeClr val="tx1"/>
                </a:solidFill>
                <a:latin typeface="Arial" charset="0"/>
                <a:ea typeface="+mn-ea"/>
                <a:cs typeface="+mn-cs"/>
              </a:defRPr>
            </a:lvl3pPr>
            <a:lvl4pPr marL="1600200" indent="-228600" algn="l" defTabSz="914400" rtl="0" eaLnBrk="0" latinLnBrk="0" hangingPunct="0">
              <a:spcBef>
                <a:spcPct val="20000"/>
              </a:spcBef>
              <a:buChar char="–"/>
              <a:defRPr sz="3200" kern="1200">
                <a:solidFill>
                  <a:schemeClr val="tx1"/>
                </a:solidFill>
                <a:latin typeface="Arial" charset="0"/>
                <a:ea typeface="+mn-ea"/>
                <a:cs typeface="+mn-cs"/>
              </a:defRPr>
            </a:lvl4pPr>
            <a:lvl5pPr marL="2057400" indent="-228600" algn="l" defTabSz="914400" rtl="0" eaLnBrk="0" latinLnBrk="0" hangingPunct="0">
              <a:spcBef>
                <a:spcPct val="20000"/>
              </a:spcBef>
              <a:buChar char="»"/>
              <a:defRPr sz="3200" kern="1200">
                <a:solidFill>
                  <a:schemeClr val="tx1"/>
                </a:solidFill>
                <a:latin typeface="Arial" charset="0"/>
                <a:ea typeface="+mn-ea"/>
                <a:cs typeface="+mn-cs"/>
              </a:defRPr>
            </a:lvl5pPr>
            <a:lvl6pPr marL="25146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6pPr>
            <a:lvl7pPr marL="29718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7pPr>
            <a:lvl8pPr marL="34290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8pPr>
            <a:lvl9pPr marL="38862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9pPr>
          </a:lstStyle>
          <a:p>
            <a:pPr eaLnBrk="1" hangingPunct="1">
              <a:spcBef>
                <a:spcPct val="50000"/>
              </a:spcBef>
              <a:buFontTx/>
              <a:buNone/>
            </a:pPr>
            <a:r>
              <a:rPr lang="en-GB" altLang="en-US" sz="2000" b="1">
                <a:solidFill>
                  <a:srgbClr val="003088"/>
                </a:solidFill>
                <a:latin typeface="+mn-lt"/>
              </a:rPr>
              <a:t>muons</a:t>
            </a:r>
          </a:p>
        </p:txBody>
      </p:sp>
      <p:sp>
        <p:nvSpPr>
          <p:cNvPr id="19" name="Line 26">
            <a:extLst>
              <a:ext uri="{FF2B5EF4-FFF2-40B4-BE49-F238E27FC236}">
                <a16:creationId xmlns:a16="http://schemas.microsoft.com/office/drawing/2014/main" id="{29E9546C-EADB-0421-1606-61AAE476FFF1}"/>
              </a:ext>
            </a:extLst>
          </p:cNvPr>
          <p:cNvSpPr>
            <a:spLocks noChangeShapeType="1"/>
          </p:cNvSpPr>
          <p:nvPr/>
        </p:nvSpPr>
        <p:spPr bwMode="auto">
          <a:xfrm>
            <a:off x="721833" y="1694448"/>
            <a:ext cx="254000" cy="977900"/>
          </a:xfrm>
          <a:prstGeom prst="line">
            <a:avLst/>
          </a:prstGeom>
          <a:noFill/>
          <a:ln w="38100">
            <a:solidFill>
              <a:srgbClr val="003088"/>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0" name="Text Box 13">
            <a:extLst>
              <a:ext uri="{FF2B5EF4-FFF2-40B4-BE49-F238E27FC236}">
                <a16:creationId xmlns:a16="http://schemas.microsoft.com/office/drawing/2014/main" id="{E16EDCAC-D63B-E7E2-67C1-C2AA76A92CC1}"/>
              </a:ext>
            </a:extLst>
          </p:cNvPr>
          <p:cNvSpPr txBox="1">
            <a:spLocks noChangeArrowheads="1"/>
          </p:cNvSpPr>
          <p:nvPr/>
        </p:nvSpPr>
        <p:spPr bwMode="auto">
          <a:xfrm>
            <a:off x="3740046" y="3075635"/>
            <a:ext cx="1981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marL="0" algn="l" defTabSz="914400" rtl="0" eaLnBrk="0" latinLnBrk="0" hangingPunct="0">
              <a:spcBef>
                <a:spcPct val="20000"/>
              </a:spcBef>
              <a:buChar char="•"/>
              <a:defRPr sz="3200" kern="1200">
                <a:solidFill>
                  <a:schemeClr val="tx1"/>
                </a:solidFill>
                <a:latin typeface="Arial" charset="0"/>
                <a:ea typeface="+mn-ea"/>
                <a:cs typeface="+mn-cs"/>
              </a:defRPr>
            </a:lvl1pPr>
            <a:lvl2pPr marL="742950" indent="-285750" algn="l" defTabSz="914400" rtl="0" eaLnBrk="0" latinLnBrk="0" hangingPunct="0">
              <a:spcBef>
                <a:spcPct val="20000"/>
              </a:spcBef>
              <a:buChar char="–"/>
              <a:defRPr sz="3200" kern="1200">
                <a:solidFill>
                  <a:schemeClr val="tx1"/>
                </a:solidFill>
                <a:latin typeface="Arial" charset="0"/>
                <a:ea typeface="+mn-ea"/>
                <a:cs typeface="+mn-cs"/>
              </a:defRPr>
            </a:lvl2pPr>
            <a:lvl3pPr marL="1143000" indent="-228600" algn="l" defTabSz="914400" rtl="0" eaLnBrk="0" latinLnBrk="0" hangingPunct="0">
              <a:spcBef>
                <a:spcPct val="20000"/>
              </a:spcBef>
              <a:buChar char="•"/>
              <a:defRPr sz="3200" kern="1200">
                <a:solidFill>
                  <a:schemeClr val="tx1"/>
                </a:solidFill>
                <a:latin typeface="Arial" charset="0"/>
                <a:ea typeface="+mn-ea"/>
                <a:cs typeface="+mn-cs"/>
              </a:defRPr>
            </a:lvl3pPr>
            <a:lvl4pPr marL="1600200" indent="-228600" algn="l" defTabSz="914400" rtl="0" eaLnBrk="0" latinLnBrk="0" hangingPunct="0">
              <a:spcBef>
                <a:spcPct val="20000"/>
              </a:spcBef>
              <a:buChar char="–"/>
              <a:defRPr sz="3200" kern="1200">
                <a:solidFill>
                  <a:schemeClr val="tx1"/>
                </a:solidFill>
                <a:latin typeface="Arial" charset="0"/>
                <a:ea typeface="+mn-ea"/>
                <a:cs typeface="+mn-cs"/>
              </a:defRPr>
            </a:lvl4pPr>
            <a:lvl5pPr marL="2057400" indent="-228600" algn="l" defTabSz="914400" rtl="0" eaLnBrk="0" latinLnBrk="0" hangingPunct="0">
              <a:spcBef>
                <a:spcPct val="20000"/>
              </a:spcBef>
              <a:buChar char="»"/>
              <a:defRPr sz="3200" kern="1200">
                <a:solidFill>
                  <a:schemeClr val="tx1"/>
                </a:solidFill>
                <a:latin typeface="Arial" charset="0"/>
                <a:ea typeface="+mn-ea"/>
                <a:cs typeface="+mn-cs"/>
              </a:defRPr>
            </a:lvl5pPr>
            <a:lvl6pPr marL="25146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6pPr>
            <a:lvl7pPr marL="29718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7pPr>
            <a:lvl8pPr marL="34290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8pPr>
            <a:lvl9pPr marL="3886200" indent="-228600" algn="l" defTabSz="914400" rtl="0" eaLnBrk="0" fontAlgn="base" latinLnBrk="0" hangingPunct="0">
              <a:spcBef>
                <a:spcPct val="20000"/>
              </a:spcBef>
              <a:spcAft>
                <a:spcPct val="0"/>
              </a:spcAft>
              <a:buChar char="»"/>
              <a:defRPr sz="3200" kern="1200">
                <a:solidFill>
                  <a:schemeClr val="tx1"/>
                </a:solidFill>
                <a:latin typeface="Arial" charset="0"/>
                <a:ea typeface="+mn-ea"/>
                <a:cs typeface="+mn-cs"/>
              </a:defRPr>
            </a:lvl9pPr>
          </a:lstStyle>
          <a:p>
            <a:pPr eaLnBrk="1" hangingPunct="1">
              <a:spcBef>
                <a:spcPct val="50000"/>
              </a:spcBef>
              <a:buFontTx/>
              <a:buNone/>
            </a:pPr>
            <a:r>
              <a:rPr lang="en-GB" altLang="en-US" sz="2000" i="1">
                <a:solidFill>
                  <a:schemeClr val="accent2"/>
                </a:solidFill>
                <a:latin typeface="Trebuchet MS" pitchFamily="34" charset="0"/>
              </a:rPr>
              <a:t>magnetic field</a:t>
            </a:r>
          </a:p>
        </p:txBody>
      </p:sp>
      <p:sp>
        <p:nvSpPr>
          <p:cNvPr id="3" name="TextBox 2">
            <a:extLst>
              <a:ext uri="{FF2B5EF4-FFF2-40B4-BE49-F238E27FC236}">
                <a16:creationId xmlns:a16="http://schemas.microsoft.com/office/drawing/2014/main" id="{8630C3B2-53DD-E201-91B1-3CA5320C8C19}"/>
              </a:ext>
            </a:extLst>
          </p:cNvPr>
          <p:cNvSpPr txBox="1"/>
          <p:nvPr/>
        </p:nvSpPr>
        <p:spPr>
          <a:xfrm>
            <a:off x="6459224" y="6075522"/>
            <a:ext cx="4079672" cy="369332"/>
          </a:xfrm>
          <a:prstGeom prst="rect">
            <a:avLst/>
          </a:prstGeom>
          <a:solidFill>
            <a:schemeClr val="bg1"/>
          </a:solidFill>
          <a:ln w="28575">
            <a:solidFill>
              <a:srgbClr val="FF9D1B"/>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...but how does this work in practice?</a:t>
            </a:r>
          </a:p>
        </p:txBody>
      </p:sp>
      <p:cxnSp>
        <p:nvCxnSpPr>
          <p:cNvPr id="5" name="Straight Connector 4">
            <a:extLst>
              <a:ext uri="{FF2B5EF4-FFF2-40B4-BE49-F238E27FC236}">
                <a16:creationId xmlns:a16="http://schemas.microsoft.com/office/drawing/2014/main" id="{C6F03242-77DE-5062-FC45-1C5DF7FAC2F7}"/>
              </a:ext>
            </a:extLst>
          </p:cNvPr>
          <p:cNvCxnSpPr/>
          <p:nvPr/>
        </p:nvCxnSpPr>
        <p:spPr>
          <a:xfrm>
            <a:off x="7577470" y="3061459"/>
            <a:ext cx="9214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19232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639DE-95C6-5E68-ABB5-C7F55A8C2EAA}"/>
              </a:ext>
            </a:extLst>
          </p:cNvPr>
          <p:cNvSpPr>
            <a:spLocks noGrp="1"/>
          </p:cNvSpPr>
          <p:nvPr>
            <p:ph type="title"/>
          </p:nvPr>
        </p:nvSpPr>
        <p:spPr>
          <a:xfrm>
            <a:off x="262408" y="1156503"/>
            <a:ext cx="10507625" cy="574675"/>
          </a:xfrm>
        </p:spPr>
        <p:txBody>
          <a:bodyPr/>
          <a:lstStyle/>
          <a:p>
            <a:r>
              <a:rPr lang="en-US" dirty="0">
                <a:cs typeface="Arial"/>
              </a:rPr>
              <a:t>Outline – a lecture in three parts</a:t>
            </a:r>
            <a:endParaRPr lang="en-US" dirty="0"/>
          </a:p>
        </p:txBody>
      </p:sp>
      <p:sp>
        <p:nvSpPr>
          <p:cNvPr id="4" name="Content Placeholder 3">
            <a:extLst>
              <a:ext uri="{FF2B5EF4-FFF2-40B4-BE49-F238E27FC236}">
                <a16:creationId xmlns:a16="http://schemas.microsoft.com/office/drawing/2014/main" id="{42D58A98-8B4E-C2A6-361C-D987CE0E67C1}"/>
              </a:ext>
            </a:extLst>
          </p:cNvPr>
          <p:cNvSpPr>
            <a:spLocks noGrp="1"/>
          </p:cNvSpPr>
          <p:nvPr>
            <p:ph idx="1"/>
          </p:nvPr>
        </p:nvSpPr>
        <p:spPr>
          <a:xfrm>
            <a:off x="2098870" y="359539"/>
            <a:ext cx="7989067" cy="494290"/>
          </a:xfrm>
          <a:ln w="28575">
            <a:solidFill>
              <a:srgbClr val="003088"/>
            </a:solidFill>
          </a:ln>
        </p:spPr>
        <p:txBody>
          <a:bodyPr vert="horz" lIns="91440" tIns="45720" rIns="91440" bIns="45720" rtlCol="0" anchor="t">
            <a:normAutofit/>
          </a:bodyPr>
          <a:lstStyle/>
          <a:p>
            <a:pPr marL="0" indent="0" algn="ctr">
              <a:buNone/>
            </a:pPr>
            <a:r>
              <a:rPr lang="en-US" b="1" dirty="0">
                <a:solidFill>
                  <a:srgbClr val="003088"/>
                </a:solidFill>
                <a:ea typeface="Roboto"/>
                <a:cs typeface="Arial"/>
              </a:rPr>
              <a:t>Aim: Introduce some core concepts in muon spectroscopy  </a:t>
            </a:r>
            <a:endParaRPr lang="en-US" dirty="0">
              <a:solidFill>
                <a:srgbClr val="003088"/>
              </a:solidFill>
              <a:ea typeface="Roboto"/>
            </a:endParaRPr>
          </a:p>
        </p:txBody>
      </p:sp>
      <p:sp>
        <p:nvSpPr>
          <p:cNvPr id="6" name="Rectangle 5">
            <a:extLst>
              <a:ext uri="{FF2B5EF4-FFF2-40B4-BE49-F238E27FC236}">
                <a16:creationId xmlns:a16="http://schemas.microsoft.com/office/drawing/2014/main" id="{A89F929F-03B6-1F3A-DC21-6DE4D649787F}"/>
              </a:ext>
            </a:extLst>
          </p:cNvPr>
          <p:cNvSpPr/>
          <p:nvPr/>
        </p:nvSpPr>
        <p:spPr>
          <a:xfrm>
            <a:off x="44115" y="5602705"/>
            <a:ext cx="5911515" cy="11470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C41A85BA-56F2-CF91-D519-6ACC233481EB}"/>
              </a:ext>
            </a:extLst>
          </p:cNvPr>
          <p:cNvSpPr txBox="1"/>
          <p:nvPr/>
        </p:nvSpPr>
        <p:spPr>
          <a:xfrm>
            <a:off x="262408" y="1731178"/>
            <a:ext cx="10606364" cy="48013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ourier New"/>
              <a:buChar char="o"/>
            </a:pPr>
            <a:r>
              <a:rPr lang="en-US" b="1" dirty="0">
                <a:solidFill>
                  <a:srgbClr val="003088"/>
                </a:solidFill>
                <a:ea typeface="Roboto"/>
                <a:cs typeface="Roboto"/>
              </a:rPr>
              <a:t>Part I – Basic properties of muons and muon sources</a:t>
            </a:r>
          </a:p>
          <a:p>
            <a:pPr marL="742950" lvl="1" indent="-285750">
              <a:buFont typeface="Courier New"/>
              <a:buChar char="o"/>
            </a:pPr>
            <a:r>
              <a:rPr lang="en-US" dirty="0">
                <a:solidFill>
                  <a:srgbClr val="003088"/>
                </a:solidFill>
                <a:ea typeface="Roboto"/>
                <a:cs typeface="Roboto"/>
              </a:rPr>
              <a:t>Fundamental properties of muon particles</a:t>
            </a:r>
          </a:p>
          <a:p>
            <a:pPr marL="742950" lvl="1" indent="-285750">
              <a:buFont typeface="Courier New"/>
              <a:buChar char="o"/>
            </a:pPr>
            <a:r>
              <a:rPr lang="en-US" dirty="0">
                <a:solidFill>
                  <a:srgbClr val="003088"/>
                </a:solidFill>
                <a:ea typeface="Roboto"/>
                <a:cs typeface="Roboto"/>
              </a:rPr>
              <a:t>The asymmetry of muon decay</a:t>
            </a:r>
          </a:p>
          <a:p>
            <a:pPr marL="742950" lvl="1" indent="-285750">
              <a:buFont typeface="Courier New"/>
              <a:buChar char="o"/>
            </a:pPr>
            <a:r>
              <a:rPr lang="en-US" dirty="0">
                <a:solidFill>
                  <a:srgbClr val="003088"/>
                </a:solidFill>
                <a:ea typeface="Roboto"/>
                <a:cs typeface="Roboto"/>
              </a:rPr>
              <a:t>Muon states in matter and </a:t>
            </a:r>
            <a:r>
              <a:rPr lang="en-US" dirty="0" err="1">
                <a:solidFill>
                  <a:srgbClr val="003088"/>
                </a:solidFill>
                <a:ea typeface="Roboto"/>
                <a:cs typeface="Roboto"/>
              </a:rPr>
              <a:t>thermalisation</a:t>
            </a:r>
            <a:endParaRPr lang="en-US" dirty="0">
              <a:solidFill>
                <a:srgbClr val="003088"/>
              </a:solidFill>
              <a:ea typeface="Roboto"/>
              <a:cs typeface="Roboto"/>
            </a:endParaRPr>
          </a:p>
          <a:p>
            <a:pPr marL="742950" lvl="1" indent="-285750">
              <a:buFont typeface="Courier New"/>
              <a:buChar char="o"/>
            </a:pPr>
            <a:r>
              <a:rPr lang="en-US" dirty="0">
                <a:solidFill>
                  <a:srgbClr val="003088"/>
                </a:solidFill>
                <a:ea typeface="Roboto"/>
                <a:cs typeface="Roboto"/>
              </a:rPr>
              <a:t>A brief comment about muon production and muon sources</a:t>
            </a:r>
          </a:p>
          <a:p>
            <a:pPr marL="285750" indent="-285750">
              <a:buFont typeface="Courier New"/>
              <a:buChar char="o"/>
            </a:pPr>
            <a:endParaRPr lang="en-US" dirty="0">
              <a:solidFill>
                <a:srgbClr val="003088"/>
              </a:solidFill>
              <a:ea typeface="Roboto"/>
              <a:cs typeface="Roboto"/>
            </a:endParaRPr>
          </a:p>
          <a:p>
            <a:pPr marL="285750" indent="-285750">
              <a:buFont typeface="Courier New"/>
              <a:buChar char="o"/>
            </a:pPr>
            <a:r>
              <a:rPr lang="en-US" b="1" dirty="0">
                <a:solidFill>
                  <a:srgbClr val="003088"/>
                </a:solidFill>
                <a:ea typeface="Roboto"/>
                <a:cs typeface="Roboto"/>
              </a:rPr>
              <a:t>Part II – Using Muons to do </a:t>
            </a:r>
            <a:r>
              <a:rPr lang="el-GR" b="1" dirty="0">
                <a:solidFill>
                  <a:srgbClr val="003088"/>
                </a:solidFill>
                <a:latin typeface="Roboto" panose="02000000000000000000" pitchFamily="2" charset="0"/>
                <a:ea typeface="Roboto" panose="02000000000000000000" pitchFamily="2" charset="0"/>
                <a:cs typeface="Roboto" panose="02000000000000000000" pitchFamily="2" charset="0"/>
              </a:rPr>
              <a:t>μ</a:t>
            </a:r>
            <a:r>
              <a:rPr lang="en-GB" b="1" dirty="0">
                <a:solidFill>
                  <a:srgbClr val="003088"/>
                </a:solidFill>
                <a:latin typeface="Roboto" panose="02000000000000000000" pitchFamily="2" charset="0"/>
                <a:ea typeface="Roboto" panose="02000000000000000000" pitchFamily="2" charset="0"/>
                <a:cs typeface="Roboto" panose="02000000000000000000" pitchFamily="2" charset="0"/>
              </a:rPr>
              <a:t>SR experiments</a:t>
            </a:r>
            <a:endParaRPr lang="en-US" b="1" dirty="0">
              <a:solidFill>
                <a:srgbClr val="003088"/>
              </a:solidFill>
              <a:latin typeface="Roboto" panose="02000000000000000000" pitchFamily="2" charset="0"/>
              <a:ea typeface="Roboto"/>
              <a:cs typeface="Roboto"/>
            </a:endParaRPr>
          </a:p>
          <a:p>
            <a:pPr marL="742950" lvl="1" indent="-285750">
              <a:buFont typeface="Courier New"/>
              <a:buChar char="o"/>
            </a:pPr>
            <a:r>
              <a:rPr lang="en-US" dirty="0">
                <a:solidFill>
                  <a:srgbClr val="003088"/>
                </a:solidFill>
                <a:latin typeface="Roboto" panose="02000000000000000000" pitchFamily="2" charset="0"/>
                <a:ea typeface="Roboto"/>
                <a:cs typeface="Roboto"/>
              </a:rPr>
              <a:t>The basics of muon spectroscopy</a:t>
            </a:r>
          </a:p>
          <a:p>
            <a:pPr marL="742950" lvl="1" indent="-285750">
              <a:buFont typeface="Courier New"/>
              <a:buChar char="o"/>
            </a:pPr>
            <a:r>
              <a:rPr lang="en-US" dirty="0">
                <a:solidFill>
                  <a:srgbClr val="003088"/>
                </a:solidFill>
                <a:latin typeface="Roboto" panose="02000000000000000000" pitchFamily="2" charset="0"/>
                <a:ea typeface="Roboto"/>
                <a:cs typeface="Roboto"/>
              </a:rPr>
              <a:t>Experimental geometries</a:t>
            </a:r>
          </a:p>
          <a:p>
            <a:pPr marL="742950" lvl="1" indent="-285750">
              <a:buFont typeface="Courier New"/>
              <a:buChar char="o"/>
            </a:pPr>
            <a:r>
              <a:rPr lang="en-US" dirty="0">
                <a:solidFill>
                  <a:srgbClr val="003088"/>
                </a:solidFill>
                <a:latin typeface="Roboto" panose="02000000000000000000" pitchFamily="2" charset="0"/>
                <a:ea typeface="Roboto"/>
                <a:cs typeface="Roboto"/>
              </a:rPr>
              <a:t>What do muons measure?</a:t>
            </a:r>
          </a:p>
          <a:p>
            <a:pPr marL="742950" lvl="1" indent="-285750">
              <a:buFont typeface="Courier New"/>
              <a:buChar char="o"/>
            </a:pPr>
            <a:r>
              <a:rPr lang="en-US" dirty="0">
                <a:solidFill>
                  <a:srgbClr val="003088"/>
                </a:solidFill>
                <a:latin typeface="Roboto" panose="02000000000000000000" pitchFamily="2" charset="0"/>
                <a:ea typeface="Roboto"/>
                <a:cs typeface="Roboto"/>
              </a:rPr>
              <a:t>Muon data analysis considerations</a:t>
            </a:r>
          </a:p>
          <a:p>
            <a:pPr marL="742950" lvl="1" indent="-285750">
              <a:buFont typeface="Courier New"/>
              <a:buChar char="o"/>
            </a:pPr>
            <a:r>
              <a:rPr lang="en-US" dirty="0">
                <a:solidFill>
                  <a:srgbClr val="003088"/>
                </a:solidFill>
                <a:latin typeface="Roboto" panose="02000000000000000000" pitchFamily="2" charset="0"/>
                <a:ea typeface="Roboto"/>
                <a:cs typeface="Roboto"/>
              </a:rPr>
              <a:t>Sensitivity to dynamics</a:t>
            </a:r>
          </a:p>
          <a:p>
            <a:pPr marL="742950" lvl="1" indent="-285750">
              <a:buFont typeface="Courier New"/>
              <a:buChar char="o"/>
            </a:pPr>
            <a:r>
              <a:rPr lang="en-US" dirty="0">
                <a:solidFill>
                  <a:srgbClr val="003088"/>
                </a:solidFill>
                <a:latin typeface="Roboto" panose="02000000000000000000" pitchFamily="2" charset="0"/>
                <a:ea typeface="Roboto"/>
                <a:cs typeface="Roboto"/>
              </a:rPr>
              <a:t>How </a:t>
            </a:r>
            <a:r>
              <a:rPr lang="el-GR" dirty="0">
                <a:solidFill>
                  <a:srgbClr val="003088"/>
                </a:solidFill>
                <a:latin typeface="Roboto" panose="02000000000000000000" pitchFamily="2" charset="0"/>
                <a:ea typeface="Roboto" panose="02000000000000000000" pitchFamily="2" charset="0"/>
                <a:cs typeface="Roboto" panose="02000000000000000000" pitchFamily="2" charset="0"/>
              </a:rPr>
              <a:t>μ</a:t>
            </a:r>
            <a:r>
              <a:rPr lang="en-GB" dirty="0">
                <a:solidFill>
                  <a:srgbClr val="003088"/>
                </a:solidFill>
                <a:latin typeface="Roboto" panose="02000000000000000000" pitchFamily="2" charset="0"/>
                <a:ea typeface="Roboto" panose="02000000000000000000" pitchFamily="2" charset="0"/>
                <a:cs typeface="Roboto" panose="02000000000000000000" pitchFamily="2" charset="0"/>
              </a:rPr>
              <a:t>SR</a:t>
            </a:r>
            <a:r>
              <a:rPr lang="en-US" dirty="0">
                <a:solidFill>
                  <a:srgbClr val="003088"/>
                </a:solidFill>
                <a:latin typeface="Roboto" panose="02000000000000000000" pitchFamily="2" charset="0"/>
                <a:ea typeface="Roboto"/>
                <a:cs typeface="Roboto"/>
              </a:rPr>
              <a:t> compares to other experimental techniques</a:t>
            </a:r>
          </a:p>
          <a:p>
            <a:pPr lvl="1"/>
            <a:endParaRPr lang="en-US" dirty="0">
              <a:solidFill>
                <a:srgbClr val="003088"/>
              </a:solidFill>
              <a:ea typeface="Roboto"/>
              <a:cs typeface="Roboto"/>
            </a:endParaRPr>
          </a:p>
          <a:p>
            <a:pPr marL="285750" indent="-285750">
              <a:buFont typeface="Courier New"/>
              <a:buChar char="o"/>
            </a:pPr>
            <a:r>
              <a:rPr lang="en-US" b="1" dirty="0">
                <a:solidFill>
                  <a:srgbClr val="003088"/>
                </a:solidFill>
                <a:ea typeface="Roboto"/>
                <a:cs typeface="Roboto"/>
              </a:rPr>
              <a:t>Part III – Applications of muons to materials investigation</a:t>
            </a:r>
          </a:p>
          <a:p>
            <a:pPr marL="742950" lvl="1" indent="-285750">
              <a:buFont typeface="Courier New"/>
              <a:buChar char="o"/>
            </a:pPr>
            <a:r>
              <a:rPr lang="en-US" dirty="0">
                <a:solidFill>
                  <a:srgbClr val="003088"/>
                </a:solidFill>
                <a:ea typeface="Roboto"/>
                <a:cs typeface="Roboto"/>
              </a:rPr>
              <a:t>How can muons be used for experiments on magnetic systems, superconductors, to study chemistry and the motion of ions through materials</a:t>
            </a:r>
          </a:p>
        </p:txBody>
      </p:sp>
    </p:spTree>
    <p:extLst>
      <p:ext uri="{BB962C8B-B14F-4D97-AF65-F5344CB8AC3E}">
        <p14:creationId xmlns:p14="http://schemas.microsoft.com/office/powerpoint/2010/main" val="25592003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6974FD-82B9-C97B-760F-A521668F51A7}"/>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61CBC1CC-B962-C565-B4C2-0BBED66EBBA5}"/>
              </a:ext>
            </a:extLst>
          </p:cNvPr>
          <p:cNvSpPr/>
          <p:nvPr/>
        </p:nvSpPr>
        <p:spPr>
          <a:xfrm>
            <a:off x="71718" y="5486400"/>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926281A7-DAE4-AEA7-9252-F90DF3D40B1A}"/>
              </a:ext>
            </a:extLst>
          </p:cNvPr>
          <p:cNvSpPr/>
          <p:nvPr/>
        </p:nvSpPr>
        <p:spPr>
          <a:xfrm>
            <a:off x="2654495" y="906378"/>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5D828ABF-4C6D-1F8B-E5E2-B76FC50FE60D}"/>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Muon spectroscopy measurements</a:t>
            </a:r>
            <a:endParaRPr lang="en-GB" sz="3200" dirty="0">
              <a:ea typeface="Roboto"/>
            </a:endParaRPr>
          </a:p>
        </p:txBody>
      </p:sp>
      <p:grpSp>
        <p:nvGrpSpPr>
          <p:cNvPr id="10" name="Group 9">
            <a:extLst>
              <a:ext uri="{FF2B5EF4-FFF2-40B4-BE49-F238E27FC236}">
                <a16:creationId xmlns:a16="http://schemas.microsoft.com/office/drawing/2014/main" id="{07F96E54-08A8-910F-7E1B-03915F6D4A9F}"/>
              </a:ext>
            </a:extLst>
          </p:cNvPr>
          <p:cNvGrpSpPr/>
          <p:nvPr/>
        </p:nvGrpSpPr>
        <p:grpSpPr>
          <a:xfrm>
            <a:off x="6167609" y="698299"/>
            <a:ext cx="5138691" cy="2542537"/>
            <a:chOff x="6167609" y="698299"/>
            <a:chExt cx="5138691" cy="2542537"/>
          </a:xfrm>
        </p:grpSpPr>
        <p:sp>
          <p:nvSpPr>
            <p:cNvPr id="13" name="Rectangle 12">
              <a:extLst>
                <a:ext uri="{FF2B5EF4-FFF2-40B4-BE49-F238E27FC236}">
                  <a16:creationId xmlns:a16="http://schemas.microsoft.com/office/drawing/2014/main" id="{0C3F5E0B-5E6B-CDE2-6664-D3E13AF8E8EA}"/>
                </a:ext>
              </a:extLst>
            </p:cNvPr>
            <p:cNvSpPr/>
            <p:nvPr/>
          </p:nvSpPr>
          <p:spPr>
            <a:xfrm>
              <a:off x="7116205" y="2863514"/>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a:extLst>
                <a:ext uri="{FF2B5EF4-FFF2-40B4-BE49-F238E27FC236}">
                  <a16:creationId xmlns:a16="http://schemas.microsoft.com/office/drawing/2014/main" id="{9C08AF51-564D-532B-DA84-A364F1447E69}"/>
                </a:ext>
              </a:extLst>
            </p:cNvPr>
            <p:cNvGrpSpPr/>
            <p:nvPr/>
          </p:nvGrpSpPr>
          <p:grpSpPr>
            <a:xfrm>
              <a:off x="6167609" y="698299"/>
              <a:ext cx="5138691" cy="2542537"/>
              <a:chOff x="5957056" y="698299"/>
              <a:chExt cx="5138691" cy="2542537"/>
            </a:xfrm>
          </p:grpSpPr>
          <p:pic>
            <p:nvPicPr>
              <p:cNvPr id="18" name="Picture 17" descr="polar2">
                <a:extLst>
                  <a:ext uri="{FF2B5EF4-FFF2-40B4-BE49-F238E27FC236}">
                    <a16:creationId xmlns:a16="http://schemas.microsoft.com/office/drawing/2014/main" id="{4D3535DD-F9D4-0D31-99D6-8B0585D6E33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4286"/>
              <a:stretch/>
            </p:blipFill>
            <p:spPr bwMode="auto">
              <a:xfrm>
                <a:off x="7795199" y="698299"/>
                <a:ext cx="1985554" cy="2406650"/>
              </a:xfrm>
              <a:prstGeom prst="rect">
                <a:avLst/>
              </a:prstGeom>
              <a:noFill/>
              <a:extLst>
                <a:ext uri="{909E8E84-426E-40DD-AFC4-6F175D3DCCD1}">
                  <a14:hiddenFill xmlns:a14="http://schemas.microsoft.com/office/drawing/2010/main">
                    <a:solidFill>
                      <a:srgbClr val="FFFFFF"/>
                    </a:solidFill>
                  </a14:hiddenFill>
                </a:ext>
              </a:extLst>
            </p:spPr>
          </p:pic>
          <p:sp>
            <p:nvSpPr>
              <p:cNvPr id="19" name="Text Box 2052">
                <a:extLst>
                  <a:ext uri="{FF2B5EF4-FFF2-40B4-BE49-F238E27FC236}">
                    <a16:creationId xmlns:a16="http://schemas.microsoft.com/office/drawing/2014/main" id="{967AE23B-EB69-2471-DC88-BAD823685777}"/>
                  </a:ext>
                </a:extLst>
              </p:cNvPr>
              <p:cNvSpPr txBox="1">
                <a:spLocks noChangeArrowheads="1"/>
              </p:cNvSpPr>
              <p:nvPr/>
            </p:nvSpPr>
            <p:spPr bwMode="auto">
              <a:xfrm>
                <a:off x="7258760" y="2874123"/>
                <a:ext cx="28352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altLang="en-US"/>
                  <a:t>W(</a:t>
                </a:r>
                <a:r>
                  <a:rPr lang="en-GB" altLang="en-US">
                    <a:latin typeface="Symbol" panose="05050102010706020507" pitchFamily="18" charset="2"/>
                  </a:rPr>
                  <a:t>q</a:t>
                </a:r>
                <a:r>
                  <a:rPr lang="en-GB" altLang="en-US"/>
                  <a:t>) = 1+ </a:t>
                </a:r>
                <a:r>
                  <a:rPr lang="en-GB" altLang="en-US" i="1"/>
                  <a:t>a</a:t>
                </a:r>
                <a:r>
                  <a:rPr lang="en-GB" altLang="en-US"/>
                  <a:t> cos </a:t>
                </a:r>
                <a:r>
                  <a:rPr lang="en-GB" altLang="en-US">
                    <a:latin typeface="Symbol" panose="05050102010706020507" pitchFamily="18" charset="2"/>
                  </a:rPr>
                  <a:t>q</a:t>
                </a:r>
                <a:endParaRPr lang="en-GB" altLang="en-US" i="1"/>
              </a:p>
            </p:txBody>
          </p:sp>
          <p:sp>
            <p:nvSpPr>
              <p:cNvPr id="20" name="Rectangle 19">
                <a:extLst>
                  <a:ext uri="{FF2B5EF4-FFF2-40B4-BE49-F238E27FC236}">
                    <a16:creationId xmlns:a16="http://schemas.microsoft.com/office/drawing/2014/main" id="{4977A391-00DD-7787-FE5B-2946CC1C8EC3}"/>
                  </a:ext>
                </a:extLst>
              </p:cNvPr>
              <p:cNvSpPr/>
              <p:nvPr/>
            </p:nvSpPr>
            <p:spPr>
              <a:xfrm>
                <a:off x="10169553" y="893884"/>
                <a:ext cx="653143" cy="2123016"/>
              </a:xfrm>
              <a:prstGeom prst="rect">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vert="vert"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t>Forward Detector</a:t>
                </a:r>
              </a:p>
            </p:txBody>
          </p:sp>
          <p:cxnSp>
            <p:nvCxnSpPr>
              <p:cNvPr id="21" name="Straight Arrow Connector 20">
                <a:extLst>
                  <a:ext uri="{FF2B5EF4-FFF2-40B4-BE49-F238E27FC236}">
                    <a16:creationId xmlns:a16="http://schemas.microsoft.com/office/drawing/2014/main" id="{1BD05832-E511-7B52-B363-62703C216081}"/>
                  </a:ext>
                </a:extLst>
              </p:cNvPr>
              <p:cNvCxnSpPr/>
              <p:nvPr/>
            </p:nvCxnSpPr>
            <p:spPr>
              <a:xfrm>
                <a:off x="8465758" y="1860142"/>
                <a:ext cx="2629989" cy="6033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1995025-3965-0A26-51DF-2072DDD7FCD8}"/>
                  </a:ext>
                </a:extLst>
              </p:cNvPr>
              <p:cNvCxnSpPr/>
              <p:nvPr/>
            </p:nvCxnSpPr>
            <p:spPr>
              <a:xfrm flipV="1">
                <a:off x="8465758" y="893884"/>
                <a:ext cx="2629989" cy="9662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2B17E566-A49D-365B-E3B2-5C456DE2F169}"/>
                  </a:ext>
                </a:extLst>
              </p:cNvPr>
              <p:cNvSpPr txBox="1"/>
              <p:nvPr/>
            </p:nvSpPr>
            <p:spPr>
              <a:xfrm rot="20472302">
                <a:off x="9336569" y="1063202"/>
                <a:ext cx="1025013"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a:t>positrons</a:t>
                </a:r>
              </a:p>
            </p:txBody>
          </p:sp>
          <p:sp>
            <p:nvSpPr>
              <p:cNvPr id="24" name="Rectangle 23">
                <a:extLst>
                  <a:ext uri="{FF2B5EF4-FFF2-40B4-BE49-F238E27FC236}">
                    <a16:creationId xmlns:a16="http://schemas.microsoft.com/office/drawing/2014/main" id="{F33AECB5-5AC2-6D09-718D-8C1B85D43764}"/>
                  </a:ext>
                </a:extLst>
              </p:cNvPr>
              <p:cNvSpPr/>
              <p:nvPr/>
            </p:nvSpPr>
            <p:spPr>
              <a:xfrm>
                <a:off x="6442447" y="819737"/>
                <a:ext cx="653143" cy="2144182"/>
              </a:xfrm>
              <a:prstGeom prst="rect">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vert="vert27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t>Backward Detector</a:t>
                </a:r>
              </a:p>
            </p:txBody>
          </p:sp>
          <p:cxnSp>
            <p:nvCxnSpPr>
              <p:cNvPr id="25" name="Straight Arrow Connector 24">
                <a:extLst>
                  <a:ext uri="{FF2B5EF4-FFF2-40B4-BE49-F238E27FC236}">
                    <a16:creationId xmlns:a16="http://schemas.microsoft.com/office/drawing/2014/main" id="{1959B630-DFFC-C125-6394-7BCCF34ABAB0}"/>
                  </a:ext>
                </a:extLst>
              </p:cNvPr>
              <p:cNvCxnSpPr/>
              <p:nvPr/>
            </p:nvCxnSpPr>
            <p:spPr>
              <a:xfrm flipH="1">
                <a:off x="5957056" y="1864587"/>
                <a:ext cx="2487597" cy="4437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 name="Rectangle 1">
              <a:extLst>
                <a:ext uri="{FF2B5EF4-FFF2-40B4-BE49-F238E27FC236}">
                  <a16:creationId xmlns:a16="http://schemas.microsoft.com/office/drawing/2014/main" id="{0F9A8E0A-8E06-3C30-885B-52DD5307FE64}"/>
                </a:ext>
              </a:extLst>
            </p:cNvPr>
            <p:cNvSpPr/>
            <p:nvPr/>
          </p:nvSpPr>
          <p:spPr>
            <a:xfrm>
              <a:off x="7745885" y="904875"/>
              <a:ext cx="2227792" cy="1910291"/>
            </a:xfrm>
            <a:prstGeom prst="rect">
              <a:avLst/>
            </a:prstGeom>
            <a:solidFill>
              <a:srgbClr val="9647BA">
                <a:alpha val="3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B8959D1E-8371-F266-4CA6-F0778B784D8E}"/>
                </a:ext>
              </a:extLst>
            </p:cNvPr>
            <p:cNvSpPr txBox="1"/>
            <p:nvPr/>
          </p:nvSpPr>
          <p:spPr>
            <a:xfrm>
              <a:off x="7745886" y="888999"/>
              <a:ext cx="952500"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600" dirty="0">
                  <a:ea typeface="Roboto"/>
                  <a:cs typeface="Roboto"/>
                </a:rPr>
                <a:t>sample</a:t>
              </a:r>
              <a:endParaRPr lang="en-GB" sz="1600" dirty="0"/>
            </a:p>
          </p:txBody>
        </p:sp>
      </p:grpSp>
      <p:sp>
        <p:nvSpPr>
          <p:cNvPr id="7" name="TextBox 6">
            <a:extLst>
              <a:ext uri="{FF2B5EF4-FFF2-40B4-BE49-F238E27FC236}">
                <a16:creationId xmlns:a16="http://schemas.microsoft.com/office/drawing/2014/main" id="{5A9F5FAD-3515-240D-C0A2-413B6E8F5D58}"/>
              </a:ext>
            </a:extLst>
          </p:cNvPr>
          <p:cNvSpPr txBox="1"/>
          <p:nvPr/>
        </p:nvSpPr>
        <p:spPr>
          <a:xfrm>
            <a:off x="288723" y="995849"/>
            <a:ext cx="5490086"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In a muon spectrometer, the asymmetry of the positron decays is detected by detector banks on opposite sides of the sample. There are also several sets of magnetic field coils that can be used to apply, or cancel, magnetic fields to the sample. </a:t>
            </a:r>
          </a:p>
        </p:txBody>
      </p:sp>
    </p:spTree>
    <p:extLst>
      <p:ext uri="{BB962C8B-B14F-4D97-AF65-F5344CB8AC3E}">
        <p14:creationId xmlns:p14="http://schemas.microsoft.com/office/powerpoint/2010/main" val="7429778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36D923-3020-F064-C997-F3DC64D32699}"/>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14B7BD47-1EB9-61F1-68B7-840641349083}"/>
              </a:ext>
            </a:extLst>
          </p:cNvPr>
          <p:cNvSpPr/>
          <p:nvPr/>
        </p:nvSpPr>
        <p:spPr>
          <a:xfrm>
            <a:off x="71718" y="5486400"/>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EA083F31-4A4A-0772-7D8B-4BFA6AADC0F3}"/>
              </a:ext>
            </a:extLst>
          </p:cNvPr>
          <p:cNvSpPr/>
          <p:nvPr/>
        </p:nvSpPr>
        <p:spPr>
          <a:xfrm>
            <a:off x="2654495" y="906378"/>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E9652B83-BD50-9D7F-850C-56EE9A1BE781}"/>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Muon spectroscopy measurements</a:t>
            </a:r>
            <a:endParaRPr lang="en-GB" sz="3200" dirty="0">
              <a:ea typeface="Roboto"/>
            </a:endParaRPr>
          </a:p>
        </p:txBody>
      </p:sp>
      <p:grpSp>
        <p:nvGrpSpPr>
          <p:cNvPr id="10" name="Group 9">
            <a:extLst>
              <a:ext uri="{FF2B5EF4-FFF2-40B4-BE49-F238E27FC236}">
                <a16:creationId xmlns:a16="http://schemas.microsoft.com/office/drawing/2014/main" id="{16B93705-97FC-5B64-75EF-E4829EE5DAE1}"/>
              </a:ext>
            </a:extLst>
          </p:cNvPr>
          <p:cNvGrpSpPr/>
          <p:nvPr/>
        </p:nvGrpSpPr>
        <p:grpSpPr>
          <a:xfrm>
            <a:off x="6167609" y="698299"/>
            <a:ext cx="5138691" cy="2542537"/>
            <a:chOff x="6167609" y="698299"/>
            <a:chExt cx="5138691" cy="2542537"/>
          </a:xfrm>
        </p:grpSpPr>
        <p:sp>
          <p:nvSpPr>
            <p:cNvPr id="13" name="Rectangle 12">
              <a:extLst>
                <a:ext uri="{FF2B5EF4-FFF2-40B4-BE49-F238E27FC236}">
                  <a16:creationId xmlns:a16="http://schemas.microsoft.com/office/drawing/2014/main" id="{A4D697EE-13B0-58C0-98FC-7D822A4DAD46}"/>
                </a:ext>
              </a:extLst>
            </p:cNvPr>
            <p:cNvSpPr/>
            <p:nvPr/>
          </p:nvSpPr>
          <p:spPr>
            <a:xfrm>
              <a:off x="7116205" y="2863514"/>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a:extLst>
                <a:ext uri="{FF2B5EF4-FFF2-40B4-BE49-F238E27FC236}">
                  <a16:creationId xmlns:a16="http://schemas.microsoft.com/office/drawing/2014/main" id="{8AB83E82-8DDC-3914-19EA-974711B3F36B}"/>
                </a:ext>
              </a:extLst>
            </p:cNvPr>
            <p:cNvGrpSpPr/>
            <p:nvPr/>
          </p:nvGrpSpPr>
          <p:grpSpPr>
            <a:xfrm>
              <a:off x="6167609" y="698299"/>
              <a:ext cx="5138691" cy="2542537"/>
              <a:chOff x="5957056" y="698299"/>
              <a:chExt cx="5138691" cy="2542537"/>
            </a:xfrm>
          </p:grpSpPr>
          <p:pic>
            <p:nvPicPr>
              <p:cNvPr id="18" name="Picture 17" descr="polar2">
                <a:extLst>
                  <a:ext uri="{FF2B5EF4-FFF2-40B4-BE49-F238E27FC236}">
                    <a16:creationId xmlns:a16="http://schemas.microsoft.com/office/drawing/2014/main" id="{D1A33B37-F547-5CB9-BAED-203E60F645A6}"/>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4286"/>
              <a:stretch/>
            </p:blipFill>
            <p:spPr bwMode="auto">
              <a:xfrm>
                <a:off x="7795199" y="698299"/>
                <a:ext cx="1985554" cy="2406650"/>
              </a:xfrm>
              <a:prstGeom prst="rect">
                <a:avLst/>
              </a:prstGeom>
              <a:noFill/>
              <a:extLst>
                <a:ext uri="{909E8E84-426E-40DD-AFC4-6F175D3DCCD1}">
                  <a14:hiddenFill xmlns:a14="http://schemas.microsoft.com/office/drawing/2010/main">
                    <a:solidFill>
                      <a:srgbClr val="FFFFFF"/>
                    </a:solidFill>
                  </a14:hiddenFill>
                </a:ext>
              </a:extLst>
            </p:spPr>
          </p:pic>
          <p:sp>
            <p:nvSpPr>
              <p:cNvPr id="19" name="Text Box 2052">
                <a:extLst>
                  <a:ext uri="{FF2B5EF4-FFF2-40B4-BE49-F238E27FC236}">
                    <a16:creationId xmlns:a16="http://schemas.microsoft.com/office/drawing/2014/main" id="{7A8B9FC0-A0BB-7E11-1296-9E5BC5114951}"/>
                  </a:ext>
                </a:extLst>
              </p:cNvPr>
              <p:cNvSpPr txBox="1">
                <a:spLocks noChangeArrowheads="1"/>
              </p:cNvSpPr>
              <p:nvPr/>
            </p:nvSpPr>
            <p:spPr bwMode="auto">
              <a:xfrm>
                <a:off x="7258760" y="2874123"/>
                <a:ext cx="28352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altLang="en-US"/>
                  <a:t>W(</a:t>
                </a:r>
                <a:r>
                  <a:rPr lang="en-GB" altLang="en-US">
                    <a:latin typeface="Symbol" panose="05050102010706020507" pitchFamily="18" charset="2"/>
                  </a:rPr>
                  <a:t>q</a:t>
                </a:r>
                <a:r>
                  <a:rPr lang="en-GB" altLang="en-US"/>
                  <a:t>) = 1+ </a:t>
                </a:r>
                <a:r>
                  <a:rPr lang="en-GB" altLang="en-US" i="1"/>
                  <a:t>a</a:t>
                </a:r>
                <a:r>
                  <a:rPr lang="en-GB" altLang="en-US"/>
                  <a:t> cos </a:t>
                </a:r>
                <a:r>
                  <a:rPr lang="en-GB" altLang="en-US">
                    <a:latin typeface="Symbol" panose="05050102010706020507" pitchFamily="18" charset="2"/>
                  </a:rPr>
                  <a:t>q</a:t>
                </a:r>
                <a:endParaRPr lang="en-GB" altLang="en-US" i="1"/>
              </a:p>
            </p:txBody>
          </p:sp>
          <p:sp>
            <p:nvSpPr>
              <p:cNvPr id="20" name="Rectangle 19">
                <a:extLst>
                  <a:ext uri="{FF2B5EF4-FFF2-40B4-BE49-F238E27FC236}">
                    <a16:creationId xmlns:a16="http://schemas.microsoft.com/office/drawing/2014/main" id="{430B150F-E44D-5781-274C-9446B496EF25}"/>
                  </a:ext>
                </a:extLst>
              </p:cNvPr>
              <p:cNvSpPr/>
              <p:nvPr/>
            </p:nvSpPr>
            <p:spPr>
              <a:xfrm>
                <a:off x="10169553" y="893884"/>
                <a:ext cx="653143" cy="2123016"/>
              </a:xfrm>
              <a:prstGeom prst="rect">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vert="vert"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t>Forward Detector</a:t>
                </a:r>
              </a:p>
            </p:txBody>
          </p:sp>
          <p:cxnSp>
            <p:nvCxnSpPr>
              <p:cNvPr id="21" name="Straight Arrow Connector 20">
                <a:extLst>
                  <a:ext uri="{FF2B5EF4-FFF2-40B4-BE49-F238E27FC236}">
                    <a16:creationId xmlns:a16="http://schemas.microsoft.com/office/drawing/2014/main" id="{E8AD2642-2D1C-6BB1-6E40-A5A1B1EFAF21}"/>
                  </a:ext>
                </a:extLst>
              </p:cNvPr>
              <p:cNvCxnSpPr/>
              <p:nvPr/>
            </p:nvCxnSpPr>
            <p:spPr>
              <a:xfrm>
                <a:off x="8465758" y="1860142"/>
                <a:ext cx="2629989" cy="6033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141F2F9A-03EC-3A83-626E-8D88A5C30472}"/>
                  </a:ext>
                </a:extLst>
              </p:cNvPr>
              <p:cNvCxnSpPr/>
              <p:nvPr/>
            </p:nvCxnSpPr>
            <p:spPr>
              <a:xfrm flipV="1">
                <a:off x="8465758" y="893884"/>
                <a:ext cx="2629989" cy="9662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78DACCF3-7FF8-E917-3763-0B3F3DFFCCC6}"/>
                  </a:ext>
                </a:extLst>
              </p:cNvPr>
              <p:cNvSpPr txBox="1"/>
              <p:nvPr/>
            </p:nvSpPr>
            <p:spPr>
              <a:xfrm rot="20472302">
                <a:off x="9336569" y="1063202"/>
                <a:ext cx="1025013"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a:t>positrons</a:t>
                </a:r>
              </a:p>
            </p:txBody>
          </p:sp>
          <p:sp>
            <p:nvSpPr>
              <p:cNvPr id="24" name="Rectangle 23">
                <a:extLst>
                  <a:ext uri="{FF2B5EF4-FFF2-40B4-BE49-F238E27FC236}">
                    <a16:creationId xmlns:a16="http://schemas.microsoft.com/office/drawing/2014/main" id="{D65E697F-F153-2AA7-3708-72F59D96F52B}"/>
                  </a:ext>
                </a:extLst>
              </p:cNvPr>
              <p:cNvSpPr/>
              <p:nvPr/>
            </p:nvSpPr>
            <p:spPr>
              <a:xfrm>
                <a:off x="6442447" y="819737"/>
                <a:ext cx="653143" cy="2144182"/>
              </a:xfrm>
              <a:prstGeom prst="rect">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vert="vert27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t>Backward Detector</a:t>
                </a:r>
              </a:p>
            </p:txBody>
          </p:sp>
          <p:cxnSp>
            <p:nvCxnSpPr>
              <p:cNvPr id="25" name="Straight Arrow Connector 24">
                <a:extLst>
                  <a:ext uri="{FF2B5EF4-FFF2-40B4-BE49-F238E27FC236}">
                    <a16:creationId xmlns:a16="http://schemas.microsoft.com/office/drawing/2014/main" id="{B524DAF1-3125-5748-B9D3-7EB64252FFA3}"/>
                  </a:ext>
                </a:extLst>
              </p:cNvPr>
              <p:cNvCxnSpPr/>
              <p:nvPr/>
            </p:nvCxnSpPr>
            <p:spPr>
              <a:xfrm flipH="1">
                <a:off x="5957056" y="1864587"/>
                <a:ext cx="2487597" cy="4437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 name="Rectangle 1">
              <a:extLst>
                <a:ext uri="{FF2B5EF4-FFF2-40B4-BE49-F238E27FC236}">
                  <a16:creationId xmlns:a16="http://schemas.microsoft.com/office/drawing/2014/main" id="{5D2AD0F0-DA08-F831-D953-35B019ACFE8B}"/>
                </a:ext>
              </a:extLst>
            </p:cNvPr>
            <p:cNvSpPr/>
            <p:nvPr/>
          </p:nvSpPr>
          <p:spPr>
            <a:xfrm>
              <a:off x="7745885" y="904875"/>
              <a:ext cx="2227792" cy="1910291"/>
            </a:xfrm>
            <a:prstGeom prst="rect">
              <a:avLst/>
            </a:prstGeom>
            <a:solidFill>
              <a:srgbClr val="9647BA">
                <a:alpha val="3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8D844392-5090-B5F5-3E99-E0B7D9647CDB}"/>
                </a:ext>
              </a:extLst>
            </p:cNvPr>
            <p:cNvSpPr txBox="1"/>
            <p:nvPr/>
          </p:nvSpPr>
          <p:spPr>
            <a:xfrm>
              <a:off x="7745886" y="888999"/>
              <a:ext cx="952500"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600" dirty="0">
                  <a:ea typeface="Roboto"/>
                  <a:cs typeface="Roboto"/>
                </a:rPr>
                <a:t>sample</a:t>
              </a:r>
              <a:endParaRPr lang="en-GB" sz="1600" dirty="0"/>
            </a:p>
          </p:txBody>
        </p:sp>
      </p:grpSp>
      <p:sp>
        <p:nvSpPr>
          <p:cNvPr id="7" name="TextBox 6">
            <a:extLst>
              <a:ext uri="{FF2B5EF4-FFF2-40B4-BE49-F238E27FC236}">
                <a16:creationId xmlns:a16="http://schemas.microsoft.com/office/drawing/2014/main" id="{D9F4C5AA-2D60-15BC-EAD0-06FA00976D9E}"/>
              </a:ext>
            </a:extLst>
          </p:cNvPr>
          <p:cNvSpPr txBox="1"/>
          <p:nvPr/>
        </p:nvSpPr>
        <p:spPr>
          <a:xfrm>
            <a:off x="288723" y="995849"/>
            <a:ext cx="5490086"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In a muon spectrometer, the asymmetry of the positron decays is detected by detector banks on opposite sides of the sample. There are also several sets of magnetic field coils that can be used to apply, or cancel, magnetic fields to the sample. </a:t>
            </a:r>
          </a:p>
        </p:txBody>
      </p:sp>
      <p:pic>
        <p:nvPicPr>
          <p:cNvPr id="2050" name="Picture 2" descr="A collage of several machines&#10;&#10;Description automatically generated">
            <a:extLst>
              <a:ext uri="{FF2B5EF4-FFF2-40B4-BE49-F238E27FC236}">
                <a16:creationId xmlns:a16="http://schemas.microsoft.com/office/drawing/2014/main" id="{8C9BB097-EF2C-0843-1CFA-1D1C3960BF7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3454" r="36857" b="64820"/>
          <a:stretch>
            <a:fillRect/>
          </a:stretch>
        </p:blipFill>
        <p:spPr bwMode="auto">
          <a:xfrm>
            <a:off x="7047180" y="3545683"/>
            <a:ext cx="3478486" cy="257003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79A64C21-66DE-8D79-D613-AEF669086A59}"/>
              </a:ext>
            </a:extLst>
          </p:cNvPr>
          <p:cNvSpPr txBox="1"/>
          <p:nvPr/>
        </p:nvSpPr>
        <p:spPr>
          <a:xfrm>
            <a:off x="7469313" y="6172200"/>
            <a:ext cx="2634221" cy="461665"/>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2400" b="1" dirty="0">
                <a:ea typeface="Roboto"/>
                <a:cs typeface="Roboto"/>
              </a:rPr>
              <a:t>e.g. MUSR@ISIS</a:t>
            </a:r>
          </a:p>
        </p:txBody>
      </p:sp>
    </p:spTree>
    <p:extLst>
      <p:ext uri="{BB962C8B-B14F-4D97-AF65-F5344CB8AC3E}">
        <p14:creationId xmlns:p14="http://schemas.microsoft.com/office/powerpoint/2010/main" val="16049082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575BB2-7FBB-2DBC-F001-FCAD44553DEB}"/>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60A7DE43-31F5-D33E-037A-1C9ABED89FD7}"/>
              </a:ext>
            </a:extLst>
          </p:cNvPr>
          <p:cNvSpPr/>
          <p:nvPr/>
        </p:nvSpPr>
        <p:spPr>
          <a:xfrm>
            <a:off x="71718" y="5486400"/>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D419B287-F78A-4200-5DFB-9C1642789668}"/>
              </a:ext>
            </a:extLst>
          </p:cNvPr>
          <p:cNvSpPr/>
          <p:nvPr/>
        </p:nvSpPr>
        <p:spPr>
          <a:xfrm>
            <a:off x="2654495" y="906378"/>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33998493-9123-8F25-50D0-764FD19D3C75}"/>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Muon spectroscopy measurements</a:t>
            </a:r>
            <a:endParaRPr lang="en-GB" sz="3200" dirty="0">
              <a:ea typeface="Roboto"/>
            </a:endParaRPr>
          </a:p>
        </p:txBody>
      </p:sp>
      <p:grpSp>
        <p:nvGrpSpPr>
          <p:cNvPr id="10" name="Group 9">
            <a:extLst>
              <a:ext uri="{FF2B5EF4-FFF2-40B4-BE49-F238E27FC236}">
                <a16:creationId xmlns:a16="http://schemas.microsoft.com/office/drawing/2014/main" id="{765EC75E-4EDB-2088-FE2A-4C7351EE2B63}"/>
              </a:ext>
            </a:extLst>
          </p:cNvPr>
          <p:cNvGrpSpPr/>
          <p:nvPr/>
        </p:nvGrpSpPr>
        <p:grpSpPr>
          <a:xfrm>
            <a:off x="6167609" y="698299"/>
            <a:ext cx="5138691" cy="2542537"/>
            <a:chOff x="6167609" y="698299"/>
            <a:chExt cx="5138691" cy="2542537"/>
          </a:xfrm>
        </p:grpSpPr>
        <p:sp>
          <p:nvSpPr>
            <p:cNvPr id="13" name="Rectangle 12">
              <a:extLst>
                <a:ext uri="{FF2B5EF4-FFF2-40B4-BE49-F238E27FC236}">
                  <a16:creationId xmlns:a16="http://schemas.microsoft.com/office/drawing/2014/main" id="{F3BDF7C0-9FEF-541E-D3A8-10715926BD46}"/>
                </a:ext>
              </a:extLst>
            </p:cNvPr>
            <p:cNvSpPr/>
            <p:nvPr/>
          </p:nvSpPr>
          <p:spPr>
            <a:xfrm>
              <a:off x="7116205" y="2863514"/>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a:extLst>
                <a:ext uri="{FF2B5EF4-FFF2-40B4-BE49-F238E27FC236}">
                  <a16:creationId xmlns:a16="http://schemas.microsoft.com/office/drawing/2014/main" id="{5E2A4492-7182-08B1-852D-359CC934D2B4}"/>
                </a:ext>
              </a:extLst>
            </p:cNvPr>
            <p:cNvGrpSpPr/>
            <p:nvPr/>
          </p:nvGrpSpPr>
          <p:grpSpPr>
            <a:xfrm>
              <a:off x="6167609" y="698299"/>
              <a:ext cx="5138691" cy="2542537"/>
              <a:chOff x="5957056" y="698299"/>
              <a:chExt cx="5138691" cy="2542537"/>
            </a:xfrm>
          </p:grpSpPr>
          <p:pic>
            <p:nvPicPr>
              <p:cNvPr id="18" name="Picture 17" descr="polar2">
                <a:extLst>
                  <a:ext uri="{FF2B5EF4-FFF2-40B4-BE49-F238E27FC236}">
                    <a16:creationId xmlns:a16="http://schemas.microsoft.com/office/drawing/2014/main" id="{0BC8BDF0-4EFC-9DC2-5CD3-6E5992424F8E}"/>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4286"/>
              <a:stretch/>
            </p:blipFill>
            <p:spPr bwMode="auto">
              <a:xfrm>
                <a:off x="7795199" y="698299"/>
                <a:ext cx="1985554" cy="2406650"/>
              </a:xfrm>
              <a:prstGeom prst="rect">
                <a:avLst/>
              </a:prstGeom>
              <a:noFill/>
              <a:extLst>
                <a:ext uri="{909E8E84-426E-40DD-AFC4-6F175D3DCCD1}">
                  <a14:hiddenFill xmlns:a14="http://schemas.microsoft.com/office/drawing/2010/main">
                    <a:solidFill>
                      <a:srgbClr val="FFFFFF"/>
                    </a:solidFill>
                  </a14:hiddenFill>
                </a:ext>
              </a:extLst>
            </p:spPr>
          </p:pic>
          <p:sp>
            <p:nvSpPr>
              <p:cNvPr id="19" name="Text Box 2052">
                <a:extLst>
                  <a:ext uri="{FF2B5EF4-FFF2-40B4-BE49-F238E27FC236}">
                    <a16:creationId xmlns:a16="http://schemas.microsoft.com/office/drawing/2014/main" id="{1705EAAB-E01B-0A4B-5B77-715DB0C7BDB3}"/>
                  </a:ext>
                </a:extLst>
              </p:cNvPr>
              <p:cNvSpPr txBox="1">
                <a:spLocks noChangeArrowheads="1"/>
              </p:cNvSpPr>
              <p:nvPr/>
            </p:nvSpPr>
            <p:spPr bwMode="auto">
              <a:xfrm>
                <a:off x="7258760" y="2874123"/>
                <a:ext cx="28352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altLang="en-US"/>
                  <a:t>W(</a:t>
                </a:r>
                <a:r>
                  <a:rPr lang="en-GB" altLang="en-US">
                    <a:latin typeface="Symbol" panose="05050102010706020507" pitchFamily="18" charset="2"/>
                  </a:rPr>
                  <a:t>q</a:t>
                </a:r>
                <a:r>
                  <a:rPr lang="en-GB" altLang="en-US"/>
                  <a:t>) = 1+ </a:t>
                </a:r>
                <a:r>
                  <a:rPr lang="en-GB" altLang="en-US" i="1"/>
                  <a:t>a</a:t>
                </a:r>
                <a:r>
                  <a:rPr lang="en-GB" altLang="en-US"/>
                  <a:t> cos </a:t>
                </a:r>
                <a:r>
                  <a:rPr lang="en-GB" altLang="en-US">
                    <a:latin typeface="Symbol" panose="05050102010706020507" pitchFamily="18" charset="2"/>
                  </a:rPr>
                  <a:t>q</a:t>
                </a:r>
                <a:endParaRPr lang="en-GB" altLang="en-US" i="1"/>
              </a:p>
            </p:txBody>
          </p:sp>
          <p:sp>
            <p:nvSpPr>
              <p:cNvPr id="20" name="Rectangle 19">
                <a:extLst>
                  <a:ext uri="{FF2B5EF4-FFF2-40B4-BE49-F238E27FC236}">
                    <a16:creationId xmlns:a16="http://schemas.microsoft.com/office/drawing/2014/main" id="{5619B706-97EE-B4CC-A55B-12FC78359AD7}"/>
                  </a:ext>
                </a:extLst>
              </p:cNvPr>
              <p:cNvSpPr/>
              <p:nvPr/>
            </p:nvSpPr>
            <p:spPr>
              <a:xfrm>
                <a:off x="10169553" y="893884"/>
                <a:ext cx="653143" cy="2123016"/>
              </a:xfrm>
              <a:prstGeom prst="rect">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vert="vert"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t>Forward Detector</a:t>
                </a:r>
              </a:p>
            </p:txBody>
          </p:sp>
          <p:cxnSp>
            <p:nvCxnSpPr>
              <p:cNvPr id="21" name="Straight Arrow Connector 20">
                <a:extLst>
                  <a:ext uri="{FF2B5EF4-FFF2-40B4-BE49-F238E27FC236}">
                    <a16:creationId xmlns:a16="http://schemas.microsoft.com/office/drawing/2014/main" id="{FB17CAF9-8F0F-70E9-02DB-20EF7DFB9169}"/>
                  </a:ext>
                </a:extLst>
              </p:cNvPr>
              <p:cNvCxnSpPr/>
              <p:nvPr/>
            </p:nvCxnSpPr>
            <p:spPr>
              <a:xfrm>
                <a:off x="8465758" y="1860142"/>
                <a:ext cx="2629989" cy="6033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5FF37C53-0E1E-8D8E-1A6B-88671877B9CA}"/>
                  </a:ext>
                </a:extLst>
              </p:cNvPr>
              <p:cNvCxnSpPr/>
              <p:nvPr/>
            </p:nvCxnSpPr>
            <p:spPr>
              <a:xfrm flipV="1">
                <a:off x="8465758" y="893884"/>
                <a:ext cx="2629989" cy="9662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EAE9CE97-1063-6A8B-B275-2CC937807AE3}"/>
                  </a:ext>
                </a:extLst>
              </p:cNvPr>
              <p:cNvSpPr txBox="1"/>
              <p:nvPr/>
            </p:nvSpPr>
            <p:spPr>
              <a:xfrm rot="20472302">
                <a:off x="9336569" y="1063202"/>
                <a:ext cx="1025013"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a:t>positrons</a:t>
                </a:r>
              </a:p>
            </p:txBody>
          </p:sp>
          <p:sp>
            <p:nvSpPr>
              <p:cNvPr id="24" name="Rectangle 23">
                <a:extLst>
                  <a:ext uri="{FF2B5EF4-FFF2-40B4-BE49-F238E27FC236}">
                    <a16:creationId xmlns:a16="http://schemas.microsoft.com/office/drawing/2014/main" id="{D1B86C53-3254-86A2-43A4-073C6EBE1C19}"/>
                  </a:ext>
                </a:extLst>
              </p:cNvPr>
              <p:cNvSpPr/>
              <p:nvPr/>
            </p:nvSpPr>
            <p:spPr>
              <a:xfrm>
                <a:off x="6442447" y="819737"/>
                <a:ext cx="653143" cy="2144182"/>
              </a:xfrm>
              <a:prstGeom prst="rect">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vert="vert27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t>Backward Detector</a:t>
                </a:r>
              </a:p>
            </p:txBody>
          </p:sp>
          <p:cxnSp>
            <p:nvCxnSpPr>
              <p:cNvPr id="25" name="Straight Arrow Connector 24">
                <a:extLst>
                  <a:ext uri="{FF2B5EF4-FFF2-40B4-BE49-F238E27FC236}">
                    <a16:creationId xmlns:a16="http://schemas.microsoft.com/office/drawing/2014/main" id="{27553058-4EBA-8329-6D45-8FCCBFB024E5}"/>
                  </a:ext>
                </a:extLst>
              </p:cNvPr>
              <p:cNvCxnSpPr/>
              <p:nvPr/>
            </p:nvCxnSpPr>
            <p:spPr>
              <a:xfrm flipH="1">
                <a:off x="5957056" y="1864587"/>
                <a:ext cx="2487597" cy="4437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 name="Rectangle 1">
              <a:extLst>
                <a:ext uri="{FF2B5EF4-FFF2-40B4-BE49-F238E27FC236}">
                  <a16:creationId xmlns:a16="http://schemas.microsoft.com/office/drawing/2014/main" id="{43E00E9A-6748-AC0E-B9EE-5D82E6D5EDE0}"/>
                </a:ext>
              </a:extLst>
            </p:cNvPr>
            <p:cNvSpPr/>
            <p:nvPr/>
          </p:nvSpPr>
          <p:spPr>
            <a:xfrm>
              <a:off x="7745885" y="904875"/>
              <a:ext cx="2227792" cy="1910291"/>
            </a:xfrm>
            <a:prstGeom prst="rect">
              <a:avLst/>
            </a:prstGeom>
            <a:solidFill>
              <a:srgbClr val="9647BA">
                <a:alpha val="3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C7934C1E-E8E7-59B9-C917-5092EAC995FD}"/>
                </a:ext>
              </a:extLst>
            </p:cNvPr>
            <p:cNvSpPr txBox="1"/>
            <p:nvPr/>
          </p:nvSpPr>
          <p:spPr>
            <a:xfrm>
              <a:off x="7745886" y="888999"/>
              <a:ext cx="952500"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600" dirty="0">
                  <a:ea typeface="Roboto"/>
                  <a:cs typeface="Roboto"/>
                </a:rPr>
                <a:t>sample</a:t>
              </a:r>
              <a:endParaRPr lang="en-GB" sz="1600" dirty="0"/>
            </a:p>
          </p:txBody>
        </p:sp>
      </p:grpSp>
      <p:sp>
        <p:nvSpPr>
          <p:cNvPr id="7" name="TextBox 6">
            <a:extLst>
              <a:ext uri="{FF2B5EF4-FFF2-40B4-BE49-F238E27FC236}">
                <a16:creationId xmlns:a16="http://schemas.microsoft.com/office/drawing/2014/main" id="{ECD3DCB6-EFD0-358D-DD51-E0286E2196C5}"/>
              </a:ext>
            </a:extLst>
          </p:cNvPr>
          <p:cNvSpPr txBox="1"/>
          <p:nvPr/>
        </p:nvSpPr>
        <p:spPr>
          <a:xfrm>
            <a:off x="288723" y="995849"/>
            <a:ext cx="5490086"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In a muon spectrometer, the asymmetry of the positron decays is detected by detector banks on opposite sides of the sample. There are also several sets of magnetic field coils that can be used to apply, or cancel, magnetic fields to the sample. </a:t>
            </a:r>
          </a:p>
        </p:txBody>
      </p:sp>
      <p:pic>
        <p:nvPicPr>
          <p:cNvPr id="2050" name="Picture 2" descr="A collage of several machines&#10;&#10;Description automatically generated">
            <a:extLst>
              <a:ext uri="{FF2B5EF4-FFF2-40B4-BE49-F238E27FC236}">
                <a16:creationId xmlns:a16="http://schemas.microsoft.com/office/drawing/2014/main" id="{2D879833-89EA-2478-162B-1F368806EEE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3454" r="36857" b="64820"/>
          <a:stretch>
            <a:fillRect/>
          </a:stretch>
        </p:blipFill>
        <p:spPr bwMode="auto">
          <a:xfrm>
            <a:off x="7047180" y="3545683"/>
            <a:ext cx="3478486" cy="257003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ECA60DA-2330-06B5-B0C7-28030230AB79}"/>
              </a:ext>
            </a:extLst>
          </p:cNvPr>
          <p:cNvSpPr txBox="1"/>
          <p:nvPr/>
        </p:nvSpPr>
        <p:spPr>
          <a:xfrm>
            <a:off x="7469313" y="6172200"/>
            <a:ext cx="2634221" cy="461665"/>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2400" b="1" dirty="0">
                <a:ea typeface="Roboto"/>
                <a:cs typeface="Roboto"/>
              </a:rPr>
              <a:t>e.g. MUSR@ISIS</a:t>
            </a:r>
          </a:p>
        </p:txBody>
      </p:sp>
      <p:sp>
        <p:nvSpPr>
          <p:cNvPr id="4" name="TextBox 3">
            <a:extLst>
              <a:ext uri="{FF2B5EF4-FFF2-40B4-BE49-F238E27FC236}">
                <a16:creationId xmlns:a16="http://schemas.microsoft.com/office/drawing/2014/main" id="{EDDD2D0B-8B50-C407-0A03-A9392B2FA680}"/>
              </a:ext>
            </a:extLst>
          </p:cNvPr>
          <p:cNvSpPr txBox="1"/>
          <p:nvPr/>
        </p:nvSpPr>
        <p:spPr>
          <a:xfrm>
            <a:off x="308229" y="3057479"/>
            <a:ext cx="5131802" cy="3416320"/>
          </a:xfrm>
          <a:prstGeom prst="rect">
            <a:avLst/>
          </a:prstGeom>
          <a:solidFill>
            <a:schemeClr val="accent4">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The number of events for a detector in an applied transverse field is given by:</a:t>
            </a:r>
          </a:p>
          <a:p>
            <a:endParaRPr lang="en-GB" dirty="0">
              <a:solidFill>
                <a:srgbClr val="003088"/>
              </a:solidFill>
              <a:ea typeface="Roboto"/>
              <a:cs typeface="Roboto"/>
            </a:endParaRPr>
          </a:p>
          <a:p>
            <a:r>
              <a:rPr lang="en-GB" i="1" dirty="0">
                <a:solidFill>
                  <a:srgbClr val="003088"/>
                </a:solidFill>
                <a:latin typeface="Arial"/>
                <a:ea typeface="Roboto"/>
                <a:cs typeface="Arial"/>
              </a:rPr>
              <a:t>N</a:t>
            </a:r>
            <a:r>
              <a:rPr lang="en-GB" dirty="0">
                <a:solidFill>
                  <a:srgbClr val="003088"/>
                </a:solidFill>
                <a:latin typeface="Arial"/>
                <a:ea typeface="Roboto"/>
                <a:cs typeface="Arial"/>
              </a:rPr>
              <a:t>(</a:t>
            </a:r>
            <a:r>
              <a:rPr lang="en-GB" i="1" dirty="0">
                <a:solidFill>
                  <a:srgbClr val="003088"/>
                </a:solidFill>
                <a:latin typeface="Arial"/>
                <a:ea typeface="Roboto"/>
                <a:cs typeface="Arial"/>
              </a:rPr>
              <a:t>t</a:t>
            </a:r>
            <a:r>
              <a:rPr lang="en-GB" dirty="0">
                <a:solidFill>
                  <a:srgbClr val="003088"/>
                </a:solidFill>
                <a:latin typeface="Arial"/>
                <a:ea typeface="Roboto"/>
                <a:cs typeface="Arial"/>
              </a:rPr>
              <a:t>) = </a:t>
            </a:r>
            <a:r>
              <a:rPr lang="en-GB" i="1" dirty="0">
                <a:solidFill>
                  <a:srgbClr val="003088"/>
                </a:solidFill>
                <a:latin typeface="Arial"/>
                <a:ea typeface="Roboto"/>
                <a:cs typeface="Arial"/>
              </a:rPr>
              <a:t>N</a:t>
            </a:r>
            <a:r>
              <a:rPr lang="en-GB" sz="1200" baseline="-25000" dirty="0">
                <a:solidFill>
                  <a:srgbClr val="003088"/>
                </a:solidFill>
                <a:latin typeface="Arial"/>
                <a:ea typeface="Roboto"/>
                <a:cs typeface="Arial"/>
              </a:rPr>
              <a:t>0</a:t>
            </a:r>
            <a:r>
              <a:rPr lang="en-GB" dirty="0">
                <a:solidFill>
                  <a:srgbClr val="003088"/>
                </a:solidFill>
                <a:latin typeface="Arial"/>
                <a:ea typeface="Roboto"/>
                <a:cs typeface="Arial"/>
              </a:rPr>
              <a:t>exp(-</a:t>
            </a:r>
            <a:r>
              <a:rPr lang="en-GB" i="1" dirty="0">
                <a:solidFill>
                  <a:srgbClr val="003088"/>
                </a:solidFill>
                <a:latin typeface="Arial"/>
                <a:ea typeface="Roboto"/>
                <a:cs typeface="Arial"/>
              </a:rPr>
              <a:t>t</a:t>
            </a:r>
            <a:r>
              <a:rPr lang="en-GB" dirty="0">
                <a:solidFill>
                  <a:srgbClr val="003088"/>
                </a:solidFill>
                <a:latin typeface="Arial"/>
                <a:ea typeface="Roboto"/>
                <a:cs typeface="Arial"/>
              </a:rPr>
              <a:t>/</a:t>
            </a:r>
            <a:r>
              <a:rPr lang="en-GB" dirty="0">
                <a:solidFill>
                  <a:srgbClr val="003088"/>
                </a:solidFill>
                <a:latin typeface="Symbol"/>
                <a:ea typeface="Roboto"/>
                <a:cs typeface="Roboto"/>
                <a:sym typeface="Symbol"/>
              </a:rPr>
              <a:t>t</a:t>
            </a:r>
            <a:r>
              <a:rPr lang="en-GB" sz="1200" baseline="-25000" dirty="0">
                <a:solidFill>
                  <a:srgbClr val="003088"/>
                </a:solidFill>
                <a:latin typeface="Symbol"/>
                <a:ea typeface="Roboto"/>
                <a:cs typeface="Roboto"/>
                <a:sym typeface="Symbol"/>
              </a:rPr>
              <a:t>m</a:t>
            </a:r>
            <a:r>
              <a:rPr lang="en-GB" dirty="0">
                <a:solidFill>
                  <a:srgbClr val="003088"/>
                </a:solidFill>
                <a:latin typeface="Arial"/>
                <a:ea typeface="Roboto"/>
                <a:cs typeface="Arial"/>
              </a:rPr>
              <a:t>) [1 + </a:t>
            </a:r>
            <a:r>
              <a:rPr lang="en-GB" i="1" dirty="0">
                <a:solidFill>
                  <a:srgbClr val="003088"/>
                </a:solidFill>
                <a:latin typeface="Arial"/>
                <a:ea typeface="Roboto"/>
                <a:cs typeface="Arial"/>
              </a:rPr>
              <a:t>a</a:t>
            </a:r>
            <a:r>
              <a:rPr lang="en-GB" sz="1200" baseline="-25000" dirty="0">
                <a:solidFill>
                  <a:srgbClr val="003088"/>
                </a:solidFill>
                <a:latin typeface="Arial"/>
                <a:ea typeface="Roboto"/>
                <a:cs typeface="Arial"/>
              </a:rPr>
              <a:t>0</a:t>
            </a:r>
            <a:r>
              <a:rPr lang="en-GB" dirty="0">
                <a:solidFill>
                  <a:srgbClr val="003088"/>
                </a:solidFill>
                <a:latin typeface="Arial"/>
                <a:ea typeface="Roboto"/>
                <a:cs typeface="Arial"/>
              </a:rPr>
              <a:t> </a:t>
            </a:r>
            <a:r>
              <a:rPr lang="en-GB" i="1" dirty="0" err="1">
                <a:solidFill>
                  <a:srgbClr val="003088"/>
                </a:solidFill>
                <a:latin typeface="Arial"/>
                <a:ea typeface="Roboto"/>
                <a:cs typeface="Arial"/>
              </a:rPr>
              <a:t>P</a:t>
            </a:r>
            <a:r>
              <a:rPr lang="en-GB" sz="1200" baseline="-25000" dirty="0" err="1">
                <a:solidFill>
                  <a:srgbClr val="003088"/>
                </a:solidFill>
                <a:latin typeface="Arial"/>
                <a:ea typeface="Roboto"/>
                <a:cs typeface="Arial"/>
              </a:rPr>
              <a:t>x</a:t>
            </a:r>
            <a:r>
              <a:rPr lang="en-GB" dirty="0">
                <a:solidFill>
                  <a:srgbClr val="003088"/>
                </a:solidFill>
                <a:latin typeface="Arial"/>
                <a:ea typeface="Roboto"/>
                <a:cs typeface="Arial"/>
              </a:rPr>
              <a:t>(</a:t>
            </a:r>
            <a:r>
              <a:rPr lang="en-GB" i="1" dirty="0">
                <a:solidFill>
                  <a:srgbClr val="003088"/>
                </a:solidFill>
                <a:latin typeface="Arial"/>
                <a:ea typeface="Roboto"/>
                <a:cs typeface="Arial"/>
              </a:rPr>
              <a:t>t</a:t>
            </a:r>
            <a:r>
              <a:rPr lang="en-GB" dirty="0">
                <a:solidFill>
                  <a:srgbClr val="003088"/>
                </a:solidFill>
                <a:latin typeface="Arial"/>
                <a:ea typeface="Roboto"/>
                <a:cs typeface="Arial"/>
              </a:rPr>
              <a:t>)]</a:t>
            </a:r>
          </a:p>
          <a:p>
            <a:endParaRPr lang="en-GB" dirty="0">
              <a:solidFill>
                <a:srgbClr val="003088"/>
              </a:solidFill>
              <a:latin typeface="Arial"/>
              <a:ea typeface="Roboto"/>
              <a:cs typeface="Arial"/>
            </a:endParaRPr>
          </a:p>
          <a:p>
            <a:r>
              <a:rPr lang="en-GB" dirty="0">
                <a:solidFill>
                  <a:srgbClr val="003088"/>
                </a:solidFill>
                <a:latin typeface="Arial"/>
                <a:ea typeface="Roboto"/>
                <a:cs typeface="Arial"/>
              </a:rPr>
              <a:t>a</a:t>
            </a:r>
            <a:r>
              <a:rPr lang="en-GB" baseline="-25000" dirty="0">
                <a:solidFill>
                  <a:srgbClr val="003088"/>
                </a:solidFill>
                <a:latin typeface="Arial"/>
                <a:ea typeface="Roboto"/>
                <a:cs typeface="Arial"/>
              </a:rPr>
              <a:t>0</a:t>
            </a:r>
            <a:r>
              <a:rPr lang="en-GB" dirty="0">
                <a:solidFill>
                  <a:srgbClr val="003088"/>
                </a:solidFill>
                <a:latin typeface="Arial"/>
                <a:ea typeface="Roboto"/>
                <a:cs typeface="Arial"/>
              </a:rPr>
              <a:t> is the initial asymmetry and </a:t>
            </a:r>
            <a:r>
              <a:rPr lang="en-GB" i="1" dirty="0" err="1">
                <a:solidFill>
                  <a:srgbClr val="003088"/>
                </a:solidFill>
                <a:latin typeface="Arial"/>
                <a:ea typeface="Roboto"/>
                <a:cs typeface="Arial"/>
              </a:rPr>
              <a:t>P</a:t>
            </a:r>
            <a:r>
              <a:rPr lang="en-GB" sz="1200" baseline="-25000" dirty="0" err="1">
                <a:solidFill>
                  <a:srgbClr val="003088"/>
                </a:solidFill>
                <a:latin typeface="Arial"/>
                <a:ea typeface="Roboto"/>
                <a:cs typeface="Arial"/>
              </a:rPr>
              <a:t>x</a:t>
            </a:r>
            <a:r>
              <a:rPr lang="en-GB" dirty="0">
                <a:solidFill>
                  <a:srgbClr val="003088"/>
                </a:solidFill>
                <a:latin typeface="Arial"/>
                <a:ea typeface="Roboto"/>
                <a:cs typeface="Arial"/>
              </a:rPr>
              <a:t>(</a:t>
            </a:r>
            <a:r>
              <a:rPr lang="en-GB" i="1" dirty="0">
                <a:solidFill>
                  <a:srgbClr val="003088"/>
                </a:solidFill>
                <a:latin typeface="Arial"/>
                <a:ea typeface="Roboto"/>
                <a:cs typeface="Arial"/>
              </a:rPr>
              <a:t>t</a:t>
            </a:r>
            <a:r>
              <a:rPr lang="en-GB" dirty="0">
                <a:solidFill>
                  <a:srgbClr val="003088"/>
                </a:solidFill>
                <a:latin typeface="Arial"/>
                <a:ea typeface="Roboto"/>
                <a:cs typeface="Arial"/>
              </a:rPr>
              <a:t>) is the oscillatory polarisation function: </a:t>
            </a:r>
            <a:endParaRPr lang="en-GB" dirty="0">
              <a:solidFill>
                <a:srgbClr val="003088"/>
              </a:solidFill>
              <a:latin typeface="Roboto"/>
              <a:ea typeface="Roboto"/>
              <a:cs typeface="Roboto"/>
            </a:endParaRPr>
          </a:p>
          <a:p>
            <a:br>
              <a:rPr lang="en-GB" dirty="0">
                <a:solidFill>
                  <a:srgbClr val="003088"/>
                </a:solidFill>
                <a:latin typeface="Arial"/>
                <a:ea typeface="Roboto"/>
                <a:cs typeface="Arial"/>
              </a:rPr>
            </a:br>
            <a:r>
              <a:rPr lang="en-GB" i="1" dirty="0" err="1">
                <a:solidFill>
                  <a:srgbClr val="003088"/>
                </a:solidFill>
                <a:latin typeface="Arial"/>
                <a:ea typeface="Roboto"/>
                <a:cs typeface="Arial"/>
              </a:rPr>
              <a:t>P</a:t>
            </a:r>
            <a:r>
              <a:rPr lang="en-GB" i="1" baseline="-25000" dirty="0" err="1">
                <a:solidFill>
                  <a:srgbClr val="003088"/>
                </a:solidFill>
                <a:latin typeface="Arial"/>
                <a:ea typeface="Roboto"/>
                <a:cs typeface="Arial"/>
              </a:rPr>
              <a:t>x</a:t>
            </a:r>
            <a:r>
              <a:rPr lang="en-GB" dirty="0">
                <a:solidFill>
                  <a:srgbClr val="003088"/>
                </a:solidFill>
                <a:latin typeface="Arial"/>
                <a:ea typeface="Roboto"/>
                <a:cs typeface="Arial"/>
              </a:rPr>
              <a:t>(</a:t>
            </a:r>
            <a:r>
              <a:rPr lang="en-GB" i="1" dirty="0">
                <a:solidFill>
                  <a:srgbClr val="003088"/>
                </a:solidFill>
                <a:latin typeface="Arial"/>
                <a:ea typeface="Roboto"/>
                <a:cs typeface="Arial"/>
              </a:rPr>
              <a:t>t</a:t>
            </a:r>
            <a:r>
              <a:rPr lang="en-GB" dirty="0">
                <a:solidFill>
                  <a:srgbClr val="003088"/>
                </a:solidFill>
                <a:latin typeface="Arial"/>
                <a:ea typeface="Roboto"/>
                <a:cs typeface="Arial"/>
              </a:rPr>
              <a:t>) = cos(</a:t>
            </a:r>
            <a:r>
              <a:rPr lang="en-GB" dirty="0" err="1">
                <a:solidFill>
                  <a:srgbClr val="003088"/>
                </a:solidFill>
                <a:latin typeface="Symbol"/>
                <a:ea typeface="Roboto"/>
                <a:cs typeface="Arial"/>
                <a:sym typeface="Symbol"/>
              </a:rPr>
              <a:t>f</a:t>
            </a:r>
            <a:r>
              <a:rPr lang="en-GB" sz="1200" i="1" baseline="-25000" dirty="0" err="1">
                <a:solidFill>
                  <a:srgbClr val="003088"/>
                </a:solidFill>
                <a:latin typeface="Arial"/>
                <a:ea typeface="Roboto"/>
                <a:cs typeface="Arial"/>
              </a:rPr>
              <a:t>d</a:t>
            </a:r>
            <a:r>
              <a:rPr lang="en-GB" dirty="0">
                <a:solidFill>
                  <a:srgbClr val="003088"/>
                </a:solidFill>
                <a:latin typeface="Arial"/>
                <a:ea typeface="Roboto"/>
                <a:cs typeface="Arial"/>
              </a:rPr>
              <a:t> + </a:t>
            </a:r>
            <a:r>
              <a:rPr lang="en-GB" dirty="0" err="1">
                <a:solidFill>
                  <a:srgbClr val="003088"/>
                </a:solidFill>
                <a:latin typeface="Symbol"/>
                <a:ea typeface="Roboto"/>
                <a:cs typeface="Arial"/>
                <a:sym typeface="Symbol"/>
              </a:rPr>
              <a:t>g</a:t>
            </a:r>
            <a:r>
              <a:rPr lang="en-GB" sz="1200" baseline="-25000" dirty="0" err="1">
                <a:solidFill>
                  <a:srgbClr val="003088"/>
                </a:solidFill>
                <a:latin typeface="Symbol"/>
                <a:ea typeface="Roboto"/>
                <a:cs typeface="Arial"/>
                <a:sym typeface="Symbol"/>
              </a:rPr>
              <a:t>m</a:t>
            </a:r>
            <a:r>
              <a:rPr lang="en-GB" i="1" dirty="0" err="1">
                <a:solidFill>
                  <a:srgbClr val="003088"/>
                </a:solidFill>
                <a:latin typeface="Arial"/>
                <a:ea typeface="Roboto"/>
                <a:cs typeface="Arial"/>
              </a:rPr>
              <a:t>B</a:t>
            </a:r>
            <a:r>
              <a:rPr lang="en-GB" sz="1200" baseline="-25000" dirty="0" err="1">
                <a:solidFill>
                  <a:srgbClr val="003088"/>
                </a:solidFill>
                <a:latin typeface="Arial"/>
                <a:ea typeface="Roboto"/>
                <a:cs typeface="Arial"/>
              </a:rPr>
              <a:t>TF</a:t>
            </a:r>
            <a:r>
              <a:rPr lang="en-GB" sz="1200" baseline="-25000" dirty="0">
                <a:solidFill>
                  <a:srgbClr val="003088"/>
                </a:solidFill>
                <a:latin typeface="Arial"/>
                <a:ea typeface="Roboto"/>
                <a:cs typeface="Arial"/>
              </a:rPr>
              <a:t> </a:t>
            </a:r>
            <a:r>
              <a:rPr lang="en-GB" i="1" dirty="0">
                <a:solidFill>
                  <a:srgbClr val="003088"/>
                </a:solidFill>
                <a:latin typeface="Arial"/>
                <a:ea typeface="Roboto"/>
                <a:cs typeface="Arial"/>
              </a:rPr>
              <a:t>t</a:t>
            </a:r>
            <a:r>
              <a:rPr lang="en-GB" dirty="0">
                <a:solidFill>
                  <a:srgbClr val="003088"/>
                </a:solidFill>
                <a:latin typeface="Arial"/>
                <a:ea typeface="Roboto"/>
                <a:cs typeface="Arial"/>
              </a:rPr>
              <a:t>) </a:t>
            </a:r>
            <a:r>
              <a:rPr lang="en-GB" i="1" dirty="0">
                <a:solidFill>
                  <a:srgbClr val="003088"/>
                </a:solidFill>
                <a:latin typeface="Arial"/>
                <a:ea typeface="Roboto"/>
                <a:cs typeface="Arial"/>
              </a:rPr>
              <a:t>G</a:t>
            </a:r>
            <a:r>
              <a:rPr lang="en-GB" sz="1200" baseline="-25000" dirty="0">
                <a:solidFill>
                  <a:srgbClr val="003088"/>
                </a:solidFill>
                <a:latin typeface="Arial"/>
                <a:ea typeface="Roboto"/>
                <a:cs typeface="Arial"/>
              </a:rPr>
              <a:t>x</a:t>
            </a:r>
            <a:r>
              <a:rPr lang="en-GB" dirty="0">
                <a:solidFill>
                  <a:srgbClr val="003088"/>
                </a:solidFill>
                <a:latin typeface="Arial"/>
                <a:ea typeface="Roboto"/>
                <a:cs typeface="Arial"/>
              </a:rPr>
              <a:t>(</a:t>
            </a:r>
            <a:r>
              <a:rPr lang="en-GB" i="1" dirty="0">
                <a:solidFill>
                  <a:srgbClr val="003088"/>
                </a:solidFill>
                <a:latin typeface="Arial"/>
                <a:ea typeface="Roboto"/>
                <a:cs typeface="Arial"/>
              </a:rPr>
              <a:t>t</a:t>
            </a:r>
            <a:r>
              <a:rPr lang="en-GB" dirty="0">
                <a:solidFill>
                  <a:srgbClr val="003088"/>
                </a:solidFill>
                <a:latin typeface="Arial"/>
                <a:ea typeface="Roboto"/>
                <a:cs typeface="Arial"/>
              </a:rPr>
              <a:t>), </a:t>
            </a:r>
            <a:br>
              <a:rPr lang="en-GB" dirty="0">
                <a:solidFill>
                  <a:srgbClr val="003088"/>
                </a:solidFill>
                <a:latin typeface="Arial"/>
                <a:ea typeface="Roboto"/>
                <a:cs typeface="Arial"/>
              </a:rPr>
            </a:br>
            <a:br>
              <a:rPr lang="en-GB" dirty="0">
                <a:solidFill>
                  <a:srgbClr val="003088"/>
                </a:solidFill>
                <a:latin typeface="Arial"/>
                <a:ea typeface="Roboto"/>
                <a:cs typeface="Arial"/>
              </a:rPr>
            </a:br>
            <a:r>
              <a:rPr lang="en-GB" dirty="0">
                <a:solidFill>
                  <a:srgbClr val="003088"/>
                </a:solidFill>
                <a:latin typeface="Arial"/>
                <a:ea typeface="Roboto"/>
                <a:cs typeface="Arial"/>
              </a:rPr>
              <a:t>with </a:t>
            </a:r>
            <a:r>
              <a:rPr lang="en-GB" dirty="0" err="1">
                <a:solidFill>
                  <a:srgbClr val="003088"/>
                </a:solidFill>
                <a:latin typeface="Symbol"/>
                <a:ea typeface="Roboto"/>
                <a:cs typeface="Arial"/>
                <a:sym typeface="Symbol"/>
              </a:rPr>
              <a:t>f</a:t>
            </a:r>
            <a:r>
              <a:rPr lang="en-GB" sz="1200" baseline="-25000" dirty="0" err="1">
                <a:solidFill>
                  <a:srgbClr val="003088"/>
                </a:solidFill>
                <a:latin typeface="Arial"/>
                <a:ea typeface="Roboto"/>
                <a:cs typeface="Arial"/>
              </a:rPr>
              <a:t>d</a:t>
            </a:r>
            <a:r>
              <a:rPr lang="en-GB" dirty="0">
                <a:solidFill>
                  <a:srgbClr val="003088"/>
                </a:solidFill>
                <a:latin typeface="Arial"/>
                <a:ea typeface="Roboto"/>
                <a:cs typeface="Arial"/>
              </a:rPr>
              <a:t> the detector phase and </a:t>
            </a:r>
            <a:r>
              <a:rPr lang="en-GB" i="1" dirty="0">
                <a:solidFill>
                  <a:srgbClr val="003088"/>
                </a:solidFill>
                <a:latin typeface="Arial"/>
                <a:ea typeface="Roboto"/>
                <a:cs typeface="Arial"/>
              </a:rPr>
              <a:t>G</a:t>
            </a:r>
            <a:r>
              <a:rPr lang="en-GB" sz="1200" baseline="-25000" dirty="0">
                <a:solidFill>
                  <a:srgbClr val="003088"/>
                </a:solidFill>
                <a:latin typeface="Arial"/>
                <a:ea typeface="Roboto"/>
                <a:cs typeface="Arial"/>
              </a:rPr>
              <a:t>x</a:t>
            </a:r>
            <a:r>
              <a:rPr lang="en-GB" dirty="0">
                <a:solidFill>
                  <a:srgbClr val="003088"/>
                </a:solidFill>
                <a:latin typeface="Arial"/>
                <a:ea typeface="Roboto"/>
                <a:cs typeface="Arial"/>
              </a:rPr>
              <a:t>(</a:t>
            </a:r>
            <a:r>
              <a:rPr lang="en-GB" i="1" dirty="0">
                <a:solidFill>
                  <a:srgbClr val="003088"/>
                </a:solidFill>
                <a:latin typeface="Arial"/>
                <a:ea typeface="Roboto"/>
                <a:cs typeface="Arial"/>
              </a:rPr>
              <a:t>t</a:t>
            </a:r>
            <a:r>
              <a:rPr lang="en-GB" dirty="0">
                <a:solidFill>
                  <a:srgbClr val="003088"/>
                </a:solidFill>
                <a:latin typeface="Arial"/>
                <a:ea typeface="Roboto"/>
                <a:cs typeface="Arial"/>
              </a:rPr>
              <a:t>) the transverse relaxation function.</a:t>
            </a:r>
            <a:endParaRPr lang="en-GB" dirty="0">
              <a:solidFill>
                <a:srgbClr val="003088"/>
              </a:solidFill>
              <a:ea typeface="Roboto"/>
              <a:cs typeface="Roboto"/>
            </a:endParaRPr>
          </a:p>
        </p:txBody>
      </p:sp>
    </p:spTree>
    <p:extLst>
      <p:ext uri="{BB962C8B-B14F-4D97-AF65-F5344CB8AC3E}">
        <p14:creationId xmlns:p14="http://schemas.microsoft.com/office/powerpoint/2010/main" val="41012539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6293D4-A2D6-6A88-D4E1-4D07F440D761}"/>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61673CA3-0F8C-9605-A404-633845D3ED51}"/>
              </a:ext>
            </a:extLst>
          </p:cNvPr>
          <p:cNvSpPr/>
          <p:nvPr/>
        </p:nvSpPr>
        <p:spPr>
          <a:xfrm>
            <a:off x="71718" y="5486400"/>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D588E152-4736-8378-9EA7-02EB88275B7D}"/>
              </a:ext>
            </a:extLst>
          </p:cNvPr>
          <p:cNvSpPr/>
          <p:nvPr/>
        </p:nvSpPr>
        <p:spPr>
          <a:xfrm>
            <a:off x="2654495" y="906378"/>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2496B67E-DE24-FB3D-8F28-8082BFE4171F}"/>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Muon spectroscopy measurements </a:t>
            </a:r>
            <a:endParaRPr lang="en-GB" sz="3200" dirty="0">
              <a:ea typeface="Roboto"/>
            </a:endParaRPr>
          </a:p>
        </p:txBody>
      </p:sp>
      <p:grpSp>
        <p:nvGrpSpPr>
          <p:cNvPr id="10" name="Group 9">
            <a:extLst>
              <a:ext uri="{FF2B5EF4-FFF2-40B4-BE49-F238E27FC236}">
                <a16:creationId xmlns:a16="http://schemas.microsoft.com/office/drawing/2014/main" id="{0A42A1D8-6143-367B-7C9A-FFB2B2DDF95C}"/>
              </a:ext>
            </a:extLst>
          </p:cNvPr>
          <p:cNvGrpSpPr/>
          <p:nvPr/>
        </p:nvGrpSpPr>
        <p:grpSpPr>
          <a:xfrm>
            <a:off x="6167609" y="698299"/>
            <a:ext cx="5138691" cy="2542537"/>
            <a:chOff x="6167609" y="698299"/>
            <a:chExt cx="5138691" cy="2542537"/>
          </a:xfrm>
        </p:grpSpPr>
        <p:sp>
          <p:nvSpPr>
            <p:cNvPr id="13" name="Rectangle 12">
              <a:extLst>
                <a:ext uri="{FF2B5EF4-FFF2-40B4-BE49-F238E27FC236}">
                  <a16:creationId xmlns:a16="http://schemas.microsoft.com/office/drawing/2014/main" id="{1E32E1BC-CE8B-F13F-AB6E-7A550420A160}"/>
                </a:ext>
              </a:extLst>
            </p:cNvPr>
            <p:cNvSpPr/>
            <p:nvPr/>
          </p:nvSpPr>
          <p:spPr>
            <a:xfrm>
              <a:off x="7116205" y="2863514"/>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a:extLst>
                <a:ext uri="{FF2B5EF4-FFF2-40B4-BE49-F238E27FC236}">
                  <a16:creationId xmlns:a16="http://schemas.microsoft.com/office/drawing/2014/main" id="{4E0F0872-8D49-0754-BAD6-B60B0DB99783}"/>
                </a:ext>
              </a:extLst>
            </p:cNvPr>
            <p:cNvGrpSpPr/>
            <p:nvPr/>
          </p:nvGrpSpPr>
          <p:grpSpPr>
            <a:xfrm>
              <a:off x="6167609" y="698299"/>
              <a:ext cx="5138691" cy="2542537"/>
              <a:chOff x="5957056" y="698299"/>
              <a:chExt cx="5138691" cy="2542537"/>
            </a:xfrm>
          </p:grpSpPr>
          <p:pic>
            <p:nvPicPr>
              <p:cNvPr id="18" name="Picture 17" descr="polar2">
                <a:extLst>
                  <a:ext uri="{FF2B5EF4-FFF2-40B4-BE49-F238E27FC236}">
                    <a16:creationId xmlns:a16="http://schemas.microsoft.com/office/drawing/2014/main" id="{C84F3FB3-4089-EF97-E9E3-D06605B17617}"/>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4286"/>
              <a:stretch/>
            </p:blipFill>
            <p:spPr bwMode="auto">
              <a:xfrm>
                <a:off x="7795199" y="698299"/>
                <a:ext cx="1985554" cy="2406650"/>
              </a:xfrm>
              <a:prstGeom prst="rect">
                <a:avLst/>
              </a:prstGeom>
              <a:noFill/>
              <a:extLst>
                <a:ext uri="{909E8E84-426E-40DD-AFC4-6F175D3DCCD1}">
                  <a14:hiddenFill xmlns:a14="http://schemas.microsoft.com/office/drawing/2010/main">
                    <a:solidFill>
                      <a:srgbClr val="FFFFFF"/>
                    </a:solidFill>
                  </a14:hiddenFill>
                </a:ext>
              </a:extLst>
            </p:spPr>
          </p:pic>
          <p:sp>
            <p:nvSpPr>
              <p:cNvPr id="19" name="Text Box 2052">
                <a:extLst>
                  <a:ext uri="{FF2B5EF4-FFF2-40B4-BE49-F238E27FC236}">
                    <a16:creationId xmlns:a16="http://schemas.microsoft.com/office/drawing/2014/main" id="{9028D15B-BBE6-4CEC-E9C2-EF669F0AC558}"/>
                  </a:ext>
                </a:extLst>
              </p:cNvPr>
              <p:cNvSpPr txBox="1">
                <a:spLocks noChangeArrowheads="1"/>
              </p:cNvSpPr>
              <p:nvPr/>
            </p:nvSpPr>
            <p:spPr bwMode="auto">
              <a:xfrm>
                <a:off x="7258760" y="2874123"/>
                <a:ext cx="28352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altLang="en-US"/>
                  <a:t>W(</a:t>
                </a:r>
                <a:r>
                  <a:rPr lang="en-GB" altLang="en-US">
                    <a:latin typeface="Symbol" panose="05050102010706020507" pitchFamily="18" charset="2"/>
                  </a:rPr>
                  <a:t>q</a:t>
                </a:r>
                <a:r>
                  <a:rPr lang="en-GB" altLang="en-US"/>
                  <a:t>) = 1+ </a:t>
                </a:r>
                <a:r>
                  <a:rPr lang="en-GB" altLang="en-US" i="1"/>
                  <a:t>a</a:t>
                </a:r>
                <a:r>
                  <a:rPr lang="en-GB" altLang="en-US"/>
                  <a:t> cos </a:t>
                </a:r>
                <a:r>
                  <a:rPr lang="en-GB" altLang="en-US">
                    <a:latin typeface="Symbol" panose="05050102010706020507" pitchFamily="18" charset="2"/>
                  </a:rPr>
                  <a:t>q</a:t>
                </a:r>
                <a:endParaRPr lang="en-GB" altLang="en-US" i="1"/>
              </a:p>
            </p:txBody>
          </p:sp>
          <p:sp>
            <p:nvSpPr>
              <p:cNvPr id="20" name="Rectangle 19">
                <a:extLst>
                  <a:ext uri="{FF2B5EF4-FFF2-40B4-BE49-F238E27FC236}">
                    <a16:creationId xmlns:a16="http://schemas.microsoft.com/office/drawing/2014/main" id="{0F60B076-D56F-9AF4-C788-C52FD9AF93F4}"/>
                  </a:ext>
                </a:extLst>
              </p:cNvPr>
              <p:cNvSpPr/>
              <p:nvPr/>
            </p:nvSpPr>
            <p:spPr>
              <a:xfrm>
                <a:off x="10169553" y="893884"/>
                <a:ext cx="653143" cy="2123016"/>
              </a:xfrm>
              <a:prstGeom prst="rect">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vert="vert"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t>Forward Detector</a:t>
                </a:r>
              </a:p>
            </p:txBody>
          </p:sp>
          <p:cxnSp>
            <p:nvCxnSpPr>
              <p:cNvPr id="21" name="Straight Arrow Connector 20">
                <a:extLst>
                  <a:ext uri="{FF2B5EF4-FFF2-40B4-BE49-F238E27FC236}">
                    <a16:creationId xmlns:a16="http://schemas.microsoft.com/office/drawing/2014/main" id="{B9BD9DD1-C907-A464-674D-217C8746FD27}"/>
                  </a:ext>
                </a:extLst>
              </p:cNvPr>
              <p:cNvCxnSpPr/>
              <p:nvPr/>
            </p:nvCxnSpPr>
            <p:spPr>
              <a:xfrm>
                <a:off x="8465758" y="1860142"/>
                <a:ext cx="2629989" cy="6033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51DC1FC5-3D4F-78C4-C07A-3EBF07D1731A}"/>
                  </a:ext>
                </a:extLst>
              </p:cNvPr>
              <p:cNvCxnSpPr/>
              <p:nvPr/>
            </p:nvCxnSpPr>
            <p:spPr>
              <a:xfrm flipV="1">
                <a:off x="8465758" y="893884"/>
                <a:ext cx="2629989" cy="9662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06620BB2-C5BC-9677-7EEC-EE332FF24323}"/>
                  </a:ext>
                </a:extLst>
              </p:cNvPr>
              <p:cNvSpPr txBox="1"/>
              <p:nvPr/>
            </p:nvSpPr>
            <p:spPr>
              <a:xfrm rot="20472302">
                <a:off x="9336569" y="1063202"/>
                <a:ext cx="1025013"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a:t>positrons</a:t>
                </a:r>
              </a:p>
            </p:txBody>
          </p:sp>
          <p:sp>
            <p:nvSpPr>
              <p:cNvPr id="24" name="Rectangle 23">
                <a:extLst>
                  <a:ext uri="{FF2B5EF4-FFF2-40B4-BE49-F238E27FC236}">
                    <a16:creationId xmlns:a16="http://schemas.microsoft.com/office/drawing/2014/main" id="{BC83BA4F-5971-088F-199B-CC866F2F3F4B}"/>
                  </a:ext>
                </a:extLst>
              </p:cNvPr>
              <p:cNvSpPr/>
              <p:nvPr/>
            </p:nvSpPr>
            <p:spPr>
              <a:xfrm>
                <a:off x="6442447" y="819737"/>
                <a:ext cx="653143" cy="2144182"/>
              </a:xfrm>
              <a:prstGeom prst="rect">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vert="vert27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t>Backward Detector</a:t>
                </a:r>
              </a:p>
            </p:txBody>
          </p:sp>
          <p:cxnSp>
            <p:nvCxnSpPr>
              <p:cNvPr id="25" name="Straight Arrow Connector 24">
                <a:extLst>
                  <a:ext uri="{FF2B5EF4-FFF2-40B4-BE49-F238E27FC236}">
                    <a16:creationId xmlns:a16="http://schemas.microsoft.com/office/drawing/2014/main" id="{14C9F889-F28C-DACF-DB3D-1C8D80ED582C}"/>
                  </a:ext>
                </a:extLst>
              </p:cNvPr>
              <p:cNvCxnSpPr/>
              <p:nvPr/>
            </p:nvCxnSpPr>
            <p:spPr>
              <a:xfrm flipH="1">
                <a:off x="5957056" y="1864587"/>
                <a:ext cx="2487597" cy="4437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 name="Rectangle 1">
              <a:extLst>
                <a:ext uri="{FF2B5EF4-FFF2-40B4-BE49-F238E27FC236}">
                  <a16:creationId xmlns:a16="http://schemas.microsoft.com/office/drawing/2014/main" id="{EF3EE97D-8EAF-B37C-52A0-71BDD87B2369}"/>
                </a:ext>
              </a:extLst>
            </p:cNvPr>
            <p:cNvSpPr/>
            <p:nvPr/>
          </p:nvSpPr>
          <p:spPr>
            <a:xfrm>
              <a:off x="7745885" y="904875"/>
              <a:ext cx="2227792" cy="1910291"/>
            </a:xfrm>
            <a:prstGeom prst="rect">
              <a:avLst/>
            </a:prstGeom>
            <a:solidFill>
              <a:srgbClr val="9647BA">
                <a:alpha val="35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EB5FBE2E-B1DF-5621-1450-7D5CB9DF5652}"/>
                </a:ext>
              </a:extLst>
            </p:cNvPr>
            <p:cNvSpPr txBox="1"/>
            <p:nvPr/>
          </p:nvSpPr>
          <p:spPr>
            <a:xfrm>
              <a:off x="7745886" y="888999"/>
              <a:ext cx="952500"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600" dirty="0">
                  <a:ea typeface="Roboto"/>
                  <a:cs typeface="Roboto"/>
                </a:rPr>
                <a:t>sample</a:t>
              </a:r>
              <a:endParaRPr lang="en-GB" sz="1600" dirty="0"/>
            </a:p>
          </p:txBody>
        </p:sp>
      </p:grpSp>
      <p:sp>
        <p:nvSpPr>
          <p:cNvPr id="4" name="TextBox 3">
            <a:extLst>
              <a:ext uri="{FF2B5EF4-FFF2-40B4-BE49-F238E27FC236}">
                <a16:creationId xmlns:a16="http://schemas.microsoft.com/office/drawing/2014/main" id="{8F878290-FBAD-1006-078C-5FD43029158C}"/>
              </a:ext>
            </a:extLst>
          </p:cNvPr>
          <p:cNvSpPr txBox="1"/>
          <p:nvPr/>
        </p:nvSpPr>
        <p:spPr>
          <a:xfrm>
            <a:off x="288723" y="995849"/>
            <a:ext cx="5490086"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In a muon spectrometer, the asymmetry of the positron decays is detected by detector banks on opposite sides of the sample. There are also several sets of magnetic field coils that can be used to apply, or cancel, magnetic fields to the sample. </a:t>
            </a:r>
          </a:p>
        </p:txBody>
      </p:sp>
      <p:sp>
        <p:nvSpPr>
          <p:cNvPr id="7" name="TextBox 6">
            <a:extLst>
              <a:ext uri="{FF2B5EF4-FFF2-40B4-BE49-F238E27FC236}">
                <a16:creationId xmlns:a16="http://schemas.microsoft.com/office/drawing/2014/main" id="{021AC11C-D670-190C-8712-477C43C7F3F0}"/>
              </a:ext>
            </a:extLst>
          </p:cNvPr>
          <p:cNvSpPr txBox="1"/>
          <p:nvPr/>
        </p:nvSpPr>
        <p:spPr>
          <a:xfrm>
            <a:off x="308229" y="3057479"/>
            <a:ext cx="5131802" cy="3416320"/>
          </a:xfrm>
          <a:prstGeom prst="rect">
            <a:avLst/>
          </a:prstGeom>
          <a:solidFill>
            <a:schemeClr val="accent4">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The number of events for a detector in an applied transverse field is given by:</a:t>
            </a:r>
          </a:p>
          <a:p>
            <a:endParaRPr lang="en-GB" dirty="0">
              <a:solidFill>
                <a:srgbClr val="003088"/>
              </a:solidFill>
              <a:ea typeface="Roboto"/>
              <a:cs typeface="Roboto"/>
            </a:endParaRPr>
          </a:p>
          <a:p>
            <a:r>
              <a:rPr lang="en-GB" i="1" dirty="0">
                <a:solidFill>
                  <a:srgbClr val="003088"/>
                </a:solidFill>
                <a:latin typeface="Arial"/>
                <a:ea typeface="Roboto"/>
                <a:cs typeface="Arial"/>
              </a:rPr>
              <a:t>N</a:t>
            </a:r>
            <a:r>
              <a:rPr lang="en-GB" dirty="0">
                <a:solidFill>
                  <a:srgbClr val="003088"/>
                </a:solidFill>
                <a:latin typeface="Arial"/>
                <a:ea typeface="Roboto"/>
                <a:cs typeface="Arial"/>
              </a:rPr>
              <a:t>(</a:t>
            </a:r>
            <a:r>
              <a:rPr lang="en-GB" i="1" dirty="0">
                <a:solidFill>
                  <a:srgbClr val="003088"/>
                </a:solidFill>
                <a:latin typeface="Arial"/>
                <a:ea typeface="Roboto"/>
                <a:cs typeface="Arial"/>
              </a:rPr>
              <a:t>t</a:t>
            </a:r>
            <a:r>
              <a:rPr lang="en-GB" dirty="0">
                <a:solidFill>
                  <a:srgbClr val="003088"/>
                </a:solidFill>
                <a:latin typeface="Arial"/>
                <a:ea typeface="Roboto"/>
                <a:cs typeface="Arial"/>
              </a:rPr>
              <a:t>) = </a:t>
            </a:r>
            <a:r>
              <a:rPr lang="en-GB" i="1" dirty="0">
                <a:solidFill>
                  <a:srgbClr val="003088"/>
                </a:solidFill>
                <a:latin typeface="Arial"/>
                <a:ea typeface="Roboto"/>
                <a:cs typeface="Arial"/>
              </a:rPr>
              <a:t>N</a:t>
            </a:r>
            <a:r>
              <a:rPr lang="en-GB" sz="1200" baseline="-25000" dirty="0">
                <a:solidFill>
                  <a:srgbClr val="003088"/>
                </a:solidFill>
                <a:latin typeface="Arial"/>
                <a:ea typeface="Roboto"/>
                <a:cs typeface="Arial"/>
              </a:rPr>
              <a:t>0</a:t>
            </a:r>
            <a:r>
              <a:rPr lang="en-GB" dirty="0">
                <a:solidFill>
                  <a:srgbClr val="003088"/>
                </a:solidFill>
                <a:latin typeface="Arial"/>
                <a:ea typeface="Roboto"/>
                <a:cs typeface="Arial"/>
              </a:rPr>
              <a:t>exp(-</a:t>
            </a:r>
            <a:r>
              <a:rPr lang="en-GB" i="1" dirty="0">
                <a:solidFill>
                  <a:srgbClr val="003088"/>
                </a:solidFill>
                <a:latin typeface="Arial"/>
                <a:ea typeface="Roboto"/>
                <a:cs typeface="Arial"/>
              </a:rPr>
              <a:t>t</a:t>
            </a:r>
            <a:r>
              <a:rPr lang="en-GB" dirty="0">
                <a:solidFill>
                  <a:srgbClr val="003088"/>
                </a:solidFill>
                <a:latin typeface="Arial"/>
                <a:ea typeface="Roboto"/>
                <a:cs typeface="Arial"/>
              </a:rPr>
              <a:t>/</a:t>
            </a:r>
            <a:r>
              <a:rPr lang="en-GB" dirty="0">
                <a:solidFill>
                  <a:srgbClr val="003088"/>
                </a:solidFill>
                <a:latin typeface="Symbol"/>
                <a:ea typeface="Roboto"/>
                <a:cs typeface="Roboto"/>
                <a:sym typeface="Symbol"/>
              </a:rPr>
              <a:t>t</a:t>
            </a:r>
            <a:r>
              <a:rPr lang="en-GB" sz="1200" baseline="-25000" dirty="0">
                <a:solidFill>
                  <a:srgbClr val="003088"/>
                </a:solidFill>
                <a:latin typeface="Symbol"/>
                <a:ea typeface="Roboto"/>
                <a:cs typeface="Roboto"/>
                <a:sym typeface="Symbol"/>
              </a:rPr>
              <a:t>m</a:t>
            </a:r>
            <a:r>
              <a:rPr lang="en-GB" dirty="0">
                <a:solidFill>
                  <a:srgbClr val="003088"/>
                </a:solidFill>
                <a:latin typeface="Arial"/>
                <a:ea typeface="Roboto"/>
                <a:cs typeface="Arial"/>
              </a:rPr>
              <a:t>) [1 + </a:t>
            </a:r>
            <a:r>
              <a:rPr lang="en-GB" i="1" dirty="0">
                <a:solidFill>
                  <a:srgbClr val="003088"/>
                </a:solidFill>
                <a:latin typeface="Arial"/>
                <a:ea typeface="Roboto"/>
                <a:cs typeface="Arial"/>
              </a:rPr>
              <a:t>a</a:t>
            </a:r>
            <a:r>
              <a:rPr lang="en-GB" sz="1200" baseline="-25000" dirty="0">
                <a:solidFill>
                  <a:srgbClr val="003088"/>
                </a:solidFill>
                <a:latin typeface="Arial"/>
                <a:ea typeface="Roboto"/>
                <a:cs typeface="Arial"/>
              </a:rPr>
              <a:t>0</a:t>
            </a:r>
            <a:r>
              <a:rPr lang="en-GB" dirty="0">
                <a:solidFill>
                  <a:srgbClr val="003088"/>
                </a:solidFill>
                <a:latin typeface="Arial"/>
                <a:ea typeface="Roboto"/>
                <a:cs typeface="Arial"/>
              </a:rPr>
              <a:t> </a:t>
            </a:r>
            <a:r>
              <a:rPr lang="en-GB" i="1" dirty="0" err="1">
                <a:solidFill>
                  <a:srgbClr val="003088"/>
                </a:solidFill>
                <a:latin typeface="Arial"/>
                <a:ea typeface="Roboto"/>
                <a:cs typeface="Arial"/>
              </a:rPr>
              <a:t>P</a:t>
            </a:r>
            <a:r>
              <a:rPr lang="en-GB" sz="1200" baseline="-25000" dirty="0" err="1">
                <a:solidFill>
                  <a:srgbClr val="003088"/>
                </a:solidFill>
                <a:latin typeface="Arial"/>
                <a:ea typeface="Roboto"/>
                <a:cs typeface="Arial"/>
              </a:rPr>
              <a:t>x</a:t>
            </a:r>
            <a:r>
              <a:rPr lang="en-GB" dirty="0">
                <a:solidFill>
                  <a:srgbClr val="003088"/>
                </a:solidFill>
                <a:latin typeface="Arial"/>
                <a:ea typeface="Roboto"/>
                <a:cs typeface="Arial"/>
              </a:rPr>
              <a:t>(</a:t>
            </a:r>
            <a:r>
              <a:rPr lang="en-GB" i="1" dirty="0">
                <a:solidFill>
                  <a:srgbClr val="003088"/>
                </a:solidFill>
                <a:latin typeface="Arial"/>
                <a:ea typeface="Roboto"/>
                <a:cs typeface="Arial"/>
              </a:rPr>
              <a:t>t</a:t>
            </a:r>
            <a:r>
              <a:rPr lang="en-GB" dirty="0">
                <a:solidFill>
                  <a:srgbClr val="003088"/>
                </a:solidFill>
                <a:latin typeface="Arial"/>
                <a:ea typeface="Roboto"/>
                <a:cs typeface="Arial"/>
              </a:rPr>
              <a:t>)]</a:t>
            </a:r>
          </a:p>
          <a:p>
            <a:endParaRPr lang="en-GB" dirty="0">
              <a:solidFill>
                <a:srgbClr val="003088"/>
              </a:solidFill>
              <a:latin typeface="Arial"/>
              <a:ea typeface="Roboto"/>
              <a:cs typeface="Arial"/>
            </a:endParaRPr>
          </a:p>
          <a:p>
            <a:r>
              <a:rPr lang="en-GB" dirty="0">
                <a:solidFill>
                  <a:srgbClr val="003088"/>
                </a:solidFill>
                <a:latin typeface="Arial"/>
                <a:ea typeface="Roboto"/>
                <a:cs typeface="Arial"/>
              </a:rPr>
              <a:t>a</a:t>
            </a:r>
            <a:r>
              <a:rPr lang="en-GB" baseline="-25000" dirty="0">
                <a:solidFill>
                  <a:srgbClr val="003088"/>
                </a:solidFill>
                <a:latin typeface="Arial"/>
                <a:ea typeface="Roboto"/>
                <a:cs typeface="Arial"/>
              </a:rPr>
              <a:t>0</a:t>
            </a:r>
            <a:r>
              <a:rPr lang="en-GB" dirty="0">
                <a:solidFill>
                  <a:srgbClr val="003088"/>
                </a:solidFill>
                <a:latin typeface="Arial"/>
                <a:ea typeface="Roboto"/>
                <a:cs typeface="Arial"/>
              </a:rPr>
              <a:t> is the initial asymmetry and </a:t>
            </a:r>
            <a:r>
              <a:rPr lang="en-GB" i="1" dirty="0" err="1">
                <a:solidFill>
                  <a:srgbClr val="003088"/>
                </a:solidFill>
                <a:latin typeface="Arial"/>
                <a:ea typeface="Roboto"/>
                <a:cs typeface="Arial"/>
              </a:rPr>
              <a:t>P</a:t>
            </a:r>
            <a:r>
              <a:rPr lang="en-GB" sz="1200" baseline="-25000" dirty="0" err="1">
                <a:solidFill>
                  <a:srgbClr val="003088"/>
                </a:solidFill>
                <a:latin typeface="Arial"/>
                <a:ea typeface="Roboto"/>
                <a:cs typeface="Arial"/>
              </a:rPr>
              <a:t>x</a:t>
            </a:r>
            <a:r>
              <a:rPr lang="en-GB" dirty="0">
                <a:solidFill>
                  <a:srgbClr val="003088"/>
                </a:solidFill>
                <a:latin typeface="Arial"/>
                <a:ea typeface="Roboto"/>
                <a:cs typeface="Arial"/>
              </a:rPr>
              <a:t>(</a:t>
            </a:r>
            <a:r>
              <a:rPr lang="en-GB" i="1" dirty="0">
                <a:solidFill>
                  <a:srgbClr val="003088"/>
                </a:solidFill>
                <a:latin typeface="Arial"/>
                <a:ea typeface="Roboto"/>
                <a:cs typeface="Arial"/>
              </a:rPr>
              <a:t>t</a:t>
            </a:r>
            <a:r>
              <a:rPr lang="en-GB" dirty="0">
                <a:solidFill>
                  <a:srgbClr val="003088"/>
                </a:solidFill>
                <a:latin typeface="Arial"/>
                <a:ea typeface="Roboto"/>
                <a:cs typeface="Arial"/>
              </a:rPr>
              <a:t>) is the oscillatory polarisation function: </a:t>
            </a:r>
            <a:endParaRPr lang="en-GB" dirty="0">
              <a:solidFill>
                <a:srgbClr val="003088"/>
              </a:solidFill>
              <a:latin typeface="Roboto"/>
              <a:ea typeface="Roboto"/>
              <a:cs typeface="Roboto"/>
            </a:endParaRPr>
          </a:p>
          <a:p>
            <a:br>
              <a:rPr lang="en-GB" dirty="0">
                <a:solidFill>
                  <a:srgbClr val="003088"/>
                </a:solidFill>
                <a:latin typeface="Arial"/>
                <a:ea typeface="Roboto"/>
                <a:cs typeface="Arial"/>
              </a:rPr>
            </a:br>
            <a:r>
              <a:rPr lang="en-GB" i="1" dirty="0" err="1">
                <a:solidFill>
                  <a:srgbClr val="003088"/>
                </a:solidFill>
                <a:latin typeface="Arial"/>
                <a:ea typeface="Roboto"/>
                <a:cs typeface="Arial"/>
              </a:rPr>
              <a:t>P</a:t>
            </a:r>
            <a:r>
              <a:rPr lang="en-GB" i="1" baseline="-25000" dirty="0" err="1">
                <a:solidFill>
                  <a:srgbClr val="003088"/>
                </a:solidFill>
                <a:latin typeface="Arial"/>
                <a:ea typeface="Roboto"/>
                <a:cs typeface="Arial"/>
              </a:rPr>
              <a:t>x</a:t>
            </a:r>
            <a:r>
              <a:rPr lang="en-GB" dirty="0">
                <a:solidFill>
                  <a:srgbClr val="003088"/>
                </a:solidFill>
                <a:latin typeface="Arial"/>
                <a:ea typeface="Roboto"/>
                <a:cs typeface="Arial"/>
              </a:rPr>
              <a:t>(</a:t>
            </a:r>
            <a:r>
              <a:rPr lang="en-GB" i="1" dirty="0">
                <a:solidFill>
                  <a:srgbClr val="003088"/>
                </a:solidFill>
                <a:latin typeface="Arial"/>
                <a:ea typeface="Roboto"/>
                <a:cs typeface="Arial"/>
              </a:rPr>
              <a:t>t</a:t>
            </a:r>
            <a:r>
              <a:rPr lang="en-GB" dirty="0">
                <a:solidFill>
                  <a:srgbClr val="003088"/>
                </a:solidFill>
                <a:latin typeface="Arial"/>
                <a:ea typeface="Roboto"/>
                <a:cs typeface="Arial"/>
              </a:rPr>
              <a:t>) = cos(</a:t>
            </a:r>
            <a:r>
              <a:rPr lang="en-GB" dirty="0" err="1">
                <a:solidFill>
                  <a:srgbClr val="003088"/>
                </a:solidFill>
                <a:latin typeface="Symbol"/>
                <a:ea typeface="Roboto"/>
                <a:cs typeface="Arial"/>
                <a:sym typeface="Symbol"/>
              </a:rPr>
              <a:t>f</a:t>
            </a:r>
            <a:r>
              <a:rPr lang="en-GB" sz="1200" i="1" baseline="-25000" dirty="0" err="1">
                <a:solidFill>
                  <a:srgbClr val="003088"/>
                </a:solidFill>
                <a:latin typeface="Arial"/>
                <a:ea typeface="Roboto"/>
                <a:cs typeface="Arial"/>
              </a:rPr>
              <a:t>d</a:t>
            </a:r>
            <a:r>
              <a:rPr lang="en-GB" dirty="0">
                <a:solidFill>
                  <a:srgbClr val="003088"/>
                </a:solidFill>
                <a:latin typeface="Arial"/>
                <a:ea typeface="Roboto"/>
                <a:cs typeface="Arial"/>
              </a:rPr>
              <a:t> + </a:t>
            </a:r>
            <a:r>
              <a:rPr lang="en-GB" dirty="0" err="1">
                <a:solidFill>
                  <a:srgbClr val="003088"/>
                </a:solidFill>
                <a:latin typeface="Symbol"/>
                <a:ea typeface="Roboto"/>
                <a:cs typeface="Arial"/>
                <a:sym typeface="Symbol"/>
              </a:rPr>
              <a:t>g</a:t>
            </a:r>
            <a:r>
              <a:rPr lang="en-GB" sz="1200" baseline="-25000" dirty="0" err="1">
                <a:solidFill>
                  <a:srgbClr val="003088"/>
                </a:solidFill>
                <a:latin typeface="Symbol"/>
                <a:ea typeface="Roboto"/>
                <a:cs typeface="Arial"/>
                <a:sym typeface="Symbol"/>
              </a:rPr>
              <a:t>m</a:t>
            </a:r>
            <a:r>
              <a:rPr lang="en-GB" i="1" dirty="0" err="1">
                <a:solidFill>
                  <a:srgbClr val="003088"/>
                </a:solidFill>
                <a:latin typeface="Arial"/>
                <a:ea typeface="Roboto"/>
                <a:cs typeface="Arial"/>
              </a:rPr>
              <a:t>B</a:t>
            </a:r>
            <a:r>
              <a:rPr lang="en-GB" sz="1200" baseline="-25000" dirty="0" err="1">
                <a:solidFill>
                  <a:srgbClr val="003088"/>
                </a:solidFill>
                <a:latin typeface="Arial"/>
                <a:ea typeface="Roboto"/>
                <a:cs typeface="Arial"/>
              </a:rPr>
              <a:t>TF</a:t>
            </a:r>
            <a:r>
              <a:rPr lang="en-GB" sz="1200" baseline="-25000" dirty="0">
                <a:solidFill>
                  <a:srgbClr val="003088"/>
                </a:solidFill>
                <a:latin typeface="Arial"/>
                <a:ea typeface="Roboto"/>
                <a:cs typeface="Arial"/>
              </a:rPr>
              <a:t> </a:t>
            </a:r>
            <a:r>
              <a:rPr lang="en-GB" i="1" dirty="0">
                <a:solidFill>
                  <a:srgbClr val="003088"/>
                </a:solidFill>
                <a:latin typeface="Arial"/>
                <a:ea typeface="Roboto"/>
                <a:cs typeface="Arial"/>
              </a:rPr>
              <a:t>t</a:t>
            </a:r>
            <a:r>
              <a:rPr lang="en-GB" dirty="0">
                <a:solidFill>
                  <a:srgbClr val="003088"/>
                </a:solidFill>
                <a:latin typeface="Arial"/>
                <a:ea typeface="Roboto"/>
                <a:cs typeface="Arial"/>
              </a:rPr>
              <a:t>) </a:t>
            </a:r>
            <a:r>
              <a:rPr lang="en-GB" i="1" dirty="0">
                <a:solidFill>
                  <a:srgbClr val="003088"/>
                </a:solidFill>
                <a:latin typeface="Arial"/>
                <a:ea typeface="Roboto"/>
                <a:cs typeface="Arial"/>
              </a:rPr>
              <a:t>G</a:t>
            </a:r>
            <a:r>
              <a:rPr lang="en-GB" sz="1200" baseline="-25000" dirty="0">
                <a:solidFill>
                  <a:srgbClr val="003088"/>
                </a:solidFill>
                <a:latin typeface="Arial"/>
                <a:ea typeface="Roboto"/>
                <a:cs typeface="Arial"/>
              </a:rPr>
              <a:t>x</a:t>
            </a:r>
            <a:r>
              <a:rPr lang="en-GB" dirty="0">
                <a:solidFill>
                  <a:srgbClr val="003088"/>
                </a:solidFill>
                <a:latin typeface="Arial"/>
                <a:ea typeface="Roboto"/>
                <a:cs typeface="Arial"/>
              </a:rPr>
              <a:t>(</a:t>
            </a:r>
            <a:r>
              <a:rPr lang="en-GB" i="1" dirty="0">
                <a:solidFill>
                  <a:srgbClr val="003088"/>
                </a:solidFill>
                <a:latin typeface="Arial"/>
                <a:ea typeface="Roboto"/>
                <a:cs typeface="Arial"/>
              </a:rPr>
              <a:t>t</a:t>
            </a:r>
            <a:r>
              <a:rPr lang="en-GB" dirty="0">
                <a:solidFill>
                  <a:srgbClr val="003088"/>
                </a:solidFill>
                <a:latin typeface="Arial"/>
                <a:ea typeface="Roboto"/>
                <a:cs typeface="Arial"/>
              </a:rPr>
              <a:t>), </a:t>
            </a:r>
            <a:br>
              <a:rPr lang="en-GB" dirty="0">
                <a:solidFill>
                  <a:srgbClr val="003088"/>
                </a:solidFill>
                <a:latin typeface="Arial"/>
                <a:ea typeface="Roboto"/>
                <a:cs typeface="Arial"/>
              </a:rPr>
            </a:br>
            <a:br>
              <a:rPr lang="en-GB" dirty="0">
                <a:solidFill>
                  <a:srgbClr val="003088"/>
                </a:solidFill>
                <a:latin typeface="Arial"/>
                <a:ea typeface="Roboto"/>
                <a:cs typeface="Arial"/>
              </a:rPr>
            </a:br>
            <a:r>
              <a:rPr lang="en-GB" dirty="0">
                <a:solidFill>
                  <a:srgbClr val="003088"/>
                </a:solidFill>
                <a:latin typeface="Arial"/>
                <a:ea typeface="Roboto"/>
                <a:cs typeface="Arial"/>
              </a:rPr>
              <a:t>with </a:t>
            </a:r>
            <a:r>
              <a:rPr lang="en-GB" dirty="0" err="1">
                <a:solidFill>
                  <a:srgbClr val="003088"/>
                </a:solidFill>
                <a:latin typeface="Symbol"/>
                <a:ea typeface="Roboto"/>
                <a:cs typeface="Arial"/>
                <a:sym typeface="Symbol"/>
              </a:rPr>
              <a:t>f</a:t>
            </a:r>
            <a:r>
              <a:rPr lang="en-GB" sz="1200" baseline="-25000" dirty="0" err="1">
                <a:solidFill>
                  <a:srgbClr val="003088"/>
                </a:solidFill>
                <a:latin typeface="Arial"/>
                <a:ea typeface="Roboto"/>
                <a:cs typeface="Arial"/>
              </a:rPr>
              <a:t>d</a:t>
            </a:r>
            <a:r>
              <a:rPr lang="en-GB" dirty="0">
                <a:solidFill>
                  <a:srgbClr val="003088"/>
                </a:solidFill>
                <a:latin typeface="Arial"/>
                <a:ea typeface="Roboto"/>
                <a:cs typeface="Arial"/>
              </a:rPr>
              <a:t> the detector phase and </a:t>
            </a:r>
            <a:r>
              <a:rPr lang="en-GB" i="1" dirty="0">
                <a:solidFill>
                  <a:srgbClr val="003088"/>
                </a:solidFill>
                <a:latin typeface="Arial"/>
                <a:ea typeface="Roboto"/>
                <a:cs typeface="Arial"/>
              </a:rPr>
              <a:t>G</a:t>
            </a:r>
            <a:r>
              <a:rPr lang="en-GB" sz="1200" baseline="-25000" dirty="0">
                <a:solidFill>
                  <a:srgbClr val="003088"/>
                </a:solidFill>
                <a:latin typeface="Arial"/>
                <a:ea typeface="Roboto"/>
                <a:cs typeface="Arial"/>
              </a:rPr>
              <a:t>x</a:t>
            </a:r>
            <a:r>
              <a:rPr lang="en-GB" dirty="0">
                <a:solidFill>
                  <a:srgbClr val="003088"/>
                </a:solidFill>
                <a:latin typeface="Arial"/>
                <a:ea typeface="Roboto"/>
                <a:cs typeface="Arial"/>
              </a:rPr>
              <a:t>(</a:t>
            </a:r>
            <a:r>
              <a:rPr lang="en-GB" i="1" dirty="0">
                <a:solidFill>
                  <a:srgbClr val="003088"/>
                </a:solidFill>
                <a:latin typeface="Arial"/>
                <a:ea typeface="Roboto"/>
                <a:cs typeface="Arial"/>
              </a:rPr>
              <a:t>t</a:t>
            </a:r>
            <a:r>
              <a:rPr lang="en-GB" dirty="0">
                <a:solidFill>
                  <a:srgbClr val="003088"/>
                </a:solidFill>
                <a:latin typeface="Arial"/>
                <a:ea typeface="Roboto"/>
                <a:cs typeface="Arial"/>
              </a:rPr>
              <a:t>) the transverse relaxation function.</a:t>
            </a:r>
            <a:endParaRPr lang="en-GB" dirty="0">
              <a:solidFill>
                <a:srgbClr val="003088"/>
              </a:solidFill>
              <a:ea typeface="Roboto"/>
              <a:cs typeface="Roboto"/>
            </a:endParaRPr>
          </a:p>
        </p:txBody>
      </p:sp>
      <p:grpSp>
        <p:nvGrpSpPr>
          <p:cNvPr id="27" name="Group 26">
            <a:extLst>
              <a:ext uri="{FF2B5EF4-FFF2-40B4-BE49-F238E27FC236}">
                <a16:creationId xmlns:a16="http://schemas.microsoft.com/office/drawing/2014/main" id="{39DB241C-06B7-053A-3E03-FEAC082DE80F}"/>
              </a:ext>
            </a:extLst>
          </p:cNvPr>
          <p:cNvGrpSpPr/>
          <p:nvPr/>
        </p:nvGrpSpPr>
        <p:grpSpPr>
          <a:xfrm>
            <a:off x="4806173" y="3426989"/>
            <a:ext cx="6507303" cy="3350950"/>
            <a:chOff x="5548120" y="3426989"/>
            <a:chExt cx="6507303" cy="3350950"/>
          </a:xfrm>
        </p:grpSpPr>
        <p:sp>
          <p:nvSpPr>
            <p:cNvPr id="12" name="Rectangle 11">
              <a:extLst>
                <a:ext uri="{FF2B5EF4-FFF2-40B4-BE49-F238E27FC236}">
                  <a16:creationId xmlns:a16="http://schemas.microsoft.com/office/drawing/2014/main" id="{BED80BF4-2D5E-0135-9FEF-6C0B02472AA0}"/>
                </a:ext>
              </a:extLst>
            </p:cNvPr>
            <p:cNvSpPr/>
            <p:nvPr/>
          </p:nvSpPr>
          <p:spPr>
            <a:xfrm>
              <a:off x="5548120" y="3426989"/>
              <a:ext cx="6384274" cy="3350950"/>
            </a:xfrm>
            <a:prstGeom prst="rect">
              <a:avLst/>
            </a:prstGeom>
            <a:solidFill>
              <a:schemeClr val="bg1"/>
            </a:solidFill>
            <a:ln w="571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588042BE-0C93-0E85-A274-5189058CE7BC}"/>
                </a:ext>
              </a:extLst>
            </p:cNvPr>
            <p:cNvSpPr txBox="1"/>
            <p:nvPr/>
          </p:nvSpPr>
          <p:spPr>
            <a:xfrm>
              <a:off x="9022099" y="4242563"/>
              <a:ext cx="3033324"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Oscillation frequency = B</a:t>
              </a:r>
              <a:r>
                <a:rPr lang="en-GB" baseline="-25000" dirty="0">
                  <a:solidFill>
                    <a:srgbClr val="003088"/>
                  </a:solidFill>
                  <a:ea typeface="Roboto"/>
                  <a:cs typeface="Roboto"/>
                </a:rPr>
                <a:t>TF</a:t>
              </a:r>
            </a:p>
            <a:p>
              <a:endParaRPr lang="en-GB" dirty="0">
                <a:solidFill>
                  <a:srgbClr val="003088"/>
                </a:solidFill>
                <a:ea typeface="Roboto"/>
                <a:cs typeface="Roboto"/>
              </a:endParaRPr>
            </a:p>
            <a:p>
              <a:r>
                <a:rPr lang="en-GB" dirty="0">
                  <a:solidFill>
                    <a:srgbClr val="003088"/>
                  </a:solidFill>
                  <a:ea typeface="Roboto"/>
                  <a:cs typeface="Roboto"/>
                </a:rPr>
                <a:t>exp decay due to muon lifetime</a:t>
              </a:r>
            </a:p>
            <a:p>
              <a:endParaRPr lang="en-GB" dirty="0">
                <a:solidFill>
                  <a:srgbClr val="003088"/>
                </a:solidFill>
                <a:ea typeface="Roboto"/>
                <a:cs typeface="Roboto"/>
              </a:endParaRPr>
            </a:p>
            <a:p>
              <a:r>
                <a:rPr lang="en-GB" dirty="0">
                  <a:solidFill>
                    <a:srgbClr val="003088"/>
                  </a:solidFill>
                  <a:ea typeface="Roboto"/>
                  <a:cs typeface="Roboto"/>
                </a:rPr>
                <a:t>Damping of oscillation amplitude due to G</a:t>
              </a:r>
              <a:r>
                <a:rPr lang="en-GB" baseline="-25000" dirty="0">
                  <a:solidFill>
                    <a:srgbClr val="003088"/>
                  </a:solidFill>
                  <a:ea typeface="Roboto"/>
                  <a:cs typeface="Roboto"/>
                </a:rPr>
                <a:t>x</a:t>
              </a:r>
              <a:r>
                <a:rPr lang="en-GB" dirty="0">
                  <a:solidFill>
                    <a:srgbClr val="003088"/>
                  </a:solidFill>
                  <a:ea typeface="Roboto"/>
                  <a:cs typeface="Roboto"/>
                </a:rPr>
                <a:t>(t)</a:t>
              </a:r>
            </a:p>
          </p:txBody>
        </p:sp>
        <p:pic>
          <p:nvPicPr>
            <p:cNvPr id="26" name="Picture 25" descr="rotdata">
              <a:extLst>
                <a:ext uri="{FF2B5EF4-FFF2-40B4-BE49-F238E27FC236}">
                  <a16:creationId xmlns:a16="http://schemas.microsoft.com/office/drawing/2014/main" id="{B305A50B-66B9-7DE4-4730-8EAF573E5743}"/>
                </a:ext>
              </a:extLst>
            </p:cNvPr>
            <p:cNvPicPr>
              <a:picLocks noChangeAspect="1"/>
            </p:cNvPicPr>
            <p:nvPr/>
          </p:nvPicPr>
          <p:blipFill>
            <a:blip r:embed="rId3"/>
            <a:stretch>
              <a:fillRect/>
            </a:stretch>
          </p:blipFill>
          <p:spPr>
            <a:xfrm>
              <a:off x="5592430" y="3535280"/>
              <a:ext cx="3473616" cy="3136232"/>
            </a:xfrm>
            <a:prstGeom prst="rect">
              <a:avLst/>
            </a:prstGeom>
          </p:spPr>
        </p:pic>
      </p:grpSp>
    </p:spTree>
    <p:extLst>
      <p:ext uri="{BB962C8B-B14F-4D97-AF65-F5344CB8AC3E}">
        <p14:creationId xmlns:p14="http://schemas.microsoft.com/office/powerpoint/2010/main" val="1718981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31B7E3-C417-DA9B-D222-7DADA51BB9EE}"/>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A7E632BF-74E1-8EF7-F1F5-AF88EBBBC5BC}"/>
              </a:ext>
            </a:extLst>
          </p:cNvPr>
          <p:cNvSpPr/>
          <p:nvPr/>
        </p:nvSpPr>
        <p:spPr>
          <a:xfrm>
            <a:off x="71718" y="5359400"/>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4CC3E581-FD85-68D5-F7DB-13D49DA86CC7}"/>
              </a:ext>
            </a:extLst>
          </p:cNvPr>
          <p:cNvSpPr/>
          <p:nvPr/>
        </p:nvSpPr>
        <p:spPr>
          <a:xfrm>
            <a:off x="2654495" y="906378"/>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FF3BDCD1-B96A-EAA8-632A-33554CF8F4FA}"/>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Experiment Geometries</a:t>
            </a:r>
            <a:endParaRPr lang="en-US" dirty="0"/>
          </a:p>
        </p:txBody>
      </p:sp>
      <p:sp>
        <p:nvSpPr>
          <p:cNvPr id="3" name="TextBox 2">
            <a:extLst>
              <a:ext uri="{FF2B5EF4-FFF2-40B4-BE49-F238E27FC236}">
                <a16:creationId xmlns:a16="http://schemas.microsoft.com/office/drawing/2014/main" id="{C1F729CA-2329-FD7B-FD3E-E530C67C4739}"/>
              </a:ext>
            </a:extLst>
          </p:cNvPr>
          <p:cNvSpPr txBox="1"/>
          <p:nvPr/>
        </p:nvSpPr>
        <p:spPr>
          <a:xfrm>
            <a:off x="386569" y="1068916"/>
            <a:ext cx="1047165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The geometry is defined by the configuration of the detector banks and applied magnetic fields relative to the direction of the muon spin. </a:t>
            </a:r>
          </a:p>
        </p:txBody>
      </p:sp>
      <p:sp>
        <p:nvSpPr>
          <p:cNvPr id="4" name="TextBox 3">
            <a:extLst>
              <a:ext uri="{FF2B5EF4-FFF2-40B4-BE49-F238E27FC236}">
                <a16:creationId xmlns:a16="http://schemas.microsoft.com/office/drawing/2014/main" id="{CC820A4D-2C13-763C-60C1-C070824E03E8}"/>
              </a:ext>
            </a:extLst>
          </p:cNvPr>
          <p:cNvSpPr txBox="1"/>
          <p:nvPr/>
        </p:nvSpPr>
        <p:spPr>
          <a:xfrm>
            <a:off x="539963" y="2308058"/>
            <a:ext cx="561456" cy="461665"/>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2400" b="1" dirty="0">
                <a:ea typeface="Roboto"/>
                <a:cs typeface="Roboto"/>
              </a:rPr>
              <a:t>TF</a:t>
            </a:r>
          </a:p>
        </p:txBody>
      </p:sp>
      <p:grpSp>
        <p:nvGrpSpPr>
          <p:cNvPr id="2" name="Group 1">
            <a:extLst>
              <a:ext uri="{FF2B5EF4-FFF2-40B4-BE49-F238E27FC236}">
                <a16:creationId xmlns:a16="http://schemas.microsoft.com/office/drawing/2014/main" id="{E01BD4A3-3A98-38AE-F547-EFE9FDBAA4E0}"/>
              </a:ext>
            </a:extLst>
          </p:cNvPr>
          <p:cNvGrpSpPr/>
          <p:nvPr/>
        </p:nvGrpSpPr>
        <p:grpSpPr>
          <a:xfrm>
            <a:off x="626900" y="3070058"/>
            <a:ext cx="3181582" cy="3118080"/>
            <a:chOff x="626900" y="3070058"/>
            <a:chExt cx="3181582" cy="3118080"/>
          </a:xfrm>
        </p:grpSpPr>
        <p:sp>
          <p:nvSpPr>
            <p:cNvPr id="11" name="TextBox 10">
              <a:extLst>
                <a:ext uri="{FF2B5EF4-FFF2-40B4-BE49-F238E27FC236}">
                  <a16:creationId xmlns:a16="http://schemas.microsoft.com/office/drawing/2014/main" id="{F2D72CA0-DFB6-191D-46A9-2B9001C5FD21}"/>
                </a:ext>
              </a:extLst>
            </p:cNvPr>
            <p:cNvSpPr txBox="1"/>
            <p:nvPr/>
          </p:nvSpPr>
          <p:spPr>
            <a:xfrm>
              <a:off x="1270213" y="3070058"/>
              <a:ext cx="1937289" cy="472248"/>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a:ea typeface="Roboto"/>
                  <a:cs typeface="Roboto"/>
                </a:rPr>
                <a:t>up</a:t>
              </a:r>
              <a:endParaRPr lang="en-GB" sz="2400" dirty="0">
                <a:ea typeface="Roboto"/>
                <a:cs typeface="Roboto"/>
              </a:endParaRPr>
            </a:p>
          </p:txBody>
        </p:sp>
        <p:sp>
          <p:nvSpPr>
            <p:cNvPr id="14" name="TextBox 13">
              <a:extLst>
                <a:ext uri="{FF2B5EF4-FFF2-40B4-BE49-F238E27FC236}">
                  <a16:creationId xmlns:a16="http://schemas.microsoft.com/office/drawing/2014/main" id="{FE4348E0-1CA2-16E8-9B3E-F770FDB8EBD0}"/>
                </a:ext>
              </a:extLst>
            </p:cNvPr>
            <p:cNvSpPr txBox="1"/>
            <p:nvPr/>
          </p:nvSpPr>
          <p:spPr>
            <a:xfrm>
              <a:off x="1270212" y="5715890"/>
              <a:ext cx="1937289" cy="472248"/>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dirty="0">
                  <a:ea typeface="Roboto"/>
                  <a:cs typeface="Roboto"/>
                </a:rPr>
                <a:t>down</a:t>
              </a:r>
            </a:p>
          </p:txBody>
        </p:sp>
        <p:sp>
          <p:nvSpPr>
            <p:cNvPr id="15" name="TextBox 14">
              <a:extLst>
                <a:ext uri="{FF2B5EF4-FFF2-40B4-BE49-F238E27FC236}">
                  <a16:creationId xmlns:a16="http://schemas.microsoft.com/office/drawing/2014/main" id="{69C22844-2369-90B3-82C7-CC4F1B3FB2E2}"/>
                </a:ext>
              </a:extLst>
            </p:cNvPr>
            <p:cNvSpPr txBox="1"/>
            <p:nvPr/>
          </p:nvSpPr>
          <p:spPr>
            <a:xfrm rot="5400000">
              <a:off x="2603713" y="4403558"/>
              <a:ext cx="1937289" cy="472248"/>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dirty="0">
                  <a:ea typeface="Roboto"/>
                  <a:cs typeface="Roboto"/>
                </a:rPr>
                <a:t>forward</a:t>
              </a:r>
            </a:p>
          </p:txBody>
        </p:sp>
        <p:sp>
          <p:nvSpPr>
            <p:cNvPr id="16" name="TextBox 15">
              <a:extLst>
                <a:ext uri="{FF2B5EF4-FFF2-40B4-BE49-F238E27FC236}">
                  <a16:creationId xmlns:a16="http://schemas.microsoft.com/office/drawing/2014/main" id="{E066FA62-B3EF-C086-80A5-F291B9412364}"/>
                </a:ext>
              </a:extLst>
            </p:cNvPr>
            <p:cNvSpPr txBox="1"/>
            <p:nvPr/>
          </p:nvSpPr>
          <p:spPr>
            <a:xfrm rot="-5400000">
              <a:off x="-105621" y="4403557"/>
              <a:ext cx="1937289" cy="472248"/>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dirty="0">
                  <a:ea typeface="Roboto"/>
                  <a:cs typeface="Roboto"/>
                </a:rPr>
                <a:t>backward</a:t>
              </a:r>
            </a:p>
          </p:txBody>
        </p:sp>
        <p:sp>
          <p:nvSpPr>
            <p:cNvPr id="21" name="Oval 20">
              <a:extLst>
                <a:ext uri="{FF2B5EF4-FFF2-40B4-BE49-F238E27FC236}">
                  <a16:creationId xmlns:a16="http://schemas.microsoft.com/office/drawing/2014/main" id="{B8CC112C-87AE-3733-12CB-23BEC66F3BC1}"/>
                </a:ext>
              </a:extLst>
            </p:cNvPr>
            <p:cNvSpPr/>
            <p:nvPr/>
          </p:nvSpPr>
          <p:spPr>
            <a:xfrm>
              <a:off x="2032702" y="4298402"/>
              <a:ext cx="412913" cy="444675"/>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Arrow: Right 22">
              <a:extLst>
                <a:ext uri="{FF2B5EF4-FFF2-40B4-BE49-F238E27FC236}">
                  <a16:creationId xmlns:a16="http://schemas.microsoft.com/office/drawing/2014/main" id="{93B928DB-7D06-337E-94DC-68624DBD305B}"/>
                </a:ext>
              </a:extLst>
            </p:cNvPr>
            <p:cNvSpPr/>
            <p:nvPr/>
          </p:nvSpPr>
          <p:spPr>
            <a:xfrm>
              <a:off x="1794584" y="4430738"/>
              <a:ext cx="936995" cy="190575"/>
            </a:xfrm>
            <a:prstGeom prst="rightArrow">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1846EAE9-9050-C90C-0995-A10C9912B717}"/>
                </a:ext>
              </a:extLst>
            </p:cNvPr>
            <p:cNvSpPr txBox="1"/>
            <p:nvPr/>
          </p:nvSpPr>
          <p:spPr>
            <a:xfrm>
              <a:off x="2410615" y="3954940"/>
              <a:ext cx="63020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dirty="0">
                  <a:ea typeface="Roboto"/>
                  <a:cs typeface="Roboto"/>
                </a:rPr>
                <a:t>S</a:t>
              </a:r>
              <a:endParaRPr lang="en-GB" baseline="-25000" dirty="0">
                <a:ea typeface="Roboto"/>
                <a:cs typeface="Roboto"/>
              </a:endParaRPr>
            </a:p>
          </p:txBody>
        </p:sp>
        <p:sp>
          <p:nvSpPr>
            <p:cNvPr id="30" name="TextBox 29">
              <a:extLst>
                <a:ext uri="{FF2B5EF4-FFF2-40B4-BE49-F238E27FC236}">
                  <a16:creationId xmlns:a16="http://schemas.microsoft.com/office/drawing/2014/main" id="{097028C0-9A38-5BE3-44F7-1163BDE78C25}"/>
                </a:ext>
              </a:extLst>
            </p:cNvPr>
            <p:cNvSpPr txBox="1"/>
            <p:nvPr/>
          </p:nvSpPr>
          <p:spPr>
            <a:xfrm>
              <a:off x="2241282" y="5119106"/>
              <a:ext cx="63020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dirty="0">
                  <a:ea typeface="Roboto"/>
                  <a:cs typeface="Roboto"/>
                </a:rPr>
                <a:t>B</a:t>
              </a:r>
              <a:r>
                <a:rPr lang="en-GB" baseline="-25000" dirty="0">
                  <a:ea typeface="Roboto"/>
                  <a:cs typeface="Roboto"/>
                </a:rPr>
                <a:t>app</a:t>
              </a:r>
              <a:endParaRPr lang="en-GB" baseline="-25000" dirty="0"/>
            </a:p>
          </p:txBody>
        </p:sp>
        <p:sp>
          <p:nvSpPr>
            <p:cNvPr id="31" name="Flowchart: Summing Junction 30">
              <a:extLst>
                <a:ext uri="{FF2B5EF4-FFF2-40B4-BE49-F238E27FC236}">
                  <a16:creationId xmlns:a16="http://schemas.microsoft.com/office/drawing/2014/main" id="{DE308178-6422-8442-198A-B99F3CC869EB}"/>
                </a:ext>
              </a:extLst>
            </p:cNvPr>
            <p:cNvSpPr>
              <a:spLocks noChangeAspect="1"/>
            </p:cNvSpPr>
            <p:nvPr/>
          </p:nvSpPr>
          <p:spPr>
            <a:xfrm>
              <a:off x="1702070" y="5144576"/>
              <a:ext cx="327254" cy="328528"/>
            </a:xfrm>
            <a:prstGeom prst="flowChartSummingJunction">
              <a:avLst/>
            </a:prstGeom>
            <a:solidFill>
              <a:schemeClr val="bg1"/>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spTree>
    <p:extLst>
      <p:ext uri="{BB962C8B-B14F-4D97-AF65-F5344CB8AC3E}">
        <p14:creationId xmlns:p14="http://schemas.microsoft.com/office/powerpoint/2010/main" val="38228551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5E80F9-CAD1-1461-CF72-50E944B7F17F}"/>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83A38CDA-D7B1-A75B-7D79-C0B2F8661C55}"/>
              </a:ext>
            </a:extLst>
          </p:cNvPr>
          <p:cNvSpPr/>
          <p:nvPr/>
        </p:nvSpPr>
        <p:spPr>
          <a:xfrm>
            <a:off x="71718" y="5359400"/>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D8584B1-3986-AA93-E4E3-AF7200349A39}"/>
              </a:ext>
            </a:extLst>
          </p:cNvPr>
          <p:cNvSpPr/>
          <p:nvPr/>
        </p:nvSpPr>
        <p:spPr>
          <a:xfrm>
            <a:off x="2654495" y="906378"/>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3E25F616-6BE2-C7E0-E3F9-0D92E395451F}"/>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Experiment Geometries</a:t>
            </a:r>
            <a:endParaRPr lang="en-US" dirty="0"/>
          </a:p>
        </p:txBody>
      </p:sp>
      <p:sp>
        <p:nvSpPr>
          <p:cNvPr id="3" name="TextBox 2">
            <a:extLst>
              <a:ext uri="{FF2B5EF4-FFF2-40B4-BE49-F238E27FC236}">
                <a16:creationId xmlns:a16="http://schemas.microsoft.com/office/drawing/2014/main" id="{C019FAC6-5098-AF7D-E5FF-F06FDBE9C0B4}"/>
              </a:ext>
            </a:extLst>
          </p:cNvPr>
          <p:cNvSpPr txBox="1"/>
          <p:nvPr/>
        </p:nvSpPr>
        <p:spPr>
          <a:xfrm>
            <a:off x="386569" y="1068916"/>
            <a:ext cx="1047165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The geometry is defined by the configuration of the detector banks and applied magnetic fields relative to the direction of the muon spin. </a:t>
            </a:r>
          </a:p>
        </p:txBody>
      </p:sp>
      <p:sp>
        <p:nvSpPr>
          <p:cNvPr id="4" name="TextBox 3">
            <a:extLst>
              <a:ext uri="{FF2B5EF4-FFF2-40B4-BE49-F238E27FC236}">
                <a16:creationId xmlns:a16="http://schemas.microsoft.com/office/drawing/2014/main" id="{AC9666F9-BB00-2D15-D65F-902B5AFDB12F}"/>
              </a:ext>
            </a:extLst>
          </p:cNvPr>
          <p:cNvSpPr txBox="1"/>
          <p:nvPr/>
        </p:nvSpPr>
        <p:spPr>
          <a:xfrm>
            <a:off x="539963" y="2308058"/>
            <a:ext cx="561456" cy="461665"/>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2400" b="1" dirty="0">
                <a:ea typeface="Roboto"/>
                <a:cs typeface="Roboto"/>
              </a:rPr>
              <a:t>TF</a:t>
            </a:r>
          </a:p>
        </p:txBody>
      </p:sp>
      <p:sp>
        <p:nvSpPr>
          <p:cNvPr id="10" name="TextBox 9">
            <a:extLst>
              <a:ext uri="{FF2B5EF4-FFF2-40B4-BE49-F238E27FC236}">
                <a16:creationId xmlns:a16="http://schemas.microsoft.com/office/drawing/2014/main" id="{57173078-1DF5-DE49-DEB5-C0F9EE4DDB88}"/>
              </a:ext>
            </a:extLst>
          </p:cNvPr>
          <p:cNvSpPr txBox="1"/>
          <p:nvPr/>
        </p:nvSpPr>
        <p:spPr>
          <a:xfrm>
            <a:off x="6053878" y="2297474"/>
            <a:ext cx="1069456" cy="461665"/>
          </a:xfrm>
          <a:prstGeom prst="rect">
            <a:avLst/>
          </a:prstGeom>
          <a:solidFill>
            <a:schemeClr val="accent2">
              <a:lumMod val="40000"/>
              <a:lumOff val="60000"/>
            </a:schemeClr>
          </a:solid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dirty="0">
                <a:ea typeface="Roboto"/>
                <a:cs typeface="Roboto"/>
              </a:rPr>
              <a:t>ZF/ LF</a:t>
            </a:r>
          </a:p>
        </p:txBody>
      </p:sp>
      <p:grpSp>
        <p:nvGrpSpPr>
          <p:cNvPr id="7" name="Group 6">
            <a:extLst>
              <a:ext uri="{FF2B5EF4-FFF2-40B4-BE49-F238E27FC236}">
                <a16:creationId xmlns:a16="http://schemas.microsoft.com/office/drawing/2014/main" id="{BA27A33A-2225-5B0A-D087-3415BD49C4A7}"/>
              </a:ext>
            </a:extLst>
          </p:cNvPr>
          <p:cNvGrpSpPr/>
          <p:nvPr/>
        </p:nvGrpSpPr>
        <p:grpSpPr>
          <a:xfrm>
            <a:off x="6130233" y="3212764"/>
            <a:ext cx="3181582" cy="2582592"/>
            <a:chOff x="6130233" y="3212764"/>
            <a:chExt cx="3181582" cy="2582592"/>
          </a:xfrm>
        </p:grpSpPr>
        <p:sp>
          <p:nvSpPr>
            <p:cNvPr id="13" name="Rectangle 12">
              <a:extLst>
                <a:ext uri="{FF2B5EF4-FFF2-40B4-BE49-F238E27FC236}">
                  <a16:creationId xmlns:a16="http://schemas.microsoft.com/office/drawing/2014/main" id="{4B4BAA37-1745-F3AA-9404-503D70C8E07C}"/>
                </a:ext>
              </a:extLst>
            </p:cNvPr>
            <p:cNvSpPr/>
            <p:nvPr/>
          </p:nvSpPr>
          <p:spPr>
            <a:xfrm>
              <a:off x="6905652" y="3212764"/>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F25EF143-E63C-E36A-9EE9-D825A7960E33}"/>
                </a:ext>
              </a:extLst>
            </p:cNvPr>
            <p:cNvSpPr txBox="1"/>
            <p:nvPr/>
          </p:nvSpPr>
          <p:spPr>
            <a:xfrm rot="5400000">
              <a:off x="8107046" y="4287141"/>
              <a:ext cx="1937289" cy="472248"/>
            </a:xfrm>
            <a:prstGeom prst="rect">
              <a:avLst/>
            </a:prstGeom>
            <a:solidFill>
              <a:schemeClr val="accent2">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dirty="0">
                  <a:ea typeface="Roboto"/>
                  <a:cs typeface="Roboto"/>
                </a:rPr>
                <a:t>forward</a:t>
              </a:r>
            </a:p>
          </p:txBody>
        </p:sp>
        <p:sp>
          <p:nvSpPr>
            <p:cNvPr id="20" name="TextBox 19">
              <a:extLst>
                <a:ext uri="{FF2B5EF4-FFF2-40B4-BE49-F238E27FC236}">
                  <a16:creationId xmlns:a16="http://schemas.microsoft.com/office/drawing/2014/main" id="{9D5F018F-F1AD-6CE9-58FD-848435C2458A}"/>
                </a:ext>
              </a:extLst>
            </p:cNvPr>
            <p:cNvSpPr txBox="1"/>
            <p:nvPr/>
          </p:nvSpPr>
          <p:spPr>
            <a:xfrm rot="-5400000">
              <a:off x="5397712" y="4287140"/>
              <a:ext cx="1937289" cy="472248"/>
            </a:xfrm>
            <a:prstGeom prst="rect">
              <a:avLst/>
            </a:prstGeom>
            <a:solidFill>
              <a:schemeClr val="accent2">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dirty="0">
                  <a:ea typeface="Roboto"/>
                  <a:cs typeface="Roboto"/>
                </a:rPr>
                <a:t>backward</a:t>
              </a:r>
            </a:p>
          </p:txBody>
        </p:sp>
        <p:sp>
          <p:nvSpPr>
            <p:cNvPr id="22" name="Oval 21">
              <a:extLst>
                <a:ext uri="{FF2B5EF4-FFF2-40B4-BE49-F238E27FC236}">
                  <a16:creationId xmlns:a16="http://schemas.microsoft.com/office/drawing/2014/main" id="{FE070065-5786-B947-D566-BD052E62B13A}"/>
                </a:ext>
              </a:extLst>
            </p:cNvPr>
            <p:cNvSpPr/>
            <p:nvPr/>
          </p:nvSpPr>
          <p:spPr>
            <a:xfrm>
              <a:off x="7536035" y="4076151"/>
              <a:ext cx="412913" cy="444675"/>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Arrow: Right 23">
              <a:extLst>
                <a:ext uri="{FF2B5EF4-FFF2-40B4-BE49-F238E27FC236}">
                  <a16:creationId xmlns:a16="http://schemas.microsoft.com/office/drawing/2014/main" id="{4922F97F-A5EA-780C-D78D-4C13E64F468F}"/>
                </a:ext>
              </a:extLst>
            </p:cNvPr>
            <p:cNvSpPr/>
            <p:nvPr/>
          </p:nvSpPr>
          <p:spPr>
            <a:xfrm>
              <a:off x="7276750" y="4197904"/>
              <a:ext cx="936995" cy="190575"/>
            </a:xfrm>
            <a:prstGeom prst="rightArrow">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Arrow: Right 24">
              <a:extLst>
                <a:ext uri="{FF2B5EF4-FFF2-40B4-BE49-F238E27FC236}">
                  <a16:creationId xmlns:a16="http://schemas.microsoft.com/office/drawing/2014/main" id="{504D5321-E52B-C7F1-0EE3-4BD67036ED79}"/>
                </a:ext>
              </a:extLst>
            </p:cNvPr>
            <p:cNvSpPr/>
            <p:nvPr/>
          </p:nvSpPr>
          <p:spPr>
            <a:xfrm>
              <a:off x="6885167" y="5203321"/>
              <a:ext cx="1751912" cy="179992"/>
            </a:xfrm>
            <a:prstGeom prst="rightArrow">
              <a:avLst/>
            </a:pr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7E3F0A37-E15D-57AD-698D-84CE4D0190DB}"/>
                </a:ext>
              </a:extLst>
            </p:cNvPr>
            <p:cNvSpPr txBox="1"/>
            <p:nvPr/>
          </p:nvSpPr>
          <p:spPr>
            <a:xfrm>
              <a:off x="7448282" y="5426024"/>
              <a:ext cx="63020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dirty="0">
                  <a:ea typeface="Roboto"/>
                  <a:cs typeface="Roboto"/>
                </a:rPr>
                <a:t>B</a:t>
              </a:r>
              <a:r>
                <a:rPr lang="en-GB" baseline="-25000" dirty="0">
                  <a:ea typeface="Roboto"/>
                  <a:cs typeface="Roboto"/>
                </a:rPr>
                <a:t>app</a:t>
              </a:r>
              <a:endParaRPr lang="en-GB" baseline="-25000" dirty="0"/>
            </a:p>
          </p:txBody>
        </p:sp>
        <p:sp>
          <p:nvSpPr>
            <p:cNvPr id="28" name="TextBox 27">
              <a:extLst>
                <a:ext uri="{FF2B5EF4-FFF2-40B4-BE49-F238E27FC236}">
                  <a16:creationId xmlns:a16="http://schemas.microsoft.com/office/drawing/2014/main" id="{033EBE57-5ECA-4F1E-AA9A-1F58B24BAFDD}"/>
                </a:ext>
              </a:extLst>
            </p:cNvPr>
            <p:cNvSpPr txBox="1"/>
            <p:nvPr/>
          </p:nvSpPr>
          <p:spPr>
            <a:xfrm>
              <a:off x="7638781" y="3775023"/>
              <a:ext cx="41853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dirty="0">
                  <a:ea typeface="Roboto"/>
                  <a:cs typeface="Roboto"/>
                </a:rPr>
                <a:t>S</a:t>
              </a:r>
              <a:endParaRPr lang="en-GB" baseline="-25000" dirty="0">
                <a:ea typeface="Roboto"/>
                <a:cs typeface="Roboto"/>
              </a:endParaRPr>
            </a:p>
          </p:txBody>
        </p:sp>
      </p:grpSp>
      <p:grpSp>
        <p:nvGrpSpPr>
          <p:cNvPr id="2" name="Group 1">
            <a:extLst>
              <a:ext uri="{FF2B5EF4-FFF2-40B4-BE49-F238E27FC236}">
                <a16:creationId xmlns:a16="http://schemas.microsoft.com/office/drawing/2014/main" id="{D54B00BE-275B-384B-74C1-AD6231143DC6}"/>
              </a:ext>
            </a:extLst>
          </p:cNvPr>
          <p:cNvGrpSpPr/>
          <p:nvPr/>
        </p:nvGrpSpPr>
        <p:grpSpPr>
          <a:xfrm>
            <a:off x="626900" y="3070058"/>
            <a:ext cx="3181582" cy="3118080"/>
            <a:chOff x="626900" y="3070058"/>
            <a:chExt cx="3181582" cy="3118080"/>
          </a:xfrm>
        </p:grpSpPr>
        <p:sp>
          <p:nvSpPr>
            <p:cNvPr id="11" name="TextBox 10">
              <a:extLst>
                <a:ext uri="{FF2B5EF4-FFF2-40B4-BE49-F238E27FC236}">
                  <a16:creationId xmlns:a16="http://schemas.microsoft.com/office/drawing/2014/main" id="{55905749-93F0-A3A7-F97B-A886FE211056}"/>
                </a:ext>
              </a:extLst>
            </p:cNvPr>
            <p:cNvSpPr txBox="1"/>
            <p:nvPr/>
          </p:nvSpPr>
          <p:spPr>
            <a:xfrm>
              <a:off x="1270213" y="3070058"/>
              <a:ext cx="1937289" cy="472248"/>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a:ea typeface="Roboto"/>
                  <a:cs typeface="Roboto"/>
                </a:rPr>
                <a:t>up</a:t>
              </a:r>
              <a:endParaRPr lang="en-GB" sz="2400" dirty="0">
                <a:ea typeface="Roboto"/>
                <a:cs typeface="Roboto"/>
              </a:endParaRPr>
            </a:p>
          </p:txBody>
        </p:sp>
        <p:sp>
          <p:nvSpPr>
            <p:cNvPr id="14" name="TextBox 13">
              <a:extLst>
                <a:ext uri="{FF2B5EF4-FFF2-40B4-BE49-F238E27FC236}">
                  <a16:creationId xmlns:a16="http://schemas.microsoft.com/office/drawing/2014/main" id="{7112604F-6E90-A627-46BB-FB3AE37BE963}"/>
                </a:ext>
              </a:extLst>
            </p:cNvPr>
            <p:cNvSpPr txBox="1"/>
            <p:nvPr/>
          </p:nvSpPr>
          <p:spPr>
            <a:xfrm>
              <a:off x="1270212" y="5715890"/>
              <a:ext cx="1937289" cy="472248"/>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dirty="0">
                  <a:ea typeface="Roboto"/>
                  <a:cs typeface="Roboto"/>
                </a:rPr>
                <a:t>down</a:t>
              </a:r>
            </a:p>
          </p:txBody>
        </p:sp>
        <p:sp>
          <p:nvSpPr>
            <p:cNvPr id="15" name="TextBox 14">
              <a:extLst>
                <a:ext uri="{FF2B5EF4-FFF2-40B4-BE49-F238E27FC236}">
                  <a16:creationId xmlns:a16="http://schemas.microsoft.com/office/drawing/2014/main" id="{7C94A8F7-69EE-823D-8B09-7011F7675746}"/>
                </a:ext>
              </a:extLst>
            </p:cNvPr>
            <p:cNvSpPr txBox="1"/>
            <p:nvPr/>
          </p:nvSpPr>
          <p:spPr>
            <a:xfrm rot="5400000">
              <a:off x="2603713" y="4403558"/>
              <a:ext cx="1937289" cy="472248"/>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dirty="0">
                  <a:ea typeface="Roboto"/>
                  <a:cs typeface="Roboto"/>
                </a:rPr>
                <a:t>forward</a:t>
              </a:r>
            </a:p>
          </p:txBody>
        </p:sp>
        <p:sp>
          <p:nvSpPr>
            <p:cNvPr id="16" name="TextBox 15">
              <a:extLst>
                <a:ext uri="{FF2B5EF4-FFF2-40B4-BE49-F238E27FC236}">
                  <a16:creationId xmlns:a16="http://schemas.microsoft.com/office/drawing/2014/main" id="{BCE0E5AE-856D-3B6B-92D3-43822F1F1B8E}"/>
                </a:ext>
              </a:extLst>
            </p:cNvPr>
            <p:cNvSpPr txBox="1"/>
            <p:nvPr/>
          </p:nvSpPr>
          <p:spPr>
            <a:xfrm rot="-5400000">
              <a:off x="-105621" y="4403557"/>
              <a:ext cx="1937289" cy="472248"/>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dirty="0">
                  <a:ea typeface="Roboto"/>
                  <a:cs typeface="Roboto"/>
                </a:rPr>
                <a:t>backward</a:t>
              </a:r>
            </a:p>
          </p:txBody>
        </p:sp>
        <p:sp>
          <p:nvSpPr>
            <p:cNvPr id="21" name="Oval 20">
              <a:extLst>
                <a:ext uri="{FF2B5EF4-FFF2-40B4-BE49-F238E27FC236}">
                  <a16:creationId xmlns:a16="http://schemas.microsoft.com/office/drawing/2014/main" id="{1BDCECAD-075A-65FA-097D-1ACCEAC1EBB2}"/>
                </a:ext>
              </a:extLst>
            </p:cNvPr>
            <p:cNvSpPr/>
            <p:nvPr/>
          </p:nvSpPr>
          <p:spPr>
            <a:xfrm>
              <a:off x="2032702" y="4298402"/>
              <a:ext cx="412913" cy="444675"/>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Arrow: Right 22">
              <a:extLst>
                <a:ext uri="{FF2B5EF4-FFF2-40B4-BE49-F238E27FC236}">
                  <a16:creationId xmlns:a16="http://schemas.microsoft.com/office/drawing/2014/main" id="{50FCDAF7-73DD-BF9B-A76A-3E2A3A4C02CF}"/>
                </a:ext>
              </a:extLst>
            </p:cNvPr>
            <p:cNvSpPr/>
            <p:nvPr/>
          </p:nvSpPr>
          <p:spPr>
            <a:xfrm>
              <a:off x="1794584" y="4430738"/>
              <a:ext cx="936995" cy="190575"/>
            </a:xfrm>
            <a:prstGeom prst="rightArrow">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7D246026-DD7B-4B22-4EB6-DC8A2125720F}"/>
                </a:ext>
              </a:extLst>
            </p:cNvPr>
            <p:cNvSpPr txBox="1"/>
            <p:nvPr/>
          </p:nvSpPr>
          <p:spPr>
            <a:xfrm>
              <a:off x="2410615" y="3954940"/>
              <a:ext cx="63020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dirty="0">
                  <a:ea typeface="Roboto"/>
                  <a:cs typeface="Roboto"/>
                </a:rPr>
                <a:t>S</a:t>
              </a:r>
              <a:endParaRPr lang="en-GB" baseline="-25000" dirty="0">
                <a:ea typeface="Roboto"/>
                <a:cs typeface="Roboto"/>
              </a:endParaRPr>
            </a:p>
          </p:txBody>
        </p:sp>
        <p:sp>
          <p:nvSpPr>
            <p:cNvPr id="30" name="TextBox 29">
              <a:extLst>
                <a:ext uri="{FF2B5EF4-FFF2-40B4-BE49-F238E27FC236}">
                  <a16:creationId xmlns:a16="http://schemas.microsoft.com/office/drawing/2014/main" id="{760EB5D9-738C-3EC0-6A92-66F9C5656853}"/>
                </a:ext>
              </a:extLst>
            </p:cNvPr>
            <p:cNvSpPr txBox="1"/>
            <p:nvPr/>
          </p:nvSpPr>
          <p:spPr>
            <a:xfrm>
              <a:off x="2241282" y="5119106"/>
              <a:ext cx="63020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dirty="0">
                  <a:ea typeface="Roboto"/>
                  <a:cs typeface="Roboto"/>
                </a:rPr>
                <a:t>B</a:t>
              </a:r>
              <a:r>
                <a:rPr lang="en-GB" baseline="-25000" dirty="0">
                  <a:ea typeface="Roboto"/>
                  <a:cs typeface="Roboto"/>
                </a:rPr>
                <a:t>app</a:t>
              </a:r>
              <a:endParaRPr lang="en-GB" baseline="-25000" dirty="0"/>
            </a:p>
          </p:txBody>
        </p:sp>
        <p:sp>
          <p:nvSpPr>
            <p:cNvPr id="31" name="Flowchart: Summing Junction 30">
              <a:extLst>
                <a:ext uri="{FF2B5EF4-FFF2-40B4-BE49-F238E27FC236}">
                  <a16:creationId xmlns:a16="http://schemas.microsoft.com/office/drawing/2014/main" id="{DC035B34-7CE2-1FAA-6899-CE5AD6DE5C20}"/>
                </a:ext>
              </a:extLst>
            </p:cNvPr>
            <p:cNvSpPr>
              <a:spLocks noChangeAspect="1"/>
            </p:cNvSpPr>
            <p:nvPr/>
          </p:nvSpPr>
          <p:spPr>
            <a:xfrm>
              <a:off x="1702070" y="5144576"/>
              <a:ext cx="327254" cy="328528"/>
            </a:xfrm>
            <a:prstGeom prst="flowChartSummingJunction">
              <a:avLst/>
            </a:prstGeom>
            <a:solidFill>
              <a:schemeClr val="bg1"/>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spTree>
    <p:extLst>
      <p:ext uri="{BB962C8B-B14F-4D97-AF65-F5344CB8AC3E}">
        <p14:creationId xmlns:p14="http://schemas.microsoft.com/office/powerpoint/2010/main" val="4387544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522D87-09C9-F930-D661-CD7FCA4FAB77}"/>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36ED236B-1713-C9C6-6CFC-4302AEE8E519}"/>
              </a:ext>
            </a:extLst>
          </p:cNvPr>
          <p:cNvSpPr/>
          <p:nvPr/>
        </p:nvSpPr>
        <p:spPr>
          <a:xfrm>
            <a:off x="71718" y="5359400"/>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D86E126F-3BFB-1BD9-B5A3-6EB20D2C4B5E}"/>
              </a:ext>
            </a:extLst>
          </p:cNvPr>
          <p:cNvSpPr/>
          <p:nvPr/>
        </p:nvSpPr>
        <p:spPr>
          <a:xfrm>
            <a:off x="2654495" y="906378"/>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8C2BA22B-8C36-DE6C-A8CC-BA6C98E3A579}"/>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Experiment Geometries</a:t>
            </a:r>
            <a:endParaRPr lang="en-US" dirty="0"/>
          </a:p>
        </p:txBody>
      </p:sp>
      <p:sp>
        <p:nvSpPr>
          <p:cNvPr id="3" name="TextBox 2">
            <a:extLst>
              <a:ext uri="{FF2B5EF4-FFF2-40B4-BE49-F238E27FC236}">
                <a16:creationId xmlns:a16="http://schemas.microsoft.com/office/drawing/2014/main" id="{F7208FA6-406B-50EA-ADE9-7A9D95F32C65}"/>
              </a:ext>
            </a:extLst>
          </p:cNvPr>
          <p:cNvSpPr txBox="1"/>
          <p:nvPr/>
        </p:nvSpPr>
        <p:spPr>
          <a:xfrm>
            <a:off x="386569" y="1068916"/>
            <a:ext cx="1047165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The geometry is defined by the configuration of the detector banks and applied magnetic fields relative to the direction of the muon spin. </a:t>
            </a:r>
          </a:p>
        </p:txBody>
      </p:sp>
      <p:sp>
        <p:nvSpPr>
          <p:cNvPr id="4" name="TextBox 3">
            <a:extLst>
              <a:ext uri="{FF2B5EF4-FFF2-40B4-BE49-F238E27FC236}">
                <a16:creationId xmlns:a16="http://schemas.microsoft.com/office/drawing/2014/main" id="{0B089E3E-7784-4997-CC72-D9915C615D4C}"/>
              </a:ext>
            </a:extLst>
          </p:cNvPr>
          <p:cNvSpPr txBox="1"/>
          <p:nvPr/>
        </p:nvSpPr>
        <p:spPr>
          <a:xfrm>
            <a:off x="539963" y="2308058"/>
            <a:ext cx="561456" cy="461665"/>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2400" b="1" dirty="0">
                <a:ea typeface="Roboto"/>
                <a:cs typeface="Roboto"/>
              </a:rPr>
              <a:t>TF</a:t>
            </a:r>
          </a:p>
        </p:txBody>
      </p:sp>
      <p:sp>
        <p:nvSpPr>
          <p:cNvPr id="10" name="TextBox 9">
            <a:extLst>
              <a:ext uri="{FF2B5EF4-FFF2-40B4-BE49-F238E27FC236}">
                <a16:creationId xmlns:a16="http://schemas.microsoft.com/office/drawing/2014/main" id="{D2A2AA24-D8A7-746C-8090-8725A9DC00EC}"/>
              </a:ext>
            </a:extLst>
          </p:cNvPr>
          <p:cNvSpPr txBox="1"/>
          <p:nvPr/>
        </p:nvSpPr>
        <p:spPr>
          <a:xfrm>
            <a:off x="6053878" y="2297474"/>
            <a:ext cx="1069456" cy="461665"/>
          </a:xfrm>
          <a:prstGeom prst="rect">
            <a:avLst/>
          </a:prstGeom>
          <a:solidFill>
            <a:schemeClr val="accent2">
              <a:lumMod val="40000"/>
              <a:lumOff val="60000"/>
            </a:schemeClr>
          </a:solid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dirty="0">
                <a:ea typeface="Roboto"/>
                <a:cs typeface="Roboto"/>
              </a:rPr>
              <a:t>ZF/ LF</a:t>
            </a:r>
          </a:p>
        </p:txBody>
      </p:sp>
      <p:grpSp>
        <p:nvGrpSpPr>
          <p:cNvPr id="7" name="Group 6">
            <a:extLst>
              <a:ext uri="{FF2B5EF4-FFF2-40B4-BE49-F238E27FC236}">
                <a16:creationId xmlns:a16="http://schemas.microsoft.com/office/drawing/2014/main" id="{B951F3BE-39BA-1F3B-8582-3400041AE134}"/>
              </a:ext>
            </a:extLst>
          </p:cNvPr>
          <p:cNvGrpSpPr/>
          <p:nvPr/>
        </p:nvGrpSpPr>
        <p:grpSpPr>
          <a:xfrm>
            <a:off x="6130233" y="3212764"/>
            <a:ext cx="3181582" cy="2582592"/>
            <a:chOff x="6130233" y="3212764"/>
            <a:chExt cx="3181582" cy="2582592"/>
          </a:xfrm>
        </p:grpSpPr>
        <p:sp>
          <p:nvSpPr>
            <p:cNvPr id="13" name="Rectangle 12">
              <a:extLst>
                <a:ext uri="{FF2B5EF4-FFF2-40B4-BE49-F238E27FC236}">
                  <a16:creationId xmlns:a16="http://schemas.microsoft.com/office/drawing/2014/main" id="{94365CB4-3C92-87D2-4E40-44A6A3EF0022}"/>
                </a:ext>
              </a:extLst>
            </p:cNvPr>
            <p:cNvSpPr/>
            <p:nvPr/>
          </p:nvSpPr>
          <p:spPr>
            <a:xfrm>
              <a:off x="6905652" y="3212764"/>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6603DEEE-E416-6116-A889-61DC11EB39C9}"/>
                </a:ext>
              </a:extLst>
            </p:cNvPr>
            <p:cNvSpPr txBox="1"/>
            <p:nvPr/>
          </p:nvSpPr>
          <p:spPr>
            <a:xfrm rot="5400000">
              <a:off x="8107046" y="4287141"/>
              <a:ext cx="1937289" cy="472248"/>
            </a:xfrm>
            <a:prstGeom prst="rect">
              <a:avLst/>
            </a:prstGeom>
            <a:solidFill>
              <a:schemeClr val="accent2">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dirty="0">
                  <a:ea typeface="Roboto"/>
                  <a:cs typeface="Roboto"/>
                </a:rPr>
                <a:t>forward</a:t>
              </a:r>
            </a:p>
          </p:txBody>
        </p:sp>
        <p:sp>
          <p:nvSpPr>
            <p:cNvPr id="20" name="TextBox 19">
              <a:extLst>
                <a:ext uri="{FF2B5EF4-FFF2-40B4-BE49-F238E27FC236}">
                  <a16:creationId xmlns:a16="http://schemas.microsoft.com/office/drawing/2014/main" id="{CABF563E-87C0-B692-9C42-ADE576833D36}"/>
                </a:ext>
              </a:extLst>
            </p:cNvPr>
            <p:cNvSpPr txBox="1"/>
            <p:nvPr/>
          </p:nvSpPr>
          <p:spPr>
            <a:xfrm rot="-5400000">
              <a:off x="5397712" y="4287140"/>
              <a:ext cx="1937289" cy="472248"/>
            </a:xfrm>
            <a:prstGeom prst="rect">
              <a:avLst/>
            </a:prstGeom>
            <a:solidFill>
              <a:schemeClr val="accent2">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dirty="0">
                  <a:ea typeface="Roboto"/>
                  <a:cs typeface="Roboto"/>
                </a:rPr>
                <a:t>backward</a:t>
              </a:r>
            </a:p>
          </p:txBody>
        </p:sp>
        <p:sp>
          <p:nvSpPr>
            <p:cNvPr id="22" name="Oval 21">
              <a:extLst>
                <a:ext uri="{FF2B5EF4-FFF2-40B4-BE49-F238E27FC236}">
                  <a16:creationId xmlns:a16="http://schemas.microsoft.com/office/drawing/2014/main" id="{42E81470-AC31-B7FA-56A9-235839832E9A}"/>
                </a:ext>
              </a:extLst>
            </p:cNvPr>
            <p:cNvSpPr/>
            <p:nvPr/>
          </p:nvSpPr>
          <p:spPr>
            <a:xfrm>
              <a:off x="7536035" y="4076151"/>
              <a:ext cx="412913" cy="444675"/>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Arrow: Right 23">
              <a:extLst>
                <a:ext uri="{FF2B5EF4-FFF2-40B4-BE49-F238E27FC236}">
                  <a16:creationId xmlns:a16="http://schemas.microsoft.com/office/drawing/2014/main" id="{65D7B818-13E2-1F7D-A3EE-0BA91247BCA5}"/>
                </a:ext>
              </a:extLst>
            </p:cNvPr>
            <p:cNvSpPr/>
            <p:nvPr/>
          </p:nvSpPr>
          <p:spPr>
            <a:xfrm>
              <a:off x="7276750" y="4197904"/>
              <a:ext cx="936995" cy="190575"/>
            </a:xfrm>
            <a:prstGeom prst="rightArrow">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Arrow: Right 24">
              <a:extLst>
                <a:ext uri="{FF2B5EF4-FFF2-40B4-BE49-F238E27FC236}">
                  <a16:creationId xmlns:a16="http://schemas.microsoft.com/office/drawing/2014/main" id="{CB1433AD-D4F7-6206-4827-441882AB7D3B}"/>
                </a:ext>
              </a:extLst>
            </p:cNvPr>
            <p:cNvSpPr/>
            <p:nvPr/>
          </p:nvSpPr>
          <p:spPr>
            <a:xfrm>
              <a:off x="6885167" y="5203321"/>
              <a:ext cx="1751912" cy="179992"/>
            </a:xfrm>
            <a:prstGeom prst="rightArrow">
              <a:avLst/>
            </a:pr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F223DB78-59F8-A7CF-08F6-557C5EADD535}"/>
                </a:ext>
              </a:extLst>
            </p:cNvPr>
            <p:cNvSpPr txBox="1"/>
            <p:nvPr/>
          </p:nvSpPr>
          <p:spPr>
            <a:xfrm>
              <a:off x="7448282" y="5426024"/>
              <a:ext cx="63020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dirty="0">
                  <a:ea typeface="Roboto"/>
                  <a:cs typeface="Roboto"/>
                </a:rPr>
                <a:t>B</a:t>
              </a:r>
              <a:r>
                <a:rPr lang="en-GB" baseline="-25000" dirty="0">
                  <a:ea typeface="Roboto"/>
                  <a:cs typeface="Roboto"/>
                </a:rPr>
                <a:t>app</a:t>
              </a:r>
              <a:endParaRPr lang="en-GB" baseline="-25000" dirty="0"/>
            </a:p>
          </p:txBody>
        </p:sp>
        <p:sp>
          <p:nvSpPr>
            <p:cNvPr id="28" name="TextBox 27">
              <a:extLst>
                <a:ext uri="{FF2B5EF4-FFF2-40B4-BE49-F238E27FC236}">
                  <a16:creationId xmlns:a16="http://schemas.microsoft.com/office/drawing/2014/main" id="{309AF857-0547-98DD-7B2C-415CDF164575}"/>
                </a:ext>
              </a:extLst>
            </p:cNvPr>
            <p:cNvSpPr txBox="1"/>
            <p:nvPr/>
          </p:nvSpPr>
          <p:spPr>
            <a:xfrm>
              <a:off x="7638781" y="3775023"/>
              <a:ext cx="41853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dirty="0">
                  <a:ea typeface="Roboto"/>
                  <a:cs typeface="Roboto"/>
                </a:rPr>
                <a:t>S</a:t>
              </a:r>
              <a:endParaRPr lang="en-GB" baseline="-25000" dirty="0">
                <a:ea typeface="Roboto"/>
                <a:cs typeface="Roboto"/>
              </a:endParaRPr>
            </a:p>
          </p:txBody>
        </p:sp>
      </p:grpSp>
      <p:grpSp>
        <p:nvGrpSpPr>
          <p:cNvPr id="2" name="Group 1">
            <a:extLst>
              <a:ext uri="{FF2B5EF4-FFF2-40B4-BE49-F238E27FC236}">
                <a16:creationId xmlns:a16="http://schemas.microsoft.com/office/drawing/2014/main" id="{B976781A-EA99-2003-0BB7-0A7BDDF91A62}"/>
              </a:ext>
            </a:extLst>
          </p:cNvPr>
          <p:cNvGrpSpPr/>
          <p:nvPr/>
        </p:nvGrpSpPr>
        <p:grpSpPr>
          <a:xfrm>
            <a:off x="626900" y="3070058"/>
            <a:ext cx="3181582" cy="3118080"/>
            <a:chOff x="626900" y="3070058"/>
            <a:chExt cx="3181582" cy="3118080"/>
          </a:xfrm>
        </p:grpSpPr>
        <p:sp>
          <p:nvSpPr>
            <p:cNvPr id="11" name="TextBox 10">
              <a:extLst>
                <a:ext uri="{FF2B5EF4-FFF2-40B4-BE49-F238E27FC236}">
                  <a16:creationId xmlns:a16="http://schemas.microsoft.com/office/drawing/2014/main" id="{C178690D-F875-EA86-8DB9-E6A503BD9B67}"/>
                </a:ext>
              </a:extLst>
            </p:cNvPr>
            <p:cNvSpPr txBox="1"/>
            <p:nvPr/>
          </p:nvSpPr>
          <p:spPr>
            <a:xfrm>
              <a:off x="1270213" y="3070058"/>
              <a:ext cx="1937289" cy="472248"/>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a:ea typeface="Roboto"/>
                  <a:cs typeface="Roboto"/>
                </a:rPr>
                <a:t>up</a:t>
              </a:r>
              <a:endParaRPr lang="en-GB" sz="2400" dirty="0">
                <a:ea typeface="Roboto"/>
                <a:cs typeface="Roboto"/>
              </a:endParaRPr>
            </a:p>
          </p:txBody>
        </p:sp>
        <p:sp>
          <p:nvSpPr>
            <p:cNvPr id="14" name="TextBox 13">
              <a:extLst>
                <a:ext uri="{FF2B5EF4-FFF2-40B4-BE49-F238E27FC236}">
                  <a16:creationId xmlns:a16="http://schemas.microsoft.com/office/drawing/2014/main" id="{B1DCF70C-DB01-9E7D-1175-103225943382}"/>
                </a:ext>
              </a:extLst>
            </p:cNvPr>
            <p:cNvSpPr txBox="1"/>
            <p:nvPr/>
          </p:nvSpPr>
          <p:spPr>
            <a:xfrm>
              <a:off x="1270212" y="5715890"/>
              <a:ext cx="1937289" cy="472248"/>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dirty="0">
                  <a:ea typeface="Roboto"/>
                  <a:cs typeface="Roboto"/>
                </a:rPr>
                <a:t>down</a:t>
              </a:r>
            </a:p>
          </p:txBody>
        </p:sp>
        <p:sp>
          <p:nvSpPr>
            <p:cNvPr id="15" name="TextBox 14">
              <a:extLst>
                <a:ext uri="{FF2B5EF4-FFF2-40B4-BE49-F238E27FC236}">
                  <a16:creationId xmlns:a16="http://schemas.microsoft.com/office/drawing/2014/main" id="{10EC3488-D5ED-5B78-7444-2C579F1B978A}"/>
                </a:ext>
              </a:extLst>
            </p:cNvPr>
            <p:cNvSpPr txBox="1"/>
            <p:nvPr/>
          </p:nvSpPr>
          <p:spPr>
            <a:xfrm rot="5400000">
              <a:off x="2603713" y="4403558"/>
              <a:ext cx="1937289" cy="472248"/>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dirty="0">
                  <a:ea typeface="Roboto"/>
                  <a:cs typeface="Roboto"/>
                </a:rPr>
                <a:t>forward</a:t>
              </a:r>
            </a:p>
          </p:txBody>
        </p:sp>
        <p:sp>
          <p:nvSpPr>
            <p:cNvPr id="16" name="TextBox 15">
              <a:extLst>
                <a:ext uri="{FF2B5EF4-FFF2-40B4-BE49-F238E27FC236}">
                  <a16:creationId xmlns:a16="http://schemas.microsoft.com/office/drawing/2014/main" id="{484DD66D-3EBE-1AA5-103B-AAA68D994BF1}"/>
                </a:ext>
              </a:extLst>
            </p:cNvPr>
            <p:cNvSpPr txBox="1"/>
            <p:nvPr/>
          </p:nvSpPr>
          <p:spPr>
            <a:xfrm rot="-5400000">
              <a:off x="-105621" y="4403557"/>
              <a:ext cx="1937289" cy="472248"/>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dirty="0">
                  <a:ea typeface="Roboto"/>
                  <a:cs typeface="Roboto"/>
                </a:rPr>
                <a:t>backward</a:t>
              </a:r>
            </a:p>
          </p:txBody>
        </p:sp>
        <p:sp>
          <p:nvSpPr>
            <p:cNvPr id="21" name="Oval 20">
              <a:extLst>
                <a:ext uri="{FF2B5EF4-FFF2-40B4-BE49-F238E27FC236}">
                  <a16:creationId xmlns:a16="http://schemas.microsoft.com/office/drawing/2014/main" id="{0AB22198-4E7B-45E2-A667-F7F7CB9A59F0}"/>
                </a:ext>
              </a:extLst>
            </p:cNvPr>
            <p:cNvSpPr/>
            <p:nvPr/>
          </p:nvSpPr>
          <p:spPr>
            <a:xfrm>
              <a:off x="2032702" y="4298402"/>
              <a:ext cx="412913" cy="444675"/>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Arrow: Right 22">
              <a:extLst>
                <a:ext uri="{FF2B5EF4-FFF2-40B4-BE49-F238E27FC236}">
                  <a16:creationId xmlns:a16="http://schemas.microsoft.com/office/drawing/2014/main" id="{17BA35D4-50CC-867E-F70F-5097FF6E6B29}"/>
                </a:ext>
              </a:extLst>
            </p:cNvPr>
            <p:cNvSpPr/>
            <p:nvPr/>
          </p:nvSpPr>
          <p:spPr>
            <a:xfrm>
              <a:off x="1794584" y="4430738"/>
              <a:ext cx="936995" cy="190575"/>
            </a:xfrm>
            <a:prstGeom prst="rightArrow">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ABB41C12-3B8C-4983-6C73-F9DF6F6EB277}"/>
                </a:ext>
              </a:extLst>
            </p:cNvPr>
            <p:cNvSpPr txBox="1"/>
            <p:nvPr/>
          </p:nvSpPr>
          <p:spPr>
            <a:xfrm>
              <a:off x="2410615" y="3954940"/>
              <a:ext cx="63020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dirty="0">
                  <a:ea typeface="Roboto"/>
                  <a:cs typeface="Roboto"/>
                </a:rPr>
                <a:t>S</a:t>
              </a:r>
              <a:endParaRPr lang="en-GB" baseline="-25000" dirty="0">
                <a:ea typeface="Roboto"/>
                <a:cs typeface="Roboto"/>
              </a:endParaRPr>
            </a:p>
          </p:txBody>
        </p:sp>
        <p:sp>
          <p:nvSpPr>
            <p:cNvPr id="30" name="TextBox 29">
              <a:extLst>
                <a:ext uri="{FF2B5EF4-FFF2-40B4-BE49-F238E27FC236}">
                  <a16:creationId xmlns:a16="http://schemas.microsoft.com/office/drawing/2014/main" id="{ED35C291-C4E6-CDC9-CFD9-2D4023BC4F7C}"/>
                </a:ext>
              </a:extLst>
            </p:cNvPr>
            <p:cNvSpPr txBox="1"/>
            <p:nvPr/>
          </p:nvSpPr>
          <p:spPr>
            <a:xfrm>
              <a:off x="2241282" y="5119106"/>
              <a:ext cx="63020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dirty="0">
                  <a:ea typeface="Roboto"/>
                  <a:cs typeface="Roboto"/>
                </a:rPr>
                <a:t>B</a:t>
              </a:r>
              <a:r>
                <a:rPr lang="en-GB" baseline="-25000" dirty="0">
                  <a:ea typeface="Roboto"/>
                  <a:cs typeface="Roboto"/>
                </a:rPr>
                <a:t>app</a:t>
              </a:r>
              <a:endParaRPr lang="en-GB" baseline="-25000" dirty="0"/>
            </a:p>
          </p:txBody>
        </p:sp>
        <p:sp>
          <p:nvSpPr>
            <p:cNvPr id="31" name="Flowchart: Summing Junction 30">
              <a:extLst>
                <a:ext uri="{FF2B5EF4-FFF2-40B4-BE49-F238E27FC236}">
                  <a16:creationId xmlns:a16="http://schemas.microsoft.com/office/drawing/2014/main" id="{21C15EF4-58FC-723F-1E09-B027B2168EA4}"/>
                </a:ext>
              </a:extLst>
            </p:cNvPr>
            <p:cNvSpPr>
              <a:spLocks noChangeAspect="1"/>
            </p:cNvSpPr>
            <p:nvPr/>
          </p:nvSpPr>
          <p:spPr>
            <a:xfrm>
              <a:off x="1702070" y="5144576"/>
              <a:ext cx="327254" cy="328528"/>
            </a:xfrm>
            <a:prstGeom prst="flowChartSummingJunction">
              <a:avLst/>
            </a:prstGeom>
            <a:solidFill>
              <a:schemeClr val="bg1"/>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sp>
        <p:nvSpPr>
          <p:cNvPr id="8" name="TextBox 7">
            <a:extLst>
              <a:ext uri="{FF2B5EF4-FFF2-40B4-BE49-F238E27FC236}">
                <a16:creationId xmlns:a16="http://schemas.microsoft.com/office/drawing/2014/main" id="{8056DED6-3CB9-FA81-6DDF-F61AF0D84E2D}"/>
              </a:ext>
            </a:extLst>
          </p:cNvPr>
          <p:cNvSpPr txBox="1"/>
          <p:nvPr/>
        </p:nvSpPr>
        <p:spPr>
          <a:xfrm>
            <a:off x="3851365" y="6156207"/>
            <a:ext cx="7006855" cy="369332"/>
          </a:xfrm>
          <a:prstGeom prst="rect">
            <a:avLst/>
          </a:prstGeom>
          <a:solidFill>
            <a:schemeClr val="accent6">
              <a:lumMod val="20000"/>
              <a:lumOff val="80000"/>
            </a:schemeClr>
          </a:solidFill>
        </p:spPr>
        <p:txBody>
          <a:bodyPr wrap="square" rtlCol="0">
            <a:spAutoFit/>
          </a:bodyPr>
          <a:lstStyle/>
          <a:p>
            <a:r>
              <a:rPr lang="en-GB" dirty="0"/>
              <a:t>Most muon experiments make use of both experiment geometries</a:t>
            </a:r>
          </a:p>
        </p:txBody>
      </p:sp>
    </p:spTree>
    <p:extLst>
      <p:ext uri="{BB962C8B-B14F-4D97-AF65-F5344CB8AC3E}">
        <p14:creationId xmlns:p14="http://schemas.microsoft.com/office/powerpoint/2010/main" val="19709903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6AEF55-D26E-ED92-689C-6F0B5CB4E2D1}"/>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0CAC5931-1ACD-A531-BA78-E53BBC778AC3}"/>
              </a:ext>
            </a:extLst>
          </p:cNvPr>
          <p:cNvSpPr/>
          <p:nvPr/>
        </p:nvSpPr>
        <p:spPr>
          <a:xfrm>
            <a:off x="71718" y="5486400"/>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A49C8071-759A-D3E2-C49C-DACCB9EE0389}"/>
              </a:ext>
            </a:extLst>
          </p:cNvPr>
          <p:cNvSpPr/>
          <p:nvPr/>
        </p:nvSpPr>
        <p:spPr>
          <a:xfrm>
            <a:off x="2654495" y="906378"/>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5208E93F-E579-8855-28ED-FC017B970731}"/>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Muon asymmetry signal</a:t>
            </a:r>
            <a:endParaRPr lang="en-GB" sz="3200" dirty="0">
              <a:ea typeface="Roboto"/>
            </a:endParaRPr>
          </a:p>
        </p:txBody>
      </p:sp>
      <p:sp>
        <p:nvSpPr>
          <p:cNvPr id="4" name="TextBox 3">
            <a:extLst>
              <a:ext uri="{FF2B5EF4-FFF2-40B4-BE49-F238E27FC236}">
                <a16:creationId xmlns:a16="http://schemas.microsoft.com/office/drawing/2014/main" id="{FC6959B4-73C9-EF32-11D0-682E2340EE85}"/>
              </a:ext>
            </a:extLst>
          </p:cNvPr>
          <p:cNvSpPr txBox="1"/>
          <p:nvPr/>
        </p:nvSpPr>
        <p:spPr>
          <a:xfrm>
            <a:off x="381150" y="1143451"/>
            <a:ext cx="10271609"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Often, the signal analysed in muon experiments uses opposing sets, or groups, of detectors to normalise out the muon lifetime decay.</a:t>
            </a:r>
          </a:p>
          <a:p>
            <a:endParaRPr lang="en-GB" dirty="0">
              <a:ea typeface="Roboto"/>
              <a:cs typeface="Roboto"/>
            </a:endParaRPr>
          </a:p>
        </p:txBody>
      </p:sp>
      <p:sp>
        <p:nvSpPr>
          <p:cNvPr id="7" name="TextBox 6">
            <a:extLst>
              <a:ext uri="{FF2B5EF4-FFF2-40B4-BE49-F238E27FC236}">
                <a16:creationId xmlns:a16="http://schemas.microsoft.com/office/drawing/2014/main" id="{3096CF37-BFF3-D844-6D9D-96F6EB7BD3A8}"/>
              </a:ext>
            </a:extLst>
          </p:cNvPr>
          <p:cNvSpPr txBox="1"/>
          <p:nvPr/>
        </p:nvSpPr>
        <p:spPr>
          <a:xfrm>
            <a:off x="1282020" y="2089854"/>
            <a:ext cx="6094476" cy="923330"/>
          </a:xfrm>
          <a:prstGeom prst="rect">
            <a:avLst/>
          </a:prstGeom>
          <a:noFill/>
          <a:ln w="76200">
            <a:solidFill>
              <a:srgbClr val="FF9D1B"/>
            </a:solidFill>
          </a:ln>
        </p:spPr>
        <p:txBody>
          <a:bodyPr wrap="square">
            <a:spAutoFit/>
          </a:bodyPr>
          <a:lstStyle/>
          <a:p>
            <a:pPr algn="ctr"/>
            <a:endParaRPr lang="en-GB" i="1" dirty="0"/>
          </a:p>
          <a:p>
            <a:pPr algn="ctr"/>
            <a:r>
              <a:rPr lang="en-GB" i="1" dirty="0">
                <a:solidFill>
                  <a:srgbClr val="003088"/>
                </a:solidFill>
              </a:rPr>
              <a:t>A</a:t>
            </a:r>
            <a:r>
              <a:rPr lang="en-GB" dirty="0">
                <a:solidFill>
                  <a:srgbClr val="003088"/>
                </a:solidFill>
              </a:rPr>
              <a:t>(</a:t>
            </a:r>
            <a:r>
              <a:rPr lang="en-GB" i="1" dirty="0">
                <a:solidFill>
                  <a:srgbClr val="003088"/>
                </a:solidFill>
              </a:rPr>
              <a:t>t</a:t>
            </a:r>
            <a:r>
              <a:rPr lang="en-GB" dirty="0">
                <a:solidFill>
                  <a:srgbClr val="003088"/>
                </a:solidFill>
              </a:rPr>
              <a:t>) = </a:t>
            </a:r>
            <a:r>
              <a:rPr lang="en-GB" i="1" dirty="0">
                <a:solidFill>
                  <a:srgbClr val="003088"/>
                </a:solidFill>
              </a:rPr>
              <a:t>a</a:t>
            </a:r>
            <a:r>
              <a:rPr lang="en-GB" baseline="-25000" dirty="0">
                <a:solidFill>
                  <a:srgbClr val="003088"/>
                </a:solidFill>
              </a:rPr>
              <a:t>0</a:t>
            </a:r>
            <a:r>
              <a:rPr lang="en-GB" dirty="0">
                <a:solidFill>
                  <a:srgbClr val="003088"/>
                </a:solidFill>
              </a:rPr>
              <a:t> </a:t>
            </a:r>
            <a:r>
              <a:rPr lang="en-GB" i="1" dirty="0">
                <a:solidFill>
                  <a:srgbClr val="003088"/>
                </a:solidFill>
              </a:rPr>
              <a:t>P</a:t>
            </a:r>
            <a:r>
              <a:rPr lang="en-GB" i="1" baseline="-25000" dirty="0">
                <a:solidFill>
                  <a:srgbClr val="003088"/>
                </a:solidFill>
              </a:rPr>
              <a:t>FB</a:t>
            </a:r>
            <a:r>
              <a:rPr lang="en-GB" i="1" dirty="0">
                <a:solidFill>
                  <a:srgbClr val="003088"/>
                </a:solidFill>
              </a:rPr>
              <a:t>(t</a:t>
            </a:r>
            <a:r>
              <a:rPr lang="en-GB" dirty="0">
                <a:solidFill>
                  <a:srgbClr val="003088"/>
                </a:solidFill>
              </a:rPr>
              <a:t>) = [</a:t>
            </a:r>
            <a:r>
              <a:rPr lang="en-GB" i="1" dirty="0">
                <a:solidFill>
                  <a:srgbClr val="003088"/>
                </a:solidFill>
              </a:rPr>
              <a:t>N</a:t>
            </a:r>
            <a:r>
              <a:rPr lang="en-GB" baseline="-25000" dirty="0">
                <a:solidFill>
                  <a:srgbClr val="003088"/>
                </a:solidFill>
              </a:rPr>
              <a:t>F</a:t>
            </a:r>
            <a:r>
              <a:rPr lang="en-GB" dirty="0">
                <a:solidFill>
                  <a:srgbClr val="003088"/>
                </a:solidFill>
              </a:rPr>
              <a:t>(</a:t>
            </a:r>
            <a:r>
              <a:rPr lang="en-GB" i="1" dirty="0">
                <a:solidFill>
                  <a:srgbClr val="003088"/>
                </a:solidFill>
              </a:rPr>
              <a:t>t</a:t>
            </a:r>
            <a:r>
              <a:rPr lang="en-GB" dirty="0">
                <a:solidFill>
                  <a:srgbClr val="003088"/>
                </a:solidFill>
              </a:rPr>
              <a:t>) - </a:t>
            </a:r>
            <a:r>
              <a:rPr lang="en-GB" dirty="0">
                <a:solidFill>
                  <a:srgbClr val="00B050"/>
                </a:solidFill>
                <a:latin typeface="Symbol" panose="05050102010706020507" pitchFamily="18" charset="2"/>
              </a:rPr>
              <a:t>a</a:t>
            </a:r>
            <a:r>
              <a:rPr lang="en-GB" dirty="0">
                <a:solidFill>
                  <a:srgbClr val="00B050"/>
                </a:solidFill>
              </a:rPr>
              <a:t> </a:t>
            </a:r>
            <a:r>
              <a:rPr lang="en-GB" i="1" dirty="0">
                <a:solidFill>
                  <a:srgbClr val="003088"/>
                </a:solidFill>
              </a:rPr>
              <a:t>N</a:t>
            </a:r>
            <a:r>
              <a:rPr lang="en-GB" i="1" baseline="-25000" dirty="0">
                <a:solidFill>
                  <a:srgbClr val="003088"/>
                </a:solidFill>
              </a:rPr>
              <a:t>B</a:t>
            </a:r>
            <a:r>
              <a:rPr lang="en-GB" i="1" dirty="0">
                <a:solidFill>
                  <a:srgbClr val="003088"/>
                </a:solidFill>
              </a:rPr>
              <a:t>(t</a:t>
            </a:r>
            <a:r>
              <a:rPr lang="en-GB" dirty="0">
                <a:solidFill>
                  <a:srgbClr val="003088"/>
                </a:solidFill>
              </a:rPr>
              <a:t>)] / [</a:t>
            </a:r>
            <a:r>
              <a:rPr lang="en-GB" i="1" dirty="0">
                <a:solidFill>
                  <a:srgbClr val="003088"/>
                </a:solidFill>
              </a:rPr>
              <a:t>N</a:t>
            </a:r>
            <a:r>
              <a:rPr lang="en-GB" baseline="-25000" dirty="0">
                <a:solidFill>
                  <a:srgbClr val="003088"/>
                </a:solidFill>
              </a:rPr>
              <a:t>F</a:t>
            </a:r>
            <a:r>
              <a:rPr lang="en-GB" dirty="0">
                <a:solidFill>
                  <a:srgbClr val="003088"/>
                </a:solidFill>
              </a:rPr>
              <a:t>(</a:t>
            </a:r>
            <a:r>
              <a:rPr lang="en-GB" i="1" dirty="0">
                <a:solidFill>
                  <a:srgbClr val="003088"/>
                </a:solidFill>
              </a:rPr>
              <a:t>t</a:t>
            </a:r>
            <a:r>
              <a:rPr lang="en-GB" dirty="0">
                <a:solidFill>
                  <a:srgbClr val="003088"/>
                </a:solidFill>
              </a:rPr>
              <a:t>) + </a:t>
            </a:r>
            <a:r>
              <a:rPr lang="en-GB" dirty="0">
                <a:solidFill>
                  <a:srgbClr val="00B050"/>
                </a:solidFill>
                <a:latin typeface="Symbol" panose="05050102010706020507" pitchFamily="18" charset="2"/>
              </a:rPr>
              <a:t>a</a:t>
            </a:r>
            <a:r>
              <a:rPr lang="en-GB" dirty="0">
                <a:solidFill>
                  <a:srgbClr val="00B050"/>
                </a:solidFill>
              </a:rPr>
              <a:t> </a:t>
            </a:r>
            <a:r>
              <a:rPr lang="en-GB" i="1" dirty="0">
                <a:solidFill>
                  <a:srgbClr val="003088"/>
                </a:solidFill>
              </a:rPr>
              <a:t>N</a:t>
            </a:r>
            <a:r>
              <a:rPr lang="en-GB" i="1" baseline="-25000" dirty="0">
                <a:solidFill>
                  <a:srgbClr val="003088"/>
                </a:solidFill>
              </a:rPr>
              <a:t>B</a:t>
            </a:r>
            <a:r>
              <a:rPr lang="en-GB" i="1" dirty="0">
                <a:solidFill>
                  <a:srgbClr val="003088"/>
                </a:solidFill>
              </a:rPr>
              <a:t>(t</a:t>
            </a:r>
            <a:r>
              <a:rPr lang="en-GB" dirty="0">
                <a:solidFill>
                  <a:srgbClr val="003088"/>
                </a:solidFill>
              </a:rPr>
              <a:t>)]</a:t>
            </a:r>
          </a:p>
          <a:p>
            <a:pPr algn="ctr"/>
            <a:endParaRPr lang="en-GB" dirty="0"/>
          </a:p>
        </p:txBody>
      </p:sp>
      <p:grpSp>
        <p:nvGrpSpPr>
          <p:cNvPr id="21" name="Group 20">
            <a:extLst>
              <a:ext uri="{FF2B5EF4-FFF2-40B4-BE49-F238E27FC236}">
                <a16:creationId xmlns:a16="http://schemas.microsoft.com/office/drawing/2014/main" id="{95BCA0BE-4A42-AE50-C38F-63FF7174EFB6}"/>
              </a:ext>
            </a:extLst>
          </p:cNvPr>
          <p:cNvGrpSpPr/>
          <p:nvPr/>
        </p:nvGrpSpPr>
        <p:grpSpPr>
          <a:xfrm>
            <a:off x="8435273" y="1808984"/>
            <a:ext cx="2474707" cy="1468518"/>
            <a:chOff x="8684257" y="2120705"/>
            <a:chExt cx="2474707" cy="1468518"/>
          </a:xfrm>
        </p:grpSpPr>
        <p:grpSp>
          <p:nvGrpSpPr>
            <p:cNvPr id="16" name="Group 15">
              <a:extLst>
                <a:ext uri="{FF2B5EF4-FFF2-40B4-BE49-F238E27FC236}">
                  <a16:creationId xmlns:a16="http://schemas.microsoft.com/office/drawing/2014/main" id="{1E8AB14D-0C64-A3F2-2898-F064D43A9F48}"/>
                </a:ext>
              </a:extLst>
            </p:cNvPr>
            <p:cNvGrpSpPr/>
            <p:nvPr/>
          </p:nvGrpSpPr>
          <p:grpSpPr>
            <a:xfrm>
              <a:off x="8684258" y="2120705"/>
              <a:ext cx="2424315" cy="1423260"/>
              <a:chOff x="6144863" y="3800823"/>
              <a:chExt cx="3149102" cy="2096428"/>
            </a:xfrm>
          </p:grpSpPr>
          <p:sp>
            <p:nvSpPr>
              <p:cNvPr id="8" name="TextBox 7">
                <a:extLst>
                  <a:ext uri="{FF2B5EF4-FFF2-40B4-BE49-F238E27FC236}">
                    <a16:creationId xmlns:a16="http://schemas.microsoft.com/office/drawing/2014/main" id="{93651C7E-C98A-E2EB-728B-A235DEB57D58}"/>
                  </a:ext>
                </a:extLst>
              </p:cNvPr>
              <p:cNvSpPr txBox="1"/>
              <p:nvPr/>
            </p:nvSpPr>
            <p:spPr>
              <a:xfrm rot="5400000">
                <a:off x="8271226" y="4469172"/>
                <a:ext cx="1605707" cy="439770"/>
              </a:xfrm>
              <a:prstGeom prst="rect">
                <a:avLst/>
              </a:prstGeom>
              <a:solidFill>
                <a:schemeClr val="accent2">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Roboto"/>
                    <a:cs typeface="Roboto"/>
                  </a:rPr>
                  <a:t>forward</a:t>
                </a:r>
              </a:p>
            </p:txBody>
          </p:sp>
          <p:sp>
            <p:nvSpPr>
              <p:cNvPr id="10" name="TextBox 9">
                <a:extLst>
                  <a:ext uri="{FF2B5EF4-FFF2-40B4-BE49-F238E27FC236}">
                    <a16:creationId xmlns:a16="http://schemas.microsoft.com/office/drawing/2014/main" id="{C51D4318-7BAA-0CF0-22D6-D945F0E92B94}"/>
                  </a:ext>
                </a:extLst>
              </p:cNvPr>
              <p:cNvSpPr txBox="1"/>
              <p:nvPr/>
            </p:nvSpPr>
            <p:spPr>
              <a:xfrm rot="16200000">
                <a:off x="5561893" y="4469168"/>
                <a:ext cx="1605709" cy="439770"/>
              </a:xfrm>
              <a:prstGeom prst="rect">
                <a:avLst/>
              </a:prstGeom>
              <a:solidFill>
                <a:schemeClr val="accent2">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Roboto"/>
                    <a:cs typeface="Roboto"/>
                  </a:rPr>
                  <a:t>backward</a:t>
                </a:r>
              </a:p>
            </p:txBody>
          </p:sp>
          <p:sp>
            <p:nvSpPr>
              <p:cNvPr id="11" name="Oval 10">
                <a:extLst>
                  <a:ext uri="{FF2B5EF4-FFF2-40B4-BE49-F238E27FC236}">
                    <a16:creationId xmlns:a16="http://schemas.microsoft.com/office/drawing/2014/main" id="{EF18E050-20E5-D2E4-7958-99E32327AAB6}"/>
                  </a:ext>
                </a:extLst>
              </p:cNvPr>
              <p:cNvSpPr/>
              <p:nvPr/>
            </p:nvSpPr>
            <p:spPr>
              <a:xfrm>
                <a:off x="7552533" y="4096140"/>
                <a:ext cx="294811" cy="408013"/>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Right 11">
                <a:extLst>
                  <a:ext uri="{FF2B5EF4-FFF2-40B4-BE49-F238E27FC236}">
                    <a16:creationId xmlns:a16="http://schemas.microsoft.com/office/drawing/2014/main" id="{51A62863-CBD3-16B9-D3F8-582ED4605918}"/>
                  </a:ext>
                </a:extLst>
              </p:cNvPr>
              <p:cNvSpPr/>
              <p:nvPr/>
            </p:nvSpPr>
            <p:spPr>
              <a:xfrm>
                <a:off x="7276751" y="4230522"/>
                <a:ext cx="930600" cy="157957"/>
              </a:xfrm>
              <a:prstGeom prst="rightArrow">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Right 12">
                <a:extLst>
                  <a:ext uri="{FF2B5EF4-FFF2-40B4-BE49-F238E27FC236}">
                    <a16:creationId xmlns:a16="http://schemas.microsoft.com/office/drawing/2014/main" id="{F35F1D70-0DCD-DDF6-3A8A-8A8FB313870C}"/>
                  </a:ext>
                </a:extLst>
              </p:cNvPr>
              <p:cNvSpPr/>
              <p:nvPr/>
            </p:nvSpPr>
            <p:spPr>
              <a:xfrm>
                <a:off x="6885167" y="5234127"/>
                <a:ext cx="1739956" cy="149185"/>
              </a:xfrm>
              <a:prstGeom prst="rightArrow">
                <a:avLst/>
              </a:pr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BEDAF975-45D1-8B91-F003-B2AFD9AEC0C8}"/>
                  </a:ext>
                </a:extLst>
              </p:cNvPr>
              <p:cNvSpPr txBox="1"/>
              <p:nvPr/>
            </p:nvSpPr>
            <p:spPr>
              <a:xfrm>
                <a:off x="7448282" y="5489238"/>
                <a:ext cx="625903" cy="4080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200" dirty="0">
                    <a:ea typeface="Roboto"/>
                    <a:cs typeface="Roboto"/>
                  </a:rPr>
                  <a:t>B</a:t>
                </a:r>
                <a:r>
                  <a:rPr lang="en-GB" sz="1200" baseline="-25000" dirty="0">
                    <a:ea typeface="Roboto"/>
                    <a:cs typeface="Roboto"/>
                  </a:rPr>
                  <a:t>app</a:t>
                </a:r>
                <a:endParaRPr lang="en-GB" sz="1200" baseline="-25000" dirty="0"/>
              </a:p>
            </p:txBody>
          </p:sp>
          <p:sp>
            <p:nvSpPr>
              <p:cNvPr id="15" name="TextBox 14">
                <a:extLst>
                  <a:ext uri="{FF2B5EF4-FFF2-40B4-BE49-F238E27FC236}">
                    <a16:creationId xmlns:a16="http://schemas.microsoft.com/office/drawing/2014/main" id="{25FED557-A85A-A4B4-1648-AB5BAEF5AD87}"/>
                  </a:ext>
                </a:extLst>
              </p:cNvPr>
              <p:cNvSpPr txBox="1"/>
              <p:nvPr/>
            </p:nvSpPr>
            <p:spPr>
              <a:xfrm>
                <a:off x="7655278" y="3800823"/>
                <a:ext cx="415682" cy="4080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200" dirty="0">
                    <a:ea typeface="Roboto"/>
                    <a:cs typeface="Roboto"/>
                  </a:rPr>
                  <a:t>S</a:t>
                </a:r>
                <a:endParaRPr lang="en-GB" baseline="-25000" dirty="0">
                  <a:ea typeface="Roboto"/>
                  <a:cs typeface="Roboto"/>
                </a:endParaRPr>
              </a:p>
            </p:txBody>
          </p:sp>
        </p:grpSp>
        <p:sp>
          <p:nvSpPr>
            <p:cNvPr id="18" name="TextBox 17">
              <a:extLst>
                <a:ext uri="{FF2B5EF4-FFF2-40B4-BE49-F238E27FC236}">
                  <a16:creationId xmlns:a16="http://schemas.microsoft.com/office/drawing/2014/main" id="{6AFD31D1-D850-D187-B1E8-0EA73030D2AD}"/>
                </a:ext>
              </a:extLst>
            </p:cNvPr>
            <p:cNvSpPr txBox="1"/>
            <p:nvPr/>
          </p:nvSpPr>
          <p:spPr>
            <a:xfrm>
              <a:off x="10779289" y="3297743"/>
              <a:ext cx="379675"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200" dirty="0">
                  <a:ea typeface="Roboto"/>
                  <a:cs typeface="Roboto"/>
                </a:rPr>
                <a:t>N</a:t>
              </a:r>
              <a:r>
                <a:rPr lang="en-GB" sz="1200" baseline="-25000" dirty="0">
                  <a:ea typeface="Roboto"/>
                  <a:cs typeface="Roboto"/>
                </a:rPr>
                <a:t>F</a:t>
              </a:r>
              <a:endParaRPr lang="en-GB" baseline="-25000" dirty="0">
                <a:ea typeface="Roboto"/>
                <a:cs typeface="Roboto"/>
              </a:endParaRPr>
            </a:p>
          </p:txBody>
        </p:sp>
        <p:sp>
          <p:nvSpPr>
            <p:cNvPr id="19" name="TextBox 18">
              <a:extLst>
                <a:ext uri="{FF2B5EF4-FFF2-40B4-BE49-F238E27FC236}">
                  <a16:creationId xmlns:a16="http://schemas.microsoft.com/office/drawing/2014/main" id="{A1BF7804-1C03-12C9-9F50-FDB42BC7D2F5}"/>
                </a:ext>
              </a:extLst>
            </p:cNvPr>
            <p:cNvSpPr txBox="1"/>
            <p:nvPr/>
          </p:nvSpPr>
          <p:spPr>
            <a:xfrm>
              <a:off x="8684257" y="3312224"/>
              <a:ext cx="379675"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200" dirty="0">
                  <a:ea typeface="Roboto"/>
                  <a:cs typeface="Roboto"/>
                </a:rPr>
                <a:t>N</a:t>
              </a:r>
              <a:r>
                <a:rPr lang="en-GB" sz="1200" baseline="-25000" dirty="0">
                  <a:ea typeface="Roboto"/>
                  <a:cs typeface="Roboto"/>
                </a:rPr>
                <a:t>B</a:t>
              </a:r>
              <a:endParaRPr lang="en-GB" baseline="-25000" dirty="0">
                <a:ea typeface="Roboto"/>
                <a:cs typeface="Roboto"/>
              </a:endParaRPr>
            </a:p>
          </p:txBody>
        </p:sp>
      </p:grpSp>
    </p:spTree>
    <p:extLst>
      <p:ext uri="{BB962C8B-B14F-4D97-AF65-F5344CB8AC3E}">
        <p14:creationId xmlns:p14="http://schemas.microsoft.com/office/powerpoint/2010/main" val="27114612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BFF116-77D3-0D07-1538-40EBD0079A72}"/>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837C4332-4551-5FB9-8FA6-44D663E69B42}"/>
              </a:ext>
            </a:extLst>
          </p:cNvPr>
          <p:cNvSpPr/>
          <p:nvPr/>
        </p:nvSpPr>
        <p:spPr>
          <a:xfrm>
            <a:off x="71718" y="5486400"/>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6B2D54B7-3D38-9BC1-8D7F-A8D01BAAFE30}"/>
              </a:ext>
            </a:extLst>
          </p:cNvPr>
          <p:cNvSpPr/>
          <p:nvPr/>
        </p:nvSpPr>
        <p:spPr>
          <a:xfrm>
            <a:off x="2654495" y="906378"/>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5E1BE4A3-8E46-FF49-A119-5676DFF987D4}"/>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Muon asymmetry signal</a:t>
            </a:r>
            <a:endParaRPr lang="en-GB" sz="3200" dirty="0">
              <a:ea typeface="Roboto"/>
            </a:endParaRPr>
          </a:p>
        </p:txBody>
      </p:sp>
      <p:sp>
        <p:nvSpPr>
          <p:cNvPr id="4" name="TextBox 3">
            <a:extLst>
              <a:ext uri="{FF2B5EF4-FFF2-40B4-BE49-F238E27FC236}">
                <a16:creationId xmlns:a16="http://schemas.microsoft.com/office/drawing/2014/main" id="{8B286BB1-9EC1-D226-F425-DB0B2F018A11}"/>
              </a:ext>
            </a:extLst>
          </p:cNvPr>
          <p:cNvSpPr txBox="1"/>
          <p:nvPr/>
        </p:nvSpPr>
        <p:spPr>
          <a:xfrm>
            <a:off x="381150" y="1143451"/>
            <a:ext cx="10271609"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Often, the signal analysed in muon experiments uses opposing sets, or groups, of detectors to normalise out the muon lifetime decay.</a:t>
            </a:r>
          </a:p>
          <a:p>
            <a:endParaRPr lang="en-GB" dirty="0">
              <a:ea typeface="Roboto"/>
              <a:cs typeface="Roboto"/>
            </a:endParaRPr>
          </a:p>
        </p:txBody>
      </p:sp>
      <p:sp>
        <p:nvSpPr>
          <p:cNvPr id="7" name="TextBox 6">
            <a:extLst>
              <a:ext uri="{FF2B5EF4-FFF2-40B4-BE49-F238E27FC236}">
                <a16:creationId xmlns:a16="http://schemas.microsoft.com/office/drawing/2014/main" id="{99938983-1D9C-52A4-F870-0F949FD652D5}"/>
              </a:ext>
            </a:extLst>
          </p:cNvPr>
          <p:cNvSpPr txBox="1"/>
          <p:nvPr/>
        </p:nvSpPr>
        <p:spPr>
          <a:xfrm>
            <a:off x="1282020" y="2089854"/>
            <a:ext cx="6094476" cy="923330"/>
          </a:xfrm>
          <a:prstGeom prst="rect">
            <a:avLst/>
          </a:prstGeom>
          <a:noFill/>
          <a:ln w="76200">
            <a:solidFill>
              <a:srgbClr val="FF9D1B"/>
            </a:solidFill>
          </a:ln>
        </p:spPr>
        <p:txBody>
          <a:bodyPr wrap="square">
            <a:spAutoFit/>
          </a:bodyPr>
          <a:lstStyle/>
          <a:p>
            <a:pPr algn="ctr"/>
            <a:endParaRPr lang="en-GB" i="1" dirty="0"/>
          </a:p>
          <a:p>
            <a:pPr algn="ctr"/>
            <a:r>
              <a:rPr lang="en-GB" i="1" dirty="0">
                <a:solidFill>
                  <a:srgbClr val="003088"/>
                </a:solidFill>
              </a:rPr>
              <a:t>A</a:t>
            </a:r>
            <a:r>
              <a:rPr lang="en-GB" dirty="0">
                <a:solidFill>
                  <a:srgbClr val="003088"/>
                </a:solidFill>
              </a:rPr>
              <a:t>(</a:t>
            </a:r>
            <a:r>
              <a:rPr lang="en-GB" i="1" dirty="0">
                <a:solidFill>
                  <a:srgbClr val="003088"/>
                </a:solidFill>
              </a:rPr>
              <a:t>t</a:t>
            </a:r>
            <a:r>
              <a:rPr lang="en-GB" dirty="0">
                <a:solidFill>
                  <a:srgbClr val="003088"/>
                </a:solidFill>
              </a:rPr>
              <a:t>) = </a:t>
            </a:r>
            <a:r>
              <a:rPr lang="en-GB" i="1" dirty="0">
                <a:solidFill>
                  <a:srgbClr val="003088"/>
                </a:solidFill>
              </a:rPr>
              <a:t>a</a:t>
            </a:r>
            <a:r>
              <a:rPr lang="en-GB" baseline="-25000" dirty="0">
                <a:solidFill>
                  <a:srgbClr val="003088"/>
                </a:solidFill>
              </a:rPr>
              <a:t>0</a:t>
            </a:r>
            <a:r>
              <a:rPr lang="en-GB" dirty="0">
                <a:solidFill>
                  <a:srgbClr val="003088"/>
                </a:solidFill>
              </a:rPr>
              <a:t> </a:t>
            </a:r>
            <a:r>
              <a:rPr lang="en-GB" i="1" dirty="0">
                <a:solidFill>
                  <a:srgbClr val="003088"/>
                </a:solidFill>
              </a:rPr>
              <a:t>P</a:t>
            </a:r>
            <a:r>
              <a:rPr lang="en-GB" i="1" baseline="-25000" dirty="0">
                <a:solidFill>
                  <a:srgbClr val="003088"/>
                </a:solidFill>
              </a:rPr>
              <a:t>FB</a:t>
            </a:r>
            <a:r>
              <a:rPr lang="en-GB" i="1" dirty="0">
                <a:solidFill>
                  <a:srgbClr val="003088"/>
                </a:solidFill>
              </a:rPr>
              <a:t>(t</a:t>
            </a:r>
            <a:r>
              <a:rPr lang="en-GB" dirty="0">
                <a:solidFill>
                  <a:srgbClr val="003088"/>
                </a:solidFill>
              </a:rPr>
              <a:t>) = [</a:t>
            </a:r>
            <a:r>
              <a:rPr lang="en-GB" i="1" dirty="0">
                <a:solidFill>
                  <a:srgbClr val="003088"/>
                </a:solidFill>
              </a:rPr>
              <a:t>N</a:t>
            </a:r>
            <a:r>
              <a:rPr lang="en-GB" baseline="-25000" dirty="0">
                <a:solidFill>
                  <a:srgbClr val="003088"/>
                </a:solidFill>
              </a:rPr>
              <a:t>F</a:t>
            </a:r>
            <a:r>
              <a:rPr lang="en-GB" dirty="0">
                <a:solidFill>
                  <a:srgbClr val="003088"/>
                </a:solidFill>
              </a:rPr>
              <a:t>(</a:t>
            </a:r>
            <a:r>
              <a:rPr lang="en-GB" i="1" dirty="0">
                <a:solidFill>
                  <a:srgbClr val="003088"/>
                </a:solidFill>
              </a:rPr>
              <a:t>t</a:t>
            </a:r>
            <a:r>
              <a:rPr lang="en-GB" dirty="0">
                <a:solidFill>
                  <a:srgbClr val="003088"/>
                </a:solidFill>
              </a:rPr>
              <a:t>) - </a:t>
            </a:r>
            <a:r>
              <a:rPr lang="en-GB" dirty="0">
                <a:solidFill>
                  <a:srgbClr val="00B050"/>
                </a:solidFill>
                <a:latin typeface="Symbol" panose="05050102010706020507" pitchFamily="18" charset="2"/>
              </a:rPr>
              <a:t>a</a:t>
            </a:r>
            <a:r>
              <a:rPr lang="en-GB" dirty="0">
                <a:solidFill>
                  <a:srgbClr val="00B050"/>
                </a:solidFill>
              </a:rPr>
              <a:t> </a:t>
            </a:r>
            <a:r>
              <a:rPr lang="en-GB" i="1" dirty="0">
                <a:solidFill>
                  <a:srgbClr val="003088"/>
                </a:solidFill>
              </a:rPr>
              <a:t>N</a:t>
            </a:r>
            <a:r>
              <a:rPr lang="en-GB" i="1" baseline="-25000" dirty="0">
                <a:solidFill>
                  <a:srgbClr val="003088"/>
                </a:solidFill>
              </a:rPr>
              <a:t>B</a:t>
            </a:r>
            <a:r>
              <a:rPr lang="en-GB" i="1" dirty="0">
                <a:solidFill>
                  <a:srgbClr val="003088"/>
                </a:solidFill>
              </a:rPr>
              <a:t>(t</a:t>
            </a:r>
            <a:r>
              <a:rPr lang="en-GB" dirty="0">
                <a:solidFill>
                  <a:srgbClr val="003088"/>
                </a:solidFill>
              </a:rPr>
              <a:t>)] / [</a:t>
            </a:r>
            <a:r>
              <a:rPr lang="en-GB" i="1" dirty="0">
                <a:solidFill>
                  <a:srgbClr val="003088"/>
                </a:solidFill>
              </a:rPr>
              <a:t>N</a:t>
            </a:r>
            <a:r>
              <a:rPr lang="en-GB" baseline="-25000" dirty="0">
                <a:solidFill>
                  <a:srgbClr val="003088"/>
                </a:solidFill>
              </a:rPr>
              <a:t>F</a:t>
            </a:r>
            <a:r>
              <a:rPr lang="en-GB" dirty="0">
                <a:solidFill>
                  <a:srgbClr val="003088"/>
                </a:solidFill>
              </a:rPr>
              <a:t>(</a:t>
            </a:r>
            <a:r>
              <a:rPr lang="en-GB" i="1" dirty="0">
                <a:solidFill>
                  <a:srgbClr val="003088"/>
                </a:solidFill>
              </a:rPr>
              <a:t>t</a:t>
            </a:r>
            <a:r>
              <a:rPr lang="en-GB" dirty="0">
                <a:solidFill>
                  <a:srgbClr val="003088"/>
                </a:solidFill>
              </a:rPr>
              <a:t>) + </a:t>
            </a:r>
            <a:r>
              <a:rPr lang="en-GB" dirty="0">
                <a:solidFill>
                  <a:srgbClr val="00B050"/>
                </a:solidFill>
                <a:latin typeface="Symbol" panose="05050102010706020507" pitchFamily="18" charset="2"/>
              </a:rPr>
              <a:t>a</a:t>
            </a:r>
            <a:r>
              <a:rPr lang="en-GB" dirty="0">
                <a:solidFill>
                  <a:srgbClr val="00B050"/>
                </a:solidFill>
              </a:rPr>
              <a:t> </a:t>
            </a:r>
            <a:r>
              <a:rPr lang="en-GB" i="1" dirty="0">
                <a:solidFill>
                  <a:srgbClr val="003088"/>
                </a:solidFill>
              </a:rPr>
              <a:t>N</a:t>
            </a:r>
            <a:r>
              <a:rPr lang="en-GB" i="1" baseline="-25000" dirty="0">
                <a:solidFill>
                  <a:srgbClr val="003088"/>
                </a:solidFill>
              </a:rPr>
              <a:t>B</a:t>
            </a:r>
            <a:r>
              <a:rPr lang="en-GB" i="1" dirty="0">
                <a:solidFill>
                  <a:srgbClr val="003088"/>
                </a:solidFill>
              </a:rPr>
              <a:t>(t</a:t>
            </a:r>
            <a:r>
              <a:rPr lang="en-GB" dirty="0">
                <a:solidFill>
                  <a:srgbClr val="003088"/>
                </a:solidFill>
              </a:rPr>
              <a:t>)]</a:t>
            </a:r>
          </a:p>
          <a:p>
            <a:pPr algn="ctr"/>
            <a:endParaRPr lang="en-GB" dirty="0"/>
          </a:p>
        </p:txBody>
      </p:sp>
      <p:grpSp>
        <p:nvGrpSpPr>
          <p:cNvPr id="21" name="Group 20">
            <a:extLst>
              <a:ext uri="{FF2B5EF4-FFF2-40B4-BE49-F238E27FC236}">
                <a16:creationId xmlns:a16="http://schemas.microsoft.com/office/drawing/2014/main" id="{7405C4E2-05B4-4CF0-2B1C-5D6D084E17DA}"/>
              </a:ext>
            </a:extLst>
          </p:cNvPr>
          <p:cNvGrpSpPr/>
          <p:nvPr/>
        </p:nvGrpSpPr>
        <p:grpSpPr>
          <a:xfrm>
            <a:off x="8435273" y="1808984"/>
            <a:ext cx="2474707" cy="1468518"/>
            <a:chOff x="8684257" y="2120705"/>
            <a:chExt cx="2474707" cy="1468518"/>
          </a:xfrm>
        </p:grpSpPr>
        <p:grpSp>
          <p:nvGrpSpPr>
            <p:cNvPr id="16" name="Group 15">
              <a:extLst>
                <a:ext uri="{FF2B5EF4-FFF2-40B4-BE49-F238E27FC236}">
                  <a16:creationId xmlns:a16="http://schemas.microsoft.com/office/drawing/2014/main" id="{CACF1FD0-07DF-EF31-CF58-2841A334A6D3}"/>
                </a:ext>
              </a:extLst>
            </p:cNvPr>
            <p:cNvGrpSpPr/>
            <p:nvPr/>
          </p:nvGrpSpPr>
          <p:grpSpPr>
            <a:xfrm>
              <a:off x="8684258" y="2120705"/>
              <a:ext cx="2424315" cy="1423260"/>
              <a:chOff x="6144863" y="3800823"/>
              <a:chExt cx="3149102" cy="2096428"/>
            </a:xfrm>
          </p:grpSpPr>
          <p:sp>
            <p:nvSpPr>
              <p:cNvPr id="8" name="TextBox 7">
                <a:extLst>
                  <a:ext uri="{FF2B5EF4-FFF2-40B4-BE49-F238E27FC236}">
                    <a16:creationId xmlns:a16="http://schemas.microsoft.com/office/drawing/2014/main" id="{FAFED086-F281-C9B9-DB1A-EC15E71E385B}"/>
                  </a:ext>
                </a:extLst>
              </p:cNvPr>
              <p:cNvSpPr txBox="1"/>
              <p:nvPr/>
            </p:nvSpPr>
            <p:spPr>
              <a:xfrm rot="5400000">
                <a:off x="8271226" y="4469172"/>
                <a:ext cx="1605707" cy="439770"/>
              </a:xfrm>
              <a:prstGeom prst="rect">
                <a:avLst/>
              </a:prstGeom>
              <a:solidFill>
                <a:schemeClr val="accent2">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Roboto"/>
                    <a:cs typeface="Roboto"/>
                  </a:rPr>
                  <a:t>forward</a:t>
                </a:r>
              </a:p>
            </p:txBody>
          </p:sp>
          <p:sp>
            <p:nvSpPr>
              <p:cNvPr id="10" name="TextBox 9">
                <a:extLst>
                  <a:ext uri="{FF2B5EF4-FFF2-40B4-BE49-F238E27FC236}">
                    <a16:creationId xmlns:a16="http://schemas.microsoft.com/office/drawing/2014/main" id="{182117FD-9EC5-3C5E-C7DE-FB5D00746D06}"/>
                  </a:ext>
                </a:extLst>
              </p:cNvPr>
              <p:cNvSpPr txBox="1"/>
              <p:nvPr/>
            </p:nvSpPr>
            <p:spPr>
              <a:xfrm rot="16200000">
                <a:off x="5561893" y="4469168"/>
                <a:ext cx="1605709" cy="439770"/>
              </a:xfrm>
              <a:prstGeom prst="rect">
                <a:avLst/>
              </a:prstGeom>
              <a:solidFill>
                <a:schemeClr val="accent2">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Roboto"/>
                    <a:cs typeface="Roboto"/>
                  </a:rPr>
                  <a:t>backward</a:t>
                </a:r>
              </a:p>
            </p:txBody>
          </p:sp>
          <p:sp>
            <p:nvSpPr>
              <p:cNvPr id="11" name="Oval 10">
                <a:extLst>
                  <a:ext uri="{FF2B5EF4-FFF2-40B4-BE49-F238E27FC236}">
                    <a16:creationId xmlns:a16="http://schemas.microsoft.com/office/drawing/2014/main" id="{57F85E60-355A-FDEE-CBFB-ED62248C024F}"/>
                  </a:ext>
                </a:extLst>
              </p:cNvPr>
              <p:cNvSpPr/>
              <p:nvPr/>
            </p:nvSpPr>
            <p:spPr>
              <a:xfrm>
                <a:off x="7552533" y="4096140"/>
                <a:ext cx="294811" cy="408013"/>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Right 11">
                <a:extLst>
                  <a:ext uri="{FF2B5EF4-FFF2-40B4-BE49-F238E27FC236}">
                    <a16:creationId xmlns:a16="http://schemas.microsoft.com/office/drawing/2014/main" id="{3A959B94-82B0-CEF7-53D5-2BD57A4BD234}"/>
                  </a:ext>
                </a:extLst>
              </p:cNvPr>
              <p:cNvSpPr/>
              <p:nvPr/>
            </p:nvSpPr>
            <p:spPr>
              <a:xfrm>
                <a:off x="7276751" y="4230522"/>
                <a:ext cx="930600" cy="157957"/>
              </a:xfrm>
              <a:prstGeom prst="rightArrow">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Right 12">
                <a:extLst>
                  <a:ext uri="{FF2B5EF4-FFF2-40B4-BE49-F238E27FC236}">
                    <a16:creationId xmlns:a16="http://schemas.microsoft.com/office/drawing/2014/main" id="{37729F1C-6F10-8918-9595-0614CB03971F}"/>
                  </a:ext>
                </a:extLst>
              </p:cNvPr>
              <p:cNvSpPr/>
              <p:nvPr/>
            </p:nvSpPr>
            <p:spPr>
              <a:xfrm>
                <a:off x="6885167" y="5234127"/>
                <a:ext cx="1739956" cy="149185"/>
              </a:xfrm>
              <a:prstGeom prst="rightArrow">
                <a:avLst/>
              </a:pr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9EF0DE05-F209-E7DC-9EBA-061852AC51FC}"/>
                  </a:ext>
                </a:extLst>
              </p:cNvPr>
              <p:cNvSpPr txBox="1"/>
              <p:nvPr/>
            </p:nvSpPr>
            <p:spPr>
              <a:xfrm>
                <a:off x="7448282" y="5489238"/>
                <a:ext cx="625903" cy="4080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200" dirty="0">
                    <a:ea typeface="Roboto"/>
                    <a:cs typeface="Roboto"/>
                  </a:rPr>
                  <a:t>B</a:t>
                </a:r>
                <a:r>
                  <a:rPr lang="en-GB" sz="1200" baseline="-25000" dirty="0">
                    <a:ea typeface="Roboto"/>
                    <a:cs typeface="Roboto"/>
                  </a:rPr>
                  <a:t>app</a:t>
                </a:r>
                <a:endParaRPr lang="en-GB" sz="1200" baseline="-25000" dirty="0"/>
              </a:p>
            </p:txBody>
          </p:sp>
          <p:sp>
            <p:nvSpPr>
              <p:cNvPr id="15" name="TextBox 14">
                <a:extLst>
                  <a:ext uri="{FF2B5EF4-FFF2-40B4-BE49-F238E27FC236}">
                    <a16:creationId xmlns:a16="http://schemas.microsoft.com/office/drawing/2014/main" id="{340726E2-C0A5-D0DB-DD3E-FB31CF57F0C1}"/>
                  </a:ext>
                </a:extLst>
              </p:cNvPr>
              <p:cNvSpPr txBox="1"/>
              <p:nvPr/>
            </p:nvSpPr>
            <p:spPr>
              <a:xfrm>
                <a:off x="7655278" y="3800823"/>
                <a:ext cx="415682" cy="4080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200" dirty="0">
                    <a:ea typeface="Roboto"/>
                    <a:cs typeface="Roboto"/>
                  </a:rPr>
                  <a:t>S</a:t>
                </a:r>
                <a:endParaRPr lang="en-GB" baseline="-25000" dirty="0">
                  <a:ea typeface="Roboto"/>
                  <a:cs typeface="Roboto"/>
                </a:endParaRPr>
              </a:p>
            </p:txBody>
          </p:sp>
        </p:grpSp>
        <p:sp>
          <p:nvSpPr>
            <p:cNvPr id="18" name="TextBox 17">
              <a:extLst>
                <a:ext uri="{FF2B5EF4-FFF2-40B4-BE49-F238E27FC236}">
                  <a16:creationId xmlns:a16="http://schemas.microsoft.com/office/drawing/2014/main" id="{0739E12A-7425-EB1D-02D5-73C910172B14}"/>
                </a:ext>
              </a:extLst>
            </p:cNvPr>
            <p:cNvSpPr txBox="1"/>
            <p:nvPr/>
          </p:nvSpPr>
          <p:spPr>
            <a:xfrm>
              <a:off x="10779289" y="3297743"/>
              <a:ext cx="379675"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200" dirty="0">
                  <a:ea typeface="Roboto"/>
                  <a:cs typeface="Roboto"/>
                </a:rPr>
                <a:t>N</a:t>
              </a:r>
              <a:r>
                <a:rPr lang="en-GB" sz="1200" baseline="-25000" dirty="0">
                  <a:ea typeface="Roboto"/>
                  <a:cs typeface="Roboto"/>
                </a:rPr>
                <a:t>F</a:t>
              </a:r>
              <a:endParaRPr lang="en-GB" baseline="-25000" dirty="0">
                <a:ea typeface="Roboto"/>
                <a:cs typeface="Roboto"/>
              </a:endParaRPr>
            </a:p>
          </p:txBody>
        </p:sp>
        <p:sp>
          <p:nvSpPr>
            <p:cNvPr id="19" name="TextBox 18">
              <a:extLst>
                <a:ext uri="{FF2B5EF4-FFF2-40B4-BE49-F238E27FC236}">
                  <a16:creationId xmlns:a16="http://schemas.microsoft.com/office/drawing/2014/main" id="{18CEEA84-A76F-0E28-C54E-09277F5F5286}"/>
                </a:ext>
              </a:extLst>
            </p:cNvPr>
            <p:cNvSpPr txBox="1"/>
            <p:nvPr/>
          </p:nvSpPr>
          <p:spPr>
            <a:xfrm>
              <a:off x="8684257" y="3312224"/>
              <a:ext cx="379675"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200" dirty="0">
                  <a:ea typeface="Roboto"/>
                  <a:cs typeface="Roboto"/>
                </a:rPr>
                <a:t>N</a:t>
              </a:r>
              <a:r>
                <a:rPr lang="en-GB" sz="1200" baseline="-25000" dirty="0">
                  <a:ea typeface="Roboto"/>
                  <a:cs typeface="Roboto"/>
                </a:rPr>
                <a:t>B</a:t>
              </a:r>
              <a:endParaRPr lang="en-GB" baseline="-25000" dirty="0">
                <a:ea typeface="Roboto"/>
                <a:cs typeface="Roboto"/>
              </a:endParaRPr>
            </a:p>
          </p:txBody>
        </p:sp>
      </p:grpSp>
      <p:sp>
        <p:nvSpPr>
          <p:cNvPr id="3" name="TextBox 2">
            <a:extLst>
              <a:ext uri="{FF2B5EF4-FFF2-40B4-BE49-F238E27FC236}">
                <a16:creationId xmlns:a16="http://schemas.microsoft.com/office/drawing/2014/main" id="{C06C1352-34C8-02CD-B344-774F31DBF2A0}"/>
              </a:ext>
            </a:extLst>
          </p:cNvPr>
          <p:cNvSpPr txBox="1"/>
          <p:nvPr/>
        </p:nvSpPr>
        <p:spPr>
          <a:xfrm>
            <a:off x="381150" y="3368629"/>
            <a:ext cx="1042366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B050"/>
                </a:solidFill>
                <a:latin typeface="Symbol" panose="05050102010706020507" pitchFamily="18" charset="2"/>
              </a:rPr>
              <a:t>a</a:t>
            </a:r>
            <a:r>
              <a:rPr lang="en-GB" dirty="0">
                <a:solidFill>
                  <a:srgbClr val="00B050"/>
                </a:solidFill>
              </a:rPr>
              <a:t>  is an experimentally determined calibration factor that accounts for any difference in counting efficiencies of the two opposing banks of detectors.  </a:t>
            </a:r>
            <a:endParaRPr lang="en-GB" dirty="0">
              <a:solidFill>
                <a:srgbClr val="00B050"/>
              </a:solidFill>
              <a:ea typeface="Roboto"/>
              <a:cs typeface="Roboto"/>
            </a:endParaRPr>
          </a:p>
          <a:p>
            <a:endParaRPr lang="en-GB" dirty="0">
              <a:ea typeface="Roboto"/>
              <a:cs typeface="Roboto"/>
            </a:endParaRPr>
          </a:p>
        </p:txBody>
      </p:sp>
    </p:spTree>
    <p:extLst>
      <p:ext uri="{BB962C8B-B14F-4D97-AF65-F5344CB8AC3E}">
        <p14:creationId xmlns:p14="http://schemas.microsoft.com/office/powerpoint/2010/main" val="7246800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96E761-3BE0-C3D7-9149-F4C3C1088DB0}"/>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1BCC3C0C-52C0-7CC8-50BB-BD99BC865F7E}"/>
              </a:ext>
            </a:extLst>
          </p:cNvPr>
          <p:cNvSpPr/>
          <p:nvPr/>
        </p:nvSpPr>
        <p:spPr>
          <a:xfrm>
            <a:off x="71718" y="5486400"/>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B5BE218-D615-5EEB-1E9A-C54913DCC160}"/>
              </a:ext>
            </a:extLst>
          </p:cNvPr>
          <p:cNvSpPr/>
          <p:nvPr/>
        </p:nvSpPr>
        <p:spPr>
          <a:xfrm>
            <a:off x="2654495" y="906378"/>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5C8F0372-A021-6C0B-61EC-CFA6DE1A4A51}"/>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Muon asymmetry signal</a:t>
            </a:r>
            <a:endParaRPr lang="en-GB" sz="3200" dirty="0">
              <a:ea typeface="Roboto"/>
            </a:endParaRPr>
          </a:p>
        </p:txBody>
      </p:sp>
      <p:sp>
        <p:nvSpPr>
          <p:cNvPr id="4" name="TextBox 3">
            <a:extLst>
              <a:ext uri="{FF2B5EF4-FFF2-40B4-BE49-F238E27FC236}">
                <a16:creationId xmlns:a16="http://schemas.microsoft.com/office/drawing/2014/main" id="{280A8AC1-16F0-8118-7B8C-C65C13D5C9D6}"/>
              </a:ext>
            </a:extLst>
          </p:cNvPr>
          <p:cNvSpPr txBox="1"/>
          <p:nvPr/>
        </p:nvSpPr>
        <p:spPr>
          <a:xfrm>
            <a:off x="381150" y="1143451"/>
            <a:ext cx="10271609"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Often, the signal analysed in muon experiments uses opposing sets, or groups, of detectors to normalise out the muon lifetime decay.</a:t>
            </a:r>
          </a:p>
          <a:p>
            <a:endParaRPr lang="en-GB" dirty="0">
              <a:ea typeface="Roboto"/>
              <a:cs typeface="Roboto"/>
            </a:endParaRPr>
          </a:p>
        </p:txBody>
      </p:sp>
      <p:sp>
        <p:nvSpPr>
          <p:cNvPr id="7" name="TextBox 6">
            <a:extLst>
              <a:ext uri="{FF2B5EF4-FFF2-40B4-BE49-F238E27FC236}">
                <a16:creationId xmlns:a16="http://schemas.microsoft.com/office/drawing/2014/main" id="{1E1DFCAF-AAC6-AD52-6A6C-12112759F434}"/>
              </a:ext>
            </a:extLst>
          </p:cNvPr>
          <p:cNvSpPr txBox="1"/>
          <p:nvPr/>
        </p:nvSpPr>
        <p:spPr>
          <a:xfrm>
            <a:off x="1282020" y="2089854"/>
            <a:ext cx="6094476" cy="923330"/>
          </a:xfrm>
          <a:prstGeom prst="rect">
            <a:avLst/>
          </a:prstGeom>
          <a:noFill/>
          <a:ln w="76200">
            <a:solidFill>
              <a:srgbClr val="FF9D1B"/>
            </a:solidFill>
          </a:ln>
        </p:spPr>
        <p:txBody>
          <a:bodyPr wrap="square">
            <a:spAutoFit/>
          </a:bodyPr>
          <a:lstStyle/>
          <a:p>
            <a:pPr algn="ctr"/>
            <a:endParaRPr lang="en-GB" i="1" dirty="0"/>
          </a:p>
          <a:p>
            <a:pPr algn="ctr"/>
            <a:r>
              <a:rPr lang="en-GB" i="1" dirty="0">
                <a:solidFill>
                  <a:srgbClr val="003088"/>
                </a:solidFill>
              </a:rPr>
              <a:t>A</a:t>
            </a:r>
            <a:r>
              <a:rPr lang="en-GB" dirty="0">
                <a:solidFill>
                  <a:srgbClr val="003088"/>
                </a:solidFill>
              </a:rPr>
              <a:t>(</a:t>
            </a:r>
            <a:r>
              <a:rPr lang="en-GB" i="1" dirty="0">
                <a:solidFill>
                  <a:srgbClr val="003088"/>
                </a:solidFill>
              </a:rPr>
              <a:t>t</a:t>
            </a:r>
            <a:r>
              <a:rPr lang="en-GB" dirty="0">
                <a:solidFill>
                  <a:srgbClr val="003088"/>
                </a:solidFill>
              </a:rPr>
              <a:t>) = </a:t>
            </a:r>
            <a:r>
              <a:rPr lang="en-GB" i="1" dirty="0">
                <a:solidFill>
                  <a:srgbClr val="003088"/>
                </a:solidFill>
              </a:rPr>
              <a:t>a</a:t>
            </a:r>
            <a:r>
              <a:rPr lang="en-GB" baseline="-25000" dirty="0">
                <a:solidFill>
                  <a:srgbClr val="003088"/>
                </a:solidFill>
              </a:rPr>
              <a:t>0</a:t>
            </a:r>
            <a:r>
              <a:rPr lang="en-GB" dirty="0">
                <a:solidFill>
                  <a:srgbClr val="003088"/>
                </a:solidFill>
              </a:rPr>
              <a:t> </a:t>
            </a:r>
            <a:r>
              <a:rPr lang="en-GB" i="1" dirty="0">
                <a:solidFill>
                  <a:srgbClr val="003088"/>
                </a:solidFill>
              </a:rPr>
              <a:t>P</a:t>
            </a:r>
            <a:r>
              <a:rPr lang="en-GB" i="1" baseline="-25000" dirty="0">
                <a:solidFill>
                  <a:srgbClr val="003088"/>
                </a:solidFill>
              </a:rPr>
              <a:t>FB</a:t>
            </a:r>
            <a:r>
              <a:rPr lang="en-GB" i="1" dirty="0">
                <a:solidFill>
                  <a:srgbClr val="003088"/>
                </a:solidFill>
              </a:rPr>
              <a:t>(t</a:t>
            </a:r>
            <a:r>
              <a:rPr lang="en-GB" dirty="0">
                <a:solidFill>
                  <a:srgbClr val="003088"/>
                </a:solidFill>
              </a:rPr>
              <a:t>) = [</a:t>
            </a:r>
            <a:r>
              <a:rPr lang="en-GB" i="1" dirty="0">
                <a:solidFill>
                  <a:srgbClr val="003088"/>
                </a:solidFill>
              </a:rPr>
              <a:t>N</a:t>
            </a:r>
            <a:r>
              <a:rPr lang="en-GB" baseline="-25000" dirty="0">
                <a:solidFill>
                  <a:srgbClr val="003088"/>
                </a:solidFill>
              </a:rPr>
              <a:t>F</a:t>
            </a:r>
            <a:r>
              <a:rPr lang="en-GB" dirty="0">
                <a:solidFill>
                  <a:srgbClr val="003088"/>
                </a:solidFill>
              </a:rPr>
              <a:t>(</a:t>
            </a:r>
            <a:r>
              <a:rPr lang="en-GB" i="1" dirty="0">
                <a:solidFill>
                  <a:srgbClr val="003088"/>
                </a:solidFill>
              </a:rPr>
              <a:t>t</a:t>
            </a:r>
            <a:r>
              <a:rPr lang="en-GB" dirty="0">
                <a:solidFill>
                  <a:srgbClr val="003088"/>
                </a:solidFill>
              </a:rPr>
              <a:t>) - </a:t>
            </a:r>
            <a:r>
              <a:rPr lang="en-GB" dirty="0">
                <a:solidFill>
                  <a:srgbClr val="00B050"/>
                </a:solidFill>
                <a:latin typeface="Symbol" panose="05050102010706020507" pitchFamily="18" charset="2"/>
              </a:rPr>
              <a:t>a</a:t>
            </a:r>
            <a:r>
              <a:rPr lang="en-GB" dirty="0">
                <a:solidFill>
                  <a:srgbClr val="00B050"/>
                </a:solidFill>
              </a:rPr>
              <a:t> </a:t>
            </a:r>
            <a:r>
              <a:rPr lang="en-GB" i="1" dirty="0">
                <a:solidFill>
                  <a:srgbClr val="003088"/>
                </a:solidFill>
              </a:rPr>
              <a:t>N</a:t>
            </a:r>
            <a:r>
              <a:rPr lang="en-GB" i="1" baseline="-25000" dirty="0">
                <a:solidFill>
                  <a:srgbClr val="003088"/>
                </a:solidFill>
              </a:rPr>
              <a:t>B</a:t>
            </a:r>
            <a:r>
              <a:rPr lang="en-GB" i="1" dirty="0">
                <a:solidFill>
                  <a:srgbClr val="003088"/>
                </a:solidFill>
              </a:rPr>
              <a:t>(t</a:t>
            </a:r>
            <a:r>
              <a:rPr lang="en-GB" dirty="0">
                <a:solidFill>
                  <a:srgbClr val="003088"/>
                </a:solidFill>
              </a:rPr>
              <a:t>)] / [</a:t>
            </a:r>
            <a:r>
              <a:rPr lang="en-GB" i="1" dirty="0">
                <a:solidFill>
                  <a:srgbClr val="003088"/>
                </a:solidFill>
              </a:rPr>
              <a:t>N</a:t>
            </a:r>
            <a:r>
              <a:rPr lang="en-GB" baseline="-25000" dirty="0">
                <a:solidFill>
                  <a:srgbClr val="003088"/>
                </a:solidFill>
              </a:rPr>
              <a:t>F</a:t>
            </a:r>
            <a:r>
              <a:rPr lang="en-GB" dirty="0">
                <a:solidFill>
                  <a:srgbClr val="003088"/>
                </a:solidFill>
              </a:rPr>
              <a:t>(</a:t>
            </a:r>
            <a:r>
              <a:rPr lang="en-GB" i="1" dirty="0">
                <a:solidFill>
                  <a:srgbClr val="003088"/>
                </a:solidFill>
              </a:rPr>
              <a:t>t</a:t>
            </a:r>
            <a:r>
              <a:rPr lang="en-GB" dirty="0">
                <a:solidFill>
                  <a:srgbClr val="003088"/>
                </a:solidFill>
              </a:rPr>
              <a:t>) + </a:t>
            </a:r>
            <a:r>
              <a:rPr lang="en-GB" dirty="0">
                <a:solidFill>
                  <a:srgbClr val="00B050"/>
                </a:solidFill>
                <a:latin typeface="Symbol" panose="05050102010706020507" pitchFamily="18" charset="2"/>
              </a:rPr>
              <a:t>a</a:t>
            </a:r>
            <a:r>
              <a:rPr lang="en-GB" dirty="0">
                <a:solidFill>
                  <a:srgbClr val="00B050"/>
                </a:solidFill>
              </a:rPr>
              <a:t> </a:t>
            </a:r>
            <a:r>
              <a:rPr lang="en-GB" i="1" dirty="0">
                <a:solidFill>
                  <a:srgbClr val="003088"/>
                </a:solidFill>
              </a:rPr>
              <a:t>N</a:t>
            </a:r>
            <a:r>
              <a:rPr lang="en-GB" i="1" baseline="-25000" dirty="0">
                <a:solidFill>
                  <a:srgbClr val="003088"/>
                </a:solidFill>
              </a:rPr>
              <a:t>B</a:t>
            </a:r>
            <a:r>
              <a:rPr lang="en-GB" i="1" dirty="0">
                <a:solidFill>
                  <a:srgbClr val="003088"/>
                </a:solidFill>
              </a:rPr>
              <a:t>(t</a:t>
            </a:r>
            <a:r>
              <a:rPr lang="en-GB" dirty="0">
                <a:solidFill>
                  <a:srgbClr val="003088"/>
                </a:solidFill>
              </a:rPr>
              <a:t>)]</a:t>
            </a:r>
          </a:p>
          <a:p>
            <a:pPr algn="ctr"/>
            <a:endParaRPr lang="en-GB" dirty="0"/>
          </a:p>
        </p:txBody>
      </p:sp>
      <p:grpSp>
        <p:nvGrpSpPr>
          <p:cNvPr id="21" name="Group 20">
            <a:extLst>
              <a:ext uri="{FF2B5EF4-FFF2-40B4-BE49-F238E27FC236}">
                <a16:creationId xmlns:a16="http://schemas.microsoft.com/office/drawing/2014/main" id="{6F2EB579-4679-E24F-E9F5-E5ED16F9A8A0}"/>
              </a:ext>
            </a:extLst>
          </p:cNvPr>
          <p:cNvGrpSpPr/>
          <p:nvPr/>
        </p:nvGrpSpPr>
        <p:grpSpPr>
          <a:xfrm>
            <a:off x="8435273" y="1808984"/>
            <a:ext cx="2474707" cy="1468518"/>
            <a:chOff x="8684257" y="2120705"/>
            <a:chExt cx="2474707" cy="1468518"/>
          </a:xfrm>
        </p:grpSpPr>
        <p:grpSp>
          <p:nvGrpSpPr>
            <p:cNvPr id="16" name="Group 15">
              <a:extLst>
                <a:ext uri="{FF2B5EF4-FFF2-40B4-BE49-F238E27FC236}">
                  <a16:creationId xmlns:a16="http://schemas.microsoft.com/office/drawing/2014/main" id="{C50EF600-A8A6-D755-7061-2E6F8FD1D94F}"/>
                </a:ext>
              </a:extLst>
            </p:cNvPr>
            <p:cNvGrpSpPr/>
            <p:nvPr/>
          </p:nvGrpSpPr>
          <p:grpSpPr>
            <a:xfrm>
              <a:off x="8684258" y="2120705"/>
              <a:ext cx="2424315" cy="1423260"/>
              <a:chOff x="6144863" y="3800823"/>
              <a:chExt cx="3149102" cy="2096428"/>
            </a:xfrm>
          </p:grpSpPr>
          <p:sp>
            <p:nvSpPr>
              <p:cNvPr id="8" name="TextBox 7">
                <a:extLst>
                  <a:ext uri="{FF2B5EF4-FFF2-40B4-BE49-F238E27FC236}">
                    <a16:creationId xmlns:a16="http://schemas.microsoft.com/office/drawing/2014/main" id="{4D3449EF-C9F4-C2D6-EC16-BB0BE29FD0C2}"/>
                  </a:ext>
                </a:extLst>
              </p:cNvPr>
              <p:cNvSpPr txBox="1"/>
              <p:nvPr/>
            </p:nvSpPr>
            <p:spPr>
              <a:xfrm rot="5400000">
                <a:off x="8271226" y="4469172"/>
                <a:ext cx="1605707" cy="439770"/>
              </a:xfrm>
              <a:prstGeom prst="rect">
                <a:avLst/>
              </a:prstGeom>
              <a:solidFill>
                <a:schemeClr val="accent2">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Roboto"/>
                    <a:cs typeface="Roboto"/>
                  </a:rPr>
                  <a:t>forward</a:t>
                </a:r>
              </a:p>
            </p:txBody>
          </p:sp>
          <p:sp>
            <p:nvSpPr>
              <p:cNvPr id="10" name="TextBox 9">
                <a:extLst>
                  <a:ext uri="{FF2B5EF4-FFF2-40B4-BE49-F238E27FC236}">
                    <a16:creationId xmlns:a16="http://schemas.microsoft.com/office/drawing/2014/main" id="{7AF8C144-122E-A2F7-2F0B-50462E03F740}"/>
                  </a:ext>
                </a:extLst>
              </p:cNvPr>
              <p:cNvSpPr txBox="1"/>
              <p:nvPr/>
            </p:nvSpPr>
            <p:spPr>
              <a:xfrm rot="16200000">
                <a:off x="5561893" y="4469168"/>
                <a:ext cx="1605709" cy="439770"/>
              </a:xfrm>
              <a:prstGeom prst="rect">
                <a:avLst/>
              </a:prstGeom>
              <a:solidFill>
                <a:schemeClr val="accent2">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Roboto"/>
                    <a:cs typeface="Roboto"/>
                  </a:rPr>
                  <a:t>backward</a:t>
                </a:r>
              </a:p>
            </p:txBody>
          </p:sp>
          <p:sp>
            <p:nvSpPr>
              <p:cNvPr id="11" name="Oval 10">
                <a:extLst>
                  <a:ext uri="{FF2B5EF4-FFF2-40B4-BE49-F238E27FC236}">
                    <a16:creationId xmlns:a16="http://schemas.microsoft.com/office/drawing/2014/main" id="{24C319A2-ECF2-C2B7-6E50-860006F6D887}"/>
                  </a:ext>
                </a:extLst>
              </p:cNvPr>
              <p:cNvSpPr/>
              <p:nvPr/>
            </p:nvSpPr>
            <p:spPr>
              <a:xfrm>
                <a:off x="7552533" y="4096140"/>
                <a:ext cx="294811" cy="408013"/>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Right 11">
                <a:extLst>
                  <a:ext uri="{FF2B5EF4-FFF2-40B4-BE49-F238E27FC236}">
                    <a16:creationId xmlns:a16="http://schemas.microsoft.com/office/drawing/2014/main" id="{62509318-5F8A-A007-3F9E-6E907FB95F7D}"/>
                  </a:ext>
                </a:extLst>
              </p:cNvPr>
              <p:cNvSpPr/>
              <p:nvPr/>
            </p:nvSpPr>
            <p:spPr>
              <a:xfrm>
                <a:off x="7276751" y="4230522"/>
                <a:ext cx="930600" cy="157957"/>
              </a:xfrm>
              <a:prstGeom prst="rightArrow">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Right 12">
                <a:extLst>
                  <a:ext uri="{FF2B5EF4-FFF2-40B4-BE49-F238E27FC236}">
                    <a16:creationId xmlns:a16="http://schemas.microsoft.com/office/drawing/2014/main" id="{BDC7736B-B6E1-6CEF-E3D2-58B63427AA45}"/>
                  </a:ext>
                </a:extLst>
              </p:cNvPr>
              <p:cNvSpPr/>
              <p:nvPr/>
            </p:nvSpPr>
            <p:spPr>
              <a:xfrm>
                <a:off x="6885167" y="5234127"/>
                <a:ext cx="1739956" cy="149185"/>
              </a:xfrm>
              <a:prstGeom prst="rightArrow">
                <a:avLst/>
              </a:pr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5D76967D-462D-2F42-8338-9E3C57AA6A1B}"/>
                  </a:ext>
                </a:extLst>
              </p:cNvPr>
              <p:cNvSpPr txBox="1"/>
              <p:nvPr/>
            </p:nvSpPr>
            <p:spPr>
              <a:xfrm>
                <a:off x="7448282" y="5489238"/>
                <a:ext cx="625903" cy="4080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200" dirty="0">
                    <a:ea typeface="Roboto"/>
                    <a:cs typeface="Roboto"/>
                  </a:rPr>
                  <a:t>B</a:t>
                </a:r>
                <a:r>
                  <a:rPr lang="en-GB" sz="1200" baseline="-25000" dirty="0">
                    <a:ea typeface="Roboto"/>
                    <a:cs typeface="Roboto"/>
                  </a:rPr>
                  <a:t>app</a:t>
                </a:r>
                <a:endParaRPr lang="en-GB" sz="1200" baseline="-25000" dirty="0"/>
              </a:p>
            </p:txBody>
          </p:sp>
          <p:sp>
            <p:nvSpPr>
              <p:cNvPr id="15" name="TextBox 14">
                <a:extLst>
                  <a:ext uri="{FF2B5EF4-FFF2-40B4-BE49-F238E27FC236}">
                    <a16:creationId xmlns:a16="http://schemas.microsoft.com/office/drawing/2014/main" id="{B758F56E-D3CB-6ECE-3100-8CBF10294AF6}"/>
                  </a:ext>
                </a:extLst>
              </p:cNvPr>
              <p:cNvSpPr txBox="1"/>
              <p:nvPr/>
            </p:nvSpPr>
            <p:spPr>
              <a:xfrm>
                <a:off x="7655278" y="3800823"/>
                <a:ext cx="415682" cy="4080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200" dirty="0">
                    <a:ea typeface="Roboto"/>
                    <a:cs typeface="Roboto"/>
                  </a:rPr>
                  <a:t>S</a:t>
                </a:r>
                <a:endParaRPr lang="en-GB" baseline="-25000" dirty="0">
                  <a:ea typeface="Roboto"/>
                  <a:cs typeface="Roboto"/>
                </a:endParaRPr>
              </a:p>
            </p:txBody>
          </p:sp>
        </p:grpSp>
        <p:sp>
          <p:nvSpPr>
            <p:cNvPr id="18" name="TextBox 17">
              <a:extLst>
                <a:ext uri="{FF2B5EF4-FFF2-40B4-BE49-F238E27FC236}">
                  <a16:creationId xmlns:a16="http://schemas.microsoft.com/office/drawing/2014/main" id="{0D56733A-9185-4F8F-6EC2-558693DA1523}"/>
                </a:ext>
              </a:extLst>
            </p:cNvPr>
            <p:cNvSpPr txBox="1"/>
            <p:nvPr/>
          </p:nvSpPr>
          <p:spPr>
            <a:xfrm>
              <a:off x="10779289" y="3297743"/>
              <a:ext cx="379675"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200" dirty="0">
                  <a:ea typeface="Roboto"/>
                  <a:cs typeface="Roboto"/>
                </a:rPr>
                <a:t>N</a:t>
              </a:r>
              <a:r>
                <a:rPr lang="en-GB" sz="1200" baseline="-25000" dirty="0">
                  <a:ea typeface="Roboto"/>
                  <a:cs typeface="Roboto"/>
                </a:rPr>
                <a:t>F</a:t>
              </a:r>
              <a:endParaRPr lang="en-GB" baseline="-25000" dirty="0">
                <a:ea typeface="Roboto"/>
                <a:cs typeface="Roboto"/>
              </a:endParaRPr>
            </a:p>
          </p:txBody>
        </p:sp>
        <p:sp>
          <p:nvSpPr>
            <p:cNvPr id="19" name="TextBox 18">
              <a:extLst>
                <a:ext uri="{FF2B5EF4-FFF2-40B4-BE49-F238E27FC236}">
                  <a16:creationId xmlns:a16="http://schemas.microsoft.com/office/drawing/2014/main" id="{EBC54E96-56F7-E644-78F4-F9854EE9E20E}"/>
                </a:ext>
              </a:extLst>
            </p:cNvPr>
            <p:cNvSpPr txBox="1"/>
            <p:nvPr/>
          </p:nvSpPr>
          <p:spPr>
            <a:xfrm>
              <a:off x="8684257" y="3312224"/>
              <a:ext cx="379675"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200" dirty="0">
                  <a:ea typeface="Roboto"/>
                  <a:cs typeface="Roboto"/>
                </a:rPr>
                <a:t>N</a:t>
              </a:r>
              <a:r>
                <a:rPr lang="en-GB" sz="1200" baseline="-25000" dirty="0">
                  <a:ea typeface="Roboto"/>
                  <a:cs typeface="Roboto"/>
                </a:rPr>
                <a:t>B</a:t>
              </a:r>
              <a:endParaRPr lang="en-GB" baseline="-25000" dirty="0">
                <a:ea typeface="Roboto"/>
                <a:cs typeface="Roboto"/>
              </a:endParaRPr>
            </a:p>
          </p:txBody>
        </p:sp>
      </p:grpSp>
      <p:sp>
        <p:nvSpPr>
          <p:cNvPr id="3" name="TextBox 2">
            <a:extLst>
              <a:ext uri="{FF2B5EF4-FFF2-40B4-BE49-F238E27FC236}">
                <a16:creationId xmlns:a16="http://schemas.microsoft.com/office/drawing/2014/main" id="{8FE7E416-A75F-4024-40C6-DF8FA06B23AA}"/>
              </a:ext>
            </a:extLst>
          </p:cNvPr>
          <p:cNvSpPr txBox="1"/>
          <p:nvPr/>
        </p:nvSpPr>
        <p:spPr>
          <a:xfrm>
            <a:off x="381150" y="3368629"/>
            <a:ext cx="1042366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B050"/>
                </a:solidFill>
                <a:latin typeface="Symbol" panose="05050102010706020507" pitchFamily="18" charset="2"/>
              </a:rPr>
              <a:t>a</a:t>
            </a:r>
            <a:r>
              <a:rPr lang="en-GB" dirty="0">
                <a:solidFill>
                  <a:srgbClr val="00B050"/>
                </a:solidFill>
              </a:rPr>
              <a:t>  is an experimentally determined calibration factor that accounts for any difference in counting efficiencies of the two opposing banks of detectors.  </a:t>
            </a:r>
            <a:endParaRPr lang="en-GB" dirty="0">
              <a:solidFill>
                <a:srgbClr val="00B050"/>
              </a:solidFill>
              <a:ea typeface="Roboto"/>
              <a:cs typeface="Roboto"/>
            </a:endParaRPr>
          </a:p>
          <a:p>
            <a:endParaRPr lang="en-GB" dirty="0">
              <a:ea typeface="Roboto"/>
              <a:cs typeface="Roboto"/>
            </a:endParaRPr>
          </a:p>
        </p:txBody>
      </p:sp>
      <p:sp>
        <p:nvSpPr>
          <p:cNvPr id="2" name="Arrow: Right 1">
            <a:extLst>
              <a:ext uri="{FF2B5EF4-FFF2-40B4-BE49-F238E27FC236}">
                <a16:creationId xmlns:a16="http://schemas.microsoft.com/office/drawing/2014/main" id="{AF177CE5-7CCD-D8CB-0948-2EC84DF0316C}"/>
              </a:ext>
            </a:extLst>
          </p:cNvPr>
          <p:cNvSpPr/>
          <p:nvPr/>
        </p:nvSpPr>
        <p:spPr>
          <a:xfrm>
            <a:off x="5315098" y="5465318"/>
            <a:ext cx="1574800" cy="228149"/>
          </a:xfrm>
          <a:prstGeom prst="rightArrow">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7" name="Group 16">
            <a:extLst>
              <a:ext uri="{FF2B5EF4-FFF2-40B4-BE49-F238E27FC236}">
                <a16:creationId xmlns:a16="http://schemas.microsoft.com/office/drawing/2014/main" id="{73E2DDA6-DBF2-98C8-D1D1-264A86F86FB9}"/>
              </a:ext>
            </a:extLst>
          </p:cNvPr>
          <p:cNvGrpSpPr/>
          <p:nvPr/>
        </p:nvGrpSpPr>
        <p:grpSpPr>
          <a:xfrm>
            <a:off x="381150" y="4492828"/>
            <a:ext cx="4780302" cy="2250657"/>
            <a:chOff x="1192696" y="1464292"/>
            <a:chExt cx="9840168" cy="4153505"/>
          </a:xfrm>
        </p:grpSpPr>
        <p:pic>
          <p:nvPicPr>
            <p:cNvPr id="20" name="Picture 19">
              <a:extLst>
                <a:ext uri="{FF2B5EF4-FFF2-40B4-BE49-F238E27FC236}">
                  <a16:creationId xmlns:a16="http://schemas.microsoft.com/office/drawing/2014/main" id="{3EC725C5-2445-AE28-6E08-70D7145DB54F}"/>
                </a:ext>
              </a:extLst>
            </p:cNvPr>
            <p:cNvPicPr>
              <a:picLocks noChangeAspect="1"/>
            </p:cNvPicPr>
            <p:nvPr/>
          </p:nvPicPr>
          <p:blipFill>
            <a:blip r:embed="rId2"/>
            <a:srcRect l="4044" t="5838" r="3730" b="800"/>
            <a:stretch>
              <a:fillRect/>
            </a:stretch>
          </p:blipFill>
          <p:spPr>
            <a:xfrm>
              <a:off x="1192696" y="1464292"/>
              <a:ext cx="9840168" cy="4153505"/>
            </a:xfrm>
            <a:prstGeom prst="rect">
              <a:avLst/>
            </a:prstGeom>
          </p:spPr>
        </p:pic>
        <p:sp>
          <p:nvSpPr>
            <p:cNvPr id="22" name="Rectangle 21">
              <a:extLst>
                <a:ext uri="{FF2B5EF4-FFF2-40B4-BE49-F238E27FC236}">
                  <a16:creationId xmlns:a16="http://schemas.microsoft.com/office/drawing/2014/main" id="{D3FF0F3D-0A24-2D80-F30C-9EA9EECB3E00}"/>
                </a:ext>
              </a:extLst>
            </p:cNvPr>
            <p:cNvSpPr/>
            <p:nvPr/>
          </p:nvSpPr>
          <p:spPr>
            <a:xfrm>
              <a:off x="5997388" y="1677725"/>
              <a:ext cx="4875310" cy="20427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3C0960C8-2914-D6C1-DA28-5D55FB772F07}"/>
                </a:ext>
              </a:extLst>
            </p:cNvPr>
            <p:cNvSpPr/>
            <p:nvPr/>
          </p:nvSpPr>
          <p:spPr>
            <a:xfrm>
              <a:off x="8229600" y="3501427"/>
              <a:ext cx="1112436" cy="531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a:extLst>
              <a:ext uri="{FF2B5EF4-FFF2-40B4-BE49-F238E27FC236}">
                <a16:creationId xmlns:a16="http://schemas.microsoft.com/office/drawing/2014/main" id="{E4E569FF-BA28-55E3-E23F-00247951F1DB}"/>
              </a:ext>
            </a:extLst>
          </p:cNvPr>
          <p:cNvGrpSpPr/>
          <p:nvPr/>
        </p:nvGrpSpPr>
        <p:grpSpPr>
          <a:xfrm>
            <a:off x="6889898" y="4473016"/>
            <a:ext cx="4470220" cy="2383421"/>
            <a:chOff x="6989752" y="4526924"/>
            <a:chExt cx="3882946" cy="2074136"/>
          </a:xfrm>
        </p:grpSpPr>
        <p:pic>
          <p:nvPicPr>
            <p:cNvPr id="25" name="Picture 24">
              <a:extLst>
                <a:ext uri="{FF2B5EF4-FFF2-40B4-BE49-F238E27FC236}">
                  <a16:creationId xmlns:a16="http://schemas.microsoft.com/office/drawing/2014/main" id="{2FBEB2A4-55F3-A8AC-D83D-5D31BC5D315C}"/>
                </a:ext>
              </a:extLst>
            </p:cNvPr>
            <p:cNvPicPr>
              <a:picLocks noChangeAspect="1"/>
            </p:cNvPicPr>
            <p:nvPr/>
          </p:nvPicPr>
          <p:blipFill>
            <a:blip r:embed="rId2"/>
            <a:srcRect l="48432" t="10260" r="5361" b="35597"/>
            <a:stretch>
              <a:fillRect/>
            </a:stretch>
          </p:blipFill>
          <p:spPr>
            <a:xfrm>
              <a:off x="7050161" y="4526924"/>
              <a:ext cx="3822537" cy="2074136"/>
            </a:xfrm>
            <a:prstGeom prst="rect">
              <a:avLst/>
            </a:prstGeom>
          </p:spPr>
        </p:pic>
        <p:sp>
          <p:nvSpPr>
            <p:cNvPr id="26" name="Rectangle 25">
              <a:extLst>
                <a:ext uri="{FF2B5EF4-FFF2-40B4-BE49-F238E27FC236}">
                  <a16:creationId xmlns:a16="http://schemas.microsoft.com/office/drawing/2014/main" id="{05C2D407-E61E-4729-58A7-4FA8419B6FD5}"/>
                </a:ext>
              </a:extLst>
            </p:cNvPr>
            <p:cNvSpPr/>
            <p:nvPr/>
          </p:nvSpPr>
          <p:spPr>
            <a:xfrm>
              <a:off x="6989752" y="6310179"/>
              <a:ext cx="1458630" cy="2908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751187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928E37-F51E-A819-0AD1-6A742DC934B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376D0FB-DD46-40F4-FDEB-22A672EEE118}"/>
              </a:ext>
            </a:extLst>
          </p:cNvPr>
          <p:cNvSpPr>
            <a:spLocks noGrp="1"/>
          </p:cNvSpPr>
          <p:nvPr>
            <p:ph type="title"/>
          </p:nvPr>
        </p:nvSpPr>
        <p:spPr>
          <a:xfrm>
            <a:off x="262408" y="1156503"/>
            <a:ext cx="10507625" cy="574675"/>
          </a:xfrm>
        </p:spPr>
        <p:txBody>
          <a:bodyPr/>
          <a:lstStyle/>
          <a:p>
            <a:r>
              <a:rPr lang="en-US" dirty="0">
                <a:cs typeface="Arial"/>
              </a:rPr>
              <a:t>Outline – a lecture in three parts</a:t>
            </a:r>
            <a:endParaRPr lang="en-US" dirty="0"/>
          </a:p>
        </p:txBody>
      </p:sp>
      <p:sp>
        <p:nvSpPr>
          <p:cNvPr id="4" name="Content Placeholder 3">
            <a:extLst>
              <a:ext uri="{FF2B5EF4-FFF2-40B4-BE49-F238E27FC236}">
                <a16:creationId xmlns:a16="http://schemas.microsoft.com/office/drawing/2014/main" id="{66CFAD26-09AC-073F-7E1F-F3FE9E078554}"/>
              </a:ext>
            </a:extLst>
          </p:cNvPr>
          <p:cNvSpPr>
            <a:spLocks noGrp="1"/>
          </p:cNvSpPr>
          <p:nvPr>
            <p:ph idx="1"/>
          </p:nvPr>
        </p:nvSpPr>
        <p:spPr>
          <a:xfrm>
            <a:off x="2098870" y="359539"/>
            <a:ext cx="7989067" cy="494290"/>
          </a:xfrm>
          <a:ln w="28575">
            <a:solidFill>
              <a:srgbClr val="003088"/>
            </a:solidFill>
          </a:ln>
        </p:spPr>
        <p:txBody>
          <a:bodyPr vert="horz" lIns="91440" tIns="45720" rIns="91440" bIns="45720" rtlCol="0" anchor="t">
            <a:normAutofit/>
          </a:bodyPr>
          <a:lstStyle/>
          <a:p>
            <a:pPr marL="0" indent="0" algn="ctr">
              <a:buNone/>
            </a:pPr>
            <a:r>
              <a:rPr lang="en-US" b="1" dirty="0">
                <a:solidFill>
                  <a:srgbClr val="003088"/>
                </a:solidFill>
                <a:ea typeface="Roboto"/>
                <a:cs typeface="Arial"/>
              </a:rPr>
              <a:t>Aim: Introduce some core concepts in muon spectroscopy  </a:t>
            </a:r>
            <a:endParaRPr lang="en-US" dirty="0">
              <a:solidFill>
                <a:srgbClr val="003088"/>
              </a:solidFill>
              <a:ea typeface="Roboto"/>
            </a:endParaRPr>
          </a:p>
        </p:txBody>
      </p:sp>
      <p:sp>
        <p:nvSpPr>
          <p:cNvPr id="6" name="Rectangle 5">
            <a:extLst>
              <a:ext uri="{FF2B5EF4-FFF2-40B4-BE49-F238E27FC236}">
                <a16:creationId xmlns:a16="http://schemas.microsoft.com/office/drawing/2014/main" id="{8E5FFBDB-FB1F-BC7B-F21D-72D16ED0899E}"/>
              </a:ext>
            </a:extLst>
          </p:cNvPr>
          <p:cNvSpPr/>
          <p:nvPr/>
        </p:nvSpPr>
        <p:spPr>
          <a:xfrm>
            <a:off x="44115" y="5602705"/>
            <a:ext cx="5911515" cy="11470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80D77674-AE21-58B0-0B93-821367D03E1B}"/>
              </a:ext>
            </a:extLst>
          </p:cNvPr>
          <p:cNvSpPr txBox="1"/>
          <p:nvPr/>
        </p:nvSpPr>
        <p:spPr>
          <a:xfrm>
            <a:off x="262408" y="1731178"/>
            <a:ext cx="10606364" cy="48013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ourier New"/>
              <a:buChar char="o"/>
            </a:pPr>
            <a:r>
              <a:rPr lang="en-US" b="1" dirty="0">
                <a:solidFill>
                  <a:srgbClr val="003088"/>
                </a:solidFill>
                <a:ea typeface="Roboto"/>
                <a:cs typeface="Roboto"/>
              </a:rPr>
              <a:t>Part I – Basic properties of muons and muon sources</a:t>
            </a:r>
          </a:p>
          <a:p>
            <a:pPr marL="742950" lvl="1" indent="-285750">
              <a:buFont typeface="Courier New"/>
              <a:buChar char="o"/>
            </a:pPr>
            <a:r>
              <a:rPr lang="en-US" dirty="0">
                <a:solidFill>
                  <a:srgbClr val="003088"/>
                </a:solidFill>
                <a:ea typeface="Roboto"/>
                <a:cs typeface="Roboto"/>
              </a:rPr>
              <a:t>Fundamental properties of muon particles</a:t>
            </a:r>
          </a:p>
          <a:p>
            <a:pPr marL="742950" lvl="1" indent="-285750">
              <a:buFont typeface="Courier New"/>
              <a:buChar char="o"/>
            </a:pPr>
            <a:r>
              <a:rPr lang="en-US" dirty="0">
                <a:solidFill>
                  <a:srgbClr val="003088"/>
                </a:solidFill>
                <a:ea typeface="Roboto"/>
                <a:cs typeface="Roboto"/>
              </a:rPr>
              <a:t>The asymmetry of muon decay</a:t>
            </a:r>
          </a:p>
          <a:p>
            <a:pPr marL="742950" lvl="1" indent="-285750">
              <a:buFont typeface="Courier New"/>
              <a:buChar char="o"/>
            </a:pPr>
            <a:r>
              <a:rPr lang="en-US" dirty="0">
                <a:solidFill>
                  <a:srgbClr val="003088"/>
                </a:solidFill>
                <a:ea typeface="Roboto"/>
                <a:cs typeface="Roboto"/>
              </a:rPr>
              <a:t>Muon states in matter and </a:t>
            </a:r>
            <a:r>
              <a:rPr lang="en-US" dirty="0" err="1">
                <a:solidFill>
                  <a:srgbClr val="003088"/>
                </a:solidFill>
                <a:ea typeface="Roboto"/>
                <a:cs typeface="Roboto"/>
              </a:rPr>
              <a:t>thermalisation</a:t>
            </a:r>
            <a:endParaRPr lang="en-US" dirty="0">
              <a:solidFill>
                <a:srgbClr val="003088"/>
              </a:solidFill>
              <a:ea typeface="Roboto"/>
              <a:cs typeface="Roboto"/>
            </a:endParaRPr>
          </a:p>
          <a:p>
            <a:pPr marL="742950" lvl="1" indent="-285750">
              <a:buFont typeface="Courier New"/>
              <a:buChar char="o"/>
            </a:pPr>
            <a:r>
              <a:rPr lang="en-US" dirty="0">
                <a:solidFill>
                  <a:srgbClr val="003088"/>
                </a:solidFill>
                <a:ea typeface="Roboto"/>
                <a:cs typeface="Roboto"/>
              </a:rPr>
              <a:t>A brief comment about muon production and muon sources</a:t>
            </a:r>
          </a:p>
          <a:p>
            <a:pPr marL="285750" indent="-285750">
              <a:buFont typeface="Courier New"/>
              <a:buChar char="o"/>
            </a:pPr>
            <a:endParaRPr lang="en-US" dirty="0">
              <a:solidFill>
                <a:srgbClr val="003088"/>
              </a:solidFill>
              <a:ea typeface="Roboto"/>
              <a:cs typeface="Roboto"/>
            </a:endParaRPr>
          </a:p>
          <a:p>
            <a:pPr marL="285750" indent="-285750">
              <a:buFont typeface="Courier New"/>
              <a:buChar char="o"/>
            </a:pPr>
            <a:r>
              <a:rPr lang="en-US" b="1" dirty="0">
                <a:solidFill>
                  <a:srgbClr val="003088"/>
                </a:solidFill>
                <a:ea typeface="Roboto"/>
                <a:cs typeface="Roboto"/>
              </a:rPr>
              <a:t>Part II – Using Muons to do </a:t>
            </a:r>
            <a:r>
              <a:rPr lang="el-GR" b="1" dirty="0">
                <a:solidFill>
                  <a:srgbClr val="003088"/>
                </a:solidFill>
                <a:latin typeface="Roboto" panose="02000000000000000000" pitchFamily="2" charset="0"/>
                <a:ea typeface="Roboto" panose="02000000000000000000" pitchFamily="2" charset="0"/>
                <a:cs typeface="Roboto" panose="02000000000000000000" pitchFamily="2" charset="0"/>
              </a:rPr>
              <a:t>μ</a:t>
            </a:r>
            <a:r>
              <a:rPr lang="en-GB" b="1" dirty="0">
                <a:solidFill>
                  <a:srgbClr val="003088"/>
                </a:solidFill>
                <a:latin typeface="Roboto" panose="02000000000000000000" pitchFamily="2" charset="0"/>
                <a:ea typeface="Roboto" panose="02000000000000000000" pitchFamily="2" charset="0"/>
                <a:cs typeface="Roboto" panose="02000000000000000000" pitchFamily="2" charset="0"/>
              </a:rPr>
              <a:t>SR experiments</a:t>
            </a:r>
            <a:endParaRPr lang="en-US" b="1" dirty="0">
              <a:solidFill>
                <a:srgbClr val="003088"/>
              </a:solidFill>
              <a:latin typeface="Roboto" panose="02000000000000000000" pitchFamily="2" charset="0"/>
              <a:ea typeface="Roboto"/>
              <a:cs typeface="Roboto"/>
            </a:endParaRPr>
          </a:p>
          <a:p>
            <a:pPr marL="742950" lvl="1" indent="-285750">
              <a:buFont typeface="Courier New"/>
              <a:buChar char="o"/>
            </a:pPr>
            <a:r>
              <a:rPr lang="en-US" dirty="0">
                <a:solidFill>
                  <a:srgbClr val="003088"/>
                </a:solidFill>
                <a:latin typeface="Roboto" panose="02000000000000000000" pitchFamily="2" charset="0"/>
                <a:ea typeface="Roboto"/>
                <a:cs typeface="Roboto"/>
              </a:rPr>
              <a:t>The basics of muon spectroscopy</a:t>
            </a:r>
          </a:p>
          <a:p>
            <a:pPr marL="742950" lvl="1" indent="-285750">
              <a:buFont typeface="Courier New"/>
              <a:buChar char="o"/>
            </a:pPr>
            <a:r>
              <a:rPr lang="en-US" dirty="0">
                <a:solidFill>
                  <a:srgbClr val="003088"/>
                </a:solidFill>
                <a:latin typeface="Roboto" panose="02000000000000000000" pitchFamily="2" charset="0"/>
                <a:ea typeface="Roboto"/>
                <a:cs typeface="Roboto"/>
              </a:rPr>
              <a:t>Experimental geometries</a:t>
            </a:r>
          </a:p>
          <a:p>
            <a:pPr marL="742950" lvl="1" indent="-285750">
              <a:buFont typeface="Courier New"/>
              <a:buChar char="o"/>
            </a:pPr>
            <a:r>
              <a:rPr lang="en-US" dirty="0">
                <a:solidFill>
                  <a:srgbClr val="003088"/>
                </a:solidFill>
                <a:latin typeface="Roboto" panose="02000000000000000000" pitchFamily="2" charset="0"/>
                <a:ea typeface="Roboto"/>
                <a:cs typeface="Roboto"/>
              </a:rPr>
              <a:t>What do muons measure?</a:t>
            </a:r>
          </a:p>
          <a:p>
            <a:pPr marL="742950" lvl="1" indent="-285750">
              <a:buFont typeface="Courier New"/>
              <a:buChar char="o"/>
            </a:pPr>
            <a:r>
              <a:rPr lang="en-US" dirty="0">
                <a:solidFill>
                  <a:srgbClr val="003088"/>
                </a:solidFill>
                <a:latin typeface="Roboto" panose="02000000000000000000" pitchFamily="2" charset="0"/>
                <a:ea typeface="Roboto"/>
                <a:cs typeface="Roboto"/>
              </a:rPr>
              <a:t>Muon data analysis considerations</a:t>
            </a:r>
          </a:p>
          <a:p>
            <a:pPr marL="742950" lvl="1" indent="-285750">
              <a:buFont typeface="Courier New"/>
              <a:buChar char="o"/>
            </a:pPr>
            <a:r>
              <a:rPr lang="en-US" dirty="0">
                <a:solidFill>
                  <a:srgbClr val="003088"/>
                </a:solidFill>
                <a:latin typeface="Roboto" panose="02000000000000000000" pitchFamily="2" charset="0"/>
                <a:ea typeface="Roboto"/>
                <a:cs typeface="Roboto"/>
              </a:rPr>
              <a:t>Sensitivity to dynamics</a:t>
            </a:r>
          </a:p>
          <a:p>
            <a:pPr marL="742950" lvl="1" indent="-285750">
              <a:buFont typeface="Courier New"/>
              <a:buChar char="o"/>
            </a:pPr>
            <a:r>
              <a:rPr lang="en-US" dirty="0">
                <a:solidFill>
                  <a:srgbClr val="003088"/>
                </a:solidFill>
                <a:latin typeface="Roboto" panose="02000000000000000000" pitchFamily="2" charset="0"/>
                <a:ea typeface="Roboto"/>
                <a:cs typeface="Roboto"/>
              </a:rPr>
              <a:t>How </a:t>
            </a:r>
            <a:r>
              <a:rPr lang="el-GR" dirty="0">
                <a:solidFill>
                  <a:srgbClr val="003088"/>
                </a:solidFill>
                <a:latin typeface="Roboto" panose="02000000000000000000" pitchFamily="2" charset="0"/>
                <a:ea typeface="Roboto" panose="02000000000000000000" pitchFamily="2" charset="0"/>
                <a:cs typeface="Roboto" panose="02000000000000000000" pitchFamily="2" charset="0"/>
              </a:rPr>
              <a:t>μ</a:t>
            </a:r>
            <a:r>
              <a:rPr lang="en-GB" dirty="0">
                <a:solidFill>
                  <a:srgbClr val="003088"/>
                </a:solidFill>
                <a:latin typeface="Roboto" panose="02000000000000000000" pitchFamily="2" charset="0"/>
                <a:ea typeface="Roboto" panose="02000000000000000000" pitchFamily="2" charset="0"/>
                <a:cs typeface="Roboto" panose="02000000000000000000" pitchFamily="2" charset="0"/>
              </a:rPr>
              <a:t>SR</a:t>
            </a:r>
            <a:r>
              <a:rPr lang="en-US" dirty="0">
                <a:solidFill>
                  <a:srgbClr val="003088"/>
                </a:solidFill>
                <a:latin typeface="Roboto" panose="02000000000000000000" pitchFamily="2" charset="0"/>
                <a:ea typeface="Roboto"/>
                <a:cs typeface="Roboto"/>
              </a:rPr>
              <a:t> compares to other experimental techniques</a:t>
            </a:r>
          </a:p>
          <a:p>
            <a:pPr lvl="1"/>
            <a:endParaRPr lang="en-US" dirty="0">
              <a:solidFill>
                <a:srgbClr val="003088"/>
              </a:solidFill>
              <a:ea typeface="Roboto"/>
              <a:cs typeface="Roboto"/>
            </a:endParaRPr>
          </a:p>
          <a:p>
            <a:pPr marL="285750" indent="-285750">
              <a:buFont typeface="Courier New"/>
              <a:buChar char="o"/>
            </a:pPr>
            <a:r>
              <a:rPr lang="en-US" b="1" dirty="0">
                <a:solidFill>
                  <a:srgbClr val="003088"/>
                </a:solidFill>
                <a:ea typeface="Roboto"/>
                <a:cs typeface="Roboto"/>
              </a:rPr>
              <a:t>Part III – Applications of muons to materials investigation</a:t>
            </a:r>
          </a:p>
          <a:p>
            <a:pPr marL="742950" lvl="1" indent="-285750">
              <a:buFont typeface="Courier New"/>
              <a:buChar char="o"/>
            </a:pPr>
            <a:r>
              <a:rPr lang="en-US" dirty="0">
                <a:solidFill>
                  <a:srgbClr val="003088"/>
                </a:solidFill>
                <a:ea typeface="Roboto"/>
                <a:cs typeface="Roboto"/>
              </a:rPr>
              <a:t>How can muons be used for experiments on magnetic systems, superconductors, to study chemistry and the motion of ions through materials</a:t>
            </a:r>
          </a:p>
        </p:txBody>
      </p:sp>
      <p:sp>
        <p:nvSpPr>
          <p:cNvPr id="32" name="Rectangle 31">
            <a:extLst>
              <a:ext uri="{FF2B5EF4-FFF2-40B4-BE49-F238E27FC236}">
                <a16:creationId xmlns:a16="http://schemas.microsoft.com/office/drawing/2014/main" id="{2D10B8DC-A68A-66D3-3546-6FE9D42D3010}"/>
              </a:ext>
            </a:extLst>
          </p:cNvPr>
          <p:cNvSpPr/>
          <p:nvPr/>
        </p:nvSpPr>
        <p:spPr>
          <a:xfrm>
            <a:off x="156262" y="1731179"/>
            <a:ext cx="10719916" cy="1543650"/>
          </a:xfrm>
          <a:prstGeom prst="rect">
            <a:avLst/>
          </a:prstGeom>
          <a:no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53404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0CF81C-E463-10E3-C325-4239C69D46C9}"/>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4D91D28E-01F7-0E71-CE11-339B711A9B95}"/>
              </a:ext>
            </a:extLst>
          </p:cNvPr>
          <p:cNvSpPr/>
          <p:nvPr/>
        </p:nvSpPr>
        <p:spPr>
          <a:xfrm>
            <a:off x="71718" y="5390708"/>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4BDAEA0E-4A80-19BA-58F9-FC113BF208C5}"/>
              </a:ext>
            </a:extLst>
          </p:cNvPr>
          <p:cNvSpPr/>
          <p:nvPr/>
        </p:nvSpPr>
        <p:spPr>
          <a:xfrm>
            <a:off x="2654495" y="736250"/>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3FC8D6FE-8A0C-F9A7-0799-E5A0152DF2FE}"/>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Muon asymmetry signal</a:t>
            </a:r>
            <a:endParaRPr lang="en-GB" sz="3200" dirty="0">
              <a:ea typeface="Roboto"/>
            </a:endParaRPr>
          </a:p>
        </p:txBody>
      </p:sp>
      <p:sp>
        <p:nvSpPr>
          <p:cNvPr id="3" name="TextBox 2">
            <a:extLst>
              <a:ext uri="{FF2B5EF4-FFF2-40B4-BE49-F238E27FC236}">
                <a16:creationId xmlns:a16="http://schemas.microsoft.com/office/drawing/2014/main" id="{B1AECFD1-41B9-6686-CEDC-52E2FCA32DE8}"/>
              </a:ext>
            </a:extLst>
          </p:cNvPr>
          <p:cNvSpPr txBox="1"/>
          <p:nvPr/>
        </p:nvSpPr>
        <p:spPr>
          <a:xfrm>
            <a:off x="7508804" y="313616"/>
            <a:ext cx="3476422" cy="646331"/>
          </a:xfrm>
          <a:prstGeom prst="rect">
            <a:avLst/>
          </a:prstGeom>
          <a:solidFill>
            <a:schemeClr val="bg1"/>
          </a:solidFill>
          <a:ln w="28575">
            <a:solidFill>
              <a:srgbClr val="FF9D1B"/>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See polarisation functions 1 &amp; 2 for the details. </a:t>
            </a:r>
          </a:p>
        </p:txBody>
      </p:sp>
      <p:grpSp>
        <p:nvGrpSpPr>
          <p:cNvPr id="16" name="Group 15">
            <a:extLst>
              <a:ext uri="{FF2B5EF4-FFF2-40B4-BE49-F238E27FC236}">
                <a16:creationId xmlns:a16="http://schemas.microsoft.com/office/drawing/2014/main" id="{157117B8-077F-5549-33EC-B660BCB42A6A}"/>
              </a:ext>
            </a:extLst>
          </p:cNvPr>
          <p:cNvGrpSpPr/>
          <p:nvPr/>
        </p:nvGrpSpPr>
        <p:grpSpPr>
          <a:xfrm>
            <a:off x="449815" y="1693227"/>
            <a:ext cx="1690579" cy="1539074"/>
            <a:chOff x="6144863" y="3675935"/>
            <a:chExt cx="2196004" cy="2267020"/>
          </a:xfrm>
        </p:grpSpPr>
        <p:sp>
          <p:nvSpPr>
            <p:cNvPr id="8" name="TextBox 7">
              <a:extLst>
                <a:ext uri="{FF2B5EF4-FFF2-40B4-BE49-F238E27FC236}">
                  <a16:creationId xmlns:a16="http://schemas.microsoft.com/office/drawing/2014/main" id="{3B5B865C-3152-D0DE-FFE4-C54458D77375}"/>
                </a:ext>
              </a:extLst>
            </p:cNvPr>
            <p:cNvSpPr txBox="1"/>
            <p:nvPr/>
          </p:nvSpPr>
          <p:spPr>
            <a:xfrm rot="5400000">
              <a:off x="7318128" y="4469169"/>
              <a:ext cx="1605707" cy="439770"/>
            </a:xfrm>
            <a:prstGeom prst="rect">
              <a:avLst/>
            </a:prstGeom>
            <a:solidFill>
              <a:schemeClr val="accent2">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Roboto"/>
                  <a:cs typeface="Roboto"/>
                </a:rPr>
                <a:t>forward</a:t>
              </a:r>
            </a:p>
          </p:txBody>
        </p:sp>
        <p:sp>
          <p:nvSpPr>
            <p:cNvPr id="10" name="TextBox 9">
              <a:extLst>
                <a:ext uri="{FF2B5EF4-FFF2-40B4-BE49-F238E27FC236}">
                  <a16:creationId xmlns:a16="http://schemas.microsoft.com/office/drawing/2014/main" id="{CF023F46-2B60-5119-23CF-499FE4C9AA89}"/>
                </a:ext>
              </a:extLst>
            </p:cNvPr>
            <p:cNvSpPr txBox="1"/>
            <p:nvPr/>
          </p:nvSpPr>
          <p:spPr>
            <a:xfrm rot="16200000">
              <a:off x="5561893" y="4469168"/>
              <a:ext cx="1605709" cy="439770"/>
            </a:xfrm>
            <a:prstGeom prst="rect">
              <a:avLst/>
            </a:prstGeom>
            <a:solidFill>
              <a:schemeClr val="accent2">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Roboto"/>
                  <a:cs typeface="Roboto"/>
                </a:rPr>
                <a:t>backward</a:t>
              </a:r>
            </a:p>
          </p:txBody>
        </p:sp>
        <p:sp>
          <p:nvSpPr>
            <p:cNvPr id="11" name="Oval 10">
              <a:extLst>
                <a:ext uri="{FF2B5EF4-FFF2-40B4-BE49-F238E27FC236}">
                  <a16:creationId xmlns:a16="http://schemas.microsoft.com/office/drawing/2014/main" id="{71CD0D66-D394-2343-946B-614565865821}"/>
                </a:ext>
              </a:extLst>
            </p:cNvPr>
            <p:cNvSpPr/>
            <p:nvPr/>
          </p:nvSpPr>
          <p:spPr>
            <a:xfrm>
              <a:off x="7063159" y="4097321"/>
              <a:ext cx="294811" cy="408013"/>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Right 11">
              <a:extLst>
                <a:ext uri="{FF2B5EF4-FFF2-40B4-BE49-F238E27FC236}">
                  <a16:creationId xmlns:a16="http://schemas.microsoft.com/office/drawing/2014/main" id="{8ECBF029-DA12-7CFA-7DCC-802EC4CEFA39}"/>
                </a:ext>
              </a:extLst>
            </p:cNvPr>
            <p:cNvSpPr/>
            <p:nvPr/>
          </p:nvSpPr>
          <p:spPr>
            <a:xfrm>
              <a:off x="6783197" y="4230104"/>
              <a:ext cx="930600" cy="157958"/>
            </a:xfrm>
            <a:prstGeom prst="rightArrow">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Right 12">
              <a:extLst>
                <a:ext uri="{FF2B5EF4-FFF2-40B4-BE49-F238E27FC236}">
                  <a16:creationId xmlns:a16="http://schemas.microsoft.com/office/drawing/2014/main" id="{8768AC00-8FCB-DA5D-B293-42C18AB804A5}"/>
                </a:ext>
              </a:extLst>
            </p:cNvPr>
            <p:cNvSpPr/>
            <p:nvPr/>
          </p:nvSpPr>
          <p:spPr>
            <a:xfrm>
              <a:off x="6885167" y="5234127"/>
              <a:ext cx="770111" cy="188656"/>
            </a:xfrm>
            <a:prstGeom prst="rightArrow">
              <a:avLst/>
            </a:pr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83CBF0AB-899E-6752-BD3C-748141B328EE}"/>
                </a:ext>
              </a:extLst>
            </p:cNvPr>
            <p:cNvSpPr txBox="1"/>
            <p:nvPr/>
          </p:nvSpPr>
          <p:spPr>
            <a:xfrm>
              <a:off x="6967555" y="5534942"/>
              <a:ext cx="625903" cy="4080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200" dirty="0">
                  <a:ea typeface="Roboto"/>
                  <a:cs typeface="Roboto"/>
                </a:rPr>
                <a:t>B</a:t>
              </a:r>
              <a:r>
                <a:rPr lang="en-GB" sz="1200" baseline="-25000" dirty="0">
                  <a:ea typeface="Roboto"/>
                  <a:cs typeface="Roboto"/>
                </a:rPr>
                <a:t>app</a:t>
              </a:r>
              <a:endParaRPr lang="en-GB" sz="1200" baseline="-25000" dirty="0"/>
            </a:p>
          </p:txBody>
        </p:sp>
        <p:sp>
          <p:nvSpPr>
            <p:cNvPr id="15" name="TextBox 14">
              <a:extLst>
                <a:ext uri="{FF2B5EF4-FFF2-40B4-BE49-F238E27FC236}">
                  <a16:creationId xmlns:a16="http://schemas.microsoft.com/office/drawing/2014/main" id="{8173B0B1-5D43-5A84-487B-F84314B8F493}"/>
                </a:ext>
              </a:extLst>
            </p:cNvPr>
            <p:cNvSpPr txBox="1"/>
            <p:nvPr/>
          </p:nvSpPr>
          <p:spPr>
            <a:xfrm>
              <a:off x="7270222" y="3675935"/>
              <a:ext cx="415682" cy="4080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200" dirty="0">
                  <a:ea typeface="Roboto"/>
                  <a:cs typeface="Roboto"/>
                </a:rPr>
                <a:t>S</a:t>
              </a:r>
              <a:endParaRPr lang="en-GB" baseline="-25000" dirty="0">
                <a:ea typeface="Roboto"/>
                <a:cs typeface="Roboto"/>
              </a:endParaRPr>
            </a:p>
          </p:txBody>
        </p:sp>
      </p:grpSp>
      <p:sp>
        <p:nvSpPr>
          <p:cNvPr id="22" name="TextBox 21">
            <a:extLst>
              <a:ext uri="{FF2B5EF4-FFF2-40B4-BE49-F238E27FC236}">
                <a16:creationId xmlns:a16="http://schemas.microsoft.com/office/drawing/2014/main" id="{E2A65CED-E541-A014-42D4-24049651BA6E}"/>
              </a:ext>
            </a:extLst>
          </p:cNvPr>
          <p:cNvSpPr txBox="1"/>
          <p:nvPr/>
        </p:nvSpPr>
        <p:spPr>
          <a:xfrm>
            <a:off x="528167" y="961237"/>
            <a:ext cx="1069456" cy="461665"/>
          </a:xfrm>
          <a:prstGeom prst="rect">
            <a:avLst/>
          </a:prstGeom>
          <a:solidFill>
            <a:schemeClr val="accent2">
              <a:lumMod val="40000"/>
              <a:lumOff val="60000"/>
            </a:schemeClr>
          </a:solid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dirty="0">
                <a:ea typeface="Roboto"/>
                <a:cs typeface="Roboto"/>
              </a:rPr>
              <a:t>ZF/ LF</a:t>
            </a:r>
          </a:p>
        </p:txBody>
      </p:sp>
      <p:sp>
        <p:nvSpPr>
          <p:cNvPr id="45" name="TextBox 44">
            <a:extLst>
              <a:ext uri="{FF2B5EF4-FFF2-40B4-BE49-F238E27FC236}">
                <a16:creationId xmlns:a16="http://schemas.microsoft.com/office/drawing/2014/main" id="{4BD0DEB4-0E82-8AA8-1A42-CB533B99A2BA}"/>
              </a:ext>
            </a:extLst>
          </p:cNvPr>
          <p:cNvSpPr txBox="1"/>
          <p:nvPr/>
        </p:nvSpPr>
        <p:spPr>
          <a:xfrm>
            <a:off x="3170028" y="1694980"/>
            <a:ext cx="6097772" cy="1231106"/>
          </a:xfrm>
          <a:prstGeom prst="rect">
            <a:avLst/>
          </a:prstGeom>
          <a:noFill/>
          <a:ln w="38100">
            <a:solidFill>
              <a:srgbClr val="FFC000"/>
            </a:solidFill>
          </a:ln>
        </p:spPr>
        <p:txBody>
          <a:bodyPr wrap="square">
            <a:spAutoFit/>
          </a:bodyPr>
          <a:lstStyle/>
          <a:p>
            <a:pPr>
              <a:spcBef>
                <a:spcPts val="600"/>
              </a:spcBef>
            </a:pPr>
            <a:r>
              <a:rPr lang="en-GB" i="1" dirty="0">
                <a:solidFill>
                  <a:srgbClr val="003088"/>
                </a:solidFill>
              </a:rPr>
              <a:t>A</a:t>
            </a:r>
            <a:r>
              <a:rPr lang="en-GB" dirty="0">
                <a:solidFill>
                  <a:srgbClr val="003088"/>
                </a:solidFill>
              </a:rPr>
              <a:t>(</a:t>
            </a:r>
            <a:r>
              <a:rPr lang="en-GB" i="1" dirty="0">
                <a:solidFill>
                  <a:srgbClr val="003088"/>
                </a:solidFill>
              </a:rPr>
              <a:t>t</a:t>
            </a:r>
            <a:r>
              <a:rPr lang="en-GB" dirty="0">
                <a:solidFill>
                  <a:srgbClr val="003088"/>
                </a:solidFill>
              </a:rPr>
              <a:t>)/</a:t>
            </a:r>
            <a:r>
              <a:rPr lang="en-GB" i="1" dirty="0">
                <a:solidFill>
                  <a:srgbClr val="003088"/>
                </a:solidFill>
              </a:rPr>
              <a:t>a</a:t>
            </a:r>
            <a:r>
              <a:rPr lang="en-GB" baseline="-25000" dirty="0">
                <a:solidFill>
                  <a:srgbClr val="003088"/>
                </a:solidFill>
              </a:rPr>
              <a:t>0</a:t>
            </a:r>
            <a:r>
              <a:rPr lang="en-GB" dirty="0">
                <a:solidFill>
                  <a:srgbClr val="003088"/>
                </a:solidFill>
              </a:rPr>
              <a:t> = </a:t>
            </a:r>
            <a:r>
              <a:rPr lang="en-GB" i="1" dirty="0" err="1">
                <a:solidFill>
                  <a:srgbClr val="003088"/>
                </a:solidFill>
              </a:rPr>
              <a:t>P</a:t>
            </a:r>
            <a:r>
              <a:rPr lang="en-GB" baseline="-25000" dirty="0" err="1">
                <a:solidFill>
                  <a:srgbClr val="003088"/>
                </a:solidFill>
              </a:rPr>
              <a:t>z</a:t>
            </a:r>
            <a:r>
              <a:rPr lang="en-GB" dirty="0">
                <a:solidFill>
                  <a:srgbClr val="003088"/>
                </a:solidFill>
              </a:rPr>
              <a:t>(t) = </a:t>
            </a:r>
            <a:r>
              <a:rPr lang="en-GB" i="1" dirty="0" err="1">
                <a:solidFill>
                  <a:srgbClr val="003088"/>
                </a:solidFill>
              </a:rPr>
              <a:t>G</a:t>
            </a:r>
            <a:r>
              <a:rPr lang="en-GB" baseline="-25000" dirty="0" err="1">
                <a:solidFill>
                  <a:srgbClr val="003088"/>
                </a:solidFill>
              </a:rPr>
              <a:t>z</a:t>
            </a:r>
            <a:r>
              <a:rPr lang="en-GB" dirty="0">
                <a:solidFill>
                  <a:srgbClr val="003088"/>
                </a:solidFill>
              </a:rPr>
              <a:t>(</a:t>
            </a:r>
            <a:r>
              <a:rPr lang="en-GB" i="1" dirty="0">
                <a:solidFill>
                  <a:srgbClr val="003088"/>
                </a:solidFill>
              </a:rPr>
              <a:t>t</a:t>
            </a:r>
            <a:r>
              <a:rPr lang="en-GB" dirty="0">
                <a:solidFill>
                  <a:srgbClr val="003088"/>
                </a:solidFill>
              </a:rPr>
              <a:t>) 				</a:t>
            </a:r>
          </a:p>
          <a:p>
            <a:pPr>
              <a:spcBef>
                <a:spcPts val="1200"/>
              </a:spcBef>
            </a:pPr>
            <a:r>
              <a:rPr lang="en-GB" i="1" dirty="0">
                <a:solidFill>
                  <a:srgbClr val="003088"/>
                </a:solidFill>
              </a:rPr>
              <a:t>	</a:t>
            </a:r>
            <a:r>
              <a:rPr lang="en-GB" i="1" dirty="0" err="1">
                <a:solidFill>
                  <a:srgbClr val="003088"/>
                </a:solidFill>
              </a:rPr>
              <a:t>P</a:t>
            </a:r>
            <a:r>
              <a:rPr lang="en-GB" baseline="-25000" dirty="0" err="1">
                <a:solidFill>
                  <a:srgbClr val="003088"/>
                </a:solidFill>
              </a:rPr>
              <a:t>z</a:t>
            </a:r>
            <a:r>
              <a:rPr lang="en-GB" dirty="0">
                <a:solidFill>
                  <a:srgbClr val="003088"/>
                </a:solidFill>
              </a:rPr>
              <a:t>(</a:t>
            </a:r>
            <a:r>
              <a:rPr lang="en-GB" i="1" dirty="0">
                <a:solidFill>
                  <a:srgbClr val="003088"/>
                </a:solidFill>
              </a:rPr>
              <a:t>t</a:t>
            </a:r>
            <a:r>
              <a:rPr lang="en-GB" dirty="0">
                <a:solidFill>
                  <a:srgbClr val="003088"/>
                </a:solidFill>
              </a:rPr>
              <a:t>) is the longitudinal polarisation function</a:t>
            </a:r>
          </a:p>
          <a:p>
            <a:pPr>
              <a:spcBef>
                <a:spcPts val="1200"/>
              </a:spcBef>
            </a:pPr>
            <a:r>
              <a:rPr lang="en-GB" i="1" dirty="0">
                <a:solidFill>
                  <a:srgbClr val="003088"/>
                </a:solidFill>
              </a:rPr>
              <a:t>	</a:t>
            </a:r>
            <a:r>
              <a:rPr lang="en-GB" i="1" dirty="0" err="1">
                <a:solidFill>
                  <a:srgbClr val="003088"/>
                </a:solidFill>
              </a:rPr>
              <a:t>G</a:t>
            </a:r>
            <a:r>
              <a:rPr lang="en-GB" baseline="-25000" dirty="0" err="1">
                <a:solidFill>
                  <a:srgbClr val="003088"/>
                </a:solidFill>
              </a:rPr>
              <a:t>z</a:t>
            </a:r>
            <a:r>
              <a:rPr lang="en-GB" dirty="0">
                <a:solidFill>
                  <a:srgbClr val="003088"/>
                </a:solidFill>
              </a:rPr>
              <a:t>(</a:t>
            </a:r>
            <a:r>
              <a:rPr lang="en-GB" i="1" dirty="0">
                <a:solidFill>
                  <a:srgbClr val="003088"/>
                </a:solidFill>
              </a:rPr>
              <a:t>t</a:t>
            </a:r>
            <a:r>
              <a:rPr lang="en-GB" dirty="0">
                <a:solidFill>
                  <a:srgbClr val="003088"/>
                </a:solidFill>
              </a:rPr>
              <a:t>) is the longitudinal relaxation function</a:t>
            </a:r>
          </a:p>
        </p:txBody>
      </p:sp>
    </p:spTree>
    <p:extLst>
      <p:ext uri="{BB962C8B-B14F-4D97-AF65-F5344CB8AC3E}">
        <p14:creationId xmlns:p14="http://schemas.microsoft.com/office/powerpoint/2010/main" val="29893721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2CDBE0-4C69-3754-2A9C-55F21BF26806}"/>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2E78D4F6-44A3-CBA9-4F88-F578964D2611}"/>
              </a:ext>
            </a:extLst>
          </p:cNvPr>
          <p:cNvSpPr/>
          <p:nvPr/>
        </p:nvSpPr>
        <p:spPr>
          <a:xfrm>
            <a:off x="71718" y="5390708"/>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D319A06A-927D-DDB7-659B-6AFD914336A6}"/>
              </a:ext>
            </a:extLst>
          </p:cNvPr>
          <p:cNvSpPr/>
          <p:nvPr/>
        </p:nvSpPr>
        <p:spPr>
          <a:xfrm>
            <a:off x="2654495" y="736250"/>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9970057E-559E-54A6-C7F8-9F923D5985B6}"/>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Muon asymmetry signal</a:t>
            </a:r>
            <a:endParaRPr lang="en-GB" sz="3200" dirty="0">
              <a:ea typeface="Roboto"/>
            </a:endParaRPr>
          </a:p>
        </p:txBody>
      </p:sp>
      <p:sp>
        <p:nvSpPr>
          <p:cNvPr id="3" name="TextBox 2">
            <a:extLst>
              <a:ext uri="{FF2B5EF4-FFF2-40B4-BE49-F238E27FC236}">
                <a16:creationId xmlns:a16="http://schemas.microsoft.com/office/drawing/2014/main" id="{93AB99F5-3C76-5D59-536B-6BFAAA6D83FC}"/>
              </a:ext>
            </a:extLst>
          </p:cNvPr>
          <p:cNvSpPr txBox="1"/>
          <p:nvPr/>
        </p:nvSpPr>
        <p:spPr>
          <a:xfrm>
            <a:off x="7508804" y="313616"/>
            <a:ext cx="3476422" cy="646331"/>
          </a:xfrm>
          <a:prstGeom prst="rect">
            <a:avLst/>
          </a:prstGeom>
          <a:solidFill>
            <a:schemeClr val="bg1"/>
          </a:solidFill>
          <a:ln w="28575">
            <a:solidFill>
              <a:srgbClr val="FF9D1B"/>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See polarisation functions 1 &amp; 2 for the details. </a:t>
            </a:r>
          </a:p>
        </p:txBody>
      </p:sp>
      <p:grpSp>
        <p:nvGrpSpPr>
          <p:cNvPr id="16" name="Group 15">
            <a:extLst>
              <a:ext uri="{FF2B5EF4-FFF2-40B4-BE49-F238E27FC236}">
                <a16:creationId xmlns:a16="http://schemas.microsoft.com/office/drawing/2014/main" id="{29FE6493-E9E2-6CF9-9F50-481904A56E8D}"/>
              </a:ext>
            </a:extLst>
          </p:cNvPr>
          <p:cNvGrpSpPr/>
          <p:nvPr/>
        </p:nvGrpSpPr>
        <p:grpSpPr>
          <a:xfrm>
            <a:off x="449815" y="1693227"/>
            <a:ext cx="1690579" cy="1539074"/>
            <a:chOff x="6144863" y="3675935"/>
            <a:chExt cx="2196004" cy="2267020"/>
          </a:xfrm>
        </p:grpSpPr>
        <p:sp>
          <p:nvSpPr>
            <p:cNvPr id="8" name="TextBox 7">
              <a:extLst>
                <a:ext uri="{FF2B5EF4-FFF2-40B4-BE49-F238E27FC236}">
                  <a16:creationId xmlns:a16="http://schemas.microsoft.com/office/drawing/2014/main" id="{81704C60-0530-2671-E548-4108ED03735F}"/>
                </a:ext>
              </a:extLst>
            </p:cNvPr>
            <p:cNvSpPr txBox="1"/>
            <p:nvPr/>
          </p:nvSpPr>
          <p:spPr>
            <a:xfrm rot="5400000">
              <a:off x="7318128" y="4469169"/>
              <a:ext cx="1605707" cy="439770"/>
            </a:xfrm>
            <a:prstGeom prst="rect">
              <a:avLst/>
            </a:prstGeom>
            <a:solidFill>
              <a:schemeClr val="accent2">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Roboto"/>
                  <a:cs typeface="Roboto"/>
                </a:rPr>
                <a:t>forward</a:t>
              </a:r>
            </a:p>
          </p:txBody>
        </p:sp>
        <p:sp>
          <p:nvSpPr>
            <p:cNvPr id="10" name="TextBox 9">
              <a:extLst>
                <a:ext uri="{FF2B5EF4-FFF2-40B4-BE49-F238E27FC236}">
                  <a16:creationId xmlns:a16="http://schemas.microsoft.com/office/drawing/2014/main" id="{1B696188-3F08-56EC-6841-44DF3C40791A}"/>
                </a:ext>
              </a:extLst>
            </p:cNvPr>
            <p:cNvSpPr txBox="1"/>
            <p:nvPr/>
          </p:nvSpPr>
          <p:spPr>
            <a:xfrm rot="16200000">
              <a:off x="5561893" y="4469168"/>
              <a:ext cx="1605709" cy="439770"/>
            </a:xfrm>
            <a:prstGeom prst="rect">
              <a:avLst/>
            </a:prstGeom>
            <a:solidFill>
              <a:schemeClr val="accent2">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Roboto"/>
                  <a:cs typeface="Roboto"/>
                </a:rPr>
                <a:t>backward</a:t>
              </a:r>
            </a:p>
          </p:txBody>
        </p:sp>
        <p:sp>
          <p:nvSpPr>
            <p:cNvPr id="11" name="Oval 10">
              <a:extLst>
                <a:ext uri="{FF2B5EF4-FFF2-40B4-BE49-F238E27FC236}">
                  <a16:creationId xmlns:a16="http://schemas.microsoft.com/office/drawing/2014/main" id="{F0E8801D-F630-DB2D-7608-3A6D645A2CA1}"/>
                </a:ext>
              </a:extLst>
            </p:cNvPr>
            <p:cNvSpPr/>
            <p:nvPr/>
          </p:nvSpPr>
          <p:spPr>
            <a:xfrm>
              <a:off x="7063159" y="4097321"/>
              <a:ext cx="294811" cy="408013"/>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Right 11">
              <a:extLst>
                <a:ext uri="{FF2B5EF4-FFF2-40B4-BE49-F238E27FC236}">
                  <a16:creationId xmlns:a16="http://schemas.microsoft.com/office/drawing/2014/main" id="{840C343F-40B8-91E3-C2B8-3B1ACD80693E}"/>
                </a:ext>
              </a:extLst>
            </p:cNvPr>
            <p:cNvSpPr/>
            <p:nvPr/>
          </p:nvSpPr>
          <p:spPr>
            <a:xfrm>
              <a:off x="6783197" y="4230104"/>
              <a:ext cx="930600" cy="157958"/>
            </a:xfrm>
            <a:prstGeom prst="rightArrow">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Right 12">
              <a:extLst>
                <a:ext uri="{FF2B5EF4-FFF2-40B4-BE49-F238E27FC236}">
                  <a16:creationId xmlns:a16="http://schemas.microsoft.com/office/drawing/2014/main" id="{BCB6545F-415E-61B7-645A-F67F999AE21C}"/>
                </a:ext>
              </a:extLst>
            </p:cNvPr>
            <p:cNvSpPr/>
            <p:nvPr/>
          </p:nvSpPr>
          <p:spPr>
            <a:xfrm>
              <a:off x="6885167" y="5234127"/>
              <a:ext cx="770111" cy="188656"/>
            </a:xfrm>
            <a:prstGeom prst="rightArrow">
              <a:avLst/>
            </a:pr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EE0EEEBD-FC86-F06B-4739-0AF9F03DAAF1}"/>
                </a:ext>
              </a:extLst>
            </p:cNvPr>
            <p:cNvSpPr txBox="1"/>
            <p:nvPr/>
          </p:nvSpPr>
          <p:spPr>
            <a:xfrm>
              <a:off x="6967555" y="5534942"/>
              <a:ext cx="625903" cy="4080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200" dirty="0">
                  <a:ea typeface="Roboto"/>
                  <a:cs typeface="Roboto"/>
                </a:rPr>
                <a:t>B</a:t>
              </a:r>
              <a:r>
                <a:rPr lang="en-GB" sz="1200" baseline="-25000" dirty="0">
                  <a:ea typeface="Roboto"/>
                  <a:cs typeface="Roboto"/>
                </a:rPr>
                <a:t>app</a:t>
              </a:r>
              <a:endParaRPr lang="en-GB" sz="1200" baseline="-25000" dirty="0"/>
            </a:p>
          </p:txBody>
        </p:sp>
        <p:sp>
          <p:nvSpPr>
            <p:cNvPr id="15" name="TextBox 14">
              <a:extLst>
                <a:ext uri="{FF2B5EF4-FFF2-40B4-BE49-F238E27FC236}">
                  <a16:creationId xmlns:a16="http://schemas.microsoft.com/office/drawing/2014/main" id="{C2957F53-E903-EC7F-13C6-DE2FEE486730}"/>
                </a:ext>
              </a:extLst>
            </p:cNvPr>
            <p:cNvSpPr txBox="1"/>
            <p:nvPr/>
          </p:nvSpPr>
          <p:spPr>
            <a:xfrm>
              <a:off x="7270222" y="3675935"/>
              <a:ext cx="415682" cy="4080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200" dirty="0">
                  <a:ea typeface="Roboto"/>
                  <a:cs typeface="Roboto"/>
                </a:rPr>
                <a:t>S</a:t>
              </a:r>
              <a:endParaRPr lang="en-GB" baseline="-25000" dirty="0">
                <a:ea typeface="Roboto"/>
                <a:cs typeface="Roboto"/>
              </a:endParaRPr>
            </a:p>
          </p:txBody>
        </p:sp>
      </p:grpSp>
      <p:sp>
        <p:nvSpPr>
          <p:cNvPr id="22" name="TextBox 21">
            <a:extLst>
              <a:ext uri="{FF2B5EF4-FFF2-40B4-BE49-F238E27FC236}">
                <a16:creationId xmlns:a16="http://schemas.microsoft.com/office/drawing/2014/main" id="{999632F6-C4D9-71AB-57FA-FC9FB3D37D90}"/>
              </a:ext>
            </a:extLst>
          </p:cNvPr>
          <p:cNvSpPr txBox="1"/>
          <p:nvPr/>
        </p:nvSpPr>
        <p:spPr>
          <a:xfrm>
            <a:off x="528167" y="961237"/>
            <a:ext cx="1069456" cy="461665"/>
          </a:xfrm>
          <a:prstGeom prst="rect">
            <a:avLst/>
          </a:prstGeom>
          <a:solidFill>
            <a:schemeClr val="accent2">
              <a:lumMod val="40000"/>
              <a:lumOff val="60000"/>
            </a:schemeClr>
          </a:solid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dirty="0">
                <a:ea typeface="Roboto"/>
                <a:cs typeface="Roboto"/>
              </a:rPr>
              <a:t>ZF/ LF</a:t>
            </a:r>
          </a:p>
        </p:txBody>
      </p:sp>
      <p:sp>
        <p:nvSpPr>
          <p:cNvPr id="24" name="TextBox 23">
            <a:extLst>
              <a:ext uri="{FF2B5EF4-FFF2-40B4-BE49-F238E27FC236}">
                <a16:creationId xmlns:a16="http://schemas.microsoft.com/office/drawing/2014/main" id="{7149C8CB-F60D-D727-1A7A-301A712090C8}"/>
              </a:ext>
            </a:extLst>
          </p:cNvPr>
          <p:cNvSpPr txBox="1"/>
          <p:nvPr/>
        </p:nvSpPr>
        <p:spPr>
          <a:xfrm>
            <a:off x="528167" y="3479081"/>
            <a:ext cx="561456" cy="461665"/>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2400" b="1" dirty="0">
                <a:ea typeface="Roboto"/>
                <a:cs typeface="Roboto"/>
              </a:rPr>
              <a:t>TF</a:t>
            </a:r>
          </a:p>
        </p:txBody>
      </p:sp>
      <p:grpSp>
        <p:nvGrpSpPr>
          <p:cNvPr id="25" name="Group 24">
            <a:extLst>
              <a:ext uri="{FF2B5EF4-FFF2-40B4-BE49-F238E27FC236}">
                <a16:creationId xmlns:a16="http://schemas.microsoft.com/office/drawing/2014/main" id="{AB3F6BE5-C445-AD13-C964-A83E181029A5}"/>
              </a:ext>
            </a:extLst>
          </p:cNvPr>
          <p:cNvGrpSpPr/>
          <p:nvPr/>
        </p:nvGrpSpPr>
        <p:grpSpPr>
          <a:xfrm>
            <a:off x="526999" y="4295858"/>
            <a:ext cx="1672715" cy="1633771"/>
            <a:chOff x="621551" y="3070058"/>
            <a:chExt cx="3249783" cy="3259958"/>
          </a:xfrm>
        </p:grpSpPr>
        <p:sp>
          <p:nvSpPr>
            <p:cNvPr id="26" name="TextBox 25">
              <a:extLst>
                <a:ext uri="{FF2B5EF4-FFF2-40B4-BE49-F238E27FC236}">
                  <a16:creationId xmlns:a16="http://schemas.microsoft.com/office/drawing/2014/main" id="{A0363D83-96A8-483A-A718-C28FD4CA0C56}"/>
                </a:ext>
              </a:extLst>
            </p:cNvPr>
            <p:cNvSpPr txBox="1"/>
            <p:nvPr/>
          </p:nvSpPr>
          <p:spPr>
            <a:xfrm>
              <a:off x="1270214" y="3070058"/>
              <a:ext cx="1937288" cy="614125"/>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400" dirty="0">
                  <a:ea typeface="Roboto"/>
                  <a:cs typeface="Roboto"/>
                </a:rPr>
                <a:t>up</a:t>
              </a:r>
            </a:p>
          </p:txBody>
        </p:sp>
        <p:sp>
          <p:nvSpPr>
            <p:cNvPr id="27" name="TextBox 26">
              <a:extLst>
                <a:ext uri="{FF2B5EF4-FFF2-40B4-BE49-F238E27FC236}">
                  <a16:creationId xmlns:a16="http://schemas.microsoft.com/office/drawing/2014/main" id="{86DD0A65-3BA6-2E58-D825-7A3A58665026}"/>
                </a:ext>
              </a:extLst>
            </p:cNvPr>
            <p:cNvSpPr txBox="1"/>
            <p:nvPr/>
          </p:nvSpPr>
          <p:spPr>
            <a:xfrm>
              <a:off x="1270212" y="5715891"/>
              <a:ext cx="1937288" cy="614125"/>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400" dirty="0">
                  <a:ea typeface="Roboto"/>
                  <a:cs typeface="Roboto"/>
                </a:rPr>
                <a:t>down</a:t>
              </a:r>
            </a:p>
          </p:txBody>
        </p:sp>
        <p:sp>
          <p:nvSpPr>
            <p:cNvPr id="32" name="TextBox 31">
              <a:extLst>
                <a:ext uri="{FF2B5EF4-FFF2-40B4-BE49-F238E27FC236}">
                  <a16:creationId xmlns:a16="http://schemas.microsoft.com/office/drawing/2014/main" id="{8D977C54-88D9-D5FA-A4F4-F4028763F329}"/>
                </a:ext>
              </a:extLst>
            </p:cNvPr>
            <p:cNvSpPr txBox="1"/>
            <p:nvPr/>
          </p:nvSpPr>
          <p:spPr>
            <a:xfrm rot="5400000">
              <a:off x="2603712" y="4340704"/>
              <a:ext cx="1937289" cy="597955"/>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400" dirty="0">
                  <a:ea typeface="Roboto"/>
                  <a:cs typeface="Roboto"/>
                </a:rPr>
                <a:t>forward</a:t>
              </a:r>
            </a:p>
          </p:txBody>
        </p:sp>
        <p:sp>
          <p:nvSpPr>
            <p:cNvPr id="33" name="TextBox 32">
              <a:extLst>
                <a:ext uri="{FF2B5EF4-FFF2-40B4-BE49-F238E27FC236}">
                  <a16:creationId xmlns:a16="http://schemas.microsoft.com/office/drawing/2014/main" id="{BBA3416A-1157-E2FE-1296-1931FB517A44}"/>
                </a:ext>
              </a:extLst>
            </p:cNvPr>
            <p:cNvSpPr txBox="1"/>
            <p:nvPr/>
          </p:nvSpPr>
          <p:spPr>
            <a:xfrm rot="16200000">
              <a:off x="-105621" y="4398205"/>
              <a:ext cx="1937289" cy="482945"/>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400" dirty="0">
                  <a:ea typeface="Roboto"/>
                  <a:cs typeface="Roboto"/>
                </a:rPr>
                <a:t>backward</a:t>
              </a:r>
            </a:p>
          </p:txBody>
        </p:sp>
        <p:sp>
          <p:nvSpPr>
            <p:cNvPr id="35" name="Oval 34">
              <a:extLst>
                <a:ext uri="{FF2B5EF4-FFF2-40B4-BE49-F238E27FC236}">
                  <a16:creationId xmlns:a16="http://schemas.microsoft.com/office/drawing/2014/main" id="{A7275F08-5D8B-D6F1-812A-2230A2A3D542}"/>
                </a:ext>
              </a:extLst>
            </p:cNvPr>
            <p:cNvSpPr/>
            <p:nvPr/>
          </p:nvSpPr>
          <p:spPr>
            <a:xfrm>
              <a:off x="2032702" y="4298402"/>
              <a:ext cx="412913" cy="444675"/>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Arrow: Right 35">
              <a:extLst>
                <a:ext uri="{FF2B5EF4-FFF2-40B4-BE49-F238E27FC236}">
                  <a16:creationId xmlns:a16="http://schemas.microsoft.com/office/drawing/2014/main" id="{0CA059CF-1094-82EC-EB82-A6368279A607}"/>
                </a:ext>
              </a:extLst>
            </p:cNvPr>
            <p:cNvSpPr/>
            <p:nvPr/>
          </p:nvSpPr>
          <p:spPr>
            <a:xfrm>
              <a:off x="1794584" y="4430738"/>
              <a:ext cx="936995" cy="190575"/>
            </a:xfrm>
            <a:prstGeom prst="rightArrow">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a:extLst>
                <a:ext uri="{FF2B5EF4-FFF2-40B4-BE49-F238E27FC236}">
                  <a16:creationId xmlns:a16="http://schemas.microsoft.com/office/drawing/2014/main" id="{B9BD795D-8433-1557-C561-E108F3416477}"/>
                </a:ext>
              </a:extLst>
            </p:cNvPr>
            <p:cNvSpPr txBox="1"/>
            <p:nvPr/>
          </p:nvSpPr>
          <p:spPr>
            <a:xfrm>
              <a:off x="2410615" y="3954940"/>
              <a:ext cx="630205" cy="5763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600" dirty="0">
                  <a:ea typeface="Roboto"/>
                  <a:cs typeface="Roboto"/>
                </a:rPr>
                <a:t>S</a:t>
              </a:r>
              <a:endParaRPr lang="en-GB" sz="1600" baseline="-25000" dirty="0">
                <a:ea typeface="Roboto"/>
                <a:cs typeface="Roboto"/>
              </a:endParaRPr>
            </a:p>
          </p:txBody>
        </p:sp>
        <p:sp>
          <p:nvSpPr>
            <p:cNvPr id="40" name="TextBox 39">
              <a:extLst>
                <a:ext uri="{FF2B5EF4-FFF2-40B4-BE49-F238E27FC236}">
                  <a16:creationId xmlns:a16="http://schemas.microsoft.com/office/drawing/2014/main" id="{773A6FFB-BCA4-C290-5323-6510C7015BDA}"/>
                </a:ext>
              </a:extLst>
            </p:cNvPr>
            <p:cNvSpPr txBox="1"/>
            <p:nvPr/>
          </p:nvSpPr>
          <p:spPr>
            <a:xfrm>
              <a:off x="2285999" y="5086583"/>
              <a:ext cx="1367472" cy="67553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600" dirty="0">
                  <a:ea typeface="Roboto"/>
                  <a:cs typeface="Roboto"/>
                </a:rPr>
                <a:t>B</a:t>
              </a:r>
              <a:r>
                <a:rPr lang="en-GB" sz="1600" baseline="-25000" dirty="0">
                  <a:ea typeface="Roboto"/>
                  <a:cs typeface="Roboto"/>
                </a:rPr>
                <a:t>app</a:t>
              </a:r>
              <a:endParaRPr lang="en-GB" sz="1600" baseline="-25000" dirty="0"/>
            </a:p>
          </p:txBody>
        </p:sp>
        <p:sp>
          <p:nvSpPr>
            <p:cNvPr id="41" name="Flowchart: Summing Junction 40">
              <a:extLst>
                <a:ext uri="{FF2B5EF4-FFF2-40B4-BE49-F238E27FC236}">
                  <a16:creationId xmlns:a16="http://schemas.microsoft.com/office/drawing/2014/main" id="{131B3955-D679-D222-B632-FD93E3461612}"/>
                </a:ext>
              </a:extLst>
            </p:cNvPr>
            <p:cNvSpPr>
              <a:spLocks noChangeAspect="1"/>
            </p:cNvSpPr>
            <p:nvPr/>
          </p:nvSpPr>
          <p:spPr>
            <a:xfrm>
              <a:off x="1702070" y="5144576"/>
              <a:ext cx="327254" cy="328528"/>
            </a:xfrm>
            <a:prstGeom prst="flowChartSummingJunction">
              <a:avLst/>
            </a:prstGeom>
            <a:solidFill>
              <a:schemeClr val="bg1"/>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sp>
        <p:nvSpPr>
          <p:cNvPr id="43" name="TextBox 42">
            <a:extLst>
              <a:ext uri="{FF2B5EF4-FFF2-40B4-BE49-F238E27FC236}">
                <a16:creationId xmlns:a16="http://schemas.microsoft.com/office/drawing/2014/main" id="{BCC8B393-A8E8-58D2-477E-6328D2A331A6}"/>
              </a:ext>
            </a:extLst>
          </p:cNvPr>
          <p:cNvSpPr txBox="1"/>
          <p:nvPr/>
        </p:nvSpPr>
        <p:spPr>
          <a:xfrm>
            <a:off x="3170028" y="4407333"/>
            <a:ext cx="6084482" cy="1231106"/>
          </a:xfrm>
          <a:prstGeom prst="rect">
            <a:avLst/>
          </a:prstGeom>
          <a:noFill/>
          <a:ln w="28575">
            <a:solidFill>
              <a:srgbClr val="00B0F0"/>
            </a:solidFill>
          </a:ln>
        </p:spPr>
        <p:txBody>
          <a:bodyPr wrap="square">
            <a:spAutoFit/>
          </a:bodyPr>
          <a:lstStyle/>
          <a:p>
            <a:pPr>
              <a:spcBef>
                <a:spcPts val="600"/>
              </a:spcBef>
            </a:pPr>
            <a:r>
              <a:rPr lang="en-GB" i="1" dirty="0">
                <a:solidFill>
                  <a:srgbClr val="003088"/>
                </a:solidFill>
              </a:rPr>
              <a:t>A</a:t>
            </a:r>
            <a:r>
              <a:rPr lang="en-GB" dirty="0">
                <a:solidFill>
                  <a:srgbClr val="003088"/>
                </a:solidFill>
              </a:rPr>
              <a:t>(</a:t>
            </a:r>
            <a:r>
              <a:rPr lang="en-GB" i="1" dirty="0">
                <a:solidFill>
                  <a:srgbClr val="003088"/>
                </a:solidFill>
              </a:rPr>
              <a:t>t</a:t>
            </a:r>
            <a:r>
              <a:rPr lang="en-GB" dirty="0">
                <a:solidFill>
                  <a:srgbClr val="003088"/>
                </a:solidFill>
              </a:rPr>
              <a:t>)/</a:t>
            </a:r>
            <a:r>
              <a:rPr lang="en-GB" i="1" dirty="0">
                <a:solidFill>
                  <a:srgbClr val="003088"/>
                </a:solidFill>
              </a:rPr>
              <a:t>a</a:t>
            </a:r>
            <a:r>
              <a:rPr lang="en-GB" baseline="-25000" dirty="0">
                <a:solidFill>
                  <a:srgbClr val="003088"/>
                </a:solidFill>
              </a:rPr>
              <a:t>0 </a:t>
            </a:r>
            <a:r>
              <a:rPr lang="en-GB" dirty="0">
                <a:solidFill>
                  <a:srgbClr val="003088"/>
                </a:solidFill>
              </a:rPr>
              <a:t>= </a:t>
            </a:r>
            <a:r>
              <a:rPr lang="en-GB" i="1" dirty="0" err="1">
                <a:solidFill>
                  <a:srgbClr val="003088"/>
                </a:solidFill>
              </a:rPr>
              <a:t>P</a:t>
            </a:r>
            <a:r>
              <a:rPr lang="en-GB" baseline="-25000" dirty="0" err="1">
                <a:solidFill>
                  <a:srgbClr val="003088"/>
                </a:solidFill>
              </a:rPr>
              <a:t>x</a:t>
            </a:r>
            <a:r>
              <a:rPr lang="en-GB" dirty="0">
                <a:solidFill>
                  <a:srgbClr val="003088"/>
                </a:solidFill>
              </a:rPr>
              <a:t>(</a:t>
            </a:r>
            <a:r>
              <a:rPr lang="en-GB" i="1" dirty="0">
                <a:solidFill>
                  <a:srgbClr val="003088"/>
                </a:solidFill>
              </a:rPr>
              <a:t>t</a:t>
            </a:r>
            <a:r>
              <a:rPr lang="en-GB" dirty="0">
                <a:solidFill>
                  <a:srgbClr val="003088"/>
                </a:solidFill>
              </a:rPr>
              <a:t>) = </a:t>
            </a:r>
            <a:r>
              <a:rPr lang="en-GB" i="1" dirty="0">
                <a:solidFill>
                  <a:srgbClr val="003088"/>
                </a:solidFill>
              </a:rPr>
              <a:t>G</a:t>
            </a:r>
            <a:r>
              <a:rPr lang="en-GB" baseline="-25000" dirty="0">
                <a:solidFill>
                  <a:srgbClr val="003088"/>
                </a:solidFill>
              </a:rPr>
              <a:t>x</a:t>
            </a:r>
            <a:r>
              <a:rPr lang="en-GB" dirty="0">
                <a:solidFill>
                  <a:srgbClr val="003088"/>
                </a:solidFill>
              </a:rPr>
              <a:t>(</a:t>
            </a:r>
            <a:r>
              <a:rPr lang="en-GB" i="1" dirty="0">
                <a:solidFill>
                  <a:srgbClr val="003088"/>
                </a:solidFill>
              </a:rPr>
              <a:t>t</a:t>
            </a:r>
            <a:r>
              <a:rPr lang="en-GB" dirty="0">
                <a:solidFill>
                  <a:srgbClr val="003088"/>
                </a:solidFill>
              </a:rPr>
              <a:t>) cos(</a:t>
            </a:r>
            <a:r>
              <a:rPr lang="en-GB" dirty="0" err="1">
                <a:solidFill>
                  <a:srgbClr val="003088"/>
                </a:solidFill>
                <a:latin typeface="Symbol" panose="05050102010706020507" pitchFamily="18" charset="2"/>
              </a:rPr>
              <a:t>g</a:t>
            </a:r>
            <a:r>
              <a:rPr lang="en-GB" baseline="-25000" dirty="0" err="1">
                <a:solidFill>
                  <a:srgbClr val="003088"/>
                </a:solidFill>
                <a:latin typeface="Symbol" panose="05050102010706020507" pitchFamily="18" charset="2"/>
              </a:rPr>
              <a:t>m</a:t>
            </a:r>
            <a:r>
              <a:rPr lang="en-GB" i="1" dirty="0" err="1">
                <a:solidFill>
                  <a:srgbClr val="003088"/>
                </a:solidFill>
              </a:rPr>
              <a:t>B</a:t>
            </a:r>
            <a:r>
              <a:rPr lang="en-GB" baseline="-25000" dirty="0" err="1">
                <a:solidFill>
                  <a:srgbClr val="003088"/>
                </a:solidFill>
              </a:rPr>
              <a:t>TF</a:t>
            </a:r>
            <a:r>
              <a:rPr lang="en-GB" i="1" dirty="0" err="1">
                <a:solidFill>
                  <a:srgbClr val="003088"/>
                </a:solidFill>
              </a:rPr>
              <a:t>t</a:t>
            </a:r>
            <a:r>
              <a:rPr lang="en-GB" dirty="0">
                <a:solidFill>
                  <a:srgbClr val="003088"/>
                </a:solidFill>
              </a:rPr>
              <a:t>)</a:t>
            </a:r>
          </a:p>
          <a:p>
            <a:pPr>
              <a:spcBef>
                <a:spcPts val="1200"/>
              </a:spcBef>
            </a:pPr>
            <a:r>
              <a:rPr lang="en-GB" i="1" dirty="0">
                <a:solidFill>
                  <a:srgbClr val="003088"/>
                </a:solidFill>
              </a:rPr>
              <a:t>	</a:t>
            </a:r>
            <a:r>
              <a:rPr lang="en-GB" i="1" dirty="0" err="1">
                <a:solidFill>
                  <a:srgbClr val="003088"/>
                </a:solidFill>
              </a:rPr>
              <a:t>P</a:t>
            </a:r>
            <a:r>
              <a:rPr lang="en-GB" baseline="-25000" dirty="0" err="1">
                <a:solidFill>
                  <a:srgbClr val="003088"/>
                </a:solidFill>
              </a:rPr>
              <a:t>x</a:t>
            </a:r>
            <a:r>
              <a:rPr lang="en-GB" dirty="0">
                <a:solidFill>
                  <a:srgbClr val="003088"/>
                </a:solidFill>
              </a:rPr>
              <a:t>(</a:t>
            </a:r>
            <a:r>
              <a:rPr lang="en-GB" i="1" dirty="0">
                <a:solidFill>
                  <a:srgbClr val="003088"/>
                </a:solidFill>
              </a:rPr>
              <a:t>t</a:t>
            </a:r>
            <a:r>
              <a:rPr lang="en-GB" dirty="0">
                <a:solidFill>
                  <a:srgbClr val="003088"/>
                </a:solidFill>
              </a:rPr>
              <a:t>) is the transverse polarisation function</a:t>
            </a:r>
          </a:p>
          <a:p>
            <a:pPr>
              <a:spcBef>
                <a:spcPts val="1200"/>
              </a:spcBef>
            </a:pPr>
            <a:r>
              <a:rPr lang="en-GB" i="1" dirty="0">
                <a:solidFill>
                  <a:srgbClr val="003088"/>
                </a:solidFill>
              </a:rPr>
              <a:t>	G</a:t>
            </a:r>
            <a:r>
              <a:rPr lang="en-GB" baseline="-25000" dirty="0">
                <a:solidFill>
                  <a:srgbClr val="003088"/>
                </a:solidFill>
              </a:rPr>
              <a:t>x</a:t>
            </a:r>
            <a:r>
              <a:rPr lang="en-GB" dirty="0">
                <a:solidFill>
                  <a:srgbClr val="003088"/>
                </a:solidFill>
              </a:rPr>
              <a:t>(</a:t>
            </a:r>
            <a:r>
              <a:rPr lang="en-GB" i="1" dirty="0">
                <a:solidFill>
                  <a:srgbClr val="003088"/>
                </a:solidFill>
              </a:rPr>
              <a:t>t</a:t>
            </a:r>
            <a:r>
              <a:rPr lang="en-GB" dirty="0">
                <a:solidFill>
                  <a:srgbClr val="003088"/>
                </a:solidFill>
              </a:rPr>
              <a:t>) is the transverse relaxation function</a:t>
            </a:r>
            <a:endParaRPr lang="en-GB" i="1" dirty="0">
              <a:solidFill>
                <a:srgbClr val="003088"/>
              </a:solidFill>
            </a:endParaRPr>
          </a:p>
        </p:txBody>
      </p:sp>
      <p:sp>
        <p:nvSpPr>
          <p:cNvPr id="45" name="TextBox 44">
            <a:extLst>
              <a:ext uri="{FF2B5EF4-FFF2-40B4-BE49-F238E27FC236}">
                <a16:creationId xmlns:a16="http://schemas.microsoft.com/office/drawing/2014/main" id="{ABD02F7D-54EE-0D2A-117F-BF0CA6E7DDF8}"/>
              </a:ext>
            </a:extLst>
          </p:cNvPr>
          <p:cNvSpPr txBox="1"/>
          <p:nvPr/>
        </p:nvSpPr>
        <p:spPr>
          <a:xfrm>
            <a:off x="3170028" y="1694980"/>
            <a:ext cx="6097772" cy="1231106"/>
          </a:xfrm>
          <a:prstGeom prst="rect">
            <a:avLst/>
          </a:prstGeom>
          <a:noFill/>
          <a:ln w="38100">
            <a:solidFill>
              <a:srgbClr val="FFC000"/>
            </a:solidFill>
          </a:ln>
        </p:spPr>
        <p:txBody>
          <a:bodyPr wrap="square">
            <a:spAutoFit/>
          </a:bodyPr>
          <a:lstStyle/>
          <a:p>
            <a:pPr>
              <a:spcBef>
                <a:spcPts val="600"/>
              </a:spcBef>
            </a:pPr>
            <a:r>
              <a:rPr lang="en-GB" i="1" dirty="0">
                <a:solidFill>
                  <a:srgbClr val="003088"/>
                </a:solidFill>
              </a:rPr>
              <a:t>A</a:t>
            </a:r>
            <a:r>
              <a:rPr lang="en-GB" dirty="0">
                <a:solidFill>
                  <a:srgbClr val="003088"/>
                </a:solidFill>
              </a:rPr>
              <a:t>(</a:t>
            </a:r>
            <a:r>
              <a:rPr lang="en-GB" i="1" dirty="0">
                <a:solidFill>
                  <a:srgbClr val="003088"/>
                </a:solidFill>
              </a:rPr>
              <a:t>t</a:t>
            </a:r>
            <a:r>
              <a:rPr lang="en-GB" dirty="0">
                <a:solidFill>
                  <a:srgbClr val="003088"/>
                </a:solidFill>
              </a:rPr>
              <a:t>)/</a:t>
            </a:r>
            <a:r>
              <a:rPr lang="en-GB" i="1" dirty="0">
                <a:solidFill>
                  <a:srgbClr val="003088"/>
                </a:solidFill>
              </a:rPr>
              <a:t>a</a:t>
            </a:r>
            <a:r>
              <a:rPr lang="en-GB" baseline="-25000" dirty="0">
                <a:solidFill>
                  <a:srgbClr val="003088"/>
                </a:solidFill>
              </a:rPr>
              <a:t>0</a:t>
            </a:r>
            <a:r>
              <a:rPr lang="en-GB" dirty="0">
                <a:solidFill>
                  <a:srgbClr val="003088"/>
                </a:solidFill>
              </a:rPr>
              <a:t> = </a:t>
            </a:r>
            <a:r>
              <a:rPr lang="en-GB" i="1" dirty="0" err="1">
                <a:solidFill>
                  <a:srgbClr val="003088"/>
                </a:solidFill>
              </a:rPr>
              <a:t>P</a:t>
            </a:r>
            <a:r>
              <a:rPr lang="en-GB" baseline="-25000" dirty="0" err="1">
                <a:solidFill>
                  <a:srgbClr val="003088"/>
                </a:solidFill>
              </a:rPr>
              <a:t>z</a:t>
            </a:r>
            <a:r>
              <a:rPr lang="en-GB" dirty="0">
                <a:solidFill>
                  <a:srgbClr val="003088"/>
                </a:solidFill>
              </a:rPr>
              <a:t>(t) = </a:t>
            </a:r>
            <a:r>
              <a:rPr lang="en-GB" i="1" dirty="0" err="1">
                <a:solidFill>
                  <a:srgbClr val="003088"/>
                </a:solidFill>
              </a:rPr>
              <a:t>G</a:t>
            </a:r>
            <a:r>
              <a:rPr lang="en-GB" baseline="-25000" dirty="0" err="1">
                <a:solidFill>
                  <a:srgbClr val="003088"/>
                </a:solidFill>
              </a:rPr>
              <a:t>z</a:t>
            </a:r>
            <a:r>
              <a:rPr lang="en-GB" dirty="0">
                <a:solidFill>
                  <a:srgbClr val="003088"/>
                </a:solidFill>
              </a:rPr>
              <a:t>(</a:t>
            </a:r>
            <a:r>
              <a:rPr lang="en-GB" i="1" dirty="0">
                <a:solidFill>
                  <a:srgbClr val="003088"/>
                </a:solidFill>
              </a:rPr>
              <a:t>t</a:t>
            </a:r>
            <a:r>
              <a:rPr lang="en-GB" dirty="0">
                <a:solidFill>
                  <a:srgbClr val="003088"/>
                </a:solidFill>
              </a:rPr>
              <a:t>) 				</a:t>
            </a:r>
          </a:p>
          <a:p>
            <a:pPr>
              <a:spcBef>
                <a:spcPts val="1200"/>
              </a:spcBef>
            </a:pPr>
            <a:r>
              <a:rPr lang="en-GB" i="1" dirty="0">
                <a:solidFill>
                  <a:srgbClr val="003088"/>
                </a:solidFill>
              </a:rPr>
              <a:t>	</a:t>
            </a:r>
            <a:r>
              <a:rPr lang="en-GB" i="1" dirty="0" err="1">
                <a:solidFill>
                  <a:srgbClr val="003088"/>
                </a:solidFill>
              </a:rPr>
              <a:t>P</a:t>
            </a:r>
            <a:r>
              <a:rPr lang="en-GB" baseline="-25000" dirty="0" err="1">
                <a:solidFill>
                  <a:srgbClr val="003088"/>
                </a:solidFill>
              </a:rPr>
              <a:t>z</a:t>
            </a:r>
            <a:r>
              <a:rPr lang="en-GB" dirty="0">
                <a:solidFill>
                  <a:srgbClr val="003088"/>
                </a:solidFill>
              </a:rPr>
              <a:t>(</a:t>
            </a:r>
            <a:r>
              <a:rPr lang="en-GB" i="1" dirty="0">
                <a:solidFill>
                  <a:srgbClr val="003088"/>
                </a:solidFill>
              </a:rPr>
              <a:t>t</a:t>
            </a:r>
            <a:r>
              <a:rPr lang="en-GB" dirty="0">
                <a:solidFill>
                  <a:srgbClr val="003088"/>
                </a:solidFill>
              </a:rPr>
              <a:t>) is the longitudinal polarisation function</a:t>
            </a:r>
          </a:p>
          <a:p>
            <a:pPr>
              <a:spcBef>
                <a:spcPts val="1200"/>
              </a:spcBef>
            </a:pPr>
            <a:r>
              <a:rPr lang="en-GB" i="1" dirty="0">
                <a:solidFill>
                  <a:srgbClr val="003088"/>
                </a:solidFill>
              </a:rPr>
              <a:t>	</a:t>
            </a:r>
            <a:r>
              <a:rPr lang="en-GB" i="1" dirty="0" err="1">
                <a:solidFill>
                  <a:srgbClr val="003088"/>
                </a:solidFill>
              </a:rPr>
              <a:t>G</a:t>
            </a:r>
            <a:r>
              <a:rPr lang="en-GB" baseline="-25000" dirty="0" err="1">
                <a:solidFill>
                  <a:srgbClr val="003088"/>
                </a:solidFill>
              </a:rPr>
              <a:t>z</a:t>
            </a:r>
            <a:r>
              <a:rPr lang="en-GB" dirty="0">
                <a:solidFill>
                  <a:srgbClr val="003088"/>
                </a:solidFill>
              </a:rPr>
              <a:t>(</a:t>
            </a:r>
            <a:r>
              <a:rPr lang="en-GB" i="1" dirty="0">
                <a:solidFill>
                  <a:srgbClr val="003088"/>
                </a:solidFill>
              </a:rPr>
              <a:t>t</a:t>
            </a:r>
            <a:r>
              <a:rPr lang="en-GB" dirty="0">
                <a:solidFill>
                  <a:srgbClr val="003088"/>
                </a:solidFill>
              </a:rPr>
              <a:t>) is the longitudinal relaxation function</a:t>
            </a:r>
          </a:p>
        </p:txBody>
      </p:sp>
    </p:spTree>
    <p:extLst>
      <p:ext uri="{BB962C8B-B14F-4D97-AF65-F5344CB8AC3E}">
        <p14:creationId xmlns:p14="http://schemas.microsoft.com/office/powerpoint/2010/main" val="38427779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634E16-8C4B-87E5-4DEC-CBAE03EABB0B}"/>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6FD5F04E-64DE-4A5A-E7A3-9BBC84EA4A77}"/>
              </a:ext>
            </a:extLst>
          </p:cNvPr>
          <p:cNvSpPr/>
          <p:nvPr/>
        </p:nvSpPr>
        <p:spPr>
          <a:xfrm>
            <a:off x="71718" y="5390708"/>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489283FE-91B2-4D95-F644-39E647675D40}"/>
              </a:ext>
            </a:extLst>
          </p:cNvPr>
          <p:cNvSpPr/>
          <p:nvPr/>
        </p:nvSpPr>
        <p:spPr>
          <a:xfrm>
            <a:off x="2654495" y="736250"/>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5AC367A6-0332-F1D7-6976-492C7CD29323}"/>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Muon asymmetry signal</a:t>
            </a:r>
            <a:endParaRPr lang="en-GB" sz="3200" dirty="0">
              <a:ea typeface="Roboto"/>
            </a:endParaRPr>
          </a:p>
        </p:txBody>
      </p:sp>
      <p:sp>
        <p:nvSpPr>
          <p:cNvPr id="3" name="TextBox 2">
            <a:extLst>
              <a:ext uri="{FF2B5EF4-FFF2-40B4-BE49-F238E27FC236}">
                <a16:creationId xmlns:a16="http://schemas.microsoft.com/office/drawing/2014/main" id="{DBC3A08F-BC59-4AA2-9781-1C19C71CCF2B}"/>
              </a:ext>
            </a:extLst>
          </p:cNvPr>
          <p:cNvSpPr txBox="1"/>
          <p:nvPr/>
        </p:nvSpPr>
        <p:spPr>
          <a:xfrm>
            <a:off x="7508804" y="313616"/>
            <a:ext cx="3476422" cy="646331"/>
          </a:xfrm>
          <a:prstGeom prst="rect">
            <a:avLst/>
          </a:prstGeom>
          <a:solidFill>
            <a:schemeClr val="bg1"/>
          </a:solidFill>
          <a:ln w="28575">
            <a:solidFill>
              <a:srgbClr val="FF9D1B"/>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See polarisation functions 1 &amp; 2 for the details. </a:t>
            </a:r>
          </a:p>
        </p:txBody>
      </p:sp>
      <p:grpSp>
        <p:nvGrpSpPr>
          <p:cNvPr id="16" name="Group 15">
            <a:extLst>
              <a:ext uri="{FF2B5EF4-FFF2-40B4-BE49-F238E27FC236}">
                <a16:creationId xmlns:a16="http://schemas.microsoft.com/office/drawing/2014/main" id="{AF094BD4-866F-C165-6024-B3214DACB056}"/>
              </a:ext>
            </a:extLst>
          </p:cNvPr>
          <p:cNvGrpSpPr/>
          <p:nvPr/>
        </p:nvGrpSpPr>
        <p:grpSpPr>
          <a:xfrm>
            <a:off x="449815" y="1693227"/>
            <a:ext cx="1690579" cy="1539074"/>
            <a:chOff x="6144863" y="3675935"/>
            <a:chExt cx="2196004" cy="2267020"/>
          </a:xfrm>
        </p:grpSpPr>
        <p:sp>
          <p:nvSpPr>
            <p:cNvPr id="8" name="TextBox 7">
              <a:extLst>
                <a:ext uri="{FF2B5EF4-FFF2-40B4-BE49-F238E27FC236}">
                  <a16:creationId xmlns:a16="http://schemas.microsoft.com/office/drawing/2014/main" id="{FBAD099D-CE1B-7984-F974-D816695E0D57}"/>
                </a:ext>
              </a:extLst>
            </p:cNvPr>
            <p:cNvSpPr txBox="1"/>
            <p:nvPr/>
          </p:nvSpPr>
          <p:spPr>
            <a:xfrm rot="5400000">
              <a:off x="7318128" y="4469169"/>
              <a:ext cx="1605707" cy="439770"/>
            </a:xfrm>
            <a:prstGeom prst="rect">
              <a:avLst/>
            </a:prstGeom>
            <a:solidFill>
              <a:schemeClr val="accent2">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Roboto"/>
                  <a:cs typeface="Roboto"/>
                </a:rPr>
                <a:t>forward</a:t>
              </a:r>
            </a:p>
          </p:txBody>
        </p:sp>
        <p:sp>
          <p:nvSpPr>
            <p:cNvPr id="10" name="TextBox 9">
              <a:extLst>
                <a:ext uri="{FF2B5EF4-FFF2-40B4-BE49-F238E27FC236}">
                  <a16:creationId xmlns:a16="http://schemas.microsoft.com/office/drawing/2014/main" id="{667FB60C-8BF2-8296-D5A4-F7C8499F9A4A}"/>
                </a:ext>
              </a:extLst>
            </p:cNvPr>
            <p:cNvSpPr txBox="1"/>
            <p:nvPr/>
          </p:nvSpPr>
          <p:spPr>
            <a:xfrm rot="16200000">
              <a:off x="5561893" y="4469168"/>
              <a:ext cx="1605709" cy="439770"/>
            </a:xfrm>
            <a:prstGeom prst="rect">
              <a:avLst/>
            </a:prstGeom>
            <a:solidFill>
              <a:schemeClr val="accent2">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Roboto"/>
                  <a:cs typeface="Roboto"/>
                </a:rPr>
                <a:t>backward</a:t>
              </a:r>
            </a:p>
          </p:txBody>
        </p:sp>
        <p:sp>
          <p:nvSpPr>
            <p:cNvPr id="11" name="Oval 10">
              <a:extLst>
                <a:ext uri="{FF2B5EF4-FFF2-40B4-BE49-F238E27FC236}">
                  <a16:creationId xmlns:a16="http://schemas.microsoft.com/office/drawing/2014/main" id="{C38044F6-F1EB-C6B5-46FE-7C66C56EBFD4}"/>
                </a:ext>
              </a:extLst>
            </p:cNvPr>
            <p:cNvSpPr/>
            <p:nvPr/>
          </p:nvSpPr>
          <p:spPr>
            <a:xfrm>
              <a:off x="7063159" y="4097321"/>
              <a:ext cx="294811" cy="408013"/>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Right 11">
              <a:extLst>
                <a:ext uri="{FF2B5EF4-FFF2-40B4-BE49-F238E27FC236}">
                  <a16:creationId xmlns:a16="http://schemas.microsoft.com/office/drawing/2014/main" id="{8494BC9A-4F79-014B-1569-7617726DB0EA}"/>
                </a:ext>
              </a:extLst>
            </p:cNvPr>
            <p:cNvSpPr/>
            <p:nvPr/>
          </p:nvSpPr>
          <p:spPr>
            <a:xfrm>
              <a:off x="6783197" y="4230104"/>
              <a:ext cx="930600" cy="157958"/>
            </a:xfrm>
            <a:prstGeom prst="rightArrow">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Right 12">
              <a:extLst>
                <a:ext uri="{FF2B5EF4-FFF2-40B4-BE49-F238E27FC236}">
                  <a16:creationId xmlns:a16="http://schemas.microsoft.com/office/drawing/2014/main" id="{54BDC239-C6D2-D798-BD9B-73190DD70028}"/>
                </a:ext>
              </a:extLst>
            </p:cNvPr>
            <p:cNvSpPr/>
            <p:nvPr/>
          </p:nvSpPr>
          <p:spPr>
            <a:xfrm>
              <a:off x="6885167" y="5234127"/>
              <a:ext cx="770111" cy="188656"/>
            </a:xfrm>
            <a:prstGeom prst="rightArrow">
              <a:avLst/>
            </a:pr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3E4C2FF4-98D4-13CA-3B0F-45327557EE0B}"/>
                </a:ext>
              </a:extLst>
            </p:cNvPr>
            <p:cNvSpPr txBox="1"/>
            <p:nvPr/>
          </p:nvSpPr>
          <p:spPr>
            <a:xfrm>
              <a:off x="6967555" y="5534942"/>
              <a:ext cx="625903" cy="4080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200" dirty="0">
                  <a:ea typeface="Roboto"/>
                  <a:cs typeface="Roboto"/>
                </a:rPr>
                <a:t>B</a:t>
              </a:r>
              <a:r>
                <a:rPr lang="en-GB" sz="1200" baseline="-25000" dirty="0">
                  <a:ea typeface="Roboto"/>
                  <a:cs typeface="Roboto"/>
                </a:rPr>
                <a:t>app</a:t>
              </a:r>
              <a:endParaRPr lang="en-GB" sz="1200" baseline="-25000" dirty="0"/>
            </a:p>
          </p:txBody>
        </p:sp>
        <p:sp>
          <p:nvSpPr>
            <p:cNvPr id="15" name="TextBox 14">
              <a:extLst>
                <a:ext uri="{FF2B5EF4-FFF2-40B4-BE49-F238E27FC236}">
                  <a16:creationId xmlns:a16="http://schemas.microsoft.com/office/drawing/2014/main" id="{89934ECD-87DD-CDAD-C0E9-49DE600F8AD7}"/>
                </a:ext>
              </a:extLst>
            </p:cNvPr>
            <p:cNvSpPr txBox="1"/>
            <p:nvPr/>
          </p:nvSpPr>
          <p:spPr>
            <a:xfrm>
              <a:off x="7270222" y="3675935"/>
              <a:ext cx="415682" cy="4080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200" dirty="0">
                  <a:ea typeface="Roboto"/>
                  <a:cs typeface="Roboto"/>
                </a:rPr>
                <a:t>S</a:t>
              </a:r>
              <a:endParaRPr lang="en-GB" baseline="-25000" dirty="0">
                <a:ea typeface="Roboto"/>
                <a:cs typeface="Roboto"/>
              </a:endParaRPr>
            </a:p>
          </p:txBody>
        </p:sp>
      </p:grpSp>
      <p:sp>
        <p:nvSpPr>
          <p:cNvPr id="22" name="TextBox 21">
            <a:extLst>
              <a:ext uri="{FF2B5EF4-FFF2-40B4-BE49-F238E27FC236}">
                <a16:creationId xmlns:a16="http://schemas.microsoft.com/office/drawing/2014/main" id="{97CCA128-95A1-3F28-D899-0E8B3C30F32E}"/>
              </a:ext>
            </a:extLst>
          </p:cNvPr>
          <p:cNvSpPr txBox="1"/>
          <p:nvPr/>
        </p:nvSpPr>
        <p:spPr>
          <a:xfrm>
            <a:off x="528167" y="961237"/>
            <a:ext cx="1069456" cy="461665"/>
          </a:xfrm>
          <a:prstGeom prst="rect">
            <a:avLst/>
          </a:prstGeom>
          <a:solidFill>
            <a:schemeClr val="accent2">
              <a:lumMod val="40000"/>
              <a:lumOff val="60000"/>
            </a:schemeClr>
          </a:solid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dirty="0">
                <a:ea typeface="Roboto"/>
                <a:cs typeface="Roboto"/>
              </a:rPr>
              <a:t>ZF/ LF</a:t>
            </a:r>
          </a:p>
        </p:txBody>
      </p:sp>
      <p:sp>
        <p:nvSpPr>
          <p:cNvPr id="24" name="TextBox 23">
            <a:extLst>
              <a:ext uri="{FF2B5EF4-FFF2-40B4-BE49-F238E27FC236}">
                <a16:creationId xmlns:a16="http://schemas.microsoft.com/office/drawing/2014/main" id="{FDBC2841-B4B0-2A10-DF13-7E2E2C4B0242}"/>
              </a:ext>
            </a:extLst>
          </p:cNvPr>
          <p:cNvSpPr txBox="1"/>
          <p:nvPr/>
        </p:nvSpPr>
        <p:spPr>
          <a:xfrm>
            <a:off x="528167" y="3479081"/>
            <a:ext cx="561456" cy="461665"/>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2400" b="1" dirty="0">
                <a:ea typeface="Roboto"/>
                <a:cs typeface="Roboto"/>
              </a:rPr>
              <a:t>TF</a:t>
            </a:r>
          </a:p>
        </p:txBody>
      </p:sp>
      <p:grpSp>
        <p:nvGrpSpPr>
          <p:cNvPr id="25" name="Group 24">
            <a:extLst>
              <a:ext uri="{FF2B5EF4-FFF2-40B4-BE49-F238E27FC236}">
                <a16:creationId xmlns:a16="http://schemas.microsoft.com/office/drawing/2014/main" id="{101B0BEC-D861-BBF9-BCCD-BA28DF9FA3B1}"/>
              </a:ext>
            </a:extLst>
          </p:cNvPr>
          <p:cNvGrpSpPr/>
          <p:nvPr/>
        </p:nvGrpSpPr>
        <p:grpSpPr>
          <a:xfrm>
            <a:off x="526999" y="4295858"/>
            <a:ext cx="1672715" cy="1633771"/>
            <a:chOff x="621551" y="3070058"/>
            <a:chExt cx="3249783" cy="3259958"/>
          </a:xfrm>
        </p:grpSpPr>
        <p:sp>
          <p:nvSpPr>
            <p:cNvPr id="26" name="TextBox 25">
              <a:extLst>
                <a:ext uri="{FF2B5EF4-FFF2-40B4-BE49-F238E27FC236}">
                  <a16:creationId xmlns:a16="http://schemas.microsoft.com/office/drawing/2014/main" id="{B28A9052-DB05-5480-E1CF-F5B8E7BB8666}"/>
                </a:ext>
              </a:extLst>
            </p:cNvPr>
            <p:cNvSpPr txBox="1"/>
            <p:nvPr/>
          </p:nvSpPr>
          <p:spPr>
            <a:xfrm>
              <a:off x="1270214" y="3070058"/>
              <a:ext cx="1937288" cy="614125"/>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400" dirty="0">
                  <a:ea typeface="Roboto"/>
                  <a:cs typeface="Roboto"/>
                </a:rPr>
                <a:t>up</a:t>
              </a:r>
            </a:p>
          </p:txBody>
        </p:sp>
        <p:sp>
          <p:nvSpPr>
            <p:cNvPr id="27" name="TextBox 26">
              <a:extLst>
                <a:ext uri="{FF2B5EF4-FFF2-40B4-BE49-F238E27FC236}">
                  <a16:creationId xmlns:a16="http://schemas.microsoft.com/office/drawing/2014/main" id="{4C3CDD6A-8CAE-D5F7-FCC0-076C4FFB6EBB}"/>
                </a:ext>
              </a:extLst>
            </p:cNvPr>
            <p:cNvSpPr txBox="1"/>
            <p:nvPr/>
          </p:nvSpPr>
          <p:spPr>
            <a:xfrm>
              <a:off x="1270212" y="5715891"/>
              <a:ext cx="1937288" cy="614125"/>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400" dirty="0">
                  <a:ea typeface="Roboto"/>
                  <a:cs typeface="Roboto"/>
                </a:rPr>
                <a:t>down</a:t>
              </a:r>
            </a:p>
          </p:txBody>
        </p:sp>
        <p:sp>
          <p:nvSpPr>
            <p:cNvPr id="32" name="TextBox 31">
              <a:extLst>
                <a:ext uri="{FF2B5EF4-FFF2-40B4-BE49-F238E27FC236}">
                  <a16:creationId xmlns:a16="http://schemas.microsoft.com/office/drawing/2014/main" id="{8DC8AA95-A33D-BA49-B880-67028166C458}"/>
                </a:ext>
              </a:extLst>
            </p:cNvPr>
            <p:cNvSpPr txBox="1"/>
            <p:nvPr/>
          </p:nvSpPr>
          <p:spPr>
            <a:xfrm rot="5400000">
              <a:off x="2603712" y="4340704"/>
              <a:ext cx="1937289" cy="597955"/>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400" dirty="0">
                  <a:ea typeface="Roboto"/>
                  <a:cs typeface="Roboto"/>
                </a:rPr>
                <a:t>forward</a:t>
              </a:r>
            </a:p>
          </p:txBody>
        </p:sp>
        <p:sp>
          <p:nvSpPr>
            <p:cNvPr id="33" name="TextBox 32">
              <a:extLst>
                <a:ext uri="{FF2B5EF4-FFF2-40B4-BE49-F238E27FC236}">
                  <a16:creationId xmlns:a16="http://schemas.microsoft.com/office/drawing/2014/main" id="{470425B5-3F06-7E7D-CFEC-6E802BEBA774}"/>
                </a:ext>
              </a:extLst>
            </p:cNvPr>
            <p:cNvSpPr txBox="1"/>
            <p:nvPr/>
          </p:nvSpPr>
          <p:spPr>
            <a:xfrm rot="16200000">
              <a:off x="-105621" y="4398205"/>
              <a:ext cx="1937289" cy="482945"/>
            </a:xfrm>
            <a:prstGeom prst="rect">
              <a:avLst/>
            </a:prstGeom>
            <a:solidFill>
              <a:schemeClr val="accent5">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400" dirty="0">
                  <a:ea typeface="Roboto"/>
                  <a:cs typeface="Roboto"/>
                </a:rPr>
                <a:t>backward</a:t>
              </a:r>
            </a:p>
          </p:txBody>
        </p:sp>
        <p:sp>
          <p:nvSpPr>
            <p:cNvPr id="35" name="Oval 34">
              <a:extLst>
                <a:ext uri="{FF2B5EF4-FFF2-40B4-BE49-F238E27FC236}">
                  <a16:creationId xmlns:a16="http://schemas.microsoft.com/office/drawing/2014/main" id="{EF563D33-6E9E-4DD2-680C-FDD69AE538F4}"/>
                </a:ext>
              </a:extLst>
            </p:cNvPr>
            <p:cNvSpPr/>
            <p:nvPr/>
          </p:nvSpPr>
          <p:spPr>
            <a:xfrm>
              <a:off x="2032702" y="4298402"/>
              <a:ext cx="412913" cy="444675"/>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Arrow: Right 35">
              <a:extLst>
                <a:ext uri="{FF2B5EF4-FFF2-40B4-BE49-F238E27FC236}">
                  <a16:creationId xmlns:a16="http://schemas.microsoft.com/office/drawing/2014/main" id="{C181E169-B193-6FB1-A3A5-8898AC3331BA}"/>
                </a:ext>
              </a:extLst>
            </p:cNvPr>
            <p:cNvSpPr/>
            <p:nvPr/>
          </p:nvSpPr>
          <p:spPr>
            <a:xfrm>
              <a:off x="1794584" y="4430738"/>
              <a:ext cx="936995" cy="190575"/>
            </a:xfrm>
            <a:prstGeom prst="rightArrow">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a:extLst>
                <a:ext uri="{FF2B5EF4-FFF2-40B4-BE49-F238E27FC236}">
                  <a16:creationId xmlns:a16="http://schemas.microsoft.com/office/drawing/2014/main" id="{FA316E20-BADB-03D5-121F-734878E5F6A7}"/>
                </a:ext>
              </a:extLst>
            </p:cNvPr>
            <p:cNvSpPr txBox="1"/>
            <p:nvPr/>
          </p:nvSpPr>
          <p:spPr>
            <a:xfrm>
              <a:off x="2410615" y="3954940"/>
              <a:ext cx="630205" cy="5763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600" dirty="0">
                  <a:ea typeface="Roboto"/>
                  <a:cs typeface="Roboto"/>
                </a:rPr>
                <a:t>S</a:t>
              </a:r>
              <a:endParaRPr lang="en-GB" sz="1600" baseline="-25000" dirty="0">
                <a:ea typeface="Roboto"/>
                <a:cs typeface="Roboto"/>
              </a:endParaRPr>
            </a:p>
          </p:txBody>
        </p:sp>
        <p:sp>
          <p:nvSpPr>
            <p:cNvPr id="40" name="TextBox 39">
              <a:extLst>
                <a:ext uri="{FF2B5EF4-FFF2-40B4-BE49-F238E27FC236}">
                  <a16:creationId xmlns:a16="http://schemas.microsoft.com/office/drawing/2014/main" id="{2A318ED7-F9C6-67FF-DD38-545B64160E30}"/>
                </a:ext>
              </a:extLst>
            </p:cNvPr>
            <p:cNvSpPr txBox="1"/>
            <p:nvPr/>
          </p:nvSpPr>
          <p:spPr>
            <a:xfrm>
              <a:off x="2285999" y="5086583"/>
              <a:ext cx="1367472" cy="67553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1600" dirty="0">
                  <a:ea typeface="Roboto"/>
                  <a:cs typeface="Roboto"/>
                </a:rPr>
                <a:t>B</a:t>
              </a:r>
              <a:r>
                <a:rPr lang="en-GB" sz="1600" baseline="-25000" dirty="0">
                  <a:ea typeface="Roboto"/>
                  <a:cs typeface="Roboto"/>
                </a:rPr>
                <a:t>app</a:t>
              </a:r>
              <a:endParaRPr lang="en-GB" sz="1600" baseline="-25000" dirty="0"/>
            </a:p>
          </p:txBody>
        </p:sp>
        <p:sp>
          <p:nvSpPr>
            <p:cNvPr id="41" name="Flowchart: Summing Junction 40">
              <a:extLst>
                <a:ext uri="{FF2B5EF4-FFF2-40B4-BE49-F238E27FC236}">
                  <a16:creationId xmlns:a16="http://schemas.microsoft.com/office/drawing/2014/main" id="{F7B992F6-F6A2-1118-1859-B6816A24DFCC}"/>
                </a:ext>
              </a:extLst>
            </p:cNvPr>
            <p:cNvSpPr>
              <a:spLocks noChangeAspect="1"/>
            </p:cNvSpPr>
            <p:nvPr/>
          </p:nvSpPr>
          <p:spPr>
            <a:xfrm>
              <a:off x="1702070" y="5144576"/>
              <a:ext cx="327254" cy="328528"/>
            </a:xfrm>
            <a:prstGeom prst="flowChartSummingJunction">
              <a:avLst/>
            </a:prstGeom>
            <a:solidFill>
              <a:schemeClr val="bg1"/>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sp>
        <p:nvSpPr>
          <p:cNvPr id="43" name="TextBox 42">
            <a:extLst>
              <a:ext uri="{FF2B5EF4-FFF2-40B4-BE49-F238E27FC236}">
                <a16:creationId xmlns:a16="http://schemas.microsoft.com/office/drawing/2014/main" id="{FCD87A59-309E-4F0D-77BD-94FAF33D084B}"/>
              </a:ext>
            </a:extLst>
          </p:cNvPr>
          <p:cNvSpPr txBox="1"/>
          <p:nvPr/>
        </p:nvSpPr>
        <p:spPr>
          <a:xfrm>
            <a:off x="3170028" y="4407333"/>
            <a:ext cx="6084482" cy="1231106"/>
          </a:xfrm>
          <a:prstGeom prst="rect">
            <a:avLst/>
          </a:prstGeom>
          <a:noFill/>
          <a:ln w="28575">
            <a:solidFill>
              <a:srgbClr val="00B0F0"/>
            </a:solidFill>
          </a:ln>
        </p:spPr>
        <p:txBody>
          <a:bodyPr wrap="square">
            <a:spAutoFit/>
          </a:bodyPr>
          <a:lstStyle/>
          <a:p>
            <a:pPr>
              <a:spcBef>
                <a:spcPts val="600"/>
              </a:spcBef>
            </a:pPr>
            <a:r>
              <a:rPr lang="en-GB" i="1" dirty="0">
                <a:solidFill>
                  <a:srgbClr val="003088"/>
                </a:solidFill>
              </a:rPr>
              <a:t>A</a:t>
            </a:r>
            <a:r>
              <a:rPr lang="en-GB" dirty="0">
                <a:solidFill>
                  <a:srgbClr val="003088"/>
                </a:solidFill>
              </a:rPr>
              <a:t>(</a:t>
            </a:r>
            <a:r>
              <a:rPr lang="en-GB" i="1" dirty="0">
                <a:solidFill>
                  <a:srgbClr val="003088"/>
                </a:solidFill>
              </a:rPr>
              <a:t>t</a:t>
            </a:r>
            <a:r>
              <a:rPr lang="en-GB" dirty="0">
                <a:solidFill>
                  <a:srgbClr val="003088"/>
                </a:solidFill>
              </a:rPr>
              <a:t>)/</a:t>
            </a:r>
            <a:r>
              <a:rPr lang="en-GB" i="1" dirty="0">
                <a:solidFill>
                  <a:srgbClr val="003088"/>
                </a:solidFill>
              </a:rPr>
              <a:t>a</a:t>
            </a:r>
            <a:r>
              <a:rPr lang="en-GB" baseline="-25000" dirty="0">
                <a:solidFill>
                  <a:srgbClr val="003088"/>
                </a:solidFill>
              </a:rPr>
              <a:t>0 </a:t>
            </a:r>
            <a:r>
              <a:rPr lang="en-GB" dirty="0">
                <a:solidFill>
                  <a:srgbClr val="003088"/>
                </a:solidFill>
              </a:rPr>
              <a:t>= </a:t>
            </a:r>
            <a:r>
              <a:rPr lang="en-GB" i="1" dirty="0" err="1">
                <a:solidFill>
                  <a:srgbClr val="003088"/>
                </a:solidFill>
              </a:rPr>
              <a:t>P</a:t>
            </a:r>
            <a:r>
              <a:rPr lang="en-GB" baseline="-25000" dirty="0" err="1">
                <a:solidFill>
                  <a:srgbClr val="003088"/>
                </a:solidFill>
              </a:rPr>
              <a:t>x</a:t>
            </a:r>
            <a:r>
              <a:rPr lang="en-GB" dirty="0">
                <a:solidFill>
                  <a:srgbClr val="003088"/>
                </a:solidFill>
              </a:rPr>
              <a:t>(</a:t>
            </a:r>
            <a:r>
              <a:rPr lang="en-GB" i="1" dirty="0">
                <a:solidFill>
                  <a:srgbClr val="003088"/>
                </a:solidFill>
              </a:rPr>
              <a:t>t</a:t>
            </a:r>
            <a:r>
              <a:rPr lang="en-GB" dirty="0">
                <a:solidFill>
                  <a:srgbClr val="003088"/>
                </a:solidFill>
              </a:rPr>
              <a:t>) = </a:t>
            </a:r>
            <a:r>
              <a:rPr lang="en-GB" i="1" dirty="0">
                <a:solidFill>
                  <a:srgbClr val="003088"/>
                </a:solidFill>
              </a:rPr>
              <a:t>G</a:t>
            </a:r>
            <a:r>
              <a:rPr lang="en-GB" baseline="-25000" dirty="0">
                <a:solidFill>
                  <a:srgbClr val="003088"/>
                </a:solidFill>
              </a:rPr>
              <a:t>x</a:t>
            </a:r>
            <a:r>
              <a:rPr lang="en-GB" dirty="0">
                <a:solidFill>
                  <a:srgbClr val="003088"/>
                </a:solidFill>
              </a:rPr>
              <a:t>(</a:t>
            </a:r>
            <a:r>
              <a:rPr lang="en-GB" i="1" dirty="0">
                <a:solidFill>
                  <a:srgbClr val="003088"/>
                </a:solidFill>
              </a:rPr>
              <a:t>t</a:t>
            </a:r>
            <a:r>
              <a:rPr lang="en-GB" dirty="0">
                <a:solidFill>
                  <a:srgbClr val="003088"/>
                </a:solidFill>
              </a:rPr>
              <a:t>) cos(</a:t>
            </a:r>
            <a:r>
              <a:rPr lang="en-GB" dirty="0" err="1">
                <a:solidFill>
                  <a:srgbClr val="003088"/>
                </a:solidFill>
                <a:latin typeface="Symbol" panose="05050102010706020507" pitchFamily="18" charset="2"/>
              </a:rPr>
              <a:t>g</a:t>
            </a:r>
            <a:r>
              <a:rPr lang="en-GB" baseline="-25000" dirty="0" err="1">
                <a:solidFill>
                  <a:srgbClr val="003088"/>
                </a:solidFill>
                <a:latin typeface="Symbol" panose="05050102010706020507" pitchFamily="18" charset="2"/>
              </a:rPr>
              <a:t>m</a:t>
            </a:r>
            <a:r>
              <a:rPr lang="en-GB" i="1" dirty="0" err="1">
                <a:solidFill>
                  <a:srgbClr val="003088"/>
                </a:solidFill>
              </a:rPr>
              <a:t>B</a:t>
            </a:r>
            <a:r>
              <a:rPr lang="en-GB" baseline="-25000" dirty="0" err="1">
                <a:solidFill>
                  <a:srgbClr val="003088"/>
                </a:solidFill>
              </a:rPr>
              <a:t>TF</a:t>
            </a:r>
            <a:r>
              <a:rPr lang="en-GB" i="1" dirty="0" err="1">
                <a:solidFill>
                  <a:srgbClr val="003088"/>
                </a:solidFill>
              </a:rPr>
              <a:t>t</a:t>
            </a:r>
            <a:r>
              <a:rPr lang="en-GB" dirty="0">
                <a:solidFill>
                  <a:srgbClr val="003088"/>
                </a:solidFill>
              </a:rPr>
              <a:t>)</a:t>
            </a:r>
          </a:p>
          <a:p>
            <a:pPr>
              <a:spcBef>
                <a:spcPts val="1200"/>
              </a:spcBef>
            </a:pPr>
            <a:r>
              <a:rPr lang="en-GB" i="1" dirty="0">
                <a:solidFill>
                  <a:srgbClr val="003088"/>
                </a:solidFill>
              </a:rPr>
              <a:t>	</a:t>
            </a:r>
            <a:r>
              <a:rPr lang="en-GB" i="1" dirty="0" err="1">
                <a:solidFill>
                  <a:srgbClr val="003088"/>
                </a:solidFill>
              </a:rPr>
              <a:t>P</a:t>
            </a:r>
            <a:r>
              <a:rPr lang="en-GB" baseline="-25000" dirty="0" err="1">
                <a:solidFill>
                  <a:srgbClr val="003088"/>
                </a:solidFill>
              </a:rPr>
              <a:t>x</a:t>
            </a:r>
            <a:r>
              <a:rPr lang="en-GB" dirty="0">
                <a:solidFill>
                  <a:srgbClr val="003088"/>
                </a:solidFill>
              </a:rPr>
              <a:t>(</a:t>
            </a:r>
            <a:r>
              <a:rPr lang="en-GB" i="1" dirty="0">
                <a:solidFill>
                  <a:srgbClr val="003088"/>
                </a:solidFill>
              </a:rPr>
              <a:t>t</a:t>
            </a:r>
            <a:r>
              <a:rPr lang="en-GB" dirty="0">
                <a:solidFill>
                  <a:srgbClr val="003088"/>
                </a:solidFill>
              </a:rPr>
              <a:t>) is the transverse polarisation function</a:t>
            </a:r>
          </a:p>
          <a:p>
            <a:pPr>
              <a:spcBef>
                <a:spcPts val="1200"/>
              </a:spcBef>
            </a:pPr>
            <a:r>
              <a:rPr lang="en-GB" i="1" dirty="0">
                <a:solidFill>
                  <a:srgbClr val="003088"/>
                </a:solidFill>
              </a:rPr>
              <a:t>	G</a:t>
            </a:r>
            <a:r>
              <a:rPr lang="en-GB" baseline="-25000" dirty="0">
                <a:solidFill>
                  <a:srgbClr val="003088"/>
                </a:solidFill>
              </a:rPr>
              <a:t>x</a:t>
            </a:r>
            <a:r>
              <a:rPr lang="en-GB" dirty="0">
                <a:solidFill>
                  <a:srgbClr val="003088"/>
                </a:solidFill>
              </a:rPr>
              <a:t>(</a:t>
            </a:r>
            <a:r>
              <a:rPr lang="en-GB" i="1" dirty="0">
                <a:solidFill>
                  <a:srgbClr val="003088"/>
                </a:solidFill>
              </a:rPr>
              <a:t>t</a:t>
            </a:r>
            <a:r>
              <a:rPr lang="en-GB" dirty="0">
                <a:solidFill>
                  <a:srgbClr val="003088"/>
                </a:solidFill>
              </a:rPr>
              <a:t>) is the transverse relaxation function</a:t>
            </a:r>
            <a:endParaRPr lang="en-GB" i="1" dirty="0">
              <a:solidFill>
                <a:srgbClr val="003088"/>
              </a:solidFill>
            </a:endParaRPr>
          </a:p>
        </p:txBody>
      </p:sp>
      <p:sp>
        <p:nvSpPr>
          <p:cNvPr id="45" name="TextBox 44">
            <a:extLst>
              <a:ext uri="{FF2B5EF4-FFF2-40B4-BE49-F238E27FC236}">
                <a16:creationId xmlns:a16="http://schemas.microsoft.com/office/drawing/2014/main" id="{F806224B-CADF-BBC0-98DA-444457EFB442}"/>
              </a:ext>
            </a:extLst>
          </p:cNvPr>
          <p:cNvSpPr txBox="1"/>
          <p:nvPr/>
        </p:nvSpPr>
        <p:spPr>
          <a:xfrm>
            <a:off x="3170028" y="1694980"/>
            <a:ext cx="6097772" cy="1231106"/>
          </a:xfrm>
          <a:prstGeom prst="rect">
            <a:avLst/>
          </a:prstGeom>
          <a:noFill/>
          <a:ln w="38100">
            <a:solidFill>
              <a:srgbClr val="FFC000"/>
            </a:solidFill>
          </a:ln>
        </p:spPr>
        <p:txBody>
          <a:bodyPr wrap="square">
            <a:spAutoFit/>
          </a:bodyPr>
          <a:lstStyle/>
          <a:p>
            <a:pPr>
              <a:spcBef>
                <a:spcPts val="600"/>
              </a:spcBef>
            </a:pPr>
            <a:r>
              <a:rPr lang="en-GB" i="1" dirty="0">
                <a:solidFill>
                  <a:srgbClr val="003088"/>
                </a:solidFill>
              </a:rPr>
              <a:t>A</a:t>
            </a:r>
            <a:r>
              <a:rPr lang="en-GB" dirty="0">
                <a:solidFill>
                  <a:srgbClr val="003088"/>
                </a:solidFill>
              </a:rPr>
              <a:t>(</a:t>
            </a:r>
            <a:r>
              <a:rPr lang="en-GB" i="1" dirty="0">
                <a:solidFill>
                  <a:srgbClr val="003088"/>
                </a:solidFill>
              </a:rPr>
              <a:t>t</a:t>
            </a:r>
            <a:r>
              <a:rPr lang="en-GB" dirty="0">
                <a:solidFill>
                  <a:srgbClr val="003088"/>
                </a:solidFill>
              </a:rPr>
              <a:t>)/</a:t>
            </a:r>
            <a:r>
              <a:rPr lang="en-GB" i="1" dirty="0">
                <a:solidFill>
                  <a:srgbClr val="003088"/>
                </a:solidFill>
              </a:rPr>
              <a:t>a</a:t>
            </a:r>
            <a:r>
              <a:rPr lang="en-GB" baseline="-25000" dirty="0">
                <a:solidFill>
                  <a:srgbClr val="003088"/>
                </a:solidFill>
              </a:rPr>
              <a:t>0</a:t>
            </a:r>
            <a:r>
              <a:rPr lang="en-GB" dirty="0">
                <a:solidFill>
                  <a:srgbClr val="003088"/>
                </a:solidFill>
              </a:rPr>
              <a:t> = </a:t>
            </a:r>
            <a:r>
              <a:rPr lang="en-GB" i="1" dirty="0" err="1">
                <a:solidFill>
                  <a:srgbClr val="003088"/>
                </a:solidFill>
              </a:rPr>
              <a:t>P</a:t>
            </a:r>
            <a:r>
              <a:rPr lang="en-GB" baseline="-25000" dirty="0" err="1">
                <a:solidFill>
                  <a:srgbClr val="003088"/>
                </a:solidFill>
              </a:rPr>
              <a:t>z</a:t>
            </a:r>
            <a:r>
              <a:rPr lang="en-GB" dirty="0">
                <a:solidFill>
                  <a:srgbClr val="003088"/>
                </a:solidFill>
              </a:rPr>
              <a:t>(t) = </a:t>
            </a:r>
            <a:r>
              <a:rPr lang="en-GB" i="1" dirty="0" err="1">
                <a:solidFill>
                  <a:srgbClr val="003088"/>
                </a:solidFill>
              </a:rPr>
              <a:t>G</a:t>
            </a:r>
            <a:r>
              <a:rPr lang="en-GB" baseline="-25000" dirty="0" err="1">
                <a:solidFill>
                  <a:srgbClr val="003088"/>
                </a:solidFill>
              </a:rPr>
              <a:t>z</a:t>
            </a:r>
            <a:r>
              <a:rPr lang="en-GB" dirty="0">
                <a:solidFill>
                  <a:srgbClr val="003088"/>
                </a:solidFill>
              </a:rPr>
              <a:t>(</a:t>
            </a:r>
            <a:r>
              <a:rPr lang="en-GB" i="1" dirty="0">
                <a:solidFill>
                  <a:srgbClr val="003088"/>
                </a:solidFill>
              </a:rPr>
              <a:t>t</a:t>
            </a:r>
            <a:r>
              <a:rPr lang="en-GB" dirty="0">
                <a:solidFill>
                  <a:srgbClr val="003088"/>
                </a:solidFill>
              </a:rPr>
              <a:t>) 				</a:t>
            </a:r>
          </a:p>
          <a:p>
            <a:pPr>
              <a:spcBef>
                <a:spcPts val="1200"/>
              </a:spcBef>
            </a:pPr>
            <a:r>
              <a:rPr lang="en-GB" i="1" dirty="0">
                <a:solidFill>
                  <a:srgbClr val="003088"/>
                </a:solidFill>
              </a:rPr>
              <a:t>	</a:t>
            </a:r>
            <a:r>
              <a:rPr lang="en-GB" i="1" dirty="0" err="1">
                <a:solidFill>
                  <a:srgbClr val="003088"/>
                </a:solidFill>
              </a:rPr>
              <a:t>P</a:t>
            </a:r>
            <a:r>
              <a:rPr lang="en-GB" baseline="-25000" dirty="0" err="1">
                <a:solidFill>
                  <a:srgbClr val="003088"/>
                </a:solidFill>
              </a:rPr>
              <a:t>z</a:t>
            </a:r>
            <a:r>
              <a:rPr lang="en-GB" dirty="0">
                <a:solidFill>
                  <a:srgbClr val="003088"/>
                </a:solidFill>
              </a:rPr>
              <a:t>(</a:t>
            </a:r>
            <a:r>
              <a:rPr lang="en-GB" i="1" dirty="0">
                <a:solidFill>
                  <a:srgbClr val="003088"/>
                </a:solidFill>
              </a:rPr>
              <a:t>t</a:t>
            </a:r>
            <a:r>
              <a:rPr lang="en-GB" dirty="0">
                <a:solidFill>
                  <a:srgbClr val="003088"/>
                </a:solidFill>
              </a:rPr>
              <a:t>) is the longitudinal polarisation function</a:t>
            </a:r>
          </a:p>
          <a:p>
            <a:pPr>
              <a:spcBef>
                <a:spcPts val="1200"/>
              </a:spcBef>
            </a:pPr>
            <a:r>
              <a:rPr lang="en-GB" i="1" dirty="0">
                <a:solidFill>
                  <a:srgbClr val="003088"/>
                </a:solidFill>
              </a:rPr>
              <a:t>	</a:t>
            </a:r>
            <a:r>
              <a:rPr lang="en-GB" i="1" dirty="0" err="1">
                <a:solidFill>
                  <a:srgbClr val="003088"/>
                </a:solidFill>
              </a:rPr>
              <a:t>G</a:t>
            </a:r>
            <a:r>
              <a:rPr lang="en-GB" baseline="-25000" dirty="0" err="1">
                <a:solidFill>
                  <a:srgbClr val="003088"/>
                </a:solidFill>
              </a:rPr>
              <a:t>z</a:t>
            </a:r>
            <a:r>
              <a:rPr lang="en-GB" dirty="0">
                <a:solidFill>
                  <a:srgbClr val="003088"/>
                </a:solidFill>
              </a:rPr>
              <a:t>(</a:t>
            </a:r>
            <a:r>
              <a:rPr lang="en-GB" i="1" dirty="0">
                <a:solidFill>
                  <a:srgbClr val="003088"/>
                </a:solidFill>
              </a:rPr>
              <a:t>t</a:t>
            </a:r>
            <a:r>
              <a:rPr lang="en-GB" dirty="0">
                <a:solidFill>
                  <a:srgbClr val="003088"/>
                </a:solidFill>
              </a:rPr>
              <a:t>) is the longitudinal relaxation function</a:t>
            </a:r>
          </a:p>
        </p:txBody>
      </p:sp>
      <p:sp>
        <p:nvSpPr>
          <p:cNvPr id="46" name="TextBox 30">
            <a:extLst>
              <a:ext uri="{FF2B5EF4-FFF2-40B4-BE49-F238E27FC236}">
                <a16:creationId xmlns:a16="http://schemas.microsoft.com/office/drawing/2014/main" id="{1D282E97-768B-BB85-9219-8ADFDD95883F}"/>
              </a:ext>
            </a:extLst>
          </p:cNvPr>
          <p:cNvSpPr txBox="1"/>
          <p:nvPr/>
        </p:nvSpPr>
        <p:spPr>
          <a:xfrm>
            <a:off x="449815" y="6220702"/>
            <a:ext cx="10689717" cy="369332"/>
          </a:xfrm>
          <a:prstGeom prst="rect">
            <a:avLst/>
          </a:prstGeom>
          <a:noFill/>
          <a:ln w="38100">
            <a:solidFill>
              <a:srgbClr val="002060"/>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dirty="0">
                <a:solidFill>
                  <a:srgbClr val="003088"/>
                </a:solidFill>
              </a:rPr>
              <a:t>Muon spectroscopy involves measuring </a:t>
            </a:r>
            <a:r>
              <a:rPr lang="en-GB" i="1" dirty="0">
                <a:solidFill>
                  <a:srgbClr val="003088"/>
                </a:solidFill>
              </a:rPr>
              <a:t>A</a:t>
            </a:r>
            <a:r>
              <a:rPr lang="en-GB" dirty="0">
                <a:solidFill>
                  <a:srgbClr val="003088"/>
                </a:solidFill>
              </a:rPr>
              <a:t>(</a:t>
            </a:r>
            <a:r>
              <a:rPr lang="en-GB" i="1" dirty="0">
                <a:solidFill>
                  <a:srgbClr val="003088"/>
                </a:solidFill>
              </a:rPr>
              <a:t>t</a:t>
            </a:r>
            <a:r>
              <a:rPr lang="en-GB" dirty="0">
                <a:solidFill>
                  <a:srgbClr val="003088"/>
                </a:solidFill>
              </a:rPr>
              <a:t>) and analysing it in terms of </a:t>
            </a:r>
            <a:r>
              <a:rPr lang="en-GB" i="1" dirty="0" err="1">
                <a:solidFill>
                  <a:srgbClr val="003088"/>
                </a:solidFill>
              </a:rPr>
              <a:t>P</a:t>
            </a:r>
            <a:r>
              <a:rPr lang="en-GB" baseline="-25000" dirty="0" err="1">
                <a:solidFill>
                  <a:srgbClr val="003088"/>
                </a:solidFill>
              </a:rPr>
              <a:t>x</a:t>
            </a:r>
            <a:r>
              <a:rPr lang="en-GB" dirty="0">
                <a:solidFill>
                  <a:srgbClr val="003088"/>
                </a:solidFill>
              </a:rPr>
              <a:t>(</a:t>
            </a:r>
            <a:r>
              <a:rPr lang="en-GB" i="1" dirty="0">
                <a:solidFill>
                  <a:srgbClr val="003088"/>
                </a:solidFill>
              </a:rPr>
              <a:t>t</a:t>
            </a:r>
            <a:r>
              <a:rPr lang="en-GB" dirty="0">
                <a:solidFill>
                  <a:srgbClr val="003088"/>
                </a:solidFill>
              </a:rPr>
              <a:t>) and </a:t>
            </a:r>
            <a:r>
              <a:rPr lang="en-GB" i="1" dirty="0" err="1">
                <a:solidFill>
                  <a:srgbClr val="003088"/>
                </a:solidFill>
              </a:rPr>
              <a:t>P</a:t>
            </a:r>
            <a:r>
              <a:rPr lang="en-GB" baseline="-25000" dirty="0" err="1">
                <a:solidFill>
                  <a:srgbClr val="003088"/>
                </a:solidFill>
              </a:rPr>
              <a:t>z</a:t>
            </a:r>
            <a:r>
              <a:rPr lang="en-GB" dirty="0">
                <a:solidFill>
                  <a:srgbClr val="003088"/>
                </a:solidFill>
              </a:rPr>
              <a:t>(</a:t>
            </a:r>
            <a:r>
              <a:rPr lang="en-GB" i="1" dirty="0">
                <a:solidFill>
                  <a:srgbClr val="003088"/>
                </a:solidFill>
              </a:rPr>
              <a:t>t</a:t>
            </a:r>
            <a:r>
              <a:rPr lang="en-GB" dirty="0">
                <a:solidFill>
                  <a:srgbClr val="003088"/>
                </a:solidFill>
              </a:rPr>
              <a:t>) or </a:t>
            </a:r>
            <a:r>
              <a:rPr lang="en-GB" i="1" dirty="0">
                <a:solidFill>
                  <a:srgbClr val="003088"/>
                </a:solidFill>
              </a:rPr>
              <a:t>G</a:t>
            </a:r>
            <a:r>
              <a:rPr lang="en-GB" baseline="-25000" dirty="0">
                <a:solidFill>
                  <a:srgbClr val="003088"/>
                </a:solidFill>
              </a:rPr>
              <a:t>x</a:t>
            </a:r>
            <a:r>
              <a:rPr lang="en-GB" dirty="0">
                <a:solidFill>
                  <a:srgbClr val="003088"/>
                </a:solidFill>
              </a:rPr>
              <a:t>(</a:t>
            </a:r>
            <a:r>
              <a:rPr lang="en-GB" i="1" dirty="0">
                <a:solidFill>
                  <a:srgbClr val="003088"/>
                </a:solidFill>
              </a:rPr>
              <a:t>t</a:t>
            </a:r>
            <a:r>
              <a:rPr lang="en-GB" dirty="0">
                <a:solidFill>
                  <a:srgbClr val="003088"/>
                </a:solidFill>
              </a:rPr>
              <a:t>) and </a:t>
            </a:r>
            <a:r>
              <a:rPr lang="en-GB" i="1" dirty="0" err="1">
                <a:solidFill>
                  <a:srgbClr val="003088"/>
                </a:solidFill>
              </a:rPr>
              <a:t>G</a:t>
            </a:r>
            <a:r>
              <a:rPr lang="en-GB" baseline="-25000" dirty="0" err="1">
                <a:solidFill>
                  <a:srgbClr val="003088"/>
                </a:solidFill>
              </a:rPr>
              <a:t>z</a:t>
            </a:r>
            <a:r>
              <a:rPr lang="en-GB" dirty="0">
                <a:solidFill>
                  <a:srgbClr val="003088"/>
                </a:solidFill>
              </a:rPr>
              <a:t>(</a:t>
            </a:r>
            <a:r>
              <a:rPr lang="en-GB" i="1" dirty="0">
                <a:solidFill>
                  <a:srgbClr val="003088"/>
                </a:solidFill>
              </a:rPr>
              <a:t>t</a:t>
            </a:r>
            <a:r>
              <a:rPr lang="en-GB" dirty="0">
                <a:solidFill>
                  <a:srgbClr val="003088"/>
                </a:solidFill>
              </a:rPr>
              <a:t>)</a:t>
            </a:r>
          </a:p>
        </p:txBody>
      </p:sp>
    </p:spTree>
    <p:extLst>
      <p:ext uri="{BB962C8B-B14F-4D97-AF65-F5344CB8AC3E}">
        <p14:creationId xmlns:p14="http://schemas.microsoft.com/office/powerpoint/2010/main" val="19298829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E421E4-020F-5B58-082F-9A14BB1372D9}"/>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6B9B26D7-90D3-7D90-10BC-2C8A9F5BE495}"/>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Muon data analysis considerations</a:t>
            </a:r>
            <a:endParaRPr lang="en-GB" sz="3200" dirty="0">
              <a:ea typeface="Roboto"/>
            </a:endParaRPr>
          </a:p>
        </p:txBody>
      </p:sp>
      <p:sp>
        <p:nvSpPr>
          <p:cNvPr id="2" name="Rectangle 1">
            <a:extLst>
              <a:ext uri="{FF2B5EF4-FFF2-40B4-BE49-F238E27FC236}">
                <a16:creationId xmlns:a16="http://schemas.microsoft.com/office/drawing/2014/main" id="{58CA62B3-704E-3530-9CF9-E360EBAA6000}"/>
              </a:ext>
            </a:extLst>
          </p:cNvPr>
          <p:cNvSpPr/>
          <p:nvPr/>
        </p:nvSpPr>
        <p:spPr>
          <a:xfrm>
            <a:off x="71718" y="5390708"/>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6" name="Group 55">
            <a:extLst>
              <a:ext uri="{FF2B5EF4-FFF2-40B4-BE49-F238E27FC236}">
                <a16:creationId xmlns:a16="http://schemas.microsoft.com/office/drawing/2014/main" id="{D908006C-0987-4450-0AAA-78CBEBF52781}"/>
              </a:ext>
            </a:extLst>
          </p:cNvPr>
          <p:cNvGrpSpPr/>
          <p:nvPr/>
        </p:nvGrpSpPr>
        <p:grpSpPr>
          <a:xfrm>
            <a:off x="8274644" y="171111"/>
            <a:ext cx="2907112" cy="3781663"/>
            <a:chOff x="4642444" y="1538168"/>
            <a:chExt cx="2907112" cy="3781663"/>
          </a:xfrm>
        </p:grpSpPr>
        <p:sp>
          <p:nvSpPr>
            <p:cNvPr id="4" name="Oval 3">
              <a:extLst>
                <a:ext uri="{FF2B5EF4-FFF2-40B4-BE49-F238E27FC236}">
                  <a16:creationId xmlns:a16="http://schemas.microsoft.com/office/drawing/2014/main" id="{6D08C847-69EF-5789-319D-ABDF6557EABE}"/>
                </a:ext>
              </a:extLst>
            </p:cNvPr>
            <p:cNvSpPr/>
            <p:nvPr/>
          </p:nvSpPr>
          <p:spPr>
            <a:xfrm>
              <a:off x="6924057" y="1819654"/>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7" name="Oval 6">
              <a:extLst>
                <a:ext uri="{FF2B5EF4-FFF2-40B4-BE49-F238E27FC236}">
                  <a16:creationId xmlns:a16="http://schemas.microsoft.com/office/drawing/2014/main" id="{7D6B3E34-EE4B-A808-E688-6DC5BD404BBA}"/>
                </a:ext>
              </a:extLst>
            </p:cNvPr>
            <p:cNvSpPr/>
            <p:nvPr/>
          </p:nvSpPr>
          <p:spPr>
            <a:xfrm>
              <a:off x="5791388" y="1819654"/>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7" name="Oval 16">
              <a:extLst>
                <a:ext uri="{FF2B5EF4-FFF2-40B4-BE49-F238E27FC236}">
                  <a16:creationId xmlns:a16="http://schemas.microsoft.com/office/drawing/2014/main" id="{20FBCD0F-288C-C492-8BC2-9F35F6E60F17}"/>
                </a:ext>
              </a:extLst>
            </p:cNvPr>
            <p:cNvSpPr/>
            <p:nvPr/>
          </p:nvSpPr>
          <p:spPr>
            <a:xfrm>
              <a:off x="4658719" y="1819654"/>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8" name="Oval 17">
              <a:extLst>
                <a:ext uri="{FF2B5EF4-FFF2-40B4-BE49-F238E27FC236}">
                  <a16:creationId xmlns:a16="http://schemas.microsoft.com/office/drawing/2014/main" id="{5F59CF70-77B8-C7C9-07FB-1A34DC2C280E}"/>
                </a:ext>
              </a:extLst>
            </p:cNvPr>
            <p:cNvSpPr/>
            <p:nvPr/>
          </p:nvSpPr>
          <p:spPr>
            <a:xfrm>
              <a:off x="6907782" y="2753291"/>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9" name="Oval 18">
              <a:extLst>
                <a:ext uri="{FF2B5EF4-FFF2-40B4-BE49-F238E27FC236}">
                  <a16:creationId xmlns:a16="http://schemas.microsoft.com/office/drawing/2014/main" id="{55BDEE0C-3B54-8D7D-F4A7-C820351CEB72}"/>
                </a:ext>
              </a:extLst>
            </p:cNvPr>
            <p:cNvSpPr/>
            <p:nvPr/>
          </p:nvSpPr>
          <p:spPr>
            <a:xfrm>
              <a:off x="5775113" y="2753291"/>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0" name="Oval 19">
              <a:extLst>
                <a:ext uri="{FF2B5EF4-FFF2-40B4-BE49-F238E27FC236}">
                  <a16:creationId xmlns:a16="http://schemas.microsoft.com/office/drawing/2014/main" id="{714107D1-635E-62FD-DE1A-2369B3E2A72C}"/>
                </a:ext>
              </a:extLst>
            </p:cNvPr>
            <p:cNvSpPr/>
            <p:nvPr/>
          </p:nvSpPr>
          <p:spPr>
            <a:xfrm>
              <a:off x="4642444" y="2753291"/>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1" name="Oval 20">
              <a:extLst>
                <a:ext uri="{FF2B5EF4-FFF2-40B4-BE49-F238E27FC236}">
                  <a16:creationId xmlns:a16="http://schemas.microsoft.com/office/drawing/2014/main" id="{605903A6-1316-7102-20AC-9C5DAB8DF06E}"/>
                </a:ext>
              </a:extLst>
            </p:cNvPr>
            <p:cNvSpPr/>
            <p:nvPr/>
          </p:nvSpPr>
          <p:spPr>
            <a:xfrm>
              <a:off x="6925536" y="3729835"/>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3" name="Oval 22">
              <a:extLst>
                <a:ext uri="{FF2B5EF4-FFF2-40B4-BE49-F238E27FC236}">
                  <a16:creationId xmlns:a16="http://schemas.microsoft.com/office/drawing/2014/main" id="{5C8EC657-3845-E7C7-F34D-390406A6A665}"/>
                </a:ext>
              </a:extLst>
            </p:cNvPr>
            <p:cNvSpPr/>
            <p:nvPr/>
          </p:nvSpPr>
          <p:spPr>
            <a:xfrm>
              <a:off x="5792867" y="3729835"/>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8" name="Oval 27">
              <a:extLst>
                <a:ext uri="{FF2B5EF4-FFF2-40B4-BE49-F238E27FC236}">
                  <a16:creationId xmlns:a16="http://schemas.microsoft.com/office/drawing/2014/main" id="{745C4B92-8C4F-9898-73A8-DB4ABFDC5F92}"/>
                </a:ext>
              </a:extLst>
            </p:cNvPr>
            <p:cNvSpPr/>
            <p:nvPr/>
          </p:nvSpPr>
          <p:spPr>
            <a:xfrm>
              <a:off x="4660198" y="3729835"/>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9" name="Oval 28">
              <a:extLst>
                <a:ext uri="{FF2B5EF4-FFF2-40B4-BE49-F238E27FC236}">
                  <a16:creationId xmlns:a16="http://schemas.microsoft.com/office/drawing/2014/main" id="{F3A7B0A8-68F1-CD31-820E-4BD508FF7157}"/>
                </a:ext>
              </a:extLst>
            </p:cNvPr>
            <p:cNvSpPr/>
            <p:nvPr/>
          </p:nvSpPr>
          <p:spPr>
            <a:xfrm>
              <a:off x="6934414" y="4679751"/>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0" name="Oval 29">
              <a:extLst>
                <a:ext uri="{FF2B5EF4-FFF2-40B4-BE49-F238E27FC236}">
                  <a16:creationId xmlns:a16="http://schemas.microsoft.com/office/drawing/2014/main" id="{4AEA2956-1F90-CA0D-BBC8-B8F53E3381B7}"/>
                </a:ext>
              </a:extLst>
            </p:cNvPr>
            <p:cNvSpPr/>
            <p:nvPr/>
          </p:nvSpPr>
          <p:spPr>
            <a:xfrm>
              <a:off x="5801745" y="4679751"/>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1" name="Oval 30">
              <a:extLst>
                <a:ext uri="{FF2B5EF4-FFF2-40B4-BE49-F238E27FC236}">
                  <a16:creationId xmlns:a16="http://schemas.microsoft.com/office/drawing/2014/main" id="{A7DD98F3-F50B-9C6E-DEC5-B6C40D3E3830}"/>
                </a:ext>
              </a:extLst>
            </p:cNvPr>
            <p:cNvSpPr/>
            <p:nvPr/>
          </p:nvSpPr>
          <p:spPr>
            <a:xfrm>
              <a:off x="4669076" y="4679751"/>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nvGrpSpPr>
            <p:cNvPr id="34" name="Group 33">
              <a:extLst>
                <a:ext uri="{FF2B5EF4-FFF2-40B4-BE49-F238E27FC236}">
                  <a16:creationId xmlns:a16="http://schemas.microsoft.com/office/drawing/2014/main" id="{9BBBF753-5F89-4747-6B7B-D4C40417D36D}"/>
                </a:ext>
              </a:extLst>
            </p:cNvPr>
            <p:cNvGrpSpPr/>
            <p:nvPr/>
          </p:nvGrpSpPr>
          <p:grpSpPr>
            <a:xfrm>
              <a:off x="6082684" y="3637309"/>
              <a:ext cx="993572" cy="1465211"/>
              <a:chOff x="3587807" y="3978694"/>
              <a:chExt cx="993572" cy="1465211"/>
            </a:xfrm>
          </p:grpSpPr>
          <p:sp>
            <p:nvSpPr>
              <p:cNvPr id="50" name="Oval 49">
                <a:extLst>
                  <a:ext uri="{FF2B5EF4-FFF2-40B4-BE49-F238E27FC236}">
                    <a16:creationId xmlns:a16="http://schemas.microsoft.com/office/drawing/2014/main" id="{1E54A700-B86D-74E0-F568-3077965A3C72}"/>
                  </a:ext>
                </a:extLst>
              </p:cNvPr>
              <p:cNvSpPr/>
              <p:nvPr/>
            </p:nvSpPr>
            <p:spPr>
              <a:xfrm>
                <a:off x="4082151" y="5079005"/>
                <a:ext cx="383317" cy="3649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0" lang="en-GB" altLang="en-US" sz="1800" b="0" i="0" u="none" strike="noStrike" kern="0" cap="none" spc="0" normalizeH="0" baseline="0" noProof="0" dirty="0">
                    <a:ln>
                      <a:noFill/>
                    </a:ln>
                    <a:solidFill>
                      <a:srgbClr val="002060"/>
                    </a:solidFill>
                    <a:effectLst/>
                    <a:uLnTx/>
                    <a:uFillTx/>
                    <a:latin typeface="Euphemia" panose="020B0503040102020104" pitchFamily="34" charset="0"/>
                    <a:ea typeface="+mn-ea"/>
                    <a:cs typeface="+mn-cs"/>
                  </a:rPr>
                  <a:t>μ</a:t>
                </a:r>
                <a:endParaRPr lang="en-GB" dirty="0"/>
              </a:p>
            </p:txBody>
          </p:sp>
          <p:cxnSp>
            <p:nvCxnSpPr>
              <p:cNvPr id="51" name="Straight Arrow Connector 50">
                <a:extLst>
                  <a:ext uri="{FF2B5EF4-FFF2-40B4-BE49-F238E27FC236}">
                    <a16:creationId xmlns:a16="http://schemas.microsoft.com/office/drawing/2014/main" id="{A33A4FB8-C4C6-0BEA-CB2A-49FFC67DFA27}"/>
                  </a:ext>
                </a:extLst>
              </p:cNvPr>
              <p:cNvCxnSpPr>
                <a:stCxn id="50" idx="0"/>
              </p:cNvCxnSpPr>
              <p:nvPr/>
            </p:nvCxnSpPr>
            <p:spPr>
              <a:xfrm flipH="1" flipV="1">
                <a:off x="4082151" y="4678532"/>
                <a:ext cx="191659" cy="400473"/>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DF299A5D-17E5-1F1B-B2A5-B52A92071058}"/>
                  </a:ext>
                </a:extLst>
              </p:cNvPr>
              <p:cNvSpPr/>
              <p:nvPr/>
            </p:nvSpPr>
            <p:spPr>
              <a:xfrm>
                <a:off x="4082150" y="4585689"/>
                <a:ext cx="383317" cy="142099"/>
              </a:xfrm>
              <a:prstGeom prst="ellipse">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89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cxnSp>
            <p:nvCxnSpPr>
              <p:cNvPr id="53" name="Straight Arrow Connector 52">
                <a:extLst>
                  <a:ext uri="{FF2B5EF4-FFF2-40B4-BE49-F238E27FC236}">
                    <a16:creationId xmlns:a16="http://schemas.microsoft.com/office/drawing/2014/main" id="{0E7BA8EF-FEC7-7717-74AA-76B8537B6439}"/>
                  </a:ext>
                </a:extLst>
              </p:cNvPr>
              <p:cNvCxnSpPr>
                <a:stCxn id="50" idx="0"/>
              </p:cNvCxnSpPr>
              <p:nvPr/>
            </p:nvCxnSpPr>
            <p:spPr>
              <a:xfrm flipH="1" flipV="1">
                <a:off x="4273808" y="4394447"/>
                <a:ext cx="2" cy="684558"/>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31">
                <a:extLst>
                  <a:ext uri="{FF2B5EF4-FFF2-40B4-BE49-F238E27FC236}">
                    <a16:creationId xmlns:a16="http://schemas.microsoft.com/office/drawing/2014/main" id="{BFCAA74D-6A78-4E34-1CF6-8F4DEAD914DD}"/>
                  </a:ext>
                </a:extLst>
              </p:cNvPr>
              <p:cNvSpPr txBox="1"/>
              <p:nvPr/>
            </p:nvSpPr>
            <p:spPr>
              <a:xfrm>
                <a:off x="3966237" y="3978694"/>
                <a:ext cx="615142" cy="36933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kern="0" dirty="0">
                    <a:solidFill>
                      <a:schemeClr val="accent2">
                        <a:lumMod val="75000"/>
                      </a:schemeClr>
                    </a:solidFill>
                    <a:latin typeface="Euphemia" panose="020B0503040102020104" pitchFamily="34" charset="0"/>
                  </a:rPr>
                  <a:t>B</a:t>
                </a:r>
                <a:r>
                  <a:rPr lang="en-GB" kern="0" baseline="-25000" dirty="0">
                    <a:solidFill>
                      <a:schemeClr val="accent2">
                        <a:lumMod val="75000"/>
                      </a:schemeClr>
                    </a:solidFill>
                    <a:latin typeface="Euphemia" panose="020B0503040102020104" pitchFamily="34" charset="0"/>
                  </a:rPr>
                  <a:t>loc</a:t>
                </a:r>
                <a:endParaRPr lang="en-GB" baseline="-25000" dirty="0">
                  <a:solidFill>
                    <a:schemeClr val="accent2">
                      <a:lumMod val="75000"/>
                    </a:schemeClr>
                  </a:solidFill>
                </a:endParaRPr>
              </a:p>
            </p:txBody>
          </p:sp>
          <p:sp>
            <p:nvSpPr>
              <p:cNvPr id="55" name="TextBox 32">
                <a:extLst>
                  <a:ext uri="{FF2B5EF4-FFF2-40B4-BE49-F238E27FC236}">
                    <a16:creationId xmlns:a16="http://schemas.microsoft.com/office/drawing/2014/main" id="{FADE4F00-C61A-9AC3-D030-888CF76F1F4D}"/>
                  </a:ext>
                </a:extLst>
              </p:cNvPr>
              <p:cNvSpPr txBox="1"/>
              <p:nvPr/>
            </p:nvSpPr>
            <p:spPr>
              <a:xfrm>
                <a:off x="3587807" y="4690626"/>
                <a:ext cx="615142" cy="553998"/>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kern="0" dirty="0">
                    <a:solidFill>
                      <a:srgbClr val="0070C0"/>
                    </a:solidFill>
                    <a:latin typeface="Euphemia" panose="020B0503040102020104" pitchFamily="34" charset="0"/>
                  </a:rPr>
                  <a:t>S</a:t>
                </a:r>
                <a:r>
                  <a:rPr kumimoji="0" lang="en-GB" altLang="en-US" sz="1800" b="0" i="0" u="none" strike="noStrike" kern="0" cap="none" spc="0" normalizeH="0" baseline="0" noProof="0" dirty="0">
                    <a:ln>
                      <a:noFill/>
                    </a:ln>
                    <a:solidFill>
                      <a:srgbClr val="0070C0"/>
                    </a:solidFill>
                    <a:effectLst/>
                    <a:uLnTx/>
                    <a:uFillTx/>
                    <a:latin typeface="Euphemia" panose="020B0503040102020104" pitchFamily="34" charset="0"/>
                    <a:ea typeface="+mn-ea"/>
                    <a:cs typeface="+mn-cs"/>
                  </a:rPr>
                  <a:t>μ</a:t>
                </a:r>
                <a:endParaRPr lang="en-GB" dirty="0">
                  <a:solidFill>
                    <a:srgbClr val="0070C0"/>
                  </a:solidFill>
                </a:endParaRPr>
              </a:p>
              <a:p>
                <a:pPr algn="ctr"/>
                <a:endParaRPr lang="en-GB" baseline="-25000" dirty="0">
                  <a:solidFill>
                    <a:schemeClr val="accent2">
                      <a:lumMod val="75000"/>
                    </a:schemeClr>
                  </a:solidFill>
                </a:endParaRPr>
              </a:p>
            </p:txBody>
          </p:sp>
        </p:grpSp>
        <p:grpSp>
          <p:nvGrpSpPr>
            <p:cNvPr id="37" name="Group 36">
              <a:extLst>
                <a:ext uri="{FF2B5EF4-FFF2-40B4-BE49-F238E27FC236}">
                  <a16:creationId xmlns:a16="http://schemas.microsoft.com/office/drawing/2014/main" id="{89EFAA8C-5412-5615-7305-7C6DF7EB50CB}"/>
                </a:ext>
              </a:extLst>
            </p:cNvPr>
            <p:cNvGrpSpPr/>
            <p:nvPr/>
          </p:nvGrpSpPr>
          <p:grpSpPr>
            <a:xfrm>
              <a:off x="4898909" y="1538168"/>
              <a:ext cx="892479" cy="1405943"/>
              <a:chOff x="3572989" y="4101693"/>
              <a:chExt cx="892479" cy="1405943"/>
            </a:xfrm>
          </p:grpSpPr>
          <p:sp>
            <p:nvSpPr>
              <p:cNvPr id="38" name="Oval 37">
                <a:extLst>
                  <a:ext uri="{FF2B5EF4-FFF2-40B4-BE49-F238E27FC236}">
                    <a16:creationId xmlns:a16="http://schemas.microsoft.com/office/drawing/2014/main" id="{98268415-0776-FB6C-2468-174F8FF129DC}"/>
                  </a:ext>
                </a:extLst>
              </p:cNvPr>
              <p:cNvSpPr/>
              <p:nvPr/>
            </p:nvSpPr>
            <p:spPr>
              <a:xfrm>
                <a:off x="4082151" y="5079005"/>
                <a:ext cx="383317" cy="3649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0" lang="en-GB" altLang="en-US" sz="1800" b="0" i="0" u="none" strike="noStrike" kern="0" cap="none" spc="0" normalizeH="0" baseline="0" noProof="0" dirty="0">
                    <a:ln>
                      <a:noFill/>
                    </a:ln>
                    <a:solidFill>
                      <a:srgbClr val="002060"/>
                    </a:solidFill>
                    <a:effectLst/>
                    <a:uLnTx/>
                    <a:uFillTx/>
                    <a:latin typeface="Euphemia" panose="020B0503040102020104" pitchFamily="34" charset="0"/>
                    <a:ea typeface="+mn-ea"/>
                    <a:cs typeface="+mn-cs"/>
                  </a:rPr>
                  <a:t>μ</a:t>
                </a:r>
                <a:endParaRPr lang="en-GB" dirty="0"/>
              </a:p>
            </p:txBody>
          </p:sp>
          <p:cxnSp>
            <p:nvCxnSpPr>
              <p:cNvPr id="42" name="Straight Arrow Connector 41">
                <a:extLst>
                  <a:ext uri="{FF2B5EF4-FFF2-40B4-BE49-F238E27FC236}">
                    <a16:creationId xmlns:a16="http://schemas.microsoft.com/office/drawing/2014/main" id="{8C12769A-E4A7-9A15-CDEE-D62186177D2C}"/>
                  </a:ext>
                </a:extLst>
              </p:cNvPr>
              <p:cNvCxnSpPr>
                <a:cxnSpLocks/>
                <a:stCxn id="38" idx="0"/>
              </p:cNvCxnSpPr>
              <p:nvPr/>
            </p:nvCxnSpPr>
            <p:spPr>
              <a:xfrm flipH="1" flipV="1">
                <a:off x="3966237" y="4889907"/>
                <a:ext cx="307573" cy="189098"/>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8B464AD6-A565-DCE6-DD9D-3D17AC949CEF}"/>
                  </a:ext>
                </a:extLst>
              </p:cNvPr>
              <p:cNvSpPr/>
              <p:nvPr/>
            </p:nvSpPr>
            <p:spPr>
              <a:xfrm rot="19692621">
                <a:off x="3955206" y="4721231"/>
                <a:ext cx="383317" cy="142099"/>
              </a:xfrm>
              <a:prstGeom prst="ellipse">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89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cxnSp>
            <p:nvCxnSpPr>
              <p:cNvPr id="47" name="Straight Arrow Connector 46">
                <a:extLst>
                  <a:ext uri="{FF2B5EF4-FFF2-40B4-BE49-F238E27FC236}">
                    <a16:creationId xmlns:a16="http://schemas.microsoft.com/office/drawing/2014/main" id="{E9423B11-24D1-DCB4-DFBA-FDFB4B07F5F5}"/>
                  </a:ext>
                </a:extLst>
              </p:cNvPr>
              <p:cNvCxnSpPr>
                <a:cxnSpLocks/>
                <a:stCxn id="38" idx="0"/>
              </p:cNvCxnSpPr>
              <p:nvPr/>
            </p:nvCxnSpPr>
            <p:spPr>
              <a:xfrm flipH="1" flipV="1">
                <a:off x="4024192" y="4524324"/>
                <a:ext cx="249618" cy="554681"/>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39">
                <a:extLst>
                  <a:ext uri="{FF2B5EF4-FFF2-40B4-BE49-F238E27FC236}">
                    <a16:creationId xmlns:a16="http://schemas.microsoft.com/office/drawing/2014/main" id="{FE91E7B1-08ED-4112-D9B5-2E278AF7D68A}"/>
                  </a:ext>
                </a:extLst>
              </p:cNvPr>
              <p:cNvSpPr txBox="1"/>
              <p:nvPr/>
            </p:nvSpPr>
            <p:spPr>
              <a:xfrm>
                <a:off x="3683399" y="4101693"/>
                <a:ext cx="615142" cy="36933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kern="0" dirty="0">
                    <a:solidFill>
                      <a:schemeClr val="accent2">
                        <a:lumMod val="75000"/>
                      </a:schemeClr>
                    </a:solidFill>
                    <a:latin typeface="Euphemia" panose="020B0503040102020104" pitchFamily="34" charset="0"/>
                  </a:rPr>
                  <a:t>B</a:t>
                </a:r>
                <a:r>
                  <a:rPr lang="en-GB" kern="0" baseline="-25000" dirty="0">
                    <a:solidFill>
                      <a:schemeClr val="accent2">
                        <a:lumMod val="75000"/>
                      </a:schemeClr>
                    </a:solidFill>
                    <a:latin typeface="Euphemia" panose="020B0503040102020104" pitchFamily="34" charset="0"/>
                  </a:rPr>
                  <a:t>loc</a:t>
                </a:r>
                <a:endParaRPr lang="en-GB" baseline="-25000" dirty="0">
                  <a:solidFill>
                    <a:schemeClr val="accent2">
                      <a:lumMod val="75000"/>
                    </a:schemeClr>
                  </a:solidFill>
                </a:endParaRPr>
              </a:p>
            </p:txBody>
          </p:sp>
          <p:sp>
            <p:nvSpPr>
              <p:cNvPr id="49" name="TextBox 40">
                <a:extLst>
                  <a:ext uri="{FF2B5EF4-FFF2-40B4-BE49-F238E27FC236}">
                    <a16:creationId xmlns:a16="http://schemas.microsoft.com/office/drawing/2014/main" id="{4368D2CD-B6D3-41C8-2E93-5479A7E58992}"/>
                  </a:ext>
                </a:extLst>
              </p:cNvPr>
              <p:cNvSpPr txBox="1"/>
              <p:nvPr/>
            </p:nvSpPr>
            <p:spPr>
              <a:xfrm>
                <a:off x="3572989" y="4953638"/>
                <a:ext cx="615142" cy="553998"/>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kern="0" dirty="0">
                    <a:solidFill>
                      <a:srgbClr val="0070C0"/>
                    </a:solidFill>
                    <a:latin typeface="Euphemia" panose="020B0503040102020104" pitchFamily="34" charset="0"/>
                  </a:rPr>
                  <a:t>S</a:t>
                </a:r>
                <a:r>
                  <a:rPr kumimoji="0" lang="en-GB" altLang="en-US" sz="1800" b="0" i="0" u="none" strike="noStrike" kern="0" cap="none" spc="0" normalizeH="0" baseline="0" noProof="0" dirty="0">
                    <a:ln>
                      <a:noFill/>
                    </a:ln>
                    <a:solidFill>
                      <a:srgbClr val="0070C0"/>
                    </a:solidFill>
                    <a:effectLst/>
                    <a:uLnTx/>
                    <a:uFillTx/>
                    <a:latin typeface="Euphemia" panose="020B0503040102020104" pitchFamily="34" charset="0"/>
                    <a:ea typeface="+mn-ea"/>
                    <a:cs typeface="+mn-cs"/>
                  </a:rPr>
                  <a:t>μ</a:t>
                </a:r>
                <a:endParaRPr lang="en-GB" dirty="0">
                  <a:solidFill>
                    <a:srgbClr val="0070C0"/>
                  </a:solidFill>
                </a:endParaRPr>
              </a:p>
              <a:p>
                <a:pPr algn="ctr"/>
                <a:endParaRPr lang="en-GB" baseline="-25000" dirty="0">
                  <a:solidFill>
                    <a:schemeClr val="accent2">
                      <a:lumMod val="75000"/>
                    </a:schemeClr>
                  </a:solidFill>
                </a:endParaRPr>
              </a:p>
            </p:txBody>
          </p:sp>
        </p:grpSp>
      </p:grpSp>
      <p:sp>
        <p:nvSpPr>
          <p:cNvPr id="57" name="TextBox 56">
            <a:extLst>
              <a:ext uri="{FF2B5EF4-FFF2-40B4-BE49-F238E27FC236}">
                <a16:creationId xmlns:a16="http://schemas.microsoft.com/office/drawing/2014/main" id="{B8CC4C9B-7FF6-EC48-5871-3405ECB12AF1}"/>
              </a:ext>
            </a:extLst>
          </p:cNvPr>
          <p:cNvSpPr txBox="1"/>
          <p:nvPr/>
        </p:nvSpPr>
        <p:spPr>
          <a:xfrm>
            <a:off x="774202" y="1363869"/>
            <a:ext cx="6982915" cy="1200329"/>
          </a:xfrm>
          <a:prstGeom prst="rect">
            <a:avLst/>
          </a:prstGeom>
          <a:noFill/>
        </p:spPr>
        <p:txBody>
          <a:bodyPr wrap="square" rtlCol="0">
            <a:spAutoFit/>
          </a:bodyPr>
          <a:lstStyle/>
          <a:p>
            <a:pPr marL="285750" indent="-285750">
              <a:buFont typeface="Courier New" panose="02070309020205020404" pitchFamily="49" charset="0"/>
              <a:buChar char="o"/>
            </a:pPr>
            <a:endParaRPr lang="en-GB" dirty="0"/>
          </a:p>
          <a:p>
            <a:pPr marL="285750" indent="-285750">
              <a:buFont typeface="Courier New" panose="02070309020205020404" pitchFamily="49" charset="0"/>
              <a:buChar char="o"/>
            </a:pPr>
            <a:r>
              <a:rPr lang="en-GB" dirty="0">
                <a:solidFill>
                  <a:srgbClr val="003088"/>
                </a:solidFill>
              </a:rPr>
              <a:t>What are the sources of magnetic field in the sample and how are the muons sampling them?</a:t>
            </a:r>
          </a:p>
          <a:p>
            <a:pPr marL="285750" indent="-285750">
              <a:buFont typeface="Courier New" panose="02070309020205020404" pitchFamily="49" charset="0"/>
              <a:buChar char="o"/>
            </a:pPr>
            <a:endParaRPr lang="en-GB" dirty="0"/>
          </a:p>
        </p:txBody>
      </p:sp>
      <p:sp>
        <p:nvSpPr>
          <p:cNvPr id="63" name="TextBox 62">
            <a:extLst>
              <a:ext uri="{FF2B5EF4-FFF2-40B4-BE49-F238E27FC236}">
                <a16:creationId xmlns:a16="http://schemas.microsoft.com/office/drawing/2014/main" id="{F6B08BD4-5B36-90DE-406F-D2F1E6ADC071}"/>
              </a:ext>
            </a:extLst>
          </p:cNvPr>
          <p:cNvSpPr txBox="1"/>
          <p:nvPr/>
        </p:nvSpPr>
        <p:spPr>
          <a:xfrm>
            <a:off x="281377" y="1050057"/>
            <a:ext cx="6096000" cy="369332"/>
          </a:xfrm>
          <a:prstGeom prst="rect">
            <a:avLst/>
          </a:prstGeom>
          <a:solidFill>
            <a:schemeClr val="accent5">
              <a:lumMod val="40000"/>
              <a:lumOff val="60000"/>
            </a:schemeClr>
          </a:solidFill>
        </p:spPr>
        <p:txBody>
          <a:bodyPr wrap="square">
            <a:spAutoFit/>
          </a:bodyPr>
          <a:lstStyle/>
          <a:p>
            <a:r>
              <a:rPr lang="en-GB" dirty="0">
                <a:solidFill>
                  <a:srgbClr val="003088"/>
                </a:solidFill>
              </a:rPr>
              <a:t>What form should P(t) or G(t) take for a given sample?</a:t>
            </a:r>
          </a:p>
        </p:txBody>
      </p:sp>
    </p:spTree>
    <p:extLst>
      <p:ext uri="{BB962C8B-B14F-4D97-AF65-F5344CB8AC3E}">
        <p14:creationId xmlns:p14="http://schemas.microsoft.com/office/powerpoint/2010/main" val="20373551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B8659E-B12F-A743-A12C-603B52CFDD0A}"/>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FAAE91B9-E887-7378-AD7B-575CC1EFACED}"/>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Muon data analysis considerations</a:t>
            </a:r>
            <a:endParaRPr lang="en-GB" sz="3200" dirty="0">
              <a:ea typeface="Roboto"/>
            </a:endParaRPr>
          </a:p>
        </p:txBody>
      </p:sp>
      <p:sp>
        <p:nvSpPr>
          <p:cNvPr id="2" name="Rectangle 1">
            <a:extLst>
              <a:ext uri="{FF2B5EF4-FFF2-40B4-BE49-F238E27FC236}">
                <a16:creationId xmlns:a16="http://schemas.microsoft.com/office/drawing/2014/main" id="{4E9C2AD2-2D79-C205-35B6-18F0224FCDC4}"/>
              </a:ext>
            </a:extLst>
          </p:cNvPr>
          <p:cNvSpPr/>
          <p:nvPr/>
        </p:nvSpPr>
        <p:spPr>
          <a:xfrm>
            <a:off x="71718" y="5390708"/>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6" name="Group 55">
            <a:extLst>
              <a:ext uri="{FF2B5EF4-FFF2-40B4-BE49-F238E27FC236}">
                <a16:creationId xmlns:a16="http://schemas.microsoft.com/office/drawing/2014/main" id="{CF545B4A-6768-AFF8-00A0-24F8F344E834}"/>
              </a:ext>
            </a:extLst>
          </p:cNvPr>
          <p:cNvGrpSpPr/>
          <p:nvPr/>
        </p:nvGrpSpPr>
        <p:grpSpPr>
          <a:xfrm>
            <a:off x="8274644" y="171111"/>
            <a:ext cx="2907112" cy="3781663"/>
            <a:chOff x="4642444" y="1538168"/>
            <a:chExt cx="2907112" cy="3781663"/>
          </a:xfrm>
        </p:grpSpPr>
        <p:sp>
          <p:nvSpPr>
            <p:cNvPr id="4" name="Oval 3">
              <a:extLst>
                <a:ext uri="{FF2B5EF4-FFF2-40B4-BE49-F238E27FC236}">
                  <a16:creationId xmlns:a16="http://schemas.microsoft.com/office/drawing/2014/main" id="{E0E13923-A824-A87D-A4F4-F8771F4B5B2A}"/>
                </a:ext>
              </a:extLst>
            </p:cNvPr>
            <p:cNvSpPr/>
            <p:nvPr/>
          </p:nvSpPr>
          <p:spPr>
            <a:xfrm>
              <a:off x="6924057" y="1819654"/>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7" name="Oval 6">
              <a:extLst>
                <a:ext uri="{FF2B5EF4-FFF2-40B4-BE49-F238E27FC236}">
                  <a16:creationId xmlns:a16="http://schemas.microsoft.com/office/drawing/2014/main" id="{A9EBAF4B-EE29-7A37-7B27-5502BC3AC4BD}"/>
                </a:ext>
              </a:extLst>
            </p:cNvPr>
            <p:cNvSpPr/>
            <p:nvPr/>
          </p:nvSpPr>
          <p:spPr>
            <a:xfrm>
              <a:off x="5791388" y="1819654"/>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7" name="Oval 16">
              <a:extLst>
                <a:ext uri="{FF2B5EF4-FFF2-40B4-BE49-F238E27FC236}">
                  <a16:creationId xmlns:a16="http://schemas.microsoft.com/office/drawing/2014/main" id="{6DF61B8B-5E00-56F5-6E0B-244EAF126FA3}"/>
                </a:ext>
              </a:extLst>
            </p:cNvPr>
            <p:cNvSpPr/>
            <p:nvPr/>
          </p:nvSpPr>
          <p:spPr>
            <a:xfrm>
              <a:off x="4658719" y="1819654"/>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8" name="Oval 17">
              <a:extLst>
                <a:ext uri="{FF2B5EF4-FFF2-40B4-BE49-F238E27FC236}">
                  <a16:creationId xmlns:a16="http://schemas.microsoft.com/office/drawing/2014/main" id="{90C897B8-DDC6-5EDD-C4C5-7D85092934AF}"/>
                </a:ext>
              </a:extLst>
            </p:cNvPr>
            <p:cNvSpPr/>
            <p:nvPr/>
          </p:nvSpPr>
          <p:spPr>
            <a:xfrm>
              <a:off x="6907782" y="2753291"/>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9" name="Oval 18">
              <a:extLst>
                <a:ext uri="{FF2B5EF4-FFF2-40B4-BE49-F238E27FC236}">
                  <a16:creationId xmlns:a16="http://schemas.microsoft.com/office/drawing/2014/main" id="{F3B56A46-88BC-BD64-05B0-B5A9302B1A58}"/>
                </a:ext>
              </a:extLst>
            </p:cNvPr>
            <p:cNvSpPr/>
            <p:nvPr/>
          </p:nvSpPr>
          <p:spPr>
            <a:xfrm>
              <a:off x="5775113" y="2753291"/>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0" name="Oval 19">
              <a:extLst>
                <a:ext uri="{FF2B5EF4-FFF2-40B4-BE49-F238E27FC236}">
                  <a16:creationId xmlns:a16="http://schemas.microsoft.com/office/drawing/2014/main" id="{F6916ABA-6F00-3F5E-4C68-E06DDBBFA800}"/>
                </a:ext>
              </a:extLst>
            </p:cNvPr>
            <p:cNvSpPr/>
            <p:nvPr/>
          </p:nvSpPr>
          <p:spPr>
            <a:xfrm>
              <a:off x="4642444" y="2753291"/>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1" name="Oval 20">
              <a:extLst>
                <a:ext uri="{FF2B5EF4-FFF2-40B4-BE49-F238E27FC236}">
                  <a16:creationId xmlns:a16="http://schemas.microsoft.com/office/drawing/2014/main" id="{E7BDAF81-E88E-9241-85E4-564993B989A3}"/>
                </a:ext>
              </a:extLst>
            </p:cNvPr>
            <p:cNvSpPr/>
            <p:nvPr/>
          </p:nvSpPr>
          <p:spPr>
            <a:xfrm>
              <a:off x="6925536" y="3729835"/>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3" name="Oval 22">
              <a:extLst>
                <a:ext uri="{FF2B5EF4-FFF2-40B4-BE49-F238E27FC236}">
                  <a16:creationId xmlns:a16="http://schemas.microsoft.com/office/drawing/2014/main" id="{3C0E93DF-D122-4D1E-C5E7-6DAD2921D92E}"/>
                </a:ext>
              </a:extLst>
            </p:cNvPr>
            <p:cNvSpPr/>
            <p:nvPr/>
          </p:nvSpPr>
          <p:spPr>
            <a:xfrm>
              <a:off x="5792867" y="3729835"/>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8" name="Oval 27">
              <a:extLst>
                <a:ext uri="{FF2B5EF4-FFF2-40B4-BE49-F238E27FC236}">
                  <a16:creationId xmlns:a16="http://schemas.microsoft.com/office/drawing/2014/main" id="{DE5DD474-BAB5-23FE-EB2E-C30B05A48CBE}"/>
                </a:ext>
              </a:extLst>
            </p:cNvPr>
            <p:cNvSpPr/>
            <p:nvPr/>
          </p:nvSpPr>
          <p:spPr>
            <a:xfrm>
              <a:off x="4660198" y="3729835"/>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9" name="Oval 28">
              <a:extLst>
                <a:ext uri="{FF2B5EF4-FFF2-40B4-BE49-F238E27FC236}">
                  <a16:creationId xmlns:a16="http://schemas.microsoft.com/office/drawing/2014/main" id="{E2CD8071-4AC7-9F24-2CA3-1939F92934EB}"/>
                </a:ext>
              </a:extLst>
            </p:cNvPr>
            <p:cNvSpPr/>
            <p:nvPr/>
          </p:nvSpPr>
          <p:spPr>
            <a:xfrm>
              <a:off x="6934414" y="4679751"/>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0" name="Oval 29">
              <a:extLst>
                <a:ext uri="{FF2B5EF4-FFF2-40B4-BE49-F238E27FC236}">
                  <a16:creationId xmlns:a16="http://schemas.microsoft.com/office/drawing/2014/main" id="{725CB1D5-3D65-E44F-32D9-4F9FBE5AFEDA}"/>
                </a:ext>
              </a:extLst>
            </p:cNvPr>
            <p:cNvSpPr/>
            <p:nvPr/>
          </p:nvSpPr>
          <p:spPr>
            <a:xfrm>
              <a:off x="5801745" y="4679751"/>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1" name="Oval 30">
              <a:extLst>
                <a:ext uri="{FF2B5EF4-FFF2-40B4-BE49-F238E27FC236}">
                  <a16:creationId xmlns:a16="http://schemas.microsoft.com/office/drawing/2014/main" id="{4554EB79-73BE-E084-DB38-42AB40A7A065}"/>
                </a:ext>
              </a:extLst>
            </p:cNvPr>
            <p:cNvSpPr/>
            <p:nvPr/>
          </p:nvSpPr>
          <p:spPr>
            <a:xfrm>
              <a:off x="4669076" y="4679751"/>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nvGrpSpPr>
            <p:cNvPr id="34" name="Group 33">
              <a:extLst>
                <a:ext uri="{FF2B5EF4-FFF2-40B4-BE49-F238E27FC236}">
                  <a16:creationId xmlns:a16="http://schemas.microsoft.com/office/drawing/2014/main" id="{586DB7FA-71A8-E5DF-7598-3F016AD88A5A}"/>
                </a:ext>
              </a:extLst>
            </p:cNvPr>
            <p:cNvGrpSpPr/>
            <p:nvPr/>
          </p:nvGrpSpPr>
          <p:grpSpPr>
            <a:xfrm>
              <a:off x="6082684" y="3637309"/>
              <a:ext cx="993572" cy="1465211"/>
              <a:chOff x="3587807" y="3978694"/>
              <a:chExt cx="993572" cy="1465211"/>
            </a:xfrm>
          </p:grpSpPr>
          <p:sp>
            <p:nvSpPr>
              <p:cNvPr id="50" name="Oval 49">
                <a:extLst>
                  <a:ext uri="{FF2B5EF4-FFF2-40B4-BE49-F238E27FC236}">
                    <a16:creationId xmlns:a16="http://schemas.microsoft.com/office/drawing/2014/main" id="{9A908386-DB60-51FF-4F7D-E75FB75C64CB}"/>
                  </a:ext>
                </a:extLst>
              </p:cNvPr>
              <p:cNvSpPr/>
              <p:nvPr/>
            </p:nvSpPr>
            <p:spPr>
              <a:xfrm>
                <a:off x="4082151" y="5079005"/>
                <a:ext cx="383317" cy="3649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0" lang="en-GB" altLang="en-US" sz="1800" b="0" i="0" u="none" strike="noStrike" kern="0" cap="none" spc="0" normalizeH="0" baseline="0" noProof="0" dirty="0">
                    <a:ln>
                      <a:noFill/>
                    </a:ln>
                    <a:solidFill>
                      <a:srgbClr val="002060"/>
                    </a:solidFill>
                    <a:effectLst/>
                    <a:uLnTx/>
                    <a:uFillTx/>
                    <a:latin typeface="Euphemia" panose="020B0503040102020104" pitchFamily="34" charset="0"/>
                    <a:ea typeface="+mn-ea"/>
                    <a:cs typeface="+mn-cs"/>
                  </a:rPr>
                  <a:t>μ</a:t>
                </a:r>
                <a:endParaRPr lang="en-GB" dirty="0"/>
              </a:p>
            </p:txBody>
          </p:sp>
          <p:cxnSp>
            <p:nvCxnSpPr>
              <p:cNvPr id="51" name="Straight Arrow Connector 50">
                <a:extLst>
                  <a:ext uri="{FF2B5EF4-FFF2-40B4-BE49-F238E27FC236}">
                    <a16:creationId xmlns:a16="http://schemas.microsoft.com/office/drawing/2014/main" id="{760EE54D-1145-C650-AB5C-D8A64FBC6B25}"/>
                  </a:ext>
                </a:extLst>
              </p:cNvPr>
              <p:cNvCxnSpPr>
                <a:stCxn id="50" idx="0"/>
              </p:cNvCxnSpPr>
              <p:nvPr/>
            </p:nvCxnSpPr>
            <p:spPr>
              <a:xfrm flipH="1" flipV="1">
                <a:off x="4082151" y="4678532"/>
                <a:ext cx="191659" cy="400473"/>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17F7CD8D-A807-1158-3083-1F890C7C2C08}"/>
                  </a:ext>
                </a:extLst>
              </p:cNvPr>
              <p:cNvSpPr/>
              <p:nvPr/>
            </p:nvSpPr>
            <p:spPr>
              <a:xfrm>
                <a:off x="4082150" y="4585689"/>
                <a:ext cx="383317" cy="142099"/>
              </a:xfrm>
              <a:prstGeom prst="ellipse">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89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cxnSp>
            <p:nvCxnSpPr>
              <p:cNvPr id="53" name="Straight Arrow Connector 52">
                <a:extLst>
                  <a:ext uri="{FF2B5EF4-FFF2-40B4-BE49-F238E27FC236}">
                    <a16:creationId xmlns:a16="http://schemas.microsoft.com/office/drawing/2014/main" id="{A67363AA-E91D-5C8C-548F-E022E4912309}"/>
                  </a:ext>
                </a:extLst>
              </p:cNvPr>
              <p:cNvCxnSpPr>
                <a:stCxn id="50" idx="0"/>
              </p:cNvCxnSpPr>
              <p:nvPr/>
            </p:nvCxnSpPr>
            <p:spPr>
              <a:xfrm flipH="1" flipV="1">
                <a:off x="4273808" y="4394447"/>
                <a:ext cx="2" cy="684558"/>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31">
                <a:extLst>
                  <a:ext uri="{FF2B5EF4-FFF2-40B4-BE49-F238E27FC236}">
                    <a16:creationId xmlns:a16="http://schemas.microsoft.com/office/drawing/2014/main" id="{758D12AB-E67E-3E5D-F468-D8FDB82A9205}"/>
                  </a:ext>
                </a:extLst>
              </p:cNvPr>
              <p:cNvSpPr txBox="1"/>
              <p:nvPr/>
            </p:nvSpPr>
            <p:spPr>
              <a:xfrm>
                <a:off x="3966237" y="3978694"/>
                <a:ext cx="615142" cy="36933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kern="0" dirty="0">
                    <a:solidFill>
                      <a:schemeClr val="accent2">
                        <a:lumMod val="75000"/>
                      </a:schemeClr>
                    </a:solidFill>
                    <a:latin typeface="Euphemia" panose="020B0503040102020104" pitchFamily="34" charset="0"/>
                  </a:rPr>
                  <a:t>B</a:t>
                </a:r>
                <a:r>
                  <a:rPr lang="en-GB" kern="0" baseline="-25000" dirty="0">
                    <a:solidFill>
                      <a:schemeClr val="accent2">
                        <a:lumMod val="75000"/>
                      </a:schemeClr>
                    </a:solidFill>
                    <a:latin typeface="Euphemia" panose="020B0503040102020104" pitchFamily="34" charset="0"/>
                  </a:rPr>
                  <a:t>loc</a:t>
                </a:r>
                <a:endParaRPr lang="en-GB" baseline="-25000" dirty="0">
                  <a:solidFill>
                    <a:schemeClr val="accent2">
                      <a:lumMod val="75000"/>
                    </a:schemeClr>
                  </a:solidFill>
                </a:endParaRPr>
              </a:p>
            </p:txBody>
          </p:sp>
          <p:sp>
            <p:nvSpPr>
              <p:cNvPr id="55" name="TextBox 32">
                <a:extLst>
                  <a:ext uri="{FF2B5EF4-FFF2-40B4-BE49-F238E27FC236}">
                    <a16:creationId xmlns:a16="http://schemas.microsoft.com/office/drawing/2014/main" id="{9BD5D254-942B-106C-B89B-E1997B373A4A}"/>
                  </a:ext>
                </a:extLst>
              </p:cNvPr>
              <p:cNvSpPr txBox="1"/>
              <p:nvPr/>
            </p:nvSpPr>
            <p:spPr>
              <a:xfrm>
                <a:off x="3587807" y="4690626"/>
                <a:ext cx="615142" cy="553998"/>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kern="0" dirty="0">
                    <a:solidFill>
                      <a:srgbClr val="0070C0"/>
                    </a:solidFill>
                    <a:latin typeface="Euphemia" panose="020B0503040102020104" pitchFamily="34" charset="0"/>
                  </a:rPr>
                  <a:t>S</a:t>
                </a:r>
                <a:r>
                  <a:rPr kumimoji="0" lang="en-GB" altLang="en-US" sz="1800" b="0" i="0" u="none" strike="noStrike" kern="0" cap="none" spc="0" normalizeH="0" baseline="0" noProof="0" dirty="0">
                    <a:ln>
                      <a:noFill/>
                    </a:ln>
                    <a:solidFill>
                      <a:srgbClr val="0070C0"/>
                    </a:solidFill>
                    <a:effectLst/>
                    <a:uLnTx/>
                    <a:uFillTx/>
                    <a:latin typeface="Euphemia" panose="020B0503040102020104" pitchFamily="34" charset="0"/>
                    <a:ea typeface="+mn-ea"/>
                    <a:cs typeface="+mn-cs"/>
                  </a:rPr>
                  <a:t>μ</a:t>
                </a:r>
                <a:endParaRPr lang="en-GB" dirty="0">
                  <a:solidFill>
                    <a:srgbClr val="0070C0"/>
                  </a:solidFill>
                </a:endParaRPr>
              </a:p>
              <a:p>
                <a:pPr algn="ctr"/>
                <a:endParaRPr lang="en-GB" baseline="-25000" dirty="0">
                  <a:solidFill>
                    <a:schemeClr val="accent2">
                      <a:lumMod val="75000"/>
                    </a:schemeClr>
                  </a:solidFill>
                </a:endParaRPr>
              </a:p>
            </p:txBody>
          </p:sp>
        </p:grpSp>
        <p:grpSp>
          <p:nvGrpSpPr>
            <p:cNvPr id="37" name="Group 36">
              <a:extLst>
                <a:ext uri="{FF2B5EF4-FFF2-40B4-BE49-F238E27FC236}">
                  <a16:creationId xmlns:a16="http://schemas.microsoft.com/office/drawing/2014/main" id="{2A616BA3-64AE-892D-3AC5-71CDDAAF04AB}"/>
                </a:ext>
              </a:extLst>
            </p:cNvPr>
            <p:cNvGrpSpPr/>
            <p:nvPr/>
          </p:nvGrpSpPr>
          <p:grpSpPr>
            <a:xfrm>
              <a:off x="4898909" y="1538168"/>
              <a:ext cx="892479" cy="1405943"/>
              <a:chOff x="3572989" y="4101693"/>
              <a:chExt cx="892479" cy="1405943"/>
            </a:xfrm>
          </p:grpSpPr>
          <p:sp>
            <p:nvSpPr>
              <p:cNvPr id="38" name="Oval 37">
                <a:extLst>
                  <a:ext uri="{FF2B5EF4-FFF2-40B4-BE49-F238E27FC236}">
                    <a16:creationId xmlns:a16="http://schemas.microsoft.com/office/drawing/2014/main" id="{06B314B0-6888-EEC2-0DF7-47E3C29ACF77}"/>
                  </a:ext>
                </a:extLst>
              </p:cNvPr>
              <p:cNvSpPr/>
              <p:nvPr/>
            </p:nvSpPr>
            <p:spPr>
              <a:xfrm>
                <a:off x="4082151" y="5079005"/>
                <a:ext cx="383317" cy="3649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0" lang="en-GB" altLang="en-US" sz="1800" b="0" i="0" u="none" strike="noStrike" kern="0" cap="none" spc="0" normalizeH="0" baseline="0" noProof="0" dirty="0">
                    <a:ln>
                      <a:noFill/>
                    </a:ln>
                    <a:solidFill>
                      <a:srgbClr val="002060"/>
                    </a:solidFill>
                    <a:effectLst/>
                    <a:uLnTx/>
                    <a:uFillTx/>
                    <a:latin typeface="Euphemia" panose="020B0503040102020104" pitchFamily="34" charset="0"/>
                    <a:ea typeface="+mn-ea"/>
                    <a:cs typeface="+mn-cs"/>
                  </a:rPr>
                  <a:t>μ</a:t>
                </a:r>
                <a:endParaRPr lang="en-GB" dirty="0"/>
              </a:p>
            </p:txBody>
          </p:sp>
          <p:cxnSp>
            <p:nvCxnSpPr>
              <p:cNvPr id="42" name="Straight Arrow Connector 41">
                <a:extLst>
                  <a:ext uri="{FF2B5EF4-FFF2-40B4-BE49-F238E27FC236}">
                    <a16:creationId xmlns:a16="http://schemas.microsoft.com/office/drawing/2014/main" id="{6FBF93A1-8492-7E63-4523-E37DE5BD997D}"/>
                  </a:ext>
                </a:extLst>
              </p:cNvPr>
              <p:cNvCxnSpPr>
                <a:cxnSpLocks/>
                <a:stCxn id="38" idx="0"/>
              </p:cNvCxnSpPr>
              <p:nvPr/>
            </p:nvCxnSpPr>
            <p:spPr>
              <a:xfrm flipH="1" flipV="1">
                <a:off x="3966237" y="4889907"/>
                <a:ext cx="307573" cy="189098"/>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7155718B-12BF-E09F-47CA-BE7D0F1F2695}"/>
                  </a:ext>
                </a:extLst>
              </p:cNvPr>
              <p:cNvSpPr/>
              <p:nvPr/>
            </p:nvSpPr>
            <p:spPr>
              <a:xfrm rot="19692621">
                <a:off x="3955206" y="4721231"/>
                <a:ext cx="383317" cy="142099"/>
              </a:xfrm>
              <a:prstGeom prst="ellipse">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89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cxnSp>
            <p:nvCxnSpPr>
              <p:cNvPr id="47" name="Straight Arrow Connector 46">
                <a:extLst>
                  <a:ext uri="{FF2B5EF4-FFF2-40B4-BE49-F238E27FC236}">
                    <a16:creationId xmlns:a16="http://schemas.microsoft.com/office/drawing/2014/main" id="{265CA01C-5133-21F1-EDCC-AEB226B2662F}"/>
                  </a:ext>
                </a:extLst>
              </p:cNvPr>
              <p:cNvCxnSpPr>
                <a:cxnSpLocks/>
                <a:stCxn id="38" idx="0"/>
              </p:cNvCxnSpPr>
              <p:nvPr/>
            </p:nvCxnSpPr>
            <p:spPr>
              <a:xfrm flipH="1" flipV="1">
                <a:off x="4024192" y="4524324"/>
                <a:ext cx="249618" cy="554681"/>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39">
                <a:extLst>
                  <a:ext uri="{FF2B5EF4-FFF2-40B4-BE49-F238E27FC236}">
                    <a16:creationId xmlns:a16="http://schemas.microsoft.com/office/drawing/2014/main" id="{E44D1D88-908E-716E-C7EE-662D422D5C03}"/>
                  </a:ext>
                </a:extLst>
              </p:cNvPr>
              <p:cNvSpPr txBox="1"/>
              <p:nvPr/>
            </p:nvSpPr>
            <p:spPr>
              <a:xfrm>
                <a:off x="3683399" y="4101693"/>
                <a:ext cx="615142" cy="36933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kern="0" dirty="0">
                    <a:solidFill>
                      <a:schemeClr val="accent2">
                        <a:lumMod val="75000"/>
                      </a:schemeClr>
                    </a:solidFill>
                    <a:latin typeface="Euphemia" panose="020B0503040102020104" pitchFamily="34" charset="0"/>
                  </a:rPr>
                  <a:t>B</a:t>
                </a:r>
                <a:r>
                  <a:rPr lang="en-GB" kern="0" baseline="-25000" dirty="0">
                    <a:solidFill>
                      <a:schemeClr val="accent2">
                        <a:lumMod val="75000"/>
                      </a:schemeClr>
                    </a:solidFill>
                    <a:latin typeface="Euphemia" panose="020B0503040102020104" pitchFamily="34" charset="0"/>
                  </a:rPr>
                  <a:t>loc</a:t>
                </a:r>
                <a:endParaRPr lang="en-GB" baseline="-25000" dirty="0">
                  <a:solidFill>
                    <a:schemeClr val="accent2">
                      <a:lumMod val="75000"/>
                    </a:schemeClr>
                  </a:solidFill>
                </a:endParaRPr>
              </a:p>
            </p:txBody>
          </p:sp>
          <p:sp>
            <p:nvSpPr>
              <p:cNvPr id="49" name="TextBox 40">
                <a:extLst>
                  <a:ext uri="{FF2B5EF4-FFF2-40B4-BE49-F238E27FC236}">
                    <a16:creationId xmlns:a16="http://schemas.microsoft.com/office/drawing/2014/main" id="{F8AAA48A-BAF5-5FF2-A79F-AE57C1C6F7AE}"/>
                  </a:ext>
                </a:extLst>
              </p:cNvPr>
              <p:cNvSpPr txBox="1"/>
              <p:nvPr/>
            </p:nvSpPr>
            <p:spPr>
              <a:xfrm>
                <a:off x="3572989" y="4953638"/>
                <a:ext cx="615142" cy="553998"/>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kern="0" dirty="0">
                    <a:solidFill>
                      <a:srgbClr val="0070C0"/>
                    </a:solidFill>
                    <a:latin typeface="Euphemia" panose="020B0503040102020104" pitchFamily="34" charset="0"/>
                  </a:rPr>
                  <a:t>S</a:t>
                </a:r>
                <a:r>
                  <a:rPr kumimoji="0" lang="en-GB" altLang="en-US" sz="1800" b="0" i="0" u="none" strike="noStrike" kern="0" cap="none" spc="0" normalizeH="0" baseline="0" noProof="0" dirty="0">
                    <a:ln>
                      <a:noFill/>
                    </a:ln>
                    <a:solidFill>
                      <a:srgbClr val="0070C0"/>
                    </a:solidFill>
                    <a:effectLst/>
                    <a:uLnTx/>
                    <a:uFillTx/>
                    <a:latin typeface="Euphemia" panose="020B0503040102020104" pitchFamily="34" charset="0"/>
                    <a:ea typeface="+mn-ea"/>
                    <a:cs typeface="+mn-cs"/>
                  </a:rPr>
                  <a:t>μ</a:t>
                </a:r>
                <a:endParaRPr lang="en-GB" dirty="0">
                  <a:solidFill>
                    <a:srgbClr val="0070C0"/>
                  </a:solidFill>
                </a:endParaRPr>
              </a:p>
              <a:p>
                <a:pPr algn="ctr"/>
                <a:endParaRPr lang="en-GB" baseline="-25000" dirty="0">
                  <a:solidFill>
                    <a:schemeClr val="accent2">
                      <a:lumMod val="75000"/>
                    </a:schemeClr>
                  </a:solidFill>
                </a:endParaRPr>
              </a:p>
            </p:txBody>
          </p:sp>
        </p:grpSp>
      </p:grpSp>
      <p:sp>
        <p:nvSpPr>
          <p:cNvPr id="57" name="TextBox 56">
            <a:extLst>
              <a:ext uri="{FF2B5EF4-FFF2-40B4-BE49-F238E27FC236}">
                <a16:creationId xmlns:a16="http://schemas.microsoft.com/office/drawing/2014/main" id="{58A4B221-C326-38AD-E700-6A5428D2870D}"/>
              </a:ext>
            </a:extLst>
          </p:cNvPr>
          <p:cNvSpPr txBox="1"/>
          <p:nvPr/>
        </p:nvSpPr>
        <p:spPr>
          <a:xfrm>
            <a:off x="774202" y="1363869"/>
            <a:ext cx="6982915" cy="1200329"/>
          </a:xfrm>
          <a:prstGeom prst="rect">
            <a:avLst/>
          </a:prstGeom>
          <a:noFill/>
        </p:spPr>
        <p:txBody>
          <a:bodyPr wrap="square" rtlCol="0">
            <a:spAutoFit/>
          </a:bodyPr>
          <a:lstStyle/>
          <a:p>
            <a:pPr marL="285750" indent="-285750">
              <a:buFont typeface="Courier New" panose="02070309020205020404" pitchFamily="49" charset="0"/>
              <a:buChar char="o"/>
            </a:pPr>
            <a:endParaRPr lang="en-GB" dirty="0"/>
          </a:p>
          <a:p>
            <a:pPr marL="285750" indent="-285750">
              <a:buFont typeface="Courier New" panose="02070309020205020404" pitchFamily="49" charset="0"/>
              <a:buChar char="o"/>
            </a:pPr>
            <a:r>
              <a:rPr lang="en-GB" dirty="0">
                <a:solidFill>
                  <a:srgbClr val="003088"/>
                </a:solidFill>
              </a:rPr>
              <a:t>What are the sources of magnetic field in the sample and how are the muons sampling them?</a:t>
            </a:r>
          </a:p>
          <a:p>
            <a:pPr marL="285750" indent="-285750">
              <a:buFont typeface="Courier New" panose="02070309020205020404" pitchFamily="49" charset="0"/>
              <a:buChar char="o"/>
            </a:pPr>
            <a:endParaRPr lang="en-GB" dirty="0"/>
          </a:p>
        </p:txBody>
      </p:sp>
      <p:sp>
        <p:nvSpPr>
          <p:cNvPr id="58" name="TextBox 1">
            <a:extLst>
              <a:ext uri="{FF2B5EF4-FFF2-40B4-BE49-F238E27FC236}">
                <a16:creationId xmlns:a16="http://schemas.microsoft.com/office/drawing/2014/main" id="{3017B6B6-F856-96F8-E2B1-6A0853F82727}"/>
              </a:ext>
            </a:extLst>
          </p:cNvPr>
          <p:cNvSpPr txBox="1"/>
          <p:nvPr/>
        </p:nvSpPr>
        <p:spPr>
          <a:xfrm>
            <a:off x="451618" y="2564799"/>
            <a:ext cx="8230138" cy="2585323"/>
          </a:xfrm>
          <a:prstGeom prst="rect">
            <a:avLst/>
          </a:prstGeom>
          <a:noFill/>
        </p:spPr>
        <p:txBody>
          <a:bodyPr wrap="none"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buFont typeface="+mj-lt"/>
              <a:buAutoNum type="arabicPeriod"/>
            </a:pPr>
            <a:r>
              <a:rPr lang="en-GB" dirty="0">
                <a:solidFill>
                  <a:srgbClr val="003088"/>
                </a:solidFill>
              </a:rPr>
              <a:t>Externally applied fields</a:t>
            </a:r>
          </a:p>
          <a:p>
            <a:pPr marL="342900" indent="-342900">
              <a:buFont typeface="+mj-lt"/>
              <a:buAutoNum type="arabicPeriod"/>
            </a:pPr>
            <a:endParaRPr lang="en-GB" dirty="0"/>
          </a:p>
          <a:p>
            <a:pPr marL="342900" indent="-342900">
              <a:buFont typeface="+mj-lt"/>
              <a:buAutoNum type="arabicPeriod"/>
            </a:pPr>
            <a:endParaRPr lang="en-GB" dirty="0"/>
          </a:p>
          <a:p>
            <a:pPr marL="342900" indent="-342900">
              <a:buFont typeface="+mj-lt"/>
              <a:buAutoNum type="arabicPeriod"/>
            </a:pPr>
            <a:r>
              <a:rPr lang="en-GB" dirty="0">
                <a:solidFill>
                  <a:srgbClr val="003088"/>
                </a:solidFill>
              </a:rPr>
              <a:t>Fields from nuclear spins: dipolar</a:t>
            </a:r>
          </a:p>
          <a:p>
            <a:pPr marL="342900" indent="-342900">
              <a:buFont typeface="+mj-lt"/>
              <a:buAutoNum type="arabicPeriod"/>
            </a:pPr>
            <a:endParaRPr lang="en-GB" dirty="0"/>
          </a:p>
          <a:p>
            <a:pPr marL="342900" indent="-342900">
              <a:buFont typeface="+mj-lt"/>
              <a:buAutoNum type="arabicPeriod"/>
            </a:pPr>
            <a:endParaRPr lang="en-GB" dirty="0"/>
          </a:p>
          <a:p>
            <a:pPr marL="342900" indent="-342900">
              <a:buFont typeface="+mj-lt"/>
              <a:buAutoNum type="arabicPeriod"/>
            </a:pPr>
            <a:endParaRPr lang="en-GB" dirty="0"/>
          </a:p>
          <a:p>
            <a:pPr marL="342900" indent="-342900">
              <a:buFont typeface="+mj-lt"/>
              <a:buAutoNum type="arabicPeriod"/>
            </a:pPr>
            <a:endParaRPr lang="en-GB" dirty="0"/>
          </a:p>
          <a:p>
            <a:pPr marL="342900" indent="-342900">
              <a:buFont typeface="+mj-lt"/>
              <a:buAutoNum type="arabicPeriod"/>
            </a:pPr>
            <a:r>
              <a:rPr lang="en-GB" dirty="0">
                <a:solidFill>
                  <a:srgbClr val="003088"/>
                </a:solidFill>
              </a:rPr>
              <a:t>Fields from unpaired electronic spins: dipolar and Fermi contact (hyperfine)</a:t>
            </a:r>
          </a:p>
        </p:txBody>
      </p:sp>
      <p:pic>
        <p:nvPicPr>
          <p:cNvPr id="1032" name="Picture 8">
            <a:extLst>
              <a:ext uri="{FF2B5EF4-FFF2-40B4-BE49-F238E27FC236}">
                <a16:creationId xmlns:a16="http://schemas.microsoft.com/office/drawing/2014/main" id="{5515897A-CF0E-3EF1-72C0-2E3D8E13E4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0244" y="3833723"/>
            <a:ext cx="3162300" cy="7620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EE3DE53E-2F8E-56C2-68CA-F47A76A0F3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0244" y="5161145"/>
            <a:ext cx="3162300" cy="762000"/>
          </a:xfrm>
          <a:prstGeom prst="rect">
            <a:avLst/>
          </a:prstGeom>
          <a:noFill/>
          <a:extLst>
            <a:ext uri="{909E8E84-426E-40DD-AFC4-6F175D3DCCD1}">
              <a14:hiddenFill xmlns:a14="http://schemas.microsoft.com/office/drawing/2010/main">
                <a:solidFill>
                  <a:srgbClr val="FFFFFF"/>
                </a:solidFill>
              </a14:hiddenFill>
            </a:ext>
          </a:extLst>
        </p:spPr>
      </p:pic>
      <p:sp>
        <p:nvSpPr>
          <p:cNvPr id="63" name="TextBox 62">
            <a:extLst>
              <a:ext uri="{FF2B5EF4-FFF2-40B4-BE49-F238E27FC236}">
                <a16:creationId xmlns:a16="http://schemas.microsoft.com/office/drawing/2014/main" id="{C2FE51E1-D7DC-A4AD-F19F-1C2BDA4EF4A8}"/>
              </a:ext>
            </a:extLst>
          </p:cNvPr>
          <p:cNvSpPr txBox="1"/>
          <p:nvPr/>
        </p:nvSpPr>
        <p:spPr>
          <a:xfrm>
            <a:off x="281377" y="1050057"/>
            <a:ext cx="6096000" cy="369332"/>
          </a:xfrm>
          <a:prstGeom prst="rect">
            <a:avLst/>
          </a:prstGeom>
          <a:solidFill>
            <a:schemeClr val="accent5">
              <a:lumMod val="40000"/>
              <a:lumOff val="60000"/>
            </a:schemeClr>
          </a:solidFill>
        </p:spPr>
        <p:txBody>
          <a:bodyPr wrap="square">
            <a:spAutoFit/>
          </a:bodyPr>
          <a:lstStyle/>
          <a:p>
            <a:r>
              <a:rPr lang="en-GB" dirty="0">
                <a:solidFill>
                  <a:srgbClr val="003088"/>
                </a:solidFill>
              </a:rPr>
              <a:t>What form should P(t) or G(t) take for a given sample?</a:t>
            </a:r>
          </a:p>
        </p:txBody>
      </p:sp>
      <p:pic>
        <p:nvPicPr>
          <p:cNvPr id="1033" name="Picture 1032">
            <a:extLst>
              <a:ext uri="{FF2B5EF4-FFF2-40B4-BE49-F238E27FC236}">
                <a16:creationId xmlns:a16="http://schemas.microsoft.com/office/drawing/2014/main" id="{408C0FC0-5FF5-2F85-80CF-320958F5A56E}"/>
              </a:ext>
            </a:extLst>
          </p:cNvPr>
          <p:cNvPicPr>
            <a:picLocks noChangeAspect="1"/>
          </p:cNvPicPr>
          <p:nvPr/>
        </p:nvPicPr>
        <p:blipFill>
          <a:blip r:embed="rId3"/>
          <a:stretch>
            <a:fillRect/>
          </a:stretch>
        </p:blipFill>
        <p:spPr>
          <a:xfrm>
            <a:off x="5047947" y="5159468"/>
            <a:ext cx="3534268" cy="809738"/>
          </a:xfrm>
          <a:prstGeom prst="rect">
            <a:avLst/>
          </a:prstGeom>
        </p:spPr>
      </p:pic>
    </p:spTree>
    <p:extLst>
      <p:ext uri="{BB962C8B-B14F-4D97-AF65-F5344CB8AC3E}">
        <p14:creationId xmlns:p14="http://schemas.microsoft.com/office/powerpoint/2010/main" val="6698468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708D94-B8E6-A28E-9247-DF3701393085}"/>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0B995A8F-B356-FE3E-A565-B7238E0375AC}"/>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Muon data analysis considerations</a:t>
            </a:r>
            <a:endParaRPr lang="en-GB" sz="3200" dirty="0">
              <a:ea typeface="Roboto"/>
            </a:endParaRPr>
          </a:p>
        </p:txBody>
      </p:sp>
      <p:sp>
        <p:nvSpPr>
          <p:cNvPr id="2" name="Rectangle 1">
            <a:extLst>
              <a:ext uri="{FF2B5EF4-FFF2-40B4-BE49-F238E27FC236}">
                <a16:creationId xmlns:a16="http://schemas.microsoft.com/office/drawing/2014/main" id="{5CD91254-F9DD-E29B-F0E1-AA6BA2F28795}"/>
              </a:ext>
            </a:extLst>
          </p:cNvPr>
          <p:cNvSpPr/>
          <p:nvPr/>
        </p:nvSpPr>
        <p:spPr>
          <a:xfrm>
            <a:off x="71718" y="5390708"/>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6" name="Group 55">
            <a:extLst>
              <a:ext uri="{FF2B5EF4-FFF2-40B4-BE49-F238E27FC236}">
                <a16:creationId xmlns:a16="http://schemas.microsoft.com/office/drawing/2014/main" id="{C2FF82CF-AFF9-5BAD-C081-E7D4BB7A3D1C}"/>
              </a:ext>
            </a:extLst>
          </p:cNvPr>
          <p:cNvGrpSpPr/>
          <p:nvPr/>
        </p:nvGrpSpPr>
        <p:grpSpPr>
          <a:xfrm>
            <a:off x="8274644" y="171111"/>
            <a:ext cx="2907112" cy="3781663"/>
            <a:chOff x="4642444" y="1538168"/>
            <a:chExt cx="2907112" cy="3781663"/>
          </a:xfrm>
        </p:grpSpPr>
        <p:sp>
          <p:nvSpPr>
            <p:cNvPr id="4" name="Oval 3">
              <a:extLst>
                <a:ext uri="{FF2B5EF4-FFF2-40B4-BE49-F238E27FC236}">
                  <a16:creationId xmlns:a16="http://schemas.microsoft.com/office/drawing/2014/main" id="{AA2D6A24-34E0-CE55-2806-31CEE2F92C00}"/>
                </a:ext>
              </a:extLst>
            </p:cNvPr>
            <p:cNvSpPr/>
            <p:nvPr/>
          </p:nvSpPr>
          <p:spPr>
            <a:xfrm>
              <a:off x="6924057" y="1819654"/>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7" name="Oval 6">
              <a:extLst>
                <a:ext uri="{FF2B5EF4-FFF2-40B4-BE49-F238E27FC236}">
                  <a16:creationId xmlns:a16="http://schemas.microsoft.com/office/drawing/2014/main" id="{1E30A1A2-9B8E-C635-3ED4-E98A2C832726}"/>
                </a:ext>
              </a:extLst>
            </p:cNvPr>
            <p:cNvSpPr/>
            <p:nvPr/>
          </p:nvSpPr>
          <p:spPr>
            <a:xfrm>
              <a:off x="5791388" y="1819654"/>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7" name="Oval 16">
              <a:extLst>
                <a:ext uri="{FF2B5EF4-FFF2-40B4-BE49-F238E27FC236}">
                  <a16:creationId xmlns:a16="http://schemas.microsoft.com/office/drawing/2014/main" id="{CF4AF36E-3170-42E8-B133-F6A81A30ABAA}"/>
                </a:ext>
              </a:extLst>
            </p:cNvPr>
            <p:cNvSpPr/>
            <p:nvPr/>
          </p:nvSpPr>
          <p:spPr>
            <a:xfrm>
              <a:off x="4658719" y="1819654"/>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8" name="Oval 17">
              <a:extLst>
                <a:ext uri="{FF2B5EF4-FFF2-40B4-BE49-F238E27FC236}">
                  <a16:creationId xmlns:a16="http://schemas.microsoft.com/office/drawing/2014/main" id="{D6653DB5-2993-81E9-D5D4-CB5C07B8357E}"/>
                </a:ext>
              </a:extLst>
            </p:cNvPr>
            <p:cNvSpPr/>
            <p:nvPr/>
          </p:nvSpPr>
          <p:spPr>
            <a:xfrm>
              <a:off x="6907782" y="2753291"/>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9" name="Oval 18">
              <a:extLst>
                <a:ext uri="{FF2B5EF4-FFF2-40B4-BE49-F238E27FC236}">
                  <a16:creationId xmlns:a16="http://schemas.microsoft.com/office/drawing/2014/main" id="{DBDD6E99-C0E9-D71F-A11F-FB347B37011D}"/>
                </a:ext>
              </a:extLst>
            </p:cNvPr>
            <p:cNvSpPr/>
            <p:nvPr/>
          </p:nvSpPr>
          <p:spPr>
            <a:xfrm>
              <a:off x="5775113" y="2753291"/>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0" name="Oval 19">
              <a:extLst>
                <a:ext uri="{FF2B5EF4-FFF2-40B4-BE49-F238E27FC236}">
                  <a16:creationId xmlns:a16="http://schemas.microsoft.com/office/drawing/2014/main" id="{5283715F-35EE-E9F2-B67D-676B30CA1CD8}"/>
                </a:ext>
              </a:extLst>
            </p:cNvPr>
            <p:cNvSpPr/>
            <p:nvPr/>
          </p:nvSpPr>
          <p:spPr>
            <a:xfrm>
              <a:off x="4642444" y="2753291"/>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1" name="Oval 20">
              <a:extLst>
                <a:ext uri="{FF2B5EF4-FFF2-40B4-BE49-F238E27FC236}">
                  <a16:creationId xmlns:a16="http://schemas.microsoft.com/office/drawing/2014/main" id="{9A528AA3-E02E-6D19-4EF9-24F94A831CF1}"/>
                </a:ext>
              </a:extLst>
            </p:cNvPr>
            <p:cNvSpPr/>
            <p:nvPr/>
          </p:nvSpPr>
          <p:spPr>
            <a:xfrm>
              <a:off x="6925536" y="3729835"/>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3" name="Oval 22">
              <a:extLst>
                <a:ext uri="{FF2B5EF4-FFF2-40B4-BE49-F238E27FC236}">
                  <a16:creationId xmlns:a16="http://schemas.microsoft.com/office/drawing/2014/main" id="{287046A6-B9EC-E473-1BC0-0E1203E037ED}"/>
                </a:ext>
              </a:extLst>
            </p:cNvPr>
            <p:cNvSpPr/>
            <p:nvPr/>
          </p:nvSpPr>
          <p:spPr>
            <a:xfrm>
              <a:off x="5792867" y="3729835"/>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8" name="Oval 27">
              <a:extLst>
                <a:ext uri="{FF2B5EF4-FFF2-40B4-BE49-F238E27FC236}">
                  <a16:creationId xmlns:a16="http://schemas.microsoft.com/office/drawing/2014/main" id="{23B08166-B498-3FC2-6895-4EA32B54A054}"/>
                </a:ext>
              </a:extLst>
            </p:cNvPr>
            <p:cNvSpPr/>
            <p:nvPr/>
          </p:nvSpPr>
          <p:spPr>
            <a:xfrm>
              <a:off x="4660198" y="3729835"/>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9" name="Oval 28">
              <a:extLst>
                <a:ext uri="{FF2B5EF4-FFF2-40B4-BE49-F238E27FC236}">
                  <a16:creationId xmlns:a16="http://schemas.microsoft.com/office/drawing/2014/main" id="{915A7909-9398-CD23-933A-8921101BE31A}"/>
                </a:ext>
              </a:extLst>
            </p:cNvPr>
            <p:cNvSpPr/>
            <p:nvPr/>
          </p:nvSpPr>
          <p:spPr>
            <a:xfrm>
              <a:off x="6934414" y="4679751"/>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0" name="Oval 29">
              <a:extLst>
                <a:ext uri="{FF2B5EF4-FFF2-40B4-BE49-F238E27FC236}">
                  <a16:creationId xmlns:a16="http://schemas.microsoft.com/office/drawing/2014/main" id="{E52E20E4-B0F8-19D5-FB25-591F03623207}"/>
                </a:ext>
              </a:extLst>
            </p:cNvPr>
            <p:cNvSpPr/>
            <p:nvPr/>
          </p:nvSpPr>
          <p:spPr>
            <a:xfrm>
              <a:off x="5801745" y="4679751"/>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1" name="Oval 30">
              <a:extLst>
                <a:ext uri="{FF2B5EF4-FFF2-40B4-BE49-F238E27FC236}">
                  <a16:creationId xmlns:a16="http://schemas.microsoft.com/office/drawing/2014/main" id="{0FB23736-27AF-B2CE-6380-51653CC6B807}"/>
                </a:ext>
              </a:extLst>
            </p:cNvPr>
            <p:cNvSpPr/>
            <p:nvPr/>
          </p:nvSpPr>
          <p:spPr>
            <a:xfrm>
              <a:off x="4669076" y="4679751"/>
              <a:ext cx="615142" cy="64008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nvGrpSpPr>
            <p:cNvPr id="34" name="Group 33">
              <a:extLst>
                <a:ext uri="{FF2B5EF4-FFF2-40B4-BE49-F238E27FC236}">
                  <a16:creationId xmlns:a16="http://schemas.microsoft.com/office/drawing/2014/main" id="{0B807044-91E0-4D64-C459-A208EDEB03E9}"/>
                </a:ext>
              </a:extLst>
            </p:cNvPr>
            <p:cNvGrpSpPr/>
            <p:nvPr/>
          </p:nvGrpSpPr>
          <p:grpSpPr>
            <a:xfrm>
              <a:off x="6082684" y="3637309"/>
              <a:ext cx="993572" cy="1465211"/>
              <a:chOff x="3587807" y="3978694"/>
              <a:chExt cx="993572" cy="1465211"/>
            </a:xfrm>
          </p:grpSpPr>
          <p:sp>
            <p:nvSpPr>
              <p:cNvPr id="50" name="Oval 49">
                <a:extLst>
                  <a:ext uri="{FF2B5EF4-FFF2-40B4-BE49-F238E27FC236}">
                    <a16:creationId xmlns:a16="http://schemas.microsoft.com/office/drawing/2014/main" id="{3B3C135F-242C-C8B0-006A-E34A7ED50DB7}"/>
                  </a:ext>
                </a:extLst>
              </p:cNvPr>
              <p:cNvSpPr/>
              <p:nvPr/>
            </p:nvSpPr>
            <p:spPr>
              <a:xfrm>
                <a:off x="4082151" y="5079005"/>
                <a:ext cx="383317" cy="3649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0" lang="en-GB" altLang="en-US" sz="1800" b="0" i="0" u="none" strike="noStrike" kern="0" cap="none" spc="0" normalizeH="0" baseline="0" noProof="0" dirty="0">
                    <a:ln>
                      <a:noFill/>
                    </a:ln>
                    <a:solidFill>
                      <a:srgbClr val="002060"/>
                    </a:solidFill>
                    <a:effectLst/>
                    <a:uLnTx/>
                    <a:uFillTx/>
                    <a:latin typeface="Euphemia" panose="020B0503040102020104" pitchFamily="34" charset="0"/>
                    <a:ea typeface="+mn-ea"/>
                    <a:cs typeface="+mn-cs"/>
                  </a:rPr>
                  <a:t>μ</a:t>
                </a:r>
                <a:endParaRPr lang="en-GB" dirty="0"/>
              </a:p>
            </p:txBody>
          </p:sp>
          <p:cxnSp>
            <p:nvCxnSpPr>
              <p:cNvPr id="51" name="Straight Arrow Connector 50">
                <a:extLst>
                  <a:ext uri="{FF2B5EF4-FFF2-40B4-BE49-F238E27FC236}">
                    <a16:creationId xmlns:a16="http://schemas.microsoft.com/office/drawing/2014/main" id="{E1BB2FBE-08AA-38C1-E7C8-8164BFBCDB46}"/>
                  </a:ext>
                </a:extLst>
              </p:cNvPr>
              <p:cNvCxnSpPr>
                <a:stCxn id="50" idx="0"/>
              </p:cNvCxnSpPr>
              <p:nvPr/>
            </p:nvCxnSpPr>
            <p:spPr>
              <a:xfrm flipH="1" flipV="1">
                <a:off x="4082151" y="4678532"/>
                <a:ext cx="191659" cy="400473"/>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C2B54393-89F1-2F97-F1C7-0B8D8F09DFEF}"/>
                  </a:ext>
                </a:extLst>
              </p:cNvPr>
              <p:cNvSpPr/>
              <p:nvPr/>
            </p:nvSpPr>
            <p:spPr>
              <a:xfrm>
                <a:off x="4082150" y="4585689"/>
                <a:ext cx="383317" cy="142099"/>
              </a:xfrm>
              <a:prstGeom prst="ellipse">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89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cxnSp>
            <p:nvCxnSpPr>
              <p:cNvPr id="53" name="Straight Arrow Connector 52">
                <a:extLst>
                  <a:ext uri="{FF2B5EF4-FFF2-40B4-BE49-F238E27FC236}">
                    <a16:creationId xmlns:a16="http://schemas.microsoft.com/office/drawing/2014/main" id="{6B5A3640-4452-D312-DFAF-BC430ECD5D0C}"/>
                  </a:ext>
                </a:extLst>
              </p:cNvPr>
              <p:cNvCxnSpPr>
                <a:stCxn id="50" idx="0"/>
              </p:cNvCxnSpPr>
              <p:nvPr/>
            </p:nvCxnSpPr>
            <p:spPr>
              <a:xfrm flipH="1" flipV="1">
                <a:off x="4273808" y="4394447"/>
                <a:ext cx="2" cy="684558"/>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31">
                <a:extLst>
                  <a:ext uri="{FF2B5EF4-FFF2-40B4-BE49-F238E27FC236}">
                    <a16:creationId xmlns:a16="http://schemas.microsoft.com/office/drawing/2014/main" id="{C9008F52-7B6A-1E21-ABEF-DB291FA62F98}"/>
                  </a:ext>
                </a:extLst>
              </p:cNvPr>
              <p:cNvSpPr txBox="1"/>
              <p:nvPr/>
            </p:nvSpPr>
            <p:spPr>
              <a:xfrm>
                <a:off x="3966237" y="3978694"/>
                <a:ext cx="615142" cy="36933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kern="0" dirty="0">
                    <a:solidFill>
                      <a:schemeClr val="accent2">
                        <a:lumMod val="75000"/>
                      </a:schemeClr>
                    </a:solidFill>
                    <a:latin typeface="Euphemia" panose="020B0503040102020104" pitchFamily="34" charset="0"/>
                  </a:rPr>
                  <a:t>B</a:t>
                </a:r>
                <a:r>
                  <a:rPr lang="en-GB" kern="0" baseline="-25000" dirty="0">
                    <a:solidFill>
                      <a:schemeClr val="accent2">
                        <a:lumMod val="75000"/>
                      </a:schemeClr>
                    </a:solidFill>
                    <a:latin typeface="Euphemia" panose="020B0503040102020104" pitchFamily="34" charset="0"/>
                  </a:rPr>
                  <a:t>loc</a:t>
                </a:r>
                <a:endParaRPr lang="en-GB" baseline="-25000" dirty="0">
                  <a:solidFill>
                    <a:schemeClr val="accent2">
                      <a:lumMod val="75000"/>
                    </a:schemeClr>
                  </a:solidFill>
                </a:endParaRPr>
              </a:p>
            </p:txBody>
          </p:sp>
          <p:sp>
            <p:nvSpPr>
              <p:cNvPr id="55" name="TextBox 32">
                <a:extLst>
                  <a:ext uri="{FF2B5EF4-FFF2-40B4-BE49-F238E27FC236}">
                    <a16:creationId xmlns:a16="http://schemas.microsoft.com/office/drawing/2014/main" id="{2D66BBF2-4E47-82FF-042C-6383CC02E294}"/>
                  </a:ext>
                </a:extLst>
              </p:cNvPr>
              <p:cNvSpPr txBox="1"/>
              <p:nvPr/>
            </p:nvSpPr>
            <p:spPr>
              <a:xfrm>
                <a:off x="3587807" y="4690626"/>
                <a:ext cx="615142" cy="553998"/>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kern="0" dirty="0">
                    <a:solidFill>
                      <a:srgbClr val="0070C0"/>
                    </a:solidFill>
                    <a:latin typeface="Euphemia" panose="020B0503040102020104" pitchFamily="34" charset="0"/>
                  </a:rPr>
                  <a:t>S</a:t>
                </a:r>
                <a:r>
                  <a:rPr kumimoji="0" lang="en-GB" altLang="en-US" sz="1800" b="0" i="0" u="none" strike="noStrike" kern="0" cap="none" spc="0" normalizeH="0" baseline="0" noProof="0" dirty="0">
                    <a:ln>
                      <a:noFill/>
                    </a:ln>
                    <a:solidFill>
                      <a:srgbClr val="0070C0"/>
                    </a:solidFill>
                    <a:effectLst/>
                    <a:uLnTx/>
                    <a:uFillTx/>
                    <a:latin typeface="Euphemia" panose="020B0503040102020104" pitchFamily="34" charset="0"/>
                    <a:ea typeface="+mn-ea"/>
                    <a:cs typeface="+mn-cs"/>
                  </a:rPr>
                  <a:t>μ</a:t>
                </a:r>
                <a:endParaRPr lang="en-GB" dirty="0">
                  <a:solidFill>
                    <a:srgbClr val="0070C0"/>
                  </a:solidFill>
                </a:endParaRPr>
              </a:p>
              <a:p>
                <a:pPr algn="ctr"/>
                <a:endParaRPr lang="en-GB" baseline="-25000" dirty="0">
                  <a:solidFill>
                    <a:schemeClr val="accent2">
                      <a:lumMod val="75000"/>
                    </a:schemeClr>
                  </a:solidFill>
                </a:endParaRPr>
              </a:p>
            </p:txBody>
          </p:sp>
        </p:grpSp>
        <p:grpSp>
          <p:nvGrpSpPr>
            <p:cNvPr id="37" name="Group 36">
              <a:extLst>
                <a:ext uri="{FF2B5EF4-FFF2-40B4-BE49-F238E27FC236}">
                  <a16:creationId xmlns:a16="http://schemas.microsoft.com/office/drawing/2014/main" id="{176141B9-C23A-025E-448E-0B2A52B44B43}"/>
                </a:ext>
              </a:extLst>
            </p:cNvPr>
            <p:cNvGrpSpPr/>
            <p:nvPr/>
          </p:nvGrpSpPr>
          <p:grpSpPr>
            <a:xfrm>
              <a:off x="4898909" y="1538168"/>
              <a:ext cx="892479" cy="1405943"/>
              <a:chOff x="3572989" y="4101693"/>
              <a:chExt cx="892479" cy="1405943"/>
            </a:xfrm>
          </p:grpSpPr>
          <p:sp>
            <p:nvSpPr>
              <p:cNvPr id="38" name="Oval 37">
                <a:extLst>
                  <a:ext uri="{FF2B5EF4-FFF2-40B4-BE49-F238E27FC236}">
                    <a16:creationId xmlns:a16="http://schemas.microsoft.com/office/drawing/2014/main" id="{58C82B75-DF92-10F7-6A98-7F7D0F9D926D}"/>
                  </a:ext>
                </a:extLst>
              </p:cNvPr>
              <p:cNvSpPr/>
              <p:nvPr/>
            </p:nvSpPr>
            <p:spPr>
              <a:xfrm>
                <a:off x="4082151" y="5079005"/>
                <a:ext cx="383317" cy="3649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0" lang="en-GB" altLang="en-US" sz="1800" b="0" i="0" u="none" strike="noStrike" kern="0" cap="none" spc="0" normalizeH="0" baseline="0" noProof="0" dirty="0">
                    <a:ln>
                      <a:noFill/>
                    </a:ln>
                    <a:solidFill>
                      <a:srgbClr val="002060"/>
                    </a:solidFill>
                    <a:effectLst/>
                    <a:uLnTx/>
                    <a:uFillTx/>
                    <a:latin typeface="Euphemia" panose="020B0503040102020104" pitchFamily="34" charset="0"/>
                    <a:ea typeface="+mn-ea"/>
                    <a:cs typeface="+mn-cs"/>
                  </a:rPr>
                  <a:t>μ</a:t>
                </a:r>
                <a:endParaRPr lang="en-GB" dirty="0"/>
              </a:p>
            </p:txBody>
          </p:sp>
          <p:cxnSp>
            <p:nvCxnSpPr>
              <p:cNvPr id="42" name="Straight Arrow Connector 41">
                <a:extLst>
                  <a:ext uri="{FF2B5EF4-FFF2-40B4-BE49-F238E27FC236}">
                    <a16:creationId xmlns:a16="http://schemas.microsoft.com/office/drawing/2014/main" id="{30E79338-2EEC-5920-C678-D5A202EFFDC8}"/>
                  </a:ext>
                </a:extLst>
              </p:cNvPr>
              <p:cNvCxnSpPr>
                <a:cxnSpLocks/>
                <a:stCxn id="38" idx="0"/>
              </p:cNvCxnSpPr>
              <p:nvPr/>
            </p:nvCxnSpPr>
            <p:spPr>
              <a:xfrm flipH="1" flipV="1">
                <a:off x="3966237" y="4889907"/>
                <a:ext cx="307573" cy="189098"/>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55E58C28-A83A-48BB-B17E-5E1FD0587C40}"/>
                  </a:ext>
                </a:extLst>
              </p:cNvPr>
              <p:cNvSpPr/>
              <p:nvPr/>
            </p:nvSpPr>
            <p:spPr>
              <a:xfrm rot="19692621">
                <a:off x="3955206" y="4721231"/>
                <a:ext cx="383317" cy="142099"/>
              </a:xfrm>
              <a:prstGeom prst="ellipse">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89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cxnSp>
            <p:nvCxnSpPr>
              <p:cNvPr id="47" name="Straight Arrow Connector 46">
                <a:extLst>
                  <a:ext uri="{FF2B5EF4-FFF2-40B4-BE49-F238E27FC236}">
                    <a16:creationId xmlns:a16="http://schemas.microsoft.com/office/drawing/2014/main" id="{8F21748E-7E1B-3E4A-2FB8-A04D66F2963F}"/>
                  </a:ext>
                </a:extLst>
              </p:cNvPr>
              <p:cNvCxnSpPr>
                <a:cxnSpLocks/>
                <a:stCxn id="38" idx="0"/>
              </p:cNvCxnSpPr>
              <p:nvPr/>
            </p:nvCxnSpPr>
            <p:spPr>
              <a:xfrm flipH="1" flipV="1">
                <a:off x="4024192" y="4524324"/>
                <a:ext cx="249618" cy="554681"/>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39">
                <a:extLst>
                  <a:ext uri="{FF2B5EF4-FFF2-40B4-BE49-F238E27FC236}">
                    <a16:creationId xmlns:a16="http://schemas.microsoft.com/office/drawing/2014/main" id="{EF6413E0-D7CC-34CA-B4CA-022D58733733}"/>
                  </a:ext>
                </a:extLst>
              </p:cNvPr>
              <p:cNvSpPr txBox="1"/>
              <p:nvPr/>
            </p:nvSpPr>
            <p:spPr>
              <a:xfrm>
                <a:off x="3683399" y="4101693"/>
                <a:ext cx="615142" cy="36933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kern="0" dirty="0">
                    <a:solidFill>
                      <a:schemeClr val="accent2">
                        <a:lumMod val="75000"/>
                      </a:schemeClr>
                    </a:solidFill>
                    <a:latin typeface="Euphemia" panose="020B0503040102020104" pitchFamily="34" charset="0"/>
                  </a:rPr>
                  <a:t>B</a:t>
                </a:r>
                <a:r>
                  <a:rPr lang="en-GB" kern="0" baseline="-25000" dirty="0">
                    <a:solidFill>
                      <a:schemeClr val="accent2">
                        <a:lumMod val="75000"/>
                      </a:schemeClr>
                    </a:solidFill>
                    <a:latin typeface="Euphemia" panose="020B0503040102020104" pitchFamily="34" charset="0"/>
                  </a:rPr>
                  <a:t>loc</a:t>
                </a:r>
                <a:endParaRPr lang="en-GB" baseline="-25000" dirty="0">
                  <a:solidFill>
                    <a:schemeClr val="accent2">
                      <a:lumMod val="75000"/>
                    </a:schemeClr>
                  </a:solidFill>
                </a:endParaRPr>
              </a:p>
            </p:txBody>
          </p:sp>
          <p:sp>
            <p:nvSpPr>
              <p:cNvPr id="49" name="TextBox 40">
                <a:extLst>
                  <a:ext uri="{FF2B5EF4-FFF2-40B4-BE49-F238E27FC236}">
                    <a16:creationId xmlns:a16="http://schemas.microsoft.com/office/drawing/2014/main" id="{73D0BD8E-046B-F2B1-C8ED-82676AC4ED92}"/>
                  </a:ext>
                </a:extLst>
              </p:cNvPr>
              <p:cNvSpPr txBox="1"/>
              <p:nvPr/>
            </p:nvSpPr>
            <p:spPr>
              <a:xfrm>
                <a:off x="3572989" y="4953638"/>
                <a:ext cx="615142" cy="553998"/>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kern="0" dirty="0">
                    <a:solidFill>
                      <a:srgbClr val="0070C0"/>
                    </a:solidFill>
                    <a:latin typeface="Euphemia" panose="020B0503040102020104" pitchFamily="34" charset="0"/>
                  </a:rPr>
                  <a:t>S</a:t>
                </a:r>
                <a:r>
                  <a:rPr kumimoji="0" lang="en-GB" altLang="en-US" sz="1800" b="0" i="0" u="none" strike="noStrike" kern="0" cap="none" spc="0" normalizeH="0" baseline="0" noProof="0" dirty="0">
                    <a:ln>
                      <a:noFill/>
                    </a:ln>
                    <a:solidFill>
                      <a:srgbClr val="0070C0"/>
                    </a:solidFill>
                    <a:effectLst/>
                    <a:uLnTx/>
                    <a:uFillTx/>
                    <a:latin typeface="Euphemia" panose="020B0503040102020104" pitchFamily="34" charset="0"/>
                    <a:ea typeface="+mn-ea"/>
                    <a:cs typeface="+mn-cs"/>
                  </a:rPr>
                  <a:t>μ</a:t>
                </a:r>
                <a:endParaRPr lang="en-GB" dirty="0">
                  <a:solidFill>
                    <a:srgbClr val="0070C0"/>
                  </a:solidFill>
                </a:endParaRPr>
              </a:p>
              <a:p>
                <a:pPr algn="ctr"/>
                <a:endParaRPr lang="en-GB" baseline="-25000" dirty="0">
                  <a:solidFill>
                    <a:schemeClr val="accent2">
                      <a:lumMod val="75000"/>
                    </a:schemeClr>
                  </a:solidFill>
                </a:endParaRPr>
              </a:p>
            </p:txBody>
          </p:sp>
        </p:grpSp>
      </p:grpSp>
      <p:sp>
        <p:nvSpPr>
          <p:cNvPr id="57" name="TextBox 56">
            <a:extLst>
              <a:ext uri="{FF2B5EF4-FFF2-40B4-BE49-F238E27FC236}">
                <a16:creationId xmlns:a16="http://schemas.microsoft.com/office/drawing/2014/main" id="{A0AC66E6-3778-438C-B313-AC29F0D29C99}"/>
              </a:ext>
            </a:extLst>
          </p:cNvPr>
          <p:cNvSpPr txBox="1"/>
          <p:nvPr/>
        </p:nvSpPr>
        <p:spPr>
          <a:xfrm>
            <a:off x="774202" y="1363869"/>
            <a:ext cx="6982915" cy="1200329"/>
          </a:xfrm>
          <a:prstGeom prst="rect">
            <a:avLst/>
          </a:prstGeom>
          <a:noFill/>
        </p:spPr>
        <p:txBody>
          <a:bodyPr wrap="square" rtlCol="0">
            <a:spAutoFit/>
          </a:bodyPr>
          <a:lstStyle/>
          <a:p>
            <a:pPr marL="285750" indent="-285750">
              <a:buFont typeface="Courier New" panose="02070309020205020404" pitchFamily="49" charset="0"/>
              <a:buChar char="o"/>
            </a:pPr>
            <a:endParaRPr lang="en-GB" dirty="0"/>
          </a:p>
          <a:p>
            <a:pPr marL="285750" indent="-285750">
              <a:buFont typeface="Courier New" panose="02070309020205020404" pitchFamily="49" charset="0"/>
              <a:buChar char="o"/>
            </a:pPr>
            <a:r>
              <a:rPr lang="en-GB" dirty="0">
                <a:solidFill>
                  <a:srgbClr val="003088"/>
                </a:solidFill>
              </a:rPr>
              <a:t>What are the sources of magnetic field in the sample and how are the muons sampling them?</a:t>
            </a:r>
          </a:p>
          <a:p>
            <a:pPr marL="285750" indent="-285750">
              <a:buFont typeface="Courier New" panose="02070309020205020404" pitchFamily="49" charset="0"/>
              <a:buChar char="o"/>
            </a:pPr>
            <a:endParaRPr lang="en-GB" dirty="0"/>
          </a:p>
        </p:txBody>
      </p:sp>
      <p:sp>
        <p:nvSpPr>
          <p:cNvPr id="58" name="TextBox 1">
            <a:extLst>
              <a:ext uri="{FF2B5EF4-FFF2-40B4-BE49-F238E27FC236}">
                <a16:creationId xmlns:a16="http://schemas.microsoft.com/office/drawing/2014/main" id="{C9B22D56-0E03-B363-52D3-799EBC3385DC}"/>
              </a:ext>
            </a:extLst>
          </p:cNvPr>
          <p:cNvSpPr txBox="1"/>
          <p:nvPr/>
        </p:nvSpPr>
        <p:spPr>
          <a:xfrm>
            <a:off x="451618" y="2564799"/>
            <a:ext cx="8230138" cy="2585323"/>
          </a:xfrm>
          <a:prstGeom prst="rect">
            <a:avLst/>
          </a:prstGeom>
          <a:noFill/>
        </p:spPr>
        <p:txBody>
          <a:bodyPr wrap="none"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buFont typeface="+mj-lt"/>
              <a:buAutoNum type="arabicPeriod"/>
            </a:pPr>
            <a:r>
              <a:rPr lang="en-GB" dirty="0">
                <a:solidFill>
                  <a:srgbClr val="003088"/>
                </a:solidFill>
              </a:rPr>
              <a:t>Externally applied fields</a:t>
            </a:r>
          </a:p>
          <a:p>
            <a:pPr marL="342900" indent="-342900">
              <a:buFont typeface="+mj-lt"/>
              <a:buAutoNum type="arabicPeriod"/>
            </a:pPr>
            <a:endParaRPr lang="en-GB" dirty="0"/>
          </a:p>
          <a:p>
            <a:pPr marL="342900" indent="-342900">
              <a:buFont typeface="+mj-lt"/>
              <a:buAutoNum type="arabicPeriod"/>
            </a:pPr>
            <a:endParaRPr lang="en-GB" dirty="0"/>
          </a:p>
          <a:p>
            <a:pPr marL="342900" indent="-342900">
              <a:buFont typeface="+mj-lt"/>
              <a:buAutoNum type="arabicPeriod"/>
            </a:pPr>
            <a:r>
              <a:rPr lang="en-GB" dirty="0">
                <a:solidFill>
                  <a:srgbClr val="003088"/>
                </a:solidFill>
              </a:rPr>
              <a:t>Fields from nuclear spins: dipolar</a:t>
            </a:r>
          </a:p>
          <a:p>
            <a:pPr marL="342900" indent="-342900">
              <a:buFont typeface="+mj-lt"/>
              <a:buAutoNum type="arabicPeriod"/>
            </a:pPr>
            <a:endParaRPr lang="en-GB" dirty="0"/>
          </a:p>
          <a:p>
            <a:pPr marL="342900" indent="-342900">
              <a:buFont typeface="+mj-lt"/>
              <a:buAutoNum type="arabicPeriod"/>
            </a:pPr>
            <a:endParaRPr lang="en-GB" dirty="0"/>
          </a:p>
          <a:p>
            <a:pPr marL="342900" indent="-342900">
              <a:buFont typeface="+mj-lt"/>
              <a:buAutoNum type="arabicPeriod"/>
            </a:pPr>
            <a:endParaRPr lang="en-GB" dirty="0"/>
          </a:p>
          <a:p>
            <a:pPr marL="342900" indent="-342900">
              <a:buFont typeface="+mj-lt"/>
              <a:buAutoNum type="arabicPeriod"/>
            </a:pPr>
            <a:endParaRPr lang="en-GB" dirty="0"/>
          </a:p>
          <a:p>
            <a:pPr marL="342900" indent="-342900">
              <a:buFont typeface="+mj-lt"/>
              <a:buAutoNum type="arabicPeriod"/>
            </a:pPr>
            <a:r>
              <a:rPr lang="en-GB" dirty="0">
                <a:solidFill>
                  <a:srgbClr val="003088"/>
                </a:solidFill>
              </a:rPr>
              <a:t>Fields from unpaired electronic spins: dipolar and Fermi contact (hyperfine)</a:t>
            </a:r>
          </a:p>
        </p:txBody>
      </p:sp>
      <p:pic>
        <p:nvPicPr>
          <p:cNvPr id="1032" name="Picture 8">
            <a:extLst>
              <a:ext uri="{FF2B5EF4-FFF2-40B4-BE49-F238E27FC236}">
                <a16:creationId xmlns:a16="http://schemas.microsoft.com/office/drawing/2014/main" id="{1008AE78-8236-E03A-7E87-243CD7FC2F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0244" y="3833723"/>
            <a:ext cx="3162300" cy="7620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0448FC11-B50A-C34F-58AE-A34565BC35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0244" y="5161145"/>
            <a:ext cx="3162300" cy="762000"/>
          </a:xfrm>
          <a:prstGeom prst="rect">
            <a:avLst/>
          </a:prstGeom>
          <a:noFill/>
          <a:extLst>
            <a:ext uri="{909E8E84-426E-40DD-AFC4-6F175D3DCCD1}">
              <a14:hiddenFill xmlns:a14="http://schemas.microsoft.com/office/drawing/2010/main">
                <a:solidFill>
                  <a:srgbClr val="FFFFFF"/>
                </a:solidFill>
              </a14:hiddenFill>
            </a:ext>
          </a:extLst>
        </p:spPr>
      </p:pic>
      <p:sp>
        <p:nvSpPr>
          <p:cNvPr id="59" name="TextBox 58">
            <a:extLst>
              <a:ext uri="{FF2B5EF4-FFF2-40B4-BE49-F238E27FC236}">
                <a16:creationId xmlns:a16="http://schemas.microsoft.com/office/drawing/2014/main" id="{E03F4AAD-995E-7929-AB11-9083E951B1EE}"/>
              </a:ext>
            </a:extLst>
          </p:cNvPr>
          <p:cNvSpPr txBox="1"/>
          <p:nvPr/>
        </p:nvSpPr>
        <p:spPr>
          <a:xfrm>
            <a:off x="4984685" y="3074517"/>
            <a:ext cx="2573280" cy="923330"/>
          </a:xfrm>
          <a:prstGeom prst="rect">
            <a:avLst/>
          </a:prstGeom>
          <a:solidFill>
            <a:schemeClr val="accent4">
              <a:lumMod val="40000"/>
              <a:lumOff val="60000"/>
            </a:schemeClr>
          </a:solidFill>
        </p:spPr>
        <p:txBody>
          <a:bodyPr wrap="square" rtlCol="0">
            <a:spAutoFit/>
          </a:bodyPr>
          <a:lstStyle/>
          <a:p>
            <a:r>
              <a:rPr lang="en-GB" dirty="0">
                <a:solidFill>
                  <a:srgbClr val="003088"/>
                </a:solidFill>
              </a:rPr>
              <a:t>Depends on muon stopping site relative to the moments.</a:t>
            </a:r>
          </a:p>
        </p:txBody>
      </p:sp>
      <p:sp>
        <p:nvSpPr>
          <p:cNvPr id="63" name="TextBox 62">
            <a:extLst>
              <a:ext uri="{FF2B5EF4-FFF2-40B4-BE49-F238E27FC236}">
                <a16:creationId xmlns:a16="http://schemas.microsoft.com/office/drawing/2014/main" id="{33A72FFE-29E8-355C-EE4E-8ED5EBB2A451}"/>
              </a:ext>
            </a:extLst>
          </p:cNvPr>
          <p:cNvSpPr txBox="1"/>
          <p:nvPr/>
        </p:nvSpPr>
        <p:spPr>
          <a:xfrm>
            <a:off x="281377" y="1050057"/>
            <a:ext cx="6096000" cy="369332"/>
          </a:xfrm>
          <a:prstGeom prst="rect">
            <a:avLst/>
          </a:prstGeom>
          <a:solidFill>
            <a:schemeClr val="accent5">
              <a:lumMod val="40000"/>
              <a:lumOff val="60000"/>
            </a:schemeClr>
          </a:solidFill>
        </p:spPr>
        <p:txBody>
          <a:bodyPr wrap="square">
            <a:spAutoFit/>
          </a:bodyPr>
          <a:lstStyle/>
          <a:p>
            <a:r>
              <a:rPr lang="en-GB" dirty="0">
                <a:solidFill>
                  <a:srgbClr val="003088"/>
                </a:solidFill>
              </a:rPr>
              <a:t>What form should P(t) or G(t) take for a given sample?</a:t>
            </a:r>
          </a:p>
        </p:txBody>
      </p:sp>
      <p:pic>
        <p:nvPicPr>
          <p:cNvPr id="1033" name="Picture 1032">
            <a:extLst>
              <a:ext uri="{FF2B5EF4-FFF2-40B4-BE49-F238E27FC236}">
                <a16:creationId xmlns:a16="http://schemas.microsoft.com/office/drawing/2014/main" id="{48AB1FF4-4979-09AE-D1BB-23B4D85DC1C2}"/>
              </a:ext>
            </a:extLst>
          </p:cNvPr>
          <p:cNvPicPr>
            <a:picLocks noChangeAspect="1"/>
          </p:cNvPicPr>
          <p:nvPr/>
        </p:nvPicPr>
        <p:blipFill>
          <a:blip r:embed="rId3"/>
          <a:stretch>
            <a:fillRect/>
          </a:stretch>
        </p:blipFill>
        <p:spPr>
          <a:xfrm>
            <a:off x="5047947" y="5159468"/>
            <a:ext cx="3534268" cy="809738"/>
          </a:xfrm>
          <a:prstGeom prst="rect">
            <a:avLst/>
          </a:prstGeom>
        </p:spPr>
      </p:pic>
      <p:sp>
        <p:nvSpPr>
          <p:cNvPr id="1035" name="TextBox 1034">
            <a:extLst>
              <a:ext uri="{FF2B5EF4-FFF2-40B4-BE49-F238E27FC236}">
                <a16:creationId xmlns:a16="http://schemas.microsoft.com/office/drawing/2014/main" id="{93D81851-A733-C51D-B841-5A50E3B08421}"/>
              </a:ext>
            </a:extLst>
          </p:cNvPr>
          <p:cNvSpPr txBox="1"/>
          <p:nvPr/>
        </p:nvSpPr>
        <p:spPr>
          <a:xfrm>
            <a:off x="8656356" y="5568771"/>
            <a:ext cx="3476422" cy="1200329"/>
          </a:xfrm>
          <a:prstGeom prst="rect">
            <a:avLst/>
          </a:prstGeom>
          <a:solidFill>
            <a:schemeClr val="bg1"/>
          </a:solidFill>
          <a:ln w="28575">
            <a:solidFill>
              <a:srgbClr val="FF9D1B"/>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GB" dirty="0">
              <a:ea typeface="Roboto"/>
              <a:cs typeface="Roboto"/>
            </a:endParaRPr>
          </a:p>
          <a:p>
            <a:r>
              <a:rPr lang="en-GB" dirty="0">
                <a:solidFill>
                  <a:srgbClr val="003088"/>
                </a:solidFill>
                <a:ea typeface="Roboto"/>
                <a:cs typeface="Roboto"/>
              </a:rPr>
              <a:t>See polarisation functions and muon stopping sites lectures! </a:t>
            </a:r>
          </a:p>
          <a:p>
            <a:endParaRPr lang="en-GB" dirty="0">
              <a:ea typeface="Roboto"/>
              <a:cs typeface="Roboto"/>
            </a:endParaRPr>
          </a:p>
        </p:txBody>
      </p:sp>
    </p:spTree>
    <p:extLst>
      <p:ext uri="{BB962C8B-B14F-4D97-AF65-F5344CB8AC3E}">
        <p14:creationId xmlns:p14="http://schemas.microsoft.com/office/powerpoint/2010/main" val="3380801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97E0FF-845F-FB9E-607D-69BF48A1ED47}"/>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EBB1DB08-E4A3-A6B1-AF43-DE96401B9635}"/>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Key benefits of </a:t>
            </a:r>
            <a:r>
              <a:rPr lang="el-GR" sz="3200" dirty="0">
                <a:latin typeface="Roboto" panose="02000000000000000000" pitchFamily="2" charset="0"/>
                <a:ea typeface="Roboto" panose="02000000000000000000" pitchFamily="2" charset="0"/>
                <a:cs typeface="Roboto" panose="02000000000000000000" pitchFamily="2" charset="0"/>
              </a:rPr>
              <a:t>μ</a:t>
            </a:r>
            <a:r>
              <a:rPr lang="en-GB" sz="3200" dirty="0">
                <a:latin typeface="Roboto" panose="02000000000000000000" pitchFamily="2" charset="0"/>
                <a:ea typeface="Roboto" panose="02000000000000000000" pitchFamily="2" charset="0"/>
                <a:cs typeface="Roboto" panose="02000000000000000000" pitchFamily="2" charset="0"/>
              </a:rPr>
              <a:t>SR over bulk probes</a:t>
            </a:r>
            <a:endParaRPr lang="en-GB" sz="3200" dirty="0">
              <a:ea typeface="Roboto"/>
            </a:endParaRPr>
          </a:p>
        </p:txBody>
      </p:sp>
      <p:sp>
        <p:nvSpPr>
          <p:cNvPr id="2" name="Rectangle 1">
            <a:extLst>
              <a:ext uri="{FF2B5EF4-FFF2-40B4-BE49-F238E27FC236}">
                <a16:creationId xmlns:a16="http://schemas.microsoft.com/office/drawing/2014/main" id="{FDC2756D-2A46-84FC-3D23-A9C01E9D3CE9}"/>
              </a:ext>
            </a:extLst>
          </p:cNvPr>
          <p:cNvSpPr/>
          <p:nvPr/>
        </p:nvSpPr>
        <p:spPr>
          <a:xfrm>
            <a:off x="71718" y="5390708"/>
            <a:ext cx="12120282"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extBox 49">
            <a:extLst>
              <a:ext uri="{FF2B5EF4-FFF2-40B4-BE49-F238E27FC236}">
                <a16:creationId xmlns:a16="http://schemas.microsoft.com/office/drawing/2014/main" id="{FCD0A36D-92A5-6CB4-9509-B62B4BCE677C}"/>
              </a:ext>
            </a:extLst>
          </p:cNvPr>
          <p:cNvSpPr txBox="1"/>
          <p:nvPr/>
        </p:nvSpPr>
        <p:spPr>
          <a:xfrm>
            <a:off x="710937" y="1430973"/>
            <a:ext cx="8445763" cy="400110"/>
          </a:xfrm>
          <a:prstGeom prst="rect">
            <a:avLst/>
          </a:prstGeom>
          <a:solidFill>
            <a:schemeClr val="accent5">
              <a:lumMod val="40000"/>
              <a:lumOff val="60000"/>
            </a:schemeClr>
          </a:solidFill>
        </p:spPr>
        <p:txBody>
          <a:bodyPr wrap="square" rtlCol="0">
            <a:spAutoFit/>
          </a:bodyPr>
          <a:lstStyle/>
          <a:p>
            <a:r>
              <a:rPr lang="en-GB" sz="2000" dirty="0">
                <a:solidFill>
                  <a:srgbClr val="003088"/>
                </a:solidFill>
              </a:rPr>
              <a:t>Measurements can be conducted in true zero magnetic field</a:t>
            </a:r>
          </a:p>
        </p:txBody>
      </p:sp>
    </p:spTree>
    <p:extLst>
      <p:ext uri="{BB962C8B-B14F-4D97-AF65-F5344CB8AC3E}">
        <p14:creationId xmlns:p14="http://schemas.microsoft.com/office/powerpoint/2010/main" val="160045936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A7BE6D-1837-CDDC-E31C-3B5EF1ABE06F}"/>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681E89DC-6B6A-8B07-D9B0-D99C8AAD5120}"/>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Key benefits of </a:t>
            </a:r>
            <a:r>
              <a:rPr lang="el-GR" sz="3200" dirty="0">
                <a:latin typeface="Roboto" panose="02000000000000000000" pitchFamily="2" charset="0"/>
                <a:ea typeface="Roboto" panose="02000000000000000000" pitchFamily="2" charset="0"/>
                <a:cs typeface="Roboto" panose="02000000000000000000" pitchFamily="2" charset="0"/>
              </a:rPr>
              <a:t>μ</a:t>
            </a:r>
            <a:r>
              <a:rPr lang="en-GB" sz="3200" dirty="0">
                <a:latin typeface="Roboto" panose="02000000000000000000" pitchFamily="2" charset="0"/>
                <a:ea typeface="Roboto" panose="02000000000000000000" pitchFamily="2" charset="0"/>
                <a:cs typeface="Roboto" panose="02000000000000000000" pitchFamily="2" charset="0"/>
              </a:rPr>
              <a:t>SR over bulk probes</a:t>
            </a:r>
            <a:endParaRPr lang="en-GB" sz="3200" dirty="0">
              <a:ea typeface="Roboto"/>
            </a:endParaRPr>
          </a:p>
        </p:txBody>
      </p:sp>
      <p:sp>
        <p:nvSpPr>
          <p:cNvPr id="2" name="Rectangle 1">
            <a:extLst>
              <a:ext uri="{FF2B5EF4-FFF2-40B4-BE49-F238E27FC236}">
                <a16:creationId xmlns:a16="http://schemas.microsoft.com/office/drawing/2014/main" id="{B32FDFDD-4FB4-663E-CF5D-D9301CBF8904}"/>
              </a:ext>
            </a:extLst>
          </p:cNvPr>
          <p:cNvSpPr/>
          <p:nvPr/>
        </p:nvSpPr>
        <p:spPr>
          <a:xfrm>
            <a:off x="71718" y="5390708"/>
            <a:ext cx="12120282"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TextBox 47">
            <a:extLst>
              <a:ext uri="{FF2B5EF4-FFF2-40B4-BE49-F238E27FC236}">
                <a16:creationId xmlns:a16="http://schemas.microsoft.com/office/drawing/2014/main" id="{72A75B0D-A0BB-CB57-784E-BDA3DF8E6592}"/>
              </a:ext>
            </a:extLst>
          </p:cNvPr>
          <p:cNvSpPr txBox="1"/>
          <p:nvPr/>
        </p:nvSpPr>
        <p:spPr>
          <a:xfrm>
            <a:off x="710937" y="2396273"/>
            <a:ext cx="5537464" cy="400110"/>
          </a:xfrm>
          <a:prstGeom prst="rect">
            <a:avLst/>
          </a:prstGeom>
          <a:solidFill>
            <a:schemeClr val="accent5">
              <a:lumMod val="40000"/>
              <a:lumOff val="60000"/>
            </a:schemeClr>
          </a:solidFill>
        </p:spPr>
        <p:txBody>
          <a:bodyPr wrap="square" rtlCol="0">
            <a:spAutoFit/>
          </a:bodyPr>
          <a:lstStyle/>
          <a:p>
            <a:r>
              <a:rPr lang="en-GB" sz="2000" dirty="0">
                <a:solidFill>
                  <a:srgbClr val="003088"/>
                </a:solidFill>
              </a:rPr>
              <a:t>Good sensitivity to antiferromagnetism</a:t>
            </a:r>
          </a:p>
        </p:txBody>
      </p:sp>
      <p:sp>
        <p:nvSpPr>
          <p:cNvPr id="50" name="TextBox 49">
            <a:extLst>
              <a:ext uri="{FF2B5EF4-FFF2-40B4-BE49-F238E27FC236}">
                <a16:creationId xmlns:a16="http://schemas.microsoft.com/office/drawing/2014/main" id="{94A4D6B7-0CA6-4553-D344-409E0A4B1B6A}"/>
              </a:ext>
            </a:extLst>
          </p:cNvPr>
          <p:cNvSpPr txBox="1"/>
          <p:nvPr/>
        </p:nvSpPr>
        <p:spPr>
          <a:xfrm>
            <a:off x="710937" y="1430973"/>
            <a:ext cx="8445763" cy="400110"/>
          </a:xfrm>
          <a:prstGeom prst="rect">
            <a:avLst/>
          </a:prstGeom>
          <a:solidFill>
            <a:schemeClr val="accent5">
              <a:lumMod val="40000"/>
              <a:lumOff val="60000"/>
            </a:schemeClr>
          </a:solidFill>
        </p:spPr>
        <p:txBody>
          <a:bodyPr wrap="square" rtlCol="0">
            <a:spAutoFit/>
          </a:bodyPr>
          <a:lstStyle/>
          <a:p>
            <a:r>
              <a:rPr lang="en-GB" sz="2000" dirty="0">
                <a:solidFill>
                  <a:srgbClr val="003088"/>
                </a:solidFill>
              </a:rPr>
              <a:t>Measurements can be conducted in true zero magnetic field</a:t>
            </a:r>
          </a:p>
        </p:txBody>
      </p:sp>
    </p:spTree>
    <p:extLst>
      <p:ext uri="{BB962C8B-B14F-4D97-AF65-F5344CB8AC3E}">
        <p14:creationId xmlns:p14="http://schemas.microsoft.com/office/powerpoint/2010/main" val="138541518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7F8C2-36C5-1168-2CCD-44A269EDA35F}"/>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D82A2A30-368F-2CFF-1C60-A50BF9B56420}"/>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Key benefits of </a:t>
            </a:r>
            <a:r>
              <a:rPr lang="el-GR" sz="3200" dirty="0">
                <a:latin typeface="Roboto" panose="02000000000000000000" pitchFamily="2" charset="0"/>
                <a:ea typeface="Roboto" panose="02000000000000000000" pitchFamily="2" charset="0"/>
                <a:cs typeface="Roboto" panose="02000000000000000000" pitchFamily="2" charset="0"/>
              </a:rPr>
              <a:t>μ</a:t>
            </a:r>
            <a:r>
              <a:rPr lang="en-GB" sz="3200" dirty="0">
                <a:latin typeface="Roboto" panose="02000000000000000000" pitchFamily="2" charset="0"/>
                <a:ea typeface="Roboto" panose="02000000000000000000" pitchFamily="2" charset="0"/>
                <a:cs typeface="Roboto" panose="02000000000000000000" pitchFamily="2" charset="0"/>
              </a:rPr>
              <a:t>SR over bulk probes</a:t>
            </a:r>
            <a:endParaRPr lang="en-GB" sz="3200" dirty="0">
              <a:ea typeface="Roboto"/>
            </a:endParaRPr>
          </a:p>
        </p:txBody>
      </p:sp>
      <p:sp>
        <p:nvSpPr>
          <p:cNvPr id="2" name="Rectangle 1">
            <a:extLst>
              <a:ext uri="{FF2B5EF4-FFF2-40B4-BE49-F238E27FC236}">
                <a16:creationId xmlns:a16="http://schemas.microsoft.com/office/drawing/2014/main" id="{6C06D960-6DAA-4173-13A9-261099598C03}"/>
              </a:ext>
            </a:extLst>
          </p:cNvPr>
          <p:cNvSpPr/>
          <p:nvPr/>
        </p:nvSpPr>
        <p:spPr>
          <a:xfrm>
            <a:off x="71718" y="5390708"/>
            <a:ext cx="12120282"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a:extLst>
              <a:ext uri="{FF2B5EF4-FFF2-40B4-BE49-F238E27FC236}">
                <a16:creationId xmlns:a16="http://schemas.microsoft.com/office/drawing/2014/main" id="{6520A15C-B04F-AF8B-BE05-851068165EDB}"/>
              </a:ext>
            </a:extLst>
          </p:cNvPr>
          <p:cNvSpPr/>
          <p:nvPr/>
        </p:nvSpPr>
        <p:spPr>
          <a:xfrm>
            <a:off x="710937" y="3381583"/>
            <a:ext cx="10718191" cy="3305305"/>
          </a:xfrm>
          <a:prstGeom prst="rect">
            <a:avLst/>
          </a:prstGeom>
          <a:solidFill>
            <a:schemeClr val="bg1"/>
          </a:solidFill>
          <a:ln w="38100">
            <a:solidFill>
              <a:schemeClr val="accent5">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6" name="Group 25">
            <a:extLst>
              <a:ext uri="{FF2B5EF4-FFF2-40B4-BE49-F238E27FC236}">
                <a16:creationId xmlns:a16="http://schemas.microsoft.com/office/drawing/2014/main" id="{6BE5348B-A130-C81E-1311-50D487382F6C}"/>
              </a:ext>
            </a:extLst>
          </p:cNvPr>
          <p:cNvGrpSpPr/>
          <p:nvPr/>
        </p:nvGrpSpPr>
        <p:grpSpPr>
          <a:xfrm>
            <a:off x="7133311" y="5529310"/>
            <a:ext cx="4186350" cy="1094395"/>
            <a:chOff x="2207086" y="5199781"/>
            <a:chExt cx="7483935" cy="1629292"/>
          </a:xfrm>
        </p:grpSpPr>
        <p:sp>
          <p:nvSpPr>
            <p:cNvPr id="27" name="Rectangle 26">
              <a:extLst>
                <a:ext uri="{FF2B5EF4-FFF2-40B4-BE49-F238E27FC236}">
                  <a16:creationId xmlns:a16="http://schemas.microsoft.com/office/drawing/2014/main" id="{22AB4C8F-952F-34A1-E577-6650B005D45C}"/>
                </a:ext>
              </a:extLst>
            </p:cNvPr>
            <p:cNvSpPr/>
            <p:nvPr/>
          </p:nvSpPr>
          <p:spPr>
            <a:xfrm>
              <a:off x="2207086" y="5582799"/>
              <a:ext cx="3800565" cy="12462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BAA8CE00-198D-89A0-E246-302EA92D9AB8}"/>
                </a:ext>
              </a:extLst>
            </p:cNvPr>
            <p:cNvSpPr/>
            <p:nvPr/>
          </p:nvSpPr>
          <p:spPr>
            <a:xfrm>
              <a:off x="6817192" y="5199781"/>
              <a:ext cx="2873829" cy="1429230"/>
            </a:xfrm>
            <a:prstGeom prst="rect">
              <a:avLst/>
            </a:prstGeom>
            <a:noFill/>
            <a:ln>
              <a:solidFill>
                <a:srgbClr val="FF9D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29" name="Rectangle 28">
              <a:extLst>
                <a:ext uri="{FF2B5EF4-FFF2-40B4-BE49-F238E27FC236}">
                  <a16:creationId xmlns:a16="http://schemas.microsoft.com/office/drawing/2014/main" id="{0502F214-0EB3-B49D-6297-EEAEB56FE0BB}"/>
                </a:ext>
              </a:extLst>
            </p:cNvPr>
            <p:cNvSpPr/>
            <p:nvPr/>
          </p:nvSpPr>
          <p:spPr>
            <a:xfrm>
              <a:off x="7277801" y="5678076"/>
              <a:ext cx="79513" cy="7156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30" name="Rectangle 29">
              <a:extLst>
                <a:ext uri="{FF2B5EF4-FFF2-40B4-BE49-F238E27FC236}">
                  <a16:creationId xmlns:a16="http://schemas.microsoft.com/office/drawing/2014/main" id="{CF4FBA55-4F1E-05D1-08A4-A4EE20E3704F}"/>
                </a:ext>
              </a:extLst>
            </p:cNvPr>
            <p:cNvSpPr/>
            <p:nvPr/>
          </p:nvSpPr>
          <p:spPr>
            <a:xfrm>
              <a:off x="7065889" y="6405624"/>
              <a:ext cx="79513" cy="7156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31" name="Rectangle 30">
              <a:extLst>
                <a:ext uri="{FF2B5EF4-FFF2-40B4-BE49-F238E27FC236}">
                  <a16:creationId xmlns:a16="http://schemas.microsoft.com/office/drawing/2014/main" id="{D1DC4568-2B07-82A2-C542-7B84FBE9AEF8}"/>
                </a:ext>
              </a:extLst>
            </p:cNvPr>
            <p:cNvSpPr/>
            <p:nvPr/>
          </p:nvSpPr>
          <p:spPr>
            <a:xfrm>
              <a:off x="7126223" y="5338835"/>
              <a:ext cx="79513" cy="7156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32" name="Rectangle 31">
              <a:extLst>
                <a:ext uri="{FF2B5EF4-FFF2-40B4-BE49-F238E27FC236}">
                  <a16:creationId xmlns:a16="http://schemas.microsoft.com/office/drawing/2014/main" id="{DC4A339A-B132-7E03-B061-D7547582CE23}"/>
                </a:ext>
              </a:extLst>
            </p:cNvPr>
            <p:cNvSpPr/>
            <p:nvPr/>
          </p:nvSpPr>
          <p:spPr>
            <a:xfrm>
              <a:off x="7655488" y="5813251"/>
              <a:ext cx="79513" cy="7156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33" name="Rectangle 32">
              <a:extLst>
                <a:ext uri="{FF2B5EF4-FFF2-40B4-BE49-F238E27FC236}">
                  <a16:creationId xmlns:a16="http://schemas.microsoft.com/office/drawing/2014/main" id="{BB29773B-6005-6EBE-E8E0-9C6FE6B799F3}"/>
                </a:ext>
              </a:extLst>
            </p:cNvPr>
            <p:cNvSpPr/>
            <p:nvPr/>
          </p:nvSpPr>
          <p:spPr>
            <a:xfrm>
              <a:off x="7544993" y="6094198"/>
              <a:ext cx="79513" cy="7156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34" name="Rectangle 33">
              <a:extLst>
                <a:ext uri="{FF2B5EF4-FFF2-40B4-BE49-F238E27FC236}">
                  <a16:creationId xmlns:a16="http://schemas.microsoft.com/office/drawing/2014/main" id="{20DC99A8-7EE5-54AE-0907-9A43B6222AB8}"/>
                </a:ext>
              </a:extLst>
            </p:cNvPr>
            <p:cNvSpPr/>
            <p:nvPr/>
          </p:nvSpPr>
          <p:spPr>
            <a:xfrm>
              <a:off x="8914444" y="6277078"/>
              <a:ext cx="79513" cy="7156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35" name="Rectangle 34">
              <a:extLst>
                <a:ext uri="{FF2B5EF4-FFF2-40B4-BE49-F238E27FC236}">
                  <a16:creationId xmlns:a16="http://schemas.microsoft.com/office/drawing/2014/main" id="{A6BCED14-10E6-0AEA-0D0D-8BE5972E73E7}"/>
                </a:ext>
              </a:extLst>
            </p:cNvPr>
            <p:cNvSpPr/>
            <p:nvPr/>
          </p:nvSpPr>
          <p:spPr>
            <a:xfrm>
              <a:off x="9385842" y="6389722"/>
              <a:ext cx="79513" cy="7156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36" name="Rectangle 35">
              <a:extLst>
                <a:ext uri="{FF2B5EF4-FFF2-40B4-BE49-F238E27FC236}">
                  <a16:creationId xmlns:a16="http://schemas.microsoft.com/office/drawing/2014/main" id="{10AC8CE2-82DC-FE90-755D-A663AB10818D}"/>
                </a:ext>
              </a:extLst>
            </p:cNvPr>
            <p:cNvSpPr/>
            <p:nvPr/>
          </p:nvSpPr>
          <p:spPr>
            <a:xfrm>
              <a:off x="9346086" y="6014684"/>
              <a:ext cx="79513" cy="7156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37" name="Rectangle 36">
              <a:extLst>
                <a:ext uri="{FF2B5EF4-FFF2-40B4-BE49-F238E27FC236}">
                  <a16:creationId xmlns:a16="http://schemas.microsoft.com/office/drawing/2014/main" id="{5EE9BB28-DF22-602C-67D3-274479F30D04}"/>
                </a:ext>
              </a:extLst>
            </p:cNvPr>
            <p:cNvSpPr/>
            <p:nvPr/>
          </p:nvSpPr>
          <p:spPr>
            <a:xfrm>
              <a:off x="8451943" y="5598565"/>
              <a:ext cx="79513" cy="7156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38" name="Rectangle 37">
              <a:extLst>
                <a:ext uri="{FF2B5EF4-FFF2-40B4-BE49-F238E27FC236}">
                  <a16:creationId xmlns:a16="http://schemas.microsoft.com/office/drawing/2014/main" id="{15B3BBB9-57A8-7DCE-C1B4-74A598B71ABA}"/>
                </a:ext>
              </a:extLst>
            </p:cNvPr>
            <p:cNvSpPr/>
            <p:nvPr/>
          </p:nvSpPr>
          <p:spPr>
            <a:xfrm>
              <a:off x="9487192" y="5527004"/>
              <a:ext cx="79513" cy="7156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39" name="Rectangle 38">
              <a:extLst>
                <a:ext uri="{FF2B5EF4-FFF2-40B4-BE49-F238E27FC236}">
                  <a16:creationId xmlns:a16="http://schemas.microsoft.com/office/drawing/2014/main" id="{1104B916-2ACA-A8F4-0C49-FF374C9430DC}"/>
                </a:ext>
              </a:extLst>
            </p:cNvPr>
            <p:cNvSpPr/>
            <p:nvPr/>
          </p:nvSpPr>
          <p:spPr>
            <a:xfrm>
              <a:off x="8722288" y="5914396"/>
              <a:ext cx="79513" cy="7156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40" name="Rectangle 39">
              <a:extLst>
                <a:ext uri="{FF2B5EF4-FFF2-40B4-BE49-F238E27FC236}">
                  <a16:creationId xmlns:a16="http://schemas.microsoft.com/office/drawing/2014/main" id="{A1AFFCE0-B06C-ED8F-B5F6-2502A7695EF6}"/>
                </a:ext>
              </a:extLst>
            </p:cNvPr>
            <p:cNvSpPr/>
            <p:nvPr/>
          </p:nvSpPr>
          <p:spPr>
            <a:xfrm>
              <a:off x="8874688" y="5410396"/>
              <a:ext cx="79513" cy="7156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41" name="Rectangle 40">
              <a:extLst>
                <a:ext uri="{FF2B5EF4-FFF2-40B4-BE49-F238E27FC236}">
                  <a16:creationId xmlns:a16="http://schemas.microsoft.com/office/drawing/2014/main" id="{FD183EEA-B9D8-A68C-EB89-FF275480CB13}"/>
                </a:ext>
              </a:extLst>
            </p:cNvPr>
            <p:cNvSpPr/>
            <p:nvPr/>
          </p:nvSpPr>
          <p:spPr>
            <a:xfrm>
              <a:off x="7960288" y="5481956"/>
              <a:ext cx="79513" cy="7156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42" name="Rectangle 41">
              <a:extLst>
                <a:ext uri="{FF2B5EF4-FFF2-40B4-BE49-F238E27FC236}">
                  <a16:creationId xmlns:a16="http://schemas.microsoft.com/office/drawing/2014/main" id="{9630C9F6-D3C3-58A1-FB48-B1392AC06F3E}"/>
                </a:ext>
              </a:extLst>
            </p:cNvPr>
            <p:cNvSpPr/>
            <p:nvPr/>
          </p:nvSpPr>
          <p:spPr>
            <a:xfrm>
              <a:off x="8089212" y="6405625"/>
              <a:ext cx="79513" cy="7156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43" name="Rectangle 42">
              <a:extLst>
                <a:ext uri="{FF2B5EF4-FFF2-40B4-BE49-F238E27FC236}">
                  <a16:creationId xmlns:a16="http://schemas.microsoft.com/office/drawing/2014/main" id="{88CA0D08-2727-3465-309F-8353EE6BF1BB}"/>
                </a:ext>
              </a:extLst>
            </p:cNvPr>
            <p:cNvSpPr/>
            <p:nvPr/>
          </p:nvSpPr>
          <p:spPr>
            <a:xfrm>
              <a:off x="8337975" y="5858264"/>
              <a:ext cx="79513" cy="7156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44" name="Rectangle 43">
              <a:extLst>
                <a:ext uri="{FF2B5EF4-FFF2-40B4-BE49-F238E27FC236}">
                  <a16:creationId xmlns:a16="http://schemas.microsoft.com/office/drawing/2014/main" id="{AD671DE9-9174-C7E0-35C4-2F56DD208A4A}"/>
                </a:ext>
              </a:extLst>
            </p:cNvPr>
            <p:cNvSpPr/>
            <p:nvPr/>
          </p:nvSpPr>
          <p:spPr>
            <a:xfrm>
              <a:off x="2211203" y="5201421"/>
              <a:ext cx="2873829" cy="1429230"/>
            </a:xfrm>
            <a:prstGeom prst="rect">
              <a:avLst/>
            </a:prstGeom>
            <a:solidFill>
              <a:schemeClr val="accent2">
                <a:lumMod val="20000"/>
                <a:lumOff val="80000"/>
              </a:schemeClr>
            </a:solidFill>
            <a:ln>
              <a:solidFill>
                <a:srgbClr val="FF9D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45" name="TextBox 44">
              <a:extLst>
                <a:ext uri="{FF2B5EF4-FFF2-40B4-BE49-F238E27FC236}">
                  <a16:creationId xmlns:a16="http://schemas.microsoft.com/office/drawing/2014/main" id="{08362A63-6BFA-41F0-5E51-F20FC1182FBF}"/>
                </a:ext>
              </a:extLst>
            </p:cNvPr>
            <p:cNvSpPr txBox="1"/>
            <p:nvPr/>
          </p:nvSpPr>
          <p:spPr>
            <a:xfrm>
              <a:off x="5585886" y="5415267"/>
              <a:ext cx="872807" cy="83099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800" dirty="0">
                  <a:ea typeface="Roboto"/>
                  <a:cs typeface="Roboto"/>
                </a:rPr>
                <a:t>≠</a:t>
              </a:r>
            </a:p>
          </p:txBody>
        </p:sp>
      </p:grpSp>
      <p:sp>
        <p:nvSpPr>
          <p:cNvPr id="46" name="TextBox 45">
            <a:extLst>
              <a:ext uri="{FF2B5EF4-FFF2-40B4-BE49-F238E27FC236}">
                <a16:creationId xmlns:a16="http://schemas.microsoft.com/office/drawing/2014/main" id="{EFB021B3-2FD1-9C32-8255-C4861945BDFD}"/>
              </a:ext>
            </a:extLst>
          </p:cNvPr>
          <p:cNvSpPr txBox="1"/>
          <p:nvPr/>
        </p:nvSpPr>
        <p:spPr>
          <a:xfrm>
            <a:off x="762872" y="4050454"/>
            <a:ext cx="10272323" cy="1938992"/>
          </a:xfrm>
          <a:prstGeom prst="rect">
            <a:avLst/>
          </a:prstGeom>
          <a:noFill/>
        </p:spPr>
        <p:txBody>
          <a:bodyPr wrap="square" rtlCol="0">
            <a:spAutoFit/>
          </a:bodyPr>
          <a:lstStyle/>
          <a:p>
            <a:pPr marL="285750" indent="-285750">
              <a:buFont typeface="Courier New" panose="02070309020205020404" pitchFamily="49" charset="0"/>
              <a:buChar char="o"/>
            </a:pPr>
            <a:r>
              <a:rPr lang="en-GB" sz="2000" dirty="0">
                <a:solidFill>
                  <a:srgbClr val="003088"/>
                </a:solidFill>
              </a:rPr>
              <a:t>Muons stop regularly within the crystal structure but randomly within the volume of the sample</a:t>
            </a:r>
            <a:r>
              <a:rPr lang="en-US" sz="2000" dirty="0">
                <a:solidFill>
                  <a:srgbClr val="003088"/>
                </a:solidFill>
              </a:rPr>
              <a:t>​</a:t>
            </a:r>
          </a:p>
          <a:p>
            <a:pPr marL="285750" indent="-285750">
              <a:buFont typeface="Courier New" panose="02070309020205020404" pitchFamily="49" charset="0"/>
              <a:buChar char="o"/>
            </a:pPr>
            <a:r>
              <a:rPr lang="en-GB" sz="2000" dirty="0">
                <a:solidFill>
                  <a:srgbClr val="003088"/>
                </a:solidFill>
              </a:rPr>
              <a:t>Muons in different magnetic environments give different signals</a:t>
            </a:r>
          </a:p>
          <a:p>
            <a:pPr marL="285750" indent="-285750">
              <a:buFont typeface="Courier New" panose="02070309020205020404" pitchFamily="49" charset="0"/>
              <a:buChar char="o"/>
            </a:pPr>
            <a:r>
              <a:rPr lang="en-GB" sz="2000" b="1" dirty="0">
                <a:solidFill>
                  <a:srgbClr val="003088"/>
                </a:solidFill>
              </a:rPr>
              <a:t>Excellent probe of phase separation between ordered and disordered or non-magnetic phases</a:t>
            </a:r>
            <a:r>
              <a:rPr lang="en-US" b="1" dirty="0">
                <a:solidFill>
                  <a:srgbClr val="003088"/>
                </a:solidFill>
              </a:rPr>
              <a:t>​</a:t>
            </a:r>
          </a:p>
          <a:p>
            <a:pPr marL="285750" indent="-285750">
              <a:buFont typeface="Courier New" panose="02070309020205020404" pitchFamily="49" charset="0"/>
              <a:buChar char="o"/>
            </a:pPr>
            <a:r>
              <a:rPr lang="en-US" sz="2000" b="1" dirty="0">
                <a:solidFill>
                  <a:srgbClr val="003088"/>
                </a:solidFill>
              </a:rPr>
              <a:t>Robust against low concentration impurity phases</a:t>
            </a:r>
          </a:p>
        </p:txBody>
      </p:sp>
      <p:sp>
        <p:nvSpPr>
          <p:cNvPr id="47" name="TextBox 46">
            <a:extLst>
              <a:ext uri="{FF2B5EF4-FFF2-40B4-BE49-F238E27FC236}">
                <a16:creationId xmlns:a16="http://schemas.microsoft.com/office/drawing/2014/main" id="{E6A2BF9D-0F7A-74CE-E867-07BFB335EC60}"/>
              </a:ext>
            </a:extLst>
          </p:cNvPr>
          <p:cNvSpPr txBox="1"/>
          <p:nvPr/>
        </p:nvSpPr>
        <p:spPr>
          <a:xfrm>
            <a:off x="710937" y="3373638"/>
            <a:ext cx="2959100" cy="400110"/>
          </a:xfrm>
          <a:prstGeom prst="rect">
            <a:avLst/>
          </a:prstGeom>
          <a:solidFill>
            <a:schemeClr val="accent5">
              <a:lumMod val="40000"/>
              <a:lumOff val="60000"/>
            </a:schemeClr>
          </a:solidFill>
        </p:spPr>
        <p:txBody>
          <a:bodyPr wrap="square" rtlCol="0">
            <a:spAutoFit/>
          </a:bodyPr>
          <a:lstStyle/>
          <a:p>
            <a:r>
              <a:rPr lang="en-GB" sz="2000" dirty="0">
                <a:solidFill>
                  <a:srgbClr val="003088"/>
                </a:solidFill>
              </a:rPr>
              <a:t>Volume sensitivity</a:t>
            </a:r>
          </a:p>
        </p:txBody>
      </p:sp>
      <p:sp>
        <p:nvSpPr>
          <p:cNvPr id="48" name="TextBox 47">
            <a:extLst>
              <a:ext uri="{FF2B5EF4-FFF2-40B4-BE49-F238E27FC236}">
                <a16:creationId xmlns:a16="http://schemas.microsoft.com/office/drawing/2014/main" id="{E0CFA61A-8C3F-332C-9C50-288AE1C09066}"/>
              </a:ext>
            </a:extLst>
          </p:cNvPr>
          <p:cNvSpPr txBox="1"/>
          <p:nvPr/>
        </p:nvSpPr>
        <p:spPr>
          <a:xfrm>
            <a:off x="710937" y="2396273"/>
            <a:ext cx="5537464" cy="400110"/>
          </a:xfrm>
          <a:prstGeom prst="rect">
            <a:avLst/>
          </a:prstGeom>
          <a:solidFill>
            <a:schemeClr val="accent5">
              <a:lumMod val="40000"/>
              <a:lumOff val="60000"/>
            </a:schemeClr>
          </a:solidFill>
        </p:spPr>
        <p:txBody>
          <a:bodyPr wrap="square" rtlCol="0">
            <a:spAutoFit/>
          </a:bodyPr>
          <a:lstStyle/>
          <a:p>
            <a:r>
              <a:rPr lang="en-GB" sz="2000" dirty="0">
                <a:solidFill>
                  <a:srgbClr val="003088"/>
                </a:solidFill>
              </a:rPr>
              <a:t>Good sensitivity to antiferromagnetism</a:t>
            </a:r>
          </a:p>
        </p:txBody>
      </p:sp>
      <p:sp>
        <p:nvSpPr>
          <p:cNvPr id="50" name="TextBox 49">
            <a:extLst>
              <a:ext uri="{FF2B5EF4-FFF2-40B4-BE49-F238E27FC236}">
                <a16:creationId xmlns:a16="http://schemas.microsoft.com/office/drawing/2014/main" id="{C1BB39FF-A0C5-6F76-8935-9A02AF065F6F}"/>
              </a:ext>
            </a:extLst>
          </p:cNvPr>
          <p:cNvSpPr txBox="1"/>
          <p:nvPr/>
        </p:nvSpPr>
        <p:spPr>
          <a:xfrm>
            <a:off x="710937" y="1430973"/>
            <a:ext cx="8445763" cy="400110"/>
          </a:xfrm>
          <a:prstGeom prst="rect">
            <a:avLst/>
          </a:prstGeom>
          <a:solidFill>
            <a:schemeClr val="accent5">
              <a:lumMod val="40000"/>
              <a:lumOff val="60000"/>
            </a:schemeClr>
          </a:solidFill>
        </p:spPr>
        <p:txBody>
          <a:bodyPr wrap="square" rtlCol="0">
            <a:spAutoFit/>
          </a:bodyPr>
          <a:lstStyle/>
          <a:p>
            <a:r>
              <a:rPr lang="en-GB" sz="2000" dirty="0">
                <a:solidFill>
                  <a:srgbClr val="003088"/>
                </a:solidFill>
              </a:rPr>
              <a:t>Measurements can be conducted in true zero magnetic field</a:t>
            </a:r>
          </a:p>
        </p:txBody>
      </p:sp>
    </p:spTree>
    <p:extLst>
      <p:ext uri="{BB962C8B-B14F-4D97-AF65-F5344CB8AC3E}">
        <p14:creationId xmlns:p14="http://schemas.microsoft.com/office/powerpoint/2010/main" val="26147171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312CD9-1207-463E-0FAC-400359E0AC66}"/>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3DD5D37F-78A1-EB5A-5574-EE841B2459D7}"/>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Other key features of </a:t>
            </a:r>
            <a:r>
              <a:rPr lang="el-GR" sz="3200" dirty="0">
                <a:latin typeface="Roboto" panose="02000000000000000000" pitchFamily="2" charset="0"/>
                <a:ea typeface="Roboto" panose="02000000000000000000" pitchFamily="2" charset="0"/>
                <a:cs typeface="Roboto" panose="02000000000000000000" pitchFamily="2" charset="0"/>
              </a:rPr>
              <a:t>μ</a:t>
            </a:r>
            <a:r>
              <a:rPr lang="en-GB" sz="3200" dirty="0">
                <a:latin typeface="Roboto" panose="02000000000000000000" pitchFamily="2" charset="0"/>
                <a:ea typeface="Roboto" panose="02000000000000000000" pitchFamily="2" charset="0"/>
                <a:cs typeface="Roboto" panose="02000000000000000000" pitchFamily="2" charset="0"/>
              </a:rPr>
              <a:t>SR</a:t>
            </a:r>
            <a:endParaRPr lang="en-GB" sz="3200" dirty="0">
              <a:ea typeface="Roboto"/>
            </a:endParaRPr>
          </a:p>
        </p:txBody>
      </p:sp>
      <p:sp>
        <p:nvSpPr>
          <p:cNvPr id="2" name="Rectangle 1">
            <a:extLst>
              <a:ext uri="{FF2B5EF4-FFF2-40B4-BE49-F238E27FC236}">
                <a16:creationId xmlns:a16="http://schemas.microsoft.com/office/drawing/2014/main" id="{503BE9E7-71D5-C9E6-4C16-AA8B02652820}"/>
              </a:ext>
            </a:extLst>
          </p:cNvPr>
          <p:cNvSpPr/>
          <p:nvPr/>
        </p:nvSpPr>
        <p:spPr>
          <a:xfrm>
            <a:off x="71718" y="5390708"/>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C34DC9C0-1584-4FEB-EDC1-9AE2915138A5}"/>
              </a:ext>
            </a:extLst>
          </p:cNvPr>
          <p:cNvSpPr txBox="1"/>
          <p:nvPr/>
        </p:nvSpPr>
        <p:spPr>
          <a:xfrm>
            <a:off x="281377" y="1293601"/>
            <a:ext cx="9726223" cy="400110"/>
          </a:xfrm>
          <a:prstGeom prst="rect">
            <a:avLst/>
          </a:prstGeom>
          <a:solidFill>
            <a:schemeClr val="accent5">
              <a:lumMod val="40000"/>
              <a:lumOff val="60000"/>
            </a:schemeClr>
          </a:solidFill>
        </p:spPr>
        <p:txBody>
          <a:bodyPr wrap="square" rtlCol="0">
            <a:spAutoFit/>
          </a:bodyPr>
          <a:lstStyle/>
          <a:p>
            <a:r>
              <a:rPr lang="en-GB" sz="2000" dirty="0">
                <a:solidFill>
                  <a:srgbClr val="003088"/>
                </a:solidFill>
              </a:rPr>
              <a:t>High sensitivity: very small moments can be detected, 0.01 </a:t>
            </a:r>
            <a:r>
              <a:rPr lang="en-GB" sz="2000" dirty="0" err="1">
                <a:solidFill>
                  <a:srgbClr val="003088"/>
                </a:solidFill>
                <a:latin typeface="Symbol" panose="05050102010706020507" pitchFamily="18" charset="2"/>
              </a:rPr>
              <a:t>m</a:t>
            </a:r>
            <a:r>
              <a:rPr lang="en-GB" sz="2000" baseline="-25000" dirty="0" err="1">
                <a:solidFill>
                  <a:srgbClr val="003088"/>
                </a:solidFill>
              </a:rPr>
              <a:t>B</a:t>
            </a:r>
            <a:r>
              <a:rPr lang="en-GB" sz="2000" dirty="0">
                <a:solidFill>
                  <a:srgbClr val="003088"/>
                </a:solidFill>
              </a:rPr>
              <a:t> or less </a:t>
            </a:r>
          </a:p>
        </p:txBody>
      </p:sp>
    </p:spTree>
    <p:extLst>
      <p:ext uri="{BB962C8B-B14F-4D97-AF65-F5344CB8AC3E}">
        <p14:creationId xmlns:p14="http://schemas.microsoft.com/office/powerpoint/2010/main" val="1691640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12FD87-2BDD-8F02-FE8D-BF4115108BC3}"/>
              </a:ext>
            </a:extLst>
          </p:cNvPr>
          <p:cNvSpPr/>
          <p:nvPr/>
        </p:nvSpPr>
        <p:spPr>
          <a:xfrm>
            <a:off x="44115" y="5602705"/>
            <a:ext cx="5911515" cy="11470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5">
            <a:extLst>
              <a:ext uri="{FF2B5EF4-FFF2-40B4-BE49-F238E27FC236}">
                <a16:creationId xmlns:a16="http://schemas.microsoft.com/office/drawing/2014/main" id="{97DC53EE-D941-BB64-CEB5-EE89D0ABDA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7813" y="902297"/>
            <a:ext cx="6115425" cy="584741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72CDD5FE-CCC0-0D4D-88F3-75949031D8AF}"/>
              </a:ext>
            </a:extLst>
          </p:cNvPr>
          <p:cNvSpPr/>
          <p:nvPr/>
        </p:nvSpPr>
        <p:spPr>
          <a:xfrm>
            <a:off x="6340316" y="4312025"/>
            <a:ext cx="1155560" cy="1165609"/>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pic>
        <p:nvPicPr>
          <p:cNvPr id="1031" name="Picture 7">
            <a:extLst>
              <a:ext uri="{FF2B5EF4-FFF2-40B4-BE49-F238E27FC236}">
                <a16:creationId xmlns:a16="http://schemas.microsoft.com/office/drawing/2014/main" id="{8DE007C1-E912-E300-8F49-1E823FAB3F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7712" y="4267200"/>
            <a:ext cx="1635022" cy="248251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7">
            <a:extLst>
              <a:ext uri="{FF2B5EF4-FFF2-40B4-BE49-F238E27FC236}">
                <a16:creationId xmlns:a16="http://schemas.microsoft.com/office/drawing/2014/main" id="{B3520923-CB1F-8324-E704-D2F857116EBF}"/>
              </a:ext>
            </a:extLst>
          </p:cNvPr>
          <p:cNvSpPr txBox="1"/>
          <p:nvPr/>
        </p:nvSpPr>
        <p:spPr>
          <a:xfrm>
            <a:off x="244805" y="1189434"/>
            <a:ext cx="4853354" cy="3077766"/>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Courier New" panose="02070309020205020404" pitchFamily="49" charset="0"/>
              <a:buChar char="o"/>
            </a:pPr>
            <a:r>
              <a:rPr lang="en-GB" sz="1600" dirty="0">
                <a:solidFill>
                  <a:srgbClr val="003088"/>
                </a:solidFill>
              </a:rPr>
              <a:t>Discovered in California in 1936 by Carl David Anderson and Seth </a:t>
            </a:r>
            <a:r>
              <a:rPr lang="en-GB" sz="1600" dirty="0" err="1">
                <a:solidFill>
                  <a:srgbClr val="003088"/>
                </a:solidFill>
              </a:rPr>
              <a:t>Neddermeyer</a:t>
            </a:r>
            <a:r>
              <a:rPr lang="en-GB" sz="1600" dirty="0">
                <a:solidFill>
                  <a:srgbClr val="003088"/>
                </a:solidFill>
              </a:rPr>
              <a:t> via cloud chamber studies of cosmic rays</a:t>
            </a:r>
          </a:p>
          <a:p>
            <a:pPr marL="285750" indent="-285750">
              <a:buFont typeface="Courier New" panose="02070309020205020404" pitchFamily="49" charset="0"/>
              <a:buChar char="o"/>
            </a:pPr>
            <a:endParaRPr lang="en-GB" sz="1600" dirty="0">
              <a:solidFill>
                <a:srgbClr val="003088"/>
              </a:solidFill>
            </a:endParaRPr>
          </a:p>
          <a:p>
            <a:pPr marL="285750" indent="-285750">
              <a:buFont typeface="Courier New" panose="02070309020205020404" pitchFamily="49" charset="0"/>
              <a:buChar char="o"/>
            </a:pPr>
            <a:r>
              <a:rPr lang="en-GB" sz="1600" dirty="0">
                <a:solidFill>
                  <a:srgbClr val="003088"/>
                </a:solidFill>
              </a:rPr>
              <a:t>They found the new muon to be an unstable charged particle 200 times heavier than the electron</a:t>
            </a:r>
          </a:p>
          <a:p>
            <a:pPr marL="285750" indent="-285750">
              <a:buFont typeface="Courier New" panose="02070309020205020404" pitchFamily="49" charset="0"/>
              <a:buChar char="o"/>
            </a:pPr>
            <a:endParaRPr lang="en-GB" sz="1600" dirty="0">
              <a:solidFill>
                <a:srgbClr val="003088"/>
              </a:solidFill>
            </a:endParaRPr>
          </a:p>
          <a:p>
            <a:pPr marL="285750" indent="-285750">
              <a:buFont typeface="Courier New" panose="02070309020205020404" pitchFamily="49" charset="0"/>
              <a:buChar char="o"/>
            </a:pPr>
            <a:r>
              <a:rPr lang="en-GB" sz="1600" dirty="0">
                <a:solidFill>
                  <a:srgbClr val="003088"/>
                </a:solidFill>
              </a:rPr>
              <a:t>Originally categorised as a meson, now recognised as one of six leptonic elementary particles within the Standard Model </a:t>
            </a:r>
          </a:p>
          <a:p>
            <a:endParaRPr lang="en-GB" dirty="0"/>
          </a:p>
        </p:txBody>
      </p:sp>
      <p:sp>
        <p:nvSpPr>
          <p:cNvPr id="8" name="Title 1">
            <a:extLst>
              <a:ext uri="{FF2B5EF4-FFF2-40B4-BE49-F238E27FC236}">
                <a16:creationId xmlns:a16="http://schemas.microsoft.com/office/drawing/2014/main" id="{1E962528-5FF6-16A6-35EB-954018D15852}"/>
              </a:ext>
            </a:extLst>
          </p:cNvPr>
          <p:cNvSpPr txBox="1">
            <a:spLocks/>
          </p:cNvSpPr>
          <p:nvPr/>
        </p:nvSpPr>
        <p:spPr>
          <a:xfrm>
            <a:off x="450882" y="202389"/>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latin typeface="Moderat Medium"/>
                <a:ea typeface="Roboto"/>
                <a:cs typeface="Arial"/>
              </a:rPr>
              <a:t>Properties of the muon </a:t>
            </a:r>
            <a:endParaRPr lang="en-US" dirty="0"/>
          </a:p>
        </p:txBody>
      </p:sp>
    </p:spTree>
    <p:extLst>
      <p:ext uri="{BB962C8B-B14F-4D97-AF65-F5344CB8AC3E}">
        <p14:creationId xmlns:p14="http://schemas.microsoft.com/office/powerpoint/2010/main" val="1981066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D264C3-3863-4BBA-CB06-1DA3C67B7DDC}"/>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165A3423-A16A-1C89-EEEA-849B557FD4F3}"/>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Other key features of </a:t>
            </a:r>
            <a:r>
              <a:rPr lang="el-GR" sz="3200" dirty="0">
                <a:latin typeface="Roboto" panose="02000000000000000000" pitchFamily="2" charset="0"/>
                <a:ea typeface="Roboto" panose="02000000000000000000" pitchFamily="2" charset="0"/>
                <a:cs typeface="Roboto" panose="02000000000000000000" pitchFamily="2" charset="0"/>
              </a:rPr>
              <a:t>μ</a:t>
            </a:r>
            <a:r>
              <a:rPr lang="en-GB" sz="3200" dirty="0">
                <a:latin typeface="Roboto" panose="02000000000000000000" pitchFamily="2" charset="0"/>
                <a:ea typeface="Roboto" panose="02000000000000000000" pitchFamily="2" charset="0"/>
                <a:cs typeface="Roboto" panose="02000000000000000000" pitchFamily="2" charset="0"/>
              </a:rPr>
              <a:t>SR</a:t>
            </a:r>
            <a:endParaRPr lang="en-GB" sz="3200" dirty="0">
              <a:ea typeface="Roboto"/>
            </a:endParaRPr>
          </a:p>
        </p:txBody>
      </p:sp>
      <p:sp>
        <p:nvSpPr>
          <p:cNvPr id="2" name="Rectangle 1">
            <a:extLst>
              <a:ext uri="{FF2B5EF4-FFF2-40B4-BE49-F238E27FC236}">
                <a16:creationId xmlns:a16="http://schemas.microsoft.com/office/drawing/2014/main" id="{04D43BF1-B58D-EABC-75C5-4C973919D88F}"/>
              </a:ext>
            </a:extLst>
          </p:cNvPr>
          <p:cNvSpPr/>
          <p:nvPr/>
        </p:nvSpPr>
        <p:spPr>
          <a:xfrm>
            <a:off x="71718" y="5390708"/>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36D9AF55-7B5B-DDA8-8544-5677539F46B8}"/>
              </a:ext>
            </a:extLst>
          </p:cNvPr>
          <p:cNvSpPr txBox="1"/>
          <p:nvPr/>
        </p:nvSpPr>
        <p:spPr>
          <a:xfrm>
            <a:off x="281377" y="1293601"/>
            <a:ext cx="9726223" cy="400110"/>
          </a:xfrm>
          <a:prstGeom prst="rect">
            <a:avLst/>
          </a:prstGeom>
          <a:solidFill>
            <a:schemeClr val="accent5">
              <a:lumMod val="40000"/>
              <a:lumOff val="60000"/>
            </a:schemeClr>
          </a:solidFill>
        </p:spPr>
        <p:txBody>
          <a:bodyPr wrap="square" rtlCol="0">
            <a:spAutoFit/>
          </a:bodyPr>
          <a:lstStyle/>
          <a:p>
            <a:r>
              <a:rPr lang="en-GB" sz="2000" dirty="0">
                <a:solidFill>
                  <a:srgbClr val="003088"/>
                </a:solidFill>
              </a:rPr>
              <a:t>High sensitivity: very small moments can be detected, 0.01 </a:t>
            </a:r>
            <a:r>
              <a:rPr lang="en-GB" sz="2000" dirty="0" err="1">
                <a:solidFill>
                  <a:srgbClr val="003088"/>
                </a:solidFill>
                <a:latin typeface="Symbol" panose="05050102010706020507" pitchFamily="18" charset="2"/>
              </a:rPr>
              <a:t>m</a:t>
            </a:r>
            <a:r>
              <a:rPr lang="en-GB" sz="2000" baseline="-25000" dirty="0" err="1">
                <a:solidFill>
                  <a:srgbClr val="003088"/>
                </a:solidFill>
              </a:rPr>
              <a:t>B</a:t>
            </a:r>
            <a:r>
              <a:rPr lang="en-GB" sz="2000" dirty="0">
                <a:solidFill>
                  <a:srgbClr val="003088"/>
                </a:solidFill>
              </a:rPr>
              <a:t> or less </a:t>
            </a:r>
          </a:p>
        </p:txBody>
      </p:sp>
      <p:sp>
        <p:nvSpPr>
          <p:cNvPr id="4" name="TextBox 3">
            <a:extLst>
              <a:ext uri="{FF2B5EF4-FFF2-40B4-BE49-F238E27FC236}">
                <a16:creationId xmlns:a16="http://schemas.microsoft.com/office/drawing/2014/main" id="{E2D5D360-BED1-F126-4115-3EF80A0FD9D3}"/>
              </a:ext>
            </a:extLst>
          </p:cNvPr>
          <p:cNvSpPr txBox="1"/>
          <p:nvPr/>
        </p:nvSpPr>
        <p:spPr>
          <a:xfrm>
            <a:off x="281377" y="2239172"/>
            <a:ext cx="9726223" cy="1323439"/>
          </a:xfrm>
          <a:prstGeom prst="rect">
            <a:avLst/>
          </a:prstGeom>
          <a:solidFill>
            <a:schemeClr val="accent5">
              <a:lumMod val="40000"/>
              <a:lumOff val="60000"/>
            </a:schemeClr>
          </a:solidFill>
        </p:spPr>
        <p:txBody>
          <a:bodyPr wrap="square" rtlCol="0">
            <a:spAutoFit/>
          </a:bodyPr>
          <a:lstStyle/>
          <a:p>
            <a:r>
              <a:rPr lang="en-GB" sz="2000" dirty="0">
                <a:solidFill>
                  <a:srgbClr val="003088"/>
                </a:solidFill>
              </a:rPr>
              <a:t>Excellent compatibility with a range of different sample environments, since both incoming muons and outgoing positrons easily penetrate the walls and windows of cryostats, fridges, furnaces etc. This means a range of different experiments are possible. </a:t>
            </a:r>
          </a:p>
        </p:txBody>
      </p:sp>
    </p:spTree>
    <p:extLst>
      <p:ext uri="{BB962C8B-B14F-4D97-AF65-F5344CB8AC3E}">
        <p14:creationId xmlns:p14="http://schemas.microsoft.com/office/powerpoint/2010/main" val="375007986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48BB96-B602-D273-C9A8-4DD205C4C5E3}"/>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B029EB39-3873-1413-7E4E-D43F763BA39E}"/>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Other key features of </a:t>
            </a:r>
            <a:r>
              <a:rPr lang="el-GR" sz="3200" dirty="0">
                <a:latin typeface="Roboto" panose="02000000000000000000" pitchFamily="2" charset="0"/>
                <a:ea typeface="Roboto" panose="02000000000000000000" pitchFamily="2" charset="0"/>
                <a:cs typeface="Roboto" panose="02000000000000000000" pitchFamily="2" charset="0"/>
              </a:rPr>
              <a:t>μ</a:t>
            </a:r>
            <a:r>
              <a:rPr lang="en-GB" sz="3200" dirty="0">
                <a:latin typeface="Roboto" panose="02000000000000000000" pitchFamily="2" charset="0"/>
                <a:ea typeface="Roboto" panose="02000000000000000000" pitchFamily="2" charset="0"/>
                <a:cs typeface="Roboto" panose="02000000000000000000" pitchFamily="2" charset="0"/>
              </a:rPr>
              <a:t>SR</a:t>
            </a:r>
            <a:endParaRPr lang="en-GB" sz="3200" dirty="0">
              <a:ea typeface="Roboto"/>
            </a:endParaRPr>
          </a:p>
        </p:txBody>
      </p:sp>
      <p:sp>
        <p:nvSpPr>
          <p:cNvPr id="2" name="Rectangle 1">
            <a:extLst>
              <a:ext uri="{FF2B5EF4-FFF2-40B4-BE49-F238E27FC236}">
                <a16:creationId xmlns:a16="http://schemas.microsoft.com/office/drawing/2014/main" id="{D363B1E0-15F5-531E-1E21-80993A1CDFEA}"/>
              </a:ext>
            </a:extLst>
          </p:cNvPr>
          <p:cNvSpPr/>
          <p:nvPr/>
        </p:nvSpPr>
        <p:spPr>
          <a:xfrm>
            <a:off x="71718" y="5390708"/>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97438697-595A-C04F-659F-12A702F2392B}"/>
              </a:ext>
            </a:extLst>
          </p:cNvPr>
          <p:cNvSpPr txBox="1"/>
          <p:nvPr/>
        </p:nvSpPr>
        <p:spPr>
          <a:xfrm>
            <a:off x="281377" y="1293601"/>
            <a:ext cx="9726223" cy="400110"/>
          </a:xfrm>
          <a:prstGeom prst="rect">
            <a:avLst/>
          </a:prstGeom>
          <a:solidFill>
            <a:schemeClr val="accent5">
              <a:lumMod val="40000"/>
              <a:lumOff val="60000"/>
            </a:schemeClr>
          </a:solidFill>
        </p:spPr>
        <p:txBody>
          <a:bodyPr wrap="square" rtlCol="0">
            <a:spAutoFit/>
          </a:bodyPr>
          <a:lstStyle/>
          <a:p>
            <a:r>
              <a:rPr lang="en-GB" sz="2000" dirty="0">
                <a:solidFill>
                  <a:srgbClr val="003088"/>
                </a:solidFill>
              </a:rPr>
              <a:t>High sensitivity: very small moments can be detected, 0.01 </a:t>
            </a:r>
            <a:r>
              <a:rPr lang="en-GB" sz="2000" dirty="0" err="1">
                <a:solidFill>
                  <a:srgbClr val="003088"/>
                </a:solidFill>
                <a:latin typeface="Symbol" panose="05050102010706020507" pitchFamily="18" charset="2"/>
              </a:rPr>
              <a:t>m</a:t>
            </a:r>
            <a:r>
              <a:rPr lang="en-GB" sz="2000" baseline="-25000" dirty="0" err="1">
                <a:solidFill>
                  <a:srgbClr val="003088"/>
                </a:solidFill>
              </a:rPr>
              <a:t>B</a:t>
            </a:r>
            <a:r>
              <a:rPr lang="en-GB" sz="2000" dirty="0">
                <a:solidFill>
                  <a:srgbClr val="003088"/>
                </a:solidFill>
              </a:rPr>
              <a:t> or less </a:t>
            </a:r>
          </a:p>
        </p:txBody>
      </p:sp>
      <p:sp>
        <p:nvSpPr>
          <p:cNvPr id="4" name="TextBox 3">
            <a:extLst>
              <a:ext uri="{FF2B5EF4-FFF2-40B4-BE49-F238E27FC236}">
                <a16:creationId xmlns:a16="http://schemas.microsoft.com/office/drawing/2014/main" id="{1C6C7130-8919-5E01-32AE-309E49480D0E}"/>
              </a:ext>
            </a:extLst>
          </p:cNvPr>
          <p:cNvSpPr txBox="1"/>
          <p:nvPr/>
        </p:nvSpPr>
        <p:spPr>
          <a:xfrm>
            <a:off x="281377" y="2239172"/>
            <a:ext cx="9726223" cy="1323439"/>
          </a:xfrm>
          <a:prstGeom prst="rect">
            <a:avLst/>
          </a:prstGeom>
          <a:solidFill>
            <a:schemeClr val="accent5">
              <a:lumMod val="40000"/>
              <a:lumOff val="60000"/>
            </a:schemeClr>
          </a:solidFill>
        </p:spPr>
        <p:txBody>
          <a:bodyPr wrap="square" rtlCol="0">
            <a:spAutoFit/>
          </a:bodyPr>
          <a:lstStyle/>
          <a:p>
            <a:r>
              <a:rPr lang="en-GB" sz="2000" dirty="0">
                <a:solidFill>
                  <a:srgbClr val="003088"/>
                </a:solidFill>
              </a:rPr>
              <a:t>Excellent compatibility with a range of different sample environments, since both incoming muons and outgoing positrons easily penetrate the walls and windows of cryostats, fridges, furnaces etc. This means a range of different experiments are possible. </a:t>
            </a:r>
          </a:p>
        </p:txBody>
      </p:sp>
      <p:sp>
        <p:nvSpPr>
          <p:cNvPr id="7" name="TextBox 6">
            <a:extLst>
              <a:ext uri="{FF2B5EF4-FFF2-40B4-BE49-F238E27FC236}">
                <a16:creationId xmlns:a16="http://schemas.microsoft.com/office/drawing/2014/main" id="{7F2A1F39-DCA2-A84D-5FB2-6B8489F15A1A}"/>
              </a:ext>
            </a:extLst>
          </p:cNvPr>
          <p:cNvSpPr txBox="1"/>
          <p:nvPr/>
        </p:nvSpPr>
        <p:spPr>
          <a:xfrm>
            <a:off x="281377" y="4214305"/>
            <a:ext cx="9726223" cy="400110"/>
          </a:xfrm>
          <a:prstGeom prst="rect">
            <a:avLst/>
          </a:prstGeom>
          <a:solidFill>
            <a:schemeClr val="accent5">
              <a:lumMod val="40000"/>
              <a:lumOff val="60000"/>
            </a:schemeClr>
          </a:solidFill>
        </p:spPr>
        <p:txBody>
          <a:bodyPr wrap="square" rtlCol="0">
            <a:spAutoFit/>
          </a:bodyPr>
          <a:lstStyle/>
          <a:p>
            <a:r>
              <a:rPr lang="en-GB" sz="2000" dirty="0">
                <a:solidFill>
                  <a:srgbClr val="003088"/>
                </a:solidFill>
              </a:rPr>
              <a:t>Sample mounting and alignment straightforward </a:t>
            </a:r>
          </a:p>
        </p:txBody>
      </p:sp>
    </p:spTree>
    <p:extLst>
      <p:ext uri="{BB962C8B-B14F-4D97-AF65-F5344CB8AC3E}">
        <p14:creationId xmlns:p14="http://schemas.microsoft.com/office/powerpoint/2010/main" val="105915889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6CE090-E116-E42B-EB48-D880D7F171F7}"/>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59CC9DBE-30AB-10E6-38D8-C715662BC748}"/>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Some key challenges of </a:t>
            </a:r>
            <a:r>
              <a:rPr lang="el-GR" sz="3200" dirty="0">
                <a:latin typeface="Roboto" panose="02000000000000000000" pitchFamily="2" charset="0"/>
                <a:ea typeface="Roboto" panose="02000000000000000000" pitchFamily="2" charset="0"/>
                <a:cs typeface="Roboto" panose="02000000000000000000" pitchFamily="2" charset="0"/>
              </a:rPr>
              <a:t>μ</a:t>
            </a:r>
            <a:r>
              <a:rPr lang="en-GB" sz="3200" dirty="0">
                <a:latin typeface="Roboto" panose="02000000000000000000" pitchFamily="2" charset="0"/>
                <a:ea typeface="Roboto" panose="02000000000000000000" pitchFamily="2" charset="0"/>
                <a:cs typeface="Roboto" panose="02000000000000000000" pitchFamily="2" charset="0"/>
              </a:rPr>
              <a:t>SR</a:t>
            </a:r>
            <a:endParaRPr lang="en-GB" sz="3200" dirty="0">
              <a:ea typeface="Roboto"/>
            </a:endParaRPr>
          </a:p>
        </p:txBody>
      </p:sp>
      <p:sp>
        <p:nvSpPr>
          <p:cNvPr id="2" name="Rectangle 1">
            <a:extLst>
              <a:ext uri="{FF2B5EF4-FFF2-40B4-BE49-F238E27FC236}">
                <a16:creationId xmlns:a16="http://schemas.microsoft.com/office/drawing/2014/main" id="{025067C5-7965-ECAC-86F0-20B6438E6835}"/>
              </a:ext>
            </a:extLst>
          </p:cNvPr>
          <p:cNvSpPr/>
          <p:nvPr/>
        </p:nvSpPr>
        <p:spPr>
          <a:xfrm>
            <a:off x="71718" y="5390708"/>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491C9F76-3B28-C63E-1A11-4C8B10D96208}"/>
              </a:ext>
            </a:extLst>
          </p:cNvPr>
          <p:cNvSpPr txBox="1"/>
          <p:nvPr/>
        </p:nvSpPr>
        <p:spPr>
          <a:xfrm>
            <a:off x="281376" y="1227873"/>
            <a:ext cx="9967523" cy="707886"/>
          </a:xfrm>
          <a:prstGeom prst="rect">
            <a:avLst/>
          </a:prstGeom>
          <a:solidFill>
            <a:schemeClr val="accent4">
              <a:lumMod val="40000"/>
              <a:lumOff val="60000"/>
            </a:schemeClr>
          </a:solidFill>
        </p:spPr>
        <p:txBody>
          <a:bodyPr wrap="square" rtlCol="0">
            <a:spAutoFit/>
          </a:bodyPr>
          <a:lstStyle/>
          <a:p>
            <a:r>
              <a:rPr lang="en-GB" sz="2000" dirty="0">
                <a:solidFill>
                  <a:srgbClr val="003088"/>
                </a:solidFill>
              </a:rPr>
              <a:t>Muon stopping sites often need to be determined to fully interpret the experimental data.</a:t>
            </a:r>
          </a:p>
        </p:txBody>
      </p:sp>
    </p:spTree>
    <p:extLst>
      <p:ext uri="{BB962C8B-B14F-4D97-AF65-F5344CB8AC3E}">
        <p14:creationId xmlns:p14="http://schemas.microsoft.com/office/powerpoint/2010/main" val="201541941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0DEE2A-3BA0-EFAD-AB7C-9213C79FC398}"/>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D550258B-8297-006B-8DE3-1F8E9A179C40}"/>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Some key challenges of </a:t>
            </a:r>
            <a:r>
              <a:rPr lang="el-GR" sz="3200" dirty="0">
                <a:latin typeface="Roboto" panose="02000000000000000000" pitchFamily="2" charset="0"/>
                <a:ea typeface="Roboto" panose="02000000000000000000" pitchFamily="2" charset="0"/>
                <a:cs typeface="Roboto" panose="02000000000000000000" pitchFamily="2" charset="0"/>
              </a:rPr>
              <a:t>μ</a:t>
            </a:r>
            <a:r>
              <a:rPr lang="en-GB" sz="3200" dirty="0">
                <a:latin typeface="Roboto" panose="02000000000000000000" pitchFamily="2" charset="0"/>
                <a:ea typeface="Roboto" panose="02000000000000000000" pitchFamily="2" charset="0"/>
                <a:cs typeface="Roboto" panose="02000000000000000000" pitchFamily="2" charset="0"/>
              </a:rPr>
              <a:t>SR</a:t>
            </a:r>
            <a:endParaRPr lang="en-GB" sz="3200" dirty="0">
              <a:ea typeface="Roboto"/>
            </a:endParaRPr>
          </a:p>
        </p:txBody>
      </p:sp>
      <p:sp>
        <p:nvSpPr>
          <p:cNvPr id="2" name="Rectangle 1">
            <a:extLst>
              <a:ext uri="{FF2B5EF4-FFF2-40B4-BE49-F238E27FC236}">
                <a16:creationId xmlns:a16="http://schemas.microsoft.com/office/drawing/2014/main" id="{A6CBADE6-C854-926F-CBFD-54082D62C82A}"/>
              </a:ext>
            </a:extLst>
          </p:cNvPr>
          <p:cNvSpPr/>
          <p:nvPr/>
        </p:nvSpPr>
        <p:spPr>
          <a:xfrm>
            <a:off x="71718" y="5390708"/>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FC216270-67C6-3CDF-3CDC-6392695F0D03}"/>
              </a:ext>
            </a:extLst>
          </p:cNvPr>
          <p:cNvSpPr txBox="1"/>
          <p:nvPr/>
        </p:nvSpPr>
        <p:spPr>
          <a:xfrm>
            <a:off x="281376" y="1227873"/>
            <a:ext cx="9967523" cy="707886"/>
          </a:xfrm>
          <a:prstGeom prst="rect">
            <a:avLst/>
          </a:prstGeom>
          <a:solidFill>
            <a:schemeClr val="accent4">
              <a:lumMod val="40000"/>
              <a:lumOff val="60000"/>
            </a:schemeClr>
          </a:solidFill>
        </p:spPr>
        <p:txBody>
          <a:bodyPr wrap="square" rtlCol="0">
            <a:spAutoFit/>
          </a:bodyPr>
          <a:lstStyle/>
          <a:p>
            <a:r>
              <a:rPr lang="en-GB" sz="2000" dirty="0">
                <a:solidFill>
                  <a:srgbClr val="003088"/>
                </a:solidFill>
              </a:rPr>
              <a:t>Muon stopping sites often need to be determined to fully interpret the experimental data.</a:t>
            </a:r>
          </a:p>
        </p:txBody>
      </p:sp>
      <p:sp>
        <p:nvSpPr>
          <p:cNvPr id="8" name="TextBox 7">
            <a:extLst>
              <a:ext uri="{FF2B5EF4-FFF2-40B4-BE49-F238E27FC236}">
                <a16:creationId xmlns:a16="http://schemas.microsoft.com/office/drawing/2014/main" id="{2246E90C-B958-9D1E-6C28-34DB183F43E0}"/>
              </a:ext>
            </a:extLst>
          </p:cNvPr>
          <p:cNvSpPr txBox="1"/>
          <p:nvPr/>
        </p:nvSpPr>
        <p:spPr>
          <a:xfrm>
            <a:off x="281374" y="2680363"/>
            <a:ext cx="9967523" cy="400110"/>
          </a:xfrm>
          <a:prstGeom prst="rect">
            <a:avLst/>
          </a:prstGeom>
          <a:solidFill>
            <a:schemeClr val="accent4">
              <a:lumMod val="40000"/>
              <a:lumOff val="60000"/>
            </a:schemeClr>
          </a:solidFill>
        </p:spPr>
        <p:txBody>
          <a:bodyPr wrap="square" rtlCol="0">
            <a:spAutoFit/>
          </a:bodyPr>
          <a:lstStyle/>
          <a:p>
            <a:r>
              <a:rPr lang="en-GB" sz="2000" dirty="0">
                <a:solidFill>
                  <a:srgbClr val="003088"/>
                </a:solidFill>
              </a:rPr>
              <a:t>The muon itself can perturb the system being studied.</a:t>
            </a:r>
          </a:p>
        </p:txBody>
      </p:sp>
    </p:spTree>
    <p:extLst>
      <p:ext uri="{BB962C8B-B14F-4D97-AF65-F5344CB8AC3E}">
        <p14:creationId xmlns:p14="http://schemas.microsoft.com/office/powerpoint/2010/main" val="22679693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E78D8B-6BCE-E992-67D3-F45A2A26789D}"/>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CA5E37BD-D545-ABD5-3ADA-42A1D45A05D3}"/>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Some key challenges of </a:t>
            </a:r>
            <a:r>
              <a:rPr lang="el-GR" sz="3200" dirty="0">
                <a:latin typeface="Roboto" panose="02000000000000000000" pitchFamily="2" charset="0"/>
                <a:ea typeface="Roboto" panose="02000000000000000000" pitchFamily="2" charset="0"/>
                <a:cs typeface="Roboto" panose="02000000000000000000" pitchFamily="2" charset="0"/>
              </a:rPr>
              <a:t>μ</a:t>
            </a:r>
            <a:r>
              <a:rPr lang="en-GB" sz="3200" dirty="0">
                <a:latin typeface="Roboto" panose="02000000000000000000" pitchFamily="2" charset="0"/>
                <a:ea typeface="Roboto" panose="02000000000000000000" pitchFamily="2" charset="0"/>
                <a:cs typeface="Roboto" panose="02000000000000000000" pitchFamily="2" charset="0"/>
              </a:rPr>
              <a:t>SR</a:t>
            </a:r>
            <a:endParaRPr lang="en-GB" sz="3200" dirty="0">
              <a:ea typeface="Roboto"/>
            </a:endParaRPr>
          </a:p>
        </p:txBody>
      </p:sp>
      <p:sp>
        <p:nvSpPr>
          <p:cNvPr id="2" name="Rectangle 1">
            <a:extLst>
              <a:ext uri="{FF2B5EF4-FFF2-40B4-BE49-F238E27FC236}">
                <a16:creationId xmlns:a16="http://schemas.microsoft.com/office/drawing/2014/main" id="{F28D64D9-B213-05FA-D50E-61EA5E58BEBC}"/>
              </a:ext>
            </a:extLst>
          </p:cNvPr>
          <p:cNvSpPr/>
          <p:nvPr/>
        </p:nvSpPr>
        <p:spPr>
          <a:xfrm>
            <a:off x="71718" y="5390708"/>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CA160E93-E51A-C606-F9F3-42F05F8A139F}"/>
              </a:ext>
            </a:extLst>
          </p:cNvPr>
          <p:cNvSpPr txBox="1"/>
          <p:nvPr/>
        </p:nvSpPr>
        <p:spPr>
          <a:xfrm>
            <a:off x="281376" y="1227873"/>
            <a:ext cx="9967523" cy="707886"/>
          </a:xfrm>
          <a:prstGeom prst="rect">
            <a:avLst/>
          </a:prstGeom>
          <a:solidFill>
            <a:schemeClr val="accent4">
              <a:lumMod val="40000"/>
              <a:lumOff val="60000"/>
            </a:schemeClr>
          </a:solidFill>
        </p:spPr>
        <p:txBody>
          <a:bodyPr wrap="square" rtlCol="0">
            <a:spAutoFit/>
          </a:bodyPr>
          <a:lstStyle/>
          <a:p>
            <a:r>
              <a:rPr lang="en-GB" sz="2000" dirty="0">
                <a:solidFill>
                  <a:srgbClr val="003088"/>
                </a:solidFill>
              </a:rPr>
              <a:t>Muon stopping sites often need to be determined to fully interpret the experimental data.</a:t>
            </a:r>
          </a:p>
        </p:txBody>
      </p:sp>
      <p:sp>
        <p:nvSpPr>
          <p:cNvPr id="8" name="TextBox 7">
            <a:extLst>
              <a:ext uri="{FF2B5EF4-FFF2-40B4-BE49-F238E27FC236}">
                <a16:creationId xmlns:a16="http://schemas.microsoft.com/office/drawing/2014/main" id="{4403EA68-6026-4E10-EF9B-ABB86F036274}"/>
              </a:ext>
            </a:extLst>
          </p:cNvPr>
          <p:cNvSpPr txBox="1"/>
          <p:nvPr/>
        </p:nvSpPr>
        <p:spPr>
          <a:xfrm>
            <a:off x="281374" y="2680363"/>
            <a:ext cx="9967523" cy="400110"/>
          </a:xfrm>
          <a:prstGeom prst="rect">
            <a:avLst/>
          </a:prstGeom>
          <a:solidFill>
            <a:schemeClr val="accent4">
              <a:lumMod val="40000"/>
              <a:lumOff val="60000"/>
            </a:schemeClr>
          </a:solidFill>
        </p:spPr>
        <p:txBody>
          <a:bodyPr wrap="square" rtlCol="0">
            <a:spAutoFit/>
          </a:bodyPr>
          <a:lstStyle/>
          <a:p>
            <a:r>
              <a:rPr lang="en-GB" sz="2000" dirty="0">
                <a:solidFill>
                  <a:srgbClr val="003088"/>
                </a:solidFill>
              </a:rPr>
              <a:t>The muon itself can perturb the system being studied.</a:t>
            </a:r>
          </a:p>
        </p:txBody>
      </p:sp>
      <p:sp>
        <p:nvSpPr>
          <p:cNvPr id="9" name="TextBox 8">
            <a:extLst>
              <a:ext uri="{FF2B5EF4-FFF2-40B4-BE49-F238E27FC236}">
                <a16:creationId xmlns:a16="http://schemas.microsoft.com/office/drawing/2014/main" id="{D2966CC8-AC0F-6050-58D3-DC45416CE1B5}"/>
              </a:ext>
            </a:extLst>
          </p:cNvPr>
          <p:cNvSpPr txBox="1"/>
          <p:nvPr/>
        </p:nvSpPr>
        <p:spPr>
          <a:xfrm>
            <a:off x="281376" y="3763522"/>
            <a:ext cx="9967523" cy="707886"/>
          </a:xfrm>
          <a:prstGeom prst="rect">
            <a:avLst/>
          </a:prstGeom>
          <a:solidFill>
            <a:schemeClr val="accent4">
              <a:lumMod val="40000"/>
              <a:lumOff val="60000"/>
            </a:schemeClr>
          </a:solidFill>
        </p:spPr>
        <p:txBody>
          <a:bodyPr wrap="square" rtlCol="0">
            <a:spAutoFit/>
          </a:bodyPr>
          <a:lstStyle/>
          <a:p>
            <a:r>
              <a:rPr lang="en-GB" sz="2000" dirty="0">
                <a:solidFill>
                  <a:srgbClr val="003088"/>
                </a:solidFill>
              </a:rPr>
              <a:t>Often need more sample mass, and quite large sample sizes, compared to other measurement techniques. </a:t>
            </a:r>
          </a:p>
        </p:txBody>
      </p:sp>
    </p:spTree>
    <p:extLst>
      <p:ext uri="{BB962C8B-B14F-4D97-AF65-F5344CB8AC3E}">
        <p14:creationId xmlns:p14="http://schemas.microsoft.com/office/powerpoint/2010/main" val="172961040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D9C1B9-28AE-E9E8-CFA1-6A06869FEAB6}"/>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507DCD35-B550-77EC-015D-B1AF8C3D3527}"/>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Some key challenges of </a:t>
            </a:r>
            <a:r>
              <a:rPr lang="el-GR" sz="3200" dirty="0">
                <a:latin typeface="Roboto" panose="02000000000000000000" pitchFamily="2" charset="0"/>
                <a:ea typeface="Roboto" panose="02000000000000000000" pitchFamily="2" charset="0"/>
                <a:cs typeface="Roboto" panose="02000000000000000000" pitchFamily="2" charset="0"/>
              </a:rPr>
              <a:t>μ</a:t>
            </a:r>
            <a:r>
              <a:rPr lang="en-GB" sz="3200" dirty="0">
                <a:latin typeface="Roboto" panose="02000000000000000000" pitchFamily="2" charset="0"/>
                <a:ea typeface="Roboto" panose="02000000000000000000" pitchFamily="2" charset="0"/>
                <a:cs typeface="Roboto" panose="02000000000000000000" pitchFamily="2" charset="0"/>
              </a:rPr>
              <a:t>SR</a:t>
            </a:r>
            <a:endParaRPr lang="en-GB" sz="3200" dirty="0">
              <a:ea typeface="Roboto"/>
            </a:endParaRPr>
          </a:p>
        </p:txBody>
      </p:sp>
      <p:sp>
        <p:nvSpPr>
          <p:cNvPr id="2" name="Rectangle 1">
            <a:extLst>
              <a:ext uri="{FF2B5EF4-FFF2-40B4-BE49-F238E27FC236}">
                <a16:creationId xmlns:a16="http://schemas.microsoft.com/office/drawing/2014/main" id="{7D0FA898-516E-51C0-18EC-5F79D2987C24}"/>
              </a:ext>
            </a:extLst>
          </p:cNvPr>
          <p:cNvSpPr/>
          <p:nvPr/>
        </p:nvSpPr>
        <p:spPr>
          <a:xfrm>
            <a:off x="71718" y="5390708"/>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AC6C8650-6571-C45B-0CB5-27096AA6EAF1}"/>
              </a:ext>
            </a:extLst>
          </p:cNvPr>
          <p:cNvSpPr txBox="1"/>
          <p:nvPr/>
        </p:nvSpPr>
        <p:spPr>
          <a:xfrm>
            <a:off x="281376" y="1227873"/>
            <a:ext cx="9967523" cy="707886"/>
          </a:xfrm>
          <a:prstGeom prst="rect">
            <a:avLst/>
          </a:prstGeom>
          <a:solidFill>
            <a:schemeClr val="accent4">
              <a:lumMod val="40000"/>
              <a:lumOff val="60000"/>
            </a:schemeClr>
          </a:solidFill>
        </p:spPr>
        <p:txBody>
          <a:bodyPr wrap="square" rtlCol="0">
            <a:spAutoFit/>
          </a:bodyPr>
          <a:lstStyle/>
          <a:p>
            <a:r>
              <a:rPr lang="en-GB" sz="2000" dirty="0">
                <a:solidFill>
                  <a:srgbClr val="003088"/>
                </a:solidFill>
              </a:rPr>
              <a:t>Muon stopping sites often need to be determined to fully interpret the experimental data.</a:t>
            </a:r>
          </a:p>
        </p:txBody>
      </p:sp>
      <p:sp>
        <p:nvSpPr>
          <p:cNvPr id="8" name="TextBox 7">
            <a:extLst>
              <a:ext uri="{FF2B5EF4-FFF2-40B4-BE49-F238E27FC236}">
                <a16:creationId xmlns:a16="http://schemas.microsoft.com/office/drawing/2014/main" id="{C76519DF-B9D2-6EA9-17B0-ACB474D6F7B7}"/>
              </a:ext>
            </a:extLst>
          </p:cNvPr>
          <p:cNvSpPr txBox="1"/>
          <p:nvPr/>
        </p:nvSpPr>
        <p:spPr>
          <a:xfrm>
            <a:off x="281374" y="2680363"/>
            <a:ext cx="9967523" cy="400110"/>
          </a:xfrm>
          <a:prstGeom prst="rect">
            <a:avLst/>
          </a:prstGeom>
          <a:solidFill>
            <a:schemeClr val="accent4">
              <a:lumMod val="40000"/>
              <a:lumOff val="60000"/>
            </a:schemeClr>
          </a:solidFill>
        </p:spPr>
        <p:txBody>
          <a:bodyPr wrap="square" rtlCol="0">
            <a:spAutoFit/>
          </a:bodyPr>
          <a:lstStyle/>
          <a:p>
            <a:r>
              <a:rPr lang="en-GB" sz="2000" dirty="0">
                <a:solidFill>
                  <a:srgbClr val="003088"/>
                </a:solidFill>
              </a:rPr>
              <a:t>The muon itself can perturb the system being studied.</a:t>
            </a:r>
          </a:p>
        </p:txBody>
      </p:sp>
      <p:sp>
        <p:nvSpPr>
          <p:cNvPr id="9" name="TextBox 8">
            <a:extLst>
              <a:ext uri="{FF2B5EF4-FFF2-40B4-BE49-F238E27FC236}">
                <a16:creationId xmlns:a16="http://schemas.microsoft.com/office/drawing/2014/main" id="{E67B2936-8DF3-2DB1-12FF-472DA7AF25C2}"/>
              </a:ext>
            </a:extLst>
          </p:cNvPr>
          <p:cNvSpPr txBox="1"/>
          <p:nvPr/>
        </p:nvSpPr>
        <p:spPr>
          <a:xfrm>
            <a:off x="281376" y="3763522"/>
            <a:ext cx="9967523" cy="707886"/>
          </a:xfrm>
          <a:prstGeom prst="rect">
            <a:avLst/>
          </a:prstGeom>
          <a:solidFill>
            <a:schemeClr val="accent4">
              <a:lumMod val="40000"/>
              <a:lumOff val="60000"/>
            </a:schemeClr>
          </a:solidFill>
        </p:spPr>
        <p:txBody>
          <a:bodyPr wrap="square" rtlCol="0">
            <a:spAutoFit/>
          </a:bodyPr>
          <a:lstStyle/>
          <a:p>
            <a:r>
              <a:rPr lang="en-GB" sz="2000" dirty="0">
                <a:solidFill>
                  <a:srgbClr val="003088"/>
                </a:solidFill>
              </a:rPr>
              <a:t>Often need more sample mass, and quite large sample sizes, compared to other measurement techniques. </a:t>
            </a:r>
          </a:p>
        </p:txBody>
      </p:sp>
      <p:sp>
        <p:nvSpPr>
          <p:cNvPr id="10" name="TextBox 9">
            <a:extLst>
              <a:ext uri="{FF2B5EF4-FFF2-40B4-BE49-F238E27FC236}">
                <a16:creationId xmlns:a16="http://schemas.microsoft.com/office/drawing/2014/main" id="{40CD5192-E534-1503-E5A3-2320B8E2B05F}"/>
              </a:ext>
            </a:extLst>
          </p:cNvPr>
          <p:cNvSpPr txBox="1"/>
          <p:nvPr/>
        </p:nvSpPr>
        <p:spPr>
          <a:xfrm>
            <a:off x="281375" y="5122422"/>
            <a:ext cx="9967523" cy="707886"/>
          </a:xfrm>
          <a:prstGeom prst="rect">
            <a:avLst/>
          </a:prstGeom>
          <a:solidFill>
            <a:schemeClr val="accent4">
              <a:lumMod val="40000"/>
              <a:lumOff val="60000"/>
            </a:schemeClr>
          </a:solidFill>
        </p:spPr>
        <p:txBody>
          <a:bodyPr wrap="square" rtlCol="0">
            <a:spAutoFit/>
          </a:bodyPr>
          <a:lstStyle/>
          <a:p>
            <a:r>
              <a:rPr lang="en-GB" sz="2000" dirty="0">
                <a:solidFill>
                  <a:srgbClr val="003088"/>
                </a:solidFill>
              </a:rPr>
              <a:t>Data analysis and interpretation requires a range of knowledge and skills -&gt; Hence this school!</a:t>
            </a:r>
          </a:p>
        </p:txBody>
      </p:sp>
    </p:spTree>
    <p:extLst>
      <p:ext uri="{BB962C8B-B14F-4D97-AF65-F5344CB8AC3E}">
        <p14:creationId xmlns:p14="http://schemas.microsoft.com/office/powerpoint/2010/main" val="313943466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A85020-AE43-920E-AA1C-8A564C40C488}"/>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C25FDEB2-7B2C-CFAC-E37A-05265FDB708C}"/>
              </a:ext>
            </a:extLst>
          </p:cNvPr>
          <p:cNvSpPr/>
          <p:nvPr/>
        </p:nvSpPr>
        <p:spPr>
          <a:xfrm>
            <a:off x="44115" y="5602705"/>
            <a:ext cx="5911515" cy="11470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A32709B5-1C78-C37E-500B-618C5EF0E722}"/>
              </a:ext>
            </a:extLst>
          </p:cNvPr>
          <p:cNvSpPr txBox="1"/>
          <p:nvPr/>
        </p:nvSpPr>
        <p:spPr>
          <a:xfrm>
            <a:off x="220114" y="1096662"/>
            <a:ext cx="10606364" cy="535531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ourier New"/>
              <a:buChar char="o"/>
            </a:pPr>
            <a:r>
              <a:rPr lang="en-US" dirty="0">
                <a:solidFill>
                  <a:srgbClr val="003088"/>
                </a:solidFill>
                <a:ea typeface="Roboto"/>
                <a:cs typeface="Roboto"/>
              </a:rPr>
              <a:t>Muons can be easily implanted into materials to provide a </a:t>
            </a:r>
            <a:r>
              <a:rPr lang="en-US" b="1" dirty="0">
                <a:solidFill>
                  <a:srgbClr val="003088"/>
                </a:solidFill>
                <a:ea typeface="Roboto"/>
                <a:cs typeface="Roboto"/>
              </a:rPr>
              <a:t>local spin probe </a:t>
            </a:r>
            <a:r>
              <a:rPr lang="en-US" dirty="0">
                <a:solidFill>
                  <a:srgbClr val="003088"/>
                </a:solidFill>
                <a:ea typeface="Roboto"/>
                <a:cs typeface="Roboto"/>
              </a:rPr>
              <a:t>– should you have access to a suitable muon source. Once implanted, </a:t>
            </a:r>
            <a:r>
              <a:rPr lang="en-US" b="1" dirty="0">
                <a:solidFill>
                  <a:srgbClr val="003088"/>
                </a:solidFill>
                <a:ea typeface="Roboto"/>
                <a:cs typeface="Roboto"/>
              </a:rPr>
              <a:t>muon spins will interact with the local magnetic environment</a:t>
            </a:r>
            <a:r>
              <a:rPr lang="en-US" dirty="0">
                <a:solidFill>
                  <a:srgbClr val="003088"/>
                </a:solidFill>
                <a:ea typeface="Roboto"/>
                <a:cs typeface="Roboto"/>
              </a:rPr>
              <a:t> until the moment they decay.  </a:t>
            </a:r>
          </a:p>
          <a:p>
            <a:pPr marL="285750" indent="-285750">
              <a:buFont typeface="Courier New"/>
              <a:buChar char="o"/>
            </a:pPr>
            <a:endParaRPr lang="en-US" dirty="0">
              <a:solidFill>
                <a:srgbClr val="003088"/>
              </a:solidFill>
              <a:ea typeface="Roboto"/>
              <a:cs typeface="Roboto"/>
            </a:endParaRPr>
          </a:p>
          <a:p>
            <a:pPr marL="285750" indent="-285750">
              <a:buFont typeface="Courier New"/>
              <a:buChar char="o"/>
            </a:pPr>
            <a:r>
              <a:rPr lang="en-US" b="1" dirty="0">
                <a:solidFill>
                  <a:srgbClr val="003088"/>
                </a:solidFill>
                <a:ea typeface="Roboto"/>
                <a:cs typeface="Roboto"/>
              </a:rPr>
              <a:t>Muon spectrometers</a:t>
            </a:r>
            <a:r>
              <a:rPr lang="en-US" dirty="0">
                <a:solidFill>
                  <a:srgbClr val="003088"/>
                </a:solidFill>
                <a:ea typeface="Roboto"/>
                <a:cs typeface="Roboto"/>
              </a:rPr>
              <a:t> can be used to </a:t>
            </a:r>
            <a:r>
              <a:rPr lang="en-US" b="1" dirty="0">
                <a:solidFill>
                  <a:srgbClr val="003088"/>
                </a:solidFill>
                <a:ea typeface="Roboto"/>
                <a:cs typeface="Roboto"/>
              </a:rPr>
              <a:t>measure the positron distribution emitted </a:t>
            </a:r>
            <a:r>
              <a:rPr lang="en-US" dirty="0">
                <a:solidFill>
                  <a:srgbClr val="003088"/>
                </a:solidFill>
                <a:ea typeface="Roboto"/>
                <a:cs typeface="Roboto"/>
              </a:rPr>
              <a:t>from the muon decays, which encodes information about the </a:t>
            </a:r>
            <a:r>
              <a:rPr lang="en-US" b="1" dirty="0">
                <a:solidFill>
                  <a:srgbClr val="003088"/>
                </a:solidFill>
                <a:ea typeface="Roboto"/>
                <a:cs typeface="Roboto"/>
              </a:rPr>
              <a:t>muon spin polarisation as a function of time</a:t>
            </a:r>
            <a:r>
              <a:rPr lang="en-US" dirty="0">
                <a:solidFill>
                  <a:srgbClr val="003088"/>
                </a:solidFill>
                <a:ea typeface="Roboto"/>
                <a:cs typeface="Roboto"/>
              </a:rPr>
              <a:t>. This allows us to learn about the </a:t>
            </a:r>
            <a:r>
              <a:rPr lang="en-US" b="1" dirty="0">
                <a:solidFill>
                  <a:srgbClr val="003088"/>
                </a:solidFill>
                <a:ea typeface="Roboto"/>
                <a:cs typeface="Roboto"/>
              </a:rPr>
              <a:t>muon’s local magnetic environment</a:t>
            </a:r>
            <a:r>
              <a:rPr lang="en-US" dirty="0">
                <a:solidFill>
                  <a:srgbClr val="003088"/>
                </a:solidFill>
                <a:ea typeface="Roboto"/>
                <a:cs typeface="Roboto"/>
              </a:rPr>
              <a:t>. </a:t>
            </a:r>
          </a:p>
          <a:p>
            <a:pPr marL="285750" indent="-285750">
              <a:buFont typeface="Courier New"/>
              <a:buChar char="o"/>
            </a:pPr>
            <a:endParaRPr lang="en-US" dirty="0">
              <a:solidFill>
                <a:srgbClr val="003088"/>
              </a:solidFill>
              <a:ea typeface="Roboto"/>
              <a:cs typeface="Roboto"/>
            </a:endParaRPr>
          </a:p>
          <a:p>
            <a:pPr marL="285750" indent="-285750">
              <a:buFont typeface="Courier New"/>
              <a:buChar char="o"/>
            </a:pPr>
            <a:r>
              <a:rPr lang="en-US" dirty="0">
                <a:solidFill>
                  <a:srgbClr val="003088"/>
                </a:solidFill>
                <a:ea typeface="Roboto"/>
                <a:cs typeface="Roboto"/>
              </a:rPr>
              <a:t>The </a:t>
            </a:r>
            <a:r>
              <a:rPr lang="en-US" b="1" dirty="0">
                <a:solidFill>
                  <a:srgbClr val="003088"/>
                </a:solidFill>
                <a:ea typeface="Roboto"/>
                <a:cs typeface="Roboto"/>
              </a:rPr>
              <a:t>asymmetry signal </a:t>
            </a:r>
            <a:r>
              <a:rPr lang="en-US" dirty="0">
                <a:solidFill>
                  <a:srgbClr val="003088"/>
                </a:solidFill>
                <a:ea typeface="Roboto"/>
                <a:cs typeface="Roboto"/>
              </a:rPr>
              <a:t>can be extracted from the distribution of positron counts as a function of time and </a:t>
            </a:r>
            <a:r>
              <a:rPr lang="en-US" dirty="0" err="1">
                <a:solidFill>
                  <a:srgbClr val="003088"/>
                </a:solidFill>
                <a:ea typeface="Roboto"/>
                <a:cs typeface="Roboto"/>
              </a:rPr>
              <a:t>analysed</a:t>
            </a:r>
            <a:r>
              <a:rPr lang="en-US" dirty="0">
                <a:solidFill>
                  <a:srgbClr val="003088"/>
                </a:solidFill>
                <a:ea typeface="Roboto"/>
                <a:cs typeface="Roboto"/>
              </a:rPr>
              <a:t> in terms of </a:t>
            </a:r>
            <a:r>
              <a:rPr lang="en-US" b="1" dirty="0">
                <a:solidFill>
                  <a:srgbClr val="003088"/>
                </a:solidFill>
                <a:ea typeface="Roboto"/>
                <a:cs typeface="Roboto"/>
              </a:rPr>
              <a:t>suitable polarisation and relaxation functions, P(t) &amp; G(t)</a:t>
            </a:r>
            <a:r>
              <a:rPr lang="en-US" dirty="0">
                <a:solidFill>
                  <a:srgbClr val="003088"/>
                </a:solidFill>
                <a:ea typeface="Roboto"/>
                <a:cs typeface="Roboto"/>
              </a:rPr>
              <a:t>. </a:t>
            </a:r>
          </a:p>
          <a:p>
            <a:pPr marL="285750" indent="-285750">
              <a:buFont typeface="Courier New"/>
              <a:buChar char="o"/>
            </a:pPr>
            <a:endParaRPr lang="en-US" dirty="0">
              <a:solidFill>
                <a:srgbClr val="003088"/>
              </a:solidFill>
              <a:ea typeface="Roboto"/>
              <a:cs typeface="Roboto"/>
            </a:endParaRPr>
          </a:p>
          <a:p>
            <a:pPr marL="285750" indent="-285750">
              <a:buFont typeface="Courier New"/>
              <a:buChar char="o"/>
            </a:pPr>
            <a:r>
              <a:rPr lang="en-US" dirty="0">
                <a:solidFill>
                  <a:srgbClr val="003088"/>
                </a:solidFill>
                <a:ea typeface="Roboto"/>
                <a:cs typeface="Roboto"/>
              </a:rPr>
              <a:t>The form of the </a:t>
            </a:r>
            <a:r>
              <a:rPr lang="en-US" b="1" dirty="0">
                <a:solidFill>
                  <a:srgbClr val="003088"/>
                </a:solidFill>
                <a:ea typeface="Roboto"/>
                <a:cs typeface="Roboto"/>
              </a:rPr>
              <a:t>expected P(t) and G(t) depends on the properties of the sample </a:t>
            </a:r>
            <a:r>
              <a:rPr lang="en-US" dirty="0">
                <a:solidFill>
                  <a:srgbClr val="003088"/>
                </a:solidFill>
                <a:ea typeface="Roboto"/>
                <a:cs typeface="Roboto"/>
              </a:rPr>
              <a:t>and how the muons probe these. It is often essential to determine the </a:t>
            </a:r>
            <a:r>
              <a:rPr lang="en-US" b="1" dirty="0">
                <a:solidFill>
                  <a:srgbClr val="003088"/>
                </a:solidFill>
                <a:ea typeface="Roboto"/>
                <a:cs typeface="Roboto"/>
              </a:rPr>
              <a:t>muon stopping sites for a thorough analysis</a:t>
            </a:r>
            <a:r>
              <a:rPr lang="en-US" dirty="0">
                <a:solidFill>
                  <a:srgbClr val="003088"/>
                </a:solidFill>
                <a:ea typeface="Roboto"/>
                <a:cs typeface="Roboto"/>
              </a:rPr>
              <a:t>. </a:t>
            </a:r>
          </a:p>
          <a:p>
            <a:pPr marL="285750" indent="-285750">
              <a:buFont typeface="Courier New"/>
              <a:buChar char="o"/>
            </a:pPr>
            <a:endParaRPr lang="en-US" dirty="0">
              <a:solidFill>
                <a:srgbClr val="003088"/>
              </a:solidFill>
              <a:ea typeface="Roboto"/>
              <a:cs typeface="Roboto"/>
            </a:endParaRPr>
          </a:p>
          <a:p>
            <a:pPr marL="285750" indent="-285750">
              <a:buFont typeface="Courier New"/>
              <a:buChar char="o"/>
            </a:pPr>
            <a:r>
              <a:rPr lang="en-US" dirty="0">
                <a:solidFill>
                  <a:srgbClr val="003088"/>
                </a:solidFill>
                <a:ea typeface="Roboto"/>
                <a:cs typeface="Roboto"/>
              </a:rPr>
              <a:t>Muons are </a:t>
            </a:r>
            <a:r>
              <a:rPr lang="en-US" b="1" dirty="0">
                <a:solidFill>
                  <a:srgbClr val="003088"/>
                </a:solidFill>
                <a:ea typeface="Roboto"/>
                <a:cs typeface="Roboto"/>
              </a:rPr>
              <a:t>volume sensitive</a:t>
            </a:r>
            <a:r>
              <a:rPr lang="en-US" dirty="0">
                <a:solidFill>
                  <a:srgbClr val="003088"/>
                </a:solidFill>
                <a:ea typeface="Roboto"/>
                <a:cs typeface="Roboto"/>
              </a:rPr>
              <a:t>, can detect magnetic fields </a:t>
            </a:r>
            <a:r>
              <a:rPr lang="en-US" b="1" dirty="0">
                <a:solidFill>
                  <a:srgbClr val="003088"/>
                </a:solidFill>
                <a:ea typeface="Roboto"/>
                <a:cs typeface="Roboto"/>
              </a:rPr>
              <a:t>0.01 </a:t>
            </a:r>
            <a:r>
              <a:rPr lang="en-US" b="1" dirty="0" err="1">
                <a:solidFill>
                  <a:srgbClr val="003088"/>
                </a:solidFill>
                <a:latin typeface="Roboto" panose="02000000000000000000" pitchFamily="2" charset="0"/>
                <a:ea typeface="Roboto"/>
                <a:cs typeface="Roboto"/>
              </a:rPr>
              <a:t>μ</a:t>
            </a:r>
            <a:r>
              <a:rPr lang="en-US" b="1" baseline="-25000" dirty="0" err="1">
                <a:solidFill>
                  <a:srgbClr val="003088"/>
                </a:solidFill>
                <a:ea typeface="Roboto"/>
                <a:cs typeface="Roboto"/>
              </a:rPr>
              <a:t>B</a:t>
            </a:r>
            <a:r>
              <a:rPr lang="en-US" b="1" dirty="0">
                <a:solidFill>
                  <a:srgbClr val="003088"/>
                </a:solidFill>
                <a:ea typeface="Roboto"/>
                <a:cs typeface="Roboto"/>
              </a:rPr>
              <a:t> or less</a:t>
            </a:r>
            <a:r>
              <a:rPr lang="en-US" dirty="0">
                <a:solidFill>
                  <a:srgbClr val="003088"/>
                </a:solidFill>
                <a:ea typeface="Roboto"/>
                <a:cs typeface="Roboto"/>
              </a:rPr>
              <a:t>  and experiments can be performed in </a:t>
            </a:r>
            <a:r>
              <a:rPr lang="en-US" b="1" dirty="0">
                <a:solidFill>
                  <a:srgbClr val="003088"/>
                </a:solidFill>
                <a:ea typeface="Roboto"/>
                <a:cs typeface="Roboto"/>
              </a:rPr>
              <a:t>zero field</a:t>
            </a:r>
            <a:r>
              <a:rPr lang="en-US" dirty="0">
                <a:solidFill>
                  <a:srgbClr val="003088"/>
                </a:solidFill>
                <a:ea typeface="Roboto"/>
                <a:cs typeface="Roboto"/>
              </a:rPr>
              <a:t>. However, data analysis and interpretation can be challenging. </a:t>
            </a:r>
          </a:p>
          <a:p>
            <a:pPr marL="285750" indent="-285750">
              <a:buFont typeface="Courier New"/>
              <a:buChar char="o"/>
            </a:pPr>
            <a:endParaRPr lang="en-US" dirty="0">
              <a:solidFill>
                <a:srgbClr val="003088"/>
              </a:solidFill>
              <a:ea typeface="Roboto"/>
              <a:cs typeface="Roboto"/>
            </a:endParaRPr>
          </a:p>
          <a:p>
            <a:pPr marL="285750" indent="-285750">
              <a:buFont typeface="Courier New"/>
              <a:buChar char="o"/>
            </a:pPr>
            <a:endParaRPr lang="en-US" dirty="0">
              <a:solidFill>
                <a:srgbClr val="003088"/>
              </a:solidFill>
              <a:ea typeface="Roboto"/>
              <a:cs typeface="Roboto"/>
            </a:endParaRPr>
          </a:p>
        </p:txBody>
      </p:sp>
      <p:sp>
        <p:nvSpPr>
          <p:cNvPr id="10" name="Title 1">
            <a:extLst>
              <a:ext uri="{FF2B5EF4-FFF2-40B4-BE49-F238E27FC236}">
                <a16:creationId xmlns:a16="http://schemas.microsoft.com/office/drawing/2014/main" id="{1BD041EA-7FDA-2B37-72AE-6D3460399F70}"/>
              </a:ext>
            </a:extLst>
          </p:cNvPr>
          <p:cNvSpPr txBox="1">
            <a:spLocks/>
          </p:cNvSpPr>
          <p:nvPr/>
        </p:nvSpPr>
        <p:spPr>
          <a:xfrm>
            <a:off x="220114" y="167069"/>
            <a:ext cx="8876779" cy="706969"/>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dirty="0">
                <a:cs typeface="Arial"/>
              </a:rPr>
              <a:t>Part II – Take home messages</a:t>
            </a:r>
            <a:endParaRPr lang="en-GB" dirty="0">
              <a:solidFill>
                <a:srgbClr val="002060"/>
              </a:solidFill>
            </a:endParaRPr>
          </a:p>
        </p:txBody>
      </p:sp>
    </p:spTree>
    <p:extLst>
      <p:ext uri="{BB962C8B-B14F-4D97-AF65-F5344CB8AC3E}">
        <p14:creationId xmlns:p14="http://schemas.microsoft.com/office/powerpoint/2010/main" val="189824952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EBB389-A551-26B1-A021-622AD4E6E3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580151-E339-F2CE-39B0-E6631A803763}"/>
              </a:ext>
            </a:extLst>
          </p:cNvPr>
          <p:cNvSpPr>
            <a:spLocks noGrp="1"/>
          </p:cNvSpPr>
          <p:nvPr>
            <p:ph type="title"/>
          </p:nvPr>
        </p:nvSpPr>
        <p:spPr>
          <a:xfrm>
            <a:off x="262408" y="1156503"/>
            <a:ext cx="10507625" cy="574675"/>
          </a:xfrm>
        </p:spPr>
        <p:txBody>
          <a:bodyPr/>
          <a:lstStyle/>
          <a:p>
            <a:r>
              <a:rPr lang="en-US" dirty="0">
                <a:cs typeface="Arial"/>
              </a:rPr>
              <a:t>Outline – a lecture in three parts</a:t>
            </a:r>
            <a:endParaRPr lang="en-US" dirty="0"/>
          </a:p>
        </p:txBody>
      </p:sp>
      <p:sp>
        <p:nvSpPr>
          <p:cNvPr id="4" name="Content Placeholder 3">
            <a:extLst>
              <a:ext uri="{FF2B5EF4-FFF2-40B4-BE49-F238E27FC236}">
                <a16:creationId xmlns:a16="http://schemas.microsoft.com/office/drawing/2014/main" id="{6CF97CA0-BEBC-3C9F-AA9D-E6EA4BD3C90B}"/>
              </a:ext>
            </a:extLst>
          </p:cNvPr>
          <p:cNvSpPr>
            <a:spLocks noGrp="1"/>
          </p:cNvSpPr>
          <p:nvPr>
            <p:ph idx="1"/>
          </p:nvPr>
        </p:nvSpPr>
        <p:spPr>
          <a:xfrm>
            <a:off x="2098870" y="359539"/>
            <a:ext cx="7989067" cy="494290"/>
          </a:xfrm>
          <a:ln w="28575">
            <a:solidFill>
              <a:srgbClr val="003088"/>
            </a:solidFill>
          </a:ln>
        </p:spPr>
        <p:txBody>
          <a:bodyPr vert="horz" lIns="91440" tIns="45720" rIns="91440" bIns="45720" rtlCol="0" anchor="t">
            <a:normAutofit/>
          </a:bodyPr>
          <a:lstStyle/>
          <a:p>
            <a:pPr marL="0" indent="0" algn="ctr">
              <a:buNone/>
            </a:pPr>
            <a:r>
              <a:rPr lang="en-US" b="1" dirty="0">
                <a:solidFill>
                  <a:srgbClr val="003088"/>
                </a:solidFill>
                <a:ea typeface="Roboto"/>
                <a:cs typeface="Arial"/>
              </a:rPr>
              <a:t>Aim: Introduce some core concepts in muon spectroscopy  </a:t>
            </a:r>
            <a:endParaRPr lang="en-US" dirty="0">
              <a:solidFill>
                <a:srgbClr val="003088"/>
              </a:solidFill>
              <a:ea typeface="Roboto"/>
            </a:endParaRPr>
          </a:p>
        </p:txBody>
      </p:sp>
      <p:sp>
        <p:nvSpPr>
          <p:cNvPr id="6" name="Rectangle 5">
            <a:extLst>
              <a:ext uri="{FF2B5EF4-FFF2-40B4-BE49-F238E27FC236}">
                <a16:creationId xmlns:a16="http://schemas.microsoft.com/office/drawing/2014/main" id="{2C90D561-D454-C126-BDF4-57FFDB5D8919}"/>
              </a:ext>
            </a:extLst>
          </p:cNvPr>
          <p:cNvSpPr/>
          <p:nvPr/>
        </p:nvSpPr>
        <p:spPr>
          <a:xfrm>
            <a:off x="44115" y="5602705"/>
            <a:ext cx="5911515" cy="11470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81FE0057-06BC-ECFE-9593-CC3B579FE788}"/>
              </a:ext>
            </a:extLst>
          </p:cNvPr>
          <p:cNvSpPr txBox="1"/>
          <p:nvPr/>
        </p:nvSpPr>
        <p:spPr>
          <a:xfrm>
            <a:off x="262408" y="1731178"/>
            <a:ext cx="10606364" cy="48013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ourier New"/>
              <a:buChar char="o"/>
            </a:pPr>
            <a:r>
              <a:rPr lang="en-US" b="1" dirty="0">
                <a:solidFill>
                  <a:srgbClr val="003088"/>
                </a:solidFill>
                <a:ea typeface="Roboto"/>
                <a:cs typeface="Roboto"/>
              </a:rPr>
              <a:t>Part I – Basic properties of muons and muon sources</a:t>
            </a:r>
          </a:p>
          <a:p>
            <a:pPr marL="742950" lvl="1" indent="-285750">
              <a:buFont typeface="Courier New"/>
              <a:buChar char="o"/>
            </a:pPr>
            <a:r>
              <a:rPr lang="en-US" dirty="0">
                <a:solidFill>
                  <a:srgbClr val="003088"/>
                </a:solidFill>
                <a:ea typeface="Roboto"/>
                <a:cs typeface="Roboto"/>
              </a:rPr>
              <a:t>Fundamental properties of muon particles</a:t>
            </a:r>
          </a:p>
          <a:p>
            <a:pPr marL="742950" lvl="1" indent="-285750">
              <a:buFont typeface="Courier New"/>
              <a:buChar char="o"/>
            </a:pPr>
            <a:r>
              <a:rPr lang="en-US" dirty="0">
                <a:solidFill>
                  <a:srgbClr val="003088"/>
                </a:solidFill>
                <a:ea typeface="Roboto"/>
                <a:cs typeface="Roboto"/>
              </a:rPr>
              <a:t>The asymmetry of muon decay</a:t>
            </a:r>
          </a:p>
          <a:p>
            <a:pPr marL="742950" lvl="1" indent="-285750">
              <a:buFont typeface="Courier New"/>
              <a:buChar char="o"/>
            </a:pPr>
            <a:r>
              <a:rPr lang="en-US" dirty="0">
                <a:solidFill>
                  <a:srgbClr val="003088"/>
                </a:solidFill>
                <a:ea typeface="Roboto"/>
                <a:cs typeface="Roboto"/>
              </a:rPr>
              <a:t>Muon states in matter and </a:t>
            </a:r>
            <a:r>
              <a:rPr lang="en-US" dirty="0" err="1">
                <a:solidFill>
                  <a:srgbClr val="003088"/>
                </a:solidFill>
                <a:ea typeface="Roboto"/>
                <a:cs typeface="Roboto"/>
              </a:rPr>
              <a:t>thermalisation</a:t>
            </a:r>
            <a:endParaRPr lang="en-US" dirty="0">
              <a:solidFill>
                <a:srgbClr val="003088"/>
              </a:solidFill>
              <a:ea typeface="Roboto"/>
              <a:cs typeface="Roboto"/>
            </a:endParaRPr>
          </a:p>
          <a:p>
            <a:pPr marL="742950" lvl="1" indent="-285750">
              <a:buFont typeface="Courier New"/>
              <a:buChar char="o"/>
            </a:pPr>
            <a:r>
              <a:rPr lang="en-US" dirty="0">
                <a:solidFill>
                  <a:srgbClr val="003088"/>
                </a:solidFill>
                <a:ea typeface="Roboto"/>
                <a:cs typeface="Roboto"/>
              </a:rPr>
              <a:t>A brief comment about muon production and muon sources</a:t>
            </a:r>
          </a:p>
          <a:p>
            <a:pPr marL="285750" indent="-285750">
              <a:buFont typeface="Courier New"/>
              <a:buChar char="o"/>
            </a:pPr>
            <a:endParaRPr lang="en-US" dirty="0">
              <a:solidFill>
                <a:srgbClr val="003088"/>
              </a:solidFill>
              <a:ea typeface="Roboto"/>
              <a:cs typeface="Roboto"/>
            </a:endParaRPr>
          </a:p>
          <a:p>
            <a:pPr marL="285750" indent="-285750">
              <a:buFont typeface="Courier New"/>
              <a:buChar char="o"/>
            </a:pPr>
            <a:r>
              <a:rPr lang="en-US" b="1" dirty="0">
                <a:solidFill>
                  <a:srgbClr val="003088"/>
                </a:solidFill>
                <a:ea typeface="Roboto"/>
                <a:cs typeface="Roboto"/>
              </a:rPr>
              <a:t>Part II – Using Muons to do </a:t>
            </a:r>
            <a:r>
              <a:rPr lang="el-GR" b="1" dirty="0">
                <a:solidFill>
                  <a:srgbClr val="003088"/>
                </a:solidFill>
                <a:latin typeface="Roboto" panose="02000000000000000000" pitchFamily="2" charset="0"/>
                <a:ea typeface="Roboto" panose="02000000000000000000" pitchFamily="2" charset="0"/>
                <a:cs typeface="Roboto" panose="02000000000000000000" pitchFamily="2" charset="0"/>
              </a:rPr>
              <a:t>μ</a:t>
            </a:r>
            <a:r>
              <a:rPr lang="en-GB" b="1" dirty="0">
                <a:solidFill>
                  <a:srgbClr val="003088"/>
                </a:solidFill>
                <a:latin typeface="Roboto" panose="02000000000000000000" pitchFamily="2" charset="0"/>
                <a:ea typeface="Roboto" panose="02000000000000000000" pitchFamily="2" charset="0"/>
                <a:cs typeface="Roboto" panose="02000000000000000000" pitchFamily="2" charset="0"/>
              </a:rPr>
              <a:t>SR experiments</a:t>
            </a:r>
            <a:endParaRPr lang="en-US" b="1" dirty="0">
              <a:solidFill>
                <a:srgbClr val="003088"/>
              </a:solidFill>
              <a:latin typeface="Roboto" panose="02000000000000000000" pitchFamily="2" charset="0"/>
              <a:ea typeface="Roboto"/>
              <a:cs typeface="Roboto"/>
            </a:endParaRPr>
          </a:p>
          <a:p>
            <a:pPr marL="742950" lvl="1" indent="-285750">
              <a:buFont typeface="Courier New"/>
              <a:buChar char="o"/>
            </a:pPr>
            <a:r>
              <a:rPr lang="en-US" dirty="0">
                <a:solidFill>
                  <a:srgbClr val="003088"/>
                </a:solidFill>
                <a:latin typeface="Roboto" panose="02000000000000000000" pitchFamily="2" charset="0"/>
                <a:ea typeface="Roboto"/>
                <a:cs typeface="Roboto"/>
              </a:rPr>
              <a:t>The basics of muon spectroscopy</a:t>
            </a:r>
          </a:p>
          <a:p>
            <a:pPr marL="742950" lvl="1" indent="-285750">
              <a:buFont typeface="Courier New"/>
              <a:buChar char="o"/>
            </a:pPr>
            <a:r>
              <a:rPr lang="en-US" dirty="0">
                <a:solidFill>
                  <a:srgbClr val="003088"/>
                </a:solidFill>
                <a:latin typeface="Roboto" panose="02000000000000000000" pitchFamily="2" charset="0"/>
                <a:ea typeface="Roboto"/>
                <a:cs typeface="Roboto"/>
              </a:rPr>
              <a:t>Experimental geometries</a:t>
            </a:r>
          </a:p>
          <a:p>
            <a:pPr marL="742950" lvl="1" indent="-285750">
              <a:buFont typeface="Courier New"/>
              <a:buChar char="o"/>
            </a:pPr>
            <a:r>
              <a:rPr lang="en-US" dirty="0">
                <a:solidFill>
                  <a:srgbClr val="003088"/>
                </a:solidFill>
                <a:latin typeface="Roboto" panose="02000000000000000000" pitchFamily="2" charset="0"/>
                <a:ea typeface="Roboto"/>
                <a:cs typeface="Roboto"/>
              </a:rPr>
              <a:t>What do muons measure?</a:t>
            </a:r>
          </a:p>
          <a:p>
            <a:pPr marL="742950" lvl="1" indent="-285750">
              <a:buFont typeface="Courier New"/>
              <a:buChar char="o"/>
            </a:pPr>
            <a:r>
              <a:rPr lang="en-US" dirty="0">
                <a:solidFill>
                  <a:srgbClr val="003088"/>
                </a:solidFill>
                <a:latin typeface="Roboto" panose="02000000000000000000" pitchFamily="2" charset="0"/>
                <a:ea typeface="Roboto"/>
                <a:cs typeface="Roboto"/>
              </a:rPr>
              <a:t>Muon data analysis considerations</a:t>
            </a:r>
          </a:p>
          <a:p>
            <a:pPr marL="742950" lvl="1" indent="-285750">
              <a:buFont typeface="Courier New"/>
              <a:buChar char="o"/>
            </a:pPr>
            <a:r>
              <a:rPr lang="en-US" dirty="0">
                <a:solidFill>
                  <a:srgbClr val="003088"/>
                </a:solidFill>
                <a:latin typeface="Roboto" panose="02000000000000000000" pitchFamily="2" charset="0"/>
                <a:ea typeface="Roboto"/>
                <a:cs typeface="Roboto"/>
              </a:rPr>
              <a:t>Sensitivity to dynamics</a:t>
            </a:r>
          </a:p>
          <a:p>
            <a:pPr marL="742950" lvl="1" indent="-285750">
              <a:buFont typeface="Courier New"/>
              <a:buChar char="o"/>
            </a:pPr>
            <a:r>
              <a:rPr lang="en-US" dirty="0">
                <a:solidFill>
                  <a:srgbClr val="003088"/>
                </a:solidFill>
                <a:latin typeface="Roboto" panose="02000000000000000000" pitchFamily="2" charset="0"/>
                <a:ea typeface="Roboto"/>
                <a:cs typeface="Roboto"/>
              </a:rPr>
              <a:t>How </a:t>
            </a:r>
            <a:r>
              <a:rPr lang="el-GR" dirty="0">
                <a:solidFill>
                  <a:srgbClr val="003088"/>
                </a:solidFill>
                <a:latin typeface="Roboto" panose="02000000000000000000" pitchFamily="2" charset="0"/>
                <a:ea typeface="Roboto" panose="02000000000000000000" pitchFamily="2" charset="0"/>
                <a:cs typeface="Roboto" panose="02000000000000000000" pitchFamily="2" charset="0"/>
              </a:rPr>
              <a:t>μ</a:t>
            </a:r>
            <a:r>
              <a:rPr lang="en-GB" dirty="0">
                <a:solidFill>
                  <a:srgbClr val="003088"/>
                </a:solidFill>
                <a:latin typeface="Roboto" panose="02000000000000000000" pitchFamily="2" charset="0"/>
                <a:ea typeface="Roboto" panose="02000000000000000000" pitchFamily="2" charset="0"/>
                <a:cs typeface="Roboto" panose="02000000000000000000" pitchFamily="2" charset="0"/>
              </a:rPr>
              <a:t>SR</a:t>
            </a:r>
            <a:r>
              <a:rPr lang="en-US" dirty="0">
                <a:solidFill>
                  <a:srgbClr val="003088"/>
                </a:solidFill>
                <a:latin typeface="Roboto" panose="02000000000000000000" pitchFamily="2" charset="0"/>
                <a:ea typeface="Roboto"/>
                <a:cs typeface="Roboto"/>
              </a:rPr>
              <a:t> compares to other experimental techniques</a:t>
            </a:r>
          </a:p>
          <a:p>
            <a:pPr lvl="1"/>
            <a:endParaRPr lang="en-US" dirty="0">
              <a:solidFill>
                <a:srgbClr val="003088"/>
              </a:solidFill>
              <a:ea typeface="Roboto"/>
              <a:cs typeface="Roboto"/>
            </a:endParaRPr>
          </a:p>
          <a:p>
            <a:pPr marL="285750" indent="-285750">
              <a:buFont typeface="Courier New"/>
              <a:buChar char="o"/>
            </a:pPr>
            <a:r>
              <a:rPr lang="en-US" b="1" dirty="0">
                <a:solidFill>
                  <a:srgbClr val="003088"/>
                </a:solidFill>
                <a:ea typeface="Roboto"/>
                <a:cs typeface="Roboto"/>
              </a:rPr>
              <a:t>Part III – Applications of muons to materials investigation</a:t>
            </a:r>
          </a:p>
          <a:p>
            <a:pPr marL="742950" lvl="1" indent="-285750">
              <a:buFont typeface="Courier New"/>
              <a:buChar char="o"/>
            </a:pPr>
            <a:r>
              <a:rPr lang="en-US" dirty="0">
                <a:solidFill>
                  <a:srgbClr val="003088"/>
                </a:solidFill>
                <a:ea typeface="Roboto"/>
                <a:cs typeface="Roboto"/>
              </a:rPr>
              <a:t>How can muons be used for experiments on magnetic systems, superconductors, to study chemistry and the motion of ions through materials?</a:t>
            </a:r>
          </a:p>
        </p:txBody>
      </p:sp>
      <p:sp>
        <p:nvSpPr>
          <p:cNvPr id="3" name="Rectangle 2">
            <a:extLst>
              <a:ext uri="{FF2B5EF4-FFF2-40B4-BE49-F238E27FC236}">
                <a16:creationId xmlns:a16="http://schemas.microsoft.com/office/drawing/2014/main" id="{83CD850B-A12F-A308-B550-DC6D7931E326}"/>
              </a:ext>
            </a:extLst>
          </p:cNvPr>
          <p:cNvSpPr/>
          <p:nvPr/>
        </p:nvSpPr>
        <p:spPr>
          <a:xfrm>
            <a:off x="205632" y="5475031"/>
            <a:ext cx="10719916" cy="1147011"/>
          </a:xfrm>
          <a:prstGeom prst="rect">
            <a:avLst/>
          </a:prstGeom>
          <a:no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9566621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5">
            <a:extLst>
              <a:ext uri="{FF2B5EF4-FFF2-40B4-BE49-F238E27FC236}">
                <a16:creationId xmlns:a16="http://schemas.microsoft.com/office/drawing/2014/main" id="{81A08F1B-5232-014A-A417-69D3AB94639F}"/>
              </a:ext>
            </a:extLst>
          </p:cNvPr>
          <p:cNvSpPr txBox="1"/>
          <p:nvPr/>
        </p:nvSpPr>
        <p:spPr>
          <a:xfrm>
            <a:off x="1738257" y="944921"/>
            <a:ext cx="8035963" cy="369332"/>
          </a:xfrm>
          <a:prstGeom prst="rect">
            <a:avLst/>
          </a:prstGeom>
          <a:solidFill>
            <a:schemeClr val="accent2">
              <a:lumMod val="20000"/>
              <a:lumOff val="80000"/>
            </a:schemeClr>
          </a:solid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800">
                <a:solidFill>
                  <a:srgbClr val="003088"/>
                </a:solidFill>
              </a:rPr>
              <a:t>Thermalised muons acting as local probes of </a:t>
            </a:r>
            <a:r>
              <a:rPr lang="en-GB" sz="1800" b="1">
                <a:solidFill>
                  <a:srgbClr val="003088"/>
                </a:solidFill>
              </a:rPr>
              <a:t>static</a:t>
            </a:r>
            <a:r>
              <a:rPr lang="en-GB" sz="1800">
                <a:solidFill>
                  <a:srgbClr val="003088"/>
                </a:solidFill>
              </a:rPr>
              <a:t> and </a:t>
            </a:r>
            <a:r>
              <a:rPr lang="en-GB" sz="1800" b="1">
                <a:solidFill>
                  <a:srgbClr val="003088"/>
                </a:solidFill>
              </a:rPr>
              <a:t>dynamic</a:t>
            </a:r>
            <a:r>
              <a:rPr lang="en-GB" sz="1800">
                <a:solidFill>
                  <a:srgbClr val="003088"/>
                </a:solidFill>
              </a:rPr>
              <a:t> magnetism</a:t>
            </a:r>
            <a:endParaRPr lang="en-GB">
              <a:solidFill>
                <a:srgbClr val="003088"/>
              </a:solidFill>
              <a:ea typeface="Roboto"/>
              <a:cs typeface="Roboto"/>
            </a:endParaRPr>
          </a:p>
        </p:txBody>
      </p:sp>
      <p:sp>
        <p:nvSpPr>
          <p:cNvPr id="5" name="Rectangle 4">
            <a:extLst>
              <a:ext uri="{FF2B5EF4-FFF2-40B4-BE49-F238E27FC236}">
                <a16:creationId xmlns:a16="http://schemas.microsoft.com/office/drawing/2014/main" id="{6F5AEE5D-9767-53FB-4DE6-8D73DB6C86FD}"/>
              </a:ext>
            </a:extLst>
          </p:cNvPr>
          <p:cNvSpPr/>
          <p:nvPr/>
        </p:nvSpPr>
        <p:spPr>
          <a:xfrm>
            <a:off x="2119163" y="5599611"/>
            <a:ext cx="3800565" cy="12462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1">
            <a:extLst>
              <a:ext uri="{FF2B5EF4-FFF2-40B4-BE49-F238E27FC236}">
                <a16:creationId xmlns:a16="http://schemas.microsoft.com/office/drawing/2014/main" id="{CBFF6B7D-30AB-4881-513F-A9B36BDF1F3A}"/>
              </a:ext>
            </a:extLst>
          </p:cNvPr>
          <p:cNvSpPr txBox="1"/>
          <p:nvPr/>
        </p:nvSpPr>
        <p:spPr>
          <a:xfrm>
            <a:off x="1303337" y="1710481"/>
            <a:ext cx="6954113" cy="2308324"/>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a:solidFill>
                  <a:srgbClr val="003088"/>
                </a:solidFill>
              </a:rPr>
              <a:t>Static</a:t>
            </a:r>
            <a:r>
              <a:rPr lang="en-GB" dirty="0">
                <a:solidFill>
                  <a:srgbClr val="003088"/>
                </a:solidFill>
              </a:rPr>
              <a:t> magnetism:</a:t>
            </a:r>
            <a:endParaRPr lang="en-GB" dirty="0">
              <a:solidFill>
                <a:srgbClr val="003088"/>
              </a:solidFill>
              <a:ea typeface="Roboto"/>
              <a:cs typeface="Roboto"/>
            </a:endParaRPr>
          </a:p>
          <a:p>
            <a:endParaRPr lang="en-GB" dirty="0">
              <a:solidFill>
                <a:srgbClr val="003088"/>
              </a:solidFill>
              <a:ea typeface="Roboto"/>
              <a:cs typeface="Roboto"/>
            </a:endParaRPr>
          </a:p>
          <a:p>
            <a:r>
              <a:rPr lang="en-GB" dirty="0">
                <a:solidFill>
                  <a:srgbClr val="003088"/>
                </a:solidFill>
              </a:rPr>
              <a:t>1) Muon as a </a:t>
            </a:r>
            <a:r>
              <a:rPr lang="en-GB" b="1" i="1" dirty="0">
                <a:solidFill>
                  <a:srgbClr val="003088"/>
                </a:solidFill>
              </a:rPr>
              <a:t>local probe</a:t>
            </a:r>
            <a:r>
              <a:rPr lang="en-GB" dirty="0">
                <a:solidFill>
                  <a:srgbClr val="003088"/>
                </a:solidFill>
              </a:rPr>
              <a:t> with a limited set of </a:t>
            </a:r>
            <a:r>
              <a:rPr lang="en-GB" b="1" i="1" dirty="0">
                <a:solidFill>
                  <a:srgbClr val="003088"/>
                </a:solidFill>
              </a:rPr>
              <a:t>well-defined sites</a:t>
            </a:r>
            <a:endParaRPr lang="en-GB" b="1" i="1" dirty="0">
              <a:solidFill>
                <a:srgbClr val="003088"/>
              </a:solidFill>
              <a:ea typeface="Roboto"/>
              <a:cs typeface="Roboto"/>
            </a:endParaRPr>
          </a:p>
          <a:p>
            <a:endParaRPr lang="en-GB" dirty="0">
              <a:solidFill>
                <a:srgbClr val="003088"/>
              </a:solidFill>
              <a:ea typeface="Roboto"/>
              <a:cs typeface="Roboto"/>
            </a:endParaRPr>
          </a:p>
          <a:p>
            <a:pPr marL="1200150" lvl="2" indent="-285750">
              <a:buFont typeface="Courier New"/>
              <a:buChar char="o"/>
            </a:pPr>
            <a:r>
              <a:rPr lang="en-GB" dirty="0">
                <a:solidFill>
                  <a:srgbClr val="003088"/>
                </a:solidFill>
              </a:rPr>
              <a:t>data analysed in terms of specific sites</a:t>
            </a:r>
            <a:br>
              <a:rPr lang="en-GB" dirty="0"/>
            </a:br>
            <a:r>
              <a:rPr lang="en-GB" dirty="0">
                <a:solidFill>
                  <a:srgbClr val="003088"/>
                </a:solidFill>
              </a:rPr>
              <a:t>complementary muon site calculations to aid the analysis</a:t>
            </a:r>
            <a:endParaRPr lang="en-GB" dirty="0">
              <a:solidFill>
                <a:srgbClr val="003088"/>
              </a:solidFill>
              <a:ea typeface="Roboto"/>
              <a:cs typeface="Roboto"/>
            </a:endParaRPr>
          </a:p>
          <a:p>
            <a:endParaRPr lang="en-GB" dirty="0">
              <a:solidFill>
                <a:srgbClr val="003088"/>
              </a:solidFill>
              <a:ea typeface="Roboto"/>
              <a:cs typeface="Roboto"/>
            </a:endParaRPr>
          </a:p>
        </p:txBody>
      </p:sp>
      <p:sp>
        <p:nvSpPr>
          <p:cNvPr id="8" name="Title 1">
            <a:extLst>
              <a:ext uri="{FF2B5EF4-FFF2-40B4-BE49-F238E27FC236}">
                <a16:creationId xmlns:a16="http://schemas.microsoft.com/office/drawing/2014/main" id="{8415D733-5654-8B68-D0B9-30CFD8339D34}"/>
              </a:ext>
            </a:extLst>
          </p:cNvPr>
          <p:cNvSpPr txBox="1">
            <a:spLocks/>
          </p:cNvSpPr>
          <p:nvPr/>
        </p:nvSpPr>
        <p:spPr>
          <a:xfrm>
            <a:off x="336660" y="118831"/>
            <a:ext cx="10064640"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dirty="0">
                <a:cs typeface="Arial"/>
              </a:rPr>
              <a:t>Using muons for condensed matter physics and materials science</a:t>
            </a:r>
            <a:endParaRPr lang="en-US" dirty="0"/>
          </a:p>
        </p:txBody>
      </p:sp>
      <p:pic>
        <p:nvPicPr>
          <p:cNvPr id="9" name="Picture 8" descr="A close-up of several molecules&#10;&#10;Description automatically generated">
            <a:extLst>
              <a:ext uri="{FF2B5EF4-FFF2-40B4-BE49-F238E27FC236}">
                <a16:creationId xmlns:a16="http://schemas.microsoft.com/office/drawing/2014/main" id="{EA1DB778-F116-9179-274D-10E820856631}"/>
              </a:ext>
            </a:extLst>
          </p:cNvPr>
          <p:cNvPicPr>
            <a:picLocks noChangeAspect="1"/>
          </p:cNvPicPr>
          <p:nvPr/>
        </p:nvPicPr>
        <p:blipFill>
          <a:blip r:embed="rId2"/>
          <a:srcRect l="12238" t="-403" r="9441" b="-433"/>
          <a:stretch/>
        </p:blipFill>
        <p:spPr>
          <a:xfrm>
            <a:off x="8566395" y="1501758"/>
            <a:ext cx="2184103" cy="2281948"/>
          </a:xfrm>
          <a:prstGeom prst="rect">
            <a:avLst/>
          </a:prstGeom>
        </p:spPr>
      </p:pic>
      <p:sp>
        <p:nvSpPr>
          <p:cNvPr id="2" name="TextBox 1">
            <a:extLst>
              <a:ext uri="{FF2B5EF4-FFF2-40B4-BE49-F238E27FC236}">
                <a16:creationId xmlns:a16="http://schemas.microsoft.com/office/drawing/2014/main" id="{9AE7C777-2D22-FAD3-2100-EF5CC881ED67}"/>
              </a:ext>
            </a:extLst>
          </p:cNvPr>
          <p:cNvSpPr txBox="1"/>
          <p:nvPr/>
        </p:nvSpPr>
        <p:spPr>
          <a:xfrm>
            <a:off x="10032091" y="204837"/>
            <a:ext cx="2025231" cy="923330"/>
          </a:xfrm>
          <a:prstGeom prst="rect">
            <a:avLst/>
          </a:prstGeom>
          <a:solidFill>
            <a:schemeClr val="bg1"/>
          </a:solidFill>
          <a:ln w="28575">
            <a:solidFill>
              <a:srgbClr val="FF9D1B"/>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See magnetism &amp; superconductivity lectures.</a:t>
            </a:r>
          </a:p>
        </p:txBody>
      </p:sp>
    </p:spTree>
    <p:extLst>
      <p:ext uri="{BB962C8B-B14F-4D97-AF65-F5344CB8AC3E}">
        <p14:creationId xmlns:p14="http://schemas.microsoft.com/office/powerpoint/2010/main" val="116327639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044D6C-F4FA-5B4F-D4BC-E52E9D4AD8FA}"/>
            </a:ext>
          </a:extLst>
        </p:cNvPr>
        <p:cNvGrpSpPr/>
        <p:nvPr/>
      </p:nvGrpSpPr>
      <p:grpSpPr>
        <a:xfrm>
          <a:off x="0" y="0"/>
          <a:ext cx="0" cy="0"/>
          <a:chOff x="0" y="0"/>
          <a:chExt cx="0" cy="0"/>
        </a:xfrm>
      </p:grpSpPr>
      <p:sp>
        <p:nvSpPr>
          <p:cNvPr id="3" name="TextBox 5">
            <a:extLst>
              <a:ext uri="{FF2B5EF4-FFF2-40B4-BE49-F238E27FC236}">
                <a16:creationId xmlns:a16="http://schemas.microsoft.com/office/drawing/2014/main" id="{B5456060-F211-6A02-B56D-D95335279EC2}"/>
              </a:ext>
            </a:extLst>
          </p:cNvPr>
          <p:cNvSpPr txBox="1"/>
          <p:nvPr/>
        </p:nvSpPr>
        <p:spPr>
          <a:xfrm>
            <a:off x="1738257" y="944921"/>
            <a:ext cx="8035963" cy="369332"/>
          </a:xfrm>
          <a:prstGeom prst="rect">
            <a:avLst/>
          </a:prstGeom>
          <a:solidFill>
            <a:schemeClr val="accent2">
              <a:lumMod val="20000"/>
              <a:lumOff val="80000"/>
            </a:schemeClr>
          </a:solid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800">
                <a:solidFill>
                  <a:srgbClr val="003088"/>
                </a:solidFill>
              </a:rPr>
              <a:t>Thermalised muons acting as local probes of </a:t>
            </a:r>
            <a:r>
              <a:rPr lang="en-GB" sz="1800" b="1">
                <a:solidFill>
                  <a:srgbClr val="003088"/>
                </a:solidFill>
              </a:rPr>
              <a:t>static</a:t>
            </a:r>
            <a:r>
              <a:rPr lang="en-GB" sz="1800">
                <a:solidFill>
                  <a:srgbClr val="003088"/>
                </a:solidFill>
              </a:rPr>
              <a:t> and </a:t>
            </a:r>
            <a:r>
              <a:rPr lang="en-GB" sz="1800" b="1">
                <a:solidFill>
                  <a:srgbClr val="003088"/>
                </a:solidFill>
              </a:rPr>
              <a:t>dynamic</a:t>
            </a:r>
            <a:r>
              <a:rPr lang="en-GB" sz="1800">
                <a:solidFill>
                  <a:srgbClr val="003088"/>
                </a:solidFill>
              </a:rPr>
              <a:t> magnetism</a:t>
            </a:r>
            <a:endParaRPr lang="en-GB">
              <a:solidFill>
                <a:srgbClr val="003088"/>
              </a:solidFill>
              <a:ea typeface="Roboto"/>
              <a:cs typeface="Roboto"/>
            </a:endParaRPr>
          </a:p>
        </p:txBody>
      </p:sp>
      <p:sp>
        <p:nvSpPr>
          <p:cNvPr id="5" name="Rectangle 4">
            <a:extLst>
              <a:ext uri="{FF2B5EF4-FFF2-40B4-BE49-F238E27FC236}">
                <a16:creationId xmlns:a16="http://schemas.microsoft.com/office/drawing/2014/main" id="{8125CDB8-FB1C-8EF3-3077-418CE34E0D87}"/>
              </a:ext>
            </a:extLst>
          </p:cNvPr>
          <p:cNvSpPr/>
          <p:nvPr/>
        </p:nvSpPr>
        <p:spPr>
          <a:xfrm>
            <a:off x="2119163" y="5599611"/>
            <a:ext cx="3800565" cy="12462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1">
            <a:extLst>
              <a:ext uri="{FF2B5EF4-FFF2-40B4-BE49-F238E27FC236}">
                <a16:creationId xmlns:a16="http://schemas.microsoft.com/office/drawing/2014/main" id="{33255A99-249D-428A-92FA-50C21FB270CB}"/>
              </a:ext>
            </a:extLst>
          </p:cNvPr>
          <p:cNvSpPr txBox="1"/>
          <p:nvPr/>
        </p:nvSpPr>
        <p:spPr>
          <a:xfrm>
            <a:off x="1303337" y="1710481"/>
            <a:ext cx="6954113" cy="4524315"/>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a:solidFill>
                  <a:srgbClr val="003088"/>
                </a:solidFill>
              </a:rPr>
              <a:t>Static</a:t>
            </a:r>
            <a:r>
              <a:rPr lang="en-GB" dirty="0">
                <a:solidFill>
                  <a:srgbClr val="003088"/>
                </a:solidFill>
              </a:rPr>
              <a:t> magnetism:</a:t>
            </a:r>
            <a:endParaRPr lang="en-GB" dirty="0">
              <a:solidFill>
                <a:srgbClr val="003088"/>
              </a:solidFill>
              <a:ea typeface="Roboto"/>
              <a:cs typeface="Roboto"/>
            </a:endParaRPr>
          </a:p>
          <a:p>
            <a:endParaRPr lang="en-GB" dirty="0">
              <a:solidFill>
                <a:srgbClr val="003088"/>
              </a:solidFill>
              <a:ea typeface="Roboto"/>
              <a:cs typeface="Roboto"/>
            </a:endParaRPr>
          </a:p>
          <a:p>
            <a:r>
              <a:rPr lang="en-GB" dirty="0">
                <a:solidFill>
                  <a:srgbClr val="003088"/>
                </a:solidFill>
              </a:rPr>
              <a:t>1) Muon as a </a:t>
            </a:r>
            <a:r>
              <a:rPr lang="en-GB" b="1" i="1" dirty="0">
                <a:solidFill>
                  <a:srgbClr val="003088"/>
                </a:solidFill>
              </a:rPr>
              <a:t>local probe</a:t>
            </a:r>
            <a:r>
              <a:rPr lang="en-GB" dirty="0">
                <a:solidFill>
                  <a:srgbClr val="003088"/>
                </a:solidFill>
              </a:rPr>
              <a:t> with a limited set of </a:t>
            </a:r>
            <a:r>
              <a:rPr lang="en-GB" b="1" i="1" dirty="0">
                <a:solidFill>
                  <a:srgbClr val="003088"/>
                </a:solidFill>
              </a:rPr>
              <a:t>well-defined sites</a:t>
            </a:r>
            <a:endParaRPr lang="en-GB" b="1" i="1" dirty="0">
              <a:solidFill>
                <a:srgbClr val="003088"/>
              </a:solidFill>
              <a:ea typeface="Roboto"/>
              <a:cs typeface="Roboto"/>
            </a:endParaRPr>
          </a:p>
          <a:p>
            <a:endParaRPr lang="en-GB" dirty="0">
              <a:solidFill>
                <a:srgbClr val="003088"/>
              </a:solidFill>
              <a:ea typeface="Roboto"/>
              <a:cs typeface="Roboto"/>
            </a:endParaRPr>
          </a:p>
          <a:p>
            <a:pPr marL="1200150" lvl="2" indent="-285750">
              <a:buFont typeface="Courier New"/>
              <a:buChar char="o"/>
            </a:pPr>
            <a:r>
              <a:rPr lang="en-GB" dirty="0">
                <a:solidFill>
                  <a:srgbClr val="003088"/>
                </a:solidFill>
              </a:rPr>
              <a:t>data analysed in terms of specific sites</a:t>
            </a:r>
            <a:br>
              <a:rPr lang="en-GB" dirty="0"/>
            </a:br>
            <a:r>
              <a:rPr lang="en-GB" dirty="0">
                <a:solidFill>
                  <a:srgbClr val="003088"/>
                </a:solidFill>
              </a:rPr>
              <a:t>complementary muon site calculations to aid the analysis</a:t>
            </a:r>
            <a:endParaRPr lang="en-GB" dirty="0">
              <a:solidFill>
                <a:srgbClr val="003088"/>
              </a:solidFill>
              <a:ea typeface="Roboto"/>
              <a:cs typeface="Roboto"/>
            </a:endParaRPr>
          </a:p>
          <a:p>
            <a:endParaRPr lang="en-GB" dirty="0">
              <a:solidFill>
                <a:srgbClr val="003088"/>
              </a:solidFill>
              <a:ea typeface="Roboto"/>
              <a:cs typeface="Roboto"/>
            </a:endParaRPr>
          </a:p>
          <a:p>
            <a:endParaRPr lang="en-GB" dirty="0">
              <a:solidFill>
                <a:srgbClr val="003088"/>
              </a:solidFill>
              <a:ea typeface="Roboto"/>
              <a:cs typeface="Roboto"/>
            </a:endParaRPr>
          </a:p>
          <a:p>
            <a:r>
              <a:rPr lang="en-GB" dirty="0">
                <a:solidFill>
                  <a:srgbClr val="003088"/>
                </a:solidFill>
              </a:rPr>
              <a:t>2)  Muon as a </a:t>
            </a:r>
            <a:r>
              <a:rPr lang="en-GB" b="1" i="1" dirty="0">
                <a:solidFill>
                  <a:srgbClr val="003088"/>
                </a:solidFill>
              </a:rPr>
              <a:t>statistical sampling probe</a:t>
            </a:r>
            <a:endParaRPr lang="en-GB" b="1" i="1" dirty="0">
              <a:solidFill>
                <a:srgbClr val="003088"/>
              </a:solidFill>
              <a:ea typeface="Roboto"/>
              <a:cs typeface="Roboto"/>
            </a:endParaRPr>
          </a:p>
          <a:p>
            <a:r>
              <a:rPr lang="en-GB" dirty="0">
                <a:solidFill>
                  <a:srgbClr val="003088"/>
                </a:solidFill>
              </a:rPr>
              <a:t> </a:t>
            </a:r>
            <a:endParaRPr lang="en-GB" dirty="0">
              <a:solidFill>
                <a:srgbClr val="003088"/>
              </a:solidFill>
              <a:ea typeface="Roboto"/>
              <a:cs typeface="Roboto"/>
            </a:endParaRPr>
          </a:p>
          <a:p>
            <a:pPr marL="1200150" lvl="2" indent="-285750">
              <a:buFont typeface="Courier New"/>
              <a:buChar char="o"/>
            </a:pPr>
            <a:r>
              <a:rPr lang="en-GB" dirty="0">
                <a:solidFill>
                  <a:srgbClr val="003088"/>
                </a:solidFill>
              </a:rPr>
              <a:t>superconducting vortex lattices</a:t>
            </a:r>
            <a:endParaRPr lang="en-GB" dirty="0">
              <a:solidFill>
                <a:srgbClr val="003088"/>
              </a:solidFill>
              <a:ea typeface="Roboto"/>
              <a:cs typeface="Roboto"/>
            </a:endParaRPr>
          </a:p>
          <a:p>
            <a:pPr marL="1200150" lvl="2" indent="-285750">
              <a:buFont typeface="Courier New"/>
              <a:buChar char="o"/>
            </a:pPr>
            <a:r>
              <a:rPr lang="en-GB" dirty="0">
                <a:solidFill>
                  <a:srgbClr val="003088"/>
                </a:solidFill>
              </a:rPr>
              <a:t>magnetic systems with a large unit cell </a:t>
            </a:r>
            <a:br>
              <a:rPr lang="en-GB" dirty="0"/>
            </a:br>
            <a:r>
              <a:rPr lang="en-GB" dirty="0">
                <a:solidFill>
                  <a:srgbClr val="003088"/>
                </a:solidFill>
              </a:rPr>
              <a:t>and many stopping sites</a:t>
            </a:r>
            <a:endParaRPr lang="en-GB" dirty="0">
              <a:solidFill>
                <a:srgbClr val="003088"/>
              </a:solidFill>
              <a:ea typeface="Roboto"/>
              <a:cs typeface="Roboto"/>
            </a:endParaRPr>
          </a:p>
          <a:p>
            <a:pPr marL="1200150" lvl="2" indent="-285750">
              <a:buFont typeface="Courier New"/>
              <a:buChar char="o"/>
            </a:pPr>
            <a:r>
              <a:rPr lang="en-GB" dirty="0">
                <a:solidFill>
                  <a:srgbClr val="003088"/>
                </a:solidFill>
              </a:rPr>
              <a:t>systems with a high degree of disorder</a:t>
            </a:r>
            <a:endParaRPr lang="en-GB" dirty="0">
              <a:solidFill>
                <a:srgbClr val="003088"/>
              </a:solidFill>
              <a:ea typeface="Roboto"/>
              <a:cs typeface="Roboto"/>
            </a:endParaRPr>
          </a:p>
          <a:p>
            <a:pPr marL="1200150" lvl="2" indent="-285750">
              <a:buFont typeface="Courier New"/>
              <a:buChar char="o"/>
            </a:pPr>
            <a:r>
              <a:rPr lang="en-GB" dirty="0">
                <a:solidFill>
                  <a:srgbClr val="003088"/>
                </a:solidFill>
              </a:rPr>
              <a:t>quantum delocalised systems</a:t>
            </a:r>
            <a:endParaRPr lang="en-GB" dirty="0">
              <a:solidFill>
                <a:srgbClr val="003088"/>
              </a:solidFill>
              <a:ea typeface="Roboto"/>
              <a:cs typeface="Roboto"/>
            </a:endParaRPr>
          </a:p>
        </p:txBody>
      </p:sp>
      <p:sp>
        <p:nvSpPr>
          <p:cNvPr id="8" name="Title 1">
            <a:extLst>
              <a:ext uri="{FF2B5EF4-FFF2-40B4-BE49-F238E27FC236}">
                <a16:creationId xmlns:a16="http://schemas.microsoft.com/office/drawing/2014/main" id="{1AB1ACEF-47B8-56C2-DC06-C4B09BBA7BB5}"/>
              </a:ext>
            </a:extLst>
          </p:cNvPr>
          <p:cNvSpPr txBox="1">
            <a:spLocks/>
          </p:cNvSpPr>
          <p:nvPr/>
        </p:nvSpPr>
        <p:spPr>
          <a:xfrm>
            <a:off x="336660" y="118831"/>
            <a:ext cx="10064640"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dirty="0">
                <a:cs typeface="Arial"/>
              </a:rPr>
              <a:t>Using muons for condensed matter physics and materials science</a:t>
            </a:r>
            <a:endParaRPr lang="en-US" dirty="0"/>
          </a:p>
        </p:txBody>
      </p:sp>
      <p:pic>
        <p:nvPicPr>
          <p:cNvPr id="9" name="Picture 8" descr="A close-up of several molecules&#10;&#10;Description automatically generated">
            <a:extLst>
              <a:ext uri="{FF2B5EF4-FFF2-40B4-BE49-F238E27FC236}">
                <a16:creationId xmlns:a16="http://schemas.microsoft.com/office/drawing/2014/main" id="{8C06AD5A-E5E6-2ABD-E76A-D05523DEA5B6}"/>
              </a:ext>
            </a:extLst>
          </p:cNvPr>
          <p:cNvPicPr>
            <a:picLocks noChangeAspect="1"/>
          </p:cNvPicPr>
          <p:nvPr/>
        </p:nvPicPr>
        <p:blipFill>
          <a:blip r:embed="rId2"/>
          <a:srcRect l="12238" t="-403" r="9441" b="-433"/>
          <a:stretch/>
        </p:blipFill>
        <p:spPr>
          <a:xfrm>
            <a:off x="8566395" y="1501758"/>
            <a:ext cx="2184103" cy="2281948"/>
          </a:xfrm>
          <a:prstGeom prst="rect">
            <a:avLst/>
          </a:prstGeom>
        </p:spPr>
      </p:pic>
      <p:pic>
        <p:nvPicPr>
          <p:cNvPr id="10" name="Picture 9" descr="A blue background with colorful circles&#10;&#10;Description automatically generated">
            <a:extLst>
              <a:ext uri="{FF2B5EF4-FFF2-40B4-BE49-F238E27FC236}">
                <a16:creationId xmlns:a16="http://schemas.microsoft.com/office/drawing/2014/main" id="{6FE7BEFD-7D8A-E512-F8C2-463AA0C7D5B9}"/>
              </a:ext>
            </a:extLst>
          </p:cNvPr>
          <p:cNvPicPr>
            <a:picLocks noChangeAspect="1"/>
          </p:cNvPicPr>
          <p:nvPr/>
        </p:nvPicPr>
        <p:blipFill>
          <a:blip r:embed="rId3"/>
          <a:srcRect l="4889" t="8297" r="2667" b="3493"/>
          <a:stretch/>
        </p:blipFill>
        <p:spPr>
          <a:xfrm>
            <a:off x="8725267" y="3971211"/>
            <a:ext cx="2025231" cy="1966062"/>
          </a:xfrm>
          <a:prstGeom prst="rect">
            <a:avLst/>
          </a:prstGeom>
        </p:spPr>
      </p:pic>
      <p:sp>
        <p:nvSpPr>
          <p:cNvPr id="2" name="TextBox 1">
            <a:extLst>
              <a:ext uri="{FF2B5EF4-FFF2-40B4-BE49-F238E27FC236}">
                <a16:creationId xmlns:a16="http://schemas.microsoft.com/office/drawing/2014/main" id="{704BD8FF-A446-B9DB-5CD1-11014A46883C}"/>
              </a:ext>
            </a:extLst>
          </p:cNvPr>
          <p:cNvSpPr txBox="1"/>
          <p:nvPr/>
        </p:nvSpPr>
        <p:spPr>
          <a:xfrm>
            <a:off x="10032091" y="204837"/>
            <a:ext cx="2025231" cy="923330"/>
          </a:xfrm>
          <a:prstGeom prst="rect">
            <a:avLst/>
          </a:prstGeom>
          <a:solidFill>
            <a:schemeClr val="bg1"/>
          </a:solidFill>
          <a:ln w="28575">
            <a:solidFill>
              <a:srgbClr val="FF9D1B"/>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See magnetism &amp; superconductivity lectures.</a:t>
            </a:r>
          </a:p>
        </p:txBody>
      </p:sp>
    </p:spTree>
    <p:extLst>
      <p:ext uri="{BB962C8B-B14F-4D97-AF65-F5344CB8AC3E}">
        <p14:creationId xmlns:p14="http://schemas.microsoft.com/office/powerpoint/2010/main" val="221817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864EBCF-2F22-9059-7A39-6C6AC13BE61A}"/>
              </a:ext>
            </a:extLst>
          </p:cNvPr>
          <p:cNvSpPr/>
          <p:nvPr/>
        </p:nvSpPr>
        <p:spPr>
          <a:xfrm>
            <a:off x="13523" y="5678039"/>
            <a:ext cx="5904347" cy="11642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aphicFrame>
        <p:nvGraphicFramePr>
          <p:cNvPr id="4" name="Table 3">
            <a:extLst>
              <a:ext uri="{FF2B5EF4-FFF2-40B4-BE49-F238E27FC236}">
                <a16:creationId xmlns:a16="http://schemas.microsoft.com/office/drawing/2014/main" id="{CF540F32-7FFD-4E4B-6A8E-2615530E39AC}"/>
              </a:ext>
            </a:extLst>
          </p:cNvPr>
          <p:cNvGraphicFramePr>
            <a:graphicFrameLocks noGrp="1"/>
          </p:cNvGraphicFramePr>
          <p:nvPr>
            <p:extLst>
              <p:ext uri="{D42A27DB-BD31-4B8C-83A1-F6EECF244321}">
                <p14:modId xmlns:p14="http://schemas.microsoft.com/office/powerpoint/2010/main" val="669944807"/>
              </p:ext>
            </p:extLst>
          </p:nvPr>
        </p:nvGraphicFramePr>
        <p:xfrm>
          <a:off x="1027368" y="842877"/>
          <a:ext cx="9416855" cy="4900690"/>
        </p:xfrm>
        <a:graphic>
          <a:graphicData uri="http://schemas.openxmlformats.org/drawingml/2006/table">
            <a:tbl>
              <a:tblPr firstRow="1" bandRow="1">
                <a:tableStyleId>{5C22544A-7EE6-4342-B048-85BDC9FD1C3A}</a:tableStyleId>
              </a:tblPr>
              <a:tblGrid>
                <a:gridCol w="2323101">
                  <a:extLst>
                    <a:ext uri="{9D8B030D-6E8A-4147-A177-3AD203B41FA5}">
                      <a16:colId xmlns:a16="http://schemas.microsoft.com/office/drawing/2014/main" val="3101145817"/>
                    </a:ext>
                  </a:extLst>
                </a:gridCol>
                <a:gridCol w="2489037">
                  <a:extLst>
                    <a:ext uri="{9D8B030D-6E8A-4147-A177-3AD203B41FA5}">
                      <a16:colId xmlns:a16="http://schemas.microsoft.com/office/drawing/2014/main" val="3114658951"/>
                    </a:ext>
                  </a:extLst>
                </a:gridCol>
                <a:gridCol w="2336928">
                  <a:extLst>
                    <a:ext uri="{9D8B030D-6E8A-4147-A177-3AD203B41FA5}">
                      <a16:colId xmlns:a16="http://schemas.microsoft.com/office/drawing/2014/main" val="3852786328"/>
                    </a:ext>
                  </a:extLst>
                </a:gridCol>
                <a:gridCol w="2267789">
                  <a:extLst>
                    <a:ext uri="{9D8B030D-6E8A-4147-A177-3AD203B41FA5}">
                      <a16:colId xmlns:a16="http://schemas.microsoft.com/office/drawing/2014/main" val="2821498490"/>
                    </a:ext>
                  </a:extLst>
                </a:gridCol>
              </a:tblGrid>
              <a:tr h="405453">
                <a:tc>
                  <a:txBody>
                    <a:bodyPr/>
                    <a:lstStyle/>
                    <a:p>
                      <a:pPr marL="0" algn="l" rtl="0" eaLnBrk="1" fontAlgn="t" latinLnBrk="0" hangingPunct="1">
                        <a:spcBef>
                          <a:spcPts val="0"/>
                        </a:spcBef>
                        <a:spcAft>
                          <a:spcPts val="0"/>
                        </a:spcAft>
                      </a:pPr>
                      <a:endParaRPr lang="en-GB" sz="2000" b="0" i="0" u="none" strike="noStrike">
                        <a:effectLs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spcBef>
                          <a:spcPts val="0"/>
                        </a:spcBef>
                        <a:spcAft>
                          <a:spcPts val="0"/>
                        </a:spcAft>
                      </a:pPr>
                      <a:r>
                        <a:rPr lang="en-GB" sz="2000" b="1" i="0" u="none" strike="noStrike" kern="1200" dirty="0">
                          <a:solidFill>
                            <a:srgbClr val="000000"/>
                          </a:solidFill>
                          <a:effectLst/>
                          <a:latin typeface="Roboto"/>
                        </a:rPr>
                        <a:t>p (NMR)</a:t>
                      </a:r>
                      <a:endParaRPr lang="en-GB" sz="2000" b="0" i="0" u="none" strike="noStrike" dirty="0">
                        <a:effectLs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spcBef>
                          <a:spcPts val="0"/>
                        </a:spcBef>
                        <a:spcAft>
                          <a:spcPts val="0"/>
                        </a:spcAft>
                      </a:pPr>
                      <a:r>
                        <a:rPr lang="en-GB" sz="2000" b="1" i="0" u="none" strike="noStrike" kern="1200" dirty="0">
                          <a:solidFill>
                            <a:srgbClr val="000000"/>
                          </a:solidFill>
                          <a:effectLst/>
                          <a:highlight>
                            <a:srgbClr val="BBFF8C"/>
                          </a:highlight>
                          <a:latin typeface="Roboto"/>
                        </a:rPr>
                        <a:t>µ (</a:t>
                      </a:r>
                      <a:r>
                        <a:rPr lang="en-GB" sz="2000" b="1" i="0" u="none" strike="noStrike" kern="1200" noProof="0" dirty="0">
                          <a:solidFill>
                            <a:srgbClr val="000000"/>
                          </a:solidFill>
                          <a:effectLst/>
                          <a:highlight>
                            <a:srgbClr val="BBFF8C"/>
                          </a:highlight>
                          <a:latin typeface="Roboto"/>
                        </a:rPr>
                        <a:t>µSR</a:t>
                      </a:r>
                      <a:r>
                        <a:rPr lang="en-GB" sz="2000" b="1" i="0" u="none" strike="noStrike" kern="1200" dirty="0">
                          <a:solidFill>
                            <a:srgbClr val="000000"/>
                          </a:solidFill>
                          <a:effectLst/>
                          <a:highlight>
                            <a:srgbClr val="BBFF8C"/>
                          </a:highlight>
                          <a:latin typeface="Roboto"/>
                        </a:rPr>
                        <a:t>)</a:t>
                      </a:r>
                      <a:endParaRPr lang="en-GB" sz="2000" b="0" i="0" u="none" strike="noStrike" dirty="0">
                        <a:effectLst/>
                        <a:highlight>
                          <a:srgbClr val="BBFF8C"/>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BFF8C"/>
                    </a:solidFill>
                  </a:tcPr>
                </a:tc>
                <a:tc>
                  <a:txBody>
                    <a:bodyPr/>
                    <a:lstStyle/>
                    <a:p>
                      <a:pPr marL="0" algn="l" rtl="0" eaLnBrk="1" fontAlgn="t" latinLnBrk="0" hangingPunct="1">
                        <a:spcBef>
                          <a:spcPts val="0"/>
                        </a:spcBef>
                        <a:spcAft>
                          <a:spcPts val="0"/>
                        </a:spcAft>
                      </a:pPr>
                      <a:r>
                        <a:rPr lang="en-GB" sz="2000" b="1" i="0" u="none" strike="noStrike" kern="1200" dirty="0">
                          <a:solidFill>
                            <a:srgbClr val="000000"/>
                          </a:solidFill>
                          <a:effectLst/>
                          <a:latin typeface="Roboto"/>
                        </a:rPr>
                        <a:t>e (ESR)</a:t>
                      </a:r>
                      <a:endParaRPr lang="en-GB" sz="2000" b="0" i="0" u="none" strike="noStrike" dirty="0">
                        <a:effectLs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5946155"/>
                  </a:ext>
                </a:extLst>
              </a:tr>
              <a:tr h="405453">
                <a:tc>
                  <a:txBody>
                    <a:bodyPr/>
                    <a:lstStyle/>
                    <a:p>
                      <a:pPr marL="0" algn="l" rtl="0" eaLnBrk="1" fontAlgn="t" latinLnBrk="0" hangingPunct="1">
                        <a:spcBef>
                          <a:spcPts val="0"/>
                        </a:spcBef>
                        <a:spcAft>
                          <a:spcPts val="0"/>
                        </a:spcAft>
                      </a:pPr>
                      <a:r>
                        <a:rPr lang="en-GB" sz="2000" b="0" i="0" u="none" strike="noStrike" kern="1200" dirty="0">
                          <a:solidFill>
                            <a:srgbClr val="000000"/>
                          </a:solidFill>
                          <a:effectLst/>
                          <a:highlight>
                            <a:srgbClr val="FFFFFF"/>
                          </a:highlight>
                          <a:latin typeface="Roboto"/>
                        </a:rPr>
                        <a:t>Charge</a:t>
                      </a:r>
                      <a:endParaRPr lang="en-GB" sz="2000" b="0" i="0" u="none" strike="noStrike" dirty="0">
                        <a:effectLst/>
                        <a:highlight>
                          <a:srgbClr val="FFFFFF"/>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l" rtl="0" eaLnBrk="1" fontAlgn="t" latinLnBrk="0" hangingPunct="1">
                        <a:spcBef>
                          <a:spcPts val="0"/>
                        </a:spcBef>
                        <a:spcAft>
                          <a:spcPts val="0"/>
                        </a:spcAft>
                      </a:pPr>
                      <a:r>
                        <a:rPr lang="en-GB" sz="2000" b="0" i="0" u="none" strike="noStrike" kern="1200" dirty="0">
                          <a:solidFill>
                            <a:srgbClr val="000000"/>
                          </a:solidFill>
                          <a:effectLst/>
                          <a:highlight>
                            <a:srgbClr val="FFFFFF"/>
                          </a:highlight>
                          <a:latin typeface="Roboto"/>
                        </a:rPr>
                        <a:t>±e</a:t>
                      </a:r>
                      <a:endParaRPr lang="en-GB" sz="2000" b="0" i="0" u="none" strike="noStrike" dirty="0">
                        <a:effectLst/>
                        <a:highlight>
                          <a:srgbClr val="FFFFFF"/>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l" rtl="0" eaLnBrk="1" fontAlgn="t" latinLnBrk="0" hangingPunct="1">
                        <a:spcBef>
                          <a:spcPts val="0"/>
                        </a:spcBef>
                        <a:spcAft>
                          <a:spcPts val="0"/>
                        </a:spcAft>
                      </a:pPr>
                      <a:r>
                        <a:rPr lang="en-GB" sz="2000" b="0" i="0" u="none" strike="noStrike" kern="1200" dirty="0">
                          <a:solidFill>
                            <a:srgbClr val="000000"/>
                          </a:solidFill>
                          <a:effectLst/>
                          <a:highlight>
                            <a:srgbClr val="BBFF8C"/>
                          </a:highlight>
                          <a:latin typeface="Roboto"/>
                        </a:rPr>
                        <a:t>±e</a:t>
                      </a:r>
                      <a:endParaRPr lang="en-GB" sz="2000" b="0" i="0" u="none" strike="noStrike" dirty="0">
                        <a:effectLst/>
                        <a:highlight>
                          <a:srgbClr val="BBFF8C"/>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BFF8C"/>
                    </a:solidFill>
                  </a:tcPr>
                </a:tc>
                <a:tc>
                  <a:txBody>
                    <a:bodyPr/>
                    <a:lstStyle/>
                    <a:p>
                      <a:pPr marL="0" algn="l" rtl="0" eaLnBrk="1" fontAlgn="t" latinLnBrk="0" hangingPunct="1">
                        <a:spcBef>
                          <a:spcPts val="0"/>
                        </a:spcBef>
                        <a:spcAft>
                          <a:spcPts val="0"/>
                        </a:spcAft>
                      </a:pPr>
                      <a:r>
                        <a:rPr lang="en-GB" sz="2000" b="0" i="0" u="none" strike="noStrike" kern="1200" dirty="0">
                          <a:solidFill>
                            <a:srgbClr val="000000"/>
                          </a:solidFill>
                          <a:effectLst/>
                          <a:highlight>
                            <a:srgbClr val="FFFFFF"/>
                          </a:highlight>
                          <a:latin typeface="Roboto"/>
                        </a:rPr>
                        <a:t>±e</a:t>
                      </a:r>
                      <a:endParaRPr lang="en-GB" sz="2000" b="0" i="0" u="none" strike="noStrike" dirty="0">
                        <a:effectLst/>
                        <a:highlight>
                          <a:srgbClr val="FFFFFF"/>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39713745"/>
                  </a:ext>
                </a:extLst>
              </a:tr>
              <a:tr h="405453">
                <a:tc>
                  <a:txBody>
                    <a:bodyPr/>
                    <a:lstStyle/>
                    <a:p>
                      <a:pPr marL="0" algn="l" rtl="0" eaLnBrk="1" fontAlgn="t" latinLnBrk="0" hangingPunct="1">
                        <a:spcBef>
                          <a:spcPts val="0"/>
                        </a:spcBef>
                        <a:spcAft>
                          <a:spcPts val="0"/>
                        </a:spcAft>
                      </a:pPr>
                      <a:r>
                        <a:rPr lang="en-GB" sz="2000" b="0" i="0" u="none" strike="noStrike" kern="1200" dirty="0">
                          <a:solidFill>
                            <a:srgbClr val="000000"/>
                          </a:solidFill>
                          <a:effectLst/>
                          <a:highlight>
                            <a:srgbClr val="FFFFFF"/>
                          </a:highlight>
                          <a:latin typeface="Roboto"/>
                        </a:rPr>
                        <a:t>Spin</a:t>
                      </a:r>
                      <a:endParaRPr lang="en-GB" sz="2000" b="0" i="0" u="none" strike="noStrike" dirty="0">
                        <a:effectLst/>
                        <a:highlight>
                          <a:srgbClr val="FFFFFF"/>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l" rtl="0" eaLnBrk="1" fontAlgn="t" latinLnBrk="0" hangingPunct="1">
                        <a:spcBef>
                          <a:spcPts val="0"/>
                        </a:spcBef>
                        <a:spcAft>
                          <a:spcPts val="0"/>
                        </a:spcAft>
                      </a:pPr>
                      <a:r>
                        <a:rPr lang="en-GB" sz="2000" b="0" i="0" u="none" strike="noStrike" kern="1200" dirty="0">
                          <a:solidFill>
                            <a:srgbClr val="000000"/>
                          </a:solidFill>
                          <a:effectLst/>
                          <a:highlight>
                            <a:srgbClr val="FFFFFF"/>
                          </a:highlight>
                          <a:latin typeface="Roboto"/>
                        </a:rPr>
                        <a:t>1/2</a:t>
                      </a:r>
                      <a:endParaRPr lang="en-GB" sz="2000" b="0" i="0" u="none" strike="noStrike" dirty="0">
                        <a:effectLst/>
                        <a:highlight>
                          <a:srgbClr val="FFFFFF"/>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l" rtl="0" eaLnBrk="1" fontAlgn="t" latinLnBrk="0" hangingPunct="1">
                        <a:spcBef>
                          <a:spcPts val="0"/>
                        </a:spcBef>
                        <a:spcAft>
                          <a:spcPts val="0"/>
                        </a:spcAft>
                      </a:pPr>
                      <a:r>
                        <a:rPr lang="en-GB" sz="2000" b="0" i="0" u="none" strike="noStrike" kern="1200" dirty="0">
                          <a:solidFill>
                            <a:srgbClr val="000000"/>
                          </a:solidFill>
                          <a:effectLst/>
                          <a:highlight>
                            <a:srgbClr val="BBFF8C"/>
                          </a:highlight>
                          <a:latin typeface="Roboto"/>
                        </a:rPr>
                        <a:t>1/2</a:t>
                      </a:r>
                      <a:endParaRPr lang="en-GB" sz="2000" b="0" i="0" u="none" strike="noStrike" dirty="0">
                        <a:effectLst/>
                        <a:highlight>
                          <a:srgbClr val="BBFF8C"/>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BFF8C"/>
                    </a:solidFill>
                  </a:tcPr>
                </a:tc>
                <a:tc>
                  <a:txBody>
                    <a:bodyPr/>
                    <a:lstStyle/>
                    <a:p>
                      <a:pPr marL="0" algn="l" rtl="0" eaLnBrk="1" fontAlgn="t" latinLnBrk="0" hangingPunct="1">
                        <a:spcBef>
                          <a:spcPts val="0"/>
                        </a:spcBef>
                        <a:spcAft>
                          <a:spcPts val="0"/>
                        </a:spcAft>
                      </a:pPr>
                      <a:r>
                        <a:rPr lang="en-GB" sz="2000" b="0" i="0" u="none" strike="noStrike" kern="1200" dirty="0">
                          <a:solidFill>
                            <a:srgbClr val="000000"/>
                          </a:solidFill>
                          <a:effectLst/>
                          <a:highlight>
                            <a:srgbClr val="FFFFFF"/>
                          </a:highlight>
                          <a:latin typeface="Roboto"/>
                        </a:rPr>
                        <a:t>1/2</a:t>
                      </a:r>
                      <a:endParaRPr lang="en-GB" sz="2000" b="0" i="0" u="none" strike="noStrike" dirty="0">
                        <a:effectLst/>
                        <a:highlight>
                          <a:srgbClr val="FFFFFF"/>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359145399"/>
                  </a:ext>
                </a:extLst>
              </a:tr>
              <a:tr h="758019">
                <a:tc>
                  <a:txBody>
                    <a:bodyPr/>
                    <a:lstStyle/>
                    <a:p>
                      <a:pPr marL="0" algn="l" rtl="0" eaLnBrk="1" fontAlgn="t" latinLnBrk="0" hangingPunct="1">
                        <a:spcBef>
                          <a:spcPts val="0"/>
                        </a:spcBef>
                        <a:spcAft>
                          <a:spcPts val="0"/>
                        </a:spcAft>
                      </a:pPr>
                      <a:r>
                        <a:rPr lang="en-GB" sz="2000" b="0" i="0" u="none" strike="noStrike" kern="1200" dirty="0">
                          <a:solidFill>
                            <a:srgbClr val="000000"/>
                          </a:solidFill>
                          <a:effectLst/>
                          <a:highlight>
                            <a:srgbClr val="FFFFFF"/>
                          </a:highlight>
                          <a:latin typeface="Roboto"/>
                        </a:rPr>
                        <a:t>Mass</a:t>
                      </a:r>
                      <a:endParaRPr lang="en-GB" sz="2000" b="0" i="0" u="none" strike="noStrike" dirty="0">
                        <a:effectLst/>
                        <a:highlight>
                          <a:srgbClr val="FFFFFF"/>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indent="0" algn="l" rtl="0" eaLnBrk="1" fontAlgn="auto" latinLnBrk="0" hangingPunct="1">
                        <a:spcBef>
                          <a:spcPts val="0"/>
                        </a:spcBef>
                        <a:spcAft>
                          <a:spcPts val="0"/>
                        </a:spcAft>
                      </a:pPr>
                      <a:r>
                        <a:rPr lang="en-GB" sz="2000" b="0" i="0" u="none" strike="noStrike" kern="1200" dirty="0">
                          <a:solidFill>
                            <a:srgbClr val="000000"/>
                          </a:solidFill>
                          <a:effectLst/>
                          <a:highlight>
                            <a:srgbClr val="FFFFFF"/>
                          </a:highlight>
                          <a:latin typeface="Roboto"/>
                        </a:rPr>
                        <a:t>1836m</a:t>
                      </a:r>
                      <a:r>
                        <a:rPr lang="en-GB" sz="2000" b="0" i="0" u="none" strike="noStrike" kern="1200" baseline="-25000" dirty="0">
                          <a:solidFill>
                            <a:srgbClr val="000000"/>
                          </a:solidFill>
                          <a:effectLst/>
                          <a:highlight>
                            <a:srgbClr val="FFFFFF"/>
                          </a:highlight>
                          <a:latin typeface="Roboto"/>
                        </a:rPr>
                        <a:t>e</a:t>
                      </a:r>
                      <a:br>
                        <a:rPr lang="en-GB" sz="2000" b="0" i="0" u="none" strike="noStrike" kern="1200" baseline="-25000" dirty="0">
                          <a:solidFill>
                            <a:srgbClr val="000000"/>
                          </a:solidFill>
                          <a:effectLst/>
                          <a:highlight>
                            <a:srgbClr val="FFFFFF"/>
                          </a:highlight>
                          <a:latin typeface="Roboto"/>
                        </a:rPr>
                      </a:br>
                      <a:r>
                        <a:rPr lang="en-GB" sz="2000" b="0" i="0" u="none" strike="noStrike" kern="1200" dirty="0">
                          <a:solidFill>
                            <a:srgbClr val="000000"/>
                          </a:solidFill>
                          <a:effectLst/>
                          <a:highlight>
                            <a:srgbClr val="FFFFFF"/>
                          </a:highlight>
                          <a:latin typeface="Roboto"/>
                        </a:rPr>
                        <a:t>=938MeV/c</a:t>
                      </a:r>
                      <a:r>
                        <a:rPr lang="en-GB" sz="2000" b="0" i="0" u="none" strike="noStrike" kern="1200" baseline="30000" dirty="0">
                          <a:solidFill>
                            <a:srgbClr val="000000"/>
                          </a:solidFill>
                          <a:effectLst/>
                          <a:highlight>
                            <a:srgbClr val="FFFFFF"/>
                          </a:highlight>
                          <a:latin typeface="Roboto"/>
                        </a:rPr>
                        <a:t>2</a:t>
                      </a:r>
                      <a:endParaRPr lang="en-GB" sz="2000" b="0" i="0" u="none" strike="noStrike" dirty="0">
                        <a:effectLst/>
                        <a:highlight>
                          <a:srgbClr val="FFFFFF"/>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indent="0" algn="l" rtl="0" eaLnBrk="1" fontAlgn="auto" latinLnBrk="0" hangingPunct="1">
                        <a:spcBef>
                          <a:spcPts val="0"/>
                        </a:spcBef>
                        <a:spcAft>
                          <a:spcPts val="0"/>
                        </a:spcAft>
                      </a:pPr>
                      <a:r>
                        <a:rPr lang="en-GB" sz="2000" b="0" i="0" u="none" strike="noStrike" kern="1200" dirty="0">
                          <a:solidFill>
                            <a:srgbClr val="000000"/>
                          </a:solidFill>
                          <a:effectLst/>
                          <a:highlight>
                            <a:srgbClr val="BBFF8C"/>
                          </a:highlight>
                          <a:latin typeface="Roboto"/>
                        </a:rPr>
                        <a:t>207m</a:t>
                      </a:r>
                      <a:r>
                        <a:rPr lang="en-GB" sz="2000" b="0" i="0" u="none" strike="noStrike" kern="1200" baseline="-25000" dirty="0">
                          <a:solidFill>
                            <a:srgbClr val="000000"/>
                          </a:solidFill>
                          <a:effectLst/>
                          <a:highlight>
                            <a:srgbClr val="BBFF8C"/>
                          </a:highlight>
                          <a:latin typeface="Roboto"/>
                        </a:rPr>
                        <a:t>e</a:t>
                      </a:r>
                      <a:br>
                        <a:rPr lang="en-GB" sz="2000" b="0" i="0" u="none" strike="noStrike" kern="1200" baseline="-25000" dirty="0">
                          <a:solidFill>
                            <a:srgbClr val="000000"/>
                          </a:solidFill>
                          <a:effectLst/>
                          <a:highlight>
                            <a:srgbClr val="BBFF8C"/>
                          </a:highlight>
                          <a:latin typeface="Roboto"/>
                        </a:rPr>
                      </a:br>
                      <a:r>
                        <a:rPr lang="en-GB" sz="2000" b="0" i="0" u="none" strike="noStrike" kern="1200" dirty="0">
                          <a:solidFill>
                            <a:srgbClr val="000000"/>
                          </a:solidFill>
                          <a:effectLst/>
                          <a:highlight>
                            <a:srgbClr val="BBFF8C"/>
                          </a:highlight>
                          <a:latin typeface="Roboto"/>
                        </a:rPr>
                        <a:t>=105.7MeV/c</a:t>
                      </a:r>
                      <a:r>
                        <a:rPr lang="en-GB" sz="2000" b="0" i="0" u="none" strike="noStrike" kern="1200" baseline="30000" dirty="0">
                          <a:solidFill>
                            <a:srgbClr val="000000"/>
                          </a:solidFill>
                          <a:effectLst/>
                          <a:highlight>
                            <a:srgbClr val="BBFF8C"/>
                          </a:highlight>
                          <a:latin typeface="Roboto"/>
                        </a:rPr>
                        <a:t>2</a:t>
                      </a:r>
                      <a:endParaRPr lang="en-GB" sz="2000" b="0" i="0" u="none" strike="noStrike" dirty="0">
                        <a:effectLst/>
                        <a:highlight>
                          <a:srgbClr val="BBFF8C"/>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BFF8C"/>
                    </a:solidFill>
                  </a:tcPr>
                </a:tc>
                <a:tc>
                  <a:txBody>
                    <a:bodyPr/>
                    <a:lstStyle/>
                    <a:p>
                      <a:pPr marL="0" algn="l" rtl="0" eaLnBrk="1" fontAlgn="t" latinLnBrk="0" hangingPunct="1">
                        <a:spcBef>
                          <a:spcPts val="0"/>
                        </a:spcBef>
                        <a:spcAft>
                          <a:spcPts val="0"/>
                        </a:spcAft>
                      </a:pPr>
                      <a:r>
                        <a:rPr lang="en-GB" sz="2000" b="0" i="0" u="none" strike="noStrike" kern="1200" dirty="0">
                          <a:solidFill>
                            <a:srgbClr val="000000"/>
                          </a:solidFill>
                          <a:effectLst/>
                          <a:highlight>
                            <a:srgbClr val="FFFFFF"/>
                          </a:highlight>
                          <a:latin typeface="Roboto"/>
                        </a:rPr>
                        <a:t>m</a:t>
                      </a:r>
                      <a:r>
                        <a:rPr lang="en-GB" sz="2000" b="0" i="0" u="none" strike="noStrike" kern="1200" baseline="-25000" dirty="0">
                          <a:solidFill>
                            <a:srgbClr val="000000"/>
                          </a:solidFill>
                          <a:effectLst/>
                          <a:highlight>
                            <a:srgbClr val="FFFFFF"/>
                          </a:highlight>
                          <a:latin typeface="Roboto"/>
                        </a:rPr>
                        <a:t>e</a:t>
                      </a:r>
                      <a:br>
                        <a:rPr lang="en-GB" sz="2000" b="0" i="0" u="none" strike="noStrike" kern="1200" baseline="-25000" dirty="0">
                          <a:solidFill>
                            <a:srgbClr val="000000"/>
                          </a:solidFill>
                          <a:effectLst/>
                          <a:highlight>
                            <a:srgbClr val="FFFFFF"/>
                          </a:highlight>
                          <a:latin typeface="Roboto"/>
                        </a:rPr>
                      </a:br>
                      <a:r>
                        <a:rPr lang="en-GB" sz="2000" b="0" i="0" u="none" strike="noStrike" kern="1200" dirty="0">
                          <a:solidFill>
                            <a:srgbClr val="000000"/>
                          </a:solidFill>
                          <a:effectLst/>
                          <a:highlight>
                            <a:srgbClr val="FFFFFF"/>
                          </a:highlight>
                          <a:latin typeface="Roboto"/>
                        </a:rPr>
                        <a:t>=0.511MeV/c</a:t>
                      </a:r>
                      <a:r>
                        <a:rPr lang="en-GB" sz="2000" b="0" i="0" u="none" strike="noStrike" kern="1200" baseline="30000" dirty="0">
                          <a:solidFill>
                            <a:srgbClr val="000000"/>
                          </a:solidFill>
                          <a:effectLst/>
                          <a:highlight>
                            <a:srgbClr val="FFFFFF"/>
                          </a:highlight>
                          <a:latin typeface="Roboto"/>
                        </a:rPr>
                        <a:t>2</a:t>
                      </a:r>
                      <a:endParaRPr lang="en-GB" sz="2000" b="0" i="0" u="none" strike="noStrike" dirty="0">
                        <a:effectLst/>
                        <a:highlight>
                          <a:srgbClr val="FFFFFF"/>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54517667"/>
                  </a:ext>
                </a:extLst>
              </a:tr>
              <a:tr h="740392">
                <a:tc>
                  <a:txBody>
                    <a:bodyPr/>
                    <a:lstStyle/>
                    <a:p>
                      <a:pPr marL="0" algn="l" rtl="0" eaLnBrk="1" fontAlgn="t" latinLnBrk="0" hangingPunct="1">
                        <a:spcBef>
                          <a:spcPts val="0"/>
                        </a:spcBef>
                        <a:spcAft>
                          <a:spcPts val="0"/>
                        </a:spcAft>
                      </a:pPr>
                      <a:r>
                        <a:rPr lang="en-GB" sz="2000" b="0" i="0" u="none" strike="noStrike" kern="1200" dirty="0">
                          <a:solidFill>
                            <a:srgbClr val="000000"/>
                          </a:solidFill>
                          <a:effectLst/>
                          <a:highlight>
                            <a:srgbClr val="FFFFFF"/>
                          </a:highlight>
                          <a:latin typeface="Roboto"/>
                        </a:rPr>
                        <a:t>Lifetime</a:t>
                      </a:r>
                      <a:endParaRPr lang="en-GB" sz="2000" b="0" i="0" u="none" strike="noStrike" dirty="0">
                        <a:effectLst/>
                        <a:highlight>
                          <a:srgbClr val="FFFFFF"/>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l" rtl="0" eaLnBrk="1" fontAlgn="t" latinLnBrk="0" hangingPunct="1">
                        <a:spcBef>
                          <a:spcPts val="0"/>
                        </a:spcBef>
                        <a:spcAft>
                          <a:spcPts val="0"/>
                        </a:spcAft>
                      </a:pPr>
                      <a:r>
                        <a:rPr lang="en-GB" sz="2000" b="0" i="0" u="none" strike="noStrike" kern="1200" dirty="0">
                          <a:solidFill>
                            <a:srgbClr val="000000"/>
                          </a:solidFill>
                          <a:effectLst/>
                          <a:highlight>
                            <a:srgbClr val="FFFFFF"/>
                          </a:highlight>
                          <a:latin typeface="Roboto"/>
                        </a:rPr>
                        <a:t>&gt;10</a:t>
                      </a:r>
                      <a:r>
                        <a:rPr lang="en-GB" sz="2000" b="0" i="0" u="none" strike="noStrike" kern="1200" baseline="30000" dirty="0">
                          <a:solidFill>
                            <a:srgbClr val="000000"/>
                          </a:solidFill>
                          <a:effectLst/>
                          <a:highlight>
                            <a:srgbClr val="FFFFFF"/>
                          </a:highlight>
                          <a:latin typeface="Roboto"/>
                        </a:rPr>
                        <a:t>33</a:t>
                      </a:r>
                      <a:r>
                        <a:rPr lang="en-GB" sz="2000" b="0" i="0" u="none" strike="noStrike" kern="1200" baseline="0" dirty="0">
                          <a:solidFill>
                            <a:srgbClr val="000000"/>
                          </a:solidFill>
                          <a:effectLst/>
                          <a:highlight>
                            <a:srgbClr val="FFFFFF"/>
                          </a:highlight>
                          <a:latin typeface="Roboto"/>
                        </a:rPr>
                        <a:t> years</a:t>
                      </a:r>
                      <a:endParaRPr lang="en-GB" sz="2000" b="0" i="0" u="none" strike="noStrike" dirty="0">
                        <a:effectLst/>
                        <a:highlight>
                          <a:srgbClr val="FFFFFF"/>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indent="0" algn="l" rtl="0" eaLnBrk="1" fontAlgn="auto" latinLnBrk="0" hangingPunct="1">
                        <a:spcBef>
                          <a:spcPts val="0"/>
                        </a:spcBef>
                        <a:spcAft>
                          <a:spcPts val="0"/>
                        </a:spcAft>
                      </a:pPr>
                      <a:r>
                        <a:rPr lang="en-GB" sz="2000" b="0" i="0" u="none" strike="noStrike" kern="1200" dirty="0">
                          <a:solidFill>
                            <a:srgbClr val="000000"/>
                          </a:solidFill>
                          <a:effectLst/>
                          <a:highlight>
                            <a:srgbClr val="BBFF8C"/>
                          </a:highlight>
                          <a:latin typeface="Roboto"/>
                        </a:rPr>
                        <a:t>2.2µs (except</a:t>
                      </a:r>
                      <a:r>
                        <a:rPr lang="en-GB" sz="2000" b="0" i="0" u="none" strike="noStrike" kern="1200" baseline="0" dirty="0">
                          <a:solidFill>
                            <a:srgbClr val="000000"/>
                          </a:solidFill>
                          <a:effectLst/>
                          <a:highlight>
                            <a:srgbClr val="BBFF8C"/>
                          </a:highlight>
                          <a:latin typeface="Roboto"/>
                        </a:rPr>
                        <a:t> for </a:t>
                      </a:r>
                      <a:r>
                        <a:rPr lang="en-GB" sz="2000" b="0" i="0" u="none" strike="noStrike" kern="1200" dirty="0">
                          <a:solidFill>
                            <a:srgbClr val="000000"/>
                          </a:solidFill>
                          <a:effectLst/>
                          <a:highlight>
                            <a:srgbClr val="BBFF8C"/>
                          </a:highlight>
                          <a:latin typeface="Roboto"/>
                        </a:rPr>
                        <a:t>µ</a:t>
                      </a:r>
                      <a:r>
                        <a:rPr lang="en-GB" sz="2000" b="0" i="0" u="none" strike="noStrike" kern="1200" baseline="30000" dirty="0">
                          <a:solidFill>
                            <a:srgbClr val="000000"/>
                          </a:solidFill>
                          <a:effectLst/>
                          <a:highlight>
                            <a:srgbClr val="BBFF8C"/>
                          </a:highlight>
                          <a:latin typeface="Roboto"/>
                        </a:rPr>
                        <a:t>-</a:t>
                      </a:r>
                      <a:r>
                        <a:rPr lang="en-GB" sz="2000" b="0" i="0" u="none" strike="noStrike" kern="1200" baseline="0" dirty="0">
                          <a:solidFill>
                            <a:srgbClr val="000000"/>
                          </a:solidFill>
                          <a:effectLst/>
                          <a:highlight>
                            <a:srgbClr val="BBFF8C"/>
                          </a:highlight>
                          <a:latin typeface="Roboto"/>
                        </a:rPr>
                        <a:t> capture)</a:t>
                      </a:r>
                      <a:endParaRPr lang="en-GB" sz="2000" b="0" i="0" u="none" strike="noStrike" dirty="0">
                        <a:effectLst/>
                        <a:highlight>
                          <a:srgbClr val="BBFF8C"/>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BFF8C"/>
                    </a:solidFill>
                  </a:tcPr>
                </a:tc>
                <a:tc>
                  <a:txBody>
                    <a:bodyPr/>
                    <a:lstStyle/>
                    <a:p>
                      <a:pPr marL="0" algn="l" rtl="0" eaLnBrk="1" fontAlgn="t" latinLnBrk="0" hangingPunct="1">
                        <a:spcBef>
                          <a:spcPts val="0"/>
                        </a:spcBef>
                        <a:spcAft>
                          <a:spcPts val="0"/>
                        </a:spcAft>
                      </a:pPr>
                      <a:r>
                        <a:rPr lang="en-GB" sz="2000" b="0" i="0" u="none" strike="noStrike" kern="1200" dirty="0">
                          <a:solidFill>
                            <a:srgbClr val="000000"/>
                          </a:solidFill>
                          <a:effectLst/>
                          <a:highlight>
                            <a:srgbClr val="FFFFFF"/>
                          </a:highlight>
                          <a:latin typeface="Roboto"/>
                        </a:rPr>
                        <a:t>&gt;10</a:t>
                      </a:r>
                      <a:r>
                        <a:rPr lang="en-GB" sz="2000" b="0" i="0" u="none" strike="noStrike" kern="1200" baseline="30000" dirty="0">
                          <a:solidFill>
                            <a:srgbClr val="000000"/>
                          </a:solidFill>
                          <a:effectLst/>
                          <a:highlight>
                            <a:srgbClr val="FFFFFF"/>
                          </a:highlight>
                          <a:latin typeface="Roboto"/>
                        </a:rPr>
                        <a:t>26</a:t>
                      </a:r>
                      <a:r>
                        <a:rPr lang="en-GB" sz="2000" b="0" i="0" u="none" strike="noStrike" kern="1200" dirty="0">
                          <a:solidFill>
                            <a:srgbClr val="000000"/>
                          </a:solidFill>
                          <a:effectLst/>
                          <a:highlight>
                            <a:srgbClr val="FFFFFF"/>
                          </a:highlight>
                          <a:latin typeface="Roboto"/>
                        </a:rPr>
                        <a:t> years</a:t>
                      </a:r>
                      <a:endParaRPr lang="en-GB" sz="2000" b="0" i="0" u="none" strike="noStrike" dirty="0">
                        <a:effectLst/>
                        <a:highlight>
                          <a:srgbClr val="FFFFFF"/>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209395523"/>
                  </a:ext>
                </a:extLst>
              </a:tr>
              <a:tr h="722764">
                <a:tc>
                  <a:txBody>
                    <a:bodyPr/>
                    <a:lstStyle/>
                    <a:p>
                      <a:pPr marL="0" algn="l" rtl="0" eaLnBrk="1" fontAlgn="t" latinLnBrk="0" hangingPunct="1">
                        <a:spcBef>
                          <a:spcPts val="0"/>
                        </a:spcBef>
                        <a:spcAft>
                          <a:spcPts val="0"/>
                        </a:spcAft>
                      </a:pPr>
                      <a:r>
                        <a:rPr lang="en-GB" sz="2000" b="0" i="0" u="none" strike="noStrike" kern="1200" dirty="0">
                          <a:solidFill>
                            <a:srgbClr val="000000"/>
                          </a:solidFill>
                          <a:effectLst/>
                          <a:highlight>
                            <a:srgbClr val="FFFFFF"/>
                          </a:highlight>
                          <a:latin typeface="Roboto"/>
                        </a:rPr>
                        <a:t>Magnetic</a:t>
                      </a:r>
                      <a:r>
                        <a:rPr lang="en-GB" sz="2000" b="0" i="0" u="none" strike="noStrike" kern="1200" baseline="0" dirty="0">
                          <a:solidFill>
                            <a:srgbClr val="000000"/>
                          </a:solidFill>
                          <a:effectLst/>
                          <a:highlight>
                            <a:srgbClr val="FFFFFF"/>
                          </a:highlight>
                          <a:latin typeface="Roboto"/>
                        </a:rPr>
                        <a:t> moment</a:t>
                      </a:r>
                      <a:endParaRPr lang="en-GB" sz="2000" b="0" i="0" u="none" strike="noStrike" dirty="0">
                        <a:effectLst/>
                        <a:highlight>
                          <a:srgbClr val="FFFFFF"/>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l" rtl="0" eaLnBrk="1" fontAlgn="t" latinLnBrk="0" hangingPunct="1">
                        <a:spcBef>
                          <a:spcPts val="0"/>
                        </a:spcBef>
                        <a:spcAft>
                          <a:spcPts val="0"/>
                        </a:spcAft>
                      </a:pPr>
                      <a:r>
                        <a:rPr lang="en-GB" sz="2000" b="0" i="0" u="none" strike="noStrike" kern="1200" dirty="0">
                          <a:solidFill>
                            <a:srgbClr val="000000"/>
                          </a:solidFill>
                          <a:effectLst/>
                          <a:highlight>
                            <a:srgbClr val="FFFFFF"/>
                          </a:highlight>
                          <a:latin typeface="Roboto"/>
                        </a:rPr>
                        <a:t>µ</a:t>
                      </a:r>
                      <a:r>
                        <a:rPr lang="en-GB" sz="2000" b="0" i="0" u="none" strike="noStrike" kern="1200" baseline="-25000" dirty="0">
                          <a:solidFill>
                            <a:srgbClr val="000000"/>
                          </a:solidFill>
                          <a:effectLst/>
                          <a:highlight>
                            <a:srgbClr val="FFFFFF"/>
                          </a:highlight>
                          <a:latin typeface="Roboto"/>
                        </a:rPr>
                        <a:t>p</a:t>
                      </a:r>
                      <a:endParaRPr lang="en-GB" sz="2000" b="0" i="0" u="none" strike="noStrike" dirty="0">
                        <a:effectLst/>
                        <a:highlight>
                          <a:srgbClr val="FFFFFF"/>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indent="0" algn="l" rtl="0" eaLnBrk="1" fontAlgn="auto" latinLnBrk="0" hangingPunct="1">
                        <a:spcBef>
                          <a:spcPts val="0"/>
                        </a:spcBef>
                        <a:spcAft>
                          <a:spcPts val="0"/>
                        </a:spcAft>
                      </a:pPr>
                      <a:r>
                        <a:rPr lang="en-GB" sz="2000" b="0" i="0" u="none" strike="noStrike" kern="1200" dirty="0">
                          <a:solidFill>
                            <a:srgbClr val="000000"/>
                          </a:solidFill>
                          <a:effectLst/>
                          <a:highlight>
                            <a:srgbClr val="BBFF8C"/>
                          </a:highlight>
                          <a:latin typeface="Roboto"/>
                        </a:rPr>
                        <a:t>3.18µ</a:t>
                      </a:r>
                      <a:r>
                        <a:rPr lang="en-GB" sz="2000" b="0" i="0" u="none" strike="noStrike" kern="1200" baseline="-25000" dirty="0">
                          <a:solidFill>
                            <a:srgbClr val="000000"/>
                          </a:solidFill>
                          <a:effectLst/>
                          <a:highlight>
                            <a:srgbClr val="BBFF8C"/>
                          </a:highlight>
                          <a:latin typeface="Roboto"/>
                        </a:rPr>
                        <a:t>p</a:t>
                      </a:r>
                      <a:endParaRPr lang="en-GB" sz="2000" b="0" i="0" u="none" strike="noStrike" dirty="0">
                        <a:effectLst/>
                        <a:highlight>
                          <a:srgbClr val="BBFF8C"/>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BFF8C"/>
                    </a:solidFill>
                  </a:tcPr>
                </a:tc>
                <a:tc>
                  <a:txBody>
                    <a:bodyPr/>
                    <a:lstStyle/>
                    <a:p>
                      <a:pPr marL="0" marR="0" indent="0" algn="l" rtl="0" eaLnBrk="1" fontAlgn="auto" latinLnBrk="0" hangingPunct="1">
                        <a:spcBef>
                          <a:spcPts val="0"/>
                        </a:spcBef>
                        <a:spcAft>
                          <a:spcPts val="0"/>
                        </a:spcAft>
                      </a:pPr>
                      <a:r>
                        <a:rPr lang="en-GB" sz="2000" b="0" i="0" u="none" strike="noStrike" kern="1200" dirty="0">
                          <a:solidFill>
                            <a:srgbClr val="000000"/>
                          </a:solidFill>
                          <a:effectLst/>
                          <a:highlight>
                            <a:srgbClr val="FFFFFF"/>
                          </a:highlight>
                          <a:latin typeface="Roboto"/>
                        </a:rPr>
                        <a:t>657µ</a:t>
                      </a:r>
                      <a:r>
                        <a:rPr lang="en-GB" sz="2000" b="0" i="0" u="none" strike="noStrike" kern="1200" baseline="-25000" dirty="0">
                          <a:solidFill>
                            <a:srgbClr val="000000"/>
                          </a:solidFill>
                          <a:effectLst/>
                          <a:highlight>
                            <a:srgbClr val="FFFFFF"/>
                          </a:highlight>
                          <a:latin typeface="Roboto"/>
                        </a:rPr>
                        <a:t>p</a:t>
                      </a:r>
                      <a:endParaRPr lang="en-GB" sz="2000" b="0" i="0" u="none" strike="noStrike" dirty="0">
                        <a:effectLst/>
                        <a:highlight>
                          <a:srgbClr val="FFFFFF"/>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35239961"/>
                  </a:ext>
                </a:extLst>
              </a:tr>
              <a:tr h="722764">
                <a:tc>
                  <a:txBody>
                    <a:bodyPr/>
                    <a:lstStyle/>
                    <a:p>
                      <a:pPr marL="0" algn="l" rtl="0" eaLnBrk="1" fontAlgn="t" latinLnBrk="0" hangingPunct="1">
                        <a:spcBef>
                          <a:spcPts val="0"/>
                        </a:spcBef>
                        <a:spcAft>
                          <a:spcPts val="0"/>
                        </a:spcAft>
                      </a:pPr>
                      <a:r>
                        <a:rPr lang="en-GB" sz="2000" b="0" i="0" u="none" strike="noStrike" kern="1200" dirty="0">
                          <a:solidFill>
                            <a:srgbClr val="000000"/>
                          </a:solidFill>
                          <a:effectLst/>
                          <a:highlight>
                            <a:srgbClr val="FFFFFF"/>
                          </a:highlight>
                          <a:latin typeface="Roboto"/>
                        </a:rPr>
                        <a:t>Gyromagnetic ratio (kHz/G)</a:t>
                      </a:r>
                      <a:endParaRPr lang="en-GB" sz="2000" b="0" i="0" u="none" strike="noStrike" dirty="0">
                        <a:effectLst/>
                        <a:highlight>
                          <a:srgbClr val="FFFFFF"/>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l" rtl="0" eaLnBrk="1" fontAlgn="t" latinLnBrk="0" hangingPunct="1">
                        <a:spcBef>
                          <a:spcPts val="0"/>
                        </a:spcBef>
                        <a:spcAft>
                          <a:spcPts val="0"/>
                        </a:spcAft>
                      </a:pPr>
                      <a:r>
                        <a:rPr lang="en-GB" sz="2000" b="0" i="0" u="none" strike="noStrike" kern="1200" dirty="0">
                          <a:solidFill>
                            <a:srgbClr val="000000"/>
                          </a:solidFill>
                          <a:effectLst/>
                          <a:highlight>
                            <a:srgbClr val="FFFFFF"/>
                          </a:highlight>
                          <a:latin typeface="Roboto"/>
                        </a:rPr>
                        <a:t>4.26</a:t>
                      </a:r>
                      <a:endParaRPr lang="en-GB" sz="2000" b="0" i="0" u="none" strike="noStrike" dirty="0">
                        <a:effectLst/>
                        <a:highlight>
                          <a:srgbClr val="FFFFFF"/>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l" rtl="0" eaLnBrk="1" fontAlgn="t" latinLnBrk="0" hangingPunct="1">
                        <a:spcBef>
                          <a:spcPts val="0"/>
                        </a:spcBef>
                        <a:spcAft>
                          <a:spcPts val="0"/>
                        </a:spcAft>
                      </a:pPr>
                      <a:r>
                        <a:rPr lang="en-GB" sz="2000" b="0" i="0" u="none" strike="noStrike" kern="1200" dirty="0">
                          <a:solidFill>
                            <a:srgbClr val="000000"/>
                          </a:solidFill>
                          <a:effectLst/>
                          <a:highlight>
                            <a:srgbClr val="BBFF8C"/>
                          </a:highlight>
                          <a:latin typeface="Roboto"/>
                        </a:rPr>
                        <a:t>13.5</a:t>
                      </a:r>
                      <a:endParaRPr lang="en-GB" sz="2000" b="0" i="0" u="none" strike="noStrike" dirty="0">
                        <a:effectLst/>
                        <a:highlight>
                          <a:srgbClr val="BBFF8C"/>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BFF8C"/>
                    </a:solidFill>
                  </a:tcPr>
                </a:tc>
                <a:tc>
                  <a:txBody>
                    <a:bodyPr/>
                    <a:lstStyle/>
                    <a:p>
                      <a:pPr marL="0" algn="l" rtl="0" eaLnBrk="1" fontAlgn="t" latinLnBrk="0" hangingPunct="1">
                        <a:spcBef>
                          <a:spcPts val="0"/>
                        </a:spcBef>
                        <a:spcAft>
                          <a:spcPts val="0"/>
                        </a:spcAft>
                      </a:pPr>
                      <a:r>
                        <a:rPr lang="en-GB" sz="2000" b="0" i="0" u="none" strike="noStrike" kern="1200" dirty="0">
                          <a:solidFill>
                            <a:srgbClr val="000000"/>
                          </a:solidFill>
                          <a:effectLst/>
                          <a:highlight>
                            <a:srgbClr val="FFFFFF"/>
                          </a:highlight>
                          <a:latin typeface="Roboto"/>
                        </a:rPr>
                        <a:t>2800</a:t>
                      </a:r>
                      <a:endParaRPr lang="en-GB" sz="2000" b="0" i="0" u="none" strike="noStrike" dirty="0">
                        <a:effectLst/>
                        <a:highlight>
                          <a:srgbClr val="FFFFFF"/>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49194255"/>
                  </a:ext>
                </a:extLst>
              </a:tr>
              <a:tr h="740392">
                <a:tc>
                  <a:txBody>
                    <a:bodyPr/>
                    <a:lstStyle/>
                    <a:p>
                      <a:pPr marL="0" algn="l" rtl="0" eaLnBrk="1" fontAlgn="t" latinLnBrk="0" hangingPunct="1">
                        <a:spcBef>
                          <a:spcPts val="0"/>
                        </a:spcBef>
                        <a:spcAft>
                          <a:spcPts val="0"/>
                        </a:spcAft>
                      </a:pPr>
                      <a:r>
                        <a:rPr lang="en-GB" sz="2000" b="0" i="0" u="none" strike="noStrike" kern="1200" dirty="0">
                          <a:solidFill>
                            <a:srgbClr val="000000"/>
                          </a:solidFill>
                          <a:effectLst/>
                          <a:highlight>
                            <a:srgbClr val="FFFFFF"/>
                          </a:highlight>
                          <a:latin typeface="Roboto"/>
                        </a:rPr>
                        <a:t>Spin polarisation</a:t>
                      </a:r>
                      <a:endParaRPr lang="en-GB" sz="2000" b="0" i="0" u="none" strike="noStrike" dirty="0">
                        <a:effectLst/>
                        <a:highlight>
                          <a:srgbClr val="FFFFFF"/>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l" rtl="0" eaLnBrk="1" fontAlgn="t" latinLnBrk="0" hangingPunct="1">
                        <a:spcBef>
                          <a:spcPts val="0"/>
                        </a:spcBef>
                        <a:spcAft>
                          <a:spcPts val="0"/>
                        </a:spcAft>
                      </a:pPr>
                      <a:r>
                        <a:rPr lang="en-GB" sz="2000" b="0" i="0" u="none" strike="noStrike" kern="1200" dirty="0">
                          <a:solidFill>
                            <a:srgbClr val="000000"/>
                          </a:solidFill>
                          <a:effectLst/>
                          <a:highlight>
                            <a:srgbClr val="FFFFFF"/>
                          </a:highlight>
                          <a:latin typeface="Roboto"/>
                        </a:rPr>
                        <a:t>Needs ~2.5-5T for </a:t>
                      </a:r>
                      <a:r>
                        <a:rPr lang="en-GB" sz="2000" b="0" i="1" u="none" strike="noStrike" kern="1200" dirty="0">
                          <a:solidFill>
                            <a:srgbClr val="000000"/>
                          </a:solidFill>
                          <a:effectLst/>
                          <a:highlight>
                            <a:srgbClr val="FFFFFF"/>
                          </a:highlight>
                          <a:latin typeface="Roboto"/>
                        </a:rPr>
                        <a:t>P</a:t>
                      </a:r>
                      <a:r>
                        <a:rPr lang="en-GB" sz="2000" b="0" i="0" u="none" strike="noStrike" kern="1200" dirty="0">
                          <a:solidFill>
                            <a:srgbClr val="000000"/>
                          </a:solidFill>
                          <a:effectLst/>
                          <a:highlight>
                            <a:srgbClr val="FFFFFF"/>
                          </a:highlight>
                          <a:latin typeface="Roboto"/>
                        </a:rPr>
                        <a:t>&lt;73% </a:t>
                      </a:r>
                      <a:endParaRPr lang="en-GB" sz="2000" b="0" i="0" u="none" strike="noStrike" dirty="0">
                        <a:effectLst/>
                        <a:highlight>
                          <a:srgbClr val="FFFFFF"/>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indent="0" algn="l" rtl="0" eaLnBrk="1" fontAlgn="auto" latinLnBrk="0" hangingPunct="1">
                        <a:spcBef>
                          <a:spcPts val="0"/>
                        </a:spcBef>
                        <a:spcAft>
                          <a:spcPts val="0"/>
                        </a:spcAft>
                      </a:pPr>
                      <a:r>
                        <a:rPr lang="en-GB" sz="2000" b="1" i="0" u="none" strike="noStrike" kern="1200" dirty="0">
                          <a:solidFill>
                            <a:srgbClr val="000000"/>
                          </a:solidFill>
                          <a:effectLst/>
                          <a:highlight>
                            <a:srgbClr val="BBFF8C"/>
                          </a:highlight>
                          <a:latin typeface="Roboto"/>
                        </a:rPr>
                        <a:t>Produce</a:t>
                      </a:r>
                      <a:r>
                        <a:rPr lang="en-GB" sz="2000" b="1" i="0" u="none" strike="noStrike" kern="1200" baseline="0" dirty="0">
                          <a:solidFill>
                            <a:srgbClr val="000000"/>
                          </a:solidFill>
                          <a:effectLst/>
                          <a:highlight>
                            <a:srgbClr val="BBFF8C"/>
                          </a:highlight>
                          <a:latin typeface="Roboto"/>
                        </a:rPr>
                        <a:t> </a:t>
                      </a:r>
                      <a:r>
                        <a:rPr lang="en-GB" sz="2000" b="1" i="0" u="none" strike="noStrike" kern="1200" dirty="0">
                          <a:solidFill>
                            <a:srgbClr val="000000"/>
                          </a:solidFill>
                          <a:effectLst/>
                          <a:highlight>
                            <a:srgbClr val="BBFF8C"/>
                          </a:highlight>
                          <a:latin typeface="Roboto"/>
                        </a:rPr>
                        <a:t>µ</a:t>
                      </a:r>
                      <a:r>
                        <a:rPr lang="en-GB" sz="2000" b="1" i="0" u="none" strike="noStrike" kern="1200" baseline="30000" dirty="0">
                          <a:solidFill>
                            <a:srgbClr val="000000"/>
                          </a:solidFill>
                          <a:effectLst/>
                          <a:highlight>
                            <a:srgbClr val="BBFF8C"/>
                          </a:highlight>
                          <a:latin typeface="Roboto"/>
                        </a:rPr>
                        <a:t>+</a:t>
                      </a:r>
                      <a:r>
                        <a:rPr lang="en-GB" sz="2000" b="1" i="0" u="none" strike="noStrike" kern="1200" dirty="0">
                          <a:solidFill>
                            <a:srgbClr val="000000"/>
                          </a:solidFill>
                          <a:effectLst/>
                          <a:highlight>
                            <a:srgbClr val="BBFF8C"/>
                          </a:highlight>
                          <a:latin typeface="Roboto"/>
                        </a:rPr>
                        <a:t> with nearly </a:t>
                      </a:r>
                      <a:r>
                        <a:rPr lang="en-GB" sz="2000" b="1" i="1" u="none" strike="noStrike" kern="1200" dirty="0">
                          <a:solidFill>
                            <a:srgbClr val="000000"/>
                          </a:solidFill>
                          <a:effectLst/>
                          <a:highlight>
                            <a:srgbClr val="BBFF8C"/>
                          </a:highlight>
                          <a:latin typeface="Roboto"/>
                        </a:rPr>
                        <a:t>P</a:t>
                      </a:r>
                      <a:r>
                        <a:rPr lang="en-GB" sz="2000" b="1" i="0" u="none" strike="noStrike" kern="1200" dirty="0">
                          <a:solidFill>
                            <a:srgbClr val="000000"/>
                          </a:solidFill>
                          <a:effectLst/>
                          <a:highlight>
                            <a:srgbClr val="BBFF8C"/>
                          </a:highlight>
                          <a:latin typeface="Roboto"/>
                        </a:rPr>
                        <a:t>=100%</a:t>
                      </a:r>
                      <a:endParaRPr lang="en-GB" sz="2000" b="1" i="0" u="none" strike="noStrike" dirty="0">
                        <a:effectLst/>
                        <a:highlight>
                          <a:srgbClr val="BBFF8C"/>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BFF8C"/>
                    </a:solidFill>
                  </a:tcPr>
                </a:tc>
                <a:tc>
                  <a:txBody>
                    <a:bodyPr/>
                    <a:lstStyle/>
                    <a:p>
                      <a:pPr marL="0" algn="l" rtl="0" eaLnBrk="1" fontAlgn="t" latinLnBrk="0" hangingPunct="1">
                        <a:spcBef>
                          <a:spcPts val="0"/>
                        </a:spcBef>
                        <a:spcAft>
                          <a:spcPts val="0"/>
                        </a:spcAft>
                      </a:pPr>
                      <a:r>
                        <a:rPr lang="en-GB" sz="2000" b="0" i="0" u="none" strike="noStrike" kern="1200" dirty="0">
                          <a:solidFill>
                            <a:srgbClr val="000000"/>
                          </a:solidFill>
                          <a:effectLst/>
                          <a:highlight>
                            <a:srgbClr val="FFFFFF"/>
                          </a:highlight>
                          <a:latin typeface="Roboto"/>
                        </a:rPr>
                        <a:t>Needs</a:t>
                      </a:r>
                      <a:r>
                        <a:rPr lang="en-GB" sz="2000" b="0" i="0" u="none" strike="noStrike" kern="1200" baseline="0" dirty="0">
                          <a:solidFill>
                            <a:srgbClr val="000000"/>
                          </a:solidFill>
                          <a:effectLst/>
                          <a:highlight>
                            <a:srgbClr val="FFFFFF"/>
                          </a:highlight>
                          <a:latin typeface="Roboto"/>
                        </a:rPr>
                        <a:t> some magnetic field</a:t>
                      </a:r>
                      <a:endParaRPr lang="en-GB" sz="2000" b="0" i="0" u="none" strike="noStrike" dirty="0">
                        <a:effectLst/>
                        <a:highlight>
                          <a:srgbClr val="FFFFFF"/>
                        </a:highlight>
                        <a:latin typeface="Roboto"/>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70468518"/>
                  </a:ext>
                </a:extLst>
              </a:tr>
            </a:tbl>
          </a:graphicData>
        </a:graphic>
      </p:graphicFrame>
      <p:sp>
        <p:nvSpPr>
          <p:cNvPr id="7" name="Title 1">
            <a:extLst>
              <a:ext uri="{FF2B5EF4-FFF2-40B4-BE49-F238E27FC236}">
                <a16:creationId xmlns:a16="http://schemas.microsoft.com/office/drawing/2014/main" id="{033D812F-815B-A2E2-7DDC-7CC6D0D01B71}"/>
              </a:ext>
            </a:extLst>
          </p:cNvPr>
          <p:cNvSpPr txBox="1">
            <a:spLocks/>
          </p:cNvSpPr>
          <p:nvPr/>
        </p:nvSpPr>
        <p:spPr>
          <a:xfrm>
            <a:off x="316411" y="206146"/>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latin typeface="Moderat Medium"/>
                <a:ea typeface="Roboto"/>
                <a:cs typeface="Arial"/>
              </a:rPr>
              <a:t>Properties of the muon</a:t>
            </a:r>
            <a:endParaRPr lang="en-US" dirty="0"/>
          </a:p>
        </p:txBody>
      </p:sp>
      <p:sp>
        <p:nvSpPr>
          <p:cNvPr id="2" name="TextBox 1">
            <a:extLst>
              <a:ext uri="{FF2B5EF4-FFF2-40B4-BE49-F238E27FC236}">
                <a16:creationId xmlns:a16="http://schemas.microsoft.com/office/drawing/2014/main" id="{04CA3D32-765B-BBCF-A326-BACA37EFF7C1}"/>
              </a:ext>
            </a:extLst>
          </p:cNvPr>
          <p:cNvSpPr txBox="1"/>
          <p:nvPr/>
        </p:nvSpPr>
        <p:spPr>
          <a:xfrm>
            <a:off x="1027368" y="5886224"/>
            <a:ext cx="9433112"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dirty="0">
                <a:solidFill>
                  <a:srgbClr val="003088"/>
                </a:solidFill>
                <a:latin typeface="Moderat Medium"/>
              </a:rPr>
              <a:t>Major constituent of cosmic rays AND produced at accelerator facilities for particle physics and condensed matter research. </a:t>
            </a:r>
            <a:endParaRPr lang="en-US" sz="2400" dirty="0"/>
          </a:p>
        </p:txBody>
      </p:sp>
    </p:spTree>
    <p:extLst>
      <p:ext uri="{BB962C8B-B14F-4D97-AF65-F5344CB8AC3E}">
        <p14:creationId xmlns:p14="http://schemas.microsoft.com/office/powerpoint/2010/main" val="209335928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3CE98E9-DD1F-9187-6581-CE3CD00293B4}"/>
              </a:ext>
            </a:extLst>
          </p:cNvPr>
          <p:cNvSpPr txBox="1"/>
          <p:nvPr/>
        </p:nvSpPr>
        <p:spPr>
          <a:xfrm>
            <a:off x="434140" y="974647"/>
            <a:ext cx="9309773" cy="615553"/>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rgbClr val="003088"/>
                </a:solidFill>
              </a:rPr>
              <a:t>Muon sensitivity to </a:t>
            </a:r>
            <a:r>
              <a:rPr lang="en-GB" b="1" dirty="0">
                <a:solidFill>
                  <a:srgbClr val="003088"/>
                </a:solidFill>
              </a:rPr>
              <a:t>dynamics</a:t>
            </a:r>
            <a:r>
              <a:rPr lang="en-GB" dirty="0">
                <a:solidFill>
                  <a:srgbClr val="003088"/>
                </a:solidFill>
              </a:rPr>
              <a:t>:</a:t>
            </a:r>
            <a:endParaRPr lang="en-GB" dirty="0">
              <a:solidFill>
                <a:srgbClr val="003088"/>
              </a:solidFill>
              <a:ea typeface="Roboto"/>
              <a:cs typeface="Roboto"/>
            </a:endParaRPr>
          </a:p>
          <a:p>
            <a:r>
              <a:rPr lang="en-GB" sz="1600" i="1" dirty="0">
                <a:solidFill>
                  <a:srgbClr val="003088"/>
                </a:solidFill>
              </a:rPr>
              <a:t>Depends on the strength of the magnetic coupling A and the characteristics of the muon source</a:t>
            </a:r>
            <a:endParaRPr lang="en-GB" sz="1600" i="1" dirty="0">
              <a:solidFill>
                <a:srgbClr val="003088"/>
              </a:solidFill>
              <a:ea typeface="Roboto"/>
              <a:cs typeface="Roboto"/>
            </a:endParaRPr>
          </a:p>
        </p:txBody>
      </p:sp>
      <p:sp>
        <p:nvSpPr>
          <p:cNvPr id="7" name="Rectangle 6">
            <a:extLst>
              <a:ext uri="{FF2B5EF4-FFF2-40B4-BE49-F238E27FC236}">
                <a16:creationId xmlns:a16="http://schemas.microsoft.com/office/drawing/2014/main" id="{C25BC547-2316-E8D2-E726-97C1A193BA90}"/>
              </a:ext>
            </a:extLst>
          </p:cNvPr>
          <p:cNvSpPr/>
          <p:nvPr/>
        </p:nvSpPr>
        <p:spPr>
          <a:xfrm>
            <a:off x="0" y="5609380"/>
            <a:ext cx="6007651" cy="12462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99CC5853-E3AC-44A2-6388-87061C39CF92}"/>
              </a:ext>
            </a:extLst>
          </p:cNvPr>
          <p:cNvPicPr>
            <a:picLocks noChangeAspect="1"/>
          </p:cNvPicPr>
          <p:nvPr/>
        </p:nvPicPr>
        <p:blipFill>
          <a:blip r:embed="rId2"/>
          <a:stretch>
            <a:fillRect/>
          </a:stretch>
        </p:blipFill>
        <p:spPr>
          <a:xfrm>
            <a:off x="3049219" y="1882165"/>
            <a:ext cx="5399943" cy="3992441"/>
          </a:xfrm>
          <a:prstGeom prst="rect">
            <a:avLst/>
          </a:prstGeom>
        </p:spPr>
      </p:pic>
      <p:sp>
        <p:nvSpPr>
          <p:cNvPr id="12" name="TextBox 11">
            <a:extLst>
              <a:ext uri="{FF2B5EF4-FFF2-40B4-BE49-F238E27FC236}">
                <a16:creationId xmlns:a16="http://schemas.microsoft.com/office/drawing/2014/main" id="{72698FAE-8046-511B-B17E-700FA8C9C1CE}"/>
              </a:ext>
            </a:extLst>
          </p:cNvPr>
          <p:cNvSpPr txBox="1"/>
          <p:nvPr/>
        </p:nvSpPr>
        <p:spPr>
          <a:xfrm>
            <a:off x="8759093" y="4314092"/>
            <a:ext cx="2479431" cy="923330"/>
          </a:xfrm>
          <a:prstGeom prst="rect">
            <a:avLst/>
          </a:prstGeom>
          <a:noFill/>
          <a:ln w="28575">
            <a:solidFill>
              <a:srgbClr val="FF9D1B"/>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solidFill>
                  <a:srgbClr val="003088"/>
                </a:solidFill>
              </a:rPr>
              <a:t>Continuous sources: strong moments and fast dynamics</a:t>
            </a:r>
            <a:endParaRPr lang="en-US"/>
          </a:p>
        </p:txBody>
      </p:sp>
      <p:sp>
        <p:nvSpPr>
          <p:cNvPr id="13" name="TextBox 12">
            <a:extLst>
              <a:ext uri="{FF2B5EF4-FFF2-40B4-BE49-F238E27FC236}">
                <a16:creationId xmlns:a16="http://schemas.microsoft.com/office/drawing/2014/main" id="{8786AF6E-0870-A3B3-4EF4-9EE9AFB629E5}"/>
              </a:ext>
            </a:extLst>
          </p:cNvPr>
          <p:cNvSpPr txBox="1"/>
          <p:nvPr/>
        </p:nvSpPr>
        <p:spPr>
          <a:xfrm>
            <a:off x="435708" y="2409092"/>
            <a:ext cx="2479431" cy="923330"/>
          </a:xfrm>
          <a:prstGeom prst="rect">
            <a:avLst/>
          </a:prstGeom>
          <a:noFill/>
          <a:ln w="28575">
            <a:solidFill>
              <a:srgbClr val="FF9D1B"/>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solidFill>
                  <a:srgbClr val="003088"/>
                </a:solidFill>
              </a:rPr>
              <a:t>Pulsed sources: weaker moments and mid-slow dynamics</a:t>
            </a:r>
            <a:endParaRPr lang="en-US"/>
          </a:p>
        </p:txBody>
      </p:sp>
      <p:sp>
        <p:nvSpPr>
          <p:cNvPr id="3" name="Title 1">
            <a:extLst>
              <a:ext uri="{FF2B5EF4-FFF2-40B4-BE49-F238E27FC236}">
                <a16:creationId xmlns:a16="http://schemas.microsoft.com/office/drawing/2014/main" id="{C7863E22-EF7C-3A05-BDA0-0478DB497E2D}"/>
              </a:ext>
            </a:extLst>
          </p:cNvPr>
          <p:cNvSpPr txBox="1">
            <a:spLocks/>
          </p:cNvSpPr>
          <p:nvPr/>
        </p:nvSpPr>
        <p:spPr>
          <a:xfrm>
            <a:off x="434140" y="185499"/>
            <a:ext cx="10064640"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dirty="0">
                <a:cs typeface="Arial"/>
              </a:rPr>
              <a:t>Using muons for condensed matter physics and materials science</a:t>
            </a:r>
            <a:endParaRPr lang="en-US" dirty="0"/>
          </a:p>
        </p:txBody>
      </p:sp>
    </p:spTree>
    <p:extLst>
      <p:ext uri="{BB962C8B-B14F-4D97-AF65-F5344CB8AC3E}">
        <p14:creationId xmlns:p14="http://schemas.microsoft.com/office/powerpoint/2010/main" val="12010232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C4776E-E080-5FAF-57B5-918E42FC80A0}"/>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9729E87-181F-C4F1-4467-92D5CF9FE661}"/>
              </a:ext>
            </a:extLst>
          </p:cNvPr>
          <p:cNvSpPr txBox="1"/>
          <p:nvPr/>
        </p:nvSpPr>
        <p:spPr>
          <a:xfrm>
            <a:off x="434140" y="974647"/>
            <a:ext cx="9309773" cy="615553"/>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rgbClr val="003088"/>
                </a:solidFill>
              </a:rPr>
              <a:t>Muon sensitivity to </a:t>
            </a:r>
            <a:r>
              <a:rPr lang="en-GB" b="1" dirty="0">
                <a:solidFill>
                  <a:srgbClr val="003088"/>
                </a:solidFill>
              </a:rPr>
              <a:t>dynamics</a:t>
            </a:r>
            <a:r>
              <a:rPr lang="en-GB" dirty="0">
                <a:solidFill>
                  <a:srgbClr val="003088"/>
                </a:solidFill>
              </a:rPr>
              <a:t>:</a:t>
            </a:r>
            <a:endParaRPr lang="en-GB" dirty="0">
              <a:solidFill>
                <a:srgbClr val="003088"/>
              </a:solidFill>
              <a:ea typeface="Roboto"/>
              <a:cs typeface="Roboto"/>
            </a:endParaRPr>
          </a:p>
          <a:p>
            <a:r>
              <a:rPr lang="en-GB" sz="1600" i="1" dirty="0">
                <a:solidFill>
                  <a:srgbClr val="003088"/>
                </a:solidFill>
              </a:rPr>
              <a:t>Depends on the strength of the magnetic coupling A and the characteristics of the muon source</a:t>
            </a:r>
            <a:endParaRPr lang="en-GB" sz="1600" i="1" dirty="0">
              <a:solidFill>
                <a:srgbClr val="003088"/>
              </a:solidFill>
              <a:ea typeface="Roboto"/>
              <a:cs typeface="Roboto"/>
            </a:endParaRPr>
          </a:p>
        </p:txBody>
      </p:sp>
      <p:sp>
        <p:nvSpPr>
          <p:cNvPr id="7" name="Rectangle 6">
            <a:extLst>
              <a:ext uri="{FF2B5EF4-FFF2-40B4-BE49-F238E27FC236}">
                <a16:creationId xmlns:a16="http://schemas.microsoft.com/office/drawing/2014/main" id="{BE521884-BACC-1DF3-B3D8-9C2E975B6B88}"/>
              </a:ext>
            </a:extLst>
          </p:cNvPr>
          <p:cNvSpPr/>
          <p:nvPr/>
        </p:nvSpPr>
        <p:spPr>
          <a:xfrm>
            <a:off x="0" y="5609380"/>
            <a:ext cx="6007651" cy="12462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07525220-37CB-8EC4-C63C-DFFE85555D21}"/>
              </a:ext>
            </a:extLst>
          </p:cNvPr>
          <p:cNvPicPr>
            <a:picLocks noChangeAspect="1"/>
          </p:cNvPicPr>
          <p:nvPr/>
        </p:nvPicPr>
        <p:blipFill>
          <a:blip r:embed="rId2"/>
          <a:stretch>
            <a:fillRect/>
          </a:stretch>
        </p:blipFill>
        <p:spPr>
          <a:xfrm>
            <a:off x="3049219" y="1882165"/>
            <a:ext cx="5399943" cy="3992441"/>
          </a:xfrm>
          <a:prstGeom prst="rect">
            <a:avLst/>
          </a:prstGeom>
        </p:spPr>
      </p:pic>
      <p:sp>
        <p:nvSpPr>
          <p:cNvPr id="12" name="TextBox 11">
            <a:extLst>
              <a:ext uri="{FF2B5EF4-FFF2-40B4-BE49-F238E27FC236}">
                <a16:creationId xmlns:a16="http://schemas.microsoft.com/office/drawing/2014/main" id="{D620E91A-66B8-7D71-AED0-064110751965}"/>
              </a:ext>
            </a:extLst>
          </p:cNvPr>
          <p:cNvSpPr txBox="1"/>
          <p:nvPr/>
        </p:nvSpPr>
        <p:spPr>
          <a:xfrm>
            <a:off x="8759093" y="4314092"/>
            <a:ext cx="2479431" cy="923330"/>
          </a:xfrm>
          <a:prstGeom prst="rect">
            <a:avLst/>
          </a:prstGeom>
          <a:noFill/>
          <a:ln w="28575">
            <a:solidFill>
              <a:srgbClr val="FF9D1B"/>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solidFill>
                  <a:srgbClr val="003088"/>
                </a:solidFill>
              </a:rPr>
              <a:t>Continuous sources: strong moments and fast dynamics</a:t>
            </a:r>
            <a:endParaRPr lang="en-US"/>
          </a:p>
        </p:txBody>
      </p:sp>
      <p:sp>
        <p:nvSpPr>
          <p:cNvPr id="13" name="TextBox 12">
            <a:extLst>
              <a:ext uri="{FF2B5EF4-FFF2-40B4-BE49-F238E27FC236}">
                <a16:creationId xmlns:a16="http://schemas.microsoft.com/office/drawing/2014/main" id="{E57A904F-0AD1-61C9-9E9E-AFD24EC164B8}"/>
              </a:ext>
            </a:extLst>
          </p:cNvPr>
          <p:cNvSpPr txBox="1"/>
          <p:nvPr/>
        </p:nvSpPr>
        <p:spPr>
          <a:xfrm>
            <a:off x="435708" y="2409092"/>
            <a:ext cx="2479431" cy="923330"/>
          </a:xfrm>
          <a:prstGeom prst="rect">
            <a:avLst/>
          </a:prstGeom>
          <a:noFill/>
          <a:ln w="28575">
            <a:solidFill>
              <a:srgbClr val="FF9D1B"/>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solidFill>
                  <a:srgbClr val="003088"/>
                </a:solidFill>
              </a:rPr>
              <a:t>Pulsed sources: weaker moments and mid-slow dynamics</a:t>
            </a:r>
            <a:endParaRPr lang="en-US"/>
          </a:p>
        </p:txBody>
      </p:sp>
      <p:sp>
        <p:nvSpPr>
          <p:cNvPr id="3" name="Title 1">
            <a:extLst>
              <a:ext uri="{FF2B5EF4-FFF2-40B4-BE49-F238E27FC236}">
                <a16:creationId xmlns:a16="http://schemas.microsoft.com/office/drawing/2014/main" id="{0287FF7F-19C4-9171-84AC-816945818A0A}"/>
              </a:ext>
            </a:extLst>
          </p:cNvPr>
          <p:cNvSpPr txBox="1">
            <a:spLocks/>
          </p:cNvSpPr>
          <p:nvPr/>
        </p:nvSpPr>
        <p:spPr>
          <a:xfrm>
            <a:off x="434140" y="185499"/>
            <a:ext cx="10064640"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dirty="0">
                <a:cs typeface="Arial"/>
              </a:rPr>
              <a:t>Using muons for condensed matter physics and materials science</a:t>
            </a:r>
            <a:endParaRPr lang="en-US" dirty="0"/>
          </a:p>
        </p:txBody>
      </p:sp>
      <p:sp>
        <p:nvSpPr>
          <p:cNvPr id="4" name="TextBox 3">
            <a:extLst>
              <a:ext uri="{FF2B5EF4-FFF2-40B4-BE49-F238E27FC236}">
                <a16:creationId xmlns:a16="http://schemas.microsoft.com/office/drawing/2014/main" id="{3B32DC25-1511-3A02-9B65-014CFAF5B012}"/>
              </a:ext>
            </a:extLst>
          </p:cNvPr>
          <p:cNvSpPr txBox="1"/>
          <p:nvPr/>
        </p:nvSpPr>
        <p:spPr>
          <a:xfrm>
            <a:off x="1357943" y="6043588"/>
            <a:ext cx="8782493" cy="646331"/>
          </a:xfrm>
          <a:prstGeom prst="rect">
            <a:avLst/>
          </a:prstGeom>
          <a:solidFill>
            <a:schemeClr val="accent6">
              <a:lumMod val="20000"/>
              <a:lumOff val="80000"/>
            </a:schemeClr>
          </a:solidFill>
        </p:spPr>
        <p:txBody>
          <a:bodyPr wrap="square" rtlCol="0">
            <a:spAutoFit/>
          </a:bodyPr>
          <a:lstStyle/>
          <a:p>
            <a:r>
              <a:rPr lang="en-GB" dirty="0"/>
              <a:t>You need to choose the right source and instrument for your experiment – if in doubt speak to facilities staff!</a:t>
            </a:r>
          </a:p>
        </p:txBody>
      </p:sp>
    </p:spTree>
    <p:extLst>
      <p:ext uri="{BB962C8B-B14F-4D97-AF65-F5344CB8AC3E}">
        <p14:creationId xmlns:p14="http://schemas.microsoft.com/office/powerpoint/2010/main" val="406075486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3CE98E9-DD1F-9187-6581-CE3CD00293B4}"/>
              </a:ext>
            </a:extLst>
          </p:cNvPr>
          <p:cNvSpPr txBox="1"/>
          <p:nvPr/>
        </p:nvSpPr>
        <p:spPr>
          <a:xfrm>
            <a:off x="434140" y="974647"/>
            <a:ext cx="9309773" cy="615553"/>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rgbClr val="003088"/>
                </a:solidFill>
              </a:rPr>
              <a:t>Muon sensitivity to </a:t>
            </a:r>
            <a:r>
              <a:rPr lang="en-GB" b="1" dirty="0">
                <a:solidFill>
                  <a:srgbClr val="003088"/>
                </a:solidFill>
              </a:rPr>
              <a:t>dynamics</a:t>
            </a:r>
            <a:r>
              <a:rPr lang="en-GB" dirty="0">
                <a:solidFill>
                  <a:srgbClr val="003088"/>
                </a:solidFill>
              </a:rPr>
              <a:t>:</a:t>
            </a:r>
            <a:endParaRPr lang="en-GB" dirty="0">
              <a:solidFill>
                <a:srgbClr val="003088"/>
              </a:solidFill>
              <a:ea typeface="Roboto"/>
              <a:cs typeface="Roboto"/>
            </a:endParaRPr>
          </a:p>
          <a:p>
            <a:r>
              <a:rPr lang="en-GB" sz="1600" i="1" dirty="0">
                <a:solidFill>
                  <a:srgbClr val="003088"/>
                </a:solidFill>
              </a:rPr>
              <a:t>Depends on the strength of the magnetic coupling A and the characteristics of the muon source</a:t>
            </a:r>
            <a:endParaRPr lang="en-GB" sz="1600" i="1" dirty="0">
              <a:solidFill>
                <a:srgbClr val="003088"/>
              </a:solidFill>
              <a:ea typeface="Roboto"/>
              <a:cs typeface="Roboto"/>
            </a:endParaRPr>
          </a:p>
        </p:txBody>
      </p:sp>
      <p:sp>
        <p:nvSpPr>
          <p:cNvPr id="7" name="Rectangle 6">
            <a:extLst>
              <a:ext uri="{FF2B5EF4-FFF2-40B4-BE49-F238E27FC236}">
                <a16:creationId xmlns:a16="http://schemas.microsoft.com/office/drawing/2014/main" id="{C25BC547-2316-E8D2-E726-97C1A193BA90}"/>
              </a:ext>
            </a:extLst>
          </p:cNvPr>
          <p:cNvSpPr/>
          <p:nvPr/>
        </p:nvSpPr>
        <p:spPr>
          <a:xfrm>
            <a:off x="0" y="5609380"/>
            <a:ext cx="6007651" cy="12462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descr="A graph with text on it&#10;&#10;Description automatically generated">
            <a:extLst>
              <a:ext uri="{FF2B5EF4-FFF2-40B4-BE49-F238E27FC236}">
                <a16:creationId xmlns:a16="http://schemas.microsoft.com/office/drawing/2014/main" id="{12D60C90-A10C-3737-D091-D189325AC0DB}"/>
              </a:ext>
            </a:extLst>
          </p:cNvPr>
          <p:cNvPicPr>
            <a:picLocks noChangeAspect="1"/>
          </p:cNvPicPr>
          <p:nvPr/>
        </p:nvPicPr>
        <p:blipFill>
          <a:blip r:embed="rId2"/>
          <a:srcRect l="7475" r="3901" b="-1239"/>
          <a:stretch/>
        </p:blipFill>
        <p:spPr>
          <a:xfrm>
            <a:off x="3266214" y="1755164"/>
            <a:ext cx="5186424" cy="4372695"/>
          </a:xfrm>
          <a:prstGeom prst="rect">
            <a:avLst/>
          </a:prstGeom>
        </p:spPr>
      </p:pic>
      <p:sp>
        <p:nvSpPr>
          <p:cNvPr id="5" name="TextBox 4">
            <a:extLst>
              <a:ext uri="{FF2B5EF4-FFF2-40B4-BE49-F238E27FC236}">
                <a16:creationId xmlns:a16="http://schemas.microsoft.com/office/drawing/2014/main" id="{C627770A-1110-1700-BA38-A927149174F2}"/>
              </a:ext>
            </a:extLst>
          </p:cNvPr>
          <p:cNvSpPr txBox="1"/>
          <p:nvPr/>
        </p:nvSpPr>
        <p:spPr>
          <a:xfrm>
            <a:off x="2350478" y="6238630"/>
            <a:ext cx="7315199" cy="369332"/>
          </a:xfrm>
          <a:prstGeom prst="rect">
            <a:avLst/>
          </a:prstGeom>
          <a:noFill/>
          <a:ln w="28575">
            <a:solidFill>
              <a:srgbClr val="FF9D1B"/>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solidFill>
                  <a:srgbClr val="003088"/>
                </a:solidFill>
              </a:rPr>
              <a:t>A good bridge between lab-based techniques and neutron scattering</a:t>
            </a:r>
            <a:endParaRPr lang="en-US"/>
          </a:p>
        </p:txBody>
      </p:sp>
      <p:sp>
        <p:nvSpPr>
          <p:cNvPr id="3" name="TextBox 2">
            <a:extLst>
              <a:ext uri="{FF2B5EF4-FFF2-40B4-BE49-F238E27FC236}">
                <a16:creationId xmlns:a16="http://schemas.microsoft.com/office/drawing/2014/main" id="{F586C6E3-A8A6-0756-8B75-9E4220E1F423}"/>
              </a:ext>
            </a:extLst>
          </p:cNvPr>
          <p:cNvSpPr txBox="1"/>
          <p:nvPr/>
        </p:nvSpPr>
        <p:spPr>
          <a:xfrm>
            <a:off x="8509977" y="3341346"/>
            <a:ext cx="2311400" cy="1200329"/>
          </a:xfrm>
          <a:prstGeom prst="rect">
            <a:avLst/>
          </a:prstGeom>
          <a:noFill/>
          <a:ln w="38100">
            <a:solidFill>
              <a:srgbClr val="00B050"/>
            </a:solidFill>
          </a:ln>
        </p:spPr>
        <p:txBody>
          <a:bodyPr wrap="square" rtlCol="0">
            <a:spAutoFit/>
          </a:bodyPr>
          <a:lstStyle/>
          <a:p>
            <a:r>
              <a:rPr lang="en-GB" dirty="0">
                <a:solidFill>
                  <a:srgbClr val="003088"/>
                </a:solidFill>
              </a:rPr>
              <a:t>Muons sensitive to spin fluctuations over a broad range of timescales. </a:t>
            </a:r>
          </a:p>
        </p:txBody>
      </p:sp>
      <p:sp>
        <p:nvSpPr>
          <p:cNvPr id="6" name="Title 1">
            <a:extLst>
              <a:ext uri="{FF2B5EF4-FFF2-40B4-BE49-F238E27FC236}">
                <a16:creationId xmlns:a16="http://schemas.microsoft.com/office/drawing/2014/main" id="{0B5DCADD-C6F6-9127-3B89-6F9529B3E912}"/>
              </a:ext>
            </a:extLst>
          </p:cNvPr>
          <p:cNvSpPr txBox="1">
            <a:spLocks/>
          </p:cNvSpPr>
          <p:nvPr/>
        </p:nvSpPr>
        <p:spPr>
          <a:xfrm>
            <a:off x="434140" y="185499"/>
            <a:ext cx="10064640"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dirty="0">
                <a:cs typeface="Arial"/>
              </a:rPr>
              <a:t>Using muons for condensed matter physics and materials science</a:t>
            </a:r>
            <a:endParaRPr lang="en-US" dirty="0"/>
          </a:p>
        </p:txBody>
      </p:sp>
    </p:spTree>
    <p:extLst>
      <p:ext uri="{BB962C8B-B14F-4D97-AF65-F5344CB8AC3E}">
        <p14:creationId xmlns:p14="http://schemas.microsoft.com/office/powerpoint/2010/main" val="312098988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AF9F793-5E65-18CA-D619-41E9B879F231}"/>
              </a:ext>
            </a:extLst>
          </p:cNvPr>
          <p:cNvSpPr txBox="1"/>
          <p:nvPr/>
        </p:nvSpPr>
        <p:spPr>
          <a:xfrm>
            <a:off x="180140" y="1566772"/>
            <a:ext cx="6486330" cy="1754326"/>
          </a:xfrm>
          <a:prstGeom prst="rect">
            <a:avLst/>
          </a:prstGeom>
          <a:noFill/>
        </p:spPr>
        <p:txBody>
          <a:bodyPr wrap="square">
            <a:spAutoFit/>
          </a:bodyPr>
          <a:lstStyle/>
          <a:p>
            <a:pPr marL="285750" indent="-285750" algn="l" rtl="0" fontAlgn="base">
              <a:buFont typeface="Courier New" panose="02070309020205020404" pitchFamily="49" charset="0"/>
              <a:buChar char="o"/>
            </a:pPr>
            <a:r>
              <a:rPr lang="en-GB" sz="1800" b="0" i="0" u="none" strike="noStrike" dirty="0">
                <a:solidFill>
                  <a:srgbClr val="002060"/>
                </a:solidFill>
                <a:effectLst/>
              </a:rPr>
              <a:t>Spin-polarised muon stops in the sample</a:t>
            </a:r>
            <a:r>
              <a:rPr lang="en-US" sz="1800" b="0" i="0" dirty="0">
                <a:solidFill>
                  <a:srgbClr val="002060"/>
                </a:solidFill>
                <a:effectLst/>
              </a:rPr>
              <a:t>​</a:t>
            </a:r>
            <a:endParaRPr lang="en-US" dirty="0">
              <a:solidFill>
                <a:srgbClr val="002060"/>
              </a:solidFill>
            </a:endParaRPr>
          </a:p>
          <a:p>
            <a:pPr marL="285750" indent="-285750" algn="l" rtl="0" fontAlgn="base">
              <a:buFont typeface="Courier New" panose="02070309020205020404" pitchFamily="49" charset="0"/>
              <a:buChar char="o"/>
            </a:pPr>
            <a:r>
              <a:rPr lang="en-GB" sz="1800" b="0" i="0" u="none" strike="noStrike" dirty="0">
                <a:solidFill>
                  <a:srgbClr val="002060"/>
                </a:solidFill>
                <a:effectLst/>
              </a:rPr>
              <a:t>Fields from nearby nuclei cause incoherent spin precession</a:t>
            </a:r>
            <a:r>
              <a:rPr lang="en-US" sz="1800" b="0" i="0" dirty="0">
                <a:solidFill>
                  <a:srgbClr val="002060"/>
                </a:solidFill>
                <a:effectLst/>
              </a:rPr>
              <a:t>​​</a:t>
            </a:r>
            <a:endParaRPr lang="en-US" dirty="0">
              <a:solidFill>
                <a:srgbClr val="002060"/>
              </a:solidFill>
            </a:endParaRPr>
          </a:p>
          <a:p>
            <a:pPr marL="285750" indent="-285750" algn="l" rtl="0" fontAlgn="base">
              <a:buFont typeface="Courier New" panose="02070309020205020404" pitchFamily="49" charset="0"/>
              <a:buChar char="o"/>
            </a:pPr>
            <a:r>
              <a:rPr lang="en-GB" sz="1800" b="0" i="0" u="none" strike="noStrike" dirty="0">
                <a:solidFill>
                  <a:srgbClr val="002060"/>
                </a:solidFill>
                <a:effectLst/>
              </a:rPr>
              <a:t>Ion with nuclear moment moves near muon and flips the muon spin</a:t>
            </a:r>
            <a:r>
              <a:rPr lang="en-US" sz="1800" b="0" i="0" dirty="0">
                <a:solidFill>
                  <a:srgbClr val="002060"/>
                </a:solidFill>
                <a:effectLst/>
              </a:rPr>
              <a:t>​ (or vice versa)</a:t>
            </a:r>
            <a:endParaRPr lang="en-US" dirty="0">
              <a:solidFill>
                <a:srgbClr val="002060"/>
              </a:solidFill>
            </a:endParaRPr>
          </a:p>
          <a:p>
            <a:pPr marL="285750" indent="-285750" algn="l" rtl="0" fontAlgn="base">
              <a:buFont typeface="Courier New" panose="02070309020205020404" pitchFamily="49" charset="0"/>
              <a:buChar char="o"/>
            </a:pPr>
            <a:r>
              <a:rPr lang="en-GB" sz="1800" b="0" i="0" u="none" strike="noStrike" dirty="0">
                <a:solidFill>
                  <a:srgbClr val="002060"/>
                </a:solidFill>
                <a:effectLst/>
              </a:rPr>
              <a:t>Muon decays and positron detected</a:t>
            </a:r>
            <a:r>
              <a:rPr lang="en-US" sz="1800" b="0" i="0" dirty="0">
                <a:solidFill>
                  <a:srgbClr val="002060"/>
                </a:solidFill>
                <a:effectLst/>
              </a:rPr>
              <a:t>​</a:t>
            </a:r>
            <a:endParaRPr lang="en-US" dirty="0">
              <a:solidFill>
                <a:srgbClr val="002060"/>
              </a:solidFill>
            </a:endParaRPr>
          </a:p>
          <a:p>
            <a:pPr marL="285750" indent="-285750" algn="l" rtl="0" fontAlgn="base">
              <a:buFont typeface="Courier New" panose="02070309020205020404" pitchFamily="49" charset="0"/>
              <a:buChar char="o"/>
            </a:pPr>
            <a:r>
              <a:rPr lang="en-GB" sz="1800" b="0" i="0" u="none" strike="noStrike" dirty="0">
                <a:solidFill>
                  <a:srgbClr val="002060"/>
                </a:solidFill>
                <a:effectLst/>
              </a:rPr>
              <a:t>Signal depends on how often the muon spin was flipped</a:t>
            </a:r>
            <a:endParaRPr lang="en-US" b="0" i="0" dirty="0">
              <a:solidFill>
                <a:srgbClr val="002060"/>
              </a:solidFill>
              <a:effectLst/>
            </a:endParaRPr>
          </a:p>
        </p:txBody>
      </p:sp>
      <p:sp>
        <p:nvSpPr>
          <p:cNvPr id="4" name="Rectangle 3">
            <a:extLst>
              <a:ext uri="{FF2B5EF4-FFF2-40B4-BE49-F238E27FC236}">
                <a16:creationId xmlns:a16="http://schemas.microsoft.com/office/drawing/2014/main" id="{5BFF6B84-5AF8-C817-1387-FFDE01ED702F}"/>
              </a:ext>
            </a:extLst>
          </p:cNvPr>
          <p:cNvSpPr/>
          <p:nvPr/>
        </p:nvSpPr>
        <p:spPr>
          <a:xfrm>
            <a:off x="0" y="5609380"/>
            <a:ext cx="6007651" cy="12462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1">
            <a:extLst>
              <a:ext uri="{FF2B5EF4-FFF2-40B4-BE49-F238E27FC236}">
                <a16:creationId xmlns:a16="http://schemas.microsoft.com/office/drawing/2014/main" id="{8AA4CEB5-A4F5-4C59-54C3-F1A4565F6E68}"/>
              </a:ext>
            </a:extLst>
          </p:cNvPr>
          <p:cNvSpPr txBox="1">
            <a:spLocks/>
          </p:cNvSpPr>
          <p:nvPr/>
        </p:nvSpPr>
        <p:spPr>
          <a:xfrm>
            <a:off x="434140" y="185499"/>
            <a:ext cx="10064640"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dirty="0">
                <a:cs typeface="Arial"/>
              </a:rPr>
              <a:t>Using muons for condensed matter physics and materials science</a:t>
            </a:r>
            <a:endParaRPr lang="en-US" dirty="0"/>
          </a:p>
        </p:txBody>
      </p:sp>
      <p:sp>
        <p:nvSpPr>
          <p:cNvPr id="7" name="TextBox 6">
            <a:extLst>
              <a:ext uri="{FF2B5EF4-FFF2-40B4-BE49-F238E27FC236}">
                <a16:creationId xmlns:a16="http://schemas.microsoft.com/office/drawing/2014/main" id="{F36E43AE-5331-B8AF-E379-D9615F5F0A24}"/>
              </a:ext>
            </a:extLst>
          </p:cNvPr>
          <p:cNvSpPr txBox="1"/>
          <p:nvPr/>
        </p:nvSpPr>
        <p:spPr>
          <a:xfrm>
            <a:off x="180140" y="980390"/>
            <a:ext cx="6096000" cy="400110"/>
          </a:xfrm>
          <a:prstGeom prst="rect">
            <a:avLst/>
          </a:prstGeom>
          <a:noFill/>
        </p:spPr>
        <p:txBody>
          <a:bodyPr wrap="square">
            <a:spAutoFit/>
          </a:bodyPr>
          <a:lstStyle/>
          <a:p>
            <a:r>
              <a:rPr lang="en-GB" sz="2000" b="1" dirty="0">
                <a:solidFill>
                  <a:srgbClr val="003088"/>
                </a:solidFill>
              </a:rPr>
              <a:t>Dynamics from Ionic Motion</a:t>
            </a:r>
            <a:endParaRPr lang="en-GB" sz="2000" b="1" dirty="0">
              <a:solidFill>
                <a:srgbClr val="003088"/>
              </a:solidFill>
              <a:ea typeface="Roboto"/>
              <a:cs typeface="Roboto"/>
            </a:endParaRPr>
          </a:p>
        </p:txBody>
      </p:sp>
      <p:sp>
        <p:nvSpPr>
          <p:cNvPr id="14" name="Rectangle 13">
            <a:extLst>
              <a:ext uri="{FF2B5EF4-FFF2-40B4-BE49-F238E27FC236}">
                <a16:creationId xmlns:a16="http://schemas.microsoft.com/office/drawing/2014/main" id="{834E090F-B600-0335-F138-01F13821E415}"/>
              </a:ext>
            </a:extLst>
          </p:cNvPr>
          <p:cNvSpPr/>
          <p:nvPr/>
        </p:nvSpPr>
        <p:spPr>
          <a:xfrm>
            <a:off x="10795748" y="0"/>
            <a:ext cx="1396252" cy="67737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3C8C1CD0-106C-075F-AFF8-243702EED801}"/>
              </a:ext>
            </a:extLst>
          </p:cNvPr>
          <p:cNvSpPr txBox="1"/>
          <p:nvPr/>
        </p:nvSpPr>
        <p:spPr>
          <a:xfrm>
            <a:off x="8920716" y="707420"/>
            <a:ext cx="3091144" cy="369332"/>
          </a:xfrm>
          <a:prstGeom prst="rect">
            <a:avLst/>
          </a:prstGeom>
          <a:solidFill>
            <a:schemeClr val="bg1"/>
          </a:solidFill>
          <a:ln w="28575">
            <a:solidFill>
              <a:srgbClr val="FF9D1B"/>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See energy materials lecture</a:t>
            </a:r>
          </a:p>
        </p:txBody>
      </p:sp>
    </p:spTree>
    <p:extLst>
      <p:ext uri="{BB962C8B-B14F-4D97-AF65-F5344CB8AC3E}">
        <p14:creationId xmlns:p14="http://schemas.microsoft.com/office/powerpoint/2010/main" val="168656574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27162-EB25-2EBD-358D-1576A1BFF5EB}"/>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EDF05340-9D55-DB7D-20D8-9B80462D2569}"/>
              </a:ext>
            </a:extLst>
          </p:cNvPr>
          <p:cNvSpPr txBox="1"/>
          <p:nvPr/>
        </p:nvSpPr>
        <p:spPr>
          <a:xfrm>
            <a:off x="180140" y="1566772"/>
            <a:ext cx="6486330" cy="1754326"/>
          </a:xfrm>
          <a:prstGeom prst="rect">
            <a:avLst/>
          </a:prstGeom>
          <a:noFill/>
        </p:spPr>
        <p:txBody>
          <a:bodyPr wrap="square">
            <a:spAutoFit/>
          </a:bodyPr>
          <a:lstStyle/>
          <a:p>
            <a:pPr marL="285750" indent="-285750" algn="l" rtl="0" fontAlgn="base">
              <a:buFont typeface="Courier New" panose="02070309020205020404" pitchFamily="49" charset="0"/>
              <a:buChar char="o"/>
            </a:pPr>
            <a:r>
              <a:rPr lang="en-GB" sz="1800" b="0" i="0" u="none" strike="noStrike" dirty="0">
                <a:solidFill>
                  <a:srgbClr val="002060"/>
                </a:solidFill>
                <a:effectLst/>
              </a:rPr>
              <a:t>Spin-polarised muon stops in the sample</a:t>
            </a:r>
            <a:r>
              <a:rPr lang="en-US" sz="1800" b="0" i="0" dirty="0">
                <a:solidFill>
                  <a:srgbClr val="002060"/>
                </a:solidFill>
                <a:effectLst/>
              </a:rPr>
              <a:t>​</a:t>
            </a:r>
            <a:endParaRPr lang="en-US" dirty="0">
              <a:solidFill>
                <a:srgbClr val="002060"/>
              </a:solidFill>
            </a:endParaRPr>
          </a:p>
          <a:p>
            <a:pPr marL="285750" indent="-285750" algn="l" rtl="0" fontAlgn="base">
              <a:buFont typeface="Courier New" panose="02070309020205020404" pitchFamily="49" charset="0"/>
              <a:buChar char="o"/>
            </a:pPr>
            <a:r>
              <a:rPr lang="en-GB" sz="1800" b="0" i="0" u="none" strike="noStrike" dirty="0">
                <a:solidFill>
                  <a:srgbClr val="002060"/>
                </a:solidFill>
                <a:effectLst/>
              </a:rPr>
              <a:t>Fields from nearby nuclei cause incoherent spin precession</a:t>
            </a:r>
            <a:r>
              <a:rPr lang="en-US" sz="1800" b="0" i="0" dirty="0">
                <a:solidFill>
                  <a:srgbClr val="002060"/>
                </a:solidFill>
                <a:effectLst/>
              </a:rPr>
              <a:t>​​</a:t>
            </a:r>
            <a:endParaRPr lang="en-US" dirty="0">
              <a:solidFill>
                <a:srgbClr val="002060"/>
              </a:solidFill>
            </a:endParaRPr>
          </a:p>
          <a:p>
            <a:pPr marL="285750" indent="-285750" algn="l" rtl="0" fontAlgn="base">
              <a:buFont typeface="Courier New" panose="02070309020205020404" pitchFamily="49" charset="0"/>
              <a:buChar char="o"/>
            </a:pPr>
            <a:r>
              <a:rPr lang="en-GB" sz="1800" b="0" i="0" u="none" strike="noStrike" dirty="0">
                <a:solidFill>
                  <a:srgbClr val="002060"/>
                </a:solidFill>
                <a:effectLst/>
              </a:rPr>
              <a:t>Ion with nuclear moment moves near muon and flips the muon spin</a:t>
            </a:r>
            <a:r>
              <a:rPr lang="en-US" sz="1800" b="0" i="0" dirty="0">
                <a:solidFill>
                  <a:srgbClr val="002060"/>
                </a:solidFill>
                <a:effectLst/>
              </a:rPr>
              <a:t>​ (or vice versa)</a:t>
            </a:r>
            <a:endParaRPr lang="en-US" dirty="0">
              <a:solidFill>
                <a:srgbClr val="002060"/>
              </a:solidFill>
            </a:endParaRPr>
          </a:p>
          <a:p>
            <a:pPr marL="285750" indent="-285750" algn="l" rtl="0" fontAlgn="base">
              <a:buFont typeface="Courier New" panose="02070309020205020404" pitchFamily="49" charset="0"/>
              <a:buChar char="o"/>
            </a:pPr>
            <a:r>
              <a:rPr lang="en-GB" sz="1800" b="0" i="0" u="none" strike="noStrike" dirty="0">
                <a:solidFill>
                  <a:srgbClr val="002060"/>
                </a:solidFill>
                <a:effectLst/>
              </a:rPr>
              <a:t>Muon decays and positron detected</a:t>
            </a:r>
            <a:r>
              <a:rPr lang="en-US" sz="1800" b="0" i="0" dirty="0">
                <a:solidFill>
                  <a:srgbClr val="002060"/>
                </a:solidFill>
                <a:effectLst/>
              </a:rPr>
              <a:t>​</a:t>
            </a:r>
            <a:endParaRPr lang="en-US" dirty="0">
              <a:solidFill>
                <a:srgbClr val="002060"/>
              </a:solidFill>
            </a:endParaRPr>
          </a:p>
          <a:p>
            <a:pPr marL="285750" indent="-285750" algn="l" rtl="0" fontAlgn="base">
              <a:buFont typeface="Courier New" panose="02070309020205020404" pitchFamily="49" charset="0"/>
              <a:buChar char="o"/>
            </a:pPr>
            <a:r>
              <a:rPr lang="en-GB" sz="1800" b="0" i="0" u="none" strike="noStrike" dirty="0">
                <a:solidFill>
                  <a:srgbClr val="002060"/>
                </a:solidFill>
                <a:effectLst/>
              </a:rPr>
              <a:t>Signal depends on how often the muon spin was flipped</a:t>
            </a:r>
            <a:endParaRPr lang="en-US" b="0" i="0" dirty="0">
              <a:solidFill>
                <a:srgbClr val="002060"/>
              </a:solidFill>
              <a:effectLst/>
            </a:endParaRPr>
          </a:p>
        </p:txBody>
      </p:sp>
      <p:sp>
        <p:nvSpPr>
          <p:cNvPr id="4" name="Rectangle 3">
            <a:extLst>
              <a:ext uri="{FF2B5EF4-FFF2-40B4-BE49-F238E27FC236}">
                <a16:creationId xmlns:a16="http://schemas.microsoft.com/office/drawing/2014/main" id="{554809CA-0E2F-876D-8A2D-A9ECF2675E6F}"/>
              </a:ext>
            </a:extLst>
          </p:cNvPr>
          <p:cNvSpPr/>
          <p:nvPr/>
        </p:nvSpPr>
        <p:spPr>
          <a:xfrm>
            <a:off x="0" y="5609380"/>
            <a:ext cx="6007651" cy="12462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1">
            <a:extLst>
              <a:ext uri="{FF2B5EF4-FFF2-40B4-BE49-F238E27FC236}">
                <a16:creationId xmlns:a16="http://schemas.microsoft.com/office/drawing/2014/main" id="{EC865D58-3C56-EDFF-06E4-27B2EA584523}"/>
              </a:ext>
            </a:extLst>
          </p:cNvPr>
          <p:cNvSpPr txBox="1">
            <a:spLocks/>
          </p:cNvSpPr>
          <p:nvPr/>
        </p:nvSpPr>
        <p:spPr>
          <a:xfrm>
            <a:off x="434140" y="185499"/>
            <a:ext cx="10064640"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dirty="0">
                <a:cs typeface="Arial"/>
              </a:rPr>
              <a:t>Using muons for condensed matter physics and materials science</a:t>
            </a:r>
            <a:endParaRPr lang="en-US" dirty="0"/>
          </a:p>
        </p:txBody>
      </p:sp>
      <p:sp>
        <p:nvSpPr>
          <p:cNvPr id="7" name="TextBox 6">
            <a:extLst>
              <a:ext uri="{FF2B5EF4-FFF2-40B4-BE49-F238E27FC236}">
                <a16:creationId xmlns:a16="http://schemas.microsoft.com/office/drawing/2014/main" id="{D362CDBF-4E5E-8B3A-B6C5-9084CA517E55}"/>
              </a:ext>
            </a:extLst>
          </p:cNvPr>
          <p:cNvSpPr txBox="1"/>
          <p:nvPr/>
        </p:nvSpPr>
        <p:spPr>
          <a:xfrm>
            <a:off x="180140" y="980390"/>
            <a:ext cx="6096000" cy="400110"/>
          </a:xfrm>
          <a:prstGeom prst="rect">
            <a:avLst/>
          </a:prstGeom>
          <a:noFill/>
        </p:spPr>
        <p:txBody>
          <a:bodyPr wrap="square">
            <a:spAutoFit/>
          </a:bodyPr>
          <a:lstStyle/>
          <a:p>
            <a:r>
              <a:rPr lang="en-GB" sz="2000" b="1" dirty="0">
                <a:solidFill>
                  <a:srgbClr val="003088"/>
                </a:solidFill>
              </a:rPr>
              <a:t>Dynamics from Ionic Motion</a:t>
            </a:r>
            <a:endParaRPr lang="en-GB" sz="2000" b="1" dirty="0">
              <a:solidFill>
                <a:srgbClr val="003088"/>
              </a:solidFill>
              <a:ea typeface="Roboto"/>
              <a:cs typeface="Roboto"/>
            </a:endParaRPr>
          </a:p>
        </p:txBody>
      </p:sp>
      <p:sp>
        <p:nvSpPr>
          <p:cNvPr id="14" name="Rectangle 13">
            <a:extLst>
              <a:ext uri="{FF2B5EF4-FFF2-40B4-BE49-F238E27FC236}">
                <a16:creationId xmlns:a16="http://schemas.microsoft.com/office/drawing/2014/main" id="{D6F0D298-7C52-EE91-2307-05A62557E1D7}"/>
              </a:ext>
            </a:extLst>
          </p:cNvPr>
          <p:cNvSpPr/>
          <p:nvPr/>
        </p:nvSpPr>
        <p:spPr>
          <a:xfrm>
            <a:off x="11062960" y="0"/>
            <a:ext cx="1129040" cy="67737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71923847-76FF-4D28-2608-1F27B99CEE07}"/>
              </a:ext>
            </a:extLst>
          </p:cNvPr>
          <p:cNvSpPr txBox="1"/>
          <p:nvPr/>
        </p:nvSpPr>
        <p:spPr>
          <a:xfrm>
            <a:off x="8920716" y="707420"/>
            <a:ext cx="3091144" cy="369332"/>
          </a:xfrm>
          <a:prstGeom prst="rect">
            <a:avLst/>
          </a:prstGeom>
          <a:solidFill>
            <a:schemeClr val="bg1"/>
          </a:solidFill>
          <a:ln w="28575">
            <a:solidFill>
              <a:srgbClr val="FF9D1B"/>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See energy materials lecture</a:t>
            </a:r>
          </a:p>
        </p:txBody>
      </p:sp>
      <p:pic>
        <p:nvPicPr>
          <p:cNvPr id="11" name="Picture 10">
            <a:extLst>
              <a:ext uri="{FF2B5EF4-FFF2-40B4-BE49-F238E27FC236}">
                <a16:creationId xmlns:a16="http://schemas.microsoft.com/office/drawing/2014/main" id="{EC233C6B-FB81-AC71-7244-F1A8AFC5ABC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651"/>
          <a:stretch/>
        </p:blipFill>
        <p:spPr>
          <a:xfrm>
            <a:off x="9956926" y="1428188"/>
            <a:ext cx="2054934" cy="2951599"/>
          </a:xfrm>
          <a:prstGeom prst="rect">
            <a:avLst/>
          </a:prstGeom>
        </p:spPr>
      </p:pic>
      <p:sp>
        <p:nvSpPr>
          <p:cNvPr id="10" name="Rectangle 9">
            <a:extLst>
              <a:ext uri="{FF2B5EF4-FFF2-40B4-BE49-F238E27FC236}">
                <a16:creationId xmlns:a16="http://schemas.microsoft.com/office/drawing/2014/main" id="{B1E153E5-2C06-7759-8A49-014855B2199B}"/>
              </a:ext>
            </a:extLst>
          </p:cNvPr>
          <p:cNvSpPr/>
          <p:nvPr/>
        </p:nvSpPr>
        <p:spPr>
          <a:xfrm>
            <a:off x="6861635" y="2580823"/>
            <a:ext cx="3277630" cy="646331"/>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rgbClr val="003088"/>
                </a:solidFill>
              </a:rPr>
              <a:t>Muon motion as an analogue of hydrogen motion, e.g. in Cu</a:t>
            </a:r>
          </a:p>
        </p:txBody>
      </p:sp>
      <p:pic>
        <p:nvPicPr>
          <p:cNvPr id="9" name="Picture 8">
            <a:extLst>
              <a:ext uri="{FF2B5EF4-FFF2-40B4-BE49-F238E27FC236}">
                <a16:creationId xmlns:a16="http://schemas.microsoft.com/office/drawing/2014/main" id="{537B3C6E-512A-0577-C67A-FADBC04534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9032" y="1324535"/>
            <a:ext cx="2742836" cy="1244072"/>
          </a:xfrm>
          <a:prstGeom prst="rect">
            <a:avLst/>
          </a:prstGeom>
        </p:spPr>
      </p:pic>
      <p:sp>
        <p:nvSpPr>
          <p:cNvPr id="13" name="TextBox 6">
            <a:extLst>
              <a:ext uri="{FF2B5EF4-FFF2-40B4-BE49-F238E27FC236}">
                <a16:creationId xmlns:a16="http://schemas.microsoft.com/office/drawing/2014/main" id="{4DD94D9B-D7EC-9766-D30A-59873BAFD3E1}"/>
              </a:ext>
            </a:extLst>
          </p:cNvPr>
          <p:cNvSpPr txBox="1"/>
          <p:nvPr/>
        </p:nvSpPr>
        <p:spPr>
          <a:xfrm>
            <a:off x="9871868" y="4379787"/>
            <a:ext cx="2592895"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i="1" dirty="0"/>
              <a:t>J. Sugiyama et al, Phys. Rev. Lett. 103, 147601 (2009)</a:t>
            </a:r>
          </a:p>
        </p:txBody>
      </p:sp>
    </p:spTree>
    <p:extLst>
      <p:ext uri="{BB962C8B-B14F-4D97-AF65-F5344CB8AC3E}">
        <p14:creationId xmlns:p14="http://schemas.microsoft.com/office/powerpoint/2010/main" val="19331573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0FE468-C3CD-5F91-2CEF-3E3B848BC500}"/>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A285589F-8301-2674-7ED1-C2C20346777E}"/>
              </a:ext>
            </a:extLst>
          </p:cNvPr>
          <p:cNvSpPr txBox="1"/>
          <p:nvPr/>
        </p:nvSpPr>
        <p:spPr>
          <a:xfrm>
            <a:off x="180140" y="1566772"/>
            <a:ext cx="6486330" cy="1754326"/>
          </a:xfrm>
          <a:prstGeom prst="rect">
            <a:avLst/>
          </a:prstGeom>
          <a:noFill/>
        </p:spPr>
        <p:txBody>
          <a:bodyPr wrap="square">
            <a:spAutoFit/>
          </a:bodyPr>
          <a:lstStyle/>
          <a:p>
            <a:pPr marL="285750" indent="-285750" algn="l" rtl="0" fontAlgn="base">
              <a:buFont typeface="Courier New" panose="02070309020205020404" pitchFamily="49" charset="0"/>
              <a:buChar char="o"/>
            </a:pPr>
            <a:r>
              <a:rPr lang="en-GB" sz="1800" b="0" i="0" u="none" strike="noStrike" dirty="0">
                <a:solidFill>
                  <a:srgbClr val="002060"/>
                </a:solidFill>
                <a:effectLst/>
              </a:rPr>
              <a:t>Spin-polarised muon stops in the sample</a:t>
            </a:r>
            <a:r>
              <a:rPr lang="en-US" sz="1800" b="0" i="0" dirty="0">
                <a:solidFill>
                  <a:srgbClr val="002060"/>
                </a:solidFill>
                <a:effectLst/>
              </a:rPr>
              <a:t>​</a:t>
            </a:r>
            <a:endParaRPr lang="en-US" dirty="0">
              <a:solidFill>
                <a:srgbClr val="002060"/>
              </a:solidFill>
            </a:endParaRPr>
          </a:p>
          <a:p>
            <a:pPr marL="285750" indent="-285750" algn="l" rtl="0" fontAlgn="base">
              <a:buFont typeface="Courier New" panose="02070309020205020404" pitchFamily="49" charset="0"/>
              <a:buChar char="o"/>
            </a:pPr>
            <a:r>
              <a:rPr lang="en-GB" sz="1800" b="0" i="0" u="none" strike="noStrike" dirty="0">
                <a:solidFill>
                  <a:srgbClr val="002060"/>
                </a:solidFill>
                <a:effectLst/>
              </a:rPr>
              <a:t>Fields from nearby nuclei cause incoherent spin precession</a:t>
            </a:r>
            <a:r>
              <a:rPr lang="en-US" sz="1800" b="0" i="0" dirty="0">
                <a:solidFill>
                  <a:srgbClr val="002060"/>
                </a:solidFill>
                <a:effectLst/>
              </a:rPr>
              <a:t>​​</a:t>
            </a:r>
            <a:endParaRPr lang="en-US" dirty="0">
              <a:solidFill>
                <a:srgbClr val="002060"/>
              </a:solidFill>
            </a:endParaRPr>
          </a:p>
          <a:p>
            <a:pPr marL="285750" indent="-285750" algn="l" rtl="0" fontAlgn="base">
              <a:buFont typeface="Courier New" panose="02070309020205020404" pitchFamily="49" charset="0"/>
              <a:buChar char="o"/>
            </a:pPr>
            <a:r>
              <a:rPr lang="en-GB" sz="1800" b="0" i="0" u="none" strike="noStrike" dirty="0">
                <a:solidFill>
                  <a:srgbClr val="002060"/>
                </a:solidFill>
                <a:effectLst/>
              </a:rPr>
              <a:t>Ion with nuclear moment moves near muon and flips the muon spin</a:t>
            </a:r>
            <a:r>
              <a:rPr lang="en-US" sz="1800" b="0" i="0" dirty="0">
                <a:solidFill>
                  <a:srgbClr val="002060"/>
                </a:solidFill>
                <a:effectLst/>
              </a:rPr>
              <a:t>​ (or vice versa)</a:t>
            </a:r>
            <a:endParaRPr lang="en-US" dirty="0">
              <a:solidFill>
                <a:srgbClr val="002060"/>
              </a:solidFill>
            </a:endParaRPr>
          </a:p>
          <a:p>
            <a:pPr marL="285750" indent="-285750" algn="l" rtl="0" fontAlgn="base">
              <a:buFont typeface="Courier New" panose="02070309020205020404" pitchFamily="49" charset="0"/>
              <a:buChar char="o"/>
            </a:pPr>
            <a:r>
              <a:rPr lang="en-GB" sz="1800" b="0" i="0" u="none" strike="noStrike" dirty="0">
                <a:solidFill>
                  <a:srgbClr val="002060"/>
                </a:solidFill>
                <a:effectLst/>
              </a:rPr>
              <a:t>Muon decays and positron detected</a:t>
            </a:r>
            <a:r>
              <a:rPr lang="en-US" sz="1800" b="0" i="0" dirty="0">
                <a:solidFill>
                  <a:srgbClr val="002060"/>
                </a:solidFill>
                <a:effectLst/>
              </a:rPr>
              <a:t>​</a:t>
            </a:r>
            <a:endParaRPr lang="en-US" dirty="0">
              <a:solidFill>
                <a:srgbClr val="002060"/>
              </a:solidFill>
            </a:endParaRPr>
          </a:p>
          <a:p>
            <a:pPr marL="285750" indent="-285750" algn="l" rtl="0" fontAlgn="base">
              <a:buFont typeface="Courier New" panose="02070309020205020404" pitchFamily="49" charset="0"/>
              <a:buChar char="o"/>
            </a:pPr>
            <a:r>
              <a:rPr lang="en-GB" sz="1800" b="0" i="0" u="none" strike="noStrike" dirty="0">
                <a:solidFill>
                  <a:srgbClr val="002060"/>
                </a:solidFill>
                <a:effectLst/>
              </a:rPr>
              <a:t>Signal depends on how often the muon spin was flipped</a:t>
            </a:r>
            <a:endParaRPr lang="en-US" b="0" i="0" dirty="0">
              <a:solidFill>
                <a:srgbClr val="002060"/>
              </a:solidFill>
              <a:effectLst/>
            </a:endParaRPr>
          </a:p>
        </p:txBody>
      </p:sp>
      <p:sp>
        <p:nvSpPr>
          <p:cNvPr id="4" name="Rectangle 3">
            <a:extLst>
              <a:ext uri="{FF2B5EF4-FFF2-40B4-BE49-F238E27FC236}">
                <a16:creationId xmlns:a16="http://schemas.microsoft.com/office/drawing/2014/main" id="{8914AA44-1D53-ACEA-400F-5ED2D13FC5EB}"/>
              </a:ext>
            </a:extLst>
          </p:cNvPr>
          <p:cNvSpPr/>
          <p:nvPr/>
        </p:nvSpPr>
        <p:spPr>
          <a:xfrm>
            <a:off x="0" y="5609380"/>
            <a:ext cx="6007651" cy="12462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1">
            <a:extLst>
              <a:ext uri="{FF2B5EF4-FFF2-40B4-BE49-F238E27FC236}">
                <a16:creationId xmlns:a16="http://schemas.microsoft.com/office/drawing/2014/main" id="{7948538D-E887-B42F-28B7-C29E2AD56502}"/>
              </a:ext>
            </a:extLst>
          </p:cNvPr>
          <p:cNvSpPr txBox="1">
            <a:spLocks/>
          </p:cNvSpPr>
          <p:nvPr/>
        </p:nvSpPr>
        <p:spPr>
          <a:xfrm>
            <a:off x="434140" y="185499"/>
            <a:ext cx="10064640"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dirty="0">
                <a:cs typeface="Arial"/>
              </a:rPr>
              <a:t>Using muons for condensed matter physics and materials science</a:t>
            </a:r>
            <a:endParaRPr lang="en-US" dirty="0"/>
          </a:p>
        </p:txBody>
      </p:sp>
      <p:sp>
        <p:nvSpPr>
          <p:cNvPr id="7" name="TextBox 6">
            <a:extLst>
              <a:ext uri="{FF2B5EF4-FFF2-40B4-BE49-F238E27FC236}">
                <a16:creationId xmlns:a16="http://schemas.microsoft.com/office/drawing/2014/main" id="{CBB56A74-115E-1776-3E41-C194C919692F}"/>
              </a:ext>
            </a:extLst>
          </p:cNvPr>
          <p:cNvSpPr txBox="1"/>
          <p:nvPr/>
        </p:nvSpPr>
        <p:spPr>
          <a:xfrm>
            <a:off x="180140" y="980390"/>
            <a:ext cx="6096000" cy="400110"/>
          </a:xfrm>
          <a:prstGeom prst="rect">
            <a:avLst/>
          </a:prstGeom>
          <a:noFill/>
        </p:spPr>
        <p:txBody>
          <a:bodyPr wrap="square">
            <a:spAutoFit/>
          </a:bodyPr>
          <a:lstStyle/>
          <a:p>
            <a:r>
              <a:rPr lang="en-GB" sz="2000" b="1" dirty="0">
                <a:solidFill>
                  <a:srgbClr val="003088"/>
                </a:solidFill>
              </a:rPr>
              <a:t>Dynamics from Ionic Motion</a:t>
            </a:r>
            <a:endParaRPr lang="en-GB" sz="2000" b="1" dirty="0">
              <a:solidFill>
                <a:srgbClr val="003088"/>
              </a:solidFill>
              <a:ea typeface="Roboto"/>
              <a:cs typeface="Roboto"/>
            </a:endParaRPr>
          </a:p>
        </p:txBody>
      </p:sp>
      <p:sp>
        <p:nvSpPr>
          <p:cNvPr id="14" name="Rectangle 13">
            <a:extLst>
              <a:ext uri="{FF2B5EF4-FFF2-40B4-BE49-F238E27FC236}">
                <a16:creationId xmlns:a16="http://schemas.microsoft.com/office/drawing/2014/main" id="{800EE59C-42C4-0D49-67EF-E761CC442543}"/>
              </a:ext>
            </a:extLst>
          </p:cNvPr>
          <p:cNvSpPr/>
          <p:nvPr/>
        </p:nvSpPr>
        <p:spPr>
          <a:xfrm>
            <a:off x="11062960" y="0"/>
            <a:ext cx="1129040" cy="67737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D79EEE17-47EA-9BF7-869D-B8CF8A000B12}"/>
              </a:ext>
            </a:extLst>
          </p:cNvPr>
          <p:cNvSpPr txBox="1"/>
          <p:nvPr/>
        </p:nvSpPr>
        <p:spPr>
          <a:xfrm>
            <a:off x="8920716" y="707420"/>
            <a:ext cx="3091144" cy="369332"/>
          </a:xfrm>
          <a:prstGeom prst="rect">
            <a:avLst/>
          </a:prstGeom>
          <a:solidFill>
            <a:schemeClr val="bg1"/>
          </a:solidFill>
          <a:ln w="28575">
            <a:solidFill>
              <a:srgbClr val="FF9D1B"/>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See energy materials lecture</a:t>
            </a:r>
          </a:p>
        </p:txBody>
      </p:sp>
      <p:pic>
        <p:nvPicPr>
          <p:cNvPr id="11" name="Picture 10">
            <a:extLst>
              <a:ext uri="{FF2B5EF4-FFF2-40B4-BE49-F238E27FC236}">
                <a16:creationId xmlns:a16="http://schemas.microsoft.com/office/drawing/2014/main" id="{C48E3F36-CEB4-A44D-34C5-B0285FCC3B0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651"/>
          <a:stretch/>
        </p:blipFill>
        <p:spPr>
          <a:xfrm>
            <a:off x="9956926" y="1428188"/>
            <a:ext cx="2054934" cy="2951599"/>
          </a:xfrm>
          <a:prstGeom prst="rect">
            <a:avLst/>
          </a:prstGeom>
        </p:spPr>
      </p:pic>
      <p:sp>
        <p:nvSpPr>
          <p:cNvPr id="10" name="Rectangle 9">
            <a:extLst>
              <a:ext uri="{FF2B5EF4-FFF2-40B4-BE49-F238E27FC236}">
                <a16:creationId xmlns:a16="http://schemas.microsoft.com/office/drawing/2014/main" id="{22DB8111-CB24-0DA6-8122-E36AEA536DBE}"/>
              </a:ext>
            </a:extLst>
          </p:cNvPr>
          <p:cNvSpPr/>
          <p:nvPr/>
        </p:nvSpPr>
        <p:spPr>
          <a:xfrm>
            <a:off x="6861635" y="2580823"/>
            <a:ext cx="3277630" cy="646331"/>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rgbClr val="003088"/>
                </a:solidFill>
              </a:rPr>
              <a:t>Muon motion as an analogue of hydrogen motion, e.g. in Cu</a:t>
            </a:r>
          </a:p>
        </p:txBody>
      </p:sp>
      <p:pic>
        <p:nvPicPr>
          <p:cNvPr id="9" name="Picture 8">
            <a:extLst>
              <a:ext uri="{FF2B5EF4-FFF2-40B4-BE49-F238E27FC236}">
                <a16:creationId xmlns:a16="http://schemas.microsoft.com/office/drawing/2014/main" id="{9065EAF7-F7AB-6947-24BF-94C3752CB7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9032" y="1324535"/>
            <a:ext cx="2742836" cy="1244072"/>
          </a:xfrm>
          <a:prstGeom prst="rect">
            <a:avLst/>
          </a:prstGeom>
        </p:spPr>
      </p:pic>
      <p:sp>
        <p:nvSpPr>
          <p:cNvPr id="13" name="TextBox 6">
            <a:extLst>
              <a:ext uri="{FF2B5EF4-FFF2-40B4-BE49-F238E27FC236}">
                <a16:creationId xmlns:a16="http://schemas.microsoft.com/office/drawing/2014/main" id="{729438B8-552C-88D8-6328-66CF2B81F152}"/>
              </a:ext>
            </a:extLst>
          </p:cNvPr>
          <p:cNvSpPr txBox="1"/>
          <p:nvPr/>
        </p:nvSpPr>
        <p:spPr>
          <a:xfrm>
            <a:off x="9871868" y="4379787"/>
            <a:ext cx="2592895"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i="1" dirty="0"/>
              <a:t>J. Sugiyama et al, Phys. Rev. Lett. 103, 147601 (2009)</a:t>
            </a:r>
          </a:p>
        </p:txBody>
      </p:sp>
      <p:sp>
        <p:nvSpPr>
          <p:cNvPr id="15" name="TextBox 14">
            <a:extLst>
              <a:ext uri="{FF2B5EF4-FFF2-40B4-BE49-F238E27FC236}">
                <a16:creationId xmlns:a16="http://schemas.microsoft.com/office/drawing/2014/main" id="{743AE223-AD26-7B2D-BB3F-2D8B6A8A4E22}"/>
              </a:ext>
            </a:extLst>
          </p:cNvPr>
          <p:cNvSpPr txBox="1"/>
          <p:nvPr/>
        </p:nvSpPr>
        <p:spPr>
          <a:xfrm>
            <a:off x="6415838" y="5561730"/>
            <a:ext cx="4169223" cy="923330"/>
          </a:xfrm>
          <a:prstGeom prst="rect">
            <a:avLst/>
          </a:prstGeom>
          <a:noFill/>
        </p:spPr>
        <p:txBody>
          <a:bodyPr wrap="square">
            <a:spAutoFit/>
          </a:bodyPr>
          <a:lstStyle/>
          <a:p>
            <a:r>
              <a:rPr lang="en-GB" dirty="0">
                <a:solidFill>
                  <a:srgbClr val="003088"/>
                </a:solidFill>
              </a:rPr>
              <a:t>Muons allow these effects to be probed over a range of </a:t>
            </a:r>
            <a:r>
              <a:rPr lang="en-GB" dirty="0" err="1">
                <a:solidFill>
                  <a:srgbClr val="003088"/>
                </a:solidFill>
              </a:rPr>
              <a:t>lengthscales</a:t>
            </a:r>
            <a:r>
              <a:rPr lang="en-GB" dirty="0">
                <a:solidFill>
                  <a:srgbClr val="003088"/>
                </a:solidFill>
              </a:rPr>
              <a:t> in, for example, battery materials</a:t>
            </a:r>
            <a:endParaRPr lang="en-GB" dirty="0">
              <a:solidFill>
                <a:srgbClr val="003088"/>
              </a:solidFill>
              <a:ea typeface="Roboto"/>
              <a:cs typeface="Roboto"/>
            </a:endParaRPr>
          </a:p>
        </p:txBody>
      </p:sp>
      <p:grpSp>
        <p:nvGrpSpPr>
          <p:cNvPr id="29" name="Group 28">
            <a:extLst>
              <a:ext uri="{FF2B5EF4-FFF2-40B4-BE49-F238E27FC236}">
                <a16:creationId xmlns:a16="http://schemas.microsoft.com/office/drawing/2014/main" id="{A52A4C41-5ADC-5DB6-1115-18B2E6AE8A5F}"/>
              </a:ext>
            </a:extLst>
          </p:cNvPr>
          <p:cNvGrpSpPr/>
          <p:nvPr/>
        </p:nvGrpSpPr>
        <p:grpSpPr>
          <a:xfrm>
            <a:off x="347503" y="3620867"/>
            <a:ext cx="5923944" cy="2864193"/>
            <a:chOff x="379526" y="954107"/>
            <a:chExt cx="11580940" cy="5404806"/>
          </a:xfrm>
        </p:grpSpPr>
        <p:pic>
          <p:nvPicPr>
            <p:cNvPr id="39" name="Picture 38" descr="Diagram&#10;&#10;Description automatically generated">
              <a:extLst>
                <a:ext uri="{FF2B5EF4-FFF2-40B4-BE49-F238E27FC236}">
                  <a16:creationId xmlns:a16="http://schemas.microsoft.com/office/drawing/2014/main" id="{6E1CCFD6-A68B-7C18-1EFD-0D19C34AF44E}"/>
                </a:ext>
              </a:extLst>
            </p:cNvPr>
            <p:cNvPicPr>
              <a:picLocks noChangeAspect="1"/>
            </p:cNvPicPr>
            <p:nvPr/>
          </p:nvPicPr>
          <p:blipFill rotWithShape="1">
            <a:blip r:embed="rId4">
              <a:alphaModFix amt="20000"/>
              <a:extLst>
                <a:ext uri="{28A0092B-C50C-407E-A947-70E740481C1C}">
                  <a14:useLocalDpi xmlns:a14="http://schemas.microsoft.com/office/drawing/2010/main" val="0"/>
                </a:ext>
              </a:extLst>
            </a:blip>
            <a:srcRect l="66857"/>
            <a:stretch/>
          </p:blipFill>
          <p:spPr>
            <a:xfrm>
              <a:off x="8121562" y="954107"/>
              <a:ext cx="3838904" cy="5404806"/>
            </a:xfrm>
            <a:prstGeom prst="rect">
              <a:avLst/>
            </a:prstGeom>
          </p:spPr>
        </p:pic>
        <p:pic>
          <p:nvPicPr>
            <p:cNvPr id="40" name="Picture 39" descr="Diagram&#10;&#10;Description automatically generated">
              <a:extLst>
                <a:ext uri="{FF2B5EF4-FFF2-40B4-BE49-F238E27FC236}">
                  <a16:creationId xmlns:a16="http://schemas.microsoft.com/office/drawing/2014/main" id="{0DDDCD1D-7F81-794A-C1E8-21D9A302625B}"/>
                </a:ext>
              </a:extLst>
            </p:cNvPr>
            <p:cNvPicPr>
              <a:picLocks noChangeAspect="1"/>
            </p:cNvPicPr>
            <p:nvPr/>
          </p:nvPicPr>
          <p:blipFill rotWithShape="1">
            <a:blip r:embed="rId4">
              <a:alphaModFix amt="20000"/>
              <a:extLst>
                <a:ext uri="{28A0092B-C50C-407E-A947-70E740481C1C}">
                  <a14:useLocalDpi xmlns:a14="http://schemas.microsoft.com/office/drawing/2010/main" val="0"/>
                </a:ext>
              </a:extLst>
            </a:blip>
            <a:srcRect l="33143" r="33160"/>
            <a:stretch/>
          </p:blipFill>
          <p:spPr>
            <a:xfrm>
              <a:off x="4218430" y="954107"/>
              <a:ext cx="3903132" cy="5404806"/>
            </a:xfrm>
            <a:prstGeom prst="rect">
              <a:avLst/>
            </a:prstGeom>
          </p:spPr>
        </p:pic>
        <p:pic>
          <p:nvPicPr>
            <p:cNvPr id="41" name="Picture 40" descr="Diagram&#10;&#10;Description automatically generated">
              <a:extLst>
                <a:ext uri="{FF2B5EF4-FFF2-40B4-BE49-F238E27FC236}">
                  <a16:creationId xmlns:a16="http://schemas.microsoft.com/office/drawing/2014/main" id="{A4C77819-D035-AD3B-A8DE-C96E9654B9E3}"/>
                </a:ext>
              </a:extLst>
            </p:cNvPr>
            <p:cNvPicPr>
              <a:picLocks noChangeAspect="1"/>
            </p:cNvPicPr>
            <p:nvPr/>
          </p:nvPicPr>
          <p:blipFill rotWithShape="1">
            <a:blip r:embed="rId4">
              <a:alphaModFix/>
              <a:extLst>
                <a:ext uri="{28A0092B-C50C-407E-A947-70E740481C1C}">
                  <a14:useLocalDpi xmlns:a14="http://schemas.microsoft.com/office/drawing/2010/main" val="0"/>
                </a:ext>
              </a:extLst>
            </a:blip>
            <a:srcRect r="66857"/>
            <a:stretch/>
          </p:blipFill>
          <p:spPr>
            <a:xfrm>
              <a:off x="379526" y="954107"/>
              <a:ext cx="3838904" cy="5404806"/>
            </a:xfrm>
            <a:prstGeom prst="rect">
              <a:avLst/>
            </a:prstGeom>
          </p:spPr>
        </p:pic>
      </p:grpSp>
      <p:grpSp>
        <p:nvGrpSpPr>
          <p:cNvPr id="30" name="Group 29">
            <a:extLst>
              <a:ext uri="{FF2B5EF4-FFF2-40B4-BE49-F238E27FC236}">
                <a16:creationId xmlns:a16="http://schemas.microsoft.com/office/drawing/2014/main" id="{5C6D65CD-831E-B62B-AE77-313AB31237B2}"/>
              </a:ext>
            </a:extLst>
          </p:cNvPr>
          <p:cNvGrpSpPr/>
          <p:nvPr/>
        </p:nvGrpSpPr>
        <p:grpSpPr>
          <a:xfrm>
            <a:off x="347504" y="3620867"/>
            <a:ext cx="5923944" cy="2864193"/>
            <a:chOff x="4494326" y="-5941993"/>
            <a:chExt cx="11580940" cy="5404806"/>
          </a:xfrm>
        </p:grpSpPr>
        <p:pic>
          <p:nvPicPr>
            <p:cNvPr id="36" name="Picture 35" descr="Diagram&#10;&#10;Description automatically generated">
              <a:extLst>
                <a:ext uri="{FF2B5EF4-FFF2-40B4-BE49-F238E27FC236}">
                  <a16:creationId xmlns:a16="http://schemas.microsoft.com/office/drawing/2014/main" id="{4F1BF7CE-D3FE-AD2F-1EC5-C6616887A291}"/>
                </a:ext>
              </a:extLst>
            </p:cNvPr>
            <p:cNvPicPr>
              <a:picLocks noChangeAspect="1"/>
            </p:cNvPicPr>
            <p:nvPr/>
          </p:nvPicPr>
          <p:blipFill rotWithShape="1">
            <a:blip r:embed="rId4">
              <a:alphaModFix amt="20000"/>
              <a:extLst>
                <a:ext uri="{28A0092B-C50C-407E-A947-70E740481C1C}">
                  <a14:useLocalDpi xmlns:a14="http://schemas.microsoft.com/office/drawing/2010/main" val="0"/>
                </a:ext>
              </a:extLst>
            </a:blip>
            <a:srcRect l="66857"/>
            <a:stretch/>
          </p:blipFill>
          <p:spPr>
            <a:xfrm>
              <a:off x="12236362" y="-5941993"/>
              <a:ext cx="3838904" cy="5404806"/>
            </a:xfrm>
            <a:prstGeom prst="rect">
              <a:avLst/>
            </a:prstGeom>
          </p:spPr>
        </p:pic>
        <p:pic>
          <p:nvPicPr>
            <p:cNvPr id="37" name="Picture 36" descr="Diagram&#10;&#10;Description automatically generated">
              <a:extLst>
                <a:ext uri="{FF2B5EF4-FFF2-40B4-BE49-F238E27FC236}">
                  <a16:creationId xmlns:a16="http://schemas.microsoft.com/office/drawing/2014/main" id="{28A9F381-FAA3-EE34-5253-0AE9DCB6573B}"/>
                </a:ext>
              </a:extLst>
            </p:cNvPr>
            <p:cNvPicPr>
              <a:picLocks noChangeAspect="1"/>
            </p:cNvPicPr>
            <p:nvPr/>
          </p:nvPicPr>
          <p:blipFill rotWithShape="1">
            <a:blip r:embed="rId4">
              <a:alphaModFix/>
              <a:extLst>
                <a:ext uri="{28A0092B-C50C-407E-A947-70E740481C1C}">
                  <a14:useLocalDpi xmlns:a14="http://schemas.microsoft.com/office/drawing/2010/main" val="0"/>
                </a:ext>
              </a:extLst>
            </a:blip>
            <a:srcRect l="33143" r="33160"/>
            <a:stretch/>
          </p:blipFill>
          <p:spPr>
            <a:xfrm>
              <a:off x="8333230" y="-5941993"/>
              <a:ext cx="3903132" cy="5404806"/>
            </a:xfrm>
            <a:prstGeom prst="rect">
              <a:avLst/>
            </a:prstGeom>
          </p:spPr>
        </p:pic>
        <p:pic>
          <p:nvPicPr>
            <p:cNvPr id="38" name="Picture 37" descr="Diagram&#10;&#10;Description automatically generated">
              <a:extLst>
                <a:ext uri="{FF2B5EF4-FFF2-40B4-BE49-F238E27FC236}">
                  <a16:creationId xmlns:a16="http://schemas.microsoft.com/office/drawing/2014/main" id="{A0376C11-24A2-1AD4-1C89-608564B59391}"/>
                </a:ext>
              </a:extLst>
            </p:cNvPr>
            <p:cNvPicPr>
              <a:picLocks noChangeAspect="1"/>
            </p:cNvPicPr>
            <p:nvPr/>
          </p:nvPicPr>
          <p:blipFill rotWithShape="1">
            <a:blip r:embed="rId4">
              <a:alphaModFix amt="20000"/>
              <a:extLst>
                <a:ext uri="{28A0092B-C50C-407E-A947-70E740481C1C}">
                  <a14:useLocalDpi xmlns:a14="http://schemas.microsoft.com/office/drawing/2010/main" val="0"/>
                </a:ext>
              </a:extLst>
            </a:blip>
            <a:srcRect r="66857"/>
            <a:stretch/>
          </p:blipFill>
          <p:spPr>
            <a:xfrm>
              <a:off x="4494326" y="-5941993"/>
              <a:ext cx="3838904" cy="5404806"/>
            </a:xfrm>
            <a:prstGeom prst="rect">
              <a:avLst/>
            </a:prstGeom>
          </p:spPr>
        </p:pic>
      </p:grpSp>
      <p:grpSp>
        <p:nvGrpSpPr>
          <p:cNvPr id="31" name="Group 30">
            <a:extLst>
              <a:ext uri="{FF2B5EF4-FFF2-40B4-BE49-F238E27FC236}">
                <a16:creationId xmlns:a16="http://schemas.microsoft.com/office/drawing/2014/main" id="{106BF5FA-802E-79F0-3210-19B0EE78DBCE}"/>
              </a:ext>
            </a:extLst>
          </p:cNvPr>
          <p:cNvGrpSpPr/>
          <p:nvPr/>
        </p:nvGrpSpPr>
        <p:grpSpPr>
          <a:xfrm>
            <a:off x="345475" y="3620867"/>
            <a:ext cx="5923944" cy="2864193"/>
            <a:chOff x="5713526" y="-5732443"/>
            <a:chExt cx="11580940" cy="5404806"/>
          </a:xfrm>
        </p:grpSpPr>
        <p:pic>
          <p:nvPicPr>
            <p:cNvPr id="33" name="Picture 32" descr="Diagram&#10;&#10;Description automatically generated">
              <a:extLst>
                <a:ext uri="{FF2B5EF4-FFF2-40B4-BE49-F238E27FC236}">
                  <a16:creationId xmlns:a16="http://schemas.microsoft.com/office/drawing/2014/main" id="{880089E4-CAA3-28ED-9C26-ED3C91848D0D}"/>
                </a:ext>
              </a:extLst>
            </p:cNvPr>
            <p:cNvPicPr>
              <a:picLocks noChangeAspect="1"/>
            </p:cNvPicPr>
            <p:nvPr/>
          </p:nvPicPr>
          <p:blipFill rotWithShape="1">
            <a:blip r:embed="rId4">
              <a:alphaModFix/>
              <a:extLst>
                <a:ext uri="{28A0092B-C50C-407E-A947-70E740481C1C}">
                  <a14:useLocalDpi xmlns:a14="http://schemas.microsoft.com/office/drawing/2010/main" val="0"/>
                </a:ext>
              </a:extLst>
            </a:blip>
            <a:srcRect l="66857"/>
            <a:stretch/>
          </p:blipFill>
          <p:spPr>
            <a:xfrm>
              <a:off x="13455562" y="-5732443"/>
              <a:ext cx="3838904" cy="5404806"/>
            </a:xfrm>
            <a:prstGeom prst="rect">
              <a:avLst/>
            </a:prstGeom>
          </p:spPr>
        </p:pic>
        <p:pic>
          <p:nvPicPr>
            <p:cNvPr id="34" name="Picture 33" descr="Diagram&#10;&#10;Description automatically generated">
              <a:extLst>
                <a:ext uri="{FF2B5EF4-FFF2-40B4-BE49-F238E27FC236}">
                  <a16:creationId xmlns:a16="http://schemas.microsoft.com/office/drawing/2014/main" id="{97BD680C-3295-EC07-2AC8-85C253903CF3}"/>
                </a:ext>
              </a:extLst>
            </p:cNvPr>
            <p:cNvPicPr>
              <a:picLocks noChangeAspect="1"/>
            </p:cNvPicPr>
            <p:nvPr/>
          </p:nvPicPr>
          <p:blipFill rotWithShape="1">
            <a:blip r:embed="rId4">
              <a:alphaModFix amt="20000"/>
              <a:extLst>
                <a:ext uri="{28A0092B-C50C-407E-A947-70E740481C1C}">
                  <a14:useLocalDpi xmlns:a14="http://schemas.microsoft.com/office/drawing/2010/main" val="0"/>
                </a:ext>
              </a:extLst>
            </a:blip>
            <a:srcRect l="33143" r="33160"/>
            <a:stretch/>
          </p:blipFill>
          <p:spPr>
            <a:xfrm>
              <a:off x="9552430" y="-5732443"/>
              <a:ext cx="3903132" cy="5404806"/>
            </a:xfrm>
            <a:prstGeom prst="rect">
              <a:avLst/>
            </a:prstGeom>
          </p:spPr>
        </p:pic>
        <p:pic>
          <p:nvPicPr>
            <p:cNvPr id="35" name="Picture 34" descr="Diagram&#10;&#10;Description automatically generated">
              <a:extLst>
                <a:ext uri="{FF2B5EF4-FFF2-40B4-BE49-F238E27FC236}">
                  <a16:creationId xmlns:a16="http://schemas.microsoft.com/office/drawing/2014/main" id="{73ABD0ED-A32A-6AFE-69F6-DAA8D1E23CC9}"/>
                </a:ext>
              </a:extLst>
            </p:cNvPr>
            <p:cNvPicPr>
              <a:picLocks noChangeAspect="1"/>
            </p:cNvPicPr>
            <p:nvPr/>
          </p:nvPicPr>
          <p:blipFill rotWithShape="1">
            <a:blip r:embed="rId4">
              <a:alphaModFix amt="20000"/>
              <a:extLst>
                <a:ext uri="{28A0092B-C50C-407E-A947-70E740481C1C}">
                  <a14:useLocalDpi xmlns:a14="http://schemas.microsoft.com/office/drawing/2010/main" val="0"/>
                </a:ext>
              </a:extLst>
            </a:blip>
            <a:srcRect r="66857"/>
            <a:stretch/>
          </p:blipFill>
          <p:spPr>
            <a:xfrm>
              <a:off x="5713526" y="-5732443"/>
              <a:ext cx="3838904" cy="5404806"/>
            </a:xfrm>
            <a:prstGeom prst="rect">
              <a:avLst/>
            </a:prstGeom>
          </p:spPr>
        </p:pic>
      </p:grpSp>
      <p:sp>
        <p:nvSpPr>
          <p:cNvPr id="32" name="TextBox 1">
            <a:extLst>
              <a:ext uri="{FF2B5EF4-FFF2-40B4-BE49-F238E27FC236}">
                <a16:creationId xmlns:a16="http://schemas.microsoft.com/office/drawing/2014/main" id="{81E882D6-2981-C1F8-827F-7898778B53A7}"/>
              </a:ext>
            </a:extLst>
          </p:cNvPr>
          <p:cNvSpPr txBox="1"/>
          <p:nvPr/>
        </p:nvSpPr>
        <p:spPr>
          <a:xfrm>
            <a:off x="3441630" y="6498730"/>
            <a:ext cx="300817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Figure from Innes McClelland</a:t>
            </a:r>
          </a:p>
        </p:txBody>
      </p:sp>
    </p:spTree>
    <p:extLst>
      <p:ext uri="{BB962C8B-B14F-4D97-AF65-F5344CB8AC3E}">
        <p14:creationId xmlns:p14="http://schemas.microsoft.com/office/powerpoint/2010/main" val="26649813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a:extLst>
              <a:ext uri="{FF2B5EF4-FFF2-40B4-BE49-F238E27FC236}">
                <a16:creationId xmlns:a16="http://schemas.microsoft.com/office/drawing/2014/main" id="{1362A549-DCC4-3C4D-E093-D26712258613}"/>
              </a:ext>
            </a:extLst>
          </p:cNvPr>
          <p:cNvSpPr txBox="1"/>
          <p:nvPr/>
        </p:nvSpPr>
        <p:spPr>
          <a:xfrm>
            <a:off x="1629339" y="1011371"/>
            <a:ext cx="8756624" cy="230832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rgbClr val="003088"/>
                </a:solidFill>
              </a:rPr>
              <a:t>The H atom is the simplest free radical and is highly reactive</a:t>
            </a:r>
          </a:p>
          <a:p>
            <a:endParaRPr lang="en-GB" dirty="0">
              <a:solidFill>
                <a:srgbClr val="003088"/>
              </a:solidFill>
            </a:endParaRPr>
          </a:p>
          <a:p>
            <a:r>
              <a:rPr lang="en-GB" dirty="0">
                <a:solidFill>
                  <a:srgbClr val="003088"/>
                </a:solidFill>
              </a:rPr>
              <a:t>In chemical terms muonium provides a radioactively labelled light isotope of H </a:t>
            </a:r>
            <a:br>
              <a:rPr lang="en-GB" dirty="0">
                <a:solidFill>
                  <a:srgbClr val="003088"/>
                </a:solidFill>
              </a:rPr>
            </a:br>
            <a:r>
              <a:rPr lang="en-GB" dirty="0">
                <a:solidFill>
                  <a:srgbClr val="003088"/>
                </a:solidFill>
              </a:rPr>
              <a:t>(similar Bohr radius, ionisation energy, reduced mass)</a:t>
            </a:r>
          </a:p>
          <a:p>
            <a:endParaRPr lang="en-GB" dirty="0">
              <a:solidFill>
                <a:srgbClr val="003088"/>
              </a:solidFill>
            </a:endParaRPr>
          </a:p>
          <a:p>
            <a:r>
              <a:rPr lang="en-GB" dirty="0">
                <a:solidFill>
                  <a:srgbClr val="003088"/>
                </a:solidFill>
              </a:rPr>
              <a:t>Studying Mu allows the time dependence of its chemical reactions to be determined</a:t>
            </a:r>
          </a:p>
          <a:p>
            <a:r>
              <a:rPr lang="en-GB" dirty="0">
                <a:solidFill>
                  <a:srgbClr val="003088"/>
                </a:solidFill>
              </a:rPr>
              <a:t> </a:t>
            </a:r>
          </a:p>
          <a:p>
            <a:r>
              <a:rPr lang="en-GB" dirty="0">
                <a:solidFill>
                  <a:srgbClr val="003088"/>
                </a:solidFill>
              </a:rPr>
              <a:t>  </a:t>
            </a:r>
          </a:p>
        </p:txBody>
      </p:sp>
      <p:grpSp>
        <p:nvGrpSpPr>
          <p:cNvPr id="3" name="Group 2">
            <a:extLst>
              <a:ext uri="{FF2B5EF4-FFF2-40B4-BE49-F238E27FC236}">
                <a16:creationId xmlns:a16="http://schemas.microsoft.com/office/drawing/2014/main" id="{A9FDD8CC-BBE1-CEDE-08C5-5C98B4A3796C}"/>
              </a:ext>
            </a:extLst>
          </p:cNvPr>
          <p:cNvGrpSpPr/>
          <p:nvPr/>
        </p:nvGrpSpPr>
        <p:grpSpPr>
          <a:xfrm>
            <a:off x="2834107" y="3319695"/>
            <a:ext cx="6139772" cy="2212852"/>
            <a:chOff x="800100" y="3115057"/>
            <a:chExt cx="7323701" cy="2866592"/>
          </a:xfrm>
        </p:grpSpPr>
        <p:pic>
          <p:nvPicPr>
            <p:cNvPr id="4" name="Picture 3">
              <a:extLst>
                <a:ext uri="{FF2B5EF4-FFF2-40B4-BE49-F238E27FC236}">
                  <a16:creationId xmlns:a16="http://schemas.microsoft.com/office/drawing/2014/main" id="{ED47D176-8B11-FD12-C3CA-5AAB5F6EE6F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068" t="22557" r="11791" b="35760"/>
            <a:stretch/>
          </p:blipFill>
          <p:spPr bwMode="auto">
            <a:xfrm>
              <a:off x="1020197" y="3321576"/>
              <a:ext cx="7103604" cy="26600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a:extLst>
                <a:ext uri="{FF2B5EF4-FFF2-40B4-BE49-F238E27FC236}">
                  <a16:creationId xmlns:a16="http://schemas.microsoft.com/office/drawing/2014/main" id="{AF5EC762-0DBF-15C3-930F-2DA7EF0B5447}"/>
                </a:ext>
              </a:extLst>
            </p:cNvPr>
            <p:cNvSpPr/>
            <p:nvPr/>
          </p:nvSpPr>
          <p:spPr>
            <a:xfrm>
              <a:off x="800100" y="3115057"/>
              <a:ext cx="662940" cy="4989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sp>
        <p:nvSpPr>
          <p:cNvPr id="6" name="Rectangle 5">
            <a:extLst>
              <a:ext uri="{FF2B5EF4-FFF2-40B4-BE49-F238E27FC236}">
                <a16:creationId xmlns:a16="http://schemas.microsoft.com/office/drawing/2014/main" id="{27D597E4-7F64-2D4D-9515-9785633340C0}"/>
              </a:ext>
            </a:extLst>
          </p:cNvPr>
          <p:cNvSpPr/>
          <p:nvPr/>
        </p:nvSpPr>
        <p:spPr>
          <a:xfrm>
            <a:off x="0" y="5609380"/>
            <a:ext cx="6007651" cy="12462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1">
            <a:extLst>
              <a:ext uri="{FF2B5EF4-FFF2-40B4-BE49-F238E27FC236}">
                <a16:creationId xmlns:a16="http://schemas.microsoft.com/office/drawing/2014/main" id="{D43F81D2-9A8F-425F-0531-93E25C696BD4}"/>
              </a:ext>
            </a:extLst>
          </p:cNvPr>
          <p:cNvSpPr txBox="1">
            <a:spLocks/>
          </p:cNvSpPr>
          <p:nvPr/>
        </p:nvSpPr>
        <p:spPr>
          <a:xfrm>
            <a:off x="434140" y="185499"/>
            <a:ext cx="10064640"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dirty="0">
                <a:cs typeface="Arial"/>
              </a:rPr>
              <a:t>Muon Chemistry</a:t>
            </a:r>
            <a:endParaRPr lang="en-US" dirty="0"/>
          </a:p>
        </p:txBody>
      </p:sp>
      <p:sp>
        <p:nvSpPr>
          <p:cNvPr id="10" name="TextBox 9">
            <a:extLst>
              <a:ext uri="{FF2B5EF4-FFF2-40B4-BE49-F238E27FC236}">
                <a16:creationId xmlns:a16="http://schemas.microsoft.com/office/drawing/2014/main" id="{4C2883DA-EC37-063C-AE85-057EA2320A08}"/>
              </a:ext>
            </a:extLst>
          </p:cNvPr>
          <p:cNvSpPr txBox="1"/>
          <p:nvPr/>
        </p:nvSpPr>
        <p:spPr>
          <a:xfrm>
            <a:off x="8006316" y="185499"/>
            <a:ext cx="3463283" cy="369332"/>
          </a:xfrm>
          <a:prstGeom prst="rect">
            <a:avLst/>
          </a:prstGeom>
          <a:solidFill>
            <a:schemeClr val="bg1"/>
          </a:solidFill>
          <a:ln w="28575">
            <a:solidFill>
              <a:srgbClr val="FF9D1B"/>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See Joseph’s Chemistry lecture</a:t>
            </a:r>
          </a:p>
        </p:txBody>
      </p:sp>
    </p:spTree>
    <p:extLst>
      <p:ext uri="{BB962C8B-B14F-4D97-AF65-F5344CB8AC3E}">
        <p14:creationId xmlns:p14="http://schemas.microsoft.com/office/powerpoint/2010/main" val="238822385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6B00D1-FBC6-80A0-8C80-3B2BECF7DAC8}"/>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61EEC539-3D2D-74EE-E3B9-32828F998341}"/>
              </a:ext>
            </a:extLst>
          </p:cNvPr>
          <p:cNvSpPr/>
          <p:nvPr/>
        </p:nvSpPr>
        <p:spPr>
          <a:xfrm>
            <a:off x="0" y="5609380"/>
            <a:ext cx="6007651" cy="12462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1">
            <a:extLst>
              <a:ext uri="{FF2B5EF4-FFF2-40B4-BE49-F238E27FC236}">
                <a16:creationId xmlns:a16="http://schemas.microsoft.com/office/drawing/2014/main" id="{E715D3E7-918D-870D-B800-F5FCF6BF0588}"/>
              </a:ext>
            </a:extLst>
          </p:cNvPr>
          <p:cNvSpPr txBox="1">
            <a:spLocks/>
          </p:cNvSpPr>
          <p:nvPr/>
        </p:nvSpPr>
        <p:spPr>
          <a:xfrm>
            <a:off x="434140" y="185499"/>
            <a:ext cx="10064640"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dirty="0">
                <a:cs typeface="Arial"/>
              </a:rPr>
              <a:t>Muon Chemistry</a:t>
            </a:r>
            <a:endParaRPr lang="en-US" dirty="0"/>
          </a:p>
        </p:txBody>
      </p:sp>
      <p:sp>
        <p:nvSpPr>
          <p:cNvPr id="10" name="TextBox 9">
            <a:extLst>
              <a:ext uri="{FF2B5EF4-FFF2-40B4-BE49-F238E27FC236}">
                <a16:creationId xmlns:a16="http://schemas.microsoft.com/office/drawing/2014/main" id="{BC13596F-7979-83C8-DF01-9D4A018E82A7}"/>
              </a:ext>
            </a:extLst>
          </p:cNvPr>
          <p:cNvSpPr txBox="1"/>
          <p:nvPr/>
        </p:nvSpPr>
        <p:spPr>
          <a:xfrm>
            <a:off x="8006316" y="185499"/>
            <a:ext cx="3463283" cy="369332"/>
          </a:xfrm>
          <a:prstGeom prst="rect">
            <a:avLst/>
          </a:prstGeom>
          <a:solidFill>
            <a:schemeClr val="bg1"/>
          </a:solidFill>
          <a:ln w="28575">
            <a:solidFill>
              <a:srgbClr val="FF9D1B"/>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003088"/>
                </a:solidFill>
                <a:ea typeface="Roboto"/>
                <a:cs typeface="Roboto"/>
              </a:rPr>
              <a:t>See Joseph’s Chemistry lecture</a:t>
            </a:r>
          </a:p>
        </p:txBody>
      </p:sp>
      <p:grpSp>
        <p:nvGrpSpPr>
          <p:cNvPr id="12" name="Group 11">
            <a:extLst>
              <a:ext uri="{FF2B5EF4-FFF2-40B4-BE49-F238E27FC236}">
                <a16:creationId xmlns:a16="http://schemas.microsoft.com/office/drawing/2014/main" id="{E104E45F-6201-4660-D7C3-D499167AD183}"/>
              </a:ext>
            </a:extLst>
          </p:cNvPr>
          <p:cNvGrpSpPr/>
          <p:nvPr/>
        </p:nvGrpSpPr>
        <p:grpSpPr>
          <a:xfrm>
            <a:off x="1607438" y="2357532"/>
            <a:ext cx="5025081" cy="4007470"/>
            <a:chOff x="-45720" y="624569"/>
            <a:chExt cx="5025081" cy="4007470"/>
          </a:xfrm>
        </p:grpSpPr>
        <p:pic>
          <p:nvPicPr>
            <p:cNvPr id="30" name="Picture 29">
              <a:extLst>
                <a:ext uri="{FF2B5EF4-FFF2-40B4-BE49-F238E27FC236}">
                  <a16:creationId xmlns:a16="http://schemas.microsoft.com/office/drawing/2014/main" id="{73363DF8-AC80-D9DE-1AA6-152333417C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 y="778458"/>
              <a:ext cx="5025081" cy="3853581"/>
            </a:xfrm>
            <a:prstGeom prst="rect">
              <a:avLst/>
            </a:prstGeom>
          </p:spPr>
        </p:pic>
        <p:sp>
          <p:nvSpPr>
            <p:cNvPr id="31" name="TextBox 22">
              <a:extLst>
                <a:ext uri="{FF2B5EF4-FFF2-40B4-BE49-F238E27FC236}">
                  <a16:creationId xmlns:a16="http://schemas.microsoft.com/office/drawing/2014/main" id="{E9E653A3-3E23-F922-7589-219EE9F152F6}"/>
                </a:ext>
              </a:extLst>
            </p:cNvPr>
            <p:cNvSpPr txBox="1"/>
            <p:nvPr/>
          </p:nvSpPr>
          <p:spPr>
            <a:xfrm>
              <a:off x="685061" y="624569"/>
              <a:ext cx="3563518"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a:t>ALC spectrum for </a:t>
              </a:r>
              <a:r>
                <a:rPr lang="en-GB" err="1"/>
                <a:t>Corannulene</a:t>
              </a:r>
              <a:endParaRPr lang="en-GB"/>
            </a:p>
          </p:txBody>
        </p:sp>
      </p:grpSp>
      <p:grpSp>
        <p:nvGrpSpPr>
          <p:cNvPr id="13" name="Group 12">
            <a:extLst>
              <a:ext uri="{FF2B5EF4-FFF2-40B4-BE49-F238E27FC236}">
                <a16:creationId xmlns:a16="http://schemas.microsoft.com/office/drawing/2014/main" id="{3562904B-2EF9-A79B-8820-D28606A21D3F}"/>
              </a:ext>
            </a:extLst>
          </p:cNvPr>
          <p:cNvGrpSpPr>
            <a:grpSpLocks noChangeAspect="1"/>
          </p:cNvGrpSpPr>
          <p:nvPr/>
        </p:nvGrpSpPr>
        <p:grpSpPr>
          <a:xfrm>
            <a:off x="8468305" y="2436427"/>
            <a:ext cx="1920353" cy="1843965"/>
            <a:chOff x="381000" y="677233"/>
            <a:chExt cx="3341915" cy="3208967"/>
          </a:xfrm>
        </p:grpSpPr>
        <p:pic>
          <p:nvPicPr>
            <p:cNvPr id="28" name="Picture 27">
              <a:extLst>
                <a:ext uri="{FF2B5EF4-FFF2-40B4-BE49-F238E27FC236}">
                  <a16:creationId xmlns:a16="http://schemas.microsoft.com/office/drawing/2014/main" id="{CA29754C-ABF4-F7D6-D3E2-E23A88BB032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826039"/>
              <a:ext cx="3341915" cy="30601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TextBox 4">
              <a:extLst>
                <a:ext uri="{FF2B5EF4-FFF2-40B4-BE49-F238E27FC236}">
                  <a16:creationId xmlns:a16="http://schemas.microsoft.com/office/drawing/2014/main" id="{69AB9CB2-B2C2-26FE-9ECA-BCEF0986DA62}"/>
                </a:ext>
              </a:extLst>
            </p:cNvPr>
            <p:cNvSpPr txBox="1"/>
            <p:nvPr/>
          </p:nvSpPr>
          <p:spPr>
            <a:xfrm>
              <a:off x="404514" y="677233"/>
              <a:ext cx="939024" cy="792648"/>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a:t>R2</a:t>
              </a:r>
            </a:p>
          </p:txBody>
        </p:sp>
      </p:grpSp>
      <p:grpSp>
        <p:nvGrpSpPr>
          <p:cNvPr id="14" name="Group 13">
            <a:extLst>
              <a:ext uri="{FF2B5EF4-FFF2-40B4-BE49-F238E27FC236}">
                <a16:creationId xmlns:a16="http://schemas.microsoft.com/office/drawing/2014/main" id="{12375599-777D-6D30-2175-0607F1E6B29D}"/>
              </a:ext>
            </a:extLst>
          </p:cNvPr>
          <p:cNvGrpSpPr>
            <a:grpSpLocks noChangeAspect="1"/>
          </p:cNvGrpSpPr>
          <p:nvPr/>
        </p:nvGrpSpPr>
        <p:grpSpPr>
          <a:xfrm>
            <a:off x="6342544" y="2451667"/>
            <a:ext cx="2108365" cy="1704217"/>
            <a:chOff x="4448175" y="753433"/>
            <a:chExt cx="3781425" cy="3056567"/>
          </a:xfrm>
        </p:grpSpPr>
        <p:pic>
          <p:nvPicPr>
            <p:cNvPr id="26" name="Picture 25">
              <a:extLst>
                <a:ext uri="{FF2B5EF4-FFF2-40B4-BE49-F238E27FC236}">
                  <a16:creationId xmlns:a16="http://schemas.microsoft.com/office/drawing/2014/main" id="{A5CCA3A5-3122-F7EF-D11B-20FA79B3F91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48175" y="1217534"/>
              <a:ext cx="3781425" cy="25924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TextBox 7">
              <a:extLst>
                <a:ext uri="{FF2B5EF4-FFF2-40B4-BE49-F238E27FC236}">
                  <a16:creationId xmlns:a16="http://schemas.microsoft.com/office/drawing/2014/main" id="{331E25BF-AA66-9E67-9A19-73BC2FEFF695}"/>
                </a:ext>
              </a:extLst>
            </p:cNvPr>
            <p:cNvSpPr txBox="1"/>
            <p:nvPr/>
          </p:nvSpPr>
          <p:spPr>
            <a:xfrm>
              <a:off x="4800601" y="753433"/>
              <a:ext cx="939022" cy="79264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a:t>R1</a:t>
              </a:r>
              <a:endParaRPr lang="en-GB"/>
            </a:p>
          </p:txBody>
        </p:sp>
      </p:grpSp>
      <p:grpSp>
        <p:nvGrpSpPr>
          <p:cNvPr id="15" name="Group 14">
            <a:extLst>
              <a:ext uri="{FF2B5EF4-FFF2-40B4-BE49-F238E27FC236}">
                <a16:creationId xmlns:a16="http://schemas.microsoft.com/office/drawing/2014/main" id="{8F7C1A1B-23F0-072B-345B-C10785E22DF3}"/>
              </a:ext>
            </a:extLst>
          </p:cNvPr>
          <p:cNvGrpSpPr>
            <a:grpSpLocks noChangeAspect="1"/>
          </p:cNvGrpSpPr>
          <p:nvPr/>
        </p:nvGrpSpPr>
        <p:grpSpPr>
          <a:xfrm>
            <a:off x="6547121" y="4332700"/>
            <a:ext cx="2003698" cy="1407879"/>
            <a:chOff x="438234" y="3877628"/>
            <a:chExt cx="3828966" cy="2690394"/>
          </a:xfrm>
        </p:grpSpPr>
        <p:pic>
          <p:nvPicPr>
            <p:cNvPr id="24" name="Picture 23">
              <a:extLst>
                <a:ext uri="{FF2B5EF4-FFF2-40B4-BE49-F238E27FC236}">
                  <a16:creationId xmlns:a16="http://schemas.microsoft.com/office/drawing/2014/main" id="{5B7E9390-95F1-A046-ECC4-553E18B570C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8234" y="4419600"/>
              <a:ext cx="3828966" cy="21484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10">
              <a:extLst>
                <a:ext uri="{FF2B5EF4-FFF2-40B4-BE49-F238E27FC236}">
                  <a16:creationId xmlns:a16="http://schemas.microsoft.com/office/drawing/2014/main" id="{43D423C9-EF1D-A9B7-2ADE-FD81C7A28CCD}"/>
                </a:ext>
              </a:extLst>
            </p:cNvPr>
            <p:cNvSpPr txBox="1"/>
            <p:nvPr/>
          </p:nvSpPr>
          <p:spPr>
            <a:xfrm>
              <a:off x="457200" y="3877628"/>
              <a:ext cx="939023" cy="792653"/>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a:t>R3</a:t>
              </a:r>
            </a:p>
          </p:txBody>
        </p:sp>
      </p:grpSp>
      <p:grpSp>
        <p:nvGrpSpPr>
          <p:cNvPr id="16" name="Group 15">
            <a:extLst>
              <a:ext uri="{FF2B5EF4-FFF2-40B4-BE49-F238E27FC236}">
                <a16:creationId xmlns:a16="http://schemas.microsoft.com/office/drawing/2014/main" id="{8AA2859B-C860-B43B-34B5-248CDB49486F}"/>
              </a:ext>
            </a:extLst>
          </p:cNvPr>
          <p:cNvGrpSpPr>
            <a:grpSpLocks noChangeAspect="1"/>
          </p:cNvGrpSpPr>
          <p:nvPr/>
        </p:nvGrpSpPr>
        <p:grpSpPr>
          <a:xfrm>
            <a:off x="8536302" y="4317461"/>
            <a:ext cx="1962478" cy="1476538"/>
            <a:chOff x="4876800" y="3769530"/>
            <a:chExt cx="3657600" cy="2751914"/>
          </a:xfrm>
        </p:grpSpPr>
        <p:pic>
          <p:nvPicPr>
            <p:cNvPr id="22" name="Picture 21">
              <a:extLst>
                <a:ext uri="{FF2B5EF4-FFF2-40B4-BE49-F238E27FC236}">
                  <a16:creationId xmlns:a16="http://schemas.microsoft.com/office/drawing/2014/main" id="{A39C72C0-3F5F-E4D4-CB59-85A625F94F7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00548" y="4419600"/>
              <a:ext cx="3633852" cy="21018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TextBox 13">
              <a:extLst>
                <a:ext uri="{FF2B5EF4-FFF2-40B4-BE49-F238E27FC236}">
                  <a16:creationId xmlns:a16="http://schemas.microsoft.com/office/drawing/2014/main" id="{9D08377E-DE63-5177-392B-08E4E1D9D25E}"/>
                </a:ext>
              </a:extLst>
            </p:cNvPr>
            <p:cNvSpPr txBox="1"/>
            <p:nvPr/>
          </p:nvSpPr>
          <p:spPr>
            <a:xfrm>
              <a:off x="4876800" y="3769530"/>
              <a:ext cx="939023" cy="79264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a:t>R4</a:t>
              </a:r>
            </a:p>
          </p:txBody>
        </p:sp>
      </p:grpSp>
      <p:sp>
        <p:nvSpPr>
          <p:cNvPr id="17" name="TextBox 14">
            <a:extLst>
              <a:ext uri="{FF2B5EF4-FFF2-40B4-BE49-F238E27FC236}">
                <a16:creationId xmlns:a16="http://schemas.microsoft.com/office/drawing/2014/main" id="{7FBF3C75-E814-F470-CE10-8547DD42BC5C}"/>
              </a:ext>
            </a:extLst>
          </p:cNvPr>
          <p:cNvSpPr txBox="1"/>
          <p:nvPr/>
        </p:nvSpPr>
        <p:spPr>
          <a:xfrm>
            <a:off x="5070614" y="3133176"/>
            <a:ext cx="401072"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a:t>R1</a:t>
            </a:r>
          </a:p>
        </p:txBody>
      </p:sp>
      <p:sp>
        <p:nvSpPr>
          <p:cNvPr id="18" name="TextBox 15">
            <a:extLst>
              <a:ext uri="{FF2B5EF4-FFF2-40B4-BE49-F238E27FC236}">
                <a16:creationId xmlns:a16="http://schemas.microsoft.com/office/drawing/2014/main" id="{7A5880DB-CA8D-75B6-555C-AB9E126B9CFB}"/>
              </a:ext>
            </a:extLst>
          </p:cNvPr>
          <p:cNvSpPr txBox="1"/>
          <p:nvPr/>
        </p:nvSpPr>
        <p:spPr>
          <a:xfrm>
            <a:off x="3722824" y="3638811"/>
            <a:ext cx="401072"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a:t>R3</a:t>
            </a:r>
          </a:p>
        </p:txBody>
      </p:sp>
      <p:sp>
        <p:nvSpPr>
          <p:cNvPr id="19" name="TextBox 17">
            <a:extLst>
              <a:ext uri="{FF2B5EF4-FFF2-40B4-BE49-F238E27FC236}">
                <a16:creationId xmlns:a16="http://schemas.microsoft.com/office/drawing/2014/main" id="{4D7FE869-4089-A4E1-A329-BCDCF5CEF6FD}"/>
              </a:ext>
            </a:extLst>
          </p:cNvPr>
          <p:cNvSpPr txBox="1"/>
          <p:nvPr/>
        </p:nvSpPr>
        <p:spPr>
          <a:xfrm>
            <a:off x="4046659" y="3272365"/>
            <a:ext cx="401072"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a:t>R2</a:t>
            </a:r>
          </a:p>
        </p:txBody>
      </p:sp>
      <p:sp>
        <p:nvSpPr>
          <p:cNvPr id="20" name="TextBox 18">
            <a:extLst>
              <a:ext uri="{FF2B5EF4-FFF2-40B4-BE49-F238E27FC236}">
                <a16:creationId xmlns:a16="http://schemas.microsoft.com/office/drawing/2014/main" id="{7A93E9B4-E272-7DB8-AAA6-53A10B755448}"/>
              </a:ext>
            </a:extLst>
          </p:cNvPr>
          <p:cNvSpPr txBox="1"/>
          <p:nvPr/>
        </p:nvSpPr>
        <p:spPr>
          <a:xfrm>
            <a:off x="2333742" y="2934770"/>
            <a:ext cx="401072"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a:t>R4</a:t>
            </a:r>
          </a:p>
        </p:txBody>
      </p:sp>
      <p:sp>
        <p:nvSpPr>
          <p:cNvPr id="21" name="TextBox 19">
            <a:extLst>
              <a:ext uri="{FF2B5EF4-FFF2-40B4-BE49-F238E27FC236}">
                <a16:creationId xmlns:a16="http://schemas.microsoft.com/office/drawing/2014/main" id="{745E3A95-2DCB-EDCD-149B-C6F0E9AA6E4A}"/>
              </a:ext>
            </a:extLst>
          </p:cNvPr>
          <p:cNvSpPr txBox="1"/>
          <p:nvPr/>
        </p:nvSpPr>
        <p:spPr>
          <a:xfrm>
            <a:off x="7175851" y="6179859"/>
            <a:ext cx="2820772"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i="1"/>
              <a:t>M. Gaboardi et al, Carbon 155, 432 (2019)</a:t>
            </a:r>
          </a:p>
        </p:txBody>
      </p:sp>
      <p:sp>
        <p:nvSpPr>
          <p:cNvPr id="32" name="TextBox 1">
            <a:extLst>
              <a:ext uri="{FF2B5EF4-FFF2-40B4-BE49-F238E27FC236}">
                <a16:creationId xmlns:a16="http://schemas.microsoft.com/office/drawing/2014/main" id="{24A9CC90-548B-86BA-BD6D-114A01556DC0}"/>
              </a:ext>
            </a:extLst>
          </p:cNvPr>
          <p:cNvSpPr txBox="1"/>
          <p:nvPr/>
        </p:nvSpPr>
        <p:spPr>
          <a:xfrm>
            <a:off x="566819" y="903626"/>
            <a:ext cx="10101431" cy="120032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rgbClr val="003088"/>
                </a:solidFill>
              </a:rPr>
              <a:t>Spectroscopic study of </a:t>
            </a:r>
            <a:r>
              <a:rPr lang="en-GB" dirty="0" err="1">
                <a:solidFill>
                  <a:srgbClr val="003088"/>
                </a:solidFill>
              </a:rPr>
              <a:t>muoniated</a:t>
            </a:r>
            <a:r>
              <a:rPr lang="en-GB" dirty="0">
                <a:solidFill>
                  <a:srgbClr val="003088"/>
                </a:solidFill>
              </a:rPr>
              <a:t> radicals gives information about the molecular spin distribution, molecular environment and molecular dynamics</a:t>
            </a:r>
          </a:p>
          <a:p>
            <a:endParaRPr lang="en-GB" dirty="0">
              <a:solidFill>
                <a:srgbClr val="003088"/>
              </a:solidFill>
            </a:endParaRPr>
          </a:p>
          <a:p>
            <a:r>
              <a:rPr lang="en-GB" dirty="0">
                <a:solidFill>
                  <a:srgbClr val="003088"/>
                </a:solidFill>
              </a:rPr>
              <a:t>The main spectroscopic technique is called Avoided Level Crossing (ALC)</a:t>
            </a:r>
          </a:p>
        </p:txBody>
      </p:sp>
    </p:spTree>
    <p:extLst>
      <p:ext uri="{BB962C8B-B14F-4D97-AF65-F5344CB8AC3E}">
        <p14:creationId xmlns:p14="http://schemas.microsoft.com/office/powerpoint/2010/main" val="119963292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DB7BA2-39BF-687A-B0D0-C1D84EA6C553}"/>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7C9CF6F2-41CE-7798-0A12-ADD7DDD27677}"/>
              </a:ext>
            </a:extLst>
          </p:cNvPr>
          <p:cNvSpPr/>
          <p:nvPr/>
        </p:nvSpPr>
        <p:spPr>
          <a:xfrm>
            <a:off x="44115" y="5602705"/>
            <a:ext cx="5911515" cy="11470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76AA598-9977-24F6-964A-00385B08FCD4}"/>
              </a:ext>
            </a:extLst>
          </p:cNvPr>
          <p:cNvSpPr txBox="1"/>
          <p:nvPr/>
        </p:nvSpPr>
        <p:spPr>
          <a:xfrm>
            <a:off x="220114" y="1096662"/>
            <a:ext cx="10606364"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ourier New"/>
              <a:buChar char="o"/>
            </a:pPr>
            <a:r>
              <a:rPr lang="en-US" dirty="0">
                <a:solidFill>
                  <a:srgbClr val="003088"/>
                </a:solidFill>
                <a:ea typeface="Roboto"/>
                <a:cs typeface="Roboto"/>
              </a:rPr>
              <a:t>There is an </a:t>
            </a:r>
            <a:r>
              <a:rPr lang="en-US" b="1" dirty="0">
                <a:solidFill>
                  <a:srgbClr val="003088"/>
                </a:solidFill>
                <a:ea typeface="Roboto"/>
                <a:cs typeface="Roboto"/>
              </a:rPr>
              <a:t>extremely wide range of applications for muon spectroscopy</a:t>
            </a:r>
          </a:p>
          <a:p>
            <a:pPr marL="742950" lvl="1" indent="-285750">
              <a:buFont typeface="Courier New"/>
              <a:buChar char="o"/>
            </a:pPr>
            <a:r>
              <a:rPr lang="en-US" dirty="0">
                <a:solidFill>
                  <a:srgbClr val="003088"/>
                </a:solidFill>
                <a:ea typeface="Roboto"/>
                <a:cs typeface="Roboto"/>
              </a:rPr>
              <a:t>They can be used to probe </a:t>
            </a:r>
            <a:r>
              <a:rPr lang="en-US" b="1" dirty="0">
                <a:solidFill>
                  <a:srgbClr val="003088"/>
                </a:solidFill>
                <a:ea typeface="Roboto"/>
                <a:cs typeface="Roboto"/>
              </a:rPr>
              <a:t>static &amp; dynamic effects </a:t>
            </a:r>
            <a:r>
              <a:rPr lang="en-US" dirty="0">
                <a:solidFill>
                  <a:srgbClr val="003088"/>
                </a:solidFill>
                <a:ea typeface="Roboto"/>
                <a:cs typeface="Roboto"/>
              </a:rPr>
              <a:t>in a range of materials including </a:t>
            </a:r>
            <a:r>
              <a:rPr lang="en-US" b="1" dirty="0">
                <a:solidFill>
                  <a:srgbClr val="003088"/>
                </a:solidFill>
                <a:ea typeface="Roboto"/>
                <a:cs typeface="Roboto"/>
              </a:rPr>
              <a:t>magnetic systems, superconductors, semiconductors and energy materials. </a:t>
            </a:r>
          </a:p>
          <a:p>
            <a:pPr lvl="1"/>
            <a:endParaRPr lang="en-US" b="1" dirty="0">
              <a:solidFill>
                <a:srgbClr val="003088"/>
              </a:solidFill>
              <a:ea typeface="Roboto"/>
              <a:cs typeface="Roboto"/>
            </a:endParaRPr>
          </a:p>
          <a:p>
            <a:pPr marL="285750" indent="-285750">
              <a:buFont typeface="Courier New"/>
              <a:buChar char="o"/>
            </a:pPr>
            <a:r>
              <a:rPr lang="en-US" dirty="0">
                <a:solidFill>
                  <a:srgbClr val="003088"/>
                </a:solidFill>
                <a:ea typeface="Roboto"/>
                <a:cs typeface="Roboto"/>
              </a:rPr>
              <a:t>Muons are sensitive to dynamics over a </a:t>
            </a:r>
            <a:r>
              <a:rPr lang="en-US" b="1" dirty="0">
                <a:solidFill>
                  <a:srgbClr val="003088"/>
                </a:solidFill>
                <a:ea typeface="Roboto"/>
                <a:cs typeface="Roboto"/>
              </a:rPr>
              <a:t>broad range of timescales </a:t>
            </a:r>
            <a:r>
              <a:rPr lang="en-US" dirty="0">
                <a:solidFill>
                  <a:srgbClr val="003088"/>
                </a:solidFill>
                <a:ea typeface="Roboto"/>
                <a:cs typeface="Roboto"/>
              </a:rPr>
              <a:t>and often provide complementary information to other techniques, </a:t>
            </a:r>
            <a:r>
              <a:rPr lang="en-US" b="1" dirty="0">
                <a:solidFill>
                  <a:srgbClr val="003088"/>
                </a:solidFill>
                <a:ea typeface="Roboto"/>
                <a:cs typeface="Roboto"/>
              </a:rPr>
              <a:t>such as neutron scattering</a:t>
            </a:r>
            <a:r>
              <a:rPr lang="en-US" dirty="0">
                <a:solidFill>
                  <a:srgbClr val="003088"/>
                </a:solidFill>
                <a:ea typeface="Roboto"/>
                <a:cs typeface="Roboto"/>
              </a:rPr>
              <a:t>. </a:t>
            </a:r>
          </a:p>
          <a:p>
            <a:pPr marL="285750" indent="-285750">
              <a:buFont typeface="Courier New"/>
              <a:buChar char="o"/>
            </a:pPr>
            <a:endParaRPr lang="en-US" dirty="0">
              <a:solidFill>
                <a:srgbClr val="003088"/>
              </a:solidFill>
              <a:ea typeface="Roboto"/>
              <a:cs typeface="Roboto"/>
            </a:endParaRPr>
          </a:p>
          <a:p>
            <a:pPr marL="285750" indent="-285750">
              <a:buFont typeface="Courier New"/>
              <a:buChar char="o"/>
            </a:pPr>
            <a:r>
              <a:rPr lang="en-US" dirty="0">
                <a:solidFill>
                  <a:srgbClr val="003088"/>
                </a:solidFill>
                <a:ea typeface="Roboto"/>
                <a:cs typeface="Roboto"/>
              </a:rPr>
              <a:t>See the subject specific lectures in this course for more details. </a:t>
            </a:r>
          </a:p>
        </p:txBody>
      </p:sp>
      <p:sp>
        <p:nvSpPr>
          <p:cNvPr id="10" name="Title 1">
            <a:extLst>
              <a:ext uri="{FF2B5EF4-FFF2-40B4-BE49-F238E27FC236}">
                <a16:creationId xmlns:a16="http://schemas.microsoft.com/office/drawing/2014/main" id="{2141FC6B-FE60-7EDA-FC60-9DFF6C37DF2E}"/>
              </a:ext>
            </a:extLst>
          </p:cNvPr>
          <p:cNvSpPr txBox="1">
            <a:spLocks/>
          </p:cNvSpPr>
          <p:nvPr/>
        </p:nvSpPr>
        <p:spPr>
          <a:xfrm>
            <a:off x="220114" y="167069"/>
            <a:ext cx="8876779" cy="706969"/>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dirty="0">
                <a:cs typeface="Arial"/>
              </a:rPr>
              <a:t>Part III – Take home messages</a:t>
            </a:r>
            <a:endParaRPr lang="en-GB" dirty="0">
              <a:solidFill>
                <a:srgbClr val="002060"/>
              </a:solidFill>
            </a:endParaRPr>
          </a:p>
        </p:txBody>
      </p:sp>
    </p:spTree>
    <p:extLst>
      <p:ext uri="{BB962C8B-B14F-4D97-AF65-F5344CB8AC3E}">
        <p14:creationId xmlns:p14="http://schemas.microsoft.com/office/powerpoint/2010/main" val="303180305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E3F7D9-F1CE-0479-1E2C-0031BF70069C}"/>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410A275A-00DC-0387-742B-F240D6885FE2}"/>
              </a:ext>
            </a:extLst>
          </p:cNvPr>
          <p:cNvSpPr/>
          <p:nvPr/>
        </p:nvSpPr>
        <p:spPr>
          <a:xfrm>
            <a:off x="44115" y="5602705"/>
            <a:ext cx="5911515" cy="11470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E80708C-D469-C393-8E23-6067F9C8E89F}"/>
              </a:ext>
            </a:extLst>
          </p:cNvPr>
          <p:cNvSpPr txBox="1"/>
          <p:nvPr/>
        </p:nvSpPr>
        <p:spPr>
          <a:xfrm>
            <a:off x="220114" y="1096662"/>
            <a:ext cx="10606364"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ourier New"/>
              <a:buChar char="o"/>
            </a:pPr>
            <a:r>
              <a:rPr lang="en-US" dirty="0">
                <a:solidFill>
                  <a:srgbClr val="003088"/>
                </a:solidFill>
                <a:ea typeface="Roboto"/>
                <a:cs typeface="Roboto"/>
              </a:rPr>
              <a:t>In this lecture we have covered:</a:t>
            </a:r>
          </a:p>
          <a:p>
            <a:pPr marL="285750" indent="-285750">
              <a:buFont typeface="Courier New"/>
              <a:buChar char="o"/>
            </a:pPr>
            <a:endParaRPr lang="en-US" dirty="0">
              <a:solidFill>
                <a:srgbClr val="003088"/>
              </a:solidFill>
              <a:ea typeface="Roboto"/>
              <a:cs typeface="Roboto"/>
            </a:endParaRPr>
          </a:p>
          <a:p>
            <a:pPr marL="742950" lvl="1" indent="-285750">
              <a:buFont typeface="Courier New"/>
              <a:buChar char="o"/>
            </a:pPr>
            <a:r>
              <a:rPr lang="en-US" dirty="0">
                <a:solidFill>
                  <a:srgbClr val="003088"/>
                </a:solidFill>
                <a:ea typeface="Roboto"/>
                <a:cs typeface="Roboto"/>
              </a:rPr>
              <a:t>The fundamental properties of muons and how they interact with materials</a:t>
            </a:r>
          </a:p>
          <a:p>
            <a:pPr marL="742950" lvl="1" indent="-285750">
              <a:buFont typeface="Courier New"/>
              <a:buChar char="o"/>
            </a:pPr>
            <a:endParaRPr lang="en-US" dirty="0">
              <a:solidFill>
                <a:srgbClr val="003088"/>
              </a:solidFill>
              <a:ea typeface="Roboto"/>
              <a:cs typeface="Roboto"/>
            </a:endParaRPr>
          </a:p>
          <a:p>
            <a:pPr marL="742950" lvl="1" indent="-285750">
              <a:buFont typeface="Courier New"/>
              <a:buChar char="o"/>
            </a:pPr>
            <a:r>
              <a:rPr lang="en-US" dirty="0">
                <a:solidFill>
                  <a:srgbClr val="003088"/>
                </a:solidFill>
                <a:ea typeface="Roboto"/>
                <a:cs typeface="Roboto"/>
              </a:rPr>
              <a:t>How muons can be used in muon spectroscopy experiments, some of the advantages of the technique and some of the challenges.</a:t>
            </a:r>
          </a:p>
          <a:p>
            <a:pPr marL="742950" lvl="1" indent="-285750">
              <a:buFont typeface="Courier New"/>
              <a:buChar char="o"/>
            </a:pPr>
            <a:endParaRPr lang="en-US" dirty="0">
              <a:solidFill>
                <a:srgbClr val="003088"/>
              </a:solidFill>
              <a:ea typeface="Roboto"/>
              <a:cs typeface="Roboto"/>
            </a:endParaRPr>
          </a:p>
          <a:p>
            <a:pPr marL="742950" lvl="1" indent="-285750">
              <a:buFont typeface="Courier New"/>
              <a:buChar char="o"/>
            </a:pPr>
            <a:r>
              <a:rPr lang="en-US" dirty="0">
                <a:solidFill>
                  <a:srgbClr val="003088"/>
                </a:solidFill>
                <a:ea typeface="Roboto"/>
                <a:cs typeface="Roboto"/>
              </a:rPr>
              <a:t>That muons can be used as a sensitive local probe of magnetism, superconductivity, ionic motion and chemical systems</a:t>
            </a:r>
          </a:p>
        </p:txBody>
      </p:sp>
      <p:sp>
        <p:nvSpPr>
          <p:cNvPr id="10" name="Title 1">
            <a:extLst>
              <a:ext uri="{FF2B5EF4-FFF2-40B4-BE49-F238E27FC236}">
                <a16:creationId xmlns:a16="http://schemas.microsoft.com/office/drawing/2014/main" id="{40107F9A-231F-4B2A-9734-9B3403F46C1A}"/>
              </a:ext>
            </a:extLst>
          </p:cNvPr>
          <p:cNvSpPr txBox="1">
            <a:spLocks/>
          </p:cNvSpPr>
          <p:nvPr/>
        </p:nvSpPr>
        <p:spPr>
          <a:xfrm>
            <a:off x="220114" y="167069"/>
            <a:ext cx="8876779" cy="706969"/>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dirty="0">
                <a:cs typeface="Arial"/>
              </a:rPr>
              <a:t>Summary</a:t>
            </a:r>
            <a:endParaRPr lang="en-GB" dirty="0">
              <a:solidFill>
                <a:srgbClr val="002060"/>
              </a:solidFill>
            </a:endParaRPr>
          </a:p>
        </p:txBody>
      </p:sp>
      <p:sp>
        <p:nvSpPr>
          <p:cNvPr id="2" name="TextBox 1">
            <a:extLst>
              <a:ext uri="{FF2B5EF4-FFF2-40B4-BE49-F238E27FC236}">
                <a16:creationId xmlns:a16="http://schemas.microsoft.com/office/drawing/2014/main" id="{0630A0C2-650C-3FFA-A162-D0320CA9E209}"/>
              </a:ext>
            </a:extLst>
          </p:cNvPr>
          <p:cNvSpPr txBox="1"/>
          <p:nvPr/>
        </p:nvSpPr>
        <p:spPr>
          <a:xfrm>
            <a:off x="2310809" y="4457679"/>
            <a:ext cx="7570381" cy="369332"/>
          </a:xfrm>
          <a:prstGeom prst="rect">
            <a:avLst/>
          </a:prstGeom>
          <a:noFill/>
        </p:spPr>
        <p:txBody>
          <a:bodyPr wrap="square" rtlCol="0">
            <a:spAutoFit/>
          </a:bodyPr>
          <a:lstStyle/>
          <a:p>
            <a:r>
              <a:rPr lang="en-GB" dirty="0">
                <a:solidFill>
                  <a:srgbClr val="003088"/>
                </a:solidFill>
              </a:rPr>
              <a:t>Thank you for your attention and enjoy the rest of the school!</a:t>
            </a:r>
          </a:p>
        </p:txBody>
      </p:sp>
      <p:sp>
        <p:nvSpPr>
          <p:cNvPr id="3" name="TextBox 2">
            <a:extLst>
              <a:ext uri="{FF2B5EF4-FFF2-40B4-BE49-F238E27FC236}">
                <a16:creationId xmlns:a16="http://schemas.microsoft.com/office/drawing/2014/main" id="{2880DA68-AE84-EA7C-E7B7-B67826621B45}"/>
              </a:ext>
            </a:extLst>
          </p:cNvPr>
          <p:cNvSpPr txBox="1"/>
          <p:nvPr/>
        </p:nvSpPr>
        <p:spPr>
          <a:xfrm>
            <a:off x="1155404" y="5972037"/>
            <a:ext cx="9785498" cy="646331"/>
          </a:xfrm>
          <a:prstGeom prst="rect">
            <a:avLst/>
          </a:prstGeom>
          <a:noFill/>
        </p:spPr>
        <p:txBody>
          <a:bodyPr wrap="square" rtlCol="0">
            <a:spAutoFit/>
          </a:bodyPr>
          <a:lstStyle/>
          <a:p>
            <a:r>
              <a:rPr lang="en-GB" dirty="0">
                <a:solidFill>
                  <a:srgbClr val="003088"/>
                </a:solidFill>
              </a:rPr>
              <a:t>P.S. many of the lecturers are around for the duration of the school. Please do come and speak with us if you have questions!</a:t>
            </a:r>
          </a:p>
        </p:txBody>
      </p:sp>
    </p:spTree>
    <p:extLst>
      <p:ext uri="{BB962C8B-B14F-4D97-AF65-F5344CB8AC3E}">
        <p14:creationId xmlns:p14="http://schemas.microsoft.com/office/powerpoint/2010/main" val="18701046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C10C6C5-6B67-D907-1BB1-B9A6235284E3}"/>
              </a:ext>
            </a:extLst>
          </p:cNvPr>
          <p:cNvSpPr txBox="1"/>
          <p:nvPr/>
        </p:nvSpPr>
        <p:spPr>
          <a:xfrm>
            <a:off x="639548" y="918805"/>
            <a:ext cx="5627274" cy="646331"/>
          </a:xfrm>
          <a:prstGeom prst="rect">
            <a:avLst/>
          </a:prstGeom>
          <a:noFill/>
        </p:spPr>
        <p:txBody>
          <a:bodyPr wrap="square" rtlCol="0">
            <a:spAutoFit/>
          </a:bodyPr>
          <a:lstStyle/>
          <a:p>
            <a:r>
              <a:rPr lang="en-GB" dirty="0">
                <a:solidFill>
                  <a:srgbClr val="003088"/>
                </a:solidFill>
              </a:rPr>
              <a:t>The standard muon decay process produces a positron or electron and two neutrinos:</a:t>
            </a:r>
          </a:p>
        </p:txBody>
      </p:sp>
      <p:pic>
        <p:nvPicPr>
          <p:cNvPr id="6" name="Picture 5">
            <a:extLst>
              <a:ext uri="{FF2B5EF4-FFF2-40B4-BE49-F238E27FC236}">
                <a16:creationId xmlns:a16="http://schemas.microsoft.com/office/drawing/2014/main" id="{C5BB285C-8DDB-5E54-61F7-243C7FEA1178}"/>
              </a:ext>
            </a:extLst>
          </p:cNvPr>
          <p:cNvPicPr>
            <a:picLocks noChangeAspect="1"/>
          </p:cNvPicPr>
          <p:nvPr/>
        </p:nvPicPr>
        <p:blipFill rotWithShape="1">
          <a:blip r:embed="rId2">
            <a:extLst>
              <a:ext uri="{28A0092B-C50C-407E-A947-70E740481C1C}">
                <a14:useLocalDpi xmlns:a14="http://schemas.microsoft.com/office/drawing/2010/main" val="0"/>
              </a:ext>
            </a:extLst>
          </a:blip>
          <a:srcRect l="10206" t="12692" r="10476" b="60771"/>
          <a:stretch/>
        </p:blipFill>
        <p:spPr>
          <a:xfrm>
            <a:off x="6744218" y="1290656"/>
            <a:ext cx="2251422" cy="442340"/>
          </a:xfrm>
          <a:prstGeom prst="rect">
            <a:avLst/>
          </a:prstGeom>
        </p:spPr>
      </p:pic>
      <p:pic>
        <p:nvPicPr>
          <p:cNvPr id="16" name="Picture 15">
            <a:extLst>
              <a:ext uri="{FF2B5EF4-FFF2-40B4-BE49-F238E27FC236}">
                <a16:creationId xmlns:a16="http://schemas.microsoft.com/office/drawing/2014/main" id="{E8E5DAE2-2F29-95ED-ED9D-0A9BDDC3793A}"/>
              </a:ext>
            </a:extLst>
          </p:cNvPr>
          <p:cNvPicPr>
            <a:picLocks noChangeAspect="1"/>
          </p:cNvPicPr>
          <p:nvPr/>
        </p:nvPicPr>
        <p:blipFill rotWithShape="1">
          <a:blip r:embed="rId2">
            <a:extLst>
              <a:ext uri="{28A0092B-C50C-407E-A947-70E740481C1C}">
                <a14:useLocalDpi xmlns:a14="http://schemas.microsoft.com/office/drawing/2010/main" val="0"/>
              </a:ext>
            </a:extLst>
          </a:blip>
          <a:srcRect l="10206" t="64254" r="10476" b="9931"/>
          <a:stretch/>
        </p:blipFill>
        <p:spPr>
          <a:xfrm>
            <a:off x="6744218" y="829238"/>
            <a:ext cx="2251422" cy="430306"/>
          </a:xfrm>
          <a:prstGeom prst="rect">
            <a:avLst/>
          </a:prstGeom>
        </p:spPr>
      </p:pic>
      <p:sp>
        <p:nvSpPr>
          <p:cNvPr id="7" name="Rectangle 6">
            <a:extLst>
              <a:ext uri="{FF2B5EF4-FFF2-40B4-BE49-F238E27FC236}">
                <a16:creationId xmlns:a16="http://schemas.microsoft.com/office/drawing/2014/main" id="{3FA02554-F856-D043-0B0B-98892AF9F62C}"/>
              </a:ext>
            </a:extLst>
          </p:cNvPr>
          <p:cNvSpPr/>
          <p:nvPr/>
        </p:nvSpPr>
        <p:spPr>
          <a:xfrm>
            <a:off x="639548" y="1955174"/>
            <a:ext cx="10323204" cy="1293496"/>
          </a:xfrm>
          <a:prstGeom prst="rect">
            <a:avLst/>
          </a:prstGeom>
        </p:spPr>
        <p:txBody>
          <a:bodyPr wrap="square">
            <a:spAutoFit/>
          </a:bodyPr>
          <a:lstStyle/>
          <a:p>
            <a:pPr>
              <a:lnSpc>
                <a:spcPct val="150000"/>
              </a:lnSpc>
            </a:pPr>
            <a:r>
              <a:rPr lang="en-GB" dirty="0">
                <a:solidFill>
                  <a:srgbClr val="003088"/>
                </a:solidFill>
              </a:rPr>
              <a:t>The muon decay is a result of the weak nuclear force</a:t>
            </a:r>
          </a:p>
          <a:p>
            <a:pPr>
              <a:lnSpc>
                <a:spcPct val="150000"/>
              </a:lnSpc>
            </a:pPr>
            <a:r>
              <a:rPr lang="en-GB" dirty="0">
                <a:sym typeface="Symbol" panose="05050102010706020507" pitchFamily="18" charset="2"/>
              </a:rPr>
              <a:t>	</a:t>
            </a:r>
            <a:r>
              <a:rPr lang="en-GB" dirty="0">
                <a:solidFill>
                  <a:srgbClr val="003088"/>
                </a:solidFill>
                <a:sym typeface="Symbol" panose="05050102010706020507" pitchFamily="18" charset="2"/>
              </a:rPr>
              <a:t></a:t>
            </a:r>
            <a:r>
              <a:rPr lang="en-GB" dirty="0">
                <a:sym typeface="Symbol" panose="05050102010706020507" pitchFamily="18" charset="2"/>
              </a:rPr>
              <a:t>	</a:t>
            </a:r>
            <a:r>
              <a:rPr lang="en-GB" dirty="0">
                <a:solidFill>
                  <a:srgbClr val="003088"/>
                </a:solidFill>
              </a:rPr>
              <a:t>Slow decay rate</a:t>
            </a:r>
          </a:p>
          <a:p>
            <a:pPr>
              <a:lnSpc>
                <a:spcPct val="150000"/>
              </a:lnSpc>
            </a:pPr>
            <a:r>
              <a:rPr lang="en-GB" dirty="0">
                <a:solidFill>
                  <a:srgbClr val="003088"/>
                </a:solidFill>
              </a:rPr>
              <a:t>	</a:t>
            </a:r>
            <a:r>
              <a:rPr lang="en-GB" dirty="0">
                <a:solidFill>
                  <a:srgbClr val="003088"/>
                </a:solidFill>
                <a:sym typeface="Symbol" panose="05050102010706020507" pitchFamily="18" charset="2"/>
              </a:rPr>
              <a:t>	</a:t>
            </a:r>
            <a:r>
              <a:rPr lang="en-GB" b="1" dirty="0">
                <a:solidFill>
                  <a:srgbClr val="003088"/>
                </a:solidFill>
                <a:sym typeface="Symbol" panose="05050102010706020507" pitchFamily="18" charset="2"/>
              </a:rPr>
              <a:t>A</a:t>
            </a:r>
            <a:r>
              <a:rPr lang="en-GB" b="1" dirty="0">
                <a:solidFill>
                  <a:srgbClr val="003088"/>
                </a:solidFill>
              </a:rPr>
              <a:t>symmetric</a:t>
            </a:r>
            <a:r>
              <a:rPr lang="en-GB" dirty="0">
                <a:solidFill>
                  <a:srgbClr val="003088"/>
                </a:solidFill>
              </a:rPr>
              <a:t> positron/electron emission from parity-symmetry violation</a:t>
            </a:r>
          </a:p>
        </p:txBody>
      </p:sp>
      <p:sp>
        <p:nvSpPr>
          <p:cNvPr id="4" name="Rectangle 3">
            <a:extLst>
              <a:ext uri="{FF2B5EF4-FFF2-40B4-BE49-F238E27FC236}">
                <a16:creationId xmlns:a16="http://schemas.microsoft.com/office/drawing/2014/main" id="{22468F57-C88B-EA8C-6A87-C4BCDBA8150F}"/>
              </a:ext>
            </a:extLst>
          </p:cNvPr>
          <p:cNvSpPr/>
          <p:nvPr/>
        </p:nvSpPr>
        <p:spPr>
          <a:xfrm>
            <a:off x="71718" y="5486400"/>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a:extLst>
              <a:ext uri="{FF2B5EF4-FFF2-40B4-BE49-F238E27FC236}">
                <a16:creationId xmlns:a16="http://schemas.microsoft.com/office/drawing/2014/main" id="{7AF64065-4A4C-1740-45CD-1BBB7B126DB3}"/>
              </a:ext>
            </a:extLst>
          </p:cNvPr>
          <p:cNvGrpSpPr/>
          <p:nvPr/>
        </p:nvGrpSpPr>
        <p:grpSpPr>
          <a:xfrm>
            <a:off x="6354610" y="3892296"/>
            <a:ext cx="3373039" cy="2574647"/>
            <a:chOff x="4937797" y="4163600"/>
            <a:chExt cx="3373039" cy="2574647"/>
          </a:xfrm>
        </p:grpSpPr>
        <p:pic>
          <p:nvPicPr>
            <p:cNvPr id="9" name="Picture 8" descr="polar2">
              <a:extLst>
                <a:ext uri="{FF2B5EF4-FFF2-40B4-BE49-F238E27FC236}">
                  <a16:creationId xmlns:a16="http://schemas.microsoft.com/office/drawing/2014/main" id="{179228F4-3DD3-A2B2-27E2-4DD169DE6890}"/>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4983" r="-96"/>
            <a:stretch/>
          </p:blipFill>
          <p:spPr bwMode="auto">
            <a:xfrm>
              <a:off x="5609345" y="4163600"/>
              <a:ext cx="1959429" cy="240665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4EA995A8-EB04-05D0-006C-B4525EDF0D75}"/>
                </a:ext>
              </a:extLst>
            </p:cNvPr>
            <p:cNvSpPr txBox="1"/>
            <p:nvPr/>
          </p:nvSpPr>
          <p:spPr>
            <a:xfrm>
              <a:off x="4937797" y="6399693"/>
              <a:ext cx="3373039" cy="338554"/>
            </a:xfrm>
            <a:prstGeom prst="rect">
              <a:avLst/>
            </a:prstGeom>
            <a:noFill/>
          </p:spPr>
          <p:txBody>
            <a:bodyPr wrap="none" rtlCol="0">
              <a:spAutoFit/>
            </a:bodyPr>
            <a:lstStyle/>
            <a:p>
              <a:r>
                <a:rPr lang="en-GB" sz="1600" dirty="0">
                  <a:solidFill>
                    <a:srgbClr val="003088"/>
                  </a:solidFill>
                </a:rPr>
                <a:t>averaged over all positron energies</a:t>
              </a:r>
            </a:p>
          </p:txBody>
        </p:sp>
      </p:grpSp>
      <p:grpSp>
        <p:nvGrpSpPr>
          <p:cNvPr id="11" name="Group 10">
            <a:extLst>
              <a:ext uri="{FF2B5EF4-FFF2-40B4-BE49-F238E27FC236}">
                <a16:creationId xmlns:a16="http://schemas.microsoft.com/office/drawing/2014/main" id="{C5D59751-48DF-087C-46AE-FEDC27A7B3E4}"/>
              </a:ext>
            </a:extLst>
          </p:cNvPr>
          <p:cNvGrpSpPr/>
          <p:nvPr/>
        </p:nvGrpSpPr>
        <p:grpSpPr>
          <a:xfrm>
            <a:off x="1885538" y="3825854"/>
            <a:ext cx="5632393" cy="2642369"/>
            <a:chOff x="468725" y="4097158"/>
            <a:chExt cx="5632393" cy="2642369"/>
          </a:xfrm>
        </p:grpSpPr>
        <p:pic>
          <p:nvPicPr>
            <p:cNvPr id="12" name="Picture 11" descr="polar2">
              <a:extLst>
                <a:ext uri="{FF2B5EF4-FFF2-40B4-BE49-F238E27FC236}">
                  <a16:creationId xmlns:a16="http://schemas.microsoft.com/office/drawing/2014/main" id="{307B557B-5E60-B25A-4A90-97368DB56AE6}"/>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45754"/>
            <a:stretch/>
          </p:blipFill>
          <p:spPr bwMode="auto">
            <a:xfrm>
              <a:off x="1501265" y="4134144"/>
              <a:ext cx="2356118" cy="2406650"/>
            </a:xfrm>
            <a:prstGeom prst="rect">
              <a:avLst/>
            </a:prstGeom>
            <a:noFill/>
            <a:extLst>
              <a:ext uri="{909E8E84-426E-40DD-AFC4-6F175D3DCCD1}">
                <a14:hiddenFill xmlns:a14="http://schemas.microsoft.com/office/drawing/2010/main">
                  <a:solidFill>
                    <a:srgbClr val="FFFFFF"/>
                  </a:solidFill>
                </a14:hiddenFill>
              </a:ext>
            </a:extLst>
          </p:spPr>
        </p:pic>
        <p:sp>
          <p:nvSpPr>
            <p:cNvPr id="13" name="Text Box 4">
              <a:extLst>
                <a:ext uri="{FF2B5EF4-FFF2-40B4-BE49-F238E27FC236}">
                  <a16:creationId xmlns:a16="http://schemas.microsoft.com/office/drawing/2014/main" id="{6F3D19F4-B9F4-ED79-F205-65F3D85E623A}"/>
                </a:ext>
              </a:extLst>
            </p:cNvPr>
            <p:cNvSpPr txBox="1">
              <a:spLocks noChangeArrowheads="1"/>
            </p:cNvSpPr>
            <p:nvPr/>
          </p:nvSpPr>
          <p:spPr bwMode="auto">
            <a:xfrm>
              <a:off x="3265843" y="4097158"/>
              <a:ext cx="28352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GB" altLang="en-US" dirty="0">
                  <a:solidFill>
                    <a:srgbClr val="003088"/>
                  </a:solidFill>
                </a:rPr>
                <a:t>W(</a:t>
              </a:r>
              <a:r>
                <a:rPr lang="en-GB" altLang="en-US" dirty="0">
                  <a:solidFill>
                    <a:srgbClr val="003088"/>
                  </a:solidFill>
                  <a:latin typeface="Symbol" panose="05050102010706020507" pitchFamily="18" charset="2"/>
                </a:rPr>
                <a:t>q</a:t>
              </a:r>
              <a:r>
                <a:rPr lang="en-GB" altLang="en-US" dirty="0">
                  <a:solidFill>
                    <a:srgbClr val="003088"/>
                  </a:solidFill>
                </a:rPr>
                <a:t>) = 1+ a  cos </a:t>
              </a:r>
              <a:r>
                <a:rPr lang="en-GB" altLang="en-US" dirty="0">
                  <a:solidFill>
                    <a:srgbClr val="003088"/>
                  </a:solidFill>
                  <a:latin typeface="Symbol" panose="05050102010706020507" pitchFamily="18" charset="2"/>
                </a:rPr>
                <a:t>q</a:t>
              </a:r>
              <a:endParaRPr lang="en-GB" altLang="en-US" i="1" dirty="0">
                <a:solidFill>
                  <a:srgbClr val="003088"/>
                </a:solidFill>
              </a:endParaRPr>
            </a:p>
          </p:txBody>
        </p:sp>
        <p:sp>
          <p:nvSpPr>
            <p:cNvPr id="14" name="TextBox 13">
              <a:extLst>
                <a:ext uri="{FF2B5EF4-FFF2-40B4-BE49-F238E27FC236}">
                  <a16:creationId xmlns:a16="http://schemas.microsoft.com/office/drawing/2014/main" id="{448BFD64-3529-A241-0C17-4FB397DC67F5}"/>
                </a:ext>
              </a:extLst>
            </p:cNvPr>
            <p:cNvSpPr txBox="1"/>
            <p:nvPr/>
          </p:nvSpPr>
          <p:spPr>
            <a:xfrm>
              <a:off x="1366017" y="6400973"/>
              <a:ext cx="3145413" cy="338554"/>
            </a:xfrm>
            <a:prstGeom prst="rect">
              <a:avLst/>
            </a:prstGeom>
            <a:noFill/>
          </p:spPr>
          <p:txBody>
            <a:bodyPr wrap="none" rtlCol="0">
              <a:spAutoFit/>
            </a:bodyPr>
            <a:lstStyle/>
            <a:p>
              <a:r>
                <a:rPr lang="en-GB" sz="1600" dirty="0">
                  <a:solidFill>
                    <a:srgbClr val="003088"/>
                  </a:solidFill>
                </a:rPr>
                <a:t>at the maximum positron energy</a:t>
              </a:r>
            </a:p>
          </p:txBody>
        </p:sp>
        <p:sp>
          <p:nvSpPr>
            <p:cNvPr id="15" name="TextBox 14">
              <a:extLst>
                <a:ext uri="{FF2B5EF4-FFF2-40B4-BE49-F238E27FC236}">
                  <a16:creationId xmlns:a16="http://schemas.microsoft.com/office/drawing/2014/main" id="{BB370ADC-641B-0C7D-A636-933871DE6E29}"/>
                </a:ext>
              </a:extLst>
            </p:cNvPr>
            <p:cNvSpPr txBox="1"/>
            <p:nvPr/>
          </p:nvSpPr>
          <p:spPr>
            <a:xfrm>
              <a:off x="468725" y="4248719"/>
              <a:ext cx="1298601" cy="923330"/>
            </a:xfrm>
            <a:prstGeom prst="rect">
              <a:avLst/>
            </a:prstGeom>
            <a:noFill/>
          </p:spPr>
          <p:txBody>
            <a:bodyPr wrap="square" rtlCol="0">
              <a:spAutoFit/>
            </a:bodyPr>
            <a:lstStyle/>
            <a:p>
              <a:r>
                <a:rPr lang="en-GB" dirty="0">
                  <a:solidFill>
                    <a:srgbClr val="003088"/>
                  </a:solidFill>
                </a:rPr>
                <a:t>Taking a positive </a:t>
              </a:r>
            </a:p>
            <a:p>
              <a:r>
                <a:rPr lang="en-GB" dirty="0">
                  <a:solidFill>
                    <a:srgbClr val="003088"/>
                  </a:solidFill>
                </a:rPr>
                <a:t>muon</a:t>
              </a:r>
            </a:p>
          </p:txBody>
        </p:sp>
      </p:grpSp>
      <p:sp>
        <p:nvSpPr>
          <p:cNvPr id="17" name="Title 1">
            <a:extLst>
              <a:ext uri="{FF2B5EF4-FFF2-40B4-BE49-F238E27FC236}">
                <a16:creationId xmlns:a16="http://schemas.microsoft.com/office/drawing/2014/main" id="{00C8464D-41B0-3B60-C2FD-57F84CB647F9}"/>
              </a:ext>
            </a:extLst>
          </p:cNvPr>
          <p:cNvSpPr txBox="1">
            <a:spLocks/>
          </p:cNvSpPr>
          <p:nvPr/>
        </p:nvSpPr>
        <p:spPr>
          <a:xfrm>
            <a:off x="316411" y="206146"/>
            <a:ext cx="10331440" cy="630564"/>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latin typeface="Moderat Medium"/>
                <a:ea typeface="Roboto"/>
                <a:cs typeface="Arial"/>
              </a:rPr>
              <a:t>Properties of the muon III – they decay in a useful way!</a:t>
            </a:r>
            <a:endParaRPr lang="en-US" dirty="0"/>
          </a:p>
        </p:txBody>
      </p:sp>
    </p:spTree>
    <p:extLst>
      <p:ext uri="{BB962C8B-B14F-4D97-AF65-F5344CB8AC3E}">
        <p14:creationId xmlns:p14="http://schemas.microsoft.com/office/powerpoint/2010/main" val="5634528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8840B9-39FC-9C70-B12C-E9CB51BE61D1}"/>
            </a:ext>
          </a:extLst>
        </p:cNvPr>
        <p:cNvGrpSpPr/>
        <p:nvPr/>
      </p:nvGrpSpPr>
      <p:grpSpPr>
        <a:xfrm>
          <a:off x="0" y="0"/>
          <a:ext cx="0" cy="0"/>
          <a:chOff x="0" y="0"/>
          <a:chExt cx="0" cy="0"/>
        </a:xfrm>
      </p:grpSpPr>
      <p:sp>
        <p:nvSpPr>
          <p:cNvPr id="13" name="Rectangle 12">
            <a:extLst>
              <a:ext uri="{FF2B5EF4-FFF2-40B4-BE49-F238E27FC236}">
                <a16:creationId xmlns:a16="http://schemas.microsoft.com/office/drawing/2014/main" id="{FDEF57FC-3745-BE46-8EA9-E8FE500129EE}"/>
              </a:ext>
            </a:extLst>
          </p:cNvPr>
          <p:cNvSpPr/>
          <p:nvPr/>
        </p:nvSpPr>
        <p:spPr>
          <a:xfrm>
            <a:off x="7652081" y="2278192"/>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A0AB03BA-7DF4-F585-7758-09872EEA1798}"/>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Properties of the muon – muon states in matter</a:t>
            </a:r>
            <a:endParaRPr lang="en-US" sz="3200" dirty="0"/>
          </a:p>
        </p:txBody>
      </p:sp>
      <p:sp>
        <p:nvSpPr>
          <p:cNvPr id="2" name="Arrow: Right 1">
            <a:extLst>
              <a:ext uri="{FF2B5EF4-FFF2-40B4-BE49-F238E27FC236}">
                <a16:creationId xmlns:a16="http://schemas.microsoft.com/office/drawing/2014/main" id="{2A2B9DC8-D5CE-7538-9569-E9C5285BF517}"/>
              </a:ext>
            </a:extLst>
          </p:cNvPr>
          <p:cNvSpPr/>
          <p:nvPr/>
        </p:nvSpPr>
        <p:spPr>
          <a:xfrm>
            <a:off x="1417984" y="1596312"/>
            <a:ext cx="1716689" cy="578068"/>
          </a:xfrm>
          <a:prstGeom prst="rightArrow">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ea typeface="Roboto"/>
                <a:cs typeface="Roboto"/>
              </a:rPr>
              <a:t>Muons (E)</a:t>
            </a:r>
            <a:endParaRPr lang="en-GB" dirty="0"/>
          </a:p>
        </p:txBody>
      </p:sp>
      <p:sp>
        <p:nvSpPr>
          <p:cNvPr id="3" name="Rectangle 2">
            <a:extLst>
              <a:ext uri="{FF2B5EF4-FFF2-40B4-BE49-F238E27FC236}">
                <a16:creationId xmlns:a16="http://schemas.microsoft.com/office/drawing/2014/main" id="{6F11FFD8-82AE-8F0D-4432-8E9294D12734}"/>
              </a:ext>
            </a:extLst>
          </p:cNvPr>
          <p:cNvSpPr/>
          <p:nvPr/>
        </p:nvSpPr>
        <p:spPr>
          <a:xfrm>
            <a:off x="4081435" y="809696"/>
            <a:ext cx="4011448" cy="2172137"/>
          </a:xfrm>
          <a:prstGeom prst="rect">
            <a:avLst/>
          </a:prstGeom>
          <a:solidFill>
            <a:schemeClr val="accent5">
              <a:lumMod val="20000"/>
              <a:lumOff val="80000"/>
            </a:schemeClr>
          </a:solidFill>
          <a:ln>
            <a:solidFill>
              <a:schemeClr val="accent5">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Oval 3">
            <a:extLst>
              <a:ext uri="{FF2B5EF4-FFF2-40B4-BE49-F238E27FC236}">
                <a16:creationId xmlns:a16="http://schemas.microsoft.com/office/drawing/2014/main" id="{E4810C11-F40A-1834-F982-39A63C2E7159}"/>
              </a:ext>
            </a:extLst>
          </p:cNvPr>
          <p:cNvSpPr/>
          <p:nvPr/>
        </p:nvSpPr>
        <p:spPr>
          <a:xfrm>
            <a:off x="7190930" y="1405466"/>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CEC9F646-BA11-F90B-BED9-ABC9CD7842CD}"/>
              </a:ext>
            </a:extLst>
          </p:cNvPr>
          <p:cNvSpPr/>
          <p:nvPr/>
        </p:nvSpPr>
        <p:spPr>
          <a:xfrm>
            <a:off x="5763181" y="1309213"/>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F49D3E44-A80B-06CE-528E-F494F7485FBF}"/>
              </a:ext>
            </a:extLst>
          </p:cNvPr>
          <p:cNvSpPr/>
          <p:nvPr/>
        </p:nvSpPr>
        <p:spPr>
          <a:xfrm>
            <a:off x="4969097" y="1501718"/>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04392E8F-5765-FF44-0B81-5FD75F920F86}"/>
              </a:ext>
            </a:extLst>
          </p:cNvPr>
          <p:cNvSpPr/>
          <p:nvPr/>
        </p:nvSpPr>
        <p:spPr>
          <a:xfrm>
            <a:off x="6228403" y="1605992"/>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52F6B6EC-98F7-A10F-FFE8-B433EADEC558}"/>
              </a:ext>
            </a:extLst>
          </p:cNvPr>
          <p:cNvSpPr/>
          <p:nvPr/>
        </p:nvSpPr>
        <p:spPr>
          <a:xfrm>
            <a:off x="5875476" y="1028477"/>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F32853E6-E4AC-8C7D-EF3B-C2A32882DFC0}"/>
              </a:ext>
            </a:extLst>
          </p:cNvPr>
          <p:cNvSpPr txBox="1"/>
          <p:nvPr/>
        </p:nvSpPr>
        <p:spPr>
          <a:xfrm>
            <a:off x="4421544" y="2071786"/>
            <a:ext cx="3328275"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dirty="0">
                <a:solidFill>
                  <a:srgbClr val="003088"/>
                </a:solidFill>
                <a:ea typeface="Roboto"/>
                <a:cs typeface="Roboto"/>
              </a:rPr>
              <a:t>Muons incident on a sample stop in the material and rapidly thermalise</a:t>
            </a:r>
          </a:p>
        </p:txBody>
      </p:sp>
      <p:sp>
        <p:nvSpPr>
          <p:cNvPr id="25" name="Rectangle 24">
            <a:extLst>
              <a:ext uri="{FF2B5EF4-FFF2-40B4-BE49-F238E27FC236}">
                <a16:creationId xmlns:a16="http://schemas.microsoft.com/office/drawing/2014/main" id="{84578624-3A02-A2A0-3903-FA0D39762135}"/>
              </a:ext>
            </a:extLst>
          </p:cNvPr>
          <p:cNvSpPr/>
          <p:nvPr/>
        </p:nvSpPr>
        <p:spPr>
          <a:xfrm>
            <a:off x="40782" y="5382620"/>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583234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5EE8EB-735D-18E1-D8FA-CCD1F3E2FE71}"/>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A764EDA9-6082-CA59-4AE0-9818134FA1CC}"/>
              </a:ext>
            </a:extLst>
          </p:cNvPr>
          <p:cNvSpPr/>
          <p:nvPr/>
        </p:nvSpPr>
        <p:spPr>
          <a:xfrm>
            <a:off x="40782" y="5382620"/>
            <a:ext cx="5925670" cy="1371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4197B8E4-E57A-2AF0-6051-C27C543A6AE6}"/>
              </a:ext>
            </a:extLst>
          </p:cNvPr>
          <p:cNvSpPr/>
          <p:nvPr/>
        </p:nvSpPr>
        <p:spPr>
          <a:xfrm>
            <a:off x="7652081" y="2278192"/>
            <a:ext cx="439270" cy="3208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CEF20A0E-3A4D-CDF6-D1E0-650C50B2F457}"/>
              </a:ext>
            </a:extLst>
          </p:cNvPr>
          <p:cNvSpPr txBox="1">
            <a:spLocks/>
          </p:cNvSpPr>
          <p:nvPr/>
        </p:nvSpPr>
        <p:spPr>
          <a:xfrm>
            <a:off x="281377" y="171111"/>
            <a:ext cx="10122893" cy="638585"/>
          </a:xfrm>
          <a:prstGeom prst="rect">
            <a:avLst/>
          </a:prstGeom>
        </p:spPr>
        <p:txBody>
          <a:bodyPr lIns="91440" tIns="45720" rIns="91440" bIns="45720" anchor="t"/>
          <a:lst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a:lstStyle>
          <a:p>
            <a:r>
              <a:rPr lang="en-GB" sz="3200" dirty="0">
                <a:ea typeface="Roboto"/>
                <a:cs typeface="Arial"/>
              </a:rPr>
              <a:t>Properties of the muon – muon states in matter</a:t>
            </a:r>
            <a:endParaRPr lang="en-US" sz="3200" dirty="0"/>
          </a:p>
        </p:txBody>
      </p:sp>
      <p:sp>
        <p:nvSpPr>
          <p:cNvPr id="2" name="Arrow: Right 1">
            <a:extLst>
              <a:ext uri="{FF2B5EF4-FFF2-40B4-BE49-F238E27FC236}">
                <a16:creationId xmlns:a16="http://schemas.microsoft.com/office/drawing/2014/main" id="{5A08A55A-FD8E-A3EC-0E40-F0776D66DC7F}"/>
              </a:ext>
            </a:extLst>
          </p:cNvPr>
          <p:cNvSpPr/>
          <p:nvPr/>
        </p:nvSpPr>
        <p:spPr>
          <a:xfrm>
            <a:off x="1417984" y="1596312"/>
            <a:ext cx="1716689" cy="578068"/>
          </a:xfrm>
          <a:prstGeom prst="rightArrow">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ea typeface="Roboto"/>
                <a:cs typeface="Roboto"/>
              </a:rPr>
              <a:t>Muons (E)</a:t>
            </a:r>
            <a:endParaRPr lang="en-GB" dirty="0"/>
          </a:p>
        </p:txBody>
      </p:sp>
      <p:sp>
        <p:nvSpPr>
          <p:cNvPr id="3" name="Rectangle 2">
            <a:extLst>
              <a:ext uri="{FF2B5EF4-FFF2-40B4-BE49-F238E27FC236}">
                <a16:creationId xmlns:a16="http://schemas.microsoft.com/office/drawing/2014/main" id="{EE5EEEE5-EB3C-F976-8F64-55B7047BFCF1}"/>
              </a:ext>
            </a:extLst>
          </p:cNvPr>
          <p:cNvSpPr/>
          <p:nvPr/>
        </p:nvSpPr>
        <p:spPr>
          <a:xfrm>
            <a:off x="4081435" y="809696"/>
            <a:ext cx="4011448" cy="2172137"/>
          </a:xfrm>
          <a:prstGeom prst="rect">
            <a:avLst/>
          </a:prstGeom>
          <a:solidFill>
            <a:schemeClr val="accent5">
              <a:lumMod val="20000"/>
              <a:lumOff val="80000"/>
            </a:schemeClr>
          </a:solidFill>
          <a:ln>
            <a:solidFill>
              <a:schemeClr val="accent5">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Oval 3">
            <a:extLst>
              <a:ext uri="{FF2B5EF4-FFF2-40B4-BE49-F238E27FC236}">
                <a16:creationId xmlns:a16="http://schemas.microsoft.com/office/drawing/2014/main" id="{EA609A0B-44E8-6686-557E-A086649051B2}"/>
              </a:ext>
            </a:extLst>
          </p:cNvPr>
          <p:cNvSpPr/>
          <p:nvPr/>
        </p:nvSpPr>
        <p:spPr>
          <a:xfrm>
            <a:off x="7190930" y="1405466"/>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5F298E15-324B-F6E4-989F-788E36D46EB8}"/>
              </a:ext>
            </a:extLst>
          </p:cNvPr>
          <p:cNvSpPr/>
          <p:nvPr/>
        </p:nvSpPr>
        <p:spPr>
          <a:xfrm>
            <a:off x="5763181" y="1309213"/>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1A41B29-3093-0244-4EA4-5725BAB7FD00}"/>
              </a:ext>
            </a:extLst>
          </p:cNvPr>
          <p:cNvSpPr/>
          <p:nvPr/>
        </p:nvSpPr>
        <p:spPr>
          <a:xfrm>
            <a:off x="4969097" y="1501718"/>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E73007B9-540F-B900-08E4-FBA4AEC82E85}"/>
              </a:ext>
            </a:extLst>
          </p:cNvPr>
          <p:cNvSpPr/>
          <p:nvPr/>
        </p:nvSpPr>
        <p:spPr>
          <a:xfrm>
            <a:off x="6228403" y="1605992"/>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A9202498-7A8B-EF96-4BCC-E9D825AAB518}"/>
              </a:ext>
            </a:extLst>
          </p:cNvPr>
          <p:cNvSpPr/>
          <p:nvPr/>
        </p:nvSpPr>
        <p:spPr>
          <a:xfrm>
            <a:off x="5875476" y="1028477"/>
            <a:ext cx="210206" cy="201448"/>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5ABFEEB8-A58C-BF69-5843-FDB64ECEA4A4}"/>
              </a:ext>
            </a:extLst>
          </p:cNvPr>
          <p:cNvSpPr txBox="1"/>
          <p:nvPr/>
        </p:nvSpPr>
        <p:spPr>
          <a:xfrm>
            <a:off x="4421544" y="2071786"/>
            <a:ext cx="3328275"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dirty="0">
                <a:solidFill>
                  <a:srgbClr val="003088"/>
                </a:solidFill>
                <a:ea typeface="Roboto"/>
                <a:cs typeface="Roboto"/>
              </a:rPr>
              <a:t>Muons incident on a sample stop in the material and rapidly thermalise</a:t>
            </a:r>
          </a:p>
        </p:txBody>
      </p:sp>
      <p:sp>
        <p:nvSpPr>
          <p:cNvPr id="5" name="Oval 4">
            <a:extLst>
              <a:ext uri="{FF2B5EF4-FFF2-40B4-BE49-F238E27FC236}">
                <a16:creationId xmlns:a16="http://schemas.microsoft.com/office/drawing/2014/main" id="{BADB2929-2397-8FAB-26B4-EE56E9807557}"/>
              </a:ext>
            </a:extLst>
          </p:cNvPr>
          <p:cNvSpPr/>
          <p:nvPr/>
        </p:nvSpPr>
        <p:spPr>
          <a:xfrm>
            <a:off x="79426" y="3467900"/>
            <a:ext cx="615142" cy="64008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2" name="TextBox 8">
            <a:extLst>
              <a:ext uri="{FF2B5EF4-FFF2-40B4-BE49-F238E27FC236}">
                <a16:creationId xmlns:a16="http://schemas.microsoft.com/office/drawing/2014/main" id="{188CE0A3-2982-F2C4-DC2E-4EA620175115}"/>
              </a:ext>
            </a:extLst>
          </p:cNvPr>
          <p:cNvSpPr txBox="1"/>
          <p:nvPr/>
        </p:nvSpPr>
        <p:spPr>
          <a:xfrm>
            <a:off x="281010" y="3603274"/>
            <a:ext cx="211974" cy="36933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kumimoji="0" lang="en-GB" altLang="en-US" sz="1800" b="0" i="0" u="none" strike="noStrike" kern="0" cap="none" spc="0" normalizeH="0" baseline="0" noProof="0" dirty="0">
                <a:ln>
                  <a:noFill/>
                </a:ln>
                <a:solidFill>
                  <a:schemeClr val="bg1"/>
                </a:solidFill>
                <a:effectLst/>
                <a:uLnTx/>
                <a:uFillTx/>
                <a:latin typeface="Euphemia" panose="020B0503040102020104" pitchFamily="34" charset="0"/>
                <a:ea typeface="+mn-ea"/>
                <a:cs typeface="+mn-cs"/>
              </a:rPr>
              <a:t>1</a:t>
            </a:r>
            <a:endParaRPr lang="en-GB" dirty="0">
              <a:solidFill>
                <a:schemeClr val="bg1"/>
              </a:solidFill>
            </a:endParaRPr>
          </a:p>
        </p:txBody>
      </p:sp>
      <p:sp>
        <p:nvSpPr>
          <p:cNvPr id="15" name="TextBox 11">
            <a:extLst>
              <a:ext uri="{FF2B5EF4-FFF2-40B4-BE49-F238E27FC236}">
                <a16:creationId xmlns:a16="http://schemas.microsoft.com/office/drawing/2014/main" id="{F2618793-7591-D800-36AD-FB621C0082BB}"/>
              </a:ext>
            </a:extLst>
          </p:cNvPr>
          <p:cNvSpPr txBox="1"/>
          <p:nvPr/>
        </p:nvSpPr>
        <p:spPr>
          <a:xfrm>
            <a:off x="788779" y="3464774"/>
            <a:ext cx="2552007" cy="150810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a:solidFill>
                  <a:srgbClr val="003088"/>
                </a:solidFill>
              </a:rPr>
              <a:t>Muon implants at interstitial site. </a:t>
            </a:r>
            <a:r>
              <a:rPr lang="en-GB" dirty="0">
                <a:solidFill>
                  <a:srgbClr val="003088"/>
                </a:solidFill>
              </a:rPr>
              <a:t>Attracted to regions of negative potential.</a:t>
            </a:r>
            <a:endParaRPr lang="en-GB" b="1" dirty="0">
              <a:solidFill>
                <a:srgbClr val="003088"/>
              </a:solidFill>
            </a:endParaRPr>
          </a:p>
          <a:p>
            <a:endParaRPr lang="en-GB" sz="2000" dirty="0">
              <a:solidFill>
                <a:srgbClr val="002060"/>
              </a:solidFill>
              <a:latin typeface="Euphemia" panose="020B0503040102020104" pitchFamily="34" charset="0"/>
            </a:endParaRPr>
          </a:p>
        </p:txBody>
      </p:sp>
      <p:pic>
        <p:nvPicPr>
          <p:cNvPr id="16" name="image5.png">
            <a:extLst>
              <a:ext uri="{FF2B5EF4-FFF2-40B4-BE49-F238E27FC236}">
                <a16:creationId xmlns:a16="http://schemas.microsoft.com/office/drawing/2014/main" id="{9F1EEE9C-B4C6-14EF-C191-199EADDA27EB}"/>
              </a:ext>
            </a:extLst>
          </p:cNvPr>
          <p:cNvPicPr/>
          <p:nvPr/>
        </p:nvPicPr>
        <p:blipFill>
          <a:blip r:embed="rId2"/>
          <a:srcRect l="7955" t="2342" r="12208" b="2437"/>
          <a:stretch>
            <a:fillRect/>
          </a:stretch>
        </p:blipFill>
        <p:spPr>
          <a:xfrm>
            <a:off x="1197022" y="4702974"/>
            <a:ext cx="1318136" cy="1351759"/>
          </a:xfrm>
          <a:prstGeom prst="rect">
            <a:avLst/>
          </a:prstGeom>
          <a:ln w="12700" cap="flat">
            <a:noFill/>
            <a:miter lim="400000"/>
          </a:ln>
          <a:effectLst/>
        </p:spPr>
      </p:pic>
    </p:spTree>
    <p:extLst>
      <p:ext uri="{BB962C8B-B14F-4D97-AF65-F5344CB8AC3E}">
        <p14:creationId xmlns:p14="http://schemas.microsoft.com/office/powerpoint/2010/main" val="2945530664"/>
      </p:ext>
    </p:extLst>
  </p:cSld>
  <p:clrMapOvr>
    <a:masterClrMapping/>
  </p:clrMapOvr>
</p:sld>
</file>

<file path=ppt/theme/theme1.xml><?xml version="1.0" encoding="utf-8"?>
<a:theme xmlns:a="http://schemas.openxmlformats.org/drawingml/2006/main" name="1_Title slide">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ISIS STFC">
      <a:majorFont>
        <a:latin typeface="Moderat Medium"/>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Triangles">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ISIS STFC">
      <a:majorFont>
        <a:latin typeface="Moderat Medium"/>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Pattern">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ISIS STFC">
      <a:majorFont>
        <a:latin typeface="Moderat Medium"/>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Blank Layouts">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ISIS STFC">
      <a:majorFont>
        <a:latin typeface="Moderat Medium"/>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C2453390EE4BA43A5D6133E94472E90" ma:contentTypeVersion="16" ma:contentTypeDescription="Create a new document." ma:contentTypeScope="" ma:versionID="3f32205e828f7673b0b9b0d9eebf48ef">
  <xsd:schema xmlns:xsd="http://www.w3.org/2001/XMLSchema" xmlns:xs="http://www.w3.org/2001/XMLSchema" xmlns:p="http://schemas.microsoft.com/office/2006/metadata/properties" xmlns:ns2="7a6c5452-7205-4e2c-a322-0d36e47a4095" xmlns:ns3="4367b676-3231-4229-b246-27e36f6a6ea0" targetNamespace="http://schemas.microsoft.com/office/2006/metadata/properties" ma:root="true" ma:fieldsID="eb6983e8a2aa9e49efed4522fdaf97eb" ns2:_="" ns3:_="">
    <xsd:import namespace="7a6c5452-7205-4e2c-a322-0d36e47a4095"/>
    <xsd:import namespace="4367b676-3231-4229-b246-27e36f6a6ea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a6c5452-7205-4e2c-a322-0d36e47a40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fe07c91c-676c-4292-ab42-0332d43006d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367b676-3231-4229-b246-27e36f6a6ea0"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5bb8876-a7eb-42f8-850b-785a27f532ba}" ma:internalName="TaxCatchAll" ma:showField="CatchAllData" ma:web="4367b676-3231-4229-b246-27e36f6a6ea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a6c5452-7205-4e2c-a322-0d36e47a4095">
      <Terms xmlns="http://schemas.microsoft.com/office/infopath/2007/PartnerControls"/>
    </lcf76f155ced4ddcb4097134ff3c332f>
    <TaxCatchAll xmlns="4367b676-3231-4229-b246-27e36f6a6ea0" xsi:nil="true"/>
  </documentManagement>
</p:properties>
</file>

<file path=customXml/itemProps1.xml><?xml version="1.0" encoding="utf-8"?>
<ds:datastoreItem xmlns:ds="http://schemas.openxmlformats.org/officeDocument/2006/customXml" ds:itemID="{A89157B2-A073-46C3-A92A-20EEC4FD5BD1}">
  <ds:schemaRefs>
    <ds:schemaRef ds:uri="http://schemas.microsoft.com/sharepoint/v3/contenttype/forms"/>
  </ds:schemaRefs>
</ds:datastoreItem>
</file>

<file path=customXml/itemProps2.xml><?xml version="1.0" encoding="utf-8"?>
<ds:datastoreItem xmlns:ds="http://schemas.openxmlformats.org/officeDocument/2006/customXml" ds:itemID="{AF3BB58A-BD25-4A48-878D-2E5AB36058BC}">
  <ds:schemaRefs>
    <ds:schemaRef ds:uri="4367b676-3231-4229-b246-27e36f6a6ea0"/>
    <ds:schemaRef ds:uri="7a6c5452-7205-4e2c-a322-0d36e47a409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474CCA6-19C4-48A7-A007-0BC87E26081B}">
  <ds:schemaRefs>
    <ds:schemaRef ds:uri="05955ea2-72f0-4590-831b-d7a5408ad737"/>
    <ds:schemaRef ds:uri="1cf0fd2c-5b8a-4328-93ca-9b3487cc7594"/>
    <ds:schemaRef ds:uri="4367b676-3231-4229-b246-27e36f6a6ea0"/>
    <ds:schemaRef ds:uri="7a6c5452-7205-4e2c-a322-0d36e47a409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2631</TotalTime>
  <Words>5533</Words>
  <Application>Microsoft Office PowerPoint</Application>
  <PresentationFormat>Widescreen</PresentationFormat>
  <Paragraphs>757</Paragraphs>
  <Slides>69</Slides>
  <Notes>0</Notes>
  <HiddenSlides>0</HiddenSlides>
  <MMClips>0</MMClips>
  <ScaleCrop>false</ScaleCrop>
  <HeadingPairs>
    <vt:vector size="6" baseType="variant">
      <vt:variant>
        <vt:lpstr>Fonts Used</vt:lpstr>
      </vt:variant>
      <vt:variant>
        <vt:i4>12</vt:i4>
      </vt:variant>
      <vt:variant>
        <vt:lpstr>Theme</vt:lpstr>
      </vt:variant>
      <vt:variant>
        <vt:i4>4</vt:i4>
      </vt:variant>
      <vt:variant>
        <vt:lpstr>Slide Titles</vt:lpstr>
      </vt:variant>
      <vt:variant>
        <vt:i4>69</vt:i4>
      </vt:variant>
    </vt:vector>
  </HeadingPairs>
  <TitlesOfParts>
    <vt:vector size="85" baseType="lpstr">
      <vt:lpstr>Segoe UI</vt:lpstr>
      <vt:lpstr>Calibri</vt:lpstr>
      <vt:lpstr>Euphemia</vt:lpstr>
      <vt:lpstr>Arial</vt:lpstr>
      <vt:lpstr>Cambria Math</vt:lpstr>
      <vt:lpstr>Courier New</vt:lpstr>
      <vt:lpstr>Roboto</vt:lpstr>
      <vt:lpstr>Trebuchet MS</vt:lpstr>
      <vt:lpstr>Lucida Sans</vt:lpstr>
      <vt:lpstr>Moderat Medium</vt:lpstr>
      <vt:lpstr>Verdana</vt:lpstr>
      <vt:lpstr>Symbol</vt:lpstr>
      <vt:lpstr>1_Title slide</vt:lpstr>
      <vt:lpstr>2_Triangles</vt:lpstr>
      <vt:lpstr>3_Pattern</vt:lpstr>
      <vt:lpstr>4_Blank Layouts</vt:lpstr>
      <vt:lpstr>Introduction to Muon Spectroscopy</vt:lpstr>
      <vt:lpstr>PowerPoint Presentation</vt:lpstr>
      <vt:lpstr>Outline – a lecture in three parts</vt:lpstr>
      <vt:lpstr>Outline – a lecture in three parts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Outline – a lecture in three parts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Outline – a lecture in three parts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Science and Technology Facilities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Richardson, Stephanie (STFC,RAL,ISIS)</dc:creator>
  <cp:lastModifiedBy>Stewart, Rhea (STFC,RAL,ISIS)</cp:lastModifiedBy>
  <cp:revision>1369</cp:revision>
  <dcterms:created xsi:type="dcterms:W3CDTF">2023-01-10T12:41:06Z</dcterms:created>
  <dcterms:modified xsi:type="dcterms:W3CDTF">2026-01-15T07:03:54Z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0x010100FC2453390EE4BA43A5D6133E94472E90</vt:lpwstr>
  </property>
  <property fmtid="{D5CDD505-2E9C-101B-9397-08002B2CF9AE}" pid="3" name="MediaServiceImageTags">
    <vt:lpwstr/>
  </property>
</Properties>
</file>