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sldIdLst>
    <p:sldId id="256" r:id="rId2"/>
    <p:sldId id="263" r:id="rId3"/>
    <p:sldId id="257" r:id="rId4"/>
    <p:sldId id="258" r:id="rId5"/>
    <p:sldId id="259" r:id="rId6"/>
    <p:sldId id="260" r:id="rId7"/>
    <p:sldId id="261" r:id="rId8"/>
    <p:sldId id="265" r:id="rId9"/>
    <p:sldId id="269" r:id="rId10"/>
    <p:sldId id="264" r:id="rId11"/>
    <p:sldId id="262" r:id="rId12"/>
    <p:sldId id="267" r:id="rId13"/>
    <p:sldId id="268" r:id="rId14"/>
    <p:sldId id="266" r:id="rId15"/>
    <p:sldId id="271" r:id="rId16"/>
    <p:sldId id="270" r:id="rId17"/>
    <p:sldId id="302" r:id="rId18"/>
    <p:sldId id="273" r:id="rId19"/>
    <p:sldId id="301" r:id="rId20"/>
    <p:sldId id="274" r:id="rId21"/>
    <p:sldId id="275" r:id="rId22"/>
    <p:sldId id="276" r:id="rId23"/>
    <p:sldId id="277" r:id="rId24"/>
    <p:sldId id="293" r:id="rId25"/>
    <p:sldId id="300" r:id="rId26"/>
    <p:sldId id="278" r:id="rId27"/>
    <p:sldId id="279" r:id="rId28"/>
    <p:sldId id="280" r:id="rId29"/>
    <p:sldId id="282" r:id="rId30"/>
    <p:sldId id="281" r:id="rId31"/>
    <p:sldId id="523" r:id="rId32"/>
  </p:sldIdLst>
  <p:sldSz cx="12192000" cy="6858000"/>
  <p:notesSz cx="6858000" cy="9144000"/>
  <p:defaultTextStyle>
    <a:defPPr>
      <a:defRPr lang="ja-C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a:srgbClr val="00F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120" d="100"/>
          <a:sy n="120" d="100"/>
        </p:scale>
        <p:origin x="80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CA"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E87BF9-2C3B-B94B-B82F-C42905038C37}" type="datetimeFigureOut">
              <a:rPr kumimoji="1" lang="ja-CA" altLang="en-US" smtClean="0"/>
              <a:t>2026-01-20</a:t>
            </a:fld>
            <a:endParaRPr kumimoji="1" lang="ja-CA"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CA"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CA"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CA"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8BB4B6-C743-D340-9C4C-AB6B2FA10943}" type="slidenum">
              <a:rPr kumimoji="1" lang="ja-CA" altLang="en-US" smtClean="0"/>
              <a:t>‹#›</a:t>
            </a:fld>
            <a:endParaRPr kumimoji="1" lang="ja-CA" altLang="en-US"/>
          </a:p>
        </p:txBody>
      </p:sp>
    </p:spTree>
    <p:extLst>
      <p:ext uri="{BB962C8B-B14F-4D97-AF65-F5344CB8AC3E}">
        <p14:creationId xmlns:p14="http://schemas.microsoft.com/office/powerpoint/2010/main" val="709447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CA" altLang="en-US" dirty="0"/>
          </a:p>
        </p:txBody>
      </p:sp>
      <p:sp>
        <p:nvSpPr>
          <p:cNvPr id="4" name="スライド番号プレースホルダー 3"/>
          <p:cNvSpPr>
            <a:spLocks noGrp="1"/>
          </p:cNvSpPr>
          <p:nvPr>
            <p:ph type="sldNum" sz="quarter" idx="5"/>
          </p:nvPr>
        </p:nvSpPr>
        <p:spPr/>
        <p:txBody>
          <a:bodyPr/>
          <a:lstStyle/>
          <a:p>
            <a:fld id="{778BB4B6-C743-D340-9C4C-AB6B2FA10943}" type="slidenum">
              <a:rPr kumimoji="1" lang="ja-CA" altLang="en-US" smtClean="0"/>
              <a:t>15</a:t>
            </a:fld>
            <a:endParaRPr kumimoji="1" lang="ja-CA" altLang="en-US"/>
          </a:p>
        </p:txBody>
      </p:sp>
    </p:spTree>
    <p:extLst>
      <p:ext uri="{BB962C8B-B14F-4D97-AF65-F5344CB8AC3E}">
        <p14:creationId xmlns:p14="http://schemas.microsoft.com/office/powerpoint/2010/main" val="1198672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B961D9-2C97-88B0-E0EA-F15B0251B4A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endParaRPr kumimoji="1" lang="ja-CA" altLang="en-US"/>
          </a:p>
        </p:txBody>
      </p:sp>
      <p:sp>
        <p:nvSpPr>
          <p:cNvPr id="3" name="字幕 2">
            <a:extLst>
              <a:ext uri="{FF2B5EF4-FFF2-40B4-BE49-F238E27FC236}">
                <a16:creationId xmlns:a16="http://schemas.microsoft.com/office/drawing/2014/main" id="{B458740C-D0E3-AEE1-1C66-8B138AA392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endParaRPr kumimoji="1" lang="ja-CA" altLang="en-US"/>
          </a:p>
        </p:txBody>
      </p:sp>
      <p:sp>
        <p:nvSpPr>
          <p:cNvPr id="4" name="日付プレースホルダー 3">
            <a:extLst>
              <a:ext uri="{FF2B5EF4-FFF2-40B4-BE49-F238E27FC236}">
                <a16:creationId xmlns:a16="http://schemas.microsoft.com/office/drawing/2014/main" id="{C3EC32E9-4346-C93C-F1B2-60DC7451A5DD}"/>
              </a:ext>
            </a:extLst>
          </p:cNvPr>
          <p:cNvSpPr>
            <a:spLocks noGrp="1"/>
          </p:cNvSpPr>
          <p:nvPr>
            <p:ph type="dt" sz="half" idx="10"/>
          </p:nvPr>
        </p:nvSpPr>
        <p:spPr/>
        <p:txBody>
          <a:bodyPr/>
          <a:lstStyle/>
          <a:p>
            <a:fld id="{3E92345A-0BD3-8E48-A7E5-0A47F276E28B}" type="datetimeFigureOut">
              <a:rPr kumimoji="1" lang="ja-CA" altLang="en-US" smtClean="0"/>
              <a:t>2026-01-20</a:t>
            </a:fld>
            <a:endParaRPr kumimoji="1" lang="ja-CA" altLang="en-US"/>
          </a:p>
        </p:txBody>
      </p:sp>
      <p:sp>
        <p:nvSpPr>
          <p:cNvPr id="5" name="フッター プレースホルダー 4">
            <a:extLst>
              <a:ext uri="{FF2B5EF4-FFF2-40B4-BE49-F238E27FC236}">
                <a16:creationId xmlns:a16="http://schemas.microsoft.com/office/drawing/2014/main" id="{30681F6B-E382-51F3-F11A-E3DC8C27A203}"/>
              </a:ext>
            </a:extLst>
          </p:cNvPr>
          <p:cNvSpPr>
            <a:spLocks noGrp="1"/>
          </p:cNvSpPr>
          <p:nvPr>
            <p:ph type="ftr" sz="quarter" idx="11"/>
          </p:nvPr>
        </p:nvSpPr>
        <p:spPr/>
        <p:txBody>
          <a:bodyPr/>
          <a:lstStyle/>
          <a:p>
            <a:endParaRPr kumimoji="1" lang="ja-CA" altLang="en-US"/>
          </a:p>
        </p:txBody>
      </p:sp>
      <p:sp>
        <p:nvSpPr>
          <p:cNvPr id="6" name="スライド番号プレースホルダー 5">
            <a:extLst>
              <a:ext uri="{FF2B5EF4-FFF2-40B4-BE49-F238E27FC236}">
                <a16:creationId xmlns:a16="http://schemas.microsoft.com/office/drawing/2014/main" id="{C32B2793-78F3-5C20-03E4-16D342B63570}"/>
              </a:ext>
            </a:extLst>
          </p:cNvPr>
          <p:cNvSpPr>
            <a:spLocks noGrp="1"/>
          </p:cNvSpPr>
          <p:nvPr>
            <p:ph type="sldNum" sz="quarter" idx="12"/>
          </p:nvPr>
        </p:nvSpPr>
        <p:spPr/>
        <p:txBody>
          <a:bodyPr/>
          <a:lstStyle/>
          <a:p>
            <a:fld id="{82BCCDEF-7C06-0B46-9423-A86312AE5288}" type="slidenum">
              <a:rPr kumimoji="1" lang="ja-CA" altLang="en-US" smtClean="0"/>
              <a:t>‹#›</a:t>
            </a:fld>
            <a:endParaRPr kumimoji="1" lang="ja-CA" altLang="en-US"/>
          </a:p>
        </p:txBody>
      </p:sp>
    </p:spTree>
    <p:extLst>
      <p:ext uri="{BB962C8B-B14F-4D97-AF65-F5344CB8AC3E}">
        <p14:creationId xmlns:p14="http://schemas.microsoft.com/office/powerpoint/2010/main" val="13593541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B35CC8-5610-0586-BEA6-FC7B4B9F26BA}"/>
              </a:ext>
            </a:extLst>
          </p:cNvPr>
          <p:cNvSpPr>
            <a:spLocks noGrp="1"/>
          </p:cNvSpPr>
          <p:nvPr>
            <p:ph type="title"/>
          </p:nvPr>
        </p:nvSpPr>
        <p:spPr/>
        <p:txBody>
          <a:bodyPr/>
          <a:lstStyle/>
          <a:p>
            <a:r>
              <a:rPr kumimoji="1" lang="ja-JP" altLang="en-US"/>
              <a:t>マスター タイトルの書式設定</a:t>
            </a:r>
            <a:endParaRPr kumimoji="1" lang="ja-CA" altLang="en-US"/>
          </a:p>
        </p:txBody>
      </p:sp>
      <p:sp>
        <p:nvSpPr>
          <p:cNvPr id="3" name="縦書きテキスト プレースホルダー 2">
            <a:extLst>
              <a:ext uri="{FF2B5EF4-FFF2-40B4-BE49-F238E27FC236}">
                <a16:creationId xmlns:a16="http://schemas.microsoft.com/office/drawing/2014/main" id="{9FB408DD-6E69-248B-9928-2F3F8C8C1BE4}"/>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CA" altLang="en-US"/>
          </a:p>
        </p:txBody>
      </p:sp>
      <p:sp>
        <p:nvSpPr>
          <p:cNvPr id="4" name="日付プレースホルダー 3">
            <a:extLst>
              <a:ext uri="{FF2B5EF4-FFF2-40B4-BE49-F238E27FC236}">
                <a16:creationId xmlns:a16="http://schemas.microsoft.com/office/drawing/2014/main" id="{AC786CF5-A461-CC15-CDBF-5DC363B2BA50}"/>
              </a:ext>
            </a:extLst>
          </p:cNvPr>
          <p:cNvSpPr>
            <a:spLocks noGrp="1"/>
          </p:cNvSpPr>
          <p:nvPr>
            <p:ph type="dt" sz="half" idx="10"/>
          </p:nvPr>
        </p:nvSpPr>
        <p:spPr/>
        <p:txBody>
          <a:bodyPr/>
          <a:lstStyle/>
          <a:p>
            <a:fld id="{3E92345A-0BD3-8E48-A7E5-0A47F276E28B}" type="datetimeFigureOut">
              <a:rPr kumimoji="1" lang="ja-CA" altLang="en-US" smtClean="0"/>
              <a:t>2026-01-20</a:t>
            </a:fld>
            <a:endParaRPr kumimoji="1" lang="ja-CA" altLang="en-US"/>
          </a:p>
        </p:txBody>
      </p:sp>
      <p:sp>
        <p:nvSpPr>
          <p:cNvPr id="5" name="フッター プレースホルダー 4">
            <a:extLst>
              <a:ext uri="{FF2B5EF4-FFF2-40B4-BE49-F238E27FC236}">
                <a16:creationId xmlns:a16="http://schemas.microsoft.com/office/drawing/2014/main" id="{9D02F871-439D-5987-61AB-D292F5C4178B}"/>
              </a:ext>
            </a:extLst>
          </p:cNvPr>
          <p:cNvSpPr>
            <a:spLocks noGrp="1"/>
          </p:cNvSpPr>
          <p:nvPr>
            <p:ph type="ftr" sz="quarter" idx="11"/>
          </p:nvPr>
        </p:nvSpPr>
        <p:spPr/>
        <p:txBody>
          <a:bodyPr/>
          <a:lstStyle/>
          <a:p>
            <a:endParaRPr kumimoji="1" lang="ja-CA" altLang="en-US"/>
          </a:p>
        </p:txBody>
      </p:sp>
      <p:sp>
        <p:nvSpPr>
          <p:cNvPr id="6" name="スライド番号プレースホルダー 5">
            <a:extLst>
              <a:ext uri="{FF2B5EF4-FFF2-40B4-BE49-F238E27FC236}">
                <a16:creationId xmlns:a16="http://schemas.microsoft.com/office/drawing/2014/main" id="{82651E4D-A438-5294-091F-FB96043074B4}"/>
              </a:ext>
            </a:extLst>
          </p:cNvPr>
          <p:cNvSpPr>
            <a:spLocks noGrp="1"/>
          </p:cNvSpPr>
          <p:nvPr>
            <p:ph type="sldNum" sz="quarter" idx="12"/>
          </p:nvPr>
        </p:nvSpPr>
        <p:spPr/>
        <p:txBody>
          <a:bodyPr/>
          <a:lstStyle/>
          <a:p>
            <a:fld id="{82BCCDEF-7C06-0B46-9423-A86312AE5288}" type="slidenum">
              <a:rPr kumimoji="1" lang="ja-CA" altLang="en-US" smtClean="0"/>
              <a:t>‹#›</a:t>
            </a:fld>
            <a:endParaRPr kumimoji="1" lang="ja-CA" altLang="en-US"/>
          </a:p>
        </p:txBody>
      </p:sp>
    </p:spTree>
    <p:extLst>
      <p:ext uri="{BB962C8B-B14F-4D97-AF65-F5344CB8AC3E}">
        <p14:creationId xmlns:p14="http://schemas.microsoft.com/office/powerpoint/2010/main" val="2699867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F467DF93-E1C4-50BA-BF0D-8D624D70780D}"/>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endParaRPr kumimoji="1" lang="ja-CA" altLang="en-US"/>
          </a:p>
        </p:txBody>
      </p:sp>
      <p:sp>
        <p:nvSpPr>
          <p:cNvPr id="3" name="縦書きテキスト プレースホルダー 2">
            <a:extLst>
              <a:ext uri="{FF2B5EF4-FFF2-40B4-BE49-F238E27FC236}">
                <a16:creationId xmlns:a16="http://schemas.microsoft.com/office/drawing/2014/main" id="{E76C3186-1EF8-87D3-A687-A11444A3189B}"/>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CA" altLang="en-US"/>
          </a:p>
        </p:txBody>
      </p:sp>
      <p:sp>
        <p:nvSpPr>
          <p:cNvPr id="4" name="日付プレースホルダー 3">
            <a:extLst>
              <a:ext uri="{FF2B5EF4-FFF2-40B4-BE49-F238E27FC236}">
                <a16:creationId xmlns:a16="http://schemas.microsoft.com/office/drawing/2014/main" id="{9DB7CE5D-D08A-3CE8-5B71-BE5672C73BCD}"/>
              </a:ext>
            </a:extLst>
          </p:cNvPr>
          <p:cNvSpPr>
            <a:spLocks noGrp="1"/>
          </p:cNvSpPr>
          <p:nvPr>
            <p:ph type="dt" sz="half" idx="10"/>
          </p:nvPr>
        </p:nvSpPr>
        <p:spPr/>
        <p:txBody>
          <a:bodyPr/>
          <a:lstStyle/>
          <a:p>
            <a:fld id="{3E92345A-0BD3-8E48-A7E5-0A47F276E28B}" type="datetimeFigureOut">
              <a:rPr kumimoji="1" lang="ja-CA" altLang="en-US" smtClean="0"/>
              <a:t>2026-01-20</a:t>
            </a:fld>
            <a:endParaRPr kumimoji="1" lang="ja-CA" altLang="en-US"/>
          </a:p>
        </p:txBody>
      </p:sp>
      <p:sp>
        <p:nvSpPr>
          <p:cNvPr id="5" name="フッター プレースホルダー 4">
            <a:extLst>
              <a:ext uri="{FF2B5EF4-FFF2-40B4-BE49-F238E27FC236}">
                <a16:creationId xmlns:a16="http://schemas.microsoft.com/office/drawing/2014/main" id="{F60768A9-528F-613C-5388-135EC97CC952}"/>
              </a:ext>
            </a:extLst>
          </p:cNvPr>
          <p:cNvSpPr>
            <a:spLocks noGrp="1"/>
          </p:cNvSpPr>
          <p:nvPr>
            <p:ph type="ftr" sz="quarter" idx="11"/>
          </p:nvPr>
        </p:nvSpPr>
        <p:spPr/>
        <p:txBody>
          <a:bodyPr/>
          <a:lstStyle/>
          <a:p>
            <a:endParaRPr kumimoji="1" lang="ja-CA" altLang="en-US"/>
          </a:p>
        </p:txBody>
      </p:sp>
      <p:sp>
        <p:nvSpPr>
          <p:cNvPr id="6" name="スライド番号プレースホルダー 5">
            <a:extLst>
              <a:ext uri="{FF2B5EF4-FFF2-40B4-BE49-F238E27FC236}">
                <a16:creationId xmlns:a16="http://schemas.microsoft.com/office/drawing/2014/main" id="{C90265C1-6C0D-0C7C-A212-E285EC1B9202}"/>
              </a:ext>
            </a:extLst>
          </p:cNvPr>
          <p:cNvSpPr>
            <a:spLocks noGrp="1"/>
          </p:cNvSpPr>
          <p:nvPr>
            <p:ph type="sldNum" sz="quarter" idx="12"/>
          </p:nvPr>
        </p:nvSpPr>
        <p:spPr/>
        <p:txBody>
          <a:bodyPr/>
          <a:lstStyle/>
          <a:p>
            <a:fld id="{82BCCDEF-7C06-0B46-9423-A86312AE5288}" type="slidenum">
              <a:rPr kumimoji="1" lang="ja-CA" altLang="en-US" smtClean="0"/>
              <a:t>‹#›</a:t>
            </a:fld>
            <a:endParaRPr kumimoji="1" lang="ja-CA" altLang="en-US"/>
          </a:p>
        </p:txBody>
      </p:sp>
    </p:spTree>
    <p:extLst>
      <p:ext uri="{BB962C8B-B14F-4D97-AF65-F5344CB8AC3E}">
        <p14:creationId xmlns:p14="http://schemas.microsoft.com/office/powerpoint/2010/main" val="1017859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65FD3E-0FFD-3EF2-5C08-F061ADA4F9C6}"/>
              </a:ext>
            </a:extLst>
          </p:cNvPr>
          <p:cNvSpPr>
            <a:spLocks noGrp="1"/>
          </p:cNvSpPr>
          <p:nvPr>
            <p:ph type="title"/>
          </p:nvPr>
        </p:nvSpPr>
        <p:spPr/>
        <p:txBody>
          <a:bodyPr/>
          <a:lstStyle/>
          <a:p>
            <a:r>
              <a:rPr kumimoji="1" lang="ja-JP" altLang="en-US"/>
              <a:t>マスター タイトルの書式設定</a:t>
            </a:r>
            <a:endParaRPr kumimoji="1" lang="ja-CA" altLang="en-US"/>
          </a:p>
        </p:txBody>
      </p:sp>
      <p:sp>
        <p:nvSpPr>
          <p:cNvPr id="3" name="コンテンツ プレースホルダー 2">
            <a:extLst>
              <a:ext uri="{FF2B5EF4-FFF2-40B4-BE49-F238E27FC236}">
                <a16:creationId xmlns:a16="http://schemas.microsoft.com/office/drawing/2014/main" id="{35D4E36D-BEED-B289-8ABE-5291BED04234}"/>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CA" altLang="en-US"/>
          </a:p>
        </p:txBody>
      </p:sp>
      <p:sp>
        <p:nvSpPr>
          <p:cNvPr id="4" name="日付プレースホルダー 3">
            <a:extLst>
              <a:ext uri="{FF2B5EF4-FFF2-40B4-BE49-F238E27FC236}">
                <a16:creationId xmlns:a16="http://schemas.microsoft.com/office/drawing/2014/main" id="{9177CBB8-155A-2148-F87C-A23164E93BE6}"/>
              </a:ext>
            </a:extLst>
          </p:cNvPr>
          <p:cNvSpPr>
            <a:spLocks noGrp="1"/>
          </p:cNvSpPr>
          <p:nvPr>
            <p:ph type="dt" sz="half" idx="10"/>
          </p:nvPr>
        </p:nvSpPr>
        <p:spPr/>
        <p:txBody>
          <a:bodyPr/>
          <a:lstStyle/>
          <a:p>
            <a:fld id="{3E92345A-0BD3-8E48-A7E5-0A47F276E28B}" type="datetimeFigureOut">
              <a:rPr kumimoji="1" lang="ja-CA" altLang="en-US" smtClean="0"/>
              <a:t>2026-01-20</a:t>
            </a:fld>
            <a:endParaRPr kumimoji="1" lang="ja-CA" altLang="en-US"/>
          </a:p>
        </p:txBody>
      </p:sp>
      <p:sp>
        <p:nvSpPr>
          <p:cNvPr id="5" name="フッター プレースホルダー 4">
            <a:extLst>
              <a:ext uri="{FF2B5EF4-FFF2-40B4-BE49-F238E27FC236}">
                <a16:creationId xmlns:a16="http://schemas.microsoft.com/office/drawing/2014/main" id="{B480D841-241B-A19A-B410-361A23B102A1}"/>
              </a:ext>
            </a:extLst>
          </p:cNvPr>
          <p:cNvSpPr>
            <a:spLocks noGrp="1"/>
          </p:cNvSpPr>
          <p:nvPr>
            <p:ph type="ftr" sz="quarter" idx="11"/>
          </p:nvPr>
        </p:nvSpPr>
        <p:spPr/>
        <p:txBody>
          <a:bodyPr/>
          <a:lstStyle/>
          <a:p>
            <a:endParaRPr kumimoji="1" lang="ja-CA" altLang="en-US"/>
          </a:p>
        </p:txBody>
      </p:sp>
      <p:sp>
        <p:nvSpPr>
          <p:cNvPr id="6" name="スライド番号プレースホルダー 5">
            <a:extLst>
              <a:ext uri="{FF2B5EF4-FFF2-40B4-BE49-F238E27FC236}">
                <a16:creationId xmlns:a16="http://schemas.microsoft.com/office/drawing/2014/main" id="{E64D7FFE-D248-F5C7-075D-E76FBF5D1D6F}"/>
              </a:ext>
            </a:extLst>
          </p:cNvPr>
          <p:cNvSpPr>
            <a:spLocks noGrp="1"/>
          </p:cNvSpPr>
          <p:nvPr>
            <p:ph type="sldNum" sz="quarter" idx="12"/>
          </p:nvPr>
        </p:nvSpPr>
        <p:spPr/>
        <p:txBody>
          <a:bodyPr/>
          <a:lstStyle/>
          <a:p>
            <a:fld id="{82BCCDEF-7C06-0B46-9423-A86312AE5288}" type="slidenum">
              <a:rPr kumimoji="1" lang="ja-CA" altLang="en-US" smtClean="0"/>
              <a:t>‹#›</a:t>
            </a:fld>
            <a:endParaRPr kumimoji="1" lang="ja-CA" altLang="en-US"/>
          </a:p>
        </p:txBody>
      </p:sp>
    </p:spTree>
    <p:extLst>
      <p:ext uri="{BB962C8B-B14F-4D97-AF65-F5344CB8AC3E}">
        <p14:creationId xmlns:p14="http://schemas.microsoft.com/office/powerpoint/2010/main" val="275847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DC3DA78-A204-253F-729D-0FE6FF86A4B2}"/>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endParaRPr kumimoji="1" lang="ja-CA" altLang="en-US"/>
          </a:p>
        </p:txBody>
      </p:sp>
      <p:sp>
        <p:nvSpPr>
          <p:cNvPr id="3" name="テキスト プレースホルダー 2">
            <a:extLst>
              <a:ext uri="{FF2B5EF4-FFF2-40B4-BE49-F238E27FC236}">
                <a16:creationId xmlns:a16="http://schemas.microsoft.com/office/drawing/2014/main" id="{35AC29B2-5CD1-FF17-F240-2007C3A6889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997ADFDC-512F-A50F-952D-D02DB7974028}"/>
              </a:ext>
            </a:extLst>
          </p:cNvPr>
          <p:cNvSpPr>
            <a:spLocks noGrp="1"/>
          </p:cNvSpPr>
          <p:nvPr>
            <p:ph type="dt" sz="half" idx="10"/>
          </p:nvPr>
        </p:nvSpPr>
        <p:spPr/>
        <p:txBody>
          <a:bodyPr/>
          <a:lstStyle/>
          <a:p>
            <a:fld id="{3E92345A-0BD3-8E48-A7E5-0A47F276E28B}" type="datetimeFigureOut">
              <a:rPr kumimoji="1" lang="ja-CA" altLang="en-US" smtClean="0"/>
              <a:t>2026-01-20</a:t>
            </a:fld>
            <a:endParaRPr kumimoji="1" lang="ja-CA" altLang="en-US"/>
          </a:p>
        </p:txBody>
      </p:sp>
      <p:sp>
        <p:nvSpPr>
          <p:cNvPr id="5" name="フッター プレースホルダー 4">
            <a:extLst>
              <a:ext uri="{FF2B5EF4-FFF2-40B4-BE49-F238E27FC236}">
                <a16:creationId xmlns:a16="http://schemas.microsoft.com/office/drawing/2014/main" id="{169923D7-A6C7-BD19-922B-D0D1287D354E}"/>
              </a:ext>
            </a:extLst>
          </p:cNvPr>
          <p:cNvSpPr>
            <a:spLocks noGrp="1"/>
          </p:cNvSpPr>
          <p:nvPr>
            <p:ph type="ftr" sz="quarter" idx="11"/>
          </p:nvPr>
        </p:nvSpPr>
        <p:spPr/>
        <p:txBody>
          <a:bodyPr/>
          <a:lstStyle/>
          <a:p>
            <a:endParaRPr kumimoji="1" lang="ja-CA" altLang="en-US"/>
          </a:p>
        </p:txBody>
      </p:sp>
      <p:sp>
        <p:nvSpPr>
          <p:cNvPr id="6" name="スライド番号プレースホルダー 5">
            <a:extLst>
              <a:ext uri="{FF2B5EF4-FFF2-40B4-BE49-F238E27FC236}">
                <a16:creationId xmlns:a16="http://schemas.microsoft.com/office/drawing/2014/main" id="{AC04D91B-6145-E967-90F8-EB7A2E0E45DE}"/>
              </a:ext>
            </a:extLst>
          </p:cNvPr>
          <p:cNvSpPr>
            <a:spLocks noGrp="1"/>
          </p:cNvSpPr>
          <p:nvPr>
            <p:ph type="sldNum" sz="quarter" idx="12"/>
          </p:nvPr>
        </p:nvSpPr>
        <p:spPr/>
        <p:txBody>
          <a:bodyPr/>
          <a:lstStyle/>
          <a:p>
            <a:fld id="{82BCCDEF-7C06-0B46-9423-A86312AE5288}" type="slidenum">
              <a:rPr kumimoji="1" lang="ja-CA" altLang="en-US" smtClean="0"/>
              <a:t>‹#›</a:t>
            </a:fld>
            <a:endParaRPr kumimoji="1" lang="ja-CA" altLang="en-US"/>
          </a:p>
        </p:txBody>
      </p:sp>
    </p:spTree>
    <p:extLst>
      <p:ext uri="{BB962C8B-B14F-4D97-AF65-F5344CB8AC3E}">
        <p14:creationId xmlns:p14="http://schemas.microsoft.com/office/powerpoint/2010/main" val="1444515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7CEB08-95AD-E47B-A0A6-6BFFD11BD170}"/>
              </a:ext>
            </a:extLst>
          </p:cNvPr>
          <p:cNvSpPr>
            <a:spLocks noGrp="1"/>
          </p:cNvSpPr>
          <p:nvPr>
            <p:ph type="title"/>
          </p:nvPr>
        </p:nvSpPr>
        <p:spPr/>
        <p:txBody>
          <a:bodyPr/>
          <a:lstStyle/>
          <a:p>
            <a:r>
              <a:rPr kumimoji="1" lang="ja-JP" altLang="en-US"/>
              <a:t>マスター タイトルの書式設定</a:t>
            </a:r>
            <a:endParaRPr kumimoji="1" lang="ja-CA" altLang="en-US"/>
          </a:p>
        </p:txBody>
      </p:sp>
      <p:sp>
        <p:nvSpPr>
          <p:cNvPr id="3" name="コンテンツ プレースホルダー 2">
            <a:extLst>
              <a:ext uri="{FF2B5EF4-FFF2-40B4-BE49-F238E27FC236}">
                <a16:creationId xmlns:a16="http://schemas.microsoft.com/office/drawing/2014/main" id="{492E82D7-3423-4B30-F618-498E4E1F55B2}"/>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CA" altLang="en-US"/>
          </a:p>
        </p:txBody>
      </p:sp>
      <p:sp>
        <p:nvSpPr>
          <p:cNvPr id="4" name="コンテンツ プレースホルダー 3">
            <a:extLst>
              <a:ext uri="{FF2B5EF4-FFF2-40B4-BE49-F238E27FC236}">
                <a16:creationId xmlns:a16="http://schemas.microsoft.com/office/drawing/2014/main" id="{18D5E37D-AB7A-D886-BF5B-273F7294373F}"/>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CA" altLang="en-US"/>
          </a:p>
        </p:txBody>
      </p:sp>
      <p:sp>
        <p:nvSpPr>
          <p:cNvPr id="5" name="日付プレースホルダー 4">
            <a:extLst>
              <a:ext uri="{FF2B5EF4-FFF2-40B4-BE49-F238E27FC236}">
                <a16:creationId xmlns:a16="http://schemas.microsoft.com/office/drawing/2014/main" id="{7106293E-285E-B451-0007-D465AD8D3585}"/>
              </a:ext>
            </a:extLst>
          </p:cNvPr>
          <p:cNvSpPr>
            <a:spLocks noGrp="1"/>
          </p:cNvSpPr>
          <p:nvPr>
            <p:ph type="dt" sz="half" idx="10"/>
          </p:nvPr>
        </p:nvSpPr>
        <p:spPr/>
        <p:txBody>
          <a:bodyPr/>
          <a:lstStyle/>
          <a:p>
            <a:fld id="{3E92345A-0BD3-8E48-A7E5-0A47F276E28B}" type="datetimeFigureOut">
              <a:rPr kumimoji="1" lang="ja-CA" altLang="en-US" smtClean="0"/>
              <a:t>2026-01-20</a:t>
            </a:fld>
            <a:endParaRPr kumimoji="1" lang="ja-CA" altLang="en-US"/>
          </a:p>
        </p:txBody>
      </p:sp>
      <p:sp>
        <p:nvSpPr>
          <p:cNvPr id="6" name="フッター プレースホルダー 5">
            <a:extLst>
              <a:ext uri="{FF2B5EF4-FFF2-40B4-BE49-F238E27FC236}">
                <a16:creationId xmlns:a16="http://schemas.microsoft.com/office/drawing/2014/main" id="{18028A5B-003F-7109-EA47-F18A8CBDBA6B}"/>
              </a:ext>
            </a:extLst>
          </p:cNvPr>
          <p:cNvSpPr>
            <a:spLocks noGrp="1"/>
          </p:cNvSpPr>
          <p:nvPr>
            <p:ph type="ftr" sz="quarter" idx="11"/>
          </p:nvPr>
        </p:nvSpPr>
        <p:spPr/>
        <p:txBody>
          <a:bodyPr/>
          <a:lstStyle/>
          <a:p>
            <a:endParaRPr kumimoji="1" lang="ja-CA" altLang="en-US"/>
          </a:p>
        </p:txBody>
      </p:sp>
      <p:sp>
        <p:nvSpPr>
          <p:cNvPr id="7" name="スライド番号プレースホルダー 6">
            <a:extLst>
              <a:ext uri="{FF2B5EF4-FFF2-40B4-BE49-F238E27FC236}">
                <a16:creationId xmlns:a16="http://schemas.microsoft.com/office/drawing/2014/main" id="{446196A9-D2F8-8641-F9D9-C2CD57918AFF}"/>
              </a:ext>
            </a:extLst>
          </p:cNvPr>
          <p:cNvSpPr>
            <a:spLocks noGrp="1"/>
          </p:cNvSpPr>
          <p:nvPr>
            <p:ph type="sldNum" sz="quarter" idx="12"/>
          </p:nvPr>
        </p:nvSpPr>
        <p:spPr/>
        <p:txBody>
          <a:bodyPr/>
          <a:lstStyle/>
          <a:p>
            <a:fld id="{82BCCDEF-7C06-0B46-9423-A86312AE5288}" type="slidenum">
              <a:rPr kumimoji="1" lang="ja-CA" altLang="en-US" smtClean="0"/>
              <a:t>‹#›</a:t>
            </a:fld>
            <a:endParaRPr kumimoji="1" lang="ja-CA" altLang="en-US"/>
          </a:p>
        </p:txBody>
      </p:sp>
    </p:spTree>
    <p:extLst>
      <p:ext uri="{BB962C8B-B14F-4D97-AF65-F5344CB8AC3E}">
        <p14:creationId xmlns:p14="http://schemas.microsoft.com/office/powerpoint/2010/main" val="1915713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6FCDEA-0D1B-A8B3-3904-24A0265B8234}"/>
              </a:ext>
            </a:extLst>
          </p:cNvPr>
          <p:cNvSpPr>
            <a:spLocks noGrp="1"/>
          </p:cNvSpPr>
          <p:nvPr>
            <p:ph type="title"/>
          </p:nvPr>
        </p:nvSpPr>
        <p:spPr>
          <a:xfrm>
            <a:off x="839788" y="365125"/>
            <a:ext cx="10515600" cy="1325563"/>
          </a:xfrm>
        </p:spPr>
        <p:txBody>
          <a:bodyPr/>
          <a:lstStyle/>
          <a:p>
            <a:r>
              <a:rPr kumimoji="1" lang="ja-JP" altLang="en-US"/>
              <a:t>マスター タイトルの書式設定</a:t>
            </a:r>
            <a:endParaRPr kumimoji="1" lang="ja-CA" altLang="en-US"/>
          </a:p>
        </p:txBody>
      </p:sp>
      <p:sp>
        <p:nvSpPr>
          <p:cNvPr id="3" name="テキスト プレースホルダー 2">
            <a:extLst>
              <a:ext uri="{FF2B5EF4-FFF2-40B4-BE49-F238E27FC236}">
                <a16:creationId xmlns:a16="http://schemas.microsoft.com/office/drawing/2014/main" id="{E93ADF6E-4827-B95D-7EB3-1CAB14E96E5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69230A7-9BE5-0814-353F-AA8D93C444C7}"/>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CA" altLang="en-US"/>
          </a:p>
        </p:txBody>
      </p:sp>
      <p:sp>
        <p:nvSpPr>
          <p:cNvPr id="5" name="テキスト プレースホルダー 4">
            <a:extLst>
              <a:ext uri="{FF2B5EF4-FFF2-40B4-BE49-F238E27FC236}">
                <a16:creationId xmlns:a16="http://schemas.microsoft.com/office/drawing/2014/main" id="{ADD63AF1-C103-F3A7-A1F2-6C39FA5324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5571089E-E702-4765-D26E-69203118EDBE}"/>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CA" altLang="en-US"/>
          </a:p>
        </p:txBody>
      </p:sp>
      <p:sp>
        <p:nvSpPr>
          <p:cNvPr id="7" name="日付プレースホルダー 6">
            <a:extLst>
              <a:ext uri="{FF2B5EF4-FFF2-40B4-BE49-F238E27FC236}">
                <a16:creationId xmlns:a16="http://schemas.microsoft.com/office/drawing/2014/main" id="{6B326076-4131-0646-B9BD-54A22DD29B4E}"/>
              </a:ext>
            </a:extLst>
          </p:cNvPr>
          <p:cNvSpPr>
            <a:spLocks noGrp="1"/>
          </p:cNvSpPr>
          <p:nvPr>
            <p:ph type="dt" sz="half" idx="10"/>
          </p:nvPr>
        </p:nvSpPr>
        <p:spPr/>
        <p:txBody>
          <a:bodyPr/>
          <a:lstStyle/>
          <a:p>
            <a:fld id="{3E92345A-0BD3-8E48-A7E5-0A47F276E28B}" type="datetimeFigureOut">
              <a:rPr kumimoji="1" lang="ja-CA" altLang="en-US" smtClean="0"/>
              <a:t>2026-01-20</a:t>
            </a:fld>
            <a:endParaRPr kumimoji="1" lang="ja-CA" altLang="en-US"/>
          </a:p>
        </p:txBody>
      </p:sp>
      <p:sp>
        <p:nvSpPr>
          <p:cNvPr id="8" name="フッター プレースホルダー 7">
            <a:extLst>
              <a:ext uri="{FF2B5EF4-FFF2-40B4-BE49-F238E27FC236}">
                <a16:creationId xmlns:a16="http://schemas.microsoft.com/office/drawing/2014/main" id="{9DF71C44-F68D-A199-1F1F-8067F761D1ED}"/>
              </a:ext>
            </a:extLst>
          </p:cNvPr>
          <p:cNvSpPr>
            <a:spLocks noGrp="1"/>
          </p:cNvSpPr>
          <p:nvPr>
            <p:ph type="ftr" sz="quarter" idx="11"/>
          </p:nvPr>
        </p:nvSpPr>
        <p:spPr/>
        <p:txBody>
          <a:bodyPr/>
          <a:lstStyle/>
          <a:p>
            <a:endParaRPr kumimoji="1" lang="ja-CA" altLang="en-US"/>
          </a:p>
        </p:txBody>
      </p:sp>
      <p:sp>
        <p:nvSpPr>
          <p:cNvPr id="9" name="スライド番号プレースホルダー 8">
            <a:extLst>
              <a:ext uri="{FF2B5EF4-FFF2-40B4-BE49-F238E27FC236}">
                <a16:creationId xmlns:a16="http://schemas.microsoft.com/office/drawing/2014/main" id="{4AE91ADC-AFC0-AC3D-D147-1440093BE631}"/>
              </a:ext>
            </a:extLst>
          </p:cNvPr>
          <p:cNvSpPr>
            <a:spLocks noGrp="1"/>
          </p:cNvSpPr>
          <p:nvPr>
            <p:ph type="sldNum" sz="quarter" idx="12"/>
          </p:nvPr>
        </p:nvSpPr>
        <p:spPr/>
        <p:txBody>
          <a:bodyPr/>
          <a:lstStyle/>
          <a:p>
            <a:fld id="{82BCCDEF-7C06-0B46-9423-A86312AE5288}" type="slidenum">
              <a:rPr kumimoji="1" lang="ja-CA" altLang="en-US" smtClean="0"/>
              <a:t>‹#›</a:t>
            </a:fld>
            <a:endParaRPr kumimoji="1" lang="ja-CA" altLang="en-US"/>
          </a:p>
        </p:txBody>
      </p:sp>
    </p:spTree>
    <p:extLst>
      <p:ext uri="{BB962C8B-B14F-4D97-AF65-F5344CB8AC3E}">
        <p14:creationId xmlns:p14="http://schemas.microsoft.com/office/powerpoint/2010/main" val="1470646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9FD480-735D-5F2E-3FB1-0CC2D3AC2258}"/>
              </a:ext>
            </a:extLst>
          </p:cNvPr>
          <p:cNvSpPr>
            <a:spLocks noGrp="1"/>
          </p:cNvSpPr>
          <p:nvPr>
            <p:ph type="title"/>
          </p:nvPr>
        </p:nvSpPr>
        <p:spPr/>
        <p:txBody>
          <a:bodyPr/>
          <a:lstStyle/>
          <a:p>
            <a:r>
              <a:rPr kumimoji="1" lang="ja-JP" altLang="en-US"/>
              <a:t>マスター タイトルの書式設定</a:t>
            </a:r>
            <a:endParaRPr kumimoji="1" lang="ja-CA" altLang="en-US"/>
          </a:p>
        </p:txBody>
      </p:sp>
      <p:sp>
        <p:nvSpPr>
          <p:cNvPr id="3" name="日付プレースホルダー 2">
            <a:extLst>
              <a:ext uri="{FF2B5EF4-FFF2-40B4-BE49-F238E27FC236}">
                <a16:creationId xmlns:a16="http://schemas.microsoft.com/office/drawing/2014/main" id="{44DBB81F-A987-86F5-1CD3-4DBD9407A3CE}"/>
              </a:ext>
            </a:extLst>
          </p:cNvPr>
          <p:cNvSpPr>
            <a:spLocks noGrp="1"/>
          </p:cNvSpPr>
          <p:nvPr>
            <p:ph type="dt" sz="half" idx="10"/>
          </p:nvPr>
        </p:nvSpPr>
        <p:spPr/>
        <p:txBody>
          <a:bodyPr/>
          <a:lstStyle/>
          <a:p>
            <a:fld id="{3E92345A-0BD3-8E48-A7E5-0A47F276E28B}" type="datetimeFigureOut">
              <a:rPr kumimoji="1" lang="ja-CA" altLang="en-US" smtClean="0"/>
              <a:t>2026-01-20</a:t>
            </a:fld>
            <a:endParaRPr kumimoji="1" lang="ja-CA" altLang="en-US"/>
          </a:p>
        </p:txBody>
      </p:sp>
      <p:sp>
        <p:nvSpPr>
          <p:cNvPr id="4" name="フッター プレースホルダー 3">
            <a:extLst>
              <a:ext uri="{FF2B5EF4-FFF2-40B4-BE49-F238E27FC236}">
                <a16:creationId xmlns:a16="http://schemas.microsoft.com/office/drawing/2014/main" id="{18084CB7-C692-1B93-335B-D159F13CCB2B}"/>
              </a:ext>
            </a:extLst>
          </p:cNvPr>
          <p:cNvSpPr>
            <a:spLocks noGrp="1"/>
          </p:cNvSpPr>
          <p:nvPr>
            <p:ph type="ftr" sz="quarter" idx="11"/>
          </p:nvPr>
        </p:nvSpPr>
        <p:spPr/>
        <p:txBody>
          <a:bodyPr/>
          <a:lstStyle/>
          <a:p>
            <a:endParaRPr kumimoji="1" lang="ja-CA" altLang="en-US"/>
          </a:p>
        </p:txBody>
      </p:sp>
      <p:sp>
        <p:nvSpPr>
          <p:cNvPr id="5" name="スライド番号プレースホルダー 4">
            <a:extLst>
              <a:ext uri="{FF2B5EF4-FFF2-40B4-BE49-F238E27FC236}">
                <a16:creationId xmlns:a16="http://schemas.microsoft.com/office/drawing/2014/main" id="{9695DB80-87A9-F418-9DD7-D647DBD405CE}"/>
              </a:ext>
            </a:extLst>
          </p:cNvPr>
          <p:cNvSpPr>
            <a:spLocks noGrp="1"/>
          </p:cNvSpPr>
          <p:nvPr>
            <p:ph type="sldNum" sz="quarter" idx="12"/>
          </p:nvPr>
        </p:nvSpPr>
        <p:spPr/>
        <p:txBody>
          <a:bodyPr/>
          <a:lstStyle/>
          <a:p>
            <a:fld id="{82BCCDEF-7C06-0B46-9423-A86312AE5288}" type="slidenum">
              <a:rPr kumimoji="1" lang="ja-CA" altLang="en-US" smtClean="0"/>
              <a:t>‹#›</a:t>
            </a:fld>
            <a:endParaRPr kumimoji="1" lang="ja-CA" altLang="en-US"/>
          </a:p>
        </p:txBody>
      </p:sp>
    </p:spTree>
    <p:extLst>
      <p:ext uri="{BB962C8B-B14F-4D97-AF65-F5344CB8AC3E}">
        <p14:creationId xmlns:p14="http://schemas.microsoft.com/office/powerpoint/2010/main" val="2904623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019AD0D-C93E-D425-FD2D-C8DAF9398438}"/>
              </a:ext>
            </a:extLst>
          </p:cNvPr>
          <p:cNvSpPr>
            <a:spLocks noGrp="1"/>
          </p:cNvSpPr>
          <p:nvPr>
            <p:ph type="dt" sz="half" idx="10"/>
          </p:nvPr>
        </p:nvSpPr>
        <p:spPr/>
        <p:txBody>
          <a:bodyPr/>
          <a:lstStyle/>
          <a:p>
            <a:fld id="{3E92345A-0BD3-8E48-A7E5-0A47F276E28B}" type="datetimeFigureOut">
              <a:rPr kumimoji="1" lang="ja-CA" altLang="en-US" smtClean="0"/>
              <a:t>2026-01-20</a:t>
            </a:fld>
            <a:endParaRPr kumimoji="1" lang="ja-CA" altLang="en-US"/>
          </a:p>
        </p:txBody>
      </p:sp>
      <p:sp>
        <p:nvSpPr>
          <p:cNvPr id="3" name="フッター プレースホルダー 2">
            <a:extLst>
              <a:ext uri="{FF2B5EF4-FFF2-40B4-BE49-F238E27FC236}">
                <a16:creationId xmlns:a16="http://schemas.microsoft.com/office/drawing/2014/main" id="{2AB641D6-BBF5-1DC3-D527-8885956479F5}"/>
              </a:ext>
            </a:extLst>
          </p:cNvPr>
          <p:cNvSpPr>
            <a:spLocks noGrp="1"/>
          </p:cNvSpPr>
          <p:nvPr>
            <p:ph type="ftr" sz="quarter" idx="11"/>
          </p:nvPr>
        </p:nvSpPr>
        <p:spPr/>
        <p:txBody>
          <a:bodyPr/>
          <a:lstStyle/>
          <a:p>
            <a:endParaRPr kumimoji="1" lang="ja-CA" altLang="en-US"/>
          </a:p>
        </p:txBody>
      </p:sp>
      <p:sp>
        <p:nvSpPr>
          <p:cNvPr id="4" name="スライド番号プレースホルダー 3">
            <a:extLst>
              <a:ext uri="{FF2B5EF4-FFF2-40B4-BE49-F238E27FC236}">
                <a16:creationId xmlns:a16="http://schemas.microsoft.com/office/drawing/2014/main" id="{A2F9C90A-6D3A-98D2-5E8A-9854B870B9C3}"/>
              </a:ext>
            </a:extLst>
          </p:cNvPr>
          <p:cNvSpPr>
            <a:spLocks noGrp="1"/>
          </p:cNvSpPr>
          <p:nvPr>
            <p:ph type="sldNum" sz="quarter" idx="12"/>
          </p:nvPr>
        </p:nvSpPr>
        <p:spPr/>
        <p:txBody>
          <a:bodyPr/>
          <a:lstStyle/>
          <a:p>
            <a:fld id="{82BCCDEF-7C06-0B46-9423-A86312AE5288}" type="slidenum">
              <a:rPr kumimoji="1" lang="ja-CA" altLang="en-US" smtClean="0"/>
              <a:t>‹#›</a:t>
            </a:fld>
            <a:endParaRPr kumimoji="1" lang="ja-CA" altLang="en-US"/>
          </a:p>
        </p:txBody>
      </p:sp>
    </p:spTree>
    <p:extLst>
      <p:ext uri="{BB962C8B-B14F-4D97-AF65-F5344CB8AC3E}">
        <p14:creationId xmlns:p14="http://schemas.microsoft.com/office/powerpoint/2010/main" val="1357397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155377-3966-1169-9DAB-89FD74AA0BA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endParaRPr kumimoji="1" lang="ja-CA" altLang="en-US"/>
          </a:p>
        </p:txBody>
      </p:sp>
      <p:sp>
        <p:nvSpPr>
          <p:cNvPr id="3" name="コンテンツ プレースホルダー 2">
            <a:extLst>
              <a:ext uri="{FF2B5EF4-FFF2-40B4-BE49-F238E27FC236}">
                <a16:creationId xmlns:a16="http://schemas.microsoft.com/office/drawing/2014/main" id="{6A9AE1E0-6920-E1B7-FF5E-33710B05077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CA" altLang="en-US"/>
          </a:p>
        </p:txBody>
      </p:sp>
      <p:sp>
        <p:nvSpPr>
          <p:cNvPr id="4" name="テキスト プレースホルダー 3">
            <a:extLst>
              <a:ext uri="{FF2B5EF4-FFF2-40B4-BE49-F238E27FC236}">
                <a16:creationId xmlns:a16="http://schemas.microsoft.com/office/drawing/2014/main" id="{1AF33DA3-CBE1-E5A0-F450-4DBB6D4448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C3E3804-BA50-370D-BBAB-A010AEF20DE5}"/>
              </a:ext>
            </a:extLst>
          </p:cNvPr>
          <p:cNvSpPr>
            <a:spLocks noGrp="1"/>
          </p:cNvSpPr>
          <p:nvPr>
            <p:ph type="dt" sz="half" idx="10"/>
          </p:nvPr>
        </p:nvSpPr>
        <p:spPr/>
        <p:txBody>
          <a:bodyPr/>
          <a:lstStyle/>
          <a:p>
            <a:fld id="{3E92345A-0BD3-8E48-A7E5-0A47F276E28B}" type="datetimeFigureOut">
              <a:rPr kumimoji="1" lang="ja-CA" altLang="en-US" smtClean="0"/>
              <a:t>2026-01-20</a:t>
            </a:fld>
            <a:endParaRPr kumimoji="1" lang="ja-CA" altLang="en-US"/>
          </a:p>
        </p:txBody>
      </p:sp>
      <p:sp>
        <p:nvSpPr>
          <p:cNvPr id="6" name="フッター プレースホルダー 5">
            <a:extLst>
              <a:ext uri="{FF2B5EF4-FFF2-40B4-BE49-F238E27FC236}">
                <a16:creationId xmlns:a16="http://schemas.microsoft.com/office/drawing/2014/main" id="{7371BDD7-A03C-F527-7199-6151193F9D79}"/>
              </a:ext>
            </a:extLst>
          </p:cNvPr>
          <p:cNvSpPr>
            <a:spLocks noGrp="1"/>
          </p:cNvSpPr>
          <p:nvPr>
            <p:ph type="ftr" sz="quarter" idx="11"/>
          </p:nvPr>
        </p:nvSpPr>
        <p:spPr/>
        <p:txBody>
          <a:bodyPr/>
          <a:lstStyle/>
          <a:p>
            <a:endParaRPr kumimoji="1" lang="ja-CA" altLang="en-US"/>
          </a:p>
        </p:txBody>
      </p:sp>
      <p:sp>
        <p:nvSpPr>
          <p:cNvPr id="7" name="スライド番号プレースホルダー 6">
            <a:extLst>
              <a:ext uri="{FF2B5EF4-FFF2-40B4-BE49-F238E27FC236}">
                <a16:creationId xmlns:a16="http://schemas.microsoft.com/office/drawing/2014/main" id="{D22A60C2-C462-7330-6A9A-366C6552C0EA}"/>
              </a:ext>
            </a:extLst>
          </p:cNvPr>
          <p:cNvSpPr>
            <a:spLocks noGrp="1"/>
          </p:cNvSpPr>
          <p:nvPr>
            <p:ph type="sldNum" sz="quarter" idx="12"/>
          </p:nvPr>
        </p:nvSpPr>
        <p:spPr/>
        <p:txBody>
          <a:bodyPr/>
          <a:lstStyle/>
          <a:p>
            <a:fld id="{82BCCDEF-7C06-0B46-9423-A86312AE5288}" type="slidenum">
              <a:rPr kumimoji="1" lang="ja-CA" altLang="en-US" smtClean="0"/>
              <a:t>‹#›</a:t>
            </a:fld>
            <a:endParaRPr kumimoji="1" lang="ja-CA" altLang="en-US"/>
          </a:p>
        </p:txBody>
      </p:sp>
    </p:spTree>
    <p:extLst>
      <p:ext uri="{BB962C8B-B14F-4D97-AF65-F5344CB8AC3E}">
        <p14:creationId xmlns:p14="http://schemas.microsoft.com/office/powerpoint/2010/main" val="2543734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C0FF46-33D4-39D3-0850-5BCACA902CA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endParaRPr kumimoji="1" lang="ja-CA" altLang="en-US"/>
          </a:p>
        </p:txBody>
      </p:sp>
      <p:sp>
        <p:nvSpPr>
          <p:cNvPr id="3" name="図プレースホルダー 2">
            <a:extLst>
              <a:ext uri="{FF2B5EF4-FFF2-40B4-BE49-F238E27FC236}">
                <a16:creationId xmlns:a16="http://schemas.microsoft.com/office/drawing/2014/main" id="{3EFCCCF9-7B25-9250-6F34-6759923C87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CA" altLang="en-US"/>
          </a:p>
        </p:txBody>
      </p:sp>
      <p:sp>
        <p:nvSpPr>
          <p:cNvPr id="4" name="テキスト プレースホルダー 3">
            <a:extLst>
              <a:ext uri="{FF2B5EF4-FFF2-40B4-BE49-F238E27FC236}">
                <a16:creationId xmlns:a16="http://schemas.microsoft.com/office/drawing/2014/main" id="{B61A9F53-102A-9EAB-DBB9-5CFB9F1D85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AE614AF-C055-1742-3D44-3162515A364D}"/>
              </a:ext>
            </a:extLst>
          </p:cNvPr>
          <p:cNvSpPr>
            <a:spLocks noGrp="1"/>
          </p:cNvSpPr>
          <p:nvPr>
            <p:ph type="dt" sz="half" idx="10"/>
          </p:nvPr>
        </p:nvSpPr>
        <p:spPr/>
        <p:txBody>
          <a:bodyPr/>
          <a:lstStyle/>
          <a:p>
            <a:fld id="{3E92345A-0BD3-8E48-A7E5-0A47F276E28B}" type="datetimeFigureOut">
              <a:rPr kumimoji="1" lang="ja-CA" altLang="en-US" smtClean="0"/>
              <a:t>2026-01-20</a:t>
            </a:fld>
            <a:endParaRPr kumimoji="1" lang="ja-CA" altLang="en-US"/>
          </a:p>
        </p:txBody>
      </p:sp>
      <p:sp>
        <p:nvSpPr>
          <p:cNvPr id="6" name="フッター プレースホルダー 5">
            <a:extLst>
              <a:ext uri="{FF2B5EF4-FFF2-40B4-BE49-F238E27FC236}">
                <a16:creationId xmlns:a16="http://schemas.microsoft.com/office/drawing/2014/main" id="{F7C86B7D-A6AA-091E-60F9-E0532ECF891C}"/>
              </a:ext>
            </a:extLst>
          </p:cNvPr>
          <p:cNvSpPr>
            <a:spLocks noGrp="1"/>
          </p:cNvSpPr>
          <p:nvPr>
            <p:ph type="ftr" sz="quarter" idx="11"/>
          </p:nvPr>
        </p:nvSpPr>
        <p:spPr/>
        <p:txBody>
          <a:bodyPr/>
          <a:lstStyle/>
          <a:p>
            <a:endParaRPr kumimoji="1" lang="ja-CA" altLang="en-US"/>
          </a:p>
        </p:txBody>
      </p:sp>
      <p:sp>
        <p:nvSpPr>
          <p:cNvPr id="7" name="スライド番号プレースホルダー 6">
            <a:extLst>
              <a:ext uri="{FF2B5EF4-FFF2-40B4-BE49-F238E27FC236}">
                <a16:creationId xmlns:a16="http://schemas.microsoft.com/office/drawing/2014/main" id="{63E8D9C2-6B15-21E1-F8A9-D8EA4CA5B0BC}"/>
              </a:ext>
            </a:extLst>
          </p:cNvPr>
          <p:cNvSpPr>
            <a:spLocks noGrp="1"/>
          </p:cNvSpPr>
          <p:nvPr>
            <p:ph type="sldNum" sz="quarter" idx="12"/>
          </p:nvPr>
        </p:nvSpPr>
        <p:spPr/>
        <p:txBody>
          <a:bodyPr/>
          <a:lstStyle/>
          <a:p>
            <a:fld id="{82BCCDEF-7C06-0B46-9423-A86312AE5288}" type="slidenum">
              <a:rPr kumimoji="1" lang="ja-CA" altLang="en-US" smtClean="0"/>
              <a:t>‹#›</a:t>
            </a:fld>
            <a:endParaRPr kumimoji="1" lang="ja-CA" altLang="en-US"/>
          </a:p>
        </p:txBody>
      </p:sp>
    </p:spTree>
    <p:extLst>
      <p:ext uri="{BB962C8B-B14F-4D97-AF65-F5344CB8AC3E}">
        <p14:creationId xmlns:p14="http://schemas.microsoft.com/office/powerpoint/2010/main" val="3180871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441CB64-0292-5133-E8DC-9B06102B2F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endParaRPr kumimoji="1" lang="ja-CA" altLang="en-US"/>
          </a:p>
        </p:txBody>
      </p:sp>
      <p:sp>
        <p:nvSpPr>
          <p:cNvPr id="3" name="テキスト プレースホルダー 2">
            <a:extLst>
              <a:ext uri="{FF2B5EF4-FFF2-40B4-BE49-F238E27FC236}">
                <a16:creationId xmlns:a16="http://schemas.microsoft.com/office/drawing/2014/main" id="{17419072-763A-31F6-46AF-63945D9AE8E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CA" altLang="en-US"/>
          </a:p>
        </p:txBody>
      </p:sp>
      <p:sp>
        <p:nvSpPr>
          <p:cNvPr id="4" name="日付プレースホルダー 3">
            <a:extLst>
              <a:ext uri="{FF2B5EF4-FFF2-40B4-BE49-F238E27FC236}">
                <a16:creationId xmlns:a16="http://schemas.microsoft.com/office/drawing/2014/main" id="{79924FF1-E24B-91C5-52EA-56C32FC2663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E92345A-0BD3-8E48-A7E5-0A47F276E28B}" type="datetimeFigureOut">
              <a:rPr kumimoji="1" lang="ja-CA" altLang="en-US" smtClean="0"/>
              <a:t>2026-01-20</a:t>
            </a:fld>
            <a:endParaRPr kumimoji="1" lang="ja-CA" altLang="en-US"/>
          </a:p>
        </p:txBody>
      </p:sp>
      <p:sp>
        <p:nvSpPr>
          <p:cNvPr id="5" name="フッター プレースホルダー 4">
            <a:extLst>
              <a:ext uri="{FF2B5EF4-FFF2-40B4-BE49-F238E27FC236}">
                <a16:creationId xmlns:a16="http://schemas.microsoft.com/office/drawing/2014/main" id="{D4CE49B2-33E5-AE48-FFEB-BDDE9AB6640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CA" altLang="en-US"/>
          </a:p>
        </p:txBody>
      </p:sp>
      <p:sp>
        <p:nvSpPr>
          <p:cNvPr id="6" name="スライド番号プレースホルダー 5">
            <a:extLst>
              <a:ext uri="{FF2B5EF4-FFF2-40B4-BE49-F238E27FC236}">
                <a16:creationId xmlns:a16="http://schemas.microsoft.com/office/drawing/2014/main" id="{41FF92F7-7639-901B-EFE9-E8D8D1804C6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2BCCDEF-7C06-0B46-9423-A86312AE5288}" type="slidenum">
              <a:rPr kumimoji="1" lang="ja-CA" altLang="en-US" smtClean="0"/>
              <a:t>‹#›</a:t>
            </a:fld>
            <a:endParaRPr kumimoji="1" lang="ja-CA" altLang="en-US"/>
          </a:p>
        </p:txBody>
      </p:sp>
    </p:spTree>
    <p:extLst>
      <p:ext uri="{BB962C8B-B14F-4D97-AF65-F5344CB8AC3E}">
        <p14:creationId xmlns:p14="http://schemas.microsoft.com/office/powerpoint/2010/main" val="30614042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ja-C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emf"/><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jpeg"/><Relationship Id="rId4" Type="http://schemas.openxmlformats.org/officeDocument/2006/relationships/image" Target="../media/image26.jpeg"/></Relationships>
</file>

<file path=ppt/slides/_rels/slide14.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0.jpg"/></Relationships>
</file>

<file path=ppt/slides/_rels/slide15.xml.rels><?xml version="1.0" encoding="UTF-8" standalone="yes"?>
<Relationships xmlns="http://schemas.openxmlformats.org/package/2006/relationships"><Relationship Id="rId3" Type="http://schemas.openxmlformats.org/officeDocument/2006/relationships/image" Target="../media/image31.emf"/><Relationship Id="rId7" Type="http://schemas.openxmlformats.org/officeDocument/2006/relationships/image" Target="../media/image3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4.emf"/><Relationship Id="rId5" Type="http://schemas.openxmlformats.org/officeDocument/2006/relationships/image" Target="../media/image33.jpeg"/><Relationship Id="rId4" Type="http://schemas.openxmlformats.org/officeDocument/2006/relationships/image" Target="../media/image32.emf"/></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20.emf"/><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emf"/></Relationships>
</file>

<file path=ppt/slides/_rels/slide19.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4.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emf"/><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070DA40-6D0A-5DFF-E116-85B0CF25FA1B}"/>
              </a:ext>
            </a:extLst>
          </p:cNvPr>
          <p:cNvSpPr>
            <a:spLocks noGrp="1"/>
          </p:cNvSpPr>
          <p:nvPr>
            <p:ph type="ctrTitle"/>
          </p:nvPr>
        </p:nvSpPr>
        <p:spPr>
          <a:xfrm>
            <a:off x="1524000" y="314643"/>
            <a:ext cx="9144000" cy="2387600"/>
          </a:xfrm>
        </p:spPr>
        <p:txBody>
          <a:bodyPr/>
          <a:lstStyle/>
          <a:p>
            <a:r>
              <a:rPr kumimoji="1" lang="en-CA" altLang="ja-CA" dirty="0"/>
              <a:t>Instrumentation for µSR</a:t>
            </a:r>
            <a:endParaRPr kumimoji="1" lang="ja-CA" altLang="en-US" dirty="0"/>
          </a:p>
        </p:txBody>
      </p:sp>
      <p:sp>
        <p:nvSpPr>
          <p:cNvPr id="3" name="字幕 2">
            <a:extLst>
              <a:ext uri="{FF2B5EF4-FFF2-40B4-BE49-F238E27FC236}">
                <a16:creationId xmlns:a16="http://schemas.microsoft.com/office/drawing/2014/main" id="{BAD7E96D-9FFA-F109-8DBE-F02972882120}"/>
              </a:ext>
            </a:extLst>
          </p:cNvPr>
          <p:cNvSpPr>
            <a:spLocks noGrp="1"/>
          </p:cNvSpPr>
          <p:nvPr>
            <p:ph type="subTitle" idx="1"/>
          </p:nvPr>
        </p:nvSpPr>
        <p:spPr>
          <a:xfrm>
            <a:off x="1524000" y="3429000"/>
            <a:ext cx="9144000" cy="3066702"/>
          </a:xfrm>
        </p:spPr>
        <p:txBody>
          <a:bodyPr>
            <a:normAutofit/>
          </a:bodyPr>
          <a:lstStyle/>
          <a:p>
            <a:r>
              <a:rPr kumimoji="1" lang="en-CA" altLang="ja-CA" sz="3200" dirty="0"/>
              <a:t>Kenji M. Kojima </a:t>
            </a:r>
          </a:p>
          <a:p>
            <a:r>
              <a:rPr kumimoji="1" lang="en-CA" altLang="ja-CA" dirty="0">
                <a:solidFill>
                  <a:srgbClr val="0432FF"/>
                </a:solidFill>
              </a:rPr>
              <a:t>TRIUMF</a:t>
            </a:r>
            <a:r>
              <a:rPr kumimoji="1" lang="en-CA" altLang="ja-CA" dirty="0"/>
              <a:t> &amp; UBC: 2018~present</a:t>
            </a:r>
          </a:p>
          <a:p>
            <a:r>
              <a:rPr kumimoji="1" lang="en-CA" altLang="ja-CA" dirty="0">
                <a:solidFill>
                  <a:srgbClr val="0432FF"/>
                </a:solidFill>
              </a:rPr>
              <a:t>J-PARC</a:t>
            </a:r>
            <a:r>
              <a:rPr kumimoji="1" lang="en-CA" altLang="ja-CA" dirty="0"/>
              <a:t>: 2009~2018</a:t>
            </a:r>
          </a:p>
          <a:p>
            <a:r>
              <a:rPr kumimoji="1" lang="en-CA" altLang="ja-CA" dirty="0"/>
              <a:t>U-Tokyo: 1998~2009</a:t>
            </a:r>
          </a:p>
          <a:p>
            <a:r>
              <a:rPr kumimoji="1" lang="en-CA" altLang="ja-CA" dirty="0"/>
              <a:t>Columbia: 1993~1998 (visiting PhD</a:t>
            </a:r>
            <a:r>
              <a:rPr kumimoji="1" lang="en-CA" altLang="ja-CA" dirty="0">
                <a:sym typeface="Wingdings" pitchFamily="2" charset="2"/>
              </a:rPr>
              <a:t></a:t>
            </a:r>
            <a:r>
              <a:rPr kumimoji="1" lang="en-CA" altLang="ja-CA" dirty="0"/>
              <a:t>PDF)</a:t>
            </a:r>
          </a:p>
          <a:p>
            <a:r>
              <a:rPr kumimoji="1" lang="en-CA" altLang="ja-CA" dirty="0"/>
              <a:t>U-Tokyo: 1991-1993 (</a:t>
            </a:r>
            <a:r>
              <a:rPr kumimoji="1" lang="en-CA" altLang="ja-CA" dirty="0" err="1"/>
              <a:t>M.Sc</a:t>
            </a:r>
            <a:r>
              <a:rPr kumimoji="1" lang="en-CA" altLang="ja-CA" dirty="0"/>
              <a:t>)</a:t>
            </a:r>
            <a:endParaRPr kumimoji="1" lang="ja-CA" altLang="en-US" dirty="0"/>
          </a:p>
        </p:txBody>
      </p:sp>
      <p:sp>
        <p:nvSpPr>
          <p:cNvPr id="4" name="テキスト ボックス 3">
            <a:extLst>
              <a:ext uri="{FF2B5EF4-FFF2-40B4-BE49-F238E27FC236}">
                <a16:creationId xmlns:a16="http://schemas.microsoft.com/office/drawing/2014/main" id="{DFC76008-30E9-8D09-B8DA-5CD95A915563}"/>
              </a:ext>
            </a:extLst>
          </p:cNvPr>
          <p:cNvSpPr txBox="1"/>
          <p:nvPr/>
        </p:nvSpPr>
        <p:spPr>
          <a:xfrm>
            <a:off x="8156733" y="6115875"/>
            <a:ext cx="3894592" cy="646331"/>
          </a:xfrm>
          <a:prstGeom prst="rect">
            <a:avLst/>
          </a:prstGeom>
          <a:noFill/>
        </p:spPr>
        <p:txBody>
          <a:bodyPr wrap="none" rtlCol="0">
            <a:spAutoFit/>
          </a:bodyPr>
          <a:lstStyle/>
          <a:p>
            <a:r>
              <a:rPr kumimoji="1" lang="en-CA" altLang="ja-CA" dirty="0"/>
              <a:t>Muon Spectroscopy school</a:t>
            </a:r>
          </a:p>
          <a:p>
            <a:r>
              <a:rPr kumimoji="1" lang="en-CA" altLang="ja-CA" dirty="0"/>
              <a:t>14-21, 2026 Rigi-</a:t>
            </a:r>
            <a:r>
              <a:rPr kumimoji="1" lang="en-CA" altLang="ja-CA" dirty="0" err="1"/>
              <a:t>Kaltbad</a:t>
            </a:r>
            <a:r>
              <a:rPr kumimoji="1" lang="en-CA" altLang="ja-CA" dirty="0"/>
              <a:t>, Switzerland</a:t>
            </a:r>
            <a:endParaRPr kumimoji="1" lang="ja-CA" altLang="en-US" dirty="0"/>
          </a:p>
        </p:txBody>
      </p:sp>
      <p:sp>
        <p:nvSpPr>
          <p:cNvPr id="6" name="テキスト ボックス 5">
            <a:extLst>
              <a:ext uri="{FF2B5EF4-FFF2-40B4-BE49-F238E27FC236}">
                <a16:creationId xmlns:a16="http://schemas.microsoft.com/office/drawing/2014/main" id="{1AFE036D-98F2-21E2-91C1-4955644275D5}"/>
              </a:ext>
            </a:extLst>
          </p:cNvPr>
          <p:cNvSpPr txBox="1"/>
          <p:nvPr/>
        </p:nvSpPr>
        <p:spPr>
          <a:xfrm>
            <a:off x="211015" y="6416152"/>
            <a:ext cx="3629465" cy="369332"/>
          </a:xfrm>
          <a:prstGeom prst="rect">
            <a:avLst/>
          </a:prstGeom>
          <a:noFill/>
        </p:spPr>
        <p:txBody>
          <a:bodyPr wrap="square">
            <a:spAutoFit/>
          </a:bodyPr>
          <a:lstStyle/>
          <a:p>
            <a:r>
              <a:rPr lang="ja-CA" altLang="en-US" dirty="0"/>
              <a:t>https://indico.psi.ch/event/16947/</a:t>
            </a:r>
          </a:p>
        </p:txBody>
      </p:sp>
    </p:spTree>
    <p:extLst>
      <p:ext uri="{BB962C8B-B14F-4D97-AF65-F5344CB8AC3E}">
        <p14:creationId xmlns:p14="http://schemas.microsoft.com/office/powerpoint/2010/main" val="1402937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7DA1DE-83CC-6A5A-A207-E33F40A1B71A}"/>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D5E909B4-4BDB-7D71-1365-2F7C183BB790}"/>
              </a:ext>
            </a:extLst>
          </p:cNvPr>
          <p:cNvSpPr>
            <a:spLocks noGrp="1"/>
          </p:cNvSpPr>
          <p:nvPr>
            <p:ph type="title"/>
          </p:nvPr>
        </p:nvSpPr>
        <p:spPr/>
        <p:txBody>
          <a:bodyPr/>
          <a:lstStyle/>
          <a:p>
            <a:r>
              <a:rPr lang="en-US" altLang="ja-CA" b="1" dirty="0"/>
              <a:t>Key Concepts/Takeaways:</a:t>
            </a:r>
            <a:endParaRPr kumimoji="1" lang="ja-CA" altLang="en-US" dirty="0"/>
          </a:p>
        </p:txBody>
      </p:sp>
      <p:sp>
        <p:nvSpPr>
          <p:cNvPr id="3" name="コンテンツ プレースホルダー 2">
            <a:extLst>
              <a:ext uri="{FF2B5EF4-FFF2-40B4-BE49-F238E27FC236}">
                <a16:creationId xmlns:a16="http://schemas.microsoft.com/office/drawing/2014/main" id="{0EE7F7AC-BC09-86D8-BFB4-B54AAE90683A}"/>
              </a:ext>
            </a:extLst>
          </p:cNvPr>
          <p:cNvSpPr>
            <a:spLocks noGrp="1"/>
          </p:cNvSpPr>
          <p:nvPr>
            <p:ph idx="1"/>
          </p:nvPr>
        </p:nvSpPr>
        <p:spPr/>
        <p:txBody>
          <a:bodyPr/>
          <a:lstStyle/>
          <a:p>
            <a:pPr lvl="0"/>
            <a:r>
              <a:rPr lang="en-US" altLang="ja-CA" b="1" dirty="0">
                <a:solidFill>
                  <a:schemeClr val="bg1">
                    <a:lumMod val="75000"/>
                  </a:schemeClr>
                </a:solidFill>
              </a:rPr>
              <a:t>Detection Fundamentals: </a:t>
            </a:r>
            <a:r>
              <a:rPr lang="en-US" altLang="ja-CA" dirty="0">
                <a:solidFill>
                  <a:schemeClr val="bg1">
                    <a:lumMod val="75000"/>
                  </a:schemeClr>
                </a:solidFill>
              </a:rPr>
              <a:t>Explanation of scintillators, photomultiplier tubes (PMTs), and how they convert positrons and muons into measurable signals.</a:t>
            </a:r>
            <a:endParaRPr lang="ja-CA" altLang="ja-CA" dirty="0">
              <a:solidFill>
                <a:schemeClr val="bg1">
                  <a:lumMod val="75000"/>
                </a:schemeClr>
              </a:solidFill>
            </a:endParaRPr>
          </a:p>
          <a:p>
            <a:pPr lvl="0"/>
            <a:r>
              <a:rPr lang="en-US" altLang="ja-CA" b="1" dirty="0"/>
              <a:t>Data Acquisition Chain: </a:t>
            </a:r>
            <a:r>
              <a:rPr lang="en-US" altLang="ja-CA" dirty="0"/>
              <a:t>The role of discriminators, time-to-digital converters (TDCs), and how timing and dead-time considerations impact data quality.</a:t>
            </a:r>
            <a:endParaRPr lang="ja-CA" altLang="ja-CA" dirty="0"/>
          </a:p>
          <a:p>
            <a:pPr lvl="0"/>
            <a:r>
              <a:rPr lang="en-US" altLang="ja-CA" b="1" dirty="0"/>
              <a:t>Detector Arrays and Geometry: </a:t>
            </a:r>
            <a:r>
              <a:rPr lang="en-US" altLang="ja-CA" dirty="0"/>
              <a:t>How multiple detector configurations (e.g., cylindrical arrays) are used to maximize solid angle coverage and handle high counting rates.</a:t>
            </a:r>
            <a:endParaRPr lang="ja-CA" altLang="ja-CA" dirty="0"/>
          </a:p>
        </p:txBody>
      </p:sp>
    </p:spTree>
    <p:extLst>
      <p:ext uri="{BB962C8B-B14F-4D97-AF65-F5344CB8AC3E}">
        <p14:creationId xmlns:p14="http://schemas.microsoft.com/office/powerpoint/2010/main" val="37635627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図 93">
            <a:extLst>
              <a:ext uri="{FF2B5EF4-FFF2-40B4-BE49-F238E27FC236}">
                <a16:creationId xmlns:a16="http://schemas.microsoft.com/office/drawing/2014/main" id="{1C6E917E-0D38-C2C9-B78F-2DFAC832D257}"/>
              </a:ext>
            </a:extLst>
          </p:cNvPr>
          <p:cNvPicPr>
            <a:picLocks noChangeAspect="1"/>
          </p:cNvPicPr>
          <p:nvPr/>
        </p:nvPicPr>
        <p:blipFill>
          <a:blip r:embed="rId2"/>
          <a:stretch>
            <a:fillRect/>
          </a:stretch>
        </p:blipFill>
        <p:spPr>
          <a:xfrm>
            <a:off x="159941" y="4090344"/>
            <a:ext cx="10941003" cy="2414906"/>
          </a:xfrm>
          <a:prstGeom prst="rect">
            <a:avLst/>
          </a:prstGeom>
        </p:spPr>
      </p:pic>
      <p:sp>
        <p:nvSpPr>
          <p:cNvPr id="2" name="タイトル 1">
            <a:extLst>
              <a:ext uri="{FF2B5EF4-FFF2-40B4-BE49-F238E27FC236}">
                <a16:creationId xmlns:a16="http://schemas.microsoft.com/office/drawing/2014/main" id="{FC8E7260-B860-64A5-4E9C-0CCB7217F6BA}"/>
              </a:ext>
            </a:extLst>
          </p:cNvPr>
          <p:cNvSpPr>
            <a:spLocks noGrp="1"/>
          </p:cNvSpPr>
          <p:nvPr>
            <p:ph type="title"/>
          </p:nvPr>
        </p:nvSpPr>
        <p:spPr>
          <a:xfrm>
            <a:off x="524102" y="236391"/>
            <a:ext cx="11359634" cy="740490"/>
          </a:xfrm>
        </p:spPr>
        <p:txBody>
          <a:bodyPr>
            <a:normAutofit/>
          </a:bodyPr>
          <a:lstStyle/>
          <a:p>
            <a:r>
              <a:rPr kumimoji="1" lang="en-CA" altLang="ja-CA" dirty="0"/>
              <a:t>Discriminators </a:t>
            </a:r>
            <a:r>
              <a:rPr kumimoji="1" lang="en-CA" altLang="ja-CA" sz="3200" dirty="0"/>
              <a:t>(Analog signal to Digital timing pulse)</a:t>
            </a:r>
            <a:endParaRPr kumimoji="1" lang="ja-CA" altLang="en-US" sz="3200" dirty="0"/>
          </a:p>
        </p:txBody>
      </p:sp>
      <p:grpSp>
        <p:nvGrpSpPr>
          <p:cNvPr id="5" name="グループ化 4">
            <a:extLst>
              <a:ext uri="{FF2B5EF4-FFF2-40B4-BE49-F238E27FC236}">
                <a16:creationId xmlns:a16="http://schemas.microsoft.com/office/drawing/2014/main" id="{946ECC33-5424-F9C7-1E59-C35113887F8C}"/>
              </a:ext>
            </a:extLst>
          </p:cNvPr>
          <p:cNvGrpSpPr>
            <a:grpSpLocks noChangeAspect="1"/>
          </p:cNvGrpSpPr>
          <p:nvPr/>
        </p:nvGrpSpPr>
        <p:grpSpPr>
          <a:xfrm>
            <a:off x="141503" y="740611"/>
            <a:ext cx="10501838" cy="2984247"/>
            <a:chOff x="141503" y="880311"/>
            <a:chExt cx="12057000" cy="3426169"/>
          </a:xfrm>
        </p:grpSpPr>
        <p:grpSp>
          <p:nvGrpSpPr>
            <p:cNvPr id="6" name="Group 153">
              <a:extLst>
                <a:ext uri="{FF2B5EF4-FFF2-40B4-BE49-F238E27FC236}">
                  <a16:creationId xmlns:a16="http://schemas.microsoft.com/office/drawing/2014/main" id="{947D5DFC-AA8D-AA85-BC12-46439886EA41}"/>
                </a:ext>
              </a:extLst>
            </p:cNvPr>
            <p:cNvGrpSpPr>
              <a:grpSpLocks noChangeAspect="1"/>
            </p:cNvGrpSpPr>
            <p:nvPr/>
          </p:nvGrpSpPr>
          <p:grpSpPr bwMode="auto">
            <a:xfrm>
              <a:off x="1609625" y="1388384"/>
              <a:ext cx="8090431" cy="2483232"/>
              <a:chOff x="3280" y="7820"/>
              <a:chExt cx="5480" cy="1682"/>
            </a:xfrm>
          </p:grpSpPr>
          <p:grpSp>
            <p:nvGrpSpPr>
              <p:cNvPr id="22" name="Group 154">
                <a:extLst>
                  <a:ext uri="{FF2B5EF4-FFF2-40B4-BE49-F238E27FC236}">
                    <a16:creationId xmlns:a16="http://schemas.microsoft.com/office/drawing/2014/main" id="{6E1156C1-3568-8147-A5B1-E9C2EEF0665D}"/>
                  </a:ext>
                </a:extLst>
              </p:cNvPr>
              <p:cNvGrpSpPr>
                <a:grpSpLocks noChangeAspect="1"/>
              </p:cNvGrpSpPr>
              <p:nvPr/>
            </p:nvGrpSpPr>
            <p:grpSpPr bwMode="auto">
              <a:xfrm>
                <a:off x="3356" y="8140"/>
                <a:ext cx="3194" cy="264"/>
                <a:chOff x="2096" y="6400"/>
                <a:chExt cx="3194" cy="264"/>
              </a:xfrm>
            </p:grpSpPr>
            <p:sp>
              <p:nvSpPr>
                <p:cNvPr id="51" name="Rectangle 155">
                  <a:extLst>
                    <a:ext uri="{FF2B5EF4-FFF2-40B4-BE49-F238E27FC236}">
                      <a16:creationId xmlns:a16="http://schemas.microsoft.com/office/drawing/2014/main" id="{184C5EB8-60AD-FF88-259B-0074E28E900E}"/>
                    </a:ext>
                  </a:extLst>
                </p:cNvPr>
                <p:cNvSpPr>
                  <a:spLocks noChangeAspect="1" noEditPoints="1" noChangeArrowheads="1" noChangeShapeType="1" noTextEdit="1"/>
                </p:cNvSpPr>
                <p:nvPr/>
              </p:nvSpPr>
              <p:spPr bwMode="auto">
                <a:xfrm>
                  <a:off x="2096" y="6400"/>
                  <a:ext cx="2400" cy="256"/>
                </a:xfrm>
                <a:prstGeom prst="rect">
                  <a:avLst/>
                </a:prstGeom>
                <a:solidFill>
                  <a:srgbClr val="FFFFFF"/>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sp>
              <p:nvSpPr>
                <p:cNvPr id="52" name="Rectangle 156">
                  <a:extLst>
                    <a:ext uri="{FF2B5EF4-FFF2-40B4-BE49-F238E27FC236}">
                      <a16:creationId xmlns:a16="http://schemas.microsoft.com/office/drawing/2014/main" id="{DD0F619B-A0B9-8A4C-7FDD-242CF604B8FE}"/>
                    </a:ext>
                  </a:extLst>
                </p:cNvPr>
                <p:cNvSpPr>
                  <a:spLocks noChangeAspect="1" noEditPoints="1" noChangeArrowheads="1" noChangeShapeType="1" noTextEdit="1"/>
                </p:cNvSpPr>
                <p:nvPr/>
              </p:nvSpPr>
              <p:spPr bwMode="auto">
                <a:xfrm>
                  <a:off x="4912" y="6464"/>
                  <a:ext cx="378" cy="144"/>
                </a:xfrm>
                <a:prstGeom prst="rect">
                  <a:avLst/>
                </a:prstGeom>
                <a:solidFill>
                  <a:srgbClr val="000000"/>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cxnSp>
              <p:nvCxnSpPr>
                <p:cNvPr id="53" name="Line 157">
                  <a:extLst>
                    <a:ext uri="{FF2B5EF4-FFF2-40B4-BE49-F238E27FC236}">
                      <a16:creationId xmlns:a16="http://schemas.microsoft.com/office/drawing/2014/main" id="{E0010489-B8F7-8E36-7728-FC844D4FA95D}"/>
                    </a:ext>
                  </a:extLst>
                </p:cNvPr>
                <p:cNvCxnSpPr>
                  <a:cxnSpLocks noChangeAspect="1" noEditPoints="1" noChangeArrowheads="1" noChangeShapeType="1"/>
                </p:cNvCxnSpPr>
                <p:nvPr/>
              </p:nvCxnSpPr>
              <p:spPr bwMode="auto">
                <a:xfrm>
                  <a:off x="4496" y="6404"/>
                  <a:ext cx="394" cy="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54" name="Line 158">
                  <a:extLst>
                    <a:ext uri="{FF2B5EF4-FFF2-40B4-BE49-F238E27FC236}">
                      <a16:creationId xmlns:a16="http://schemas.microsoft.com/office/drawing/2014/main" id="{1174AEFE-B54A-8312-F2EF-9391581DE339}"/>
                    </a:ext>
                  </a:extLst>
                </p:cNvPr>
                <p:cNvCxnSpPr>
                  <a:cxnSpLocks noChangeAspect="1" noEditPoints="1" noChangeArrowheads="1" noChangeShapeType="1"/>
                </p:cNvCxnSpPr>
                <p:nvPr/>
              </p:nvCxnSpPr>
              <p:spPr bwMode="auto">
                <a:xfrm flipV="1">
                  <a:off x="4496" y="6614"/>
                  <a:ext cx="414" cy="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nvGrpSpPr>
              <p:cNvPr id="23" name="Group 159">
                <a:extLst>
                  <a:ext uri="{FF2B5EF4-FFF2-40B4-BE49-F238E27FC236}">
                    <a16:creationId xmlns:a16="http://schemas.microsoft.com/office/drawing/2014/main" id="{425DB526-202A-1F7E-7067-2612E2024C31}"/>
                  </a:ext>
                </a:extLst>
              </p:cNvPr>
              <p:cNvGrpSpPr>
                <a:grpSpLocks noChangeAspect="1"/>
              </p:cNvGrpSpPr>
              <p:nvPr/>
            </p:nvGrpSpPr>
            <p:grpSpPr bwMode="auto">
              <a:xfrm>
                <a:off x="3356" y="8480"/>
                <a:ext cx="3194" cy="264"/>
                <a:chOff x="2096" y="6400"/>
                <a:chExt cx="3194" cy="264"/>
              </a:xfrm>
            </p:grpSpPr>
            <p:sp>
              <p:nvSpPr>
                <p:cNvPr id="47" name="Rectangle 160">
                  <a:extLst>
                    <a:ext uri="{FF2B5EF4-FFF2-40B4-BE49-F238E27FC236}">
                      <a16:creationId xmlns:a16="http://schemas.microsoft.com/office/drawing/2014/main" id="{DB2CD12F-7A8C-EC1D-1CAC-5AEEBB648877}"/>
                    </a:ext>
                  </a:extLst>
                </p:cNvPr>
                <p:cNvSpPr>
                  <a:spLocks noChangeAspect="1" noEditPoints="1" noChangeArrowheads="1" noChangeShapeType="1" noTextEdit="1"/>
                </p:cNvSpPr>
                <p:nvPr/>
              </p:nvSpPr>
              <p:spPr bwMode="auto">
                <a:xfrm>
                  <a:off x="2096" y="6400"/>
                  <a:ext cx="2400" cy="256"/>
                </a:xfrm>
                <a:prstGeom prst="rect">
                  <a:avLst/>
                </a:prstGeom>
                <a:solidFill>
                  <a:srgbClr val="FFFFFF"/>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sp>
              <p:nvSpPr>
                <p:cNvPr id="48" name="Rectangle 161">
                  <a:extLst>
                    <a:ext uri="{FF2B5EF4-FFF2-40B4-BE49-F238E27FC236}">
                      <a16:creationId xmlns:a16="http://schemas.microsoft.com/office/drawing/2014/main" id="{13CAE66B-57BC-7458-290D-92C0341B4A74}"/>
                    </a:ext>
                  </a:extLst>
                </p:cNvPr>
                <p:cNvSpPr>
                  <a:spLocks noChangeAspect="1" noEditPoints="1" noChangeArrowheads="1" noChangeShapeType="1" noTextEdit="1"/>
                </p:cNvSpPr>
                <p:nvPr/>
              </p:nvSpPr>
              <p:spPr bwMode="auto">
                <a:xfrm>
                  <a:off x="4912" y="6464"/>
                  <a:ext cx="378" cy="144"/>
                </a:xfrm>
                <a:prstGeom prst="rect">
                  <a:avLst/>
                </a:prstGeom>
                <a:solidFill>
                  <a:srgbClr val="000000"/>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cxnSp>
              <p:nvCxnSpPr>
                <p:cNvPr id="49" name="Line 162">
                  <a:extLst>
                    <a:ext uri="{FF2B5EF4-FFF2-40B4-BE49-F238E27FC236}">
                      <a16:creationId xmlns:a16="http://schemas.microsoft.com/office/drawing/2014/main" id="{75730285-BD81-23AB-C3D5-2653C5AE4550}"/>
                    </a:ext>
                  </a:extLst>
                </p:cNvPr>
                <p:cNvCxnSpPr>
                  <a:cxnSpLocks noChangeAspect="1" noEditPoints="1" noChangeArrowheads="1" noChangeShapeType="1"/>
                </p:cNvCxnSpPr>
                <p:nvPr/>
              </p:nvCxnSpPr>
              <p:spPr bwMode="auto">
                <a:xfrm>
                  <a:off x="4496" y="6404"/>
                  <a:ext cx="394" cy="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50" name="Line 163">
                  <a:extLst>
                    <a:ext uri="{FF2B5EF4-FFF2-40B4-BE49-F238E27FC236}">
                      <a16:creationId xmlns:a16="http://schemas.microsoft.com/office/drawing/2014/main" id="{BD2D9C23-5C7A-A296-C7B3-3FD973539B08}"/>
                    </a:ext>
                  </a:extLst>
                </p:cNvPr>
                <p:cNvCxnSpPr>
                  <a:cxnSpLocks noChangeAspect="1" noEditPoints="1" noChangeArrowheads="1" noChangeShapeType="1"/>
                </p:cNvCxnSpPr>
                <p:nvPr/>
              </p:nvCxnSpPr>
              <p:spPr bwMode="auto">
                <a:xfrm flipV="1">
                  <a:off x="4496" y="6614"/>
                  <a:ext cx="414" cy="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nvGrpSpPr>
              <p:cNvPr id="24" name="Group 164">
                <a:extLst>
                  <a:ext uri="{FF2B5EF4-FFF2-40B4-BE49-F238E27FC236}">
                    <a16:creationId xmlns:a16="http://schemas.microsoft.com/office/drawing/2014/main" id="{22FE6042-5F6A-C2BE-5341-CD1FCDB521C1}"/>
                  </a:ext>
                </a:extLst>
              </p:cNvPr>
              <p:cNvGrpSpPr>
                <a:grpSpLocks noChangeAspect="1"/>
              </p:cNvGrpSpPr>
              <p:nvPr/>
            </p:nvGrpSpPr>
            <p:grpSpPr bwMode="auto">
              <a:xfrm>
                <a:off x="3366" y="9220"/>
                <a:ext cx="3194" cy="264"/>
                <a:chOff x="2096" y="6400"/>
                <a:chExt cx="3194" cy="264"/>
              </a:xfrm>
            </p:grpSpPr>
            <p:sp>
              <p:nvSpPr>
                <p:cNvPr id="43" name="Rectangle 165">
                  <a:extLst>
                    <a:ext uri="{FF2B5EF4-FFF2-40B4-BE49-F238E27FC236}">
                      <a16:creationId xmlns:a16="http://schemas.microsoft.com/office/drawing/2014/main" id="{5A2EE543-B4B6-793F-04E6-9241EE6125B2}"/>
                    </a:ext>
                  </a:extLst>
                </p:cNvPr>
                <p:cNvSpPr>
                  <a:spLocks noChangeAspect="1" noEditPoints="1" noChangeArrowheads="1" noChangeShapeType="1" noTextEdit="1"/>
                </p:cNvSpPr>
                <p:nvPr/>
              </p:nvSpPr>
              <p:spPr bwMode="auto">
                <a:xfrm>
                  <a:off x="2096" y="6400"/>
                  <a:ext cx="2400" cy="256"/>
                </a:xfrm>
                <a:prstGeom prst="rect">
                  <a:avLst/>
                </a:prstGeom>
                <a:solidFill>
                  <a:srgbClr val="FFFFFF"/>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sp>
              <p:nvSpPr>
                <p:cNvPr id="44" name="Rectangle 166">
                  <a:extLst>
                    <a:ext uri="{FF2B5EF4-FFF2-40B4-BE49-F238E27FC236}">
                      <a16:creationId xmlns:a16="http://schemas.microsoft.com/office/drawing/2014/main" id="{A22EE915-DF24-5E8D-9C8E-5135465CB365}"/>
                    </a:ext>
                  </a:extLst>
                </p:cNvPr>
                <p:cNvSpPr>
                  <a:spLocks noChangeAspect="1" noEditPoints="1" noChangeArrowheads="1" noChangeShapeType="1" noTextEdit="1"/>
                </p:cNvSpPr>
                <p:nvPr/>
              </p:nvSpPr>
              <p:spPr bwMode="auto">
                <a:xfrm>
                  <a:off x="4912" y="6464"/>
                  <a:ext cx="378" cy="144"/>
                </a:xfrm>
                <a:prstGeom prst="rect">
                  <a:avLst/>
                </a:prstGeom>
                <a:solidFill>
                  <a:srgbClr val="000000"/>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cxnSp>
              <p:nvCxnSpPr>
                <p:cNvPr id="45" name="Line 167">
                  <a:extLst>
                    <a:ext uri="{FF2B5EF4-FFF2-40B4-BE49-F238E27FC236}">
                      <a16:creationId xmlns:a16="http://schemas.microsoft.com/office/drawing/2014/main" id="{6211434F-390A-B8AE-79F8-A2D492AF9B1B}"/>
                    </a:ext>
                  </a:extLst>
                </p:cNvPr>
                <p:cNvCxnSpPr>
                  <a:cxnSpLocks noChangeAspect="1" noEditPoints="1" noChangeArrowheads="1" noChangeShapeType="1"/>
                </p:cNvCxnSpPr>
                <p:nvPr/>
              </p:nvCxnSpPr>
              <p:spPr bwMode="auto">
                <a:xfrm>
                  <a:off x="4496" y="6404"/>
                  <a:ext cx="394" cy="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6" name="Line 168">
                  <a:extLst>
                    <a:ext uri="{FF2B5EF4-FFF2-40B4-BE49-F238E27FC236}">
                      <a16:creationId xmlns:a16="http://schemas.microsoft.com/office/drawing/2014/main" id="{62C7CEBA-EC7C-DB99-6403-12516494E13E}"/>
                    </a:ext>
                  </a:extLst>
                </p:cNvPr>
                <p:cNvCxnSpPr>
                  <a:cxnSpLocks noChangeAspect="1" noEditPoints="1" noChangeArrowheads="1" noChangeShapeType="1"/>
                </p:cNvCxnSpPr>
                <p:nvPr/>
              </p:nvCxnSpPr>
              <p:spPr bwMode="auto">
                <a:xfrm flipV="1">
                  <a:off x="4496" y="6614"/>
                  <a:ext cx="414" cy="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sp>
            <p:nvSpPr>
              <p:cNvPr id="25" name="Rectangle 169">
                <a:extLst>
                  <a:ext uri="{FF2B5EF4-FFF2-40B4-BE49-F238E27FC236}">
                    <a16:creationId xmlns:a16="http://schemas.microsoft.com/office/drawing/2014/main" id="{FC3D7D2D-5813-DC9F-EAE1-00E41BEE60B7}"/>
                  </a:ext>
                </a:extLst>
              </p:cNvPr>
              <p:cNvSpPr>
                <a:spLocks noChangeAspect="1" noEditPoints="1" noChangeArrowheads="1" noChangeShapeType="1" noTextEdit="1"/>
              </p:cNvSpPr>
              <p:nvPr/>
            </p:nvSpPr>
            <p:spPr bwMode="auto">
              <a:xfrm>
                <a:off x="3280" y="8810"/>
                <a:ext cx="2630" cy="330"/>
              </a:xfrm>
              <a:prstGeom prst="rect">
                <a:avLst/>
              </a:prstGeom>
              <a:blipFill dpi="0" rotWithShape="0">
                <a:blip r:embed="rId3"/>
                <a:srcRect/>
                <a:tile tx="0" ty="0" sx="100000" sy="100000" flip="none" algn="tl"/>
              </a:blip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cxnSp>
            <p:nvCxnSpPr>
              <p:cNvPr id="26" name="Line 171">
                <a:extLst>
                  <a:ext uri="{FF2B5EF4-FFF2-40B4-BE49-F238E27FC236}">
                    <a16:creationId xmlns:a16="http://schemas.microsoft.com/office/drawing/2014/main" id="{D5646DF0-5860-8FB6-5184-BEA41949023F}"/>
                  </a:ext>
                </a:extLst>
              </p:cNvPr>
              <p:cNvCxnSpPr>
                <a:cxnSpLocks noChangeAspect="1" noEditPoints="1" noChangeArrowheads="1" noChangeShapeType="1"/>
              </p:cNvCxnSpPr>
              <p:nvPr/>
            </p:nvCxnSpPr>
            <p:spPr bwMode="auto">
              <a:xfrm flipH="1">
                <a:off x="5030" y="7820"/>
                <a:ext cx="250" cy="119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7" name="AutoShape 172">
                <a:extLst>
                  <a:ext uri="{FF2B5EF4-FFF2-40B4-BE49-F238E27FC236}">
                    <a16:creationId xmlns:a16="http://schemas.microsoft.com/office/drawing/2014/main" id="{0EAD8E2E-48FD-3E6B-57F5-9C458327D0B2}"/>
                  </a:ext>
                </a:extLst>
              </p:cNvPr>
              <p:cNvSpPr>
                <a:spLocks noChangeAspect="1" noEditPoints="1" noChangeArrowheads="1" noChangeShapeType="1" noTextEdit="1"/>
              </p:cNvSpPr>
              <p:nvPr/>
            </p:nvSpPr>
            <p:spPr bwMode="auto">
              <a:xfrm>
                <a:off x="7500" y="8150"/>
                <a:ext cx="610" cy="520"/>
              </a:xfrm>
              <a:prstGeom prst="flowChartDelay">
                <a:avLst/>
              </a:prstGeom>
              <a:solidFill>
                <a:srgbClr val="FFFFFF"/>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sp>
            <p:nvSpPr>
              <p:cNvPr id="28" name="Oval 173">
                <a:extLst>
                  <a:ext uri="{FF2B5EF4-FFF2-40B4-BE49-F238E27FC236}">
                    <a16:creationId xmlns:a16="http://schemas.microsoft.com/office/drawing/2014/main" id="{FCF21AEA-D38C-1596-C396-F186044DF916}"/>
                  </a:ext>
                </a:extLst>
              </p:cNvPr>
              <p:cNvSpPr>
                <a:spLocks noChangeAspect="1" noEditPoints="1" noChangeArrowheads="1" noChangeShapeType="1" noTextEdit="1"/>
              </p:cNvSpPr>
              <p:nvPr/>
            </p:nvSpPr>
            <p:spPr bwMode="auto">
              <a:xfrm>
                <a:off x="7370" y="8520"/>
                <a:ext cx="120" cy="120"/>
              </a:xfrm>
              <a:prstGeom prst="ellipse">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cxnSp>
            <p:nvCxnSpPr>
              <p:cNvPr id="29" name="Line 174">
                <a:extLst>
                  <a:ext uri="{FF2B5EF4-FFF2-40B4-BE49-F238E27FC236}">
                    <a16:creationId xmlns:a16="http://schemas.microsoft.com/office/drawing/2014/main" id="{36D0CCB8-69C8-CF2C-8288-29923AD58E0C}"/>
                  </a:ext>
                </a:extLst>
              </p:cNvPr>
              <p:cNvCxnSpPr>
                <a:cxnSpLocks noChangeAspect="1" noEditPoints="1" noChangeArrowheads="1" noChangeShapeType="1"/>
              </p:cNvCxnSpPr>
              <p:nvPr/>
            </p:nvCxnSpPr>
            <p:spPr bwMode="auto">
              <a:xfrm>
                <a:off x="6550" y="8270"/>
                <a:ext cx="94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30" name="Line 175">
                <a:extLst>
                  <a:ext uri="{FF2B5EF4-FFF2-40B4-BE49-F238E27FC236}">
                    <a16:creationId xmlns:a16="http://schemas.microsoft.com/office/drawing/2014/main" id="{17022BAF-8B2C-4F08-08D3-E178A401848B}"/>
                  </a:ext>
                </a:extLst>
              </p:cNvPr>
              <p:cNvCxnSpPr>
                <a:cxnSpLocks noChangeAspect="1" noEditPoints="1" noChangeArrowheads="1" noChangeShapeType="1"/>
              </p:cNvCxnSpPr>
              <p:nvPr/>
            </p:nvCxnSpPr>
            <p:spPr bwMode="auto">
              <a:xfrm>
                <a:off x="7020" y="8420"/>
                <a:ext cx="48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31" name="Line 176">
                <a:extLst>
                  <a:ext uri="{FF2B5EF4-FFF2-40B4-BE49-F238E27FC236}">
                    <a16:creationId xmlns:a16="http://schemas.microsoft.com/office/drawing/2014/main" id="{45A1759F-C439-19F5-BA61-FFEFC9BAB8F8}"/>
                  </a:ext>
                </a:extLst>
              </p:cNvPr>
              <p:cNvCxnSpPr>
                <a:cxnSpLocks noChangeAspect="1" noEditPoints="1" noChangeArrowheads="1" noChangeShapeType="1"/>
              </p:cNvCxnSpPr>
              <p:nvPr/>
            </p:nvCxnSpPr>
            <p:spPr bwMode="auto">
              <a:xfrm>
                <a:off x="6540" y="8580"/>
                <a:ext cx="48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32" name="Line 177">
                <a:extLst>
                  <a:ext uri="{FF2B5EF4-FFF2-40B4-BE49-F238E27FC236}">
                    <a16:creationId xmlns:a16="http://schemas.microsoft.com/office/drawing/2014/main" id="{BC7B735C-B6A0-2B23-4E0E-84F1F3BB5691}"/>
                  </a:ext>
                </a:extLst>
              </p:cNvPr>
              <p:cNvCxnSpPr>
                <a:cxnSpLocks noChangeAspect="1" noEditPoints="1" noChangeArrowheads="1" noChangeShapeType="1"/>
              </p:cNvCxnSpPr>
              <p:nvPr/>
            </p:nvCxnSpPr>
            <p:spPr bwMode="auto">
              <a:xfrm>
                <a:off x="7020" y="8420"/>
                <a:ext cx="0" cy="15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33" name="Line 178">
                <a:extLst>
                  <a:ext uri="{FF2B5EF4-FFF2-40B4-BE49-F238E27FC236}">
                    <a16:creationId xmlns:a16="http://schemas.microsoft.com/office/drawing/2014/main" id="{50BFEEFE-8D77-757F-5C51-4FFB40F9F97C}"/>
                  </a:ext>
                </a:extLst>
              </p:cNvPr>
              <p:cNvCxnSpPr>
                <a:cxnSpLocks noChangeAspect="1" noEditPoints="1" noChangeArrowheads="1" noChangeShapeType="1"/>
              </p:cNvCxnSpPr>
              <p:nvPr/>
            </p:nvCxnSpPr>
            <p:spPr bwMode="auto">
              <a:xfrm>
                <a:off x="6580" y="9320"/>
                <a:ext cx="84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34" name="Line 179">
                <a:extLst>
                  <a:ext uri="{FF2B5EF4-FFF2-40B4-BE49-F238E27FC236}">
                    <a16:creationId xmlns:a16="http://schemas.microsoft.com/office/drawing/2014/main" id="{172D6565-3BDD-A3AA-81E3-031F89AA0FBE}"/>
                  </a:ext>
                </a:extLst>
              </p:cNvPr>
              <p:cNvCxnSpPr>
                <a:cxnSpLocks noChangeAspect="1" noEditPoints="1" noChangeArrowheads="1" noChangeShapeType="1"/>
              </p:cNvCxnSpPr>
              <p:nvPr/>
            </p:nvCxnSpPr>
            <p:spPr bwMode="auto">
              <a:xfrm>
                <a:off x="7430" y="8640"/>
                <a:ext cx="0" cy="6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35" name="Line 180">
                <a:extLst>
                  <a:ext uri="{FF2B5EF4-FFF2-40B4-BE49-F238E27FC236}">
                    <a16:creationId xmlns:a16="http://schemas.microsoft.com/office/drawing/2014/main" id="{BA832D54-FE60-90A5-FE0E-F4F29653717D}"/>
                  </a:ext>
                </a:extLst>
              </p:cNvPr>
              <p:cNvCxnSpPr>
                <a:cxnSpLocks noChangeAspect="1" noEditPoints="1" noChangeArrowheads="1" noChangeShapeType="1"/>
              </p:cNvCxnSpPr>
              <p:nvPr/>
            </p:nvCxnSpPr>
            <p:spPr bwMode="auto">
              <a:xfrm flipV="1">
                <a:off x="8110" y="8400"/>
                <a:ext cx="600"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6" name="Line 182">
                <a:extLst>
                  <a:ext uri="{FF2B5EF4-FFF2-40B4-BE49-F238E27FC236}">
                    <a16:creationId xmlns:a16="http://schemas.microsoft.com/office/drawing/2014/main" id="{E358652E-8478-69EA-55D4-9AF3629C1CF1}"/>
                  </a:ext>
                </a:extLst>
              </p:cNvPr>
              <p:cNvCxnSpPr>
                <a:cxnSpLocks noChangeAspect="1" noEditPoints="1" noChangeArrowheads="1" noChangeShapeType="1"/>
              </p:cNvCxnSpPr>
              <p:nvPr/>
            </p:nvCxnSpPr>
            <p:spPr bwMode="auto">
              <a:xfrm>
                <a:off x="7010" y="8800"/>
                <a:ext cx="1700" cy="0"/>
              </a:xfrm>
              <a:prstGeom prst="line">
                <a:avLst/>
              </a:prstGeom>
              <a:noFill/>
              <a:ln w="19050">
                <a:solidFill>
                  <a:srgbClr val="000000"/>
                </a:solidFill>
                <a:prstDash val="dash"/>
                <a:round/>
                <a:headEnd/>
                <a:tailEnd type="triangle" w="med" len="med"/>
              </a:ln>
              <a:extLst>
                <a:ext uri="{909E8E84-426E-40DD-AFC4-6F175D3DCCD1}">
                  <a14:hiddenFill xmlns:a14="http://schemas.microsoft.com/office/drawing/2010/main">
                    <a:noFill/>
                  </a14:hiddenFill>
                </a:ext>
              </a:extLst>
            </p:spPr>
          </p:cxnSp>
          <p:cxnSp>
            <p:nvCxnSpPr>
              <p:cNvPr id="37" name="Line 183">
                <a:extLst>
                  <a:ext uri="{FF2B5EF4-FFF2-40B4-BE49-F238E27FC236}">
                    <a16:creationId xmlns:a16="http://schemas.microsoft.com/office/drawing/2014/main" id="{652013AD-44B9-56FA-6455-AC2CC697114E}"/>
                  </a:ext>
                </a:extLst>
              </p:cNvPr>
              <p:cNvCxnSpPr>
                <a:cxnSpLocks noChangeAspect="1" noEditPoints="1" noChangeArrowheads="1" noChangeShapeType="1"/>
              </p:cNvCxnSpPr>
              <p:nvPr/>
            </p:nvCxnSpPr>
            <p:spPr bwMode="auto">
              <a:xfrm>
                <a:off x="6530" y="8640"/>
                <a:ext cx="480" cy="0"/>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38" name="Line 184">
                <a:extLst>
                  <a:ext uri="{FF2B5EF4-FFF2-40B4-BE49-F238E27FC236}">
                    <a16:creationId xmlns:a16="http://schemas.microsoft.com/office/drawing/2014/main" id="{0008266E-C824-9176-FAE2-5D1FE80CD319}"/>
                  </a:ext>
                </a:extLst>
              </p:cNvPr>
              <p:cNvCxnSpPr>
                <a:cxnSpLocks noChangeAspect="1" noEditPoints="1" noChangeArrowheads="1" noChangeShapeType="1"/>
              </p:cNvCxnSpPr>
              <p:nvPr/>
            </p:nvCxnSpPr>
            <p:spPr bwMode="auto">
              <a:xfrm>
                <a:off x="7010" y="8650"/>
                <a:ext cx="0" cy="150"/>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39" name="Line 185">
                <a:extLst>
                  <a:ext uri="{FF2B5EF4-FFF2-40B4-BE49-F238E27FC236}">
                    <a16:creationId xmlns:a16="http://schemas.microsoft.com/office/drawing/2014/main" id="{F47E2768-1C07-AD4F-2B07-0D7C0046D2F1}"/>
                  </a:ext>
                </a:extLst>
              </p:cNvPr>
              <p:cNvCxnSpPr>
                <a:cxnSpLocks noChangeAspect="1" noEditPoints="1" noChangeArrowheads="1" noChangeShapeType="1"/>
              </p:cNvCxnSpPr>
              <p:nvPr/>
            </p:nvCxnSpPr>
            <p:spPr bwMode="auto">
              <a:xfrm>
                <a:off x="7060" y="9500"/>
                <a:ext cx="1700" cy="0"/>
              </a:xfrm>
              <a:prstGeom prst="line">
                <a:avLst/>
              </a:prstGeom>
              <a:noFill/>
              <a:ln w="19050">
                <a:solidFill>
                  <a:srgbClr val="000000"/>
                </a:solidFill>
                <a:prstDash val="dash"/>
                <a:round/>
                <a:headEnd/>
                <a:tailEnd type="triangle" w="med" len="med"/>
              </a:ln>
              <a:extLst>
                <a:ext uri="{909E8E84-426E-40DD-AFC4-6F175D3DCCD1}">
                  <a14:hiddenFill xmlns:a14="http://schemas.microsoft.com/office/drawing/2010/main">
                    <a:noFill/>
                  </a14:hiddenFill>
                </a:ext>
              </a:extLst>
            </p:spPr>
          </p:cxnSp>
          <p:cxnSp>
            <p:nvCxnSpPr>
              <p:cNvPr id="40" name="Line 186">
                <a:extLst>
                  <a:ext uri="{FF2B5EF4-FFF2-40B4-BE49-F238E27FC236}">
                    <a16:creationId xmlns:a16="http://schemas.microsoft.com/office/drawing/2014/main" id="{D04060ED-50D9-AC52-DACE-031BF5C0DBB0}"/>
                  </a:ext>
                </a:extLst>
              </p:cNvPr>
              <p:cNvCxnSpPr>
                <a:cxnSpLocks noChangeAspect="1" noEditPoints="1" noChangeArrowheads="1" noChangeShapeType="1"/>
              </p:cNvCxnSpPr>
              <p:nvPr/>
            </p:nvCxnSpPr>
            <p:spPr bwMode="auto">
              <a:xfrm>
                <a:off x="6580" y="9390"/>
                <a:ext cx="480" cy="0"/>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41" name="Line 187">
                <a:extLst>
                  <a:ext uri="{FF2B5EF4-FFF2-40B4-BE49-F238E27FC236}">
                    <a16:creationId xmlns:a16="http://schemas.microsoft.com/office/drawing/2014/main" id="{6AE8F74A-FE5D-5E37-A80A-BD73B6B88FDD}"/>
                  </a:ext>
                </a:extLst>
              </p:cNvPr>
              <p:cNvCxnSpPr>
                <a:cxnSpLocks noChangeAspect="1" noEditPoints="1" noChangeArrowheads="1" noChangeShapeType="1"/>
              </p:cNvCxnSpPr>
              <p:nvPr/>
            </p:nvCxnSpPr>
            <p:spPr bwMode="auto">
              <a:xfrm>
                <a:off x="7060" y="9400"/>
                <a:ext cx="0" cy="102"/>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42" name="Line 189">
                <a:extLst>
                  <a:ext uri="{FF2B5EF4-FFF2-40B4-BE49-F238E27FC236}">
                    <a16:creationId xmlns:a16="http://schemas.microsoft.com/office/drawing/2014/main" id="{78012B0A-C97C-55F3-9B3D-6C2EBA9AEE4D}"/>
                  </a:ext>
                </a:extLst>
              </p:cNvPr>
              <p:cNvCxnSpPr>
                <a:cxnSpLocks noChangeAspect="1" noEditPoints="1" noChangeArrowheads="1" noChangeShapeType="1"/>
              </p:cNvCxnSpPr>
              <p:nvPr/>
            </p:nvCxnSpPr>
            <p:spPr bwMode="auto">
              <a:xfrm flipH="1" flipV="1">
                <a:off x="3880" y="8020"/>
                <a:ext cx="1120" cy="1000"/>
              </a:xfrm>
              <a:prstGeom prst="line">
                <a:avLst/>
              </a:prstGeom>
              <a:noFill/>
              <a:ln w="28575">
                <a:solidFill>
                  <a:srgbClr val="000000"/>
                </a:solidFill>
                <a:prstDash val="dash"/>
                <a:round/>
                <a:headEnd/>
                <a:tailEnd type="triangle" w="med" len="med"/>
              </a:ln>
              <a:extLst>
                <a:ext uri="{909E8E84-426E-40DD-AFC4-6F175D3DCCD1}">
                  <a14:hiddenFill xmlns:a14="http://schemas.microsoft.com/office/drawing/2010/main">
                    <a:noFill/>
                  </a14:hiddenFill>
                </a:ext>
              </a:extLst>
            </p:spPr>
          </p:cxnSp>
        </p:grpSp>
        <p:sp>
          <p:nvSpPr>
            <p:cNvPr id="7" name="テキスト ボックス 6">
              <a:extLst>
                <a:ext uri="{FF2B5EF4-FFF2-40B4-BE49-F238E27FC236}">
                  <a16:creationId xmlns:a16="http://schemas.microsoft.com/office/drawing/2014/main" id="{71CC2C7F-93D4-84AB-EED1-E6E6665C973A}"/>
                </a:ext>
              </a:extLst>
            </p:cNvPr>
            <p:cNvSpPr txBox="1"/>
            <p:nvPr/>
          </p:nvSpPr>
          <p:spPr>
            <a:xfrm>
              <a:off x="3692225" y="880311"/>
              <a:ext cx="1265090" cy="523220"/>
            </a:xfrm>
            <a:prstGeom prst="rect">
              <a:avLst/>
            </a:prstGeom>
            <a:noFill/>
          </p:spPr>
          <p:txBody>
            <a:bodyPr wrap="none" rtlCol="0">
              <a:spAutoFit/>
            </a:bodyPr>
            <a:lstStyle/>
            <a:p>
              <a:r>
                <a:rPr kumimoji="1" lang="en-CA" altLang="ja-CA" sz="2800" dirty="0"/>
                <a:t>µ</a:t>
              </a:r>
              <a:r>
                <a:rPr kumimoji="1" lang="en-CA" altLang="ja-CA" sz="2800" baseline="30000" dirty="0"/>
                <a:t>+</a:t>
              </a:r>
              <a:r>
                <a:rPr kumimoji="1" lang="en-CA" altLang="ja-CA" sz="2800" dirty="0"/>
                <a:t> or µ</a:t>
              </a:r>
              <a:r>
                <a:rPr kumimoji="1" lang="en-CA" altLang="ja-CA" sz="2800" baseline="30000" dirty="0"/>
                <a:t>-</a:t>
              </a:r>
              <a:endParaRPr kumimoji="1" lang="ja-CA" altLang="en-US" sz="2800" baseline="30000" dirty="0"/>
            </a:p>
          </p:txBody>
        </p:sp>
        <p:sp>
          <p:nvSpPr>
            <p:cNvPr id="8" name="テキスト ボックス 7">
              <a:extLst>
                <a:ext uri="{FF2B5EF4-FFF2-40B4-BE49-F238E27FC236}">
                  <a16:creationId xmlns:a16="http://schemas.microsoft.com/office/drawing/2014/main" id="{55B14654-7E93-52D5-1627-E07943BF61E1}"/>
                </a:ext>
              </a:extLst>
            </p:cNvPr>
            <p:cNvSpPr txBox="1"/>
            <p:nvPr/>
          </p:nvSpPr>
          <p:spPr>
            <a:xfrm>
              <a:off x="905756" y="1078177"/>
              <a:ext cx="2288575" cy="523220"/>
            </a:xfrm>
            <a:prstGeom prst="rect">
              <a:avLst/>
            </a:prstGeom>
            <a:noFill/>
          </p:spPr>
          <p:txBody>
            <a:bodyPr wrap="none" rtlCol="0">
              <a:spAutoFit/>
            </a:bodyPr>
            <a:lstStyle/>
            <a:p>
              <a:r>
                <a:rPr kumimoji="1" lang="en-CA" altLang="ja-CA" sz="2800" dirty="0"/>
                <a:t>Decay e</a:t>
              </a:r>
              <a:r>
                <a:rPr kumimoji="1" lang="en-CA" altLang="ja-CA" sz="2800" baseline="30000" dirty="0"/>
                <a:t>+</a:t>
              </a:r>
              <a:r>
                <a:rPr kumimoji="1" lang="en-CA" altLang="ja-CA" sz="2800" dirty="0"/>
                <a:t> or e</a:t>
              </a:r>
              <a:r>
                <a:rPr kumimoji="1" lang="en-CA" altLang="ja-CA" sz="2800" baseline="30000" dirty="0"/>
                <a:t>-</a:t>
              </a:r>
              <a:endParaRPr kumimoji="1" lang="ja-CA" altLang="en-US" sz="2800" baseline="30000" dirty="0"/>
            </a:p>
          </p:txBody>
        </p:sp>
        <p:sp>
          <p:nvSpPr>
            <p:cNvPr id="9" name="テキスト ボックス 8">
              <a:extLst>
                <a:ext uri="{FF2B5EF4-FFF2-40B4-BE49-F238E27FC236}">
                  <a16:creationId xmlns:a16="http://schemas.microsoft.com/office/drawing/2014/main" id="{1C255918-E35E-B5B7-4078-F8B6CEADB1F2}"/>
                </a:ext>
              </a:extLst>
            </p:cNvPr>
            <p:cNvSpPr txBox="1"/>
            <p:nvPr/>
          </p:nvSpPr>
          <p:spPr>
            <a:xfrm>
              <a:off x="406260" y="1873730"/>
              <a:ext cx="1300805" cy="369332"/>
            </a:xfrm>
            <a:prstGeom prst="rect">
              <a:avLst/>
            </a:prstGeom>
            <a:noFill/>
          </p:spPr>
          <p:txBody>
            <a:bodyPr wrap="none" rtlCol="0">
              <a:spAutoFit/>
            </a:bodyPr>
            <a:lstStyle/>
            <a:p>
              <a:r>
                <a:rPr kumimoji="1" lang="en-CA" altLang="ja-CA" dirty="0"/>
                <a:t>TM counter</a:t>
              </a:r>
              <a:endParaRPr kumimoji="1" lang="ja-CA" altLang="en-US" dirty="0"/>
            </a:p>
          </p:txBody>
        </p:sp>
        <p:sp>
          <p:nvSpPr>
            <p:cNvPr id="10" name="テキスト ボックス 9">
              <a:extLst>
                <a:ext uri="{FF2B5EF4-FFF2-40B4-BE49-F238E27FC236}">
                  <a16:creationId xmlns:a16="http://schemas.microsoft.com/office/drawing/2014/main" id="{F3064F3E-02B1-7A2B-CF0E-BD896BD74C3C}"/>
                </a:ext>
              </a:extLst>
            </p:cNvPr>
            <p:cNvSpPr txBox="1"/>
            <p:nvPr/>
          </p:nvSpPr>
          <p:spPr>
            <a:xfrm>
              <a:off x="388543" y="2398200"/>
              <a:ext cx="1294393" cy="369332"/>
            </a:xfrm>
            <a:prstGeom prst="rect">
              <a:avLst/>
            </a:prstGeom>
            <a:noFill/>
          </p:spPr>
          <p:txBody>
            <a:bodyPr wrap="none" rtlCol="0">
              <a:spAutoFit/>
            </a:bodyPr>
            <a:lstStyle/>
            <a:p>
              <a:r>
                <a:rPr kumimoji="1" lang="en-CA" altLang="ja-CA" dirty="0"/>
                <a:t>Up counter</a:t>
              </a:r>
              <a:endParaRPr kumimoji="1" lang="ja-CA" altLang="en-US" dirty="0"/>
            </a:p>
          </p:txBody>
        </p:sp>
        <p:sp>
          <p:nvSpPr>
            <p:cNvPr id="11" name="テキスト ボックス 10">
              <a:extLst>
                <a:ext uri="{FF2B5EF4-FFF2-40B4-BE49-F238E27FC236}">
                  <a16:creationId xmlns:a16="http://schemas.microsoft.com/office/drawing/2014/main" id="{3C1FD4DE-8C34-FB6F-56F0-7DDBBD62C019}"/>
                </a:ext>
              </a:extLst>
            </p:cNvPr>
            <p:cNvSpPr txBox="1"/>
            <p:nvPr/>
          </p:nvSpPr>
          <p:spPr>
            <a:xfrm>
              <a:off x="141503" y="3475709"/>
              <a:ext cx="1583895" cy="369332"/>
            </a:xfrm>
            <a:prstGeom prst="rect">
              <a:avLst/>
            </a:prstGeom>
            <a:noFill/>
          </p:spPr>
          <p:txBody>
            <a:bodyPr wrap="none" rtlCol="0">
              <a:spAutoFit/>
            </a:bodyPr>
            <a:lstStyle/>
            <a:p>
              <a:r>
                <a:rPr kumimoji="1" lang="en-CA" altLang="ja-CA" dirty="0"/>
                <a:t>Down counter</a:t>
              </a:r>
              <a:endParaRPr kumimoji="1" lang="ja-CA" altLang="en-US" dirty="0"/>
            </a:p>
          </p:txBody>
        </p:sp>
        <p:sp>
          <p:nvSpPr>
            <p:cNvPr id="12" name="テキスト ボックス 11">
              <a:extLst>
                <a:ext uri="{FF2B5EF4-FFF2-40B4-BE49-F238E27FC236}">
                  <a16:creationId xmlns:a16="http://schemas.microsoft.com/office/drawing/2014/main" id="{3F2BDD0F-5CE1-8596-565D-A8EC1FC6D93A}"/>
                </a:ext>
              </a:extLst>
            </p:cNvPr>
            <p:cNvSpPr txBox="1"/>
            <p:nvPr/>
          </p:nvSpPr>
          <p:spPr>
            <a:xfrm>
              <a:off x="637106" y="2951239"/>
              <a:ext cx="946093" cy="369332"/>
            </a:xfrm>
            <a:prstGeom prst="rect">
              <a:avLst/>
            </a:prstGeom>
            <a:noFill/>
          </p:spPr>
          <p:txBody>
            <a:bodyPr wrap="none" rtlCol="0">
              <a:spAutoFit/>
            </a:bodyPr>
            <a:lstStyle/>
            <a:p>
              <a:r>
                <a:rPr kumimoji="1" lang="en-CA" altLang="ja-CA" dirty="0"/>
                <a:t>Sample</a:t>
              </a:r>
              <a:endParaRPr kumimoji="1" lang="ja-CA" altLang="en-US" dirty="0"/>
            </a:p>
          </p:txBody>
        </p:sp>
        <p:sp>
          <p:nvSpPr>
            <p:cNvPr id="13" name="テキスト ボックス 12">
              <a:extLst>
                <a:ext uri="{FF2B5EF4-FFF2-40B4-BE49-F238E27FC236}">
                  <a16:creationId xmlns:a16="http://schemas.microsoft.com/office/drawing/2014/main" id="{F6B91C5D-A230-FC71-ACA1-5B9E0CB677DF}"/>
                </a:ext>
              </a:extLst>
            </p:cNvPr>
            <p:cNvSpPr txBox="1"/>
            <p:nvPr/>
          </p:nvSpPr>
          <p:spPr>
            <a:xfrm>
              <a:off x="5846766" y="3937148"/>
              <a:ext cx="611065" cy="369332"/>
            </a:xfrm>
            <a:prstGeom prst="rect">
              <a:avLst/>
            </a:prstGeom>
            <a:noFill/>
          </p:spPr>
          <p:txBody>
            <a:bodyPr wrap="none" rtlCol="0">
              <a:spAutoFit/>
            </a:bodyPr>
            <a:lstStyle/>
            <a:p>
              <a:r>
                <a:rPr kumimoji="1" lang="en-CA" altLang="ja-CA" dirty="0"/>
                <a:t>PMT</a:t>
              </a:r>
              <a:endParaRPr kumimoji="1" lang="ja-CA" altLang="en-US" dirty="0"/>
            </a:p>
          </p:txBody>
        </p:sp>
        <p:sp>
          <p:nvSpPr>
            <p:cNvPr id="14" name="テキスト ボックス 13">
              <a:extLst>
                <a:ext uri="{FF2B5EF4-FFF2-40B4-BE49-F238E27FC236}">
                  <a16:creationId xmlns:a16="http://schemas.microsoft.com/office/drawing/2014/main" id="{7A39C543-436A-B439-F0E9-9503C300843A}"/>
                </a:ext>
              </a:extLst>
            </p:cNvPr>
            <p:cNvSpPr txBox="1"/>
            <p:nvPr/>
          </p:nvSpPr>
          <p:spPr>
            <a:xfrm>
              <a:off x="9654235" y="1931052"/>
              <a:ext cx="1838324" cy="461665"/>
            </a:xfrm>
            <a:prstGeom prst="rect">
              <a:avLst/>
            </a:prstGeom>
            <a:noFill/>
          </p:spPr>
          <p:txBody>
            <a:bodyPr wrap="none" rtlCol="0">
              <a:spAutoFit/>
            </a:bodyPr>
            <a:lstStyle/>
            <a:p>
              <a:r>
                <a:rPr kumimoji="1" lang="en-CA" altLang="ja-CA" sz="2400" dirty="0"/>
                <a:t>Muon trigger</a:t>
              </a:r>
              <a:endParaRPr kumimoji="1" lang="ja-CA" altLang="en-US" sz="2400" dirty="0"/>
            </a:p>
          </p:txBody>
        </p:sp>
        <p:sp>
          <p:nvSpPr>
            <p:cNvPr id="15" name="テキスト ボックス 14">
              <a:extLst>
                <a:ext uri="{FF2B5EF4-FFF2-40B4-BE49-F238E27FC236}">
                  <a16:creationId xmlns:a16="http://schemas.microsoft.com/office/drawing/2014/main" id="{D3BBD68C-ED73-266C-A395-98739388377B}"/>
                </a:ext>
              </a:extLst>
            </p:cNvPr>
            <p:cNvSpPr txBox="1"/>
            <p:nvPr/>
          </p:nvSpPr>
          <p:spPr>
            <a:xfrm>
              <a:off x="9642007" y="2573967"/>
              <a:ext cx="2549993" cy="461665"/>
            </a:xfrm>
            <a:prstGeom prst="rect">
              <a:avLst/>
            </a:prstGeom>
            <a:noFill/>
          </p:spPr>
          <p:txBody>
            <a:bodyPr wrap="none" rtlCol="0">
              <a:spAutoFit/>
            </a:bodyPr>
            <a:lstStyle/>
            <a:p>
              <a:r>
                <a:rPr kumimoji="1" lang="en-CA" altLang="ja-CA" sz="2400" dirty="0"/>
                <a:t>U counter e</a:t>
              </a:r>
              <a:r>
                <a:rPr kumimoji="1" lang="en-CA" altLang="ja-CA" sz="2400" baseline="30000" dirty="0"/>
                <a:t>+</a:t>
              </a:r>
              <a:r>
                <a:rPr kumimoji="1" lang="en-CA" altLang="ja-CA" sz="2400" dirty="0"/>
                <a:t>/e</a:t>
              </a:r>
              <a:r>
                <a:rPr kumimoji="1" lang="en-CA" altLang="ja-CA" sz="2400" baseline="30000" dirty="0"/>
                <a:t>-</a:t>
              </a:r>
              <a:r>
                <a:rPr kumimoji="1" lang="en-CA" altLang="ja-CA" sz="2400" dirty="0"/>
                <a:t> hit</a:t>
              </a:r>
              <a:endParaRPr kumimoji="1" lang="ja-CA" altLang="en-US" sz="2400" dirty="0"/>
            </a:p>
          </p:txBody>
        </p:sp>
        <p:sp>
          <p:nvSpPr>
            <p:cNvPr id="16" name="テキスト ボックス 15">
              <a:extLst>
                <a:ext uri="{FF2B5EF4-FFF2-40B4-BE49-F238E27FC236}">
                  <a16:creationId xmlns:a16="http://schemas.microsoft.com/office/drawing/2014/main" id="{612673CB-3B16-39A9-4DC3-6CFCB311E2B4}"/>
                </a:ext>
              </a:extLst>
            </p:cNvPr>
            <p:cNvSpPr txBox="1"/>
            <p:nvPr/>
          </p:nvSpPr>
          <p:spPr>
            <a:xfrm>
              <a:off x="9646907" y="3561139"/>
              <a:ext cx="2551596" cy="461665"/>
            </a:xfrm>
            <a:prstGeom prst="rect">
              <a:avLst/>
            </a:prstGeom>
            <a:noFill/>
          </p:spPr>
          <p:txBody>
            <a:bodyPr wrap="none" rtlCol="0">
              <a:spAutoFit/>
            </a:bodyPr>
            <a:lstStyle/>
            <a:p>
              <a:r>
                <a:rPr kumimoji="1" lang="en-CA" altLang="ja-CA" sz="2400" dirty="0"/>
                <a:t>D counter e</a:t>
              </a:r>
              <a:r>
                <a:rPr kumimoji="1" lang="en-CA" altLang="ja-CA" sz="2400" baseline="30000" dirty="0"/>
                <a:t>+</a:t>
              </a:r>
              <a:r>
                <a:rPr kumimoji="1" lang="en-CA" altLang="ja-CA" sz="2400" dirty="0"/>
                <a:t>/e</a:t>
              </a:r>
              <a:r>
                <a:rPr kumimoji="1" lang="en-CA" altLang="ja-CA" sz="2400" baseline="30000" dirty="0"/>
                <a:t>-</a:t>
              </a:r>
              <a:r>
                <a:rPr kumimoji="1" lang="en-CA" altLang="ja-CA" sz="2400" dirty="0"/>
                <a:t> hit</a:t>
              </a:r>
              <a:endParaRPr kumimoji="1" lang="ja-CA" altLang="en-US" sz="2400" dirty="0"/>
            </a:p>
          </p:txBody>
        </p:sp>
        <p:sp>
          <p:nvSpPr>
            <p:cNvPr id="17" name="テキスト ボックス 16">
              <a:extLst>
                <a:ext uri="{FF2B5EF4-FFF2-40B4-BE49-F238E27FC236}">
                  <a16:creationId xmlns:a16="http://schemas.microsoft.com/office/drawing/2014/main" id="{CDA9E6E2-52F1-22FC-209D-0C581330F804}"/>
                </a:ext>
              </a:extLst>
            </p:cNvPr>
            <p:cNvSpPr txBox="1"/>
            <p:nvPr/>
          </p:nvSpPr>
          <p:spPr>
            <a:xfrm>
              <a:off x="2495439" y="3871616"/>
              <a:ext cx="1972271" cy="369332"/>
            </a:xfrm>
            <a:prstGeom prst="rect">
              <a:avLst/>
            </a:prstGeom>
            <a:noFill/>
          </p:spPr>
          <p:txBody>
            <a:bodyPr wrap="none" rtlCol="0">
              <a:spAutoFit/>
            </a:bodyPr>
            <a:lstStyle/>
            <a:p>
              <a:r>
                <a:rPr kumimoji="1" lang="en-CA" altLang="ja-CA" dirty="0"/>
                <a:t>Plastic scintillator</a:t>
              </a:r>
              <a:endParaRPr kumimoji="1" lang="ja-CA" altLang="en-US" dirty="0"/>
            </a:p>
          </p:txBody>
        </p:sp>
        <p:sp>
          <p:nvSpPr>
            <p:cNvPr id="18" name="テキスト ボックス 17">
              <a:extLst>
                <a:ext uri="{FF2B5EF4-FFF2-40B4-BE49-F238E27FC236}">
                  <a16:creationId xmlns:a16="http://schemas.microsoft.com/office/drawing/2014/main" id="{6498C282-F2B6-B9D0-6C95-A28B54914ADA}"/>
                </a:ext>
              </a:extLst>
            </p:cNvPr>
            <p:cNvSpPr txBox="1"/>
            <p:nvPr/>
          </p:nvSpPr>
          <p:spPr>
            <a:xfrm>
              <a:off x="8932557" y="1821585"/>
              <a:ext cx="489236" cy="369332"/>
            </a:xfrm>
            <a:prstGeom prst="rect">
              <a:avLst/>
            </a:prstGeom>
            <a:noFill/>
          </p:spPr>
          <p:txBody>
            <a:bodyPr wrap="none" rtlCol="0">
              <a:spAutoFit/>
            </a:bodyPr>
            <a:lstStyle/>
            <a:p>
              <a:r>
                <a:rPr kumimoji="1" lang="en-CA" altLang="ja-CA" dirty="0"/>
                <a:t>t_0</a:t>
              </a:r>
              <a:endParaRPr kumimoji="1" lang="ja-CA" altLang="en-US" dirty="0"/>
            </a:p>
          </p:txBody>
        </p:sp>
        <p:sp>
          <p:nvSpPr>
            <p:cNvPr id="19" name="テキスト ボックス 18">
              <a:extLst>
                <a:ext uri="{FF2B5EF4-FFF2-40B4-BE49-F238E27FC236}">
                  <a16:creationId xmlns:a16="http://schemas.microsoft.com/office/drawing/2014/main" id="{CF907559-A2A2-669B-1E47-776FB37029B1}"/>
                </a:ext>
              </a:extLst>
            </p:cNvPr>
            <p:cNvSpPr txBox="1"/>
            <p:nvPr/>
          </p:nvSpPr>
          <p:spPr>
            <a:xfrm>
              <a:off x="8675617" y="2901528"/>
              <a:ext cx="960519" cy="369332"/>
            </a:xfrm>
            <a:prstGeom prst="rect">
              <a:avLst/>
            </a:prstGeom>
            <a:noFill/>
          </p:spPr>
          <p:txBody>
            <a:bodyPr wrap="none" rtlCol="0">
              <a:spAutoFit/>
            </a:bodyPr>
            <a:lstStyle/>
            <a:p>
              <a:r>
                <a:rPr kumimoji="1" lang="en-CA" altLang="ja-CA" dirty="0" err="1"/>
                <a:t>t_hit</a:t>
              </a:r>
              <a:r>
                <a:rPr kumimoji="1" lang="en-CA" altLang="ja-CA" dirty="0"/>
                <a:t> (U)</a:t>
              </a:r>
              <a:endParaRPr kumimoji="1" lang="ja-CA" altLang="en-US" dirty="0"/>
            </a:p>
          </p:txBody>
        </p:sp>
        <p:sp>
          <p:nvSpPr>
            <p:cNvPr id="20" name="テキスト ボックス 19">
              <a:extLst>
                <a:ext uri="{FF2B5EF4-FFF2-40B4-BE49-F238E27FC236}">
                  <a16:creationId xmlns:a16="http://schemas.microsoft.com/office/drawing/2014/main" id="{1D7E1C5B-0260-208E-0163-AC609E7D1BD0}"/>
                </a:ext>
              </a:extLst>
            </p:cNvPr>
            <p:cNvSpPr txBox="1"/>
            <p:nvPr/>
          </p:nvSpPr>
          <p:spPr>
            <a:xfrm>
              <a:off x="8716674" y="3929987"/>
              <a:ext cx="915635" cy="369332"/>
            </a:xfrm>
            <a:prstGeom prst="rect">
              <a:avLst/>
            </a:prstGeom>
            <a:noFill/>
          </p:spPr>
          <p:txBody>
            <a:bodyPr wrap="none" rtlCol="0">
              <a:spAutoFit/>
            </a:bodyPr>
            <a:lstStyle/>
            <a:p>
              <a:r>
                <a:rPr kumimoji="1" lang="en-CA" altLang="ja-CA" dirty="0" err="1"/>
                <a:t>t_hit</a:t>
              </a:r>
              <a:r>
                <a:rPr kumimoji="1" lang="en-CA" altLang="ja-CA" dirty="0"/>
                <a:t>(D)</a:t>
              </a:r>
              <a:endParaRPr kumimoji="1" lang="ja-CA" altLang="en-US" dirty="0"/>
            </a:p>
          </p:txBody>
        </p:sp>
        <p:sp>
          <p:nvSpPr>
            <p:cNvPr id="21" name="テキスト ボックス 20">
              <a:extLst>
                <a:ext uri="{FF2B5EF4-FFF2-40B4-BE49-F238E27FC236}">
                  <a16:creationId xmlns:a16="http://schemas.microsoft.com/office/drawing/2014/main" id="{C3A36954-00A5-394C-9C7F-B7D153C0B205}"/>
                </a:ext>
              </a:extLst>
            </p:cNvPr>
            <p:cNvSpPr txBox="1"/>
            <p:nvPr/>
          </p:nvSpPr>
          <p:spPr>
            <a:xfrm>
              <a:off x="8737331" y="970913"/>
              <a:ext cx="1053068" cy="742043"/>
            </a:xfrm>
            <a:prstGeom prst="rect">
              <a:avLst/>
            </a:prstGeom>
            <a:noFill/>
          </p:spPr>
          <p:txBody>
            <a:bodyPr wrap="none" rtlCol="0">
              <a:spAutoFit/>
            </a:bodyPr>
            <a:lstStyle/>
            <a:p>
              <a:r>
                <a:rPr kumimoji="1" lang="en-CA" altLang="ja-CA" dirty="0">
                  <a:solidFill>
                    <a:srgbClr val="FF0000"/>
                  </a:solidFill>
                </a:rPr>
                <a:t>Signal </a:t>
              </a:r>
            </a:p>
            <a:p>
              <a:r>
                <a:rPr kumimoji="1" lang="en-CA" altLang="ja-CA" dirty="0">
                  <a:solidFill>
                    <a:srgbClr val="FF0000"/>
                  </a:solidFill>
                </a:rPr>
                <a:t>timings</a:t>
              </a:r>
              <a:endParaRPr kumimoji="1" lang="ja-CA" altLang="en-US" dirty="0">
                <a:solidFill>
                  <a:srgbClr val="FF0000"/>
                </a:solidFill>
              </a:endParaRPr>
            </a:p>
          </p:txBody>
        </p:sp>
      </p:grpSp>
      <p:grpSp>
        <p:nvGrpSpPr>
          <p:cNvPr id="3" name="グループ化 2">
            <a:extLst>
              <a:ext uri="{FF2B5EF4-FFF2-40B4-BE49-F238E27FC236}">
                <a16:creationId xmlns:a16="http://schemas.microsoft.com/office/drawing/2014/main" id="{BFBD3B1F-3244-57DB-DC6A-1010061A53AA}"/>
              </a:ext>
            </a:extLst>
          </p:cNvPr>
          <p:cNvGrpSpPr/>
          <p:nvPr/>
        </p:nvGrpSpPr>
        <p:grpSpPr>
          <a:xfrm>
            <a:off x="4982940" y="937072"/>
            <a:ext cx="1875982" cy="2599552"/>
            <a:chOff x="4982940" y="937072"/>
            <a:chExt cx="1875982" cy="2599552"/>
          </a:xfrm>
        </p:grpSpPr>
        <p:sp>
          <p:nvSpPr>
            <p:cNvPr id="56" name="テキスト ボックス 55">
              <a:extLst>
                <a:ext uri="{FF2B5EF4-FFF2-40B4-BE49-F238E27FC236}">
                  <a16:creationId xmlns:a16="http://schemas.microsoft.com/office/drawing/2014/main" id="{85501516-BCE5-E604-E4F0-5F25C7FD1588}"/>
                </a:ext>
              </a:extLst>
            </p:cNvPr>
            <p:cNvSpPr txBox="1"/>
            <p:nvPr/>
          </p:nvSpPr>
          <p:spPr>
            <a:xfrm>
              <a:off x="4982940" y="1100227"/>
              <a:ext cx="869149" cy="369332"/>
            </a:xfrm>
            <a:prstGeom prst="rect">
              <a:avLst/>
            </a:prstGeom>
            <a:noFill/>
          </p:spPr>
          <p:txBody>
            <a:bodyPr wrap="none" rtlCol="0">
              <a:spAutoFit/>
            </a:bodyPr>
            <a:lstStyle/>
            <a:p>
              <a:r>
                <a:rPr kumimoji="1" lang="en-CA" altLang="ja-CA" dirty="0"/>
                <a:t>Analog</a:t>
              </a:r>
              <a:endParaRPr kumimoji="1" lang="ja-CA" altLang="en-US" dirty="0"/>
            </a:p>
          </p:txBody>
        </p:sp>
        <p:sp>
          <p:nvSpPr>
            <p:cNvPr id="57" name="テキスト ボックス 56">
              <a:extLst>
                <a:ext uri="{FF2B5EF4-FFF2-40B4-BE49-F238E27FC236}">
                  <a16:creationId xmlns:a16="http://schemas.microsoft.com/office/drawing/2014/main" id="{940BC164-54BD-4BD5-907B-534DC6BAB6BF}"/>
                </a:ext>
              </a:extLst>
            </p:cNvPr>
            <p:cNvSpPr txBox="1"/>
            <p:nvPr/>
          </p:nvSpPr>
          <p:spPr>
            <a:xfrm>
              <a:off x="6037159" y="1102688"/>
              <a:ext cx="821763" cy="369332"/>
            </a:xfrm>
            <a:prstGeom prst="rect">
              <a:avLst/>
            </a:prstGeom>
            <a:noFill/>
          </p:spPr>
          <p:txBody>
            <a:bodyPr wrap="none" rtlCol="0">
              <a:spAutoFit/>
            </a:bodyPr>
            <a:lstStyle/>
            <a:p>
              <a:r>
                <a:rPr kumimoji="1" lang="en-CA" altLang="ja-CA" dirty="0"/>
                <a:t>Digital</a:t>
              </a:r>
              <a:endParaRPr kumimoji="1" lang="ja-CA" altLang="en-US" dirty="0"/>
            </a:p>
          </p:txBody>
        </p:sp>
        <p:sp>
          <p:nvSpPr>
            <p:cNvPr id="55" name="正方形/長方形 54">
              <a:extLst>
                <a:ext uri="{FF2B5EF4-FFF2-40B4-BE49-F238E27FC236}">
                  <a16:creationId xmlns:a16="http://schemas.microsoft.com/office/drawing/2014/main" id="{8614FF55-1458-4683-952B-BE49B7E0F701}"/>
                </a:ext>
              </a:extLst>
            </p:cNvPr>
            <p:cNvSpPr/>
            <p:nvPr/>
          </p:nvSpPr>
          <p:spPr>
            <a:xfrm rot="16200000">
              <a:off x="4932710" y="2360218"/>
              <a:ext cx="1972299" cy="380513"/>
            </a:xfrm>
            <a:prstGeom prst="rect">
              <a:avLst/>
            </a:prstGeom>
            <a:solidFill>
              <a:schemeClr val="bg1">
                <a:lumMod val="85000"/>
              </a:schemeClr>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CA" altLang="ja-CA" dirty="0">
                  <a:solidFill>
                    <a:srgbClr val="FF0000"/>
                  </a:solidFill>
                </a:rPr>
                <a:t>Discriminator</a:t>
              </a:r>
              <a:endParaRPr kumimoji="1" lang="ja-CA" altLang="en-US" dirty="0">
                <a:solidFill>
                  <a:srgbClr val="FF0000"/>
                </a:solidFill>
              </a:endParaRPr>
            </a:p>
          </p:txBody>
        </p:sp>
        <p:cxnSp>
          <p:nvCxnSpPr>
            <p:cNvPr id="59" name="直線コネクタ 58">
              <a:extLst>
                <a:ext uri="{FF2B5EF4-FFF2-40B4-BE49-F238E27FC236}">
                  <a16:creationId xmlns:a16="http://schemas.microsoft.com/office/drawing/2014/main" id="{30ECA93C-1551-1EC6-EE4F-25E123DE6253}"/>
                </a:ext>
              </a:extLst>
            </p:cNvPr>
            <p:cNvCxnSpPr>
              <a:cxnSpLocks/>
              <a:endCxn id="55" idx="3"/>
            </p:cNvCxnSpPr>
            <p:nvPr/>
          </p:nvCxnSpPr>
          <p:spPr>
            <a:xfrm>
              <a:off x="5918860" y="937072"/>
              <a:ext cx="0" cy="627253"/>
            </a:xfrm>
            <a:prstGeom prst="line">
              <a:avLst/>
            </a:prstGeom>
            <a:ln w="38100">
              <a:prstDash val="sysDot"/>
            </a:ln>
          </p:spPr>
          <p:style>
            <a:lnRef idx="2">
              <a:schemeClr val="accent1"/>
            </a:lnRef>
            <a:fillRef idx="0">
              <a:schemeClr val="accent1"/>
            </a:fillRef>
            <a:effectRef idx="1">
              <a:schemeClr val="accent1"/>
            </a:effectRef>
            <a:fontRef idx="minor">
              <a:schemeClr val="tx1"/>
            </a:fontRef>
          </p:style>
        </p:cxnSp>
      </p:grpSp>
      <p:sp>
        <p:nvSpPr>
          <p:cNvPr id="63" name="テキスト ボックス 62">
            <a:extLst>
              <a:ext uri="{FF2B5EF4-FFF2-40B4-BE49-F238E27FC236}">
                <a16:creationId xmlns:a16="http://schemas.microsoft.com/office/drawing/2014/main" id="{02AE7A03-9608-0867-EF8A-7DFDF94A0ED1}"/>
              </a:ext>
            </a:extLst>
          </p:cNvPr>
          <p:cNvSpPr txBox="1"/>
          <p:nvPr/>
        </p:nvSpPr>
        <p:spPr>
          <a:xfrm>
            <a:off x="1755632" y="6433593"/>
            <a:ext cx="10416474" cy="369332"/>
          </a:xfrm>
          <a:prstGeom prst="rect">
            <a:avLst/>
          </a:prstGeom>
          <a:noFill/>
        </p:spPr>
        <p:txBody>
          <a:bodyPr wrap="square">
            <a:spAutoFit/>
          </a:bodyPr>
          <a:lstStyle/>
          <a:p>
            <a:pPr algn="r">
              <a:buNone/>
            </a:pPr>
            <a:r>
              <a:rPr lang="en-CA" altLang="ja-CA" dirty="0">
                <a:solidFill>
                  <a:srgbClr val="000000"/>
                </a:solidFill>
                <a:effectLst/>
                <a:latin typeface="Helvetica" pitchFamily="2" charset="0"/>
              </a:rPr>
              <a:t>D E Pooley et al 2023 J. Phys.: Conf. Ser. 2462 012028. </a:t>
            </a:r>
            <a:endParaRPr lang="en-CA" altLang="ja-CA" sz="2400" dirty="0">
              <a:solidFill>
                <a:srgbClr val="000000"/>
              </a:solidFill>
              <a:effectLst/>
              <a:latin typeface="Helvetica" pitchFamily="2" charset="0"/>
            </a:endParaRPr>
          </a:p>
        </p:txBody>
      </p:sp>
      <p:cxnSp>
        <p:nvCxnSpPr>
          <p:cNvPr id="68" name="直線コネクタ 67">
            <a:extLst>
              <a:ext uri="{FF2B5EF4-FFF2-40B4-BE49-F238E27FC236}">
                <a16:creationId xmlns:a16="http://schemas.microsoft.com/office/drawing/2014/main" id="{717A311B-E492-FF47-44CB-D72DD14C46BF}"/>
              </a:ext>
            </a:extLst>
          </p:cNvPr>
          <p:cNvCxnSpPr>
            <a:cxnSpLocks/>
          </p:cNvCxnSpPr>
          <p:nvPr/>
        </p:nvCxnSpPr>
        <p:spPr>
          <a:xfrm>
            <a:off x="1098527" y="3952877"/>
            <a:ext cx="0" cy="1575142"/>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73" name="直線コネクタ 72">
            <a:extLst>
              <a:ext uri="{FF2B5EF4-FFF2-40B4-BE49-F238E27FC236}">
                <a16:creationId xmlns:a16="http://schemas.microsoft.com/office/drawing/2014/main" id="{B10D8ABF-BD6B-E9ED-A4EA-B34503AE74DF}"/>
              </a:ext>
            </a:extLst>
          </p:cNvPr>
          <p:cNvCxnSpPr>
            <a:cxnSpLocks/>
          </p:cNvCxnSpPr>
          <p:nvPr/>
        </p:nvCxnSpPr>
        <p:spPr>
          <a:xfrm>
            <a:off x="1208307" y="3955033"/>
            <a:ext cx="0" cy="1572986"/>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F16506EB-4CC0-52C2-79D9-27F426C22643}"/>
              </a:ext>
            </a:extLst>
          </p:cNvPr>
          <p:cNvCxnSpPr>
            <a:cxnSpLocks/>
          </p:cNvCxnSpPr>
          <p:nvPr/>
        </p:nvCxnSpPr>
        <p:spPr>
          <a:xfrm>
            <a:off x="1987097" y="3952877"/>
            <a:ext cx="0" cy="1575142"/>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84" name="直線コネクタ 83">
            <a:extLst>
              <a:ext uri="{FF2B5EF4-FFF2-40B4-BE49-F238E27FC236}">
                <a16:creationId xmlns:a16="http://schemas.microsoft.com/office/drawing/2014/main" id="{EB648274-C381-DABA-1404-7B378BDDD363}"/>
              </a:ext>
            </a:extLst>
          </p:cNvPr>
          <p:cNvCxnSpPr>
            <a:cxnSpLocks/>
          </p:cNvCxnSpPr>
          <p:nvPr/>
        </p:nvCxnSpPr>
        <p:spPr>
          <a:xfrm>
            <a:off x="2096877" y="3955033"/>
            <a:ext cx="0" cy="1572986"/>
          </a:xfrm>
          <a:prstGeom prst="line">
            <a:avLst/>
          </a:prstGeom>
          <a:ln>
            <a:prstDash val="sysDot"/>
          </a:ln>
        </p:spPr>
        <p:style>
          <a:lnRef idx="2">
            <a:schemeClr val="accent1"/>
          </a:lnRef>
          <a:fillRef idx="0">
            <a:schemeClr val="accent1"/>
          </a:fillRef>
          <a:effectRef idx="1">
            <a:schemeClr val="accent1"/>
          </a:effectRef>
          <a:fontRef idx="minor">
            <a:schemeClr val="tx1"/>
          </a:fontRef>
        </p:style>
      </p:cxnSp>
      <p:grpSp>
        <p:nvGrpSpPr>
          <p:cNvPr id="93" name="グループ化 92">
            <a:extLst>
              <a:ext uri="{FF2B5EF4-FFF2-40B4-BE49-F238E27FC236}">
                <a16:creationId xmlns:a16="http://schemas.microsoft.com/office/drawing/2014/main" id="{02D2C749-B9D3-9FE1-1087-2328A87D61C4}"/>
              </a:ext>
            </a:extLst>
          </p:cNvPr>
          <p:cNvGrpSpPr/>
          <p:nvPr/>
        </p:nvGrpSpPr>
        <p:grpSpPr>
          <a:xfrm>
            <a:off x="629356" y="3863977"/>
            <a:ext cx="3012746" cy="202888"/>
            <a:chOff x="629356" y="4270377"/>
            <a:chExt cx="3012746" cy="202888"/>
          </a:xfrm>
        </p:grpSpPr>
        <p:cxnSp>
          <p:nvCxnSpPr>
            <p:cNvPr id="65" name="直線コネクタ 64">
              <a:extLst>
                <a:ext uri="{FF2B5EF4-FFF2-40B4-BE49-F238E27FC236}">
                  <a16:creationId xmlns:a16="http://schemas.microsoft.com/office/drawing/2014/main" id="{3518CD6E-AC39-6FCE-55B2-F9EE4B349C6A}"/>
                </a:ext>
              </a:extLst>
            </p:cNvPr>
            <p:cNvCxnSpPr>
              <a:cxnSpLocks/>
            </p:cNvCxnSpPr>
            <p:nvPr/>
          </p:nvCxnSpPr>
          <p:spPr>
            <a:xfrm>
              <a:off x="629356" y="4430008"/>
              <a:ext cx="46142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82" name="直線コネクタ 81">
              <a:extLst>
                <a:ext uri="{FF2B5EF4-FFF2-40B4-BE49-F238E27FC236}">
                  <a16:creationId xmlns:a16="http://schemas.microsoft.com/office/drawing/2014/main" id="{A9CAC541-0EF5-3A07-A395-2F75B75B0D8A}"/>
                </a:ext>
              </a:extLst>
            </p:cNvPr>
            <p:cNvCxnSpPr>
              <a:cxnSpLocks/>
            </p:cNvCxnSpPr>
            <p:nvPr/>
          </p:nvCxnSpPr>
          <p:spPr>
            <a:xfrm>
              <a:off x="1208307" y="4430008"/>
              <a:ext cx="77879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86" name="直線コネクタ 85">
              <a:extLst>
                <a:ext uri="{FF2B5EF4-FFF2-40B4-BE49-F238E27FC236}">
                  <a16:creationId xmlns:a16="http://schemas.microsoft.com/office/drawing/2014/main" id="{7B3017FD-0337-D25E-6FD5-48438D45EB18}"/>
                </a:ext>
              </a:extLst>
            </p:cNvPr>
            <p:cNvCxnSpPr>
              <a:cxnSpLocks/>
            </p:cNvCxnSpPr>
            <p:nvPr/>
          </p:nvCxnSpPr>
          <p:spPr>
            <a:xfrm>
              <a:off x="2106044" y="4430008"/>
              <a:ext cx="1536058"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89" name="正方形/長方形 88">
              <a:extLst>
                <a:ext uri="{FF2B5EF4-FFF2-40B4-BE49-F238E27FC236}">
                  <a16:creationId xmlns:a16="http://schemas.microsoft.com/office/drawing/2014/main" id="{A7068A7F-B32D-9B9C-CF4D-527082357A2B}"/>
                </a:ext>
              </a:extLst>
            </p:cNvPr>
            <p:cNvSpPr/>
            <p:nvPr/>
          </p:nvSpPr>
          <p:spPr>
            <a:xfrm>
              <a:off x="1098527" y="4270377"/>
              <a:ext cx="109780" cy="159631"/>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90" name="正方形/長方形 89">
              <a:extLst>
                <a:ext uri="{FF2B5EF4-FFF2-40B4-BE49-F238E27FC236}">
                  <a16:creationId xmlns:a16="http://schemas.microsoft.com/office/drawing/2014/main" id="{1E23E3D7-200C-48BB-7224-C4F8E57AFD63}"/>
                </a:ext>
              </a:extLst>
            </p:cNvPr>
            <p:cNvSpPr/>
            <p:nvPr/>
          </p:nvSpPr>
          <p:spPr>
            <a:xfrm>
              <a:off x="1989323" y="4272522"/>
              <a:ext cx="109780" cy="159631"/>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91" name="正方形/長方形 90">
              <a:extLst>
                <a:ext uri="{FF2B5EF4-FFF2-40B4-BE49-F238E27FC236}">
                  <a16:creationId xmlns:a16="http://schemas.microsoft.com/office/drawing/2014/main" id="{FD51A017-37EF-58FD-2ADF-2BBD976A5273}"/>
                </a:ext>
              </a:extLst>
            </p:cNvPr>
            <p:cNvSpPr/>
            <p:nvPr/>
          </p:nvSpPr>
          <p:spPr>
            <a:xfrm>
              <a:off x="1114056" y="4375029"/>
              <a:ext cx="87065" cy="9823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92" name="正方形/長方形 91">
              <a:extLst>
                <a:ext uri="{FF2B5EF4-FFF2-40B4-BE49-F238E27FC236}">
                  <a16:creationId xmlns:a16="http://schemas.microsoft.com/office/drawing/2014/main" id="{37B23908-E856-5223-859C-59892A6B3FEE}"/>
                </a:ext>
              </a:extLst>
            </p:cNvPr>
            <p:cNvSpPr/>
            <p:nvPr/>
          </p:nvSpPr>
          <p:spPr>
            <a:xfrm>
              <a:off x="2004851" y="4363218"/>
              <a:ext cx="82860" cy="9931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grpSp>
      <p:sp>
        <p:nvSpPr>
          <p:cNvPr id="107" name="テキスト ボックス 106">
            <a:extLst>
              <a:ext uri="{FF2B5EF4-FFF2-40B4-BE49-F238E27FC236}">
                <a16:creationId xmlns:a16="http://schemas.microsoft.com/office/drawing/2014/main" id="{D5C00ABE-8E36-2B2B-F307-F512E1DACE82}"/>
              </a:ext>
            </a:extLst>
          </p:cNvPr>
          <p:cNvSpPr txBox="1"/>
          <p:nvPr/>
        </p:nvSpPr>
        <p:spPr>
          <a:xfrm>
            <a:off x="7627640" y="3768211"/>
            <a:ext cx="3614836" cy="369332"/>
          </a:xfrm>
          <a:prstGeom prst="rect">
            <a:avLst/>
          </a:prstGeom>
          <a:noFill/>
        </p:spPr>
        <p:txBody>
          <a:bodyPr wrap="none" rtlCol="0">
            <a:spAutoFit/>
          </a:bodyPr>
          <a:lstStyle/>
          <a:p>
            <a:pPr algn="r"/>
            <a:r>
              <a:rPr kumimoji="1" lang="en-CA" altLang="ja-CA" dirty="0"/>
              <a:t>Peak detect (</a:t>
            </a:r>
            <a:r>
              <a:rPr kumimoji="1" lang="en-CA" altLang="ja-CA" dirty="0">
                <a:sym typeface="Wingdings" pitchFamily="2" charset="2"/>
              </a:rPr>
              <a:t> </a:t>
            </a:r>
            <a:r>
              <a:rPr kumimoji="1" lang="en-CA" altLang="ja-CA" dirty="0" err="1">
                <a:sym typeface="Wingdings" pitchFamily="2" charset="2"/>
              </a:rPr>
              <a:t>super-MuSR@ISIS</a:t>
            </a:r>
            <a:r>
              <a:rPr kumimoji="1" lang="en-CA" altLang="ja-CA" dirty="0">
                <a:sym typeface="Wingdings" pitchFamily="2" charset="2"/>
              </a:rPr>
              <a:t>)</a:t>
            </a:r>
            <a:endParaRPr kumimoji="1" lang="ja-CA" altLang="en-US" dirty="0"/>
          </a:p>
        </p:txBody>
      </p:sp>
      <p:sp>
        <p:nvSpPr>
          <p:cNvPr id="108" name="テキスト ボックス 107">
            <a:extLst>
              <a:ext uri="{FF2B5EF4-FFF2-40B4-BE49-F238E27FC236}">
                <a16:creationId xmlns:a16="http://schemas.microsoft.com/office/drawing/2014/main" id="{6044D0F9-2B9D-23AC-FAC8-4AD1E37B532C}"/>
              </a:ext>
            </a:extLst>
          </p:cNvPr>
          <p:cNvSpPr txBox="1"/>
          <p:nvPr/>
        </p:nvSpPr>
        <p:spPr>
          <a:xfrm>
            <a:off x="4659442" y="3764226"/>
            <a:ext cx="2755434" cy="369332"/>
          </a:xfrm>
          <a:prstGeom prst="rect">
            <a:avLst/>
          </a:prstGeom>
          <a:noFill/>
        </p:spPr>
        <p:txBody>
          <a:bodyPr wrap="none" rtlCol="0">
            <a:spAutoFit/>
          </a:bodyPr>
          <a:lstStyle/>
          <a:p>
            <a:r>
              <a:rPr kumimoji="1" lang="en-CA" altLang="ja-CA" dirty="0"/>
              <a:t>Misses signals in high rate</a:t>
            </a:r>
            <a:endParaRPr kumimoji="1" lang="ja-CA" altLang="en-US" dirty="0"/>
          </a:p>
        </p:txBody>
      </p:sp>
      <p:pic>
        <p:nvPicPr>
          <p:cNvPr id="115" name="図 114">
            <a:extLst>
              <a:ext uri="{FF2B5EF4-FFF2-40B4-BE49-F238E27FC236}">
                <a16:creationId xmlns:a16="http://schemas.microsoft.com/office/drawing/2014/main" id="{04F6C286-C3FA-3C3C-5F3F-F7B9B3429645}"/>
              </a:ext>
            </a:extLst>
          </p:cNvPr>
          <p:cNvPicPr>
            <a:picLocks noChangeAspect="1"/>
          </p:cNvPicPr>
          <p:nvPr/>
        </p:nvPicPr>
        <p:blipFill>
          <a:blip r:embed="rId4"/>
          <a:stretch>
            <a:fillRect/>
          </a:stretch>
        </p:blipFill>
        <p:spPr>
          <a:xfrm>
            <a:off x="11238814" y="503767"/>
            <a:ext cx="825500" cy="5207000"/>
          </a:xfrm>
          <a:prstGeom prst="rect">
            <a:avLst/>
          </a:prstGeom>
        </p:spPr>
      </p:pic>
      <p:sp>
        <p:nvSpPr>
          <p:cNvPr id="116" name="テキスト ボックス 115">
            <a:extLst>
              <a:ext uri="{FF2B5EF4-FFF2-40B4-BE49-F238E27FC236}">
                <a16:creationId xmlns:a16="http://schemas.microsoft.com/office/drawing/2014/main" id="{18DC789B-D814-40E2-FC5D-7582E3E54A98}"/>
              </a:ext>
            </a:extLst>
          </p:cNvPr>
          <p:cNvSpPr txBox="1"/>
          <p:nvPr/>
        </p:nvSpPr>
        <p:spPr>
          <a:xfrm>
            <a:off x="9721774" y="733842"/>
            <a:ext cx="1555985" cy="646331"/>
          </a:xfrm>
          <a:prstGeom prst="rect">
            <a:avLst/>
          </a:prstGeom>
          <a:noFill/>
        </p:spPr>
        <p:txBody>
          <a:bodyPr wrap="square" rtlCol="0">
            <a:spAutoFit/>
          </a:bodyPr>
          <a:lstStyle/>
          <a:p>
            <a:r>
              <a:rPr kumimoji="1" lang="en-CA" altLang="ja-CA" dirty="0"/>
              <a:t>Lecroy 623</a:t>
            </a:r>
          </a:p>
          <a:p>
            <a:r>
              <a:rPr kumimoji="1" lang="en-CA" altLang="ja-CA" dirty="0"/>
              <a:t>discriminator</a:t>
            </a:r>
            <a:endParaRPr kumimoji="1" lang="ja-CA" altLang="en-US" dirty="0"/>
          </a:p>
        </p:txBody>
      </p:sp>
    </p:spTree>
    <p:extLst>
      <p:ext uri="{BB962C8B-B14F-4D97-AF65-F5344CB8AC3E}">
        <p14:creationId xmlns:p14="http://schemas.microsoft.com/office/powerpoint/2010/main" val="4044082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783A884-5E66-76D8-6F90-7EBF11F0E5E9}"/>
              </a:ext>
            </a:extLst>
          </p:cNvPr>
          <p:cNvSpPr>
            <a:spLocks noGrp="1"/>
          </p:cNvSpPr>
          <p:nvPr>
            <p:ph type="title"/>
          </p:nvPr>
        </p:nvSpPr>
        <p:spPr>
          <a:xfrm>
            <a:off x="222250" y="246855"/>
            <a:ext cx="11747500" cy="883445"/>
          </a:xfrm>
        </p:spPr>
        <p:txBody>
          <a:bodyPr/>
          <a:lstStyle/>
          <a:p>
            <a:r>
              <a:rPr kumimoji="1" lang="en-CA" altLang="ja-CA" dirty="0"/>
              <a:t>Time to Digital Converter (TDC)</a:t>
            </a:r>
            <a:endParaRPr kumimoji="1" lang="ja-CA" altLang="en-US" dirty="0"/>
          </a:p>
        </p:txBody>
      </p:sp>
      <p:grpSp>
        <p:nvGrpSpPr>
          <p:cNvPr id="4" name="グループ化 3">
            <a:extLst>
              <a:ext uri="{FF2B5EF4-FFF2-40B4-BE49-F238E27FC236}">
                <a16:creationId xmlns:a16="http://schemas.microsoft.com/office/drawing/2014/main" id="{15FCB8D6-AE1C-C32C-627E-3AAF136FBC93}"/>
              </a:ext>
            </a:extLst>
          </p:cNvPr>
          <p:cNvGrpSpPr/>
          <p:nvPr/>
        </p:nvGrpSpPr>
        <p:grpSpPr>
          <a:xfrm>
            <a:off x="317681" y="1143401"/>
            <a:ext cx="4010130" cy="2521466"/>
            <a:chOff x="3481574" y="4324301"/>
            <a:chExt cx="4010130" cy="2521466"/>
          </a:xfrm>
        </p:grpSpPr>
        <p:cxnSp>
          <p:nvCxnSpPr>
            <p:cNvPr id="5" name="直線矢印コネクタ 4">
              <a:extLst>
                <a:ext uri="{FF2B5EF4-FFF2-40B4-BE49-F238E27FC236}">
                  <a16:creationId xmlns:a16="http://schemas.microsoft.com/office/drawing/2014/main" id="{8BBB459B-0C95-1B3B-049A-D629C8AAFE66}"/>
                </a:ext>
              </a:extLst>
            </p:cNvPr>
            <p:cNvCxnSpPr/>
            <p:nvPr/>
          </p:nvCxnSpPr>
          <p:spPr>
            <a:xfrm flipV="1">
              <a:off x="3917092" y="4408592"/>
              <a:ext cx="0" cy="2128132"/>
            </a:xfrm>
            <a:prstGeom prst="straightConnector1">
              <a:avLst/>
            </a:prstGeom>
            <a:ln w="28575">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6" name="直線矢印コネクタ 5">
              <a:extLst>
                <a:ext uri="{FF2B5EF4-FFF2-40B4-BE49-F238E27FC236}">
                  <a16:creationId xmlns:a16="http://schemas.microsoft.com/office/drawing/2014/main" id="{EE59BD2B-86F2-1597-65A6-77B4523355CD}"/>
                </a:ext>
              </a:extLst>
            </p:cNvPr>
            <p:cNvCxnSpPr>
              <a:cxnSpLocks/>
            </p:cNvCxnSpPr>
            <p:nvPr/>
          </p:nvCxnSpPr>
          <p:spPr>
            <a:xfrm>
              <a:off x="3784426" y="6380205"/>
              <a:ext cx="3416030" cy="0"/>
            </a:xfrm>
            <a:prstGeom prst="straightConnector1">
              <a:avLst/>
            </a:prstGeom>
            <a:ln w="28575">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 name="テキスト ボックス 6">
              <a:extLst>
                <a:ext uri="{FF2B5EF4-FFF2-40B4-BE49-F238E27FC236}">
                  <a16:creationId xmlns:a16="http://schemas.microsoft.com/office/drawing/2014/main" id="{7E2EC1C0-AFC7-0EB4-B32D-46188AD388C8}"/>
                </a:ext>
              </a:extLst>
            </p:cNvPr>
            <p:cNvSpPr txBox="1"/>
            <p:nvPr/>
          </p:nvSpPr>
          <p:spPr>
            <a:xfrm>
              <a:off x="3939534" y="4324301"/>
              <a:ext cx="1438214" cy="369332"/>
            </a:xfrm>
            <a:prstGeom prst="rect">
              <a:avLst/>
            </a:prstGeom>
            <a:noFill/>
          </p:spPr>
          <p:txBody>
            <a:bodyPr wrap="none" rtlCol="0">
              <a:spAutoFit/>
            </a:bodyPr>
            <a:lstStyle/>
            <a:p>
              <a:r>
                <a:rPr kumimoji="1" lang="en-CA" altLang="ja-CA" dirty="0"/>
                <a:t>N</a:t>
              </a:r>
              <a:r>
                <a:rPr kumimoji="1" lang="en-CA" altLang="ja-CA" baseline="-25000" dirty="0"/>
                <a:t>U</a:t>
              </a:r>
              <a:r>
                <a:rPr kumimoji="1" lang="en-CA" altLang="ja-CA" dirty="0"/>
                <a:t>(t) or N</a:t>
              </a:r>
              <a:r>
                <a:rPr kumimoji="1" lang="en-CA" altLang="ja-CA" baseline="-25000" dirty="0"/>
                <a:t>D</a:t>
              </a:r>
              <a:r>
                <a:rPr kumimoji="1" lang="en-CA" altLang="ja-CA" dirty="0"/>
                <a:t>(t)</a:t>
              </a:r>
              <a:endParaRPr kumimoji="1" lang="ja-CA" altLang="en-US" dirty="0"/>
            </a:p>
          </p:txBody>
        </p:sp>
        <p:sp>
          <p:nvSpPr>
            <p:cNvPr id="8" name="テキスト ボックス 7">
              <a:extLst>
                <a:ext uri="{FF2B5EF4-FFF2-40B4-BE49-F238E27FC236}">
                  <a16:creationId xmlns:a16="http://schemas.microsoft.com/office/drawing/2014/main" id="{FA9B34F3-541B-51D2-0093-5BCC980C1198}"/>
                </a:ext>
              </a:extLst>
            </p:cNvPr>
            <p:cNvSpPr txBox="1"/>
            <p:nvPr/>
          </p:nvSpPr>
          <p:spPr>
            <a:xfrm>
              <a:off x="5572589" y="6476435"/>
              <a:ext cx="1919115" cy="369332"/>
            </a:xfrm>
            <a:prstGeom prst="rect">
              <a:avLst/>
            </a:prstGeom>
            <a:noFill/>
          </p:spPr>
          <p:txBody>
            <a:bodyPr wrap="none" rtlCol="0">
              <a:spAutoFit/>
            </a:bodyPr>
            <a:lstStyle/>
            <a:p>
              <a:r>
                <a:rPr kumimoji="1" lang="en-CA" altLang="ja-CA" dirty="0" err="1"/>
                <a:t>t_hit</a:t>
              </a:r>
              <a:r>
                <a:rPr kumimoji="1" lang="en-CA" altLang="ja-CA" dirty="0"/>
                <a:t> (U or D) – t_0</a:t>
              </a:r>
              <a:endParaRPr kumimoji="1" lang="ja-CA" altLang="en-US" dirty="0"/>
            </a:p>
          </p:txBody>
        </p:sp>
        <p:sp>
          <p:nvSpPr>
            <p:cNvPr id="9" name="フリーフォーム 8">
              <a:extLst>
                <a:ext uri="{FF2B5EF4-FFF2-40B4-BE49-F238E27FC236}">
                  <a16:creationId xmlns:a16="http://schemas.microsoft.com/office/drawing/2014/main" id="{302103D5-A079-6079-DC88-7B6C03DC7B82}"/>
                </a:ext>
              </a:extLst>
            </p:cNvPr>
            <p:cNvSpPr/>
            <p:nvPr/>
          </p:nvSpPr>
          <p:spPr>
            <a:xfrm>
              <a:off x="3930938" y="4906002"/>
              <a:ext cx="3188044" cy="1408671"/>
            </a:xfrm>
            <a:custGeom>
              <a:avLst/>
              <a:gdLst>
                <a:gd name="connsiteX0" fmla="*/ 0 w 3188044"/>
                <a:gd name="connsiteY0" fmla="*/ 0 h 1408671"/>
                <a:gd name="connsiteX1" fmla="*/ 284206 w 3188044"/>
                <a:gd name="connsiteY1" fmla="*/ 630195 h 1408671"/>
                <a:gd name="connsiteX2" fmla="*/ 642552 w 3188044"/>
                <a:gd name="connsiteY2" fmla="*/ 1000898 h 1408671"/>
                <a:gd name="connsiteX3" fmla="*/ 1149179 w 3188044"/>
                <a:gd name="connsiteY3" fmla="*/ 1198606 h 1408671"/>
                <a:gd name="connsiteX4" fmla="*/ 1828800 w 3188044"/>
                <a:gd name="connsiteY4" fmla="*/ 1322173 h 1408671"/>
                <a:gd name="connsiteX5" fmla="*/ 2545492 w 3188044"/>
                <a:gd name="connsiteY5" fmla="*/ 1371600 h 1408671"/>
                <a:gd name="connsiteX6" fmla="*/ 3188044 w 3188044"/>
                <a:gd name="connsiteY6" fmla="*/ 1408671 h 140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88044" h="1408671">
                  <a:moveTo>
                    <a:pt x="0" y="0"/>
                  </a:moveTo>
                  <a:cubicBezTo>
                    <a:pt x="88557" y="231689"/>
                    <a:pt x="177114" y="463379"/>
                    <a:pt x="284206" y="630195"/>
                  </a:cubicBezTo>
                  <a:cubicBezTo>
                    <a:pt x="391298" y="797011"/>
                    <a:pt x="498390" y="906163"/>
                    <a:pt x="642552" y="1000898"/>
                  </a:cubicBezTo>
                  <a:cubicBezTo>
                    <a:pt x="786714" y="1095633"/>
                    <a:pt x="951471" y="1145060"/>
                    <a:pt x="1149179" y="1198606"/>
                  </a:cubicBezTo>
                  <a:cubicBezTo>
                    <a:pt x="1346887" y="1252152"/>
                    <a:pt x="1596081" y="1293341"/>
                    <a:pt x="1828800" y="1322173"/>
                  </a:cubicBezTo>
                  <a:cubicBezTo>
                    <a:pt x="2061519" y="1351005"/>
                    <a:pt x="2545492" y="1371600"/>
                    <a:pt x="2545492" y="1371600"/>
                  </a:cubicBezTo>
                  <a:lnTo>
                    <a:pt x="3188044" y="140867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dirty="0"/>
            </a:p>
          </p:txBody>
        </p:sp>
        <p:cxnSp>
          <p:nvCxnSpPr>
            <p:cNvPr id="10" name="直線矢印コネクタ 9">
              <a:extLst>
                <a:ext uri="{FF2B5EF4-FFF2-40B4-BE49-F238E27FC236}">
                  <a16:creationId xmlns:a16="http://schemas.microsoft.com/office/drawing/2014/main" id="{5060A92E-A73C-08AC-ED85-0010288CCEE2}"/>
                </a:ext>
              </a:extLst>
            </p:cNvPr>
            <p:cNvCxnSpPr>
              <a:cxnSpLocks/>
            </p:cNvCxnSpPr>
            <p:nvPr/>
          </p:nvCxnSpPr>
          <p:spPr>
            <a:xfrm>
              <a:off x="3481574" y="5935362"/>
              <a:ext cx="430839"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1" name="直線矢印コネクタ 10">
              <a:extLst>
                <a:ext uri="{FF2B5EF4-FFF2-40B4-BE49-F238E27FC236}">
                  <a16:creationId xmlns:a16="http://schemas.microsoft.com/office/drawing/2014/main" id="{77C9C0EC-BE4D-2858-C951-74F058335D0C}"/>
                </a:ext>
              </a:extLst>
            </p:cNvPr>
            <p:cNvCxnSpPr>
              <a:cxnSpLocks/>
            </p:cNvCxnSpPr>
            <p:nvPr/>
          </p:nvCxnSpPr>
          <p:spPr>
            <a:xfrm flipH="1">
              <a:off x="4658641" y="5923005"/>
              <a:ext cx="481770"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2" name="テキスト ボックス 11">
              <a:extLst>
                <a:ext uri="{FF2B5EF4-FFF2-40B4-BE49-F238E27FC236}">
                  <a16:creationId xmlns:a16="http://schemas.microsoft.com/office/drawing/2014/main" id="{1034853A-2805-3CA2-3A65-B9BD48281622}"/>
                </a:ext>
              </a:extLst>
            </p:cNvPr>
            <p:cNvSpPr txBox="1"/>
            <p:nvPr/>
          </p:nvSpPr>
          <p:spPr>
            <a:xfrm>
              <a:off x="4061925" y="5754594"/>
              <a:ext cx="909223" cy="646331"/>
            </a:xfrm>
            <a:prstGeom prst="rect">
              <a:avLst/>
            </a:prstGeom>
            <a:noFill/>
          </p:spPr>
          <p:txBody>
            <a:bodyPr wrap="none" rtlCol="0">
              <a:spAutoFit/>
            </a:bodyPr>
            <a:lstStyle/>
            <a:p>
              <a:r>
                <a:rPr kumimoji="1" lang="en-CA" altLang="ja-CA" dirty="0">
                  <a:latin typeface="Symbol" pitchFamily="2" charset="2"/>
                </a:rPr>
                <a:t>t</a:t>
              </a:r>
              <a:r>
                <a:rPr kumimoji="1" lang="en-CA" altLang="ja-CA" baseline="-25000" dirty="0"/>
                <a:t>µ</a:t>
              </a:r>
              <a:r>
                <a:rPr kumimoji="1" lang="en-CA" altLang="ja-CA" dirty="0"/>
                <a:t> </a:t>
              </a:r>
            </a:p>
            <a:p>
              <a:r>
                <a:rPr kumimoji="1" lang="en-CA" altLang="ja-CA" dirty="0"/>
                <a:t>= 2.2µs</a:t>
              </a:r>
              <a:endParaRPr kumimoji="1" lang="ja-CA" altLang="en-US" dirty="0"/>
            </a:p>
          </p:txBody>
        </p:sp>
        <p:sp>
          <p:nvSpPr>
            <p:cNvPr id="13" name="テキスト ボックス 12">
              <a:extLst>
                <a:ext uri="{FF2B5EF4-FFF2-40B4-BE49-F238E27FC236}">
                  <a16:creationId xmlns:a16="http://schemas.microsoft.com/office/drawing/2014/main" id="{8D73C5CA-DDFF-0630-753D-465214ABA600}"/>
                </a:ext>
              </a:extLst>
            </p:cNvPr>
            <p:cNvSpPr txBox="1"/>
            <p:nvPr/>
          </p:nvSpPr>
          <p:spPr>
            <a:xfrm>
              <a:off x="5146222" y="6200808"/>
              <a:ext cx="290464" cy="369332"/>
            </a:xfrm>
            <a:prstGeom prst="rect">
              <a:avLst/>
            </a:prstGeom>
            <a:noFill/>
          </p:spPr>
          <p:txBody>
            <a:bodyPr wrap="none" rtlCol="0">
              <a:spAutoFit/>
            </a:bodyPr>
            <a:lstStyle/>
            <a:p>
              <a:r>
                <a:rPr kumimoji="1" lang="en-CA" altLang="ja-CA" dirty="0">
                  <a:solidFill>
                    <a:srgbClr val="FF0000"/>
                  </a:solidFill>
                </a:rPr>
                <a:t>*</a:t>
              </a:r>
              <a:endParaRPr kumimoji="1" lang="ja-CA" altLang="en-US" dirty="0">
                <a:solidFill>
                  <a:srgbClr val="FF0000"/>
                </a:solidFill>
              </a:endParaRPr>
            </a:p>
          </p:txBody>
        </p:sp>
      </p:grpSp>
      <p:pic>
        <p:nvPicPr>
          <p:cNvPr id="4098" name="Picture 2">
            <a:extLst>
              <a:ext uri="{FF2B5EF4-FFF2-40B4-BE49-F238E27FC236}">
                <a16:creationId xmlns:a16="http://schemas.microsoft.com/office/drawing/2014/main" id="{9221A471-408A-DFC2-AC75-C79A9936F8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5815" y="938440"/>
            <a:ext cx="2612907" cy="3449037"/>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グループ化 13">
            <a:extLst>
              <a:ext uri="{FF2B5EF4-FFF2-40B4-BE49-F238E27FC236}">
                <a16:creationId xmlns:a16="http://schemas.microsoft.com/office/drawing/2014/main" id="{7BF2062B-3F6C-AE24-EDB9-31825062E31D}"/>
              </a:ext>
            </a:extLst>
          </p:cNvPr>
          <p:cNvGrpSpPr>
            <a:grpSpLocks noChangeAspect="1"/>
          </p:cNvGrpSpPr>
          <p:nvPr/>
        </p:nvGrpSpPr>
        <p:grpSpPr>
          <a:xfrm>
            <a:off x="84127" y="4155006"/>
            <a:ext cx="9328146" cy="2560504"/>
            <a:chOff x="-228545" y="740611"/>
            <a:chExt cx="10871886" cy="2984247"/>
          </a:xfrm>
        </p:grpSpPr>
        <p:sp>
          <p:nvSpPr>
            <p:cNvPr id="15" name="テキスト ボックス 14">
              <a:extLst>
                <a:ext uri="{FF2B5EF4-FFF2-40B4-BE49-F238E27FC236}">
                  <a16:creationId xmlns:a16="http://schemas.microsoft.com/office/drawing/2014/main" id="{F79115C0-CA95-4959-4E43-DC0287684955}"/>
                </a:ext>
              </a:extLst>
            </p:cNvPr>
            <p:cNvSpPr txBox="1"/>
            <p:nvPr/>
          </p:nvSpPr>
          <p:spPr>
            <a:xfrm>
              <a:off x="4834253" y="1085555"/>
              <a:ext cx="869149" cy="369332"/>
            </a:xfrm>
            <a:prstGeom prst="rect">
              <a:avLst/>
            </a:prstGeom>
            <a:noFill/>
          </p:spPr>
          <p:txBody>
            <a:bodyPr wrap="none" rtlCol="0">
              <a:spAutoFit/>
            </a:bodyPr>
            <a:lstStyle/>
            <a:p>
              <a:r>
                <a:rPr kumimoji="1" lang="en-CA" altLang="ja-CA" dirty="0"/>
                <a:t>Analog</a:t>
              </a:r>
              <a:endParaRPr kumimoji="1" lang="ja-CA" altLang="en-US" dirty="0"/>
            </a:p>
          </p:txBody>
        </p:sp>
        <p:sp>
          <p:nvSpPr>
            <p:cNvPr id="16" name="テキスト ボックス 15">
              <a:extLst>
                <a:ext uri="{FF2B5EF4-FFF2-40B4-BE49-F238E27FC236}">
                  <a16:creationId xmlns:a16="http://schemas.microsoft.com/office/drawing/2014/main" id="{042744D9-EB57-582A-86F7-7A08DA5515A9}"/>
                </a:ext>
              </a:extLst>
            </p:cNvPr>
            <p:cNvSpPr txBox="1"/>
            <p:nvPr/>
          </p:nvSpPr>
          <p:spPr>
            <a:xfrm>
              <a:off x="6037159" y="1102688"/>
              <a:ext cx="821763" cy="369332"/>
            </a:xfrm>
            <a:prstGeom prst="rect">
              <a:avLst/>
            </a:prstGeom>
            <a:noFill/>
          </p:spPr>
          <p:txBody>
            <a:bodyPr wrap="none" rtlCol="0">
              <a:spAutoFit/>
            </a:bodyPr>
            <a:lstStyle/>
            <a:p>
              <a:r>
                <a:rPr kumimoji="1" lang="en-CA" altLang="ja-CA" dirty="0"/>
                <a:t>Digital</a:t>
              </a:r>
              <a:endParaRPr kumimoji="1" lang="ja-CA" altLang="en-US" dirty="0"/>
            </a:p>
          </p:txBody>
        </p:sp>
        <p:grpSp>
          <p:nvGrpSpPr>
            <p:cNvPr id="17" name="グループ化 16">
              <a:extLst>
                <a:ext uri="{FF2B5EF4-FFF2-40B4-BE49-F238E27FC236}">
                  <a16:creationId xmlns:a16="http://schemas.microsoft.com/office/drawing/2014/main" id="{04BDDDC9-255D-5196-9063-EBA18F3F2FCF}"/>
                </a:ext>
              </a:extLst>
            </p:cNvPr>
            <p:cNvGrpSpPr>
              <a:grpSpLocks noChangeAspect="1"/>
            </p:cNvGrpSpPr>
            <p:nvPr/>
          </p:nvGrpSpPr>
          <p:grpSpPr>
            <a:xfrm>
              <a:off x="-228545" y="740611"/>
              <a:ext cx="10871886" cy="2984247"/>
              <a:chOff x="-283345" y="880311"/>
              <a:chExt cx="12481848" cy="3426169"/>
            </a:xfrm>
          </p:grpSpPr>
          <p:grpSp>
            <p:nvGrpSpPr>
              <p:cNvPr id="20" name="Group 153">
                <a:extLst>
                  <a:ext uri="{FF2B5EF4-FFF2-40B4-BE49-F238E27FC236}">
                    <a16:creationId xmlns:a16="http://schemas.microsoft.com/office/drawing/2014/main" id="{1A8BFD9A-DB63-8ABA-AD40-0AD1B6DD6A7E}"/>
                  </a:ext>
                </a:extLst>
              </p:cNvPr>
              <p:cNvGrpSpPr>
                <a:grpSpLocks noChangeAspect="1"/>
              </p:cNvGrpSpPr>
              <p:nvPr/>
            </p:nvGrpSpPr>
            <p:grpSpPr bwMode="auto">
              <a:xfrm>
                <a:off x="1609625" y="1388384"/>
                <a:ext cx="8090431" cy="2483232"/>
                <a:chOff x="3280" y="7820"/>
                <a:chExt cx="5480" cy="1682"/>
              </a:xfrm>
            </p:grpSpPr>
            <p:grpSp>
              <p:nvGrpSpPr>
                <p:cNvPr id="36" name="Group 154">
                  <a:extLst>
                    <a:ext uri="{FF2B5EF4-FFF2-40B4-BE49-F238E27FC236}">
                      <a16:creationId xmlns:a16="http://schemas.microsoft.com/office/drawing/2014/main" id="{B9143C01-6AB2-DAD5-61A3-80A024E4237F}"/>
                    </a:ext>
                  </a:extLst>
                </p:cNvPr>
                <p:cNvGrpSpPr>
                  <a:grpSpLocks noChangeAspect="1"/>
                </p:cNvGrpSpPr>
                <p:nvPr/>
              </p:nvGrpSpPr>
              <p:grpSpPr bwMode="auto">
                <a:xfrm>
                  <a:off x="3356" y="8140"/>
                  <a:ext cx="3194" cy="264"/>
                  <a:chOff x="2096" y="6400"/>
                  <a:chExt cx="3194" cy="264"/>
                </a:xfrm>
              </p:grpSpPr>
              <p:sp>
                <p:nvSpPr>
                  <p:cNvPr id="4097" name="Rectangle 155">
                    <a:extLst>
                      <a:ext uri="{FF2B5EF4-FFF2-40B4-BE49-F238E27FC236}">
                        <a16:creationId xmlns:a16="http://schemas.microsoft.com/office/drawing/2014/main" id="{AEC056E9-8154-35E1-1CB1-10867D024344}"/>
                      </a:ext>
                    </a:extLst>
                  </p:cNvPr>
                  <p:cNvSpPr>
                    <a:spLocks noChangeAspect="1" noEditPoints="1" noChangeArrowheads="1" noChangeShapeType="1" noTextEdit="1"/>
                  </p:cNvSpPr>
                  <p:nvPr/>
                </p:nvSpPr>
                <p:spPr bwMode="auto">
                  <a:xfrm>
                    <a:off x="2096" y="6400"/>
                    <a:ext cx="2400" cy="256"/>
                  </a:xfrm>
                  <a:prstGeom prst="rect">
                    <a:avLst/>
                  </a:prstGeom>
                  <a:solidFill>
                    <a:srgbClr val="FFFFFF"/>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sp>
                <p:nvSpPr>
                  <p:cNvPr id="4099" name="Rectangle 156">
                    <a:extLst>
                      <a:ext uri="{FF2B5EF4-FFF2-40B4-BE49-F238E27FC236}">
                        <a16:creationId xmlns:a16="http://schemas.microsoft.com/office/drawing/2014/main" id="{84B7E0A8-AC54-B4EE-6601-74C14AA6DA62}"/>
                      </a:ext>
                    </a:extLst>
                  </p:cNvPr>
                  <p:cNvSpPr>
                    <a:spLocks noChangeAspect="1" noEditPoints="1" noChangeArrowheads="1" noChangeShapeType="1" noTextEdit="1"/>
                  </p:cNvSpPr>
                  <p:nvPr/>
                </p:nvSpPr>
                <p:spPr bwMode="auto">
                  <a:xfrm>
                    <a:off x="4912" y="6464"/>
                    <a:ext cx="378" cy="144"/>
                  </a:xfrm>
                  <a:prstGeom prst="rect">
                    <a:avLst/>
                  </a:prstGeom>
                  <a:solidFill>
                    <a:srgbClr val="000000"/>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cxnSp>
                <p:nvCxnSpPr>
                  <p:cNvPr id="4100" name="Line 157">
                    <a:extLst>
                      <a:ext uri="{FF2B5EF4-FFF2-40B4-BE49-F238E27FC236}">
                        <a16:creationId xmlns:a16="http://schemas.microsoft.com/office/drawing/2014/main" id="{714B2A79-41EE-482C-3660-F363D90E47D5}"/>
                      </a:ext>
                    </a:extLst>
                  </p:cNvPr>
                  <p:cNvCxnSpPr>
                    <a:cxnSpLocks noChangeAspect="1" noEditPoints="1" noChangeArrowheads="1" noChangeShapeType="1"/>
                  </p:cNvCxnSpPr>
                  <p:nvPr/>
                </p:nvCxnSpPr>
                <p:spPr bwMode="auto">
                  <a:xfrm>
                    <a:off x="4496" y="6404"/>
                    <a:ext cx="394" cy="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101" name="Line 158">
                    <a:extLst>
                      <a:ext uri="{FF2B5EF4-FFF2-40B4-BE49-F238E27FC236}">
                        <a16:creationId xmlns:a16="http://schemas.microsoft.com/office/drawing/2014/main" id="{E2F62AB0-498E-7A66-C44B-44336127A6BA}"/>
                      </a:ext>
                    </a:extLst>
                  </p:cNvPr>
                  <p:cNvCxnSpPr>
                    <a:cxnSpLocks noChangeAspect="1" noEditPoints="1" noChangeArrowheads="1" noChangeShapeType="1"/>
                  </p:cNvCxnSpPr>
                  <p:nvPr/>
                </p:nvCxnSpPr>
                <p:spPr bwMode="auto">
                  <a:xfrm flipV="1">
                    <a:off x="4496" y="6614"/>
                    <a:ext cx="414" cy="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nvGrpSpPr>
                <p:cNvPr id="37" name="Group 159">
                  <a:extLst>
                    <a:ext uri="{FF2B5EF4-FFF2-40B4-BE49-F238E27FC236}">
                      <a16:creationId xmlns:a16="http://schemas.microsoft.com/office/drawing/2014/main" id="{8171EBFE-D975-64C1-015A-7AE0E07A85F5}"/>
                    </a:ext>
                  </a:extLst>
                </p:cNvPr>
                <p:cNvGrpSpPr>
                  <a:grpSpLocks noChangeAspect="1"/>
                </p:cNvGrpSpPr>
                <p:nvPr/>
              </p:nvGrpSpPr>
              <p:grpSpPr bwMode="auto">
                <a:xfrm>
                  <a:off x="3356" y="8480"/>
                  <a:ext cx="3194" cy="264"/>
                  <a:chOff x="2096" y="6400"/>
                  <a:chExt cx="3194" cy="264"/>
                </a:xfrm>
              </p:grpSpPr>
              <p:sp>
                <p:nvSpPr>
                  <p:cNvPr id="61" name="Rectangle 160">
                    <a:extLst>
                      <a:ext uri="{FF2B5EF4-FFF2-40B4-BE49-F238E27FC236}">
                        <a16:creationId xmlns:a16="http://schemas.microsoft.com/office/drawing/2014/main" id="{315BC402-0287-4281-48E9-643E04C5B7C4}"/>
                      </a:ext>
                    </a:extLst>
                  </p:cNvPr>
                  <p:cNvSpPr>
                    <a:spLocks noChangeAspect="1" noEditPoints="1" noChangeArrowheads="1" noChangeShapeType="1" noTextEdit="1"/>
                  </p:cNvSpPr>
                  <p:nvPr/>
                </p:nvSpPr>
                <p:spPr bwMode="auto">
                  <a:xfrm>
                    <a:off x="2096" y="6400"/>
                    <a:ext cx="2400" cy="256"/>
                  </a:xfrm>
                  <a:prstGeom prst="rect">
                    <a:avLst/>
                  </a:prstGeom>
                  <a:solidFill>
                    <a:srgbClr val="FFFFFF"/>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sp>
                <p:nvSpPr>
                  <p:cNvPr id="62" name="Rectangle 161">
                    <a:extLst>
                      <a:ext uri="{FF2B5EF4-FFF2-40B4-BE49-F238E27FC236}">
                        <a16:creationId xmlns:a16="http://schemas.microsoft.com/office/drawing/2014/main" id="{9E628B52-CC84-5BDD-F48C-3DF14030BC77}"/>
                      </a:ext>
                    </a:extLst>
                  </p:cNvPr>
                  <p:cNvSpPr>
                    <a:spLocks noChangeAspect="1" noEditPoints="1" noChangeArrowheads="1" noChangeShapeType="1" noTextEdit="1"/>
                  </p:cNvSpPr>
                  <p:nvPr/>
                </p:nvSpPr>
                <p:spPr bwMode="auto">
                  <a:xfrm>
                    <a:off x="4912" y="6464"/>
                    <a:ext cx="378" cy="144"/>
                  </a:xfrm>
                  <a:prstGeom prst="rect">
                    <a:avLst/>
                  </a:prstGeom>
                  <a:solidFill>
                    <a:srgbClr val="000000"/>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cxnSp>
                <p:nvCxnSpPr>
                  <p:cNvPr id="63" name="Line 162">
                    <a:extLst>
                      <a:ext uri="{FF2B5EF4-FFF2-40B4-BE49-F238E27FC236}">
                        <a16:creationId xmlns:a16="http://schemas.microsoft.com/office/drawing/2014/main" id="{6C5DA70A-5E00-3F12-9F73-BFB2813C21D2}"/>
                      </a:ext>
                    </a:extLst>
                  </p:cNvPr>
                  <p:cNvCxnSpPr>
                    <a:cxnSpLocks noChangeAspect="1" noEditPoints="1" noChangeArrowheads="1" noChangeShapeType="1"/>
                  </p:cNvCxnSpPr>
                  <p:nvPr/>
                </p:nvCxnSpPr>
                <p:spPr bwMode="auto">
                  <a:xfrm>
                    <a:off x="4496" y="6404"/>
                    <a:ext cx="394" cy="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096" name="Line 163">
                    <a:extLst>
                      <a:ext uri="{FF2B5EF4-FFF2-40B4-BE49-F238E27FC236}">
                        <a16:creationId xmlns:a16="http://schemas.microsoft.com/office/drawing/2014/main" id="{9697769A-6EBE-8E11-058C-377EF61BBD43}"/>
                      </a:ext>
                    </a:extLst>
                  </p:cNvPr>
                  <p:cNvCxnSpPr>
                    <a:cxnSpLocks noChangeAspect="1" noEditPoints="1" noChangeArrowheads="1" noChangeShapeType="1"/>
                  </p:cNvCxnSpPr>
                  <p:nvPr/>
                </p:nvCxnSpPr>
                <p:spPr bwMode="auto">
                  <a:xfrm flipV="1">
                    <a:off x="4496" y="6614"/>
                    <a:ext cx="414" cy="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nvGrpSpPr>
                <p:cNvPr id="38" name="Group 164">
                  <a:extLst>
                    <a:ext uri="{FF2B5EF4-FFF2-40B4-BE49-F238E27FC236}">
                      <a16:creationId xmlns:a16="http://schemas.microsoft.com/office/drawing/2014/main" id="{4ADA3D76-D181-B28A-2A1C-F4612538986E}"/>
                    </a:ext>
                  </a:extLst>
                </p:cNvPr>
                <p:cNvGrpSpPr>
                  <a:grpSpLocks noChangeAspect="1"/>
                </p:cNvGrpSpPr>
                <p:nvPr/>
              </p:nvGrpSpPr>
              <p:grpSpPr bwMode="auto">
                <a:xfrm>
                  <a:off x="3366" y="9220"/>
                  <a:ext cx="3194" cy="264"/>
                  <a:chOff x="2096" y="6400"/>
                  <a:chExt cx="3194" cy="264"/>
                </a:xfrm>
              </p:grpSpPr>
              <p:sp>
                <p:nvSpPr>
                  <p:cNvPr id="57" name="Rectangle 165">
                    <a:extLst>
                      <a:ext uri="{FF2B5EF4-FFF2-40B4-BE49-F238E27FC236}">
                        <a16:creationId xmlns:a16="http://schemas.microsoft.com/office/drawing/2014/main" id="{DD489A1E-0A21-D34B-38A9-2EAD8EC9B997}"/>
                      </a:ext>
                    </a:extLst>
                  </p:cNvPr>
                  <p:cNvSpPr>
                    <a:spLocks noChangeAspect="1" noEditPoints="1" noChangeArrowheads="1" noChangeShapeType="1" noTextEdit="1"/>
                  </p:cNvSpPr>
                  <p:nvPr/>
                </p:nvSpPr>
                <p:spPr bwMode="auto">
                  <a:xfrm>
                    <a:off x="2096" y="6400"/>
                    <a:ext cx="2400" cy="256"/>
                  </a:xfrm>
                  <a:prstGeom prst="rect">
                    <a:avLst/>
                  </a:prstGeom>
                  <a:solidFill>
                    <a:srgbClr val="FFFFFF"/>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sp>
                <p:nvSpPr>
                  <p:cNvPr id="58" name="Rectangle 166">
                    <a:extLst>
                      <a:ext uri="{FF2B5EF4-FFF2-40B4-BE49-F238E27FC236}">
                        <a16:creationId xmlns:a16="http://schemas.microsoft.com/office/drawing/2014/main" id="{43D0E0BB-16B6-34E4-D34F-D554ECBE0242}"/>
                      </a:ext>
                    </a:extLst>
                  </p:cNvPr>
                  <p:cNvSpPr>
                    <a:spLocks noChangeAspect="1" noEditPoints="1" noChangeArrowheads="1" noChangeShapeType="1" noTextEdit="1"/>
                  </p:cNvSpPr>
                  <p:nvPr/>
                </p:nvSpPr>
                <p:spPr bwMode="auto">
                  <a:xfrm>
                    <a:off x="4912" y="6464"/>
                    <a:ext cx="378" cy="144"/>
                  </a:xfrm>
                  <a:prstGeom prst="rect">
                    <a:avLst/>
                  </a:prstGeom>
                  <a:solidFill>
                    <a:srgbClr val="000000"/>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cxnSp>
                <p:nvCxnSpPr>
                  <p:cNvPr id="59" name="Line 167">
                    <a:extLst>
                      <a:ext uri="{FF2B5EF4-FFF2-40B4-BE49-F238E27FC236}">
                        <a16:creationId xmlns:a16="http://schemas.microsoft.com/office/drawing/2014/main" id="{70F6AA2D-62AE-B361-800A-7E182280ECFB}"/>
                      </a:ext>
                    </a:extLst>
                  </p:cNvPr>
                  <p:cNvCxnSpPr>
                    <a:cxnSpLocks noChangeAspect="1" noEditPoints="1" noChangeArrowheads="1" noChangeShapeType="1"/>
                  </p:cNvCxnSpPr>
                  <p:nvPr/>
                </p:nvCxnSpPr>
                <p:spPr bwMode="auto">
                  <a:xfrm>
                    <a:off x="4496" y="6404"/>
                    <a:ext cx="394" cy="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60" name="Line 168">
                    <a:extLst>
                      <a:ext uri="{FF2B5EF4-FFF2-40B4-BE49-F238E27FC236}">
                        <a16:creationId xmlns:a16="http://schemas.microsoft.com/office/drawing/2014/main" id="{244CA2AF-C6C1-2046-9F99-12C78C2DA8D8}"/>
                      </a:ext>
                    </a:extLst>
                  </p:cNvPr>
                  <p:cNvCxnSpPr>
                    <a:cxnSpLocks noChangeAspect="1" noEditPoints="1" noChangeArrowheads="1" noChangeShapeType="1"/>
                  </p:cNvCxnSpPr>
                  <p:nvPr/>
                </p:nvCxnSpPr>
                <p:spPr bwMode="auto">
                  <a:xfrm flipV="1">
                    <a:off x="4496" y="6614"/>
                    <a:ext cx="414" cy="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sp>
              <p:nvSpPr>
                <p:cNvPr id="39" name="Rectangle 169">
                  <a:extLst>
                    <a:ext uri="{FF2B5EF4-FFF2-40B4-BE49-F238E27FC236}">
                      <a16:creationId xmlns:a16="http://schemas.microsoft.com/office/drawing/2014/main" id="{5FFDE88F-5ED1-9487-5B38-8AE27E2FDB27}"/>
                    </a:ext>
                  </a:extLst>
                </p:cNvPr>
                <p:cNvSpPr>
                  <a:spLocks noChangeAspect="1" noEditPoints="1" noChangeArrowheads="1" noChangeShapeType="1" noTextEdit="1"/>
                </p:cNvSpPr>
                <p:nvPr/>
              </p:nvSpPr>
              <p:spPr bwMode="auto">
                <a:xfrm>
                  <a:off x="3280" y="8810"/>
                  <a:ext cx="2630" cy="330"/>
                </a:xfrm>
                <a:prstGeom prst="rect">
                  <a:avLst/>
                </a:prstGeom>
                <a:blipFill dpi="0" rotWithShape="0">
                  <a:blip r:embed="rId3"/>
                  <a:srcRect/>
                  <a:tile tx="0" ty="0" sx="100000" sy="100000" flip="none" algn="tl"/>
                </a:blip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cxnSp>
              <p:nvCxnSpPr>
                <p:cNvPr id="40" name="Line 171">
                  <a:extLst>
                    <a:ext uri="{FF2B5EF4-FFF2-40B4-BE49-F238E27FC236}">
                      <a16:creationId xmlns:a16="http://schemas.microsoft.com/office/drawing/2014/main" id="{C729667B-77C4-1C93-2542-6FA61196B6F6}"/>
                    </a:ext>
                  </a:extLst>
                </p:cNvPr>
                <p:cNvCxnSpPr>
                  <a:cxnSpLocks noChangeAspect="1" noEditPoints="1" noChangeArrowheads="1" noChangeShapeType="1"/>
                </p:cNvCxnSpPr>
                <p:nvPr/>
              </p:nvCxnSpPr>
              <p:spPr bwMode="auto">
                <a:xfrm flipH="1">
                  <a:off x="5030" y="7820"/>
                  <a:ext cx="250" cy="119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41" name="AutoShape 172">
                  <a:extLst>
                    <a:ext uri="{FF2B5EF4-FFF2-40B4-BE49-F238E27FC236}">
                      <a16:creationId xmlns:a16="http://schemas.microsoft.com/office/drawing/2014/main" id="{88B4AEA1-7B1E-A7E4-896F-3D4AE3BDBE3A}"/>
                    </a:ext>
                  </a:extLst>
                </p:cNvPr>
                <p:cNvSpPr>
                  <a:spLocks noChangeAspect="1" noEditPoints="1" noChangeArrowheads="1" noChangeShapeType="1" noTextEdit="1"/>
                </p:cNvSpPr>
                <p:nvPr/>
              </p:nvSpPr>
              <p:spPr bwMode="auto">
                <a:xfrm>
                  <a:off x="7500" y="8150"/>
                  <a:ext cx="610" cy="520"/>
                </a:xfrm>
                <a:prstGeom prst="flowChartDelay">
                  <a:avLst/>
                </a:prstGeom>
                <a:solidFill>
                  <a:srgbClr val="FFFFFF"/>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sp>
              <p:nvSpPr>
                <p:cNvPr id="42" name="Oval 173">
                  <a:extLst>
                    <a:ext uri="{FF2B5EF4-FFF2-40B4-BE49-F238E27FC236}">
                      <a16:creationId xmlns:a16="http://schemas.microsoft.com/office/drawing/2014/main" id="{5B7D0303-9784-B229-2C00-4882DA9E0873}"/>
                    </a:ext>
                  </a:extLst>
                </p:cNvPr>
                <p:cNvSpPr>
                  <a:spLocks noChangeAspect="1" noEditPoints="1" noChangeArrowheads="1" noChangeShapeType="1" noTextEdit="1"/>
                </p:cNvSpPr>
                <p:nvPr/>
              </p:nvSpPr>
              <p:spPr bwMode="auto">
                <a:xfrm>
                  <a:off x="7370" y="8520"/>
                  <a:ext cx="120" cy="120"/>
                </a:xfrm>
                <a:prstGeom prst="ellipse">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cxnSp>
              <p:nvCxnSpPr>
                <p:cNvPr id="43" name="Line 174">
                  <a:extLst>
                    <a:ext uri="{FF2B5EF4-FFF2-40B4-BE49-F238E27FC236}">
                      <a16:creationId xmlns:a16="http://schemas.microsoft.com/office/drawing/2014/main" id="{7F6F96DD-7287-E190-DBD0-48B246385222}"/>
                    </a:ext>
                  </a:extLst>
                </p:cNvPr>
                <p:cNvCxnSpPr>
                  <a:cxnSpLocks noChangeAspect="1" noEditPoints="1" noChangeArrowheads="1" noChangeShapeType="1"/>
                </p:cNvCxnSpPr>
                <p:nvPr/>
              </p:nvCxnSpPr>
              <p:spPr bwMode="auto">
                <a:xfrm>
                  <a:off x="6550" y="8270"/>
                  <a:ext cx="94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44" name="Line 175">
                  <a:extLst>
                    <a:ext uri="{FF2B5EF4-FFF2-40B4-BE49-F238E27FC236}">
                      <a16:creationId xmlns:a16="http://schemas.microsoft.com/office/drawing/2014/main" id="{43FB69A5-B9E3-E38C-DF49-582070D47814}"/>
                    </a:ext>
                  </a:extLst>
                </p:cNvPr>
                <p:cNvCxnSpPr>
                  <a:cxnSpLocks noChangeAspect="1" noEditPoints="1" noChangeArrowheads="1" noChangeShapeType="1"/>
                </p:cNvCxnSpPr>
                <p:nvPr/>
              </p:nvCxnSpPr>
              <p:spPr bwMode="auto">
                <a:xfrm>
                  <a:off x="7020" y="8420"/>
                  <a:ext cx="48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45" name="Line 176">
                  <a:extLst>
                    <a:ext uri="{FF2B5EF4-FFF2-40B4-BE49-F238E27FC236}">
                      <a16:creationId xmlns:a16="http://schemas.microsoft.com/office/drawing/2014/main" id="{03F7E84C-20B0-6AAC-8CAD-F0FAB68E0E72}"/>
                    </a:ext>
                  </a:extLst>
                </p:cNvPr>
                <p:cNvCxnSpPr>
                  <a:cxnSpLocks noChangeAspect="1" noEditPoints="1" noChangeArrowheads="1" noChangeShapeType="1"/>
                </p:cNvCxnSpPr>
                <p:nvPr/>
              </p:nvCxnSpPr>
              <p:spPr bwMode="auto">
                <a:xfrm>
                  <a:off x="6540" y="8580"/>
                  <a:ext cx="48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46" name="Line 177">
                  <a:extLst>
                    <a:ext uri="{FF2B5EF4-FFF2-40B4-BE49-F238E27FC236}">
                      <a16:creationId xmlns:a16="http://schemas.microsoft.com/office/drawing/2014/main" id="{6F5A3B79-C3DF-D68C-3A76-04C9B8659C42}"/>
                    </a:ext>
                  </a:extLst>
                </p:cNvPr>
                <p:cNvCxnSpPr>
                  <a:cxnSpLocks noChangeAspect="1" noEditPoints="1" noChangeArrowheads="1" noChangeShapeType="1"/>
                </p:cNvCxnSpPr>
                <p:nvPr/>
              </p:nvCxnSpPr>
              <p:spPr bwMode="auto">
                <a:xfrm>
                  <a:off x="7020" y="8420"/>
                  <a:ext cx="0" cy="15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47" name="Line 178">
                  <a:extLst>
                    <a:ext uri="{FF2B5EF4-FFF2-40B4-BE49-F238E27FC236}">
                      <a16:creationId xmlns:a16="http://schemas.microsoft.com/office/drawing/2014/main" id="{A5B36EF0-6187-FE65-B2AB-2E91D758E906}"/>
                    </a:ext>
                  </a:extLst>
                </p:cNvPr>
                <p:cNvCxnSpPr>
                  <a:cxnSpLocks noChangeAspect="1" noEditPoints="1" noChangeArrowheads="1" noChangeShapeType="1"/>
                </p:cNvCxnSpPr>
                <p:nvPr/>
              </p:nvCxnSpPr>
              <p:spPr bwMode="auto">
                <a:xfrm>
                  <a:off x="6580" y="9320"/>
                  <a:ext cx="84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48" name="Line 179">
                  <a:extLst>
                    <a:ext uri="{FF2B5EF4-FFF2-40B4-BE49-F238E27FC236}">
                      <a16:creationId xmlns:a16="http://schemas.microsoft.com/office/drawing/2014/main" id="{DDDFAE35-8056-0EED-B79E-292A9B6701B7}"/>
                    </a:ext>
                  </a:extLst>
                </p:cNvPr>
                <p:cNvCxnSpPr>
                  <a:cxnSpLocks noChangeAspect="1" noEditPoints="1" noChangeArrowheads="1" noChangeShapeType="1"/>
                </p:cNvCxnSpPr>
                <p:nvPr/>
              </p:nvCxnSpPr>
              <p:spPr bwMode="auto">
                <a:xfrm>
                  <a:off x="7430" y="8640"/>
                  <a:ext cx="0" cy="6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49" name="Line 180">
                  <a:extLst>
                    <a:ext uri="{FF2B5EF4-FFF2-40B4-BE49-F238E27FC236}">
                      <a16:creationId xmlns:a16="http://schemas.microsoft.com/office/drawing/2014/main" id="{C0000D96-7D18-849E-7F8A-DF686A1B70FE}"/>
                    </a:ext>
                  </a:extLst>
                </p:cNvPr>
                <p:cNvCxnSpPr>
                  <a:cxnSpLocks noChangeAspect="1" noEditPoints="1" noChangeArrowheads="1" noChangeShapeType="1"/>
                </p:cNvCxnSpPr>
                <p:nvPr/>
              </p:nvCxnSpPr>
              <p:spPr bwMode="auto">
                <a:xfrm flipV="1">
                  <a:off x="8110" y="8400"/>
                  <a:ext cx="600"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50" name="Line 182">
                  <a:extLst>
                    <a:ext uri="{FF2B5EF4-FFF2-40B4-BE49-F238E27FC236}">
                      <a16:creationId xmlns:a16="http://schemas.microsoft.com/office/drawing/2014/main" id="{7CB9321A-179C-9FE2-2A95-8ABB5D07573B}"/>
                    </a:ext>
                  </a:extLst>
                </p:cNvPr>
                <p:cNvCxnSpPr>
                  <a:cxnSpLocks noChangeAspect="1" noEditPoints="1" noChangeArrowheads="1" noChangeShapeType="1"/>
                </p:cNvCxnSpPr>
                <p:nvPr/>
              </p:nvCxnSpPr>
              <p:spPr bwMode="auto">
                <a:xfrm>
                  <a:off x="7010" y="8800"/>
                  <a:ext cx="1700" cy="0"/>
                </a:xfrm>
                <a:prstGeom prst="line">
                  <a:avLst/>
                </a:prstGeom>
                <a:noFill/>
                <a:ln w="19050">
                  <a:solidFill>
                    <a:srgbClr val="000000"/>
                  </a:solidFill>
                  <a:prstDash val="dash"/>
                  <a:round/>
                  <a:headEnd/>
                  <a:tailEnd type="triangle" w="med" len="med"/>
                </a:ln>
                <a:extLst>
                  <a:ext uri="{909E8E84-426E-40DD-AFC4-6F175D3DCCD1}">
                    <a14:hiddenFill xmlns:a14="http://schemas.microsoft.com/office/drawing/2010/main">
                      <a:noFill/>
                    </a14:hiddenFill>
                  </a:ext>
                </a:extLst>
              </p:spPr>
            </p:cxnSp>
            <p:cxnSp>
              <p:nvCxnSpPr>
                <p:cNvPr id="51" name="Line 183">
                  <a:extLst>
                    <a:ext uri="{FF2B5EF4-FFF2-40B4-BE49-F238E27FC236}">
                      <a16:creationId xmlns:a16="http://schemas.microsoft.com/office/drawing/2014/main" id="{7270F1B1-80AD-164A-304A-83E87B248EF0}"/>
                    </a:ext>
                  </a:extLst>
                </p:cNvPr>
                <p:cNvCxnSpPr>
                  <a:cxnSpLocks noChangeAspect="1" noEditPoints="1" noChangeArrowheads="1" noChangeShapeType="1"/>
                </p:cNvCxnSpPr>
                <p:nvPr/>
              </p:nvCxnSpPr>
              <p:spPr bwMode="auto">
                <a:xfrm>
                  <a:off x="6530" y="8640"/>
                  <a:ext cx="480" cy="0"/>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52" name="Line 184">
                  <a:extLst>
                    <a:ext uri="{FF2B5EF4-FFF2-40B4-BE49-F238E27FC236}">
                      <a16:creationId xmlns:a16="http://schemas.microsoft.com/office/drawing/2014/main" id="{1DF45642-07BF-99A7-E48E-D81D0608B2BC}"/>
                    </a:ext>
                  </a:extLst>
                </p:cNvPr>
                <p:cNvCxnSpPr>
                  <a:cxnSpLocks noChangeAspect="1" noEditPoints="1" noChangeArrowheads="1" noChangeShapeType="1"/>
                </p:cNvCxnSpPr>
                <p:nvPr/>
              </p:nvCxnSpPr>
              <p:spPr bwMode="auto">
                <a:xfrm>
                  <a:off x="7010" y="8650"/>
                  <a:ext cx="0" cy="150"/>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53" name="Line 185">
                  <a:extLst>
                    <a:ext uri="{FF2B5EF4-FFF2-40B4-BE49-F238E27FC236}">
                      <a16:creationId xmlns:a16="http://schemas.microsoft.com/office/drawing/2014/main" id="{FA3FA24A-09A7-10E2-5F4D-697DF4ABBC16}"/>
                    </a:ext>
                  </a:extLst>
                </p:cNvPr>
                <p:cNvCxnSpPr>
                  <a:cxnSpLocks noChangeAspect="1" noEditPoints="1" noChangeArrowheads="1" noChangeShapeType="1"/>
                </p:cNvCxnSpPr>
                <p:nvPr/>
              </p:nvCxnSpPr>
              <p:spPr bwMode="auto">
                <a:xfrm>
                  <a:off x="7060" y="9500"/>
                  <a:ext cx="1700" cy="0"/>
                </a:xfrm>
                <a:prstGeom prst="line">
                  <a:avLst/>
                </a:prstGeom>
                <a:noFill/>
                <a:ln w="19050">
                  <a:solidFill>
                    <a:srgbClr val="000000"/>
                  </a:solidFill>
                  <a:prstDash val="dash"/>
                  <a:round/>
                  <a:headEnd/>
                  <a:tailEnd type="triangle" w="med" len="med"/>
                </a:ln>
                <a:extLst>
                  <a:ext uri="{909E8E84-426E-40DD-AFC4-6F175D3DCCD1}">
                    <a14:hiddenFill xmlns:a14="http://schemas.microsoft.com/office/drawing/2010/main">
                      <a:noFill/>
                    </a14:hiddenFill>
                  </a:ext>
                </a:extLst>
              </p:spPr>
            </p:cxnSp>
            <p:cxnSp>
              <p:nvCxnSpPr>
                <p:cNvPr id="54" name="Line 186">
                  <a:extLst>
                    <a:ext uri="{FF2B5EF4-FFF2-40B4-BE49-F238E27FC236}">
                      <a16:creationId xmlns:a16="http://schemas.microsoft.com/office/drawing/2014/main" id="{450AC837-1B89-4736-9F37-80F3C1D8A89E}"/>
                    </a:ext>
                  </a:extLst>
                </p:cNvPr>
                <p:cNvCxnSpPr>
                  <a:cxnSpLocks noChangeAspect="1" noEditPoints="1" noChangeArrowheads="1" noChangeShapeType="1"/>
                </p:cNvCxnSpPr>
                <p:nvPr/>
              </p:nvCxnSpPr>
              <p:spPr bwMode="auto">
                <a:xfrm>
                  <a:off x="6580" y="9390"/>
                  <a:ext cx="480" cy="0"/>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55" name="Line 187">
                  <a:extLst>
                    <a:ext uri="{FF2B5EF4-FFF2-40B4-BE49-F238E27FC236}">
                      <a16:creationId xmlns:a16="http://schemas.microsoft.com/office/drawing/2014/main" id="{9547892C-AECF-1196-D05E-E648B3E67BFD}"/>
                    </a:ext>
                  </a:extLst>
                </p:cNvPr>
                <p:cNvCxnSpPr>
                  <a:cxnSpLocks noChangeAspect="1" noEditPoints="1" noChangeArrowheads="1" noChangeShapeType="1"/>
                </p:cNvCxnSpPr>
                <p:nvPr/>
              </p:nvCxnSpPr>
              <p:spPr bwMode="auto">
                <a:xfrm>
                  <a:off x="7060" y="9400"/>
                  <a:ext cx="0" cy="102"/>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56" name="Line 189">
                  <a:extLst>
                    <a:ext uri="{FF2B5EF4-FFF2-40B4-BE49-F238E27FC236}">
                      <a16:creationId xmlns:a16="http://schemas.microsoft.com/office/drawing/2014/main" id="{425E3B3C-8CDD-80CE-7EBA-AC64373F3FC5}"/>
                    </a:ext>
                  </a:extLst>
                </p:cNvPr>
                <p:cNvCxnSpPr>
                  <a:cxnSpLocks noChangeAspect="1" noEditPoints="1" noChangeArrowheads="1" noChangeShapeType="1"/>
                </p:cNvCxnSpPr>
                <p:nvPr/>
              </p:nvCxnSpPr>
              <p:spPr bwMode="auto">
                <a:xfrm flipH="1" flipV="1">
                  <a:off x="3880" y="8020"/>
                  <a:ext cx="1120" cy="1000"/>
                </a:xfrm>
                <a:prstGeom prst="line">
                  <a:avLst/>
                </a:prstGeom>
                <a:noFill/>
                <a:ln w="28575">
                  <a:solidFill>
                    <a:srgbClr val="000000"/>
                  </a:solidFill>
                  <a:prstDash val="dash"/>
                  <a:round/>
                  <a:headEnd/>
                  <a:tailEnd type="triangle" w="med" len="med"/>
                </a:ln>
                <a:extLst>
                  <a:ext uri="{909E8E84-426E-40DD-AFC4-6F175D3DCCD1}">
                    <a14:hiddenFill xmlns:a14="http://schemas.microsoft.com/office/drawing/2010/main">
                      <a:noFill/>
                    </a14:hiddenFill>
                  </a:ext>
                </a:extLst>
              </p:spPr>
            </p:cxnSp>
          </p:grpSp>
          <p:sp>
            <p:nvSpPr>
              <p:cNvPr id="21" name="テキスト ボックス 20">
                <a:extLst>
                  <a:ext uri="{FF2B5EF4-FFF2-40B4-BE49-F238E27FC236}">
                    <a16:creationId xmlns:a16="http://schemas.microsoft.com/office/drawing/2014/main" id="{CA31AD02-72B4-A034-E6ED-EC68BDD131D4}"/>
                  </a:ext>
                </a:extLst>
              </p:cNvPr>
              <p:cNvSpPr txBox="1"/>
              <p:nvPr/>
            </p:nvSpPr>
            <p:spPr>
              <a:xfrm>
                <a:off x="3692225" y="880311"/>
                <a:ext cx="1482592" cy="617746"/>
              </a:xfrm>
              <a:prstGeom prst="rect">
                <a:avLst/>
              </a:prstGeom>
              <a:noFill/>
            </p:spPr>
            <p:txBody>
              <a:bodyPr wrap="none" rtlCol="0">
                <a:spAutoFit/>
              </a:bodyPr>
              <a:lstStyle/>
              <a:p>
                <a:r>
                  <a:rPr kumimoji="1" lang="en-CA" altLang="ja-CA" sz="2400" dirty="0"/>
                  <a:t>µ</a:t>
                </a:r>
                <a:r>
                  <a:rPr kumimoji="1" lang="en-CA" altLang="ja-CA" sz="2400" baseline="30000" dirty="0"/>
                  <a:t>+</a:t>
                </a:r>
                <a:r>
                  <a:rPr kumimoji="1" lang="en-CA" altLang="ja-CA" sz="2400" dirty="0"/>
                  <a:t> or µ</a:t>
                </a:r>
                <a:r>
                  <a:rPr kumimoji="1" lang="en-CA" altLang="ja-CA" sz="2400" baseline="30000" dirty="0"/>
                  <a:t>-</a:t>
                </a:r>
                <a:endParaRPr kumimoji="1" lang="ja-CA" altLang="en-US" sz="2400" baseline="30000" dirty="0"/>
              </a:p>
            </p:txBody>
          </p:sp>
          <p:sp>
            <p:nvSpPr>
              <p:cNvPr id="22" name="テキスト ボックス 21">
                <a:extLst>
                  <a:ext uri="{FF2B5EF4-FFF2-40B4-BE49-F238E27FC236}">
                    <a16:creationId xmlns:a16="http://schemas.microsoft.com/office/drawing/2014/main" id="{01FF3E27-6BF2-32DB-C953-04F5895E6A55}"/>
                  </a:ext>
                </a:extLst>
              </p:cNvPr>
              <p:cNvSpPr txBox="1"/>
              <p:nvPr/>
            </p:nvSpPr>
            <p:spPr>
              <a:xfrm>
                <a:off x="905756" y="1078177"/>
                <a:ext cx="2655196" cy="617746"/>
              </a:xfrm>
              <a:prstGeom prst="rect">
                <a:avLst/>
              </a:prstGeom>
              <a:noFill/>
            </p:spPr>
            <p:txBody>
              <a:bodyPr wrap="none" rtlCol="0">
                <a:spAutoFit/>
              </a:bodyPr>
              <a:lstStyle/>
              <a:p>
                <a:r>
                  <a:rPr kumimoji="1" lang="en-CA" altLang="ja-CA" sz="2400" dirty="0"/>
                  <a:t>Decay e</a:t>
                </a:r>
                <a:r>
                  <a:rPr kumimoji="1" lang="en-CA" altLang="ja-CA" sz="2400" baseline="30000" dirty="0"/>
                  <a:t>+</a:t>
                </a:r>
                <a:r>
                  <a:rPr kumimoji="1" lang="en-CA" altLang="ja-CA" sz="2400" dirty="0"/>
                  <a:t> or e</a:t>
                </a:r>
                <a:r>
                  <a:rPr kumimoji="1" lang="en-CA" altLang="ja-CA" sz="2400" baseline="30000" dirty="0"/>
                  <a:t>-</a:t>
                </a:r>
                <a:endParaRPr kumimoji="1" lang="ja-CA" altLang="en-US" sz="2400" baseline="30000" dirty="0"/>
              </a:p>
            </p:txBody>
          </p:sp>
          <p:sp>
            <p:nvSpPr>
              <p:cNvPr id="23" name="テキスト ボックス 22">
                <a:extLst>
                  <a:ext uri="{FF2B5EF4-FFF2-40B4-BE49-F238E27FC236}">
                    <a16:creationId xmlns:a16="http://schemas.microsoft.com/office/drawing/2014/main" id="{5B1298FF-1B2F-E155-BFBD-811066CFEE43}"/>
                  </a:ext>
                </a:extLst>
              </p:cNvPr>
              <p:cNvSpPr txBox="1"/>
              <p:nvPr/>
            </p:nvSpPr>
            <p:spPr>
              <a:xfrm>
                <a:off x="-18586" y="1805755"/>
                <a:ext cx="1300805" cy="369333"/>
              </a:xfrm>
              <a:prstGeom prst="rect">
                <a:avLst/>
              </a:prstGeom>
              <a:noFill/>
            </p:spPr>
            <p:txBody>
              <a:bodyPr wrap="none" rtlCol="0">
                <a:spAutoFit/>
              </a:bodyPr>
              <a:lstStyle/>
              <a:p>
                <a:r>
                  <a:rPr kumimoji="1" lang="en-CA" altLang="ja-CA" dirty="0"/>
                  <a:t>TM counter</a:t>
                </a:r>
                <a:endParaRPr kumimoji="1" lang="ja-CA" altLang="en-US" dirty="0"/>
              </a:p>
            </p:txBody>
          </p:sp>
          <p:sp>
            <p:nvSpPr>
              <p:cNvPr id="24" name="テキスト ボックス 23">
                <a:extLst>
                  <a:ext uri="{FF2B5EF4-FFF2-40B4-BE49-F238E27FC236}">
                    <a16:creationId xmlns:a16="http://schemas.microsoft.com/office/drawing/2014/main" id="{C502062E-07F2-CE8B-6DAD-E6FA005A4A98}"/>
                  </a:ext>
                </a:extLst>
              </p:cNvPr>
              <p:cNvSpPr txBox="1"/>
              <p:nvPr/>
            </p:nvSpPr>
            <p:spPr>
              <a:xfrm>
                <a:off x="-36306" y="2330225"/>
                <a:ext cx="1294393" cy="369333"/>
              </a:xfrm>
              <a:prstGeom prst="rect">
                <a:avLst/>
              </a:prstGeom>
              <a:noFill/>
            </p:spPr>
            <p:txBody>
              <a:bodyPr wrap="none" rtlCol="0">
                <a:spAutoFit/>
              </a:bodyPr>
              <a:lstStyle/>
              <a:p>
                <a:r>
                  <a:rPr kumimoji="1" lang="en-CA" altLang="ja-CA" dirty="0"/>
                  <a:t>Up counter</a:t>
                </a:r>
                <a:endParaRPr kumimoji="1" lang="ja-CA" altLang="en-US" dirty="0"/>
              </a:p>
            </p:txBody>
          </p:sp>
          <p:sp>
            <p:nvSpPr>
              <p:cNvPr id="25" name="テキスト ボックス 24">
                <a:extLst>
                  <a:ext uri="{FF2B5EF4-FFF2-40B4-BE49-F238E27FC236}">
                    <a16:creationId xmlns:a16="http://schemas.microsoft.com/office/drawing/2014/main" id="{8D59851E-FE32-1E5A-01D8-DB6166B1502A}"/>
                  </a:ext>
                </a:extLst>
              </p:cNvPr>
              <p:cNvSpPr txBox="1"/>
              <p:nvPr/>
            </p:nvSpPr>
            <p:spPr>
              <a:xfrm>
                <a:off x="-283345" y="3407735"/>
                <a:ext cx="1583896" cy="369333"/>
              </a:xfrm>
              <a:prstGeom prst="rect">
                <a:avLst/>
              </a:prstGeom>
              <a:noFill/>
            </p:spPr>
            <p:txBody>
              <a:bodyPr wrap="none" rtlCol="0">
                <a:spAutoFit/>
              </a:bodyPr>
              <a:lstStyle/>
              <a:p>
                <a:r>
                  <a:rPr kumimoji="1" lang="en-CA" altLang="ja-CA" dirty="0"/>
                  <a:t>Down counter</a:t>
                </a:r>
                <a:endParaRPr kumimoji="1" lang="ja-CA" altLang="en-US" dirty="0"/>
              </a:p>
            </p:txBody>
          </p:sp>
          <p:sp>
            <p:nvSpPr>
              <p:cNvPr id="26" name="テキスト ボックス 25">
                <a:extLst>
                  <a:ext uri="{FF2B5EF4-FFF2-40B4-BE49-F238E27FC236}">
                    <a16:creationId xmlns:a16="http://schemas.microsoft.com/office/drawing/2014/main" id="{A7F7D737-3C4D-41A4-8823-D52AE2820267}"/>
                  </a:ext>
                </a:extLst>
              </p:cNvPr>
              <p:cNvSpPr txBox="1"/>
              <p:nvPr/>
            </p:nvSpPr>
            <p:spPr>
              <a:xfrm>
                <a:off x="212259" y="2883265"/>
                <a:ext cx="946094" cy="369333"/>
              </a:xfrm>
              <a:prstGeom prst="rect">
                <a:avLst/>
              </a:prstGeom>
              <a:noFill/>
            </p:spPr>
            <p:txBody>
              <a:bodyPr wrap="none" rtlCol="0">
                <a:spAutoFit/>
              </a:bodyPr>
              <a:lstStyle/>
              <a:p>
                <a:r>
                  <a:rPr kumimoji="1" lang="en-CA" altLang="ja-CA" dirty="0"/>
                  <a:t>Sample</a:t>
                </a:r>
                <a:endParaRPr kumimoji="1" lang="ja-CA" altLang="en-US" dirty="0"/>
              </a:p>
            </p:txBody>
          </p:sp>
          <p:sp>
            <p:nvSpPr>
              <p:cNvPr id="27" name="テキスト ボックス 26">
                <a:extLst>
                  <a:ext uri="{FF2B5EF4-FFF2-40B4-BE49-F238E27FC236}">
                    <a16:creationId xmlns:a16="http://schemas.microsoft.com/office/drawing/2014/main" id="{994C6225-7DC9-BBD1-D8D5-92565BEEEF5C}"/>
                  </a:ext>
                </a:extLst>
              </p:cNvPr>
              <p:cNvSpPr txBox="1"/>
              <p:nvPr/>
            </p:nvSpPr>
            <p:spPr>
              <a:xfrm>
                <a:off x="5846766" y="3937148"/>
                <a:ext cx="611065" cy="369332"/>
              </a:xfrm>
              <a:prstGeom prst="rect">
                <a:avLst/>
              </a:prstGeom>
              <a:noFill/>
            </p:spPr>
            <p:txBody>
              <a:bodyPr wrap="none" rtlCol="0">
                <a:spAutoFit/>
              </a:bodyPr>
              <a:lstStyle/>
              <a:p>
                <a:r>
                  <a:rPr kumimoji="1" lang="en-CA" altLang="ja-CA" dirty="0"/>
                  <a:t>PMT</a:t>
                </a:r>
                <a:endParaRPr kumimoji="1" lang="ja-CA" altLang="en-US" dirty="0"/>
              </a:p>
            </p:txBody>
          </p:sp>
          <p:sp>
            <p:nvSpPr>
              <p:cNvPr id="28" name="テキスト ボックス 27">
                <a:extLst>
                  <a:ext uri="{FF2B5EF4-FFF2-40B4-BE49-F238E27FC236}">
                    <a16:creationId xmlns:a16="http://schemas.microsoft.com/office/drawing/2014/main" id="{00E96FA7-9F90-10BC-0569-488DB382E26D}"/>
                  </a:ext>
                </a:extLst>
              </p:cNvPr>
              <p:cNvSpPr txBox="1"/>
              <p:nvPr/>
            </p:nvSpPr>
            <p:spPr>
              <a:xfrm>
                <a:off x="9654235" y="1931052"/>
                <a:ext cx="1838324" cy="461665"/>
              </a:xfrm>
              <a:prstGeom prst="rect">
                <a:avLst/>
              </a:prstGeom>
              <a:noFill/>
            </p:spPr>
            <p:txBody>
              <a:bodyPr wrap="none" rtlCol="0">
                <a:spAutoFit/>
              </a:bodyPr>
              <a:lstStyle/>
              <a:p>
                <a:r>
                  <a:rPr kumimoji="1" lang="en-CA" altLang="ja-CA" sz="2400" dirty="0"/>
                  <a:t>Muon trigger</a:t>
                </a:r>
                <a:endParaRPr kumimoji="1" lang="ja-CA" altLang="en-US" sz="2400" dirty="0"/>
              </a:p>
            </p:txBody>
          </p:sp>
          <p:sp>
            <p:nvSpPr>
              <p:cNvPr id="29" name="テキスト ボックス 28">
                <a:extLst>
                  <a:ext uri="{FF2B5EF4-FFF2-40B4-BE49-F238E27FC236}">
                    <a16:creationId xmlns:a16="http://schemas.microsoft.com/office/drawing/2014/main" id="{20305B2D-1513-C7CD-4EFF-F432E2304FD8}"/>
                  </a:ext>
                </a:extLst>
              </p:cNvPr>
              <p:cNvSpPr txBox="1"/>
              <p:nvPr/>
            </p:nvSpPr>
            <p:spPr>
              <a:xfrm>
                <a:off x="9642007" y="2573967"/>
                <a:ext cx="2549993" cy="461665"/>
              </a:xfrm>
              <a:prstGeom prst="rect">
                <a:avLst/>
              </a:prstGeom>
              <a:noFill/>
            </p:spPr>
            <p:txBody>
              <a:bodyPr wrap="none" rtlCol="0">
                <a:spAutoFit/>
              </a:bodyPr>
              <a:lstStyle/>
              <a:p>
                <a:r>
                  <a:rPr kumimoji="1" lang="en-CA" altLang="ja-CA" sz="2400" dirty="0"/>
                  <a:t>U counter e</a:t>
                </a:r>
                <a:r>
                  <a:rPr kumimoji="1" lang="en-CA" altLang="ja-CA" sz="2400" baseline="30000" dirty="0"/>
                  <a:t>+</a:t>
                </a:r>
                <a:r>
                  <a:rPr kumimoji="1" lang="en-CA" altLang="ja-CA" sz="2400" dirty="0"/>
                  <a:t>/e</a:t>
                </a:r>
                <a:r>
                  <a:rPr kumimoji="1" lang="en-CA" altLang="ja-CA" sz="2400" baseline="30000" dirty="0"/>
                  <a:t>-</a:t>
                </a:r>
                <a:r>
                  <a:rPr kumimoji="1" lang="en-CA" altLang="ja-CA" sz="2400" dirty="0"/>
                  <a:t> hit</a:t>
                </a:r>
                <a:endParaRPr kumimoji="1" lang="ja-CA" altLang="en-US" sz="2400" dirty="0"/>
              </a:p>
            </p:txBody>
          </p:sp>
          <p:sp>
            <p:nvSpPr>
              <p:cNvPr id="30" name="テキスト ボックス 29">
                <a:extLst>
                  <a:ext uri="{FF2B5EF4-FFF2-40B4-BE49-F238E27FC236}">
                    <a16:creationId xmlns:a16="http://schemas.microsoft.com/office/drawing/2014/main" id="{D8474B4C-F9F5-195F-6BC2-A203CD842EC6}"/>
                  </a:ext>
                </a:extLst>
              </p:cNvPr>
              <p:cNvSpPr txBox="1"/>
              <p:nvPr/>
            </p:nvSpPr>
            <p:spPr>
              <a:xfrm>
                <a:off x="9646907" y="3561139"/>
                <a:ext cx="2551596" cy="461665"/>
              </a:xfrm>
              <a:prstGeom prst="rect">
                <a:avLst/>
              </a:prstGeom>
              <a:noFill/>
            </p:spPr>
            <p:txBody>
              <a:bodyPr wrap="none" rtlCol="0">
                <a:spAutoFit/>
              </a:bodyPr>
              <a:lstStyle/>
              <a:p>
                <a:r>
                  <a:rPr kumimoji="1" lang="en-CA" altLang="ja-CA" sz="2400" dirty="0"/>
                  <a:t>D counter e</a:t>
                </a:r>
                <a:r>
                  <a:rPr kumimoji="1" lang="en-CA" altLang="ja-CA" sz="2400" baseline="30000" dirty="0"/>
                  <a:t>+</a:t>
                </a:r>
                <a:r>
                  <a:rPr kumimoji="1" lang="en-CA" altLang="ja-CA" sz="2400" dirty="0"/>
                  <a:t>/e</a:t>
                </a:r>
                <a:r>
                  <a:rPr kumimoji="1" lang="en-CA" altLang="ja-CA" sz="2400" baseline="30000" dirty="0"/>
                  <a:t>-</a:t>
                </a:r>
                <a:r>
                  <a:rPr kumimoji="1" lang="en-CA" altLang="ja-CA" sz="2400" dirty="0"/>
                  <a:t> hit</a:t>
                </a:r>
                <a:endParaRPr kumimoji="1" lang="ja-CA" altLang="en-US" sz="2400" dirty="0"/>
              </a:p>
            </p:txBody>
          </p:sp>
          <p:sp>
            <p:nvSpPr>
              <p:cNvPr id="31" name="テキスト ボックス 30">
                <a:extLst>
                  <a:ext uri="{FF2B5EF4-FFF2-40B4-BE49-F238E27FC236}">
                    <a16:creationId xmlns:a16="http://schemas.microsoft.com/office/drawing/2014/main" id="{7E21555E-8661-D195-BF30-A7257E8BE612}"/>
                  </a:ext>
                </a:extLst>
              </p:cNvPr>
              <p:cNvSpPr txBox="1"/>
              <p:nvPr/>
            </p:nvSpPr>
            <p:spPr>
              <a:xfrm>
                <a:off x="2495439" y="3871616"/>
                <a:ext cx="1972271" cy="369332"/>
              </a:xfrm>
              <a:prstGeom prst="rect">
                <a:avLst/>
              </a:prstGeom>
              <a:noFill/>
            </p:spPr>
            <p:txBody>
              <a:bodyPr wrap="none" rtlCol="0">
                <a:spAutoFit/>
              </a:bodyPr>
              <a:lstStyle/>
              <a:p>
                <a:r>
                  <a:rPr kumimoji="1" lang="en-CA" altLang="ja-CA" dirty="0"/>
                  <a:t>Plastic scintillator</a:t>
                </a:r>
                <a:endParaRPr kumimoji="1" lang="ja-CA" altLang="en-US" dirty="0"/>
              </a:p>
            </p:txBody>
          </p:sp>
          <p:sp>
            <p:nvSpPr>
              <p:cNvPr id="32" name="テキスト ボックス 31">
                <a:extLst>
                  <a:ext uri="{FF2B5EF4-FFF2-40B4-BE49-F238E27FC236}">
                    <a16:creationId xmlns:a16="http://schemas.microsoft.com/office/drawing/2014/main" id="{E5D7E062-A43A-2ADD-73AB-C962E5B369D3}"/>
                  </a:ext>
                </a:extLst>
              </p:cNvPr>
              <p:cNvSpPr txBox="1"/>
              <p:nvPr/>
            </p:nvSpPr>
            <p:spPr>
              <a:xfrm>
                <a:off x="8932557" y="1821585"/>
                <a:ext cx="489236" cy="369332"/>
              </a:xfrm>
              <a:prstGeom prst="rect">
                <a:avLst/>
              </a:prstGeom>
              <a:noFill/>
            </p:spPr>
            <p:txBody>
              <a:bodyPr wrap="none" rtlCol="0">
                <a:spAutoFit/>
              </a:bodyPr>
              <a:lstStyle/>
              <a:p>
                <a:r>
                  <a:rPr kumimoji="1" lang="en-CA" altLang="ja-CA" dirty="0"/>
                  <a:t>t_0</a:t>
                </a:r>
                <a:endParaRPr kumimoji="1" lang="ja-CA" altLang="en-US" dirty="0"/>
              </a:p>
            </p:txBody>
          </p:sp>
          <p:sp>
            <p:nvSpPr>
              <p:cNvPr id="33" name="テキスト ボックス 32">
                <a:extLst>
                  <a:ext uri="{FF2B5EF4-FFF2-40B4-BE49-F238E27FC236}">
                    <a16:creationId xmlns:a16="http://schemas.microsoft.com/office/drawing/2014/main" id="{04D070DA-5AC5-2613-A100-35F63AEA9632}"/>
                  </a:ext>
                </a:extLst>
              </p:cNvPr>
              <p:cNvSpPr txBox="1"/>
              <p:nvPr/>
            </p:nvSpPr>
            <p:spPr>
              <a:xfrm>
                <a:off x="8675617" y="2901528"/>
                <a:ext cx="960519" cy="369332"/>
              </a:xfrm>
              <a:prstGeom prst="rect">
                <a:avLst/>
              </a:prstGeom>
              <a:noFill/>
            </p:spPr>
            <p:txBody>
              <a:bodyPr wrap="none" rtlCol="0">
                <a:spAutoFit/>
              </a:bodyPr>
              <a:lstStyle/>
              <a:p>
                <a:r>
                  <a:rPr kumimoji="1" lang="en-CA" altLang="ja-CA" dirty="0" err="1"/>
                  <a:t>t_hit</a:t>
                </a:r>
                <a:r>
                  <a:rPr kumimoji="1" lang="en-CA" altLang="ja-CA" dirty="0"/>
                  <a:t> (U)</a:t>
                </a:r>
                <a:endParaRPr kumimoji="1" lang="ja-CA" altLang="en-US" dirty="0"/>
              </a:p>
            </p:txBody>
          </p:sp>
          <p:sp>
            <p:nvSpPr>
              <p:cNvPr id="34" name="テキスト ボックス 33">
                <a:extLst>
                  <a:ext uri="{FF2B5EF4-FFF2-40B4-BE49-F238E27FC236}">
                    <a16:creationId xmlns:a16="http://schemas.microsoft.com/office/drawing/2014/main" id="{EAFC7485-1D60-C831-A2ED-19F8E241906F}"/>
                  </a:ext>
                </a:extLst>
              </p:cNvPr>
              <p:cNvSpPr txBox="1"/>
              <p:nvPr/>
            </p:nvSpPr>
            <p:spPr>
              <a:xfrm>
                <a:off x="8716674" y="3929987"/>
                <a:ext cx="915635" cy="369332"/>
              </a:xfrm>
              <a:prstGeom prst="rect">
                <a:avLst/>
              </a:prstGeom>
              <a:noFill/>
            </p:spPr>
            <p:txBody>
              <a:bodyPr wrap="none" rtlCol="0">
                <a:spAutoFit/>
              </a:bodyPr>
              <a:lstStyle/>
              <a:p>
                <a:r>
                  <a:rPr kumimoji="1" lang="en-CA" altLang="ja-CA" dirty="0" err="1"/>
                  <a:t>t_hit</a:t>
                </a:r>
                <a:r>
                  <a:rPr kumimoji="1" lang="en-CA" altLang="ja-CA" dirty="0"/>
                  <a:t>(D)</a:t>
                </a:r>
                <a:endParaRPr kumimoji="1" lang="ja-CA" altLang="en-US" dirty="0"/>
              </a:p>
            </p:txBody>
          </p:sp>
          <p:sp>
            <p:nvSpPr>
              <p:cNvPr id="35" name="テキスト ボックス 34">
                <a:extLst>
                  <a:ext uri="{FF2B5EF4-FFF2-40B4-BE49-F238E27FC236}">
                    <a16:creationId xmlns:a16="http://schemas.microsoft.com/office/drawing/2014/main" id="{B6C3AC66-2A57-C36D-C5D9-7BAACD39E869}"/>
                  </a:ext>
                </a:extLst>
              </p:cNvPr>
              <p:cNvSpPr txBox="1"/>
              <p:nvPr/>
            </p:nvSpPr>
            <p:spPr>
              <a:xfrm>
                <a:off x="8737331" y="970913"/>
                <a:ext cx="1227343" cy="864845"/>
              </a:xfrm>
              <a:prstGeom prst="rect">
                <a:avLst/>
              </a:prstGeom>
              <a:noFill/>
            </p:spPr>
            <p:txBody>
              <a:bodyPr wrap="none" rtlCol="0">
                <a:spAutoFit/>
              </a:bodyPr>
              <a:lstStyle/>
              <a:p>
                <a:r>
                  <a:rPr kumimoji="1" lang="en-CA" altLang="ja-CA" dirty="0"/>
                  <a:t>Signal </a:t>
                </a:r>
              </a:p>
              <a:p>
                <a:r>
                  <a:rPr kumimoji="1" lang="en-CA" altLang="ja-CA" dirty="0"/>
                  <a:t>timings</a:t>
                </a:r>
                <a:endParaRPr kumimoji="1" lang="ja-CA" altLang="en-US" dirty="0"/>
              </a:p>
            </p:txBody>
          </p:sp>
        </p:grpSp>
        <p:sp>
          <p:nvSpPr>
            <p:cNvPr id="18" name="正方形/長方形 17">
              <a:extLst>
                <a:ext uri="{FF2B5EF4-FFF2-40B4-BE49-F238E27FC236}">
                  <a16:creationId xmlns:a16="http://schemas.microsoft.com/office/drawing/2014/main" id="{446055AD-9B01-8063-D318-5DFB75B2972C}"/>
                </a:ext>
              </a:extLst>
            </p:cNvPr>
            <p:cNvSpPr/>
            <p:nvPr/>
          </p:nvSpPr>
          <p:spPr>
            <a:xfrm rot="16200000">
              <a:off x="4932710" y="2360218"/>
              <a:ext cx="1972299" cy="380513"/>
            </a:xfrm>
            <a:prstGeom prst="rect">
              <a:avLst/>
            </a:prstGeom>
            <a:solidFill>
              <a:schemeClr val="bg1">
                <a:lumMod val="85000"/>
              </a:schemeClr>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CA" altLang="ja-CA" dirty="0">
                  <a:solidFill>
                    <a:srgbClr val="FF0000"/>
                  </a:solidFill>
                </a:rPr>
                <a:t>Discriminator</a:t>
              </a:r>
              <a:endParaRPr kumimoji="1" lang="ja-CA" altLang="en-US" dirty="0">
                <a:solidFill>
                  <a:srgbClr val="FF0000"/>
                </a:solidFill>
              </a:endParaRPr>
            </a:p>
          </p:txBody>
        </p:sp>
        <p:cxnSp>
          <p:nvCxnSpPr>
            <p:cNvPr id="19" name="直線コネクタ 18">
              <a:extLst>
                <a:ext uri="{FF2B5EF4-FFF2-40B4-BE49-F238E27FC236}">
                  <a16:creationId xmlns:a16="http://schemas.microsoft.com/office/drawing/2014/main" id="{1292007C-2F6E-6F93-56BD-B7840E966027}"/>
                </a:ext>
              </a:extLst>
            </p:cNvPr>
            <p:cNvCxnSpPr>
              <a:cxnSpLocks/>
              <a:endCxn id="18" idx="3"/>
            </p:cNvCxnSpPr>
            <p:nvPr/>
          </p:nvCxnSpPr>
          <p:spPr>
            <a:xfrm>
              <a:off x="5918860" y="937072"/>
              <a:ext cx="0" cy="627253"/>
            </a:xfrm>
            <a:prstGeom prst="line">
              <a:avLst/>
            </a:prstGeom>
            <a:ln w="38100">
              <a:prstDash val="sysDot"/>
            </a:ln>
          </p:spPr>
          <p:style>
            <a:lnRef idx="2">
              <a:schemeClr val="accent1"/>
            </a:lnRef>
            <a:fillRef idx="0">
              <a:schemeClr val="accent1"/>
            </a:fillRef>
            <a:effectRef idx="1">
              <a:schemeClr val="accent1"/>
            </a:effectRef>
            <a:fontRef idx="minor">
              <a:schemeClr val="tx1"/>
            </a:fontRef>
          </p:style>
        </p:cxnSp>
      </p:grpSp>
      <p:sp>
        <p:nvSpPr>
          <p:cNvPr id="4102" name="テキスト ボックス 4101">
            <a:extLst>
              <a:ext uri="{FF2B5EF4-FFF2-40B4-BE49-F238E27FC236}">
                <a16:creationId xmlns:a16="http://schemas.microsoft.com/office/drawing/2014/main" id="{40E01BD5-C3AF-9B34-281F-EDB3B8C048AC}"/>
              </a:ext>
            </a:extLst>
          </p:cNvPr>
          <p:cNvSpPr txBox="1"/>
          <p:nvPr/>
        </p:nvSpPr>
        <p:spPr>
          <a:xfrm>
            <a:off x="6523019" y="1002937"/>
            <a:ext cx="1667957" cy="461665"/>
          </a:xfrm>
          <a:prstGeom prst="rect">
            <a:avLst/>
          </a:prstGeom>
          <a:noFill/>
        </p:spPr>
        <p:txBody>
          <a:bodyPr wrap="none" rtlCol="0">
            <a:spAutoFit/>
          </a:bodyPr>
          <a:lstStyle/>
          <a:p>
            <a:r>
              <a:rPr kumimoji="1" lang="en-CA" altLang="ja-CA" sz="2400" dirty="0"/>
              <a:t>Start / Stop</a:t>
            </a:r>
            <a:endParaRPr kumimoji="1" lang="ja-CA" altLang="en-US" sz="2400" dirty="0"/>
          </a:p>
        </p:txBody>
      </p:sp>
      <p:sp>
        <p:nvSpPr>
          <p:cNvPr id="4103" name="テキスト ボックス 4102">
            <a:extLst>
              <a:ext uri="{FF2B5EF4-FFF2-40B4-BE49-F238E27FC236}">
                <a16:creationId xmlns:a16="http://schemas.microsoft.com/office/drawing/2014/main" id="{5337EDAB-9251-D975-13E6-97F0E2C68D30}"/>
              </a:ext>
            </a:extLst>
          </p:cNvPr>
          <p:cNvSpPr txBox="1"/>
          <p:nvPr/>
        </p:nvSpPr>
        <p:spPr>
          <a:xfrm>
            <a:off x="3654009" y="990579"/>
            <a:ext cx="942887" cy="461665"/>
          </a:xfrm>
          <a:prstGeom prst="rect">
            <a:avLst/>
          </a:prstGeom>
          <a:noFill/>
        </p:spPr>
        <p:txBody>
          <a:bodyPr wrap="none" rtlCol="0">
            <a:spAutoFit/>
          </a:bodyPr>
          <a:lstStyle/>
          <a:p>
            <a:r>
              <a:rPr kumimoji="1" lang="en-CA" altLang="ja-CA" sz="2400" dirty="0"/>
              <a:t>Reset</a:t>
            </a:r>
            <a:endParaRPr kumimoji="1" lang="ja-CA" altLang="en-US" sz="2400" dirty="0"/>
          </a:p>
        </p:txBody>
      </p:sp>
      <p:sp>
        <p:nvSpPr>
          <p:cNvPr id="4104" name="テキスト ボックス 4103">
            <a:extLst>
              <a:ext uri="{FF2B5EF4-FFF2-40B4-BE49-F238E27FC236}">
                <a16:creationId xmlns:a16="http://schemas.microsoft.com/office/drawing/2014/main" id="{5D5C8908-48D9-E21D-D67A-A2A22CD42B52}"/>
              </a:ext>
            </a:extLst>
          </p:cNvPr>
          <p:cNvSpPr txBox="1"/>
          <p:nvPr/>
        </p:nvSpPr>
        <p:spPr>
          <a:xfrm>
            <a:off x="10337800" y="5017447"/>
            <a:ext cx="1394292" cy="369332"/>
          </a:xfrm>
          <a:prstGeom prst="rect">
            <a:avLst/>
          </a:prstGeom>
          <a:noFill/>
        </p:spPr>
        <p:txBody>
          <a:bodyPr wrap="none" rtlCol="0">
            <a:spAutoFit/>
          </a:bodyPr>
          <a:lstStyle/>
          <a:p>
            <a:r>
              <a:rPr kumimoji="1" lang="en-CA" altLang="ja-CA" dirty="0">
                <a:sym typeface="Wingdings" pitchFamily="2" charset="2"/>
              </a:rPr>
              <a:t> TDC start</a:t>
            </a:r>
            <a:endParaRPr kumimoji="1" lang="ja-CA" altLang="en-US" dirty="0"/>
          </a:p>
        </p:txBody>
      </p:sp>
      <p:sp>
        <p:nvSpPr>
          <p:cNvPr id="4105" name="テキスト ボックス 4104">
            <a:extLst>
              <a:ext uri="{FF2B5EF4-FFF2-40B4-BE49-F238E27FC236}">
                <a16:creationId xmlns:a16="http://schemas.microsoft.com/office/drawing/2014/main" id="{B548B00F-57E5-AB78-1C52-073E48273F26}"/>
              </a:ext>
            </a:extLst>
          </p:cNvPr>
          <p:cNvSpPr txBox="1"/>
          <p:nvPr/>
        </p:nvSpPr>
        <p:spPr>
          <a:xfrm>
            <a:off x="10337800" y="5894713"/>
            <a:ext cx="1487010" cy="369332"/>
          </a:xfrm>
          <a:prstGeom prst="rect">
            <a:avLst/>
          </a:prstGeom>
          <a:noFill/>
        </p:spPr>
        <p:txBody>
          <a:bodyPr wrap="none" rtlCol="0">
            <a:spAutoFit/>
          </a:bodyPr>
          <a:lstStyle/>
          <a:p>
            <a:r>
              <a:rPr kumimoji="1" lang="en-CA" altLang="ja-CA" dirty="0">
                <a:sym typeface="Wingdings" pitchFamily="2" charset="2"/>
              </a:rPr>
              <a:t> TDC stops</a:t>
            </a:r>
            <a:endParaRPr kumimoji="1" lang="ja-CA" altLang="en-US" dirty="0"/>
          </a:p>
        </p:txBody>
      </p:sp>
      <p:sp>
        <p:nvSpPr>
          <p:cNvPr id="4106" name="テキスト ボックス 4105">
            <a:extLst>
              <a:ext uri="{FF2B5EF4-FFF2-40B4-BE49-F238E27FC236}">
                <a16:creationId xmlns:a16="http://schemas.microsoft.com/office/drawing/2014/main" id="{22A6991F-5649-26FE-648A-A25C4C4B3612}"/>
              </a:ext>
            </a:extLst>
          </p:cNvPr>
          <p:cNvSpPr txBox="1"/>
          <p:nvPr/>
        </p:nvSpPr>
        <p:spPr>
          <a:xfrm>
            <a:off x="8265401" y="3908072"/>
            <a:ext cx="3737439" cy="830997"/>
          </a:xfrm>
          <a:prstGeom prst="rect">
            <a:avLst/>
          </a:prstGeom>
          <a:noFill/>
          <a:ln>
            <a:solidFill>
              <a:srgbClr val="FF0000"/>
            </a:solidFill>
          </a:ln>
        </p:spPr>
        <p:txBody>
          <a:bodyPr wrap="square" rtlCol="0">
            <a:spAutoFit/>
          </a:bodyPr>
          <a:lstStyle/>
          <a:p>
            <a:pPr algn="r"/>
            <a:r>
              <a:rPr kumimoji="1" lang="en-CA" altLang="ja-CA" sz="2400" dirty="0"/>
              <a:t>Where is the </a:t>
            </a:r>
            <a:r>
              <a:rPr kumimoji="1" lang="en-CA" altLang="ja-CA" sz="2400" dirty="0">
                <a:solidFill>
                  <a:srgbClr val="FF0000"/>
                </a:solidFill>
              </a:rPr>
              <a:t>reset signal </a:t>
            </a:r>
            <a:r>
              <a:rPr kumimoji="1" lang="en-CA" altLang="ja-CA" sz="2400" dirty="0"/>
              <a:t>?</a:t>
            </a:r>
          </a:p>
          <a:p>
            <a:pPr algn="r"/>
            <a:r>
              <a:rPr kumimoji="1" lang="en-CA" altLang="ja-CA" sz="2400" dirty="0"/>
              <a:t>When do you read data?</a:t>
            </a:r>
            <a:endParaRPr kumimoji="1" lang="ja-CA" altLang="en-US" sz="2400" dirty="0"/>
          </a:p>
        </p:txBody>
      </p:sp>
      <p:sp>
        <p:nvSpPr>
          <p:cNvPr id="4107" name="右中かっこ 4106">
            <a:extLst>
              <a:ext uri="{FF2B5EF4-FFF2-40B4-BE49-F238E27FC236}">
                <a16:creationId xmlns:a16="http://schemas.microsoft.com/office/drawing/2014/main" id="{9598ED53-9456-6288-C369-6919AE287E9A}"/>
              </a:ext>
            </a:extLst>
          </p:cNvPr>
          <p:cNvSpPr/>
          <p:nvPr/>
        </p:nvSpPr>
        <p:spPr>
          <a:xfrm>
            <a:off x="10081199" y="5460571"/>
            <a:ext cx="342900" cy="1237615"/>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CA" altLang="en-US"/>
          </a:p>
        </p:txBody>
      </p:sp>
      <p:sp>
        <p:nvSpPr>
          <p:cNvPr id="4109" name="テキスト ボックス 4108">
            <a:extLst>
              <a:ext uri="{FF2B5EF4-FFF2-40B4-BE49-F238E27FC236}">
                <a16:creationId xmlns:a16="http://schemas.microsoft.com/office/drawing/2014/main" id="{4D437E11-FA29-5F31-36EB-A84749E429FE}"/>
              </a:ext>
            </a:extLst>
          </p:cNvPr>
          <p:cNvSpPr txBox="1"/>
          <p:nvPr/>
        </p:nvSpPr>
        <p:spPr>
          <a:xfrm>
            <a:off x="8000157" y="670345"/>
            <a:ext cx="4675285" cy="369332"/>
          </a:xfrm>
          <a:prstGeom prst="rect">
            <a:avLst/>
          </a:prstGeom>
          <a:noFill/>
        </p:spPr>
        <p:txBody>
          <a:bodyPr wrap="square">
            <a:spAutoFit/>
          </a:bodyPr>
          <a:lstStyle/>
          <a:p>
            <a:r>
              <a:rPr lang="ja-CA" altLang="en-US" dirty="0"/>
              <a:t>https://en.wikipedia.org/wiki/Stopwatch</a:t>
            </a:r>
          </a:p>
        </p:txBody>
      </p:sp>
      <p:pic>
        <p:nvPicPr>
          <p:cNvPr id="4110" name="Picture 4">
            <a:extLst>
              <a:ext uri="{FF2B5EF4-FFF2-40B4-BE49-F238E27FC236}">
                <a16:creationId xmlns:a16="http://schemas.microsoft.com/office/drawing/2014/main" id="{56CF0D87-025F-7C26-E868-96B62687AD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99319" y="1261180"/>
            <a:ext cx="3175000" cy="2298700"/>
          </a:xfrm>
          <a:prstGeom prst="rect">
            <a:avLst/>
          </a:prstGeom>
          <a:noFill/>
          <a:extLst>
            <a:ext uri="{909E8E84-426E-40DD-AFC4-6F175D3DCCD1}">
              <a14:hiddenFill xmlns:a14="http://schemas.microsoft.com/office/drawing/2010/main">
                <a:solidFill>
                  <a:srgbClr val="FFFFFF"/>
                </a:solidFill>
              </a14:hiddenFill>
            </a:ext>
          </a:extLst>
        </p:spPr>
      </p:pic>
      <p:sp>
        <p:nvSpPr>
          <p:cNvPr id="4112" name="テキスト ボックス 4111">
            <a:extLst>
              <a:ext uri="{FF2B5EF4-FFF2-40B4-BE49-F238E27FC236}">
                <a16:creationId xmlns:a16="http://schemas.microsoft.com/office/drawing/2014/main" id="{89B2B526-1E74-8E52-EA1D-217ABA1ABF4E}"/>
              </a:ext>
            </a:extLst>
          </p:cNvPr>
          <p:cNvSpPr txBox="1"/>
          <p:nvPr/>
        </p:nvSpPr>
        <p:spPr>
          <a:xfrm>
            <a:off x="8000157" y="377875"/>
            <a:ext cx="4243266" cy="369332"/>
          </a:xfrm>
          <a:prstGeom prst="rect">
            <a:avLst/>
          </a:prstGeom>
          <a:noFill/>
        </p:spPr>
        <p:txBody>
          <a:bodyPr wrap="square">
            <a:spAutoFit/>
          </a:bodyPr>
          <a:lstStyle/>
          <a:p>
            <a:r>
              <a:rPr lang="ja-CA" altLang="en-US" dirty="0"/>
              <a:t>https://hif.wikipedia.org/wiki/Computer</a:t>
            </a:r>
          </a:p>
        </p:txBody>
      </p:sp>
      <p:sp>
        <p:nvSpPr>
          <p:cNvPr id="4113" name="右矢印 4112">
            <a:extLst>
              <a:ext uri="{FF2B5EF4-FFF2-40B4-BE49-F238E27FC236}">
                <a16:creationId xmlns:a16="http://schemas.microsoft.com/office/drawing/2014/main" id="{36F40779-E424-53CE-4856-8B3FE04AA53E}"/>
              </a:ext>
            </a:extLst>
          </p:cNvPr>
          <p:cNvSpPr/>
          <p:nvPr/>
        </p:nvSpPr>
        <p:spPr>
          <a:xfrm>
            <a:off x="7024696" y="2066794"/>
            <a:ext cx="1429865" cy="38929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4114" name="テキスト ボックス 4113">
            <a:extLst>
              <a:ext uri="{FF2B5EF4-FFF2-40B4-BE49-F238E27FC236}">
                <a16:creationId xmlns:a16="http://schemas.microsoft.com/office/drawing/2014/main" id="{B8906DF9-447C-11C9-403A-A1A0AF3F643F}"/>
              </a:ext>
            </a:extLst>
          </p:cNvPr>
          <p:cNvSpPr txBox="1"/>
          <p:nvPr/>
        </p:nvSpPr>
        <p:spPr>
          <a:xfrm>
            <a:off x="7107280" y="2563764"/>
            <a:ext cx="1693925" cy="923330"/>
          </a:xfrm>
          <a:prstGeom prst="rect">
            <a:avLst/>
          </a:prstGeom>
          <a:noFill/>
        </p:spPr>
        <p:txBody>
          <a:bodyPr wrap="none" rtlCol="0">
            <a:spAutoFit/>
          </a:bodyPr>
          <a:lstStyle/>
          <a:p>
            <a:r>
              <a:rPr kumimoji="1" lang="en-CA" altLang="ja-CA" dirty="0"/>
              <a:t>Hit data to</a:t>
            </a:r>
          </a:p>
          <a:p>
            <a:r>
              <a:rPr kumimoji="1" lang="en-CA" altLang="ja-CA" dirty="0"/>
              <a:t>DAQ-computer</a:t>
            </a:r>
          </a:p>
          <a:p>
            <a:r>
              <a:rPr kumimoji="1" lang="en-CA" altLang="ja-CA" dirty="0"/>
              <a:t>for analysis</a:t>
            </a:r>
            <a:endParaRPr kumimoji="1" lang="ja-CA" altLang="en-US" dirty="0"/>
          </a:p>
        </p:txBody>
      </p:sp>
    </p:spTree>
    <p:extLst>
      <p:ext uri="{BB962C8B-B14F-4D97-AF65-F5344CB8AC3E}">
        <p14:creationId xmlns:p14="http://schemas.microsoft.com/office/powerpoint/2010/main" val="20207567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92" name="グループ化 6191">
            <a:extLst>
              <a:ext uri="{FF2B5EF4-FFF2-40B4-BE49-F238E27FC236}">
                <a16:creationId xmlns:a16="http://schemas.microsoft.com/office/drawing/2014/main" id="{57E14C03-9879-44AD-060D-58FB7DB7B71E}"/>
              </a:ext>
            </a:extLst>
          </p:cNvPr>
          <p:cNvGrpSpPr>
            <a:grpSpLocks noChangeAspect="1"/>
          </p:cNvGrpSpPr>
          <p:nvPr/>
        </p:nvGrpSpPr>
        <p:grpSpPr>
          <a:xfrm>
            <a:off x="7993681" y="3769626"/>
            <a:ext cx="3511680" cy="1426708"/>
            <a:chOff x="8077772" y="3866255"/>
            <a:chExt cx="2960935" cy="1202954"/>
          </a:xfrm>
        </p:grpSpPr>
        <p:pic>
          <p:nvPicPr>
            <p:cNvPr id="6180" name="図 6179" descr="時計 が含まれている画像&#10;&#10;AI 生成コンテンツは誤りを含む可能性があります。">
              <a:extLst>
                <a:ext uri="{FF2B5EF4-FFF2-40B4-BE49-F238E27FC236}">
                  <a16:creationId xmlns:a16="http://schemas.microsoft.com/office/drawing/2014/main" id="{D9BB598D-F020-F9FD-B419-E6C86243E15A}"/>
                </a:ext>
              </a:extLst>
            </p:cNvPr>
            <p:cNvPicPr>
              <a:picLocks noChangeAspect="1"/>
            </p:cNvPicPr>
            <p:nvPr/>
          </p:nvPicPr>
          <p:blipFill>
            <a:blip r:embed="rId2"/>
            <a:stretch>
              <a:fillRect/>
            </a:stretch>
          </p:blipFill>
          <p:spPr>
            <a:xfrm>
              <a:off x="8077772" y="4001977"/>
              <a:ext cx="2876410" cy="1004264"/>
            </a:xfrm>
            <a:prstGeom prst="rect">
              <a:avLst/>
            </a:prstGeom>
          </p:spPr>
        </p:pic>
        <p:sp>
          <p:nvSpPr>
            <p:cNvPr id="6190" name="正方形/長方形 6189">
              <a:extLst>
                <a:ext uri="{FF2B5EF4-FFF2-40B4-BE49-F238E27FC236}">
                  <a16:creationId xmlns:a16="http://schemas.microsoft.com/office/drawing/2014/main" id="{CB3C0A00-BB49-A9ED-E18D-116074E1FB67}"/>
                </a:ext>
              </a:extLst>
            </p:cNvPr>
            <p:cNvSpPr/>
            <p:nvPr/>
          </p:nvSpPr>
          <p:spPr>
            <a:xfrm>
              <a:off x="9986942" y="4501257"/>
              <a:ext cx="1001693" cy="56795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6191" name="正方形/長方形 6190">
              <a:extLst>
                <a:ext uri="{FF2B5EF4-FFF2-40B4-BE49-F238E27FC236}">
                  <a16:creationId xmlns:a16="http://schemas.microsoft.com/office/drawing/2014/main" id="{F5F4A836-7EAC-10A5-88AB-A01666A7B082}"/>
                </a:ext>
              </a:extLst>
            </p:cNvPr>
            <p:cNvSpPr/>
            <p:nvPr/>
          </p:nvSpPr>
          <p:spPr>
            <a:xfrm rot="20572942">
              <a:off x="9946415" y="3866255"/>
              <a:ext cx="1092292" cy="41210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grpSp>
      <p:sp>
        <p:nvSpPr>
          <p:cNvPr id="2" name="タイトル 1">
            <a:extLst>
              <a:ext uri="{FF2B5EF4-FFF2-40B4-BE49-F238E27FC236}">
                <a16:creationId xmlns:a16="http://schemas.microsoft.com/office/drawing/2014/main" id="{B0E17A7B-DC0A-79A6-0E27-51BF818907F4}"/>
              </a:ext>
            </a:extLst>
          </p:cNvPr>
          <p:cNvSpPr>
            <a:spLocks noGrp="1"/>
          </p:cNvSpPr>
          <p:nvPr>
            <p:ph type="title"/>
          </p:nvPr>
        </p:nvSpPr>
        <p:spPr>
          <a:xfrm>
            <a:off x="320506" y="284480"/>
            <a:ext cx="12074694" cy="800100"/>
          </a:xfrm>
        </p:spPr>
        <p:txBody>
          <a:bodyPr>
            <a:normAutofit/>
          </a:bodyPr>
          <a:lstStyle/>
          <a:p>
            <a:r>
              <a:rPr kumimoji="1" lang="en-CA" altLang="ja-CA" sz="4000" dirty="0"/>
              <a:t>Gate signal, pile up and DAQ cycle</a:t>
            </a:r>
            <a:endParaRPr kumimoji="1" lang="ja-CA" altLang="en-US" sz="4000" dirty="0"/>
          </a:p>
        </p:txBody>
      </p:sp>
      <p:pic>
        <p:nvPicPr>
          <p:cNvPr id="6146" name="Picture 2" descr="Ring cyclotron">
            <a:extLst>
              <a:ext uri="{FF2B5EF4-FFF2-40B4-BE49-F238E27FC236}">
                <a16:creationId xmlns:a16="http://schemas.microsoft.com/office/drawing/2014/main" id="{9D795AA1-C304-307B-65A8-B9A7A700FE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000" y="1371597"/>
            <a:ext cx="2946400" cy="22098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a:extLst>
              <a:ext uri="{FF2B5EF4-FFF2-40B4-BE49-F238E27FC236}">
                <a16:creationId xmlns:a16="http://schemas.microsoft.com/office/drawing/2014/main" id="{29AF5169-B114-6F6B-A16E-99780B54D5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59200" y="1371597"/>
            <a:ext cx="2946400" cy="2236480"/>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id="{7FF47561-BEAB-C4D7-8406-1EB090EA5D19}"/>
              </a:ext>
            </a:extLst>
          </p:cNvPr>
          <p:cNvSpPr txBox="1"/>
          <p:nvPr/>
        </p:nvSpPr>
        <p:spPr>
          <a:xfrm>
            <a:off x="320506" y="3656185"/>
            <a:ext cx="2993255" cy="369332"/>
          </a:xfrm>
          <a:prstGeom prst="rect">
            <a:avLst/>
          </a:prstGeom>
          <a:noFill/>
        </p:spPr>
        <p:txBody>
          <a:bodyPr wrap="none" rtlCol="0">
            <a:spAutoFit/>
          </a:bodyPr>
          <a:lstStyle/>
          <a:p>
            <a:r>
              <a:rPr kumimoji="1" lang="en-CA" altLang="ja-CA" dirty="0"/>
              <a:t>Synchrotron (Pulsed muons)</a:t>
            </a:r>
            <a:endParaRPr kumimoji="1" lang="ja-CA" altLang="en-US" dirty="0"/>
          </a:p>
        </p:txBody>
      </p:sp>
      <p:sp>
        <p:nvSpPr>
          <p:cNvPr id="5" name="テキスト ボックス 4">
            <a:extLst>
              <a:ext uri="{FF2B5EF4-FFF2-40B4-BE49-F238E27FC236}">
                <a16:creationId xmlns:a16="http://schemas.microsoft.com/office/drawing/2014/main" id="{04429B82-FEF7-032B-4B99-96A4D9332E6B}"/>
              </a:ext>
            </a:extLst>
          </p:cNvPr>
          <p:cNvSpPr txBox="1"/>
          <p:nvPr/>
        </p:nvSpPr>
        <p:spPr>
          <a:xfrm>
            <a:off x="3074530" y="1054097"/>
            <a:ext cx="506870" cy="369332"/>
          </a:xfrm>
          <a:prstGeom prst="rect">
            <a:avLst/>
          </a:prstGeom>
          <a:noFill/>
        </p:spPr>
        <p:txBody>
          <a:bodyPr wrap="none" rtlCol="0">
            <a:spAutoFit/>
          </a:bodyPr>
          <a:lstStyle/>
          <a:p>
            <a:r>
              <a:rPr kumimoji="1" lang="en-CA" altLang="ja-CA" dirty="0"/>
              <a:t>PSI</a:t>
            </a:r>
            <a:endParaRPr kumimoji="1" lang="ja-CA" altLang="en-US" dirty="0"/>
          </a:p>
        </p:txBody>
      </p:sp>
      <p:sp>
        <p:nvSpPr>
          <p:cNvPr id="6" name="テキスト ボックス 5">
            <a:extLst>
              <a:ext uri="{FF2B5EF4-FFF2-40B4-BE49-F238E27FC236}">
                <a16:creationId xmlns:a16="http://schemas.microsoft.com/office/drawing/2014/main" id="{FAFFD2E4-C015-6910-CB28-50AB43E7D4D3}"/>
              </a:ext>
            </a:extLst>
          </p:cNvPr>
          <p:cNvSpPr txBox="1"/>
          <p:nvPr/>
        </p:nvSpPr>
        <p:spPr>
          <a:xfrm>
            <a:off x="5881230" y="1054097"/>
            <a:ext cx="955711" cy="369332"/>
          </a:xfrm>
          <a:prstGeom prst="rect">
            <a:avLst/>
          </a:prstGeom>
          <a:noFill/>
        </p:spPr>
        <p:txBody>
          <a:bodyPr wrap="none" rtlCol="0">
            <a:spAutoFit/>
          </a:bodyPr>
          <a:lstStyle/>
          <a:p>
            <a:r>
              <a:rPr kumimoji="1" lang="en-CA" altLang="ja-CA" dirty="0"/>
              <a:t>TRIUMF</a:t>
            </a:r>
            <a:endParaRPr kumimoji="1" lang="ja-CA" altLang="en-US" dirty="0"/>
          </a:p>
        </p:txBody>
      </p:sp>
      <p:sp>
        <p:nvSpPr>
          <p:cNvPr id="7" name="テキスト ボックス 6">
            <a:extLst>
              <a:ext uri="{FF2B5EF4-FFF2-40B4-BE49-F238E27FC236}">
                <a16:creationId xmlns:a16="http://schemas.microsoft.com/office/drawing/2014/main" id="{D6C65D96-6E90-103E-090D-89608559D682}"/>
              </a:ext>
            </a:extLst>
          </p:cNvPr>
          <p:cNvSpPr txBox="1"/>
          <p:nvPr/>
        </p:nvSpPr>
        <p:spPr>
          <a:xfrm>
            <a:off x="320506" y="893610"/>
            <a:ext cx="2506840" cy="369332"/>
          </a:xfrm>
          <a:prstGeom prst="rect">
            <a:avLst/>
          </a:prstGeom>
          <a:noFill/>
        </p:spPr>
        <p:txBody>
          <a:bodyPr wrap="none" rtlCol="0">
            <a:spAutoFit/>
          </a:bodyPr>
          <a:lstStyle/>
          <a:p>
            <a:r>
              <a:rPr kumimoji="1" lang="en-CA" altLang="ja-CA" dirty="0"/>
              <a:t>Cyclotrons (DC muons)</a:t>
            </a:r>
            <a:endParaRPr kumimoji="1" lang="ja-CA" altLang="en-US" dirty="0"/>
          </a:p>
        </p:txBody>
      </p:sp>
      <p:pic>
        <p:nvPicPr>
          <p:cNvPr id="6152" name="Picture 8">
            <a:extLst>
              <a:ext uri="{FF2B5EF4-FFF2-40B4-BE49-F238E27FC236}">
                <a16:creationId xmlns:a16="http://schemas.microsoft.com/office/drawing/2014/main" id="{82DED61F-8A98-2709-4F3C-6783CBE24D1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5778" y="4282338"/>
            <a:ext cx="2965622" cy="1828800"/>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a:extLst>
              <a:ext uri="{FF2B5EF4-FFF2-40B4-BE49-F238E27FC236}">
                <a16:creationId xmlns:a16="http://schemas.microsoft.com/office/drawing/2014/main" id="{45618914-7B82-A713-05EE-2014D3939E98}"/>
              </a:ext>
            </a:extLst>
          </p:cNvPr>
          <p:cNvSpPr txBox="1"/>
          <p:nvPr/>
        </p:nvSpPr>
        <p:spPr>
          <a:xfrm>
            <a:off x="3060326" y="3913006"/>
            <a:ext cx="562975" cy="369332"/>
          </a:xfrm>
          <a:prstGeom prst="rect">
            <a:avLst/>
          </a:prstGeom>
          <a:noFill/>
        </p:spPr>
        <p:txBody>
          <a:bodyPr wrap="none" rtlCol="0">
            <a:spAutoFit/>
          </a:bodyPr>
          <a:lstStyle/>
          <a:p>
            <a:r>
              <a:rPr kumimoji="1" lang="en-CA" altLang="ja-CA" dirty="0"/>
              <a:t>ISIS</a:t>
            </a:r>
            <a:endParaRPr kumimoji="1" lang="ja-CA" altLang="en-US" dirty="0"/>
          </a:p>
        </p:txBody>
      </p:sp>
      <p:pic>
        <p:nvPicPr>
          <p:cNvPr id="6154" name="Picture 10" descr="J-PARC | RCS">
            <a:extLst>
              <a:ext uri="{FF2B5EF4-FFF2-40B4-BE49-F238E27FC236}">
                <a16:creationId xmlns:a16="http://schemas.microsoft.com/office/drawing/2014/main" id="{5E3DE02F-B374-D469-EFF7-C0EDBB2352C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39730" y="4311435"/>
            <a:ext cx="2665870" cy="1799703"/>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a:extLst>
              <a:ext uri="{FF2B5EF4-FFF2-40B4-BE49-F238E27FC236}">
                <a16:creationId xmlns:a16="http://schemas.microsoft.com/office/drawing/2014/main" id="{2996100F-04AD-4429-7675-E8FBEF0AFD56}"/>
              </a:ext>
            </a:extLst>
          </p:cNvPr>
          <p:cNvSpPr txBox="1"/>
          <p:nvPr/>
        </p:nvSpPr>
        <p:spPr>
          <a:xfrm>
            <a:off x="5411902" y="3942103"/>
            <a:ext cx="1368195" cy="369332"/>
          </a:xfrm>
          <a:prstGeom prst="rect">
            <a:avLst/>
          </a:prstGeom>
          <a:noFill/>
        </p:spPr>
        <p:txBody>
          <a:bodyPr wrap="none" rtlCol="0">
            <a:spAutoFit/>
          </a:bodyPr>
          <a:lstStyle/>
          <a:p>
            <a:r>
              <a:rPr kumimoji="1" lang="en-CA" altLang="ja-CA" dirty="0"/>
              <a:t>J-PARC RCS</a:t>
            </a:r>
            <a:endParaRPr kumimoji="1" lang="ja-CA" altLang="en-US" dirty="0"/>
          </a:p>
        </p:txBody>
      </p:sp>
      <p:cxnSp>
        <p:nvCxnSpPr>
          <p:cNvPr id="12" name="直線矢印コネクタ 11">
            <a:extLst>
              <a:ext uri="{FF2B5EF4-FFF2-40B4-BE49-F238E27FC236}">
                <a16:creationId xmlns:a16="http://schemas.microsoft.com/office/drawing/2014/main" id="{182EB81D-D1E8-32CA-A559-FCD0F47CF92D}"/>
              </a:ext>
            </a:extLst>
          </p:cNvPr>
          <p:cNvCxnSpPr/>
          <p:nvPr/>
        </p:nvCxnSpPr>
        <p:spPr>
          <a:xfrm>
            <a:off x="7200900" y="6562702"/>
            <a:ext cx="46990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22" name="グループ化 21">
            <a:extLst>
              <a:ext uri="{FF2B5EF4-FFF2-40B4-BE49-F238E27FC236}">
                <a16:creationId xmlns:a16="http://schemas.microsoft.com/office/drawing/2014/main" id="{6F6B2883-DDED-3E33-AF11-6758F74D8152}"/>
              </a:ext>
            </a:extLst>
          </p:cNvPr>
          <p:cNvGrpSpPr/>
          <p:nvPr/>
        </p:nvGrpSpPr>
        <p:grpSpPr>
          <a:xfrm>
            <a:off x="7061200" y="1722964"/>
            <a:ext cx="4699000" cy="203200"/>
            <a:chOff x="7200900" y="3416300"/>
            <a:chExt cx="4699000" cy="203200"/>
          </a:xfrm>
        </p:grpSpPr>
        <p:cxnSp>
          <p:nvCxnSpPr>
            <p:cNvPr id="9" name="直線矢印コネクタ 8">
              <a:extLst>
                <a:ext uri="{FF2B5EF4-FFF2-40B4-BE49-F238E27FC236}">
                  <a16:creationId xmlns:a16="http://schemas.microsoft.com/office/drawing/2014/main" id="{F1BA5D74-7E17-C0B6-9A7D-110B51F5D553}"/>
                </a:ext>
              </a:extLst>
            </p:cNvPr>
            <p:cNvCxnSpPr/>
            <p:nvPr/>
          </p:nvCxnSpPr>
          <p:spPr>
            <a:xfrm>
              <a:off x="7200900" y="3619500"/>
              <a:ext cx="46990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直線コネクタ 13">
              <a:extLst>
                <a:ext uri="{FF2B5EF4-FFF2-40B4-BE49-F238E27FC236}">
                  <a16:creationId xmlns:a16="http://schemas.microsoft.com/office/drawing/2014/main" id="{0D95EEE1-DCC9-5A35-3175-5406B09AD31E}"/>
                </a:ext>
              </a:extLst>
            </p:cNvPr>
            <p:cNvCxnSpPr/>
            <p:nvPr/>
          </p:nvCxnSpPr>
          <p:spPr>
            <a:xfrm>
              <a:off x="7734300" y="3429000"/>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 name="直線コネクタ 14">
              <a:extLst>
                <a:ext uri="{FF2B5EF4-FFF2-40B4-BE49-F238E27FC236}">
                  <a16:creationId xmlns:a16="http://schemas.microsoft.com/office/drawing/2014/main" id="{B4687CE1-ACCF-2B4D-B1E0-586B18781210}"/>
                </a:ext>
              </a:extLst>
            </p:cNvPr>
            <p:cNvCxnSpPr/>
            <p:nvPr/>
          </p:nvCxnSpPr>
          <p:spPr>
            <a:xfrm>
              <a:off x="8786988" y="3416300"/>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直線コネクタ 15">
              <a:extLst>
                <a:ext uri="{FF2B5EF4-FFF2-40B4-BE49-F238E27FC236}">
                  <a16:creationId xmlns:a16="http://schemas.microsoft.com/office/drawing/2014/main" id="{B04C41AE-4D4A-F7BE-883C-907DB19C7324}"/>
                </a:ext>
              </a:extLst>
            </p:cNvPr>
            <p:cNvCxnSpPr/>
            <p:nvPr/>
          </p:nvCxnSpPr>
          <p:spPr>
            <a:xfrm>
              <a:off x="7886700" y="3429000"/>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 name="直線コネクタ 16">
              <a:extLst>
                <a:ext uri="{FF2B5EF4-FFF2-40B4-BE49-F238E27FC236}">
                  <a16:creationId xmlns:a16="http://schemas.microsoft.com/office/drawing/2014/main" id="{DC4AB47D-DC5F-C66D-5239-146EC13B5A42}"/>
                </a:ext>
              </a:extLst>
            </p:cNvPr>
            <p:cNvCxnSpPr>
              <a:cxnSpLocks/>
            </p:cNvCxnSpPr>
            <p:nvPr/>
          </p:nvCxnSpPr>
          <p:spPr>
            <a:xfrm>
              <a:off x="9276642" y="3416300"/>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直線コネクタ 18">
              <a:extLst>
                <a:ext uri="{FF2B5EF4-FFF2-40B4-BE49-F238E27FC236}">
                  <a16:creationId xmlns:a16="http://schemas.microsoft.com/office/drawing/2014/main" id="{4D454F65-3804-EAC8-C261-314C189553E5}"/>
                </a:ext>
              </a:extLst>
            </p:cNvPr>
            <p:cNvCxnSpPr/>
            <p:nvPr/>
          </p:nvCxnSpPr>
          <p:spPr>
            <a:xfrm>
              <a:off x="10629900" y="3416300"/>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直線コネクタ 19">
              <a:extLst>
                <a:ext uri="{FF2B5EF4-FFF2-40B4-BE49-F238E27FC236}">
                  <a16:creationId xmlns:a16="http://schemas.microsoft.com/office/drawing/2014/main" id="{7D2812B3-EA93-1236-470E-B545CF0E08DA}"/>
                </a:ext>
              </a:extLst>
            </p:cNvPr>
            <p:cNvCxnSpPr/>
            <p:nvPr/>
          </p:nvCxnSpPr>
          <p:spPr>
            <a:xfrm>
              <a:off x="11277600" y="3416300"/>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21" name="テキスト ボックス 20">
            <a:extLst>
              <a:ext uri="{FF2B5EF4-FFF2-40B4-BE49-F238E27FC236}">
                <a16:creationId xmlns:a16="http://schemas.microsoft.com/office/drawing/2014/main" id="{25E687B3-3B34-FA50-4EF7-C86E826298D0}"/>
              </a:ext>
            </a:extLst>
          </p:cNvPr>
          <p:cNvSpPr txBox="1"/>
          <p:nvPr/>
        </p:nvSpPr>
        <p:spPr>
          <a:xfrm>
            <a:off x="7806602" y="855551"/>
            <a:ext cx="3310906" cy="646331"/>
          </a:xfrm>
          <a:prstGeom prst="rect">
            <a:avLst/>
          </a:prstGeom>
          <a:noFill/>
        </p:spPr>
        <p:txBody>
          <a:bodyPr wrap="none" rtlCol="0">
            <a:spAutoFit/>
          </a:bodyPr>
          <a:lstStyle/>
          <a:p>
            <a:r>
              <a:rPr kumimoji="1" lang="en-CA" altLang="ja-CA" dirty="0"/>
              <a:t>Muon with random arrival times</a:t>
            </a:r>
          </a:p>
          <a:p>
            <a:r>
              <a:rPr kumimoji="1" lang="en-CA" altLang="ja-CA" dirty="0"/>
              <a:t>Limit ~40k muons/second</a:t>
            </a:r>
          </a:p>
        </p:txBody>
      </p:sp>
      <p:cxnSp>
        <p:nvCxnSpPr>
          <p:cNvPr id="24" name="直線コネクタ 23">
            <a:extLst>
              <a:ext uri="{FF2B5EF4-FFF2-40B4-BE49-F238E27FC236}">
                <a16:creationId xmlns:a16="http://schemas.microsoft.com/office/drawing/2014/main" id="{56F1AF9D-DE0B-5C95-45DB-BB90C16FE5A1}"/>
              </a:ext>
            </a:extLst>
          </p:cNvPr>
          <p:cNvCxnSpPr>
            <a:cxnSpLocks/>
          </p:cNvCxnSpPr>
          <p:nvPr/>
        </p:nvCxnSpPr>
        <p:spPr>
          <a:xfrm flipH="1">
            <a:off x="8252178" y="1981766"/>
            <a:ext cx="318231" cy="676196"/>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25" name="直線コネクタ 24">
            <a:extLst>
              <a:ext uri="{FF2B5EF4-FFF2-40B4-BE49-F238E27FC236}">
                <a16:creationId xmlns:a16="http://schemas.microsoft.com/office/drawing/2014/main" id="{51B168F5-3C1B-BAA6-B64E-7266CA75A2AD}"/>
              </a:ext>
            </a:extLst>
          </p:cNvPr>
          <p:cNvCxnSpPr>
            <a:cxnSpLocks/>
          </p:cNvCxnSpPr>
          <p:nvPr/>
        </p:nvCxnSpPr>
        <p:spPr>
          <a:xfrm>
            <a:off x="9245600" y="1922731"/>
            <a:ext cx="2654300" cy="735231"/>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29" name="直線矢印コネクタ 28">
            <a:extLst>
              <a:ext uri="{FF2B5EF4-FFF2-40B4-BE49-F238E27FC236}">
                <a16:creationId xmlns:a16="http://schemas.microsoft.com/office/drawing/2014/main" id="{505FCAB1-CE97-B328-C3C9-DBBB68B709F3}"/>
              </a:ext>
            </a:extLst>
          </p:cNvPr>
          <p:cNvCxnSpPr/>
          <p:nvPr/>
        </p:nvCxnSpPr>
        <p:spPr>
          <a:xfrm>
            <a:off x="7378700" y="2712994"/>
            <a:ext cx="46990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0" name="直線コネクタ 29">
            <a:extLst>
              <a:ext uri="{FF2B5EF4-FFF2-40B4-BE49-F238E27FC236}">
                <a16:creationId xmlns:a16="http://schemas.microsoft.com/office/drawing/2014/main" id="{571ABF38-0E4D-A96B-EE75-80C8EC142C6C}"/>
              </a:ext>
            </a:extLst>
          </p:cNvPr>
          <p:cNvCxnSpPr/>
          <p:nvPr/>
        </p:nvCxnSpPr>
        <p:spPr>
          <a:xfrm>
            <a:off x="8338250" y="2499916"/>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37" name="テキスト ボックス 36">
            <a:extLst>
              <a:ext uri="{FF2B5EF4-FFF2-40B4-BE49-F238E27FC236}">
                <a16:creationId xmlns:a16="http://schemas.microsoft.com/office/drawing/2014/main" id="{3D33783F-13E9-0B59-6504-E0685EFC084E}"/>
              </a:ext>
            </a:extLst>
          </p:cNvPr>
          <p:cNvSpPr txBox="1"/>
          <p:nvPr/>
        </p:nvSpPr>
        <p:spPr>
          <a:xfrm>
            <a:off x="6940919" y="1291164"/>
            <a:ext cx="875561" cy="369332"/>
          </a:xfrm>
          <a:prstGeom prst="rect">
            <a:avLst/>
          </a:prstGeom>
          <a:noFill/>
        </p:spPr>
        <p:txBody>
          <a:bodyPr wrap="none" rtlCol="0">
            <a:spAutoFit/>
          </a:bodyPr>
          <a:lstStyle/>
          <a:p>
            <a:r>
              <a:rPr kumimoji="1" lang="en-CA" altLang="ja-CA" dirty="0"/>
              <a:t>muons</a:t>
            </a:r>
            <a:endParaRPr kumimoji="1" lang="ja-CA" altLang="en-US" dirty="0"/>
          </a:p>
        </p:txBody>
      </p:sp>
      <p:sp>
        <p:nvSpPr>
          <p:cNvPr id="38" name="テキスト ボックス 37">
            <a:extLst>
              <a:ext uri="{FF2B5EF4-FFF2-40B4-BE49-F238E27FC236}">
                <a16:creationId xmlns:a16="http://schemas.microsoft.com/office/drawing/2014/main" id="{6CB1B8A2-1F76-3741-C9A4-714137CE9B40}"/>
              </a:ext>
            </a:extLst>
          </p:cNvPr>
          <p:cNvSpPr txBox="1"/>
          <p:nvPr/>
        </p:nvSpPr>
        <p:spPr>
          <a:xfrm>
            <a:off x="11557000" y="1922731"/>
            <a:ext cx="633507" cy="369332"/>
          </a:xfrm>
          <a:prstGeom prst="rect">
            <a:avLst/>
          </a:prstGeom>
          <a:noFill/>
        </p:spPr>
        <p:txBody>
          <a:bodyPr wrap="none" rtlCol="0">
            <a:spAutoFit/>
          </a:bodyPr>
          <a:lstStyle/>
          <a:p>
            <a:r>
              <a:rPr kumimoji="1" lang="en-CA" altLang="ja-CA" dirty="0"/>
              <a:t>time</a:t>
            </a:r>
            <a:endParaRPr kumimoji="1" lang="ja-CA" altLang="en-US" dirty="0"/>
          </a:p>
        </p:txBody>
      </p:sp>
      <p:sp>
        <p:nvSpPr>
          <p:cNvPr id="39" name="正方形/長方形 38">
            <a:extLst>
              <a:ext uri="{FF2B5EF4-FFF2-40B4-BE49-F238E27FC236}">
                <a16:creationId xmlns:a16="http://schemas.microsoft.com/office/drawing/2014/main" id="{DA173734-A6CC-9773-1598-DDC3E616210D}"/>
              </a:ext>
            </a:extLst>
          </p:cNvPr>
          <p:cNvSpPr/>
          <p:nvPr/>
        </p:nvSpPr>
        <p:spPr>
          <a:xfrm>
            <a:off x="8372118" y="2770605"/>
            <a:ext cx="2841002" cy="304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CA" altLang="ja-CA" dirty="0"/>
              <a:t>Gate = Time window ~10µs</a:t>
            </a:r>
            <a:endParaRPr kumimoji="1" lang="ja-CA" altLang="en-US" dirty="0"/>
          </a:p>
        </p:txBody>
      </p:sp>
      <p:cxnSp>
        <p:nvCxnSpPr>
          <p:cNvPr id="40" name="直線コネクタ 39">
            <a:extLst>
              <a:ext uri="{FF2B5EF4-FFF2-40B4-BE49-F238E27FC236}">
                <a16:creationId xmlns:a16="http://schemas.microsoft.com/office/drawing/2014/main" id="{C5726F3F-5FC4-347D-AD26-3D3AE71495DD}"/>
              </a:ext>
            </a:extLst>
          </p:cNvPr>
          <p:cNvCxnSpPr/>
          <p:nvPr/>
        </p:nvCxnSpPr>
        <p:spPr>
          <a:xfrm>
            <a:off x="7543800" y="6345770"/>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1" name="直線コネクタ 40">
            <a:extLst>
              <a:ext uri="{FF2B5EF4-FFF2-40B4-BE49-F238E27FC236}">
                <a16:creationId xmlns:a16="http://schemas.microsoft.com/office/drawing/2014/main" id="{C7D39871-8A1D-D0D6-34D0-7065BE7762AF}"/>
              </a:ext>
            </a:extLst>
          </p:cNvPr>
          <p:cNvCxnSpPr/>
          <p:nvPr/>
        </p:nvCxnSpPr>
        <p:spPr>
          <a:xfrm>
            <a:off x="7543800" y="6104470"/>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2" name="直線コネクタ 41">
            <a:extLst>
              <a:ext uri="{FF2B5EF4-FFF2-40B4-BE49-F238E27FC236}">
                <a16:creationId xmlns:a16="http://schemas.microsoft.com/office/drawing/2014/main" id="{7340AB8D-B36E-5B50-7A1D-E45605FA2AEC}"/>
              </a:ext>
            </a:extLst>
          </p:cNvPr>
          <p:cNvCxnSpPr/>
          <p:nvPr/>
        </p:nvCxnSpPr>
        <p:spPr>
          <a:xfrm>
            <a:off x="7594600" y="6345770"/>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3" name="直線コネクタ 42">
            <a:extLst>
              <a:ext uri="{FF2B5EF4-FFF2-40B4-BE49-F238E27FC236}">
                <a16:creationId xmlns:a16="http://schemas.microsoft.com/office/drawing/2014/main" id="{11874099-6A8F-CD0B-F5F7-A6F3DAD2021A}"/>
              </a:ext>
            </a:extLst>
          </p:cNvPr>
          <p:cNvCxnSpPr/>
          <p:nvPr/>
        </p:nvCxnSpPr>
        <p:spPr>
          <a:xfrm>
            <a:off x="7594600" y="6109639"/>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5" name="直線コネクタ 44">
            <a:extLst>
              <a:ext uri="{FF2B5EF4-FFF2-40B4-BE49-F238E27FC236}">
                <a16:creationId xmlns:a16="http://schemas.microsoft.com/office/drawing/2014/main" id="{5ABD729D-464E-C388-D524-344F0B1198D7}"/>
              </a:ext>
            </a:extLst>
          </p:cNvPr>
          <p:cNvCxnSpPr/>
          <p:nvPr/>
        </p:nvCxnSpPr>
        <p:spPr>
          <a:xfrm>
            <a:off x="7543800" y="5884433"/>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6" name="直線コネクタ 45">
            <a:extLst>
              <a:ext uri="{FF2B5EF4-FFF2-40B4-BE49-F238E27FC236}">
                <a16:creationId xmlns:a16="http://schemas.microsoft.com/office/drawing/2014/main" id="{AD4D82D6-B2EB-AB92-868D-62437AB6BF85}"/>
              </a:ext>
            </a:extLst>
          </p:cNvPr>
          <p:cNvCxnSpPr/>
          <p:nvPr/>
        </p:nvCxnSpPr>
        <p:spPr>
          <a:xfrm>
            <a:off x="7543800" y="5643133"/>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7" name="直線コネクタ 46">
            <a:extLst>
              <a:ext uri="{FF2B5EF4-FFF2-40B4-BE49-F238E27FC236}">
                <a16:creationId xmlns:a16="http://schemas.microsoft.com/office/drawing/2014/main" id="{3D43C92F-B9A3-4BDC-E5D8-F025BB028B8C}"/>
              </a:ext>
            </a:extLst>
          </p:cNvPr>
          <p:cNvCxnSpPr/>
          <p:nvPr/>
        </p:nvCxnSpPr>
        <p:spPr>
          <a:xfrm>
            <a:off x="7594600" y="5884433"/>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8" name="直線コネクタ 47">
            <a:extLst>
              <a:ext uri="{FF2B5EF4-FFF2-40B4-BE49-F238E27FC236}">
                <a16:creationId xmlns:a16="http://schemas.microsoft.com/office/drawing/2014/main" id="{DC2F2B6D-B230-C9BB-0004-2B2AFE9821E8}"/>
              </a:ext>
            </a:extLst>
          </p:cNvPr>
          <p:cNvCxnSpPr/>
          <p:nvPr/>
        </p:nvCxnSpPr>
        <p:spPr>
          <a:xfrm>
            <a:off x="7594600" y="5648302"/>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9" name="直線コネクタ 48">
            <a:extLst>
              <a:ext uri="{FF2B5EF4-FFF2-40B4-BE49-F238E27FC236}">
                <a16:creationId xmlns:a16="http://schemas.microsoft.com/office/drawing/2014/main" id="{8534B891-AE62-9AEB-70A9-37BD26F26181}"/>
              </a:ext>
            </a:extLst>
          </p:cNvPr>
          <p:cNvCxnSpPr/>
          <p:nvPr/>
        </p:nvCxnSpPr>
        <p:spPr>
          <a:xfrm>
            <a:off x="7765680" y="6345770"/>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488B7967-E0C4-F505-E4AB-C72C31158327}"/>
              </a:ext>
            </a:extLst>
          </p:cNvPr>
          <p:cNvCxnSpPr/>
          <p:nvPr/>
        </p:nvCxnSpPr>
        <p:spPr>
          <a:xfrm>
            <a:off x="7765680" y="6104470"/>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E4735E38-E1D4-2B81-E430-DA869C59C085}"/>
              </a:ext>
            </a:extLst>
          </p:cNvPr>
          <p:cNvCxnSpPr/>
          <p:nvPr/>
        </p:nvCxnSpPr>
        <p:spPr>
          <a:xfrm>
            <a:off x="7816480" y="6345770"/>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7A1D5824-F368-ED1A-823E-9EE094589650}"/>
              </a:ext>
            </a:extLst>
          </p:cNvPr>
          <p:cNvCxnSpPr/>
          <p:nvPr/>
        </p:nvCxnSpPr>
        <p:spPr>
          <a:xfrm>
            <a:off x="7816480" y="6109639"/>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349D415F-C9C2-10C2-5F95-6A59439B0F43}"/>
              </a:ext>
            </a:extLst>
          </p:cNvPr>
          <p:cNvCxnSpPr/>
          <p:nvPr/>
        </p:nvCxnSpPr>
        <p:spPr>
          <a:xfrm>
            <a:off x="7765680" y="5884433"/>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4" name="直線コネクタ 53">
            <a:extLst>
              <a:ext uri="{FF2B5EF4-FFF2-40B4-BE49-F238E27FC236}">
                <a16:creationId xmlns:a16="http://schemas.microsoft.com/office/drawing/2014/main" id="{2B77791B-0144-F407-4A7D-4488425474EA}"/>
              </a:ext>
            </a:extLst>
          </p:cNvPr>
          <p:cNvCxnSpPr/>
          <p:nvPr/>
        </p:nvCxnSpPr>
        <p:spPr>
          <a:xfrm>
            <a:off x="7765680" y="5643133"/>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5" name="直線コネクタ 54">
            <a:extLst>
              <a:ext uri="{FF2B5EF4-FFF2-40B4-BE49-F238E27FC236}">
                <a16:creationId xmlns:a16="http://schemas.microsoft.com/office/drawing/2014/main" id="{8B405489-7E4A-9F88-F2FC-171154D4FB58}"/>
              </a:ext>
            </a:extLst>
          </p:cNvPr>
          <p:cNvCxnSpPr/>
          <p:nvPr/>
        </p:nvCxnSpPr>
        <p:spPr>
          <a:xfrm>
            <a:off x="7816480" y="5884433"/>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6" name="直線コネクタ 55">
            <a:extLst>
              <a:ext uri="{FF2B5EF4-FFF2-40B4-BE49-F238E27FC236}">
                <a16:creationId xmlns:a16="http://schemas.microsoft.com/office/drawing/2014/main" id="{2D467BBB-CA98-FA2F-BEEB-71C0426D741E}"/>
              </a:ext>
            </a:extLst>
          </p:cNvPr>
          <p:cNvCxnSpPr/>
          <p:nvPr/>
        </p:nvCxnSpPr>
        <p:spPr>
          <a:xfrm>
            <a:off x="7816480" y="5648302"/>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158" name="直線矢印コネクタ 6157">
            <a:extLst>
              <a:ext uri="{FF2B5EF4-FFF2-40B4-BE49-F238E27FC236}">
                <a16:creationId xmlns:a16="http://schemas.microsoft.com/office/drawing/2014/main" id="{34F22D0D-0C0C-1D6A-7BC5-CB4B1BA56108}"/>
              </a:ext>
            </a:extLst>
          </p:cNvPr>
          <p:cNvCxnSpPr/>
          <p:nvPr/>
        </p:nvCxnSpPr>
        <p:spPr>
          <a:xfrm>
            <a:off x="7174753" y="5203266"/>
            <a:ext cx="46990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159" name="フリーフォーム 6158">
            <a:extLst>
              <a:ext uri="{FF2B5EF4-FFF2-40B4-BE49-F238E27FC236}">
                <a16:creationId xmlns:a16="http://schemas.microsoft.com/office/drawing/2014/main" id="{36494E88-5B76-8BD0-317A-0E93C987CB09}"/>
              </a:ext>
            </a:extLst>
          </p:cNvPr>
          <p:cNvSpPr/>
          <p:nvPr/>
        </p:nvSpPr>
        <p:spPr>
          <a:xfrm>
            <a:off x="7473244" y="4741278"/>
            <a:ext cx="70555" cy="462903"/>
          </a:xfrm>
          <a:custGeom>
            <a:avLst/>
            <a:gdLst>
              <a:gd name="connsiteX0" fmla="*/ 0 w 248356"/>
              <a:gd name="connsiteY0" fmla="*/ 462903 h 462903"/>
              <a:gd name="connsiteX1" fmla="*/ 56445 w 248356"/>
              <a:gd name="connsiteY1" fmla="*/ 270992 h 462903"/>
              <a:gd name="connsiteX2" fmla="*/ 101600 w 248356"/>
              <a:gd name="connsiteY2" fmla="*/ 59 h 462903"/>
              <a:gd name="connsiteX3" fmla="*/ 169334 w 248356"/>
              <a:gd name="connsiteY3" fmla="*/ 248415 h 462903"/>
              <a:gd name="connsiteX4" fmla="*/ 248356 w 248356"/>
              <a:gd name="connsiteY4" fmla="*/ 462903 h 462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356" h="462903">
                <a:moveTo>
                  <a:pt x="0" y="462903"/>
                </a:moveTo>
                <a:cubicBezTo>
                  <a:pt x="19756" y="405518"/>
                  <a:pt x="39512" y="348133"/>
                  <a:pt x="56445" y="270992"/>
                </a:cubicBezTo>
                <a:cubicBezTo>
                  <a:pt x="73378" y="193851"/>
                  <a:pt x="82785" y="3822"/>
                  <a:pt x="101600" y="59"/>
                </a:cubicBezTo>
                <a:cubicBezTo>
                  <a:pt x="120415" y="-3704"/>
                  <a:pt x="144875" y="171274"/>
                  <a:pt x="169334" y="248415"/>
                </a:cubicBezTo>
                <a:cubicBezTo>
                  <a:pt x="193793" y="325556"/>
                  <a:pt x="221074" y="394229"/>
                  <a:pt x="248356" y="462903"/>
                </a:cubicBez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6160" name="フリーフォーム 6159">
            <a:extLst>
              <a:ext uri="{FF2B5EF4-FFF2-40B4-BE49-F238E27FC236}">
                <a16:creationId xmlns:a16="http://schemas.microsoft.com/office/drawing/2014/main" id="{7937BD45-0A21-6C49-A8FB-FD7E151F42BF}"/>
              </a:ext>
            </a:extLst>
          </p:cNvPr>
          <p:cNvSpPr/>
          <p:nvPr/>
        </p:nvSpPr>
        <p:spPr>
          <a:xfrm>
            <a:off x="7580488" y="4735632"/>
            <a:ext cx="70555" cy="462903"/>
          </a:xfrm>
          <a:custGeom>
            <a:avLst/>
            <a:gdLst>
              <a:gd name="connsiteX0" fmla="*/ 0 w 248356"/>
              <a:gd name="connsiteY0" fmla="*/ 462903 h 462903"/>
              <a:gd name="connsiteX1" fmla="*/ 56445 w 248356"/>
              <a:gd name="connsiteY1" fmla="*/ 270992 h 462903"/>
              <a:gd name="connsiteX2" fmla="*/ 101600 w 248356"/>
              <a:gd name="connsiteY2" fmla="*/ 59 h 462903"/>
              <a:gd name="connsiteX3" fmla="*/ 169334 w 248356"/>
              <a:gd name="connsiteY3" fmla="*/ 248415 h 462903"/>
              <a:gd name="connsiteX4" fmla="*/ 248356 w 248356"/>
              <a:gd name="connsiteY4" fmla="*/ 462903 h 462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356" h="462903">
                <a:moveTo>
                  <a:pt x="0" y="462903"/>
                </a:moveTo>
                <a:cubicBezTo>
                  <a:pt x="19756" y="405518"/>
                  <a:pt x="39512" y="348133"/>
                  <a:pt x="56445" y="270992"/>
                </a:cubicBezTo>
                <a:cubicBezTo>
                  <a:pt x="73378" y="193851"/>
                  <a:pt x="82785" y="3822"/>
                  <a:pt x="101600" y="59"/>
                </a:cubicBezTo>
                <a:cubicBezTo>
                  <a:pt x="120415" y="-3704"/>
                  <a:pt x="144875" y="171274"/>
                  <a:pt x="169334" y="248415"/>
                </a:cubicBezTo>
                <a:cubicBezTo>
                  <a:pt x="193793" y="325556"/>
                  <a:pt x="221074" y="394229"/>
                  <a:pt x="248356" y="462903"/>
                </a:cubicBez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6161" name="フリーフォーム 6160">
            <a:extLst>
              <a:ext uri="{FF2B5EF4-FFF2-40B4-BE49-F238E27FC236}">
                <a16:creationId xmlns:a16="http://schemas.microsoft.com/office/drawing/2014/main" id="{0CB9B741-41DA-00B8-DF59-00AB8D0898E9}"/>
              </a:ext>
            </a:extLst>
          </p:cNvPr>
          <p:cNvSpPr/>
          <p:nvPr/>
        </p:nvSpPr>
        <p:spPr>
          <a:xfrm>
            <a:off x="11207476" y="4728163"/>
            <a:ext cx="70555" cy="462903"/>
          </a:xfrm>
          <a:custGeom>
            <a:avLst/>
            <a:gdLst>
              <a:gd name="connsiteX0" fmla="*/ 0 w 248356"/>
              <a:gd name="connsiteY0" fmla="*/ 462903 h 462903"/>
              <a:gd name="connsiteX1" fmla="*/ 56445 w 248356"/>
              <a:gd name="connsiteY1" fmla="*/ 270992 h 462903"/>
              <a:gd name="connsiteX2" fmla="*/ 101600 w 248356"/>
              <a:gd name="connsiteY2" fmla="*/ 59 h 462903"/>
              <a:gd name="connsiteX3" fmla="*/ 169334 w 248356"/>
              <a:gd name="connsiteY3" fmla="*/ 248415 h 462903"/>
              <a:gd name="connsiteX4" fmla="*/ 248356 w 248356"/>
              <a:gd name="connsiteY4" fmla="*/ 462903 h 462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356" h="462903">
                <a:moveTo>
                  <a:pt x="0" y="462903"/>
                </a:moveTo>
                <a:cubicBezTo>
                  <a:pt x="19756" y="405518"/>
                  <a:pt x="39512" y="348133"/>
                  <a:pt x="56445" y="270992"/>
                </a:cubicBezTo>
                <a:cubicBezTo>
                  <a:pt x="73378" y="193851"/>
                  <a:pt x="82785" y="3822"/>
                  <a:pt x="101600" y="59"/>
                </a:cubicBezTo>
                <a:cubicBezTo>
                  <a:pt x="120415" y="-3704"/>
                  <a:pt x="144875" y="171274"/>
                  <a:pt x="169334" y="248415"/>
                </a:cubicBezTo>
                <a:cubicBezTo>
                  <a:pt x="193793" y="325556"/>
                  <a:pt x="221074" y="394229"/>
                  <a:pt x="248356" y="462903"/>
                </a:cubicBez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6162" name="フリーフォーム 6161">
            <a:extLst>
              <a:ext uri="{FF2B5EF4-FFF2-40B4-BE49-F238E27FC236}">
                <a16:creationId xmlns:a16="http://schemas.microsoft.com/office/drawing/2014/main" id="{14AFDB4C-232F-076E-5530-93614A8327A5}"/>
              </a:ext>
            </a:extLst>
          </p:cNvPr>
          <p:cNvSpPr/>
          <p:nvPr/>
        </p:nvSpPr>
        <p:spPr>
          <a:xfrm>
            <a:off x="11314720" y="4733806"/>
            <a:ext cx="70555" cy="462903"/>
          </a:xfrm>
          <a:custGeom>
            <a:avLst/>
            <a:gdLst>
              <a:gd name="connsiteX0" fmla="*/ 0 w 248356"/>
              <a:gd name="connsiteY0" fmla="*/ 462903 h 462903"/>
              <a:gd name="connsiteX1" fmla="*/ 56445 w 248356"/>
              <a:gd name="connsiteY1" fmla="*/ 270992 h 462903"/>
              <a:gd name="connsiteX2" fmla="*/ 101600 w 248356"/>
              <a:gd name="connsiteY2" fmla="*/ 59 h 462903"/>
              <a:gd name="connsiteX3" fmla="*/ 169334 w 248356"/>
              <a:gd name="connsiteY3" fmla="*/ 248415 h 462903"/>
              <a:gd name="connsiteX4" fmla="*/ 248356 w 248356"/>
              <a:gd name="connsiteY4" fmla="*/ 462903 h 462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356" h="462903">
                <a:moveTo>
                  <a:pt x="0" y="462903"/>
                </a:moveTo>
                <a:cubicBezTo>
                  <a:pt x="19756" y="405518"/>
                  <a:pt x="39512" y="348133"/>
                  <a:pt x="56445" y="270992"/>
                </a:cubicBezTo>
                <a:cubicBezTo>
                  <a:pt x="73378" y="193851"/>
                  <a:pt x="82785" y="3822"/>
                  <a:pt x="101600" y="59"/>
                </a:cubicBezTo>
                <a:cubicBezTo>
                  <a:pt x="120415" y="-3704"/>
                  <a:pt x="144875" y="171274"/>
                  <a:pt x="169334" y="248415"/>
                </a:cubicBezTo>
                <a:cubicBezTo>
                  <a:pt x="193793" y="325556"/>
                  <a:pt x="221074" y="394229"/>
                  <a:pt x="248356" y="462903"/>
                </a:cubicBez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6165" name="テキスト ボックス 6164">
            <a:extLst>
              <a:ext uri="{FF2B5EF4-FFF2-40B4-BE49-F238E27FC236}">
                <a16:creationId xmlns:a16="http://schemas.microsoft.com/office/drawing/2014/main" id="{7935E637-606B-81EB-8A74-8DD51E767CB9}"/>
              </a:ext>
            </a:extLst>
          </p:cNvPr>
          <p:cNvSpPr txBox="1"/>
          <p:nvPr/>
        </p:nvSpPr>
        <p:spPr>
          <a:xfrm>
            <a:off x="11593688" y="5174169"/>
            <a:ext cx="633507" cy="369332"/>
          </a:xfrm>
          <a:prstGeom prst="rect">
            <a:avLst/>
          </a:prstGeom>
          <a:noFill/>
        </p:spPr>
        <p:txBody>
          <a:bodyPr wrap="none" rtlCol="0">
            <a:spAutoFit/>
          </a:bodyPr>
          <a:lstStyle/>
          <a:p>
            <a:r>
              <a:rPr kumimoji="1" lang="en-CA" altLang="ja-CA" dirty="0"/>
              <a:t>time</a:t>
            </a:r>
            <a:endParaRPr kumimoji="1" lang="ja-CA" altLang="en-US" dirty="0"/>
          </a:p>
        </p:txBody>
      </p:sp>
      <p:cxnSp>
        <p:nvCxnSpPr>
          <p:cNvPr id="6170" name="直線コネクタ 6169">
            <a:extLst>
              <a:ext uri="{FF2B5EF4-FFF2-40B4-BE49-F238E27FC236}">
                <a16:creationId xmlns:a16="http://schemas.microsoft.com/office/drawing/2014/main" id="{7F698097-FC64-281A-B553-EE12ED6B8E0F}"/>
              </a:ext>
            </a:extLst>
          </p:cNvPr>
          <p:cNvCxnSpPr>
            <a:cxnSpLocks/>
          </p:cNvCxnSpPr>
          <p:nvPr/>
        </p:nvCxnSpPr>
        <p:spPr>
          <a:xfrm>
            <a:off x="7936760" y="5239817"/>
            <a:ext cx="3861540" cy="1044201"/>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6174" name="テキスト ボックス 6173">
            <a:extLst>
              <a:ext uri="{FF2B5EF4-FFF2-40B4-BE49-F238E27FC236}">
                <a16:creationId xmlns:a16="http://schemas.microsoft.com/office/drawing/2014/main" id="{0D6034D3-9C1F-A12F-32BC-2FE914EE2366}"/>
              </a:ext>
            </a:extLst>
          </p:cNvPr>
          <p:cNvSpPr txBox="1"/>
          <p:nvPr/>
        </p:nvSpPr>
        <p:spPr>
          <a:xfrm>
            <a:off x="7574174" y="5246596"/>
            <a:ext cx="3633302" cy="369332"/>
          </a:xfrm>
          <a:prstGeom prst="rect">
            <a:avLst/>
          </a:prstGeom>
          <a:noFill/>
        </p:spPr>
        <p:txBody>
          <a:bodyPr wrap="none" rtlCol="0">
            <a:spAutoFit/>
          </a:bodyPr>
          <a:lstStyle/>
          <a:p>
            <a:r>
              <a:rPr kumimoji="1" lang="en-CA" altLang="ja-CA" dirty="0">
                <a:sym typeface="Wingdings" pitchFamily="2" charset="2"/>
              </a:rPr>
              <a:t> </a:t>
            </a:r>
            <a:r>
              <a:rPr kumimoji="1" lang="en-CA" altLang="ja-CA" dirty="0"/>
              <a:t>20 </a:t>
            </a:r>
            <a:r>
              <a:rPr kumimoji="1" lang="en-CA" altLang="ja-CA" dirty="0" err="1"/>
              <a:t>ms</a:t>
            </a:r>
            <a:r>
              <a:rPr kumimoji="1" lang="en-CA" altLang="ja-CA" dirty="0"/>
              <a:t> (ISIS) to 40 </a:t>
            </a:r>
            <a:r>
              <a:rPr kumimoji="1" lang="en-CA" altLang="ja-CA" dirty="0" err="1"/>
              <a:t>ms</a:t>
            </a:r>
            <a:r>
              <a:rPr kumimoji="1" lang="en-CA" altLang="ja-CA" dirty="0"/>
              <a:t> (J-PARC)</a:t>
            </a:r>
            <a:r>
              <a:rPr kumimoji="1" lang="en-CA" altLang="ja-CA" dirty="0">
                <a:sym typeface="Wingdings" pitchFamily="2" charset="2"/>
              </a:rPr>
              <a:t></a:t>
            </a:r>
            <a:endParaRPr kumimoji="1" lang="ja-CA" altLang="en-US" dirty="0"/>
          </a:p>
        </p:txBody>
      </p:sp>
      <p:cxnSp>
        <p:nvCxnSpPr>
          <p:cNvPr id="6175" name="直線コネクタ 6174">
            <a:extLst>
              <a:ext uri="{FF2B5EF4-FFF2-40B4-BE49-F238E27FC236}">
                <a16:creationId xmlns:a16="http://schemas.microsoft.com/office/drawing/2014/main" id="{947C259D-348D-4E0D-9F1A-232EDB209C0A}"/>
              </a:ext>
            </a:extLst>
          </p:cNvPr>
          <p:cNvCxnSpPr>
            <a:cxnSpLocks/>
          </p:cNvCxnSpPr>
          <p:nvPr/>
        </p:nvCxnSpPr>
        <p:spPr>
          <a:xfrm>
            <a:off x="7505895" y="5105676"/>
            <a:ext cx="0" cy="500829"/>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6178" name="直線コネクタ 6177">
            <a:extLst>
              <a:ext uri="{FF2B5EF4-FFF2-40B4-BE49-F238E27FC236}">
                <a16:creationId xmlns:a16="http://schemas.microsoft.com/office/drawing/2014/main" id="{59FF879C-2C1B-A7A4-ED53-22DD69CD24AD}"/>
              </a:ext>
            </a:extLst>
          </p:cNvPr>
          <p:cNvCxnSpPr>
            <a:cxnSpLocks/>
          </p:cNvCxnSpPr>
          <p:nvPr/>
        </p:nvCxnSpPr>
        <p:spPr>
          <a:xfrm>
            <a:off x="11245771" y="5139271"/>
            <a:ext cx="0" cy="500829"/>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6183" name="テキスト ボックス 6182">
            <a:extLst>
              <a:ext uri="{FF2B5EF4-FFF2-40B4-BE49-F238E27FC236}">
                <a16:creationId xmlns:a16="http://schemas.microsoft.com/office/drawing/2014/main" id="{030E2E7B-181B-968C-F38C-B74B4250057A}"/>
              </a:ext>
            </a:extLst>
          </p:cNvPr>
          <p:cNvSpPr txBox="1"/>
          <p:nvPr/>
        </p:nvSpPr>
        <p:spPr>
          <a:xfrm>
            <a:off x="10448340" y="3081711"/>
            <a:ext cx="1165768" cy="369332"/>
          </a:xfrm>
          <a:prstGeom prst="rect">
            <a:avLst/>
          </a:prstGeom>
          <a:noFill/>
        </p:spPr>
        <p:txBody>
          <a:bodyPr wrap="none" rtlCol="0">
            <a:spAutoFit/>
          </a:bodyPr>
          <a:lstStyle/>
          <a:p>
            <a:r>
              <a:rPr kumimoji="1" lang="en-CA" altLang="ja-CA" dirty="0">
                <a:solidFill>
                  <a:srgbClr val="FF0000"/>
                </a:solidFill>
              </a:rPr>
              <a:t>TDC reset</a:t>
            </a:r>
            <a:endParaRPr kumimoji="1" lang="ja-CA" altLang="en-US" dirty="0">
              <a:solidFill>
                <a:srgbClr val="FF0000"/>
              </a:solidFill>
            </a:endParaRPr>
          </a:p>
        </p:txBody>
      </p:sp>
      <p:sp>
        <p:nvSpPr>
          <p:cNvPr id="6184" name="テキスト ボックス 6183">
            <a:extLst>
              <a:ext uri="{FF2B5EF4-FFF2-40B4-BE49-F238E27FC236}">
                <a16:creationId xmlns:a16="http://schemas.microsoft.com/office/drawing/2014/main" id="{9320B51C-1728-E5CD-BBC7-2DD8523FAA1F}"/>
              </a:ext>
            </a:extLst>
          </p:cNvPr>
          <p:cNvSpPr txBox="1"/>
          <p:nvPr/>
        </p:nvSpPr>
        <p:spPr>
          <a:xfrm>
            <a:off x="7888919" y="5965462"/>
            <a:ext cx="4229428" cy="923330"/>
          </a:xfrm>
          <a:prstGeom prst="rect">
            <a:avLst/>
          </a:prstGeom>
          <a:noFill/>
        </p:spPr>
        <p:txBody>
          <a:bodyPr wrap="none" rtlCol="0">
            <a:spAutoFit/>
          </a:bodyPr>
          <a:lstStyle/>
          <a:p>
            <a:r>
              <a:rPr kumimoji="1" lang="en-CA" altLang="ja-CA" dirty="0"/>
              <a:t>Thousands of muons / frame</a:t>
            </a:r>
          </a:p>
          <a:p>
            <a:r>
              <a:rPr kumimoji="1" lang="en-CA" altLang="ja-CA" dirty="0"/>
              <a:t>Record times of multiple e</a:t>
            </a:r>
            <a:r>
              <a:rPr kumimoji="1" lang="en-CA" altLang="ja-CA" baseline="30000" dirty="0"/>
              <a:t>+</a:t>
            </a:r>
            <a:r>
              <a:rPr kumimoji="1" lang="en-CA" altLang="ja-CA" dirty="0"/>
              <a:t> hits</a:t>
            </a:r>
          </a:p>
          <a:p>
            <a:r>
              <a:rPr kumimoji="1" lang="en-CA" altLang="ja-CA" dirty="0"/>
              <a:t>When µ</a:t>
            </a:r>
            <a:r>
              <a:rPr kumimoji="1" lang="en-CA" altLang="ja-CA" baseline="30000" dirty="0"/>
              <a:t>+ </a:t>
            </a:r>
            <a:r>
              <a:rPr kumimoji="1" lang="en-CA" altLang="ja-CA" dirty="0"/>
              <a:t> dies away (~32-65µs)</a:t>
            </a:r>
            <a:r>
              <a:rPr kumimoji="1" lang="en-CA" altLang="ja-CA" dirty="0">
                <a:solidFill>
                  <a:srgbClr val="FF0000"/>
                </a:solidFill>
              </a:rPr>
              <a:t> TDC reset</a:t>
            </a:r>
            <a:endParaRPr kumimoji="1" lang="ja-CA" altLang="en-US" dirty="0">
              <a:solidFill>
                <a:srgbClr val="FF0000"/>
              </a:solidFill>
            </a:endParaRPr>
          </a:p>
        </p:txBody>
      </p:sp>
      <p:sp>
        <p:nvSpPr>
          <p:cNvPr id="6187" name="テキスト ボックス 6186">
            <a:extLst>
              <a:ext uri="{FF2B5EF4-FFF2-40B4-BE49-F238E27FC236}">
                <a16:creationId xmlns:a16="http://schemas.microsoft.com/office/drawing/2014/main" id="{47A66D17-13C8-B67B-483C-69A5F10BB8BA}"/>
              </a:ext>
            </a:extLst>
          </p:cNvPr>
          <p:cNvSpPr txBox="1"/>
          <p:nvPr/>
        </p:nvSpPr>
        <p:spPr>
          <a:xfrm>
            <a:off x="7600244" y="3086142"/>
            <a:ext cx="1121782" cy="369332"/>
          </a:xfrm>
          <a:prstGeom prst="rect">
            <a:avLst/>
          </a:prstGeom>
          <a:noFill/>
        </p:spPr>
        <p:txBody>
          <a:bodyPr wrap="none" rtlCol="0">
            <a:spAutoFit/>
          </a:bodyPr>
          <a:lstStyle/>
          <a:p>
            <a:r>
              <a:rPr kumimoji="1" lang="en-CA" altLang="ja-CA" dirty="0"/>
              <a:t>TDC start</a:t>
            </a:r>
            <a:endParaRPr kumimoji="1" lang="ja-CA" altLang="en-US" dirty="0"/>
          </a:p>
        </p:txBody>
      </p:sp>
      <p:sp>
        <p:nvSpPr>
          <p:cNvPr id="6188" name="テキスト ボックス 6187">
            <a:extLst>
              <a:ext uri="{FF2B5EF4-FFF2-40B4-BE49-F238E27FC236}">
                <a16:creationId xmlns:a16="http://schemas.microsoft.com/office/drawing/2014/main" id="{220A6060-65F3-EC3C-B8C7-35676659B269}"/>
              </a:ext>
            </a:extLst>
          </p:cNvPr>
          <p:cNvSpPr txBox="1"/>
          <p:nvPr/>
        </p:nvSpPr>
        <p:spPr>
          <a:xfrm>
            <a:off x="9026562" y="3079966"/>
            <a:ext cx="1851854" cy="646331"/>
          </a:xfrm>
          <a:prstGeom prst="rect">
            <a:avLst/>
          </a:prstGeom>
          <a:noFill/>
        </p:spPr>
        <p:txBody>
          <a:bodyPr wrap="none" rtlCol="0">
            <a:spAutoFit/>
          </a:bodyPr>
          <a:lstStyle/>
          <a:p>
            <a:r>
              <a:rPr kumimoji="1" lang="en-CA" altLang="ja-CA" dirty="0"/>
              <a:t>TDC stop </a:t>
            </a:r>
          </a:p>
          <a:p>
            <a:r>
              <a:rPr kumimoji="1" lang="en-CA" altLang="ja-CA" dirty="0"/>
              <a:t>if there is a e</a:t>
            </a:r>
            <a:r>
              <a:rPr kumimoji="1" lang="en-CA" altLang="ja-CA" baseline="30000" dirty="0"/>
              <a:t>+</a:t>
            </a:r>
            <a:r>
              <a:rPr kumimoji="1" lang="en-CA" altLang="ja-CA" dirty="0"/>
              <a:t> hit</a:t>
            </a:r>
            <a:endParaRPr kumimoji="1" lang="ja-CA" altLang="en-US" dirty="0"/>
          </a:p>
        </p:txBody>
      </p:sp>
      <p:sp>
        <p:nvSpPr>
          <p:cNvPr id="6189" name="テキスト ボックス 6188">
            <a:extLst>
              <a:ext uri="{FF2B5EF4-FFF2-40B4-BE49-F238E27FC236}">
                <a16:creationId xmlns:a16="http://schemas.microsoft.com/office/drawing/2014/main" id="{8F1790BA-AB0C-6BD5-38D9-02C0362AE4B4}"/>
              </a:ext>
            </a:extLst>
          </p:cNvPr>
          <p:cNvSpPr txBox="1"/>
          <p:nvPr/>
        </p:nvSpPr>
        <p:spPr>
          <a:xfrm>
            <a:off x="7043191" y="4288107"/>
            <a:ext cx="875561" cy="369332"/>
          </a:xfrm>
          <a:prstGeom prst="rect">
            <a:avLst/>
          </a:prstGeom>
          <a:noFill/>
        </p:spPr>
        <p:txBody>
          <a:bodyPr wrap="none" rtlCol="0">
            <a:spAutoFit/>
          </a:bodyPr>
          <a:lstStyle/>
          <a:p>
            <a:r>
              <a:rPr kumimoji="1" lang="en-CA" altLang="ja-CA" dirty="0"/>
              <a:t>muons</a:t>
            </a:r>
            <a:endParaRPr kumimoji="1" lang="ja-CA" altLang="en-US" dirty="0"/>
          </a:p>
        </p:txBody>
      </p:sp>
      <p:cxnSp>
        <p:nvCxnSpPr>
          <p:cNvPr id="6196" name="直線コネクタ 6195">
            <a:extLst>
              <a:ext uri="{FF2B5EF4-FFF2-40B4-BE49-F238E27FC236}">
                <a16:creationId xmlns:a16="http://schemas.microsoft.com/office/drawing/2014/main" id="{992A8079-064F-497C-7AF4-82877D4F97DF}"/>
              </a:ext>
            </a:extLst>
          </p:cNvPr>
          <p:cNvCxnSpPr/>
          <p:nvPr/>
        </p:nvCxnSpPr>
        <p:spPr>
          <a:xfrm>
            <a:off x="11583807" y="2505559"/>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6201" name="正方形/長方形 6200">
            <a:extLst>
              <a:ext uri="{FF2B5EF4-FFF2-40B4-BE49-F238E27FC236}">
                <a16:creationId xmlns:a16="http://schemas.microsoft.com/office/drawing/2014/main" id="{A2FCE35B-2112-BC32-06BF-A8B6570F1DAC}"/>
              </a:ext>
            </a:extLst>
          </p:cNvPr>
          <p:cNvSpPr/>
          <p:nvPr/>
        </p:nvSpPr>
        <p:spPr>
          <a:xfrm>
            <a:off x="11604227" y="2739427"/>
            <a:ext cx="295673" cy="304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dirty="0"/>
          </a:p>
        </p:txBody>
      </p:sp>
      <p:sp>
        <p:nvSpPr>
          <p:cNvPr id="6203" name="テキスト ボックス 6202">
            <a:extLst>
              <a:ext uri="{FF2B5EF4-FFF2-40B4-BE49-F238E27FC236}">
                <a16:creationId xmlns:a16="http://schemas.microsoft.com/office/drawing/2014/main" id="{2847DB01-E543-6935-2F86-9F107D2CD24F}"/>
              </a:ext>
            </a:extLst>
          </p:cNvPr>
          <p:cNvSpPr txBox="1"/>
          <p:nvPr/>
        </p:nvSpPr>
        <p:spPr>
          <a:xfrm>
            <a:off x="2909839" y="6200713"/>
            <a:ext cx="4042301" cy="646331"/>
          </a:xfrm>
          <a:prstGeom prst="rect">
            <a:avLst/>
          </a:prstGeom>
          <a:noFill/>
        </p:spPr>
        <p:txBody>
          <a:bodyPr wrap="square">
            <a:spAutoFit/>
          </a:bodyPr>
          <a:lstStyle/>
          <a:p>
            <a:r>
              <a:rPr lang="en-CA" altLang="ja-CA" dirty="0"/>
              <a:t>1</a:t>
            </a:r>
            <a:r>
              <a:rPr lang="en-CA" altLang="ja-CA" baseline="30000" dirty="0"/>
              <a:t>st</a:t>
            </a:r>
            <a:r>
              <a:rPr lang="en-CA" altLang="ja-CA" dirty="0"/>
              <a:t> Muon Community Meeting (2021): </a:t>
            </a:r>
            <a:r>
              <a:rPr lang="ja-CA" altLang="en-US" dirty="0"/>
              <a:t>https://indico.cern.ch/event/1030726/</a:t>
            </a:r>
          </a:p>
        </p:txBody>
      </p:sp>
    </p:spTree>
    <p:extLst>
      <p:ext uri="{BB962C8B-B14F-4D97-AF65-F5344CB8AC3E}">
        <p14:creationId xmlns:p14="http://schemas.microsoft.com/office/powerpoint/2010/main" val="28498180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F5453E-FE76-DA0E-25AD-3D9F5151717F}"/>
              </a:ext>
            </a:extLst>
          </p:cNvPr>
          <p:cNvSpPr>
            <a:spLocks noGrp="1"/>
          </p:cNvSpPr>
          <p:nvPr>
            <p:ph type="title"/>
          </p:nvPr>
        </p:nvSpPr>
        <p:spPr>
          <a:xfrm>
            <a:off x="190895" y="127918"/>
            <a:ext cx="11938000" cy="883445"/>
          </a:xfrm>
        </p:spPr>
        <p:txBody>
          <a:bodyPr>
            <a:normAutofit/>
          </a:bodyPr>
          <a:lstStyle/>
          <a:p>
            <a:r>
              <a:rPr kumimoji="1" lang="en-CA" altLang="ja-CA" dirty="0"/>
              <a:t>Cosmic-ray setup </a:t>
            </a:r>
            <a:r>
              <a:rPr kumimoji="1" lang="en-US" altLang="ja-CA" dirty="0"/>
              <a:t>≒ </a:t>
            </a:r>
            <a:r>
              <a:rPr kumimoji="1" lang="en-CA" altLang="ja-CA" dirty="0"/>
              <a:t>DC-µSR Counter geometry</a:t>
            </a:r>
            <a:endParaRPr kumimoji="1" lang="ja-CA" altLang="en-US" dirty="0"/>
          </a:p>
        </p:txBody>
      </p:sp>
      <p:sp>
        <p:nvSpPr>
          <p:cNvPr id="8" name="テキスト ボックス 7">
            <a:extLst>
              <a:ext uri="{FF2B5EF4-FFF2-40B4-BE49-F238E27FC236}">
                <a16:creationId xmlns:a16="http://schemas.microsoft.com/office/drawing/2014/main" id="{0670CA55-4AFB-D287-5880-F0FFBEB14D22}"/>
              </a:ext>
            </a:extLst>
          </p:cNvPr>
          <p:cNvSpPr txBox="1"/>
          <p:nvPr/>
        </p:nvSpPr>
        <p:spPr>
          <a:xfrm>
            <a:off x="3706641" y="5916524"/>
            <a:ext cx="5312668" cy="646331"/>
          </a:xfrm>
          <a:prstGeom prst="rect">
            <a:avLst/>
          </a:prstGeom>
          <a:noFill/>
        </p:spPr>
        <p:txBody>
          <a:bodyPr wrap="square">
            <a:spAutoFit/>
          </a:bodyPr>
          <a:lstStyle/>
          <a:p>
            <a:r>
              <a:rPr lang="ja-CA" altLang="en-US" dirty="0"/>
              <a:t>https://www.psi.ch/sites/default/files/import/smus/InstrumentGpsEN/User_Guide_present_version.pdf</a:t>
            </a:r>
          </a:p>
        </p:txBody>
      </p:sp>
      <p:grpSp>
        <p:nvGrpSpPr>
          <p:cNvPr id="13" name="グループ化 12">
            <a:extLst>
              <a:ext uri="{FF2B5EF4-FFF2-40B4-BE49-F238E27FC236}">
                <a16:creationId xmlns:a16="http://schemas.microsoft.com/office/drawing/2014/main" id="{117EBEFA-85A1-01F1-A81F-C3F808EAE1B5}"/>
              </a:ext>
            </a:extLst>
          </p:cNvPr>
          <p:cNvGrpSpPr>
            <a:grpSpLocks noChangeAspect="1"/>
          </p:cNvGrpSpPr>
          <p:nvPr/>
        </p:nvGrpSpPr>
        <p:grpSpPr>
          <a:xfrm rot="5400000">
            <a:off x="-966464" y="1915864"/>
            <a:ext cx="5844862" cy="3449120"/>
            <a:chOff x="252481" y="455844"/>
            <a:chExt cx="10203901" cy="3959883"/>
          </a:xfrm>
        </p:grpSpPr>
        <p:grpSp>
          <p:nvGrpSpPr>
            <p:cNvPr id="16" name="Group 153">
              <a:extLst>
                <a:ext uri="{FF2B5EF4-FFF2-40B4-BE49-F238E27FC236}">
                  <a16:creationId xmlns:a16="http://schemas.microsoft.com/office/drawing/2014/main" id="{8F858098-B152-1225-F2BC-D01B906D385E}"/>
                </a:ext>
              </a:extLst>
            </p:cNvPr>
            <p:cNvGrpSpPr>
              <a:grpSpLocks noChangeAspect="1"/>
            </p:cNvGrpSpPr>
            <p:nvPr/>
          </p:nvGrpSpPr>
          <p:grpSpPr bwMode="auto">
            <a:xfrm>
              <a:off x="1609625" y="1388384"/>
              <a:ext cx="8090431" cy="2483232"/>
              <a:chOff x="3280" y="7820"/>
              <a:chExt cx="5480" cy="1682"/>
            </a:xfrm>
          </p:grpSpPr>
          <p:grpSp>
            <p:nvGrpSpPr>
              <p:cNvPr id="32" name="Group 154">
                <a:extLst>
                  <a:ext uri="{FF2B5EF4-FFF2-40B4-BE49-F238E27FC236}">
                    <a16:creationId xmlns:a16="http://schemas.microsoft.com/office/drawing/2014/main" id="{304C473A-37CD-F308-CBF5-CB9AF6F68F6A}"/>
                  </a:ext>
                </a:extLst>
              </p:cNvPr>
              <p:cNvGrpSpPr>
                <a:grpSpLocks noChangeAspect="1"/>
              </p:cNvGrpSpPr>
              <p:nvPr/>
            </p:nvGrpSpPr>
            <p:grpSpPr bwMode="auto">
              <a:xfrm>
                <a:off x="3356" y="8140"/>
                <a:ext cx="3194" cy="264"/>
                <a:chOff x="2096" y="6400"/>
                <a:chExt cx="3194" cy="264"/>
              </a:xfrm>
            </p:grpSpPr>
            <p:sp>
              <p:nvSpPr>
                <p:cNvPr id="61" name="Rectangle 155">
                  <a:extLst>
                    <a:ext uri="{FF2B5EF4-FFF2-40B4-BE49-F238E27FC236}">
                      <a16:creationId xmlns:a16="http://schemas.microsoft.com/office/drawing/2014/main" id="{6C9D96BE-0AF7-E316-898A-D1E446D25C15}"/>
                    </a:ext>
                  </a:extLst>
                </p:cNvPr>
                <p:cNvSpPr>
                  <a:spLocks noChangeAspect="1" noEditPoints="1" noChangeArrowheads="1" noChangeShapeType="1" noTextEdit="1"/>
                </p:cNvSpPr>
                <p:nvPr/>
              </p:nvSpPr>
              <p:spPr bwMode="auto">
                <a:xfrm>
                  <a:off x="2096" y="6400"/>
                  <a:ext cx="2400" cy="256"/>
                </a:xfrm>
                <a:prstGeom prst="rect">
                  <a:avLst/>
                </a:prstGeom>
                <a:solidFill>
                  <a:srgbClr val="FFFFFF"/>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sp>
              <p:nvSpPr>
                <p:cNvPr id="62" name="Rectangle 156">
                  <a:extLst>
                    <a:ext uri="{FF2B5EF4-FFF2-40B4-BE49-F238E27FC236}">
                      <a16:creationId xmlns:a16="http://schemas.microsoft.com/office/drawing/2014/main" id="{77F6E1AC-D164-E6BD-0B7C-3AAE76F45E18}"/>
                    </a:ext>
                  </a:extLst>
                </p:cNvPr>
                <p:cNvSpPr>
                  <a:spLocks noChangeAspect="1" noEditPoints="1" noChangeArrowheads="1" noChangeShapeType="1" noTextEdit="1"/>
                </p:cNvSpPr>
                <p:nvPr/>
              </p:nvSpPr>
              <p:spPr bwMode="auto">
                <a:xfrm>
                  <a:off x="4912" y="6464"/>
                  <a:ext cx="378" cy="144"/>
                </a:xfrm>
                <a:prstGeom prst="rect">
                  <a:avLst/>
                </a:prstGeom>
                <a:solidFill>
                  <a:srgbClr val="000000"/>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cxnSp>
              <p:nvCxnSpPr>
                <p:cNvPr id="63" name="Line 157">
                  <a:extLst>
                    <a:ext uri="{FF2B5EF4-FFF2-40B4-BE49-F238E27FC236}">
                      <a16:creationId xmlns:a16="http://schemas.microsoft.com/office/drawing/2014/main" id="{044A43B0-0F02-5EC5-F0CE-884D29809E45}"/>
                    </a:ext>
                  </a:extLst>
                </p:cNvPr>
                <p:cNvCxnSpPr>
                  <a:cxnSpLocks noChangeAspect="1" noEditPoints="1" noChangeArrowheads="1" noChangeShapeType="1"/>
                </p:cNvCxnSpPr>
                <p:nvPr/>
              </p:nvCxnSpPr>
              <p:spPr bwMode="auto">
                <a:xfrm>
                  <a:off x="4496" y="6404"/>
                  <a:ext cx="394" cy="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64" name="Line 158">
                  <a:extLst>
                    <a:ext uri="{FF2B5EF4-FFF2-40B4-BE49-F238E27FC236}">
                      <a16:creationId xmlns:a16="http://schemas.microsoft.com/office/drawing/2014/main" id="{19EA6361-59F2-C1EA-4715-E9716F93949C}"/>
                    </a:ext>
                  </a:extLst>
                </p:cNvPr>
                <p:cNvCxnSpPr>
                  <a:cxnSpLocks noChangeAspect="1" noEditPoints="1" noChangeArrowheads="1" noChangeShapeType="1"/>
                </p:cNvCxnSpPr>
                <p:nvPr/>
              </p:nvCxnSpPr>
              <p:spPr bwMode="auto">
                <a:xfrm flipV="1">
                  <a:off x="4496" y="6614"/>
                  <a:ext cx="414" cy="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nvGrpSpPr>
              <p:cNvPr id="33" name="Group 159">
                <a:extLst>
                  <a:ext uri="{FF2B5EF4-FFF2-40B4-BE49-F238E27FC236}">
                    <a16:creationId xmlns:a16="http://schemas.microsoft.com/office/drawing/2014/main" id="{C607F1B9-83BC-AE5F-6712-908F0F316906}"/>
                  </a:ext>
                </a:extLst>
              </p:cNvPr>
              <p:cNvGrpSpPr>
                <a:grpSpLocks noChangeAspect="1"/>
              </p:cNvGrpSpPr>
              <p:nvPr/>
            </p:nvGrpSpPr>
            <p:grpSpPr bwMode="auto">
              <a:xfrm>
                <a:off x="3356" y="8480"/>
                <a:ext cx="3194" cy="264"/>
                <a:chOff x="2096" y="6400"/>
                <a:chExt cx="3194" cy="264"/>
              </a:xfrm>
            </p:grpSpPr>
            <p:sp>
              <p:nvSpPr>
                <p:cNvPr id="57" name="Rectangle 160">
                  <a:extLst>
                    <a:ext uri="{FF2B5EF4-FFF2-40B4-BE49-F238E27FC236}">
                      <a16:creationId xmlns:a16="http://schemas.microsoft.com/office/drawing/2014/main" id="{1273A907-84AB-BE2B-DD0B-33892EBD9A88}"/>
                    </a:ext>
                  </a:extLst>
                </p:cNvPr>
                <p:cNvSpPr>
                  <a:spLocks noChangeAspect="1" noEditPoints="1" noChangeArrowheads="1" noChangeShapeType="1" noTextEdit="1"/>
                </p:cNvSpPr>
                <p:nvPr/>
              </p:nvSpPr>
              <p:spPr bwMode="auto">
                <a:xfrm>
                  <a:off x="2096" y="6400"/>
                  <a:ext cx="2400" cy="256"/>
                </a:xfrm>
                <a:prstGeom prst="rect">
                  <a:avLst/>
                </a:prstGeom>
                <a:solidFill>
                  <a:srgbClr val="FFFFFF"/>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sp>
              <p:nvSpPr>
                <p:cNvPr id="58" name="Rectangle 161">
                  <a:extLst>
                    <a:ext uri="{FF2B5EF4-FFF2-40B4-BE49-F238E27FC236}">
                      <a16:creationId xmlns:a16="http://schemas.microsoft.com/office/drawing/2014/main" id="{7B0D89A9-9EDE-3DF3-38DC-9F455E2BB2B5}"/>
                    </a:ext>
                  </a:extLst>
                </p:cNvPr>
                <p:cNvSpPr>
                  <a:spLocks noChangeAspect="1" noEditPoints="1" noChangeArrowheads="1" noChangeShapeType="1" noTextEdit="1"/>
                </p:cNvSpPr>
                <p:nvPr/>
              </p:nvSpPr>
              <p:spPr bwMode="auto">
                <a:xfrm>
                  <a:off x="4912" y="6464"/>
                  <a:ext cx="378" cy="144"/>
                </a:xfrm>
                <a:prstGeom prst="rect">
                  <a:avLst/>
                </a:prstGeom>
                <a:solidFill>
                  <a:srgbClr val="000000"/>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cxnSp>
              <p:nvCxnSpPr>
                <p:cNvPr id="59" name="Line 162">
                  <a:extLst>
                    <a:ext uri="{FF2B5EF4-FFF2-40B4-BE49-F238E27FC236}">
                      <a16:creationId xmlns:a16="http://schemas.microsoft.com/office/drawing/2014/main" id="{294930B0-7446-58C8-13C8-8F4428D9DB6E}"/>
                    </a:ext>
                  </a:extLst>
                </p:cNvPr>
                <p:cNvCxnSpPr>
                  <a:cxnSpLocks noChangeAspect="1" noEditPoints="1" noChangeArrowheads="1" noChangeShapeType="1"/>
                </p:cNvCxnSpPr>
                <p:nvPr/>
              </p:nvCxnSpPr>
              <p:spPr bwMode="auto">
                <a:xfrm>
                  <a:off x="4496" y="6404"/>
                  <a:ext cx="394" cy="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60" name="Line 163">
                  <a:extLst>
                    <a:ext uri="{FF2B5EF4-FFF2-40B4-BE49-F238E27FC236}">
                      <a16:creationId xmlns:a16="http://schemas.microsoft.com/office/drawing/2014/main" id="{4FEB4A9C-6792-BD46-D2D0-E4066EAAE68D}"/>
                    </a:ext>
                  </a:extLst>
                </p:cNvPr>
                <p:cNvCxnSpPr>
                  <a:cxnSpLocks noChangeAspect="1" noEditPoints="1" noChangeArrowheads="1" noChangeShapeType="1"/>
                </p:cNvCxnSpPr>
                <p:nvPr/>
              </p:nvCxnSpPr>
              <p:spPr bwMode="auto">
                <a:xfrm flipV="1">
                  <a:off x="4496" y="6614"/>
                  <a:ext cx="414" cy="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nvGrpSpPr>
              <p:cNvPr id="34" name="Group 164">
                <a:extLst>
                  <a:ext uri="{FF2B5EF4-FFF2-40B4-BE49-F238E27FC236}">
                    <a16:creationId xmlns:a16="http://schemas.microsoft.com/office/drawing/2014/main" id="{0CF87E08-758B-182F-4A76-CEC9981B1DC6}"/>
                  </a:ext>
                </a:extLst>
              </p:cNvPr>
              <p:cNvGrpSpPr>
                <a:grpSpLocks noChangeAspect="1"/>
              </p:cNvGrpSpPr>
              <p:nvPr/>
            </p:nvGrpSpPr>
            <p:grpSpPr bwMode="auto">
              <a:xfrm>
                <a:off x="3366" y="9220"/>
                <a:ext cx="3194" cy="264"/>
                <a:chOff x="2096" y="6400"/>
                <a:chExt cx="3194" cy="264"/>
              </a:xfrm>
            </p:grpSpPr>
            <p:sp>
              <p:nvSpPr>
                <p:cNvPr id="53" name="Rectangle 165">
                  <a:extLst>
                    <a:ext uri="{FF2B5EF4-FFF2-40B4-BE49-F238E27FC236}">
                      <a16:creationId xmlns:a16="http://schemas.microsoft.com/office/drawing/2014/main" id="{F909C67E-F2CF-2ED5-06D8-3B7672A1CF86}"/>
                    </a:ext>
                  </a:extLst>
                </p:cNvPr>
                <p:cNvSpPr>
                  <a:spLocks noChangeAspect="1" noEditPoints="1" noChangeArrowheads="1" noChangeShapeType="1" noTextEdit="1"/>
                </p:cNvSpPr>
                <p:nvPr/>
              </p:nvSpPr>
              <p:spPr bwMode="auto">
                <a:xfrm>
                  <a:off x="2096" y="6400"/>
                  <a:ext cx="2400" cy="256"/>
                </a:xfrm>
                <a:prstGeom prst="rect">
                  <a:avLst/>
                </a:prstGeom>
                <a:solidFill>
                  <a:srgbClr val="FFFFFF"/>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sp>
              <p:nvSpPr>
                <p:cNvPr id="54" name="Rectangle 166">
                  <a:extLst>
                    <a:ext uri="{FF2B5EF4-FFF2-40B4-BE49-F238E27FC236}">
                      <a16:creationId xmlns:a16="http://schemas.microsoft.com/office/drawing/2014/main" id="{C67CF34C-F5FC-FD20-02EE-9344183E5326}"/>
                    </a:ext>
                  </a:extLst>
                </p:cNvPr>
                <p:cNvSpPr>
                  <a:spLocks noChangeAspect="1" noEditPoints="1" noChangeArrowheads="1" noChangeShapeType="1" noTextEdit="1"/>
                </p:cNvSpPr>
                <p:nvPr/>
              </p:nvSpPr>
              <p:spPr bwMode="auto">
                <a:xfrm>
                  <a:off x="4912" y="6464"/>
                  <a:ext cx="378" cy="144"/>
                </a:xfrm>
                <a:prstGeom prst="rect">
                  <a:avLst/>
                </a:prstGeom>
                <a:solidFill>
                  <a:srgbClr val="000000"/>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cxnSp>
              <p:nvCxnSpPr>
                <p:cNvPr id="55" name="Line 167">
                  <a:extLst>
                    <a:ext uri="{FF2B5EF4-FFF2-40B4-BE49-F238E27FC236}">
                      <a16:creationId xmlns:a16="http://schemas.microsoft.com/office/drawing/2014/main" id="{819D43D5-BC0B-6FF1-6281-0E3FFEFAC16A}"/>
                    </a:ext>
                  </a:extLst>
                </p:cNvPr>
                <p:cNvCxnSpPr>
                  <a:cxnSpLocks noChangeAspect="1" noEditPoints="1" noChangeArrowheads="1" noChangeShapeType="1"/>
                </p:cNvCxnSpPr>
                <p:nvPr/>
              </p:nvCxnSpPr>
              <p:spPr bwMode="auto">
                <a:xfrm>
                  <a:off x="4496" y="6404"/>
                  <a:ext cx="394" cy="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56" name="Line 168">
                  <a:extLst>
                    <a:ext uri="{FF2B5EF4-FFF2-40B4-BE49-F238E27FC236}">
                      <a16:creationId xmlns:a16="http://schemas.microsoft.com/office/drawing/2014/main" id="{93A7B7F0-6D38-B1EC-76A8-0D86E4E815F0}"/>
                    </a:ext>
                  </a:extLst>
                </p:cNvPr>
                <p:cNvCxnSpPr>
                  <a:cxnSpLocks noChangeAspect="1" noEditPoints="1" noChangeArrowheads="1" noChangeShapeType="1"/>
                </p:cNvCxnSpPr>
                <p:nvPr/>
              </p:nvCxnSpPr>
              <p:spPr bwMode="auto">
                <a:xfrm flipV="1">
                  <a:off x="4496" y="6614"/>
                  <a:ext cx="414" cy="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sp>
            <p:nvSpPr>
              <p:cNvPr id="35" name="Rectangle 169">
                <a:extLst>
                  <a:ext uri="{FF2B5EF4-FFF2-40B4-BE49-F238E27FC236}">
                    <a16:creationId xmlns:a16="http://schemas.microsoft.com/office/drawing/2014/main" id="{5D88B8C3-A651-2F18-D59F-CE9D51392CFE}"/>
                  </a:ext>
                </a:extLst>
              </p:cNvPr>
              <p:cNvSpPr>
                <a:spLocks noChangeAspect="1" noEditPoints="1" noChangeArrowheads="1" noChangeShapeType="1" noTextEdit="1"/>
              </p:cNvSpPr>
              <p:nvPr/>
            </p:nvSpPr>
            <p:spPr bwMode="auto">
              <a:xfrm>
                <a:off x="3280" y="8810"/>
                <a:ext cx="2630" cy="330"/>
              </a:xfrm>
              <a:prstGeom prst="rect">
                <a:avLst/>
              </a:prstGeom>
              <a:blipFill dpi="0" rotWithShape="0">
                <a:blip r:embed="rId2"/>
                <a:srcRect/>
                <a:tile tx="0" ty="0" sx="100000" sy="100000" flip="none" algn="tl"/>
              </a:blip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cxnSp>
            <p:nvCxnSpPr>
              <p:cNvPr id="36" name="Line 171">
                <a:extLst>
                  <a:ext uri="{FF2B5EF4-FFF2-40B4-BE49-F238E27FC236}">
                    <a16:creationId xmlns:a16="http://schemas.microsoft.com/office/drawing/2014/main" id="{F18AEEAB-77A3-8E73-8867-82998BD5183E}"/>
                  </a:ext>
                </a:extLst>
              </p:cNvPr>
              <p:cNvCxnSpPr>
                <a:cxnSpLocks noChangeAspect="1" noEditPoints="1" noChangeArrowheads="1" noChangeShapeType="1"/>
              </p:cNvCxnSpPr>
              <p:nvPr/>
            </p:nvCxnSpPr>
            <p:spPr bwMode="auto">
              <a:xfrm flipH="1">
                <a:off x="5030" y="7820"/>
                <a:ext cx="250" cy="119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37" name="AutoShape 172">
                <a:extLst>
                  <a:ext uri="{FF2B5EF4-FFF2-40B4-BE49-F238E27FC236}">
                    <a16:creationId xmlns:a16="http://schemas.microsoft.com/office/drawing/2014/main" id="{6F849828-995A-6A32-AA1E-03EB4235795C}"/>
                  </a:ext>
                </a:extLst>
              </p:cNvPr>
              <p:cNvSpPr>
                <a:spLocks noChangeAspect="1" noEditPoints="1" noChangeArrowheads="1" noChangeShapeType="1" noTextEdit="1"/>
              </p:cNvSpPr>
              <p:nvPr/>
            </p:nvSpPr>
            <p:spPr bwMode="auto">
              <a:xfrm>
                <a:off x="7500" y="8150"/>
                <a:ext cx="610" cy="520"/>
              </a:xfrm>
              <a:prstGeom prst="flowChartDelay">
                <a:avLst/>
              </a:prstGeom>
              <a:solidFill>
                <a:srgbClr val="FFFFFF"/>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sp>
            <p:nvSpPr>
              <p:cNvPr id="38" name="Oval 173">
                <a:extLst>
                  <a:ext uri="{FF2B5EF4-FFF2-40B4-BE49-F238E27FC236}">
                    <a16:creationId xmlns:a16="http://schemas.microsoft.com/office/drawing/2014/main" id="{E3230762-9024-A2AF-E305-B5BDBB772DEA}"/>
                  </a:ext>
                </a:extLst>
              </p:cNvPr>
              <p:cNvSpPr>
                <a:spLocks noChangeAspect="1" noEditPoints="1" noChangeArrowheads="1" noChangeShapeType="1" noTextEdit="1"/>
              </p:cNvSpPr>
              <p:nvPr/>
            </p:nvSpPr>
            <p:spPr bwMode="auto">
              <a:xfrm>
                <a:off x="7370" y="8520"/>
                <a:ext cx="120" cy="120"/>
              </a:xfrm>
              <a:prstGeom prst="ellipse">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cxnSp>
            <p:nvCxnSpPr>
              <p:cNvPr id="39" name="Line 174">
                <a:extLst>
                  <a:ext uri="{FF2B5EF4-FFF2-40B4-BE49-F238E27FC236}">
                    <a16:creationId xmlns:a16="http://schemas.microsoft.com/office/drawing/2014/main" id="{F5ED5486-F366-8978-C38B-D39FE97BCE69}"/>
                  </a:ext>
                </a:extLst>
              </p:cNvPr>
              <p:cNvCxnSpPr>
                <a:cxnSpLocks noChangeAspect="1" noEditPoints="1" noChangeArrowheads="1" noChangeShapeType="1"/>
              </p:cNvCxnSpPr>
              <p:nvPr/>
            </p:nvCxnSpPr>
            <p:spPr bwMode="auto">
              <a:xfrm>
                <a:off x="6550" y="8270"/>
                <a:ext cx="94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40" name="Line 175">
                <a:extLst>
                  <a:ext uri="{FF2B5EF4-FFF2-40B4-BE49-F238E27FC236}">
                    <a16:creationId xmlns:a16="http://schemas.microsoft.com/office/drawing/2014/main" id="{BEE1619D-6EEF-097A-DDA4-4538FF21F997}"/>
                  </a:ext>
                </a:extLst>
              </p:cNvPr>
              <p:cNvCxnSpPr>
                <a:cxnSpLocks noChangeAspect="1" noEditPoints="1" noChangeArrowheads="1" noChangeShapeType="1"/>
              </p:cNvCxnSpPr>
              <p:nvPr/>
            </p:nvCxnSpPr>
            <p:spPr bwMode="auto">
              <a:xfrm>
                <a:off x="7020" y="8420"/>
                <a:ext cx="48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41" name="Line 176">
                <a:extLst>
                  <a:ext uri="{FF2B5EF4-FFF2-40B4-BE49-F238E27FC236}">
                    <a16:creationId xmlns:a16="http://schemas.microsoft.com/office/drawing/2014/main" id="{19ECEC7B-D40C-9552-C07B-4A8AB968E4DB}"/>
                  </a:ext>
                </a:extLst>
              </p:cNvPr>
              <p:cNvCxnSpPr>
                <a:cxnSpLocks noChangeAspect="1" noEditPoints="1" noChangeArrowheads="1" noChangeShapeType="1"/>
              </p:cNvCxnSpPr>
              <p:nvPr/>
            </p:nvCxnSpPr>
            <p:spPr bwMode="auto">
              <a:xfrm>
                <a:off x="6540" y="8580"/>
                <a:ext cx="48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42" name="Line 177">
                <a:extLst>
                  <a:ext uri="{FF2B5EF4-FFF2-40B4-BE49-F238E27FC236}">
                    <a16:creationId xmlns:a16="http://schemas.microsoft.com/office/drawing/2014/main" id="{C47711ED-BEC0-FE4B-0477-949754B4F2B4}"/>
                  </a:ext>
                </a:extLst>
              </p:cNvPr>
              <p:cNvCxnSpPr>
                <a:cxnSpLocks noChangeAspect="1" noEditPoints="1" noChangeArrowheads="1" noChangeShapeType="1"/>
              </p:cNvCxnSpPr>
              <p:nvPr/>
            </p:nvCxnSpPr>
            <p:spPr bwMode="auto">
              <a:xfrm>
                <a:off x="7020" y="8420"/>
                <a:ext cx="0" cy="15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43" name="Line 178">
                <a:extLst>
                  <a:ext uri="{FF2B5EF4-FFF2-40B4-BE49-F238E27FC236}">
                    <a16:creationId xmlns:a16="http://schemas.microsoft.com/office/drawing/2014/main" id="{1007A788-A54F-166B-D176-4969024F735D}"/>
                  </a:ext>
                </a:extLst>
              </p:cNvPr>
              <p:cNvCxnSpPr>
                <a:cxnSpLocks noChangeAspect="1" noEditPoints="1" noChangeArrowheads="1" noChangeShapeType="1"/>
              </p:cNvCxnSpPr>
              <p:nvPr/>
            </p:nvCxnSpPr>
            <p:spPr bwMode="auto">
              <a:xfrm>
                <a:off x="6580" y="9320"/>
                <a:ext cx="84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44" name="Line 179">
                <a:extLst>
                  <a:ext uri="{FF2B5EF4-FFF2-40B4-BE49-F238E27FC236}">
                    <a16:creationId xmlns:a16="http://schemas.microsoft.com/office/drawing/2014/main" id="{EACC9F85-9D2C-0E26-60C8-15D1E025CE66}"/>
                  </a:ext>
                </a:extLst>
              </p:cNvPr>
              <p:cNvCxnSpPr>
                <a:cxnSpLocks noChangeAspect="1" noEditPoints="1" noChangeArrowheads="1" noChangeShapeType="1"/>
              </p:cNvCxnSpPr>
              <p:nvPr/>
            </p:nvCxnSpPr>
            <p:spPr bwMode="auto">
              <a:xfrm>
                <a:off x="7430" y="8640"/>
                <a:ext cx="0" cy="6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45" name="Line 180">
                <a:extLst>
                  <a:ext uri="{FF2B5EF4-FFF2-40B4-BE49-F238E27FC236}">
                    <a16:creationId xmlns:a16="http://schemas.microsoft.com/office/drawing/2014/main" id="{D4965052-D209-47F9-0855-FE9F464ADDE6}"/>
                  </a:ext>
                </a:extLst>
              </p:cNvPr>
              <p:cNvCxnSpPr>
                <a:cxnSpLocks noChangeAspect="1" noEditPoints="1" noChangeArrowheads="1" noChangeShapeType="1"/>
              </p:cNvCxnSpPr>
              <p:nvPr/>
            </p:nvCxnSpPr>
            <p:spPr bwMode="auto">
              <a:xfrm flipV="1">
                <a:off x="8110" y="8400"/>
                <a:ext cx="600"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46" name="Line 182">
                <a:extLst>
                  <a:ext uri="{FF2B5EF4-FFF2-40B4-BE49-F238E27FC236}">
                    <a16:creationId xmlns:a16="http://schemas.microsoft.com/office/drawing/2014/main" id="{BC7067E7-125E-EBDF-A3F1-B26337A04D81}"/>
                  </a:ext>
                </a:extLst>
              </p:cNvPr>
              <p:cNvCxnSpPr>
                <a:cxnSpLocks noChangeAspect="1" noEditPoints="1" noChangeArrowheads="1" noChangeShapeType="1"/>
              </p:cNvCxnSpPr>
              <p:nvPr/>
            </p:nvCxnSpPr>
            <p:spPr bwMode="auto">
              <a:xfrm>
                <a:off x="7010" y="8800"/>
                <a:ext cx="1700" cy="0"/>
              </a:xfrm>
              <a:prstGeom prst="line">
                <a:avLst/>
              </a:prstGeom>
              <a:noFill/>
              <a:ln w="19050">
                <a:solidFill>
                  <a:srgbClr val="000000"/>
                </a:solidFill>
                <a:prstDash val="dash"/>
                <a:round/>
                <a:headEnd/>
                <a:tailEnd type="triangle" w="med" len="med"/>
              </a:ln>
              <a:extLst>
                <a:ext uri="{909E8E84-426E-40DD-AFC4-6F175D3DCCD1}">
                  <a14:hiddenFill xmlns:a14="http://schemas.microsoft.com/office/drawing/2010/main">
                    <a:noFill/>
                  </a14:hiddenFill>
                </a:ext>
              </a:extLst>
            </p:spPr>
          </p:cxnSp>
          <p:cxnSp>
            <p:nvCxnSpPr>
              <p:cNvPr id="47" name="Line 183">
                <a:extLst>
                  <a:ext uri="{FF2B5EF4-FFF2-40B4-BE49-F238E27FC236}">
                    <a16:creationId xmlns:a16="http://schemas.microsoft.com/office/drawing/2014/main" id="{BF1FBD70-54CC-2F30-890A-384277F3AD23}"/>
                  </a:ext>
                </a:extLst>
              </p:cNvPr>
              <p:cNvCxnSpPr>
                <a:cxnSpLocks noChangeAspect="1" noEditPoints="1" noChangeArrowheads="1" noChangeShapeType="1"/>
              </p:cNvCxnSpPr>
              <p:nvPr/>
            </p:nvCxnSpPr>
            <p:spPr bwMode="auto">
              <a:xfrm>
                <a:off x="6530" y="8640"/>
                <a:ext cx="480" cy="0"/>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48" name="Line 184">
                <a:extLst>
                  <a:ext uri="{FF2B5EF4-FFF2-40B4-BE49-F238E27FC236}">
                    <a16:creationId xmlns:a16="http://schemas.microsoft.com/office/drawing/2014/main" id="{3C559938-C521-1E74-8010-0004830B2B03}"/>
                  </a:ext>
                </a:extLst>
              </p:cNvPr>
              <p:cNvCxnSpPr>
                <a:cxnSpLocks noChangeAspect="1" noEditPoints="1" noChangeArrowheads="1" noChangeShapeType="1"/>
              </p:cNvCxnSpPr>
              <p:nvPr/>
            </p:nvCxnSpPr>
            <p:spPr bwMode="auto">
              <a:xfrm>
                <a:off x="7010" y="8650"/>
                <a:ext cx="0" cy="150"/>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49" name="Line 185">
                <a:extLst>
                  <a:ext uri="{FF2B5EF4-FFF2-40B4-BE49-F238E27FC236}">
                    <a16:creationId xmlns:a16="http://schemas.microsoft.com/office/drawing/2014/main" id="{59B6E3C5-54EE-90CA-0848-2756DB3BFDBE}"/>
                  </a:ext>
                </a:extLst>
              </p:cNvPr>
              <p:cNvCxnSpPr>
                <a:cxnSpLocks noChangeAspect="1" noEditPoints="1" noChangeArrowheads="1" noChangeShapeType="1"/>
              </p:cNvCxnSpPr>
              <p:nvPr/>
            </p:nvCxnSpPr>
            <p:spPr bwMode="auto">
              <a:xfrm>
                <a:off x="7060" y="9500"/>
                <a:ext cx="1700" cy="0"/>
              </a:xfrm>
              <a:prstGeom prst="line">
                <a:avLst/>
              </a:prstGeom>
              <a:noFill/>
              <a:ln w="19050">
                <a:solidFill>
                  <a:srgbClr val="000000"/>
                </a:solidFill>
                <a:prstDash val="dash"/>
                <a:round/>
                <a:headEnd/>
                <a:tailEnd type="triangle" w="med" len="med"/>
              </a:ln>
              <a:extLst>
                <a:ext uri="{909E8E84-426E-40DD-AFC4-6F175D3DCCD1}">
                  <a14:hiddenFill xmlns:a14="http://schemas.microsoft.com/office/drawing/2010/main">
                    <a:noFill/>
                  </a14:hiddenFill>
                </a:ext>
              </a:extLst>
            </p:spPr>
          </p:cxnSp>
          <p:cxnSp>
            <p:nvCxnSpPr>
              <p:cNvPr id="50" name="Line 186">
                <a:extLst>
                  <a:ext uri="{FF2B5EF4-FFF2-40B4-BE49-F238E27FC236}">
                    <a16:creationId xmlns:a16="http://schemas.microsoft.com/office/drawing/2014/main" id="{F7DE2915-234D-FBB3-B669-4E9D8DFF4241}"/>
                  </a:ext>
                </a:extLst>
              </p:cNvPr>
              <p:cNvCxnSpPr>
                <a:cxnSpLocks noChangeAspect="1" noEditPoints="1" noChangeArrowheads="1" noChangeShapeType="1"/>
              </p:cNvCxnSpPr>
              <p:nvPr/>
            </p:nvCxnSpPr>
            <p:spPr bwMode="auto">
              <a:xfrm>
                <a:off x="6580" y="9390"/>
                <a:ext cx="480" cy="0"/>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51" name="Line 187">
                <a:extLst>
                  <a:ext uri="{FF2B5EF4-FFF2-40B4-BE49-F238E27FC236}">
                    <a16:creationId xmlns:a16="http://schemas.microsoft.com/office/drawing/2014/main" id="{F27B8CEE-4C61-7C62-0859-12C24F1C0731}"/>
                  </a:ext>
                </a:extLst>
              </p:cNvPr>
              <p:cNvCxnSpPr>
                <a:cxnSpLocks noChangeAspect="1" noEditPoints="1" noChangeArrowheads="1" noChangeShapeType="1"/>
              </p:cNvCxnSpPr>
              <p:nvPr/>
            </p:nvCxnSpPr>
            <p:spPr bwMode="auto">
              <a:xfrm>
                <a:off x="7060" y="9400"/>
                <a:ext cx="0" cy="102"/>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52" name="Line 189">
                <a:extLst>
                  <a:ext uri="{FF2B5EF4-FFF2-40B4-BE49-F238E27FC236}">
                    <a16:creationId xmlns:a16="http://schemas.microsoft.com/office/drawing/2014/main" id="{C0AD505A-BB99-BE50-4928-7FCC7C4CB1E9}"/>
                  </a:ext>
                </a:extLst>
              </p:cNvPr>
              <p:cNvCxnSpPr>
                <a:cxnSpLocks noChangeAspect="1" noEditPoints="1" noChangeArrowheads="1" noChangeShapeType="1"/>
              </p:cNvCxnSpPr>
              <p:nvPr/>
            </p:nvCxnSpPr>
            <p:spPr bwMode="auto">
              <a:xfrm flipH="1" flipV="1">
                <a:off x="3880" y="8020"/>
                <a:ext cx="1120" cy="1000"/>
              </a:xfrm>
              <a:prstGeom prst="line">
                <a:avLst/>
              </a:prstGeom>
              <a:noFill/>
              <a:ln w="28575">
                <a:solidFill>
                  <a:srgbClr val="000000"/>
                </a:solidFill>
                <a:prstDash val="dash"/>
                <a:round/>
                <a:headEnd/>
                <a:tailEnd type="triangle" w="med" len="med"/>
              </a:ln>
              <a:extLst>
                <a:ext uri="{909E8E84-426E-40DD-AFC4-6F175D3DCCD1}">
                  <a14:hiddenFill xmlns:a14="http://schemas.microsoft.com/office/drawing/2010/main">
                    <a:noFill/>
                  </a14:hiddenFill>
                </a:ext>
              </a:extLst>
            </p:spPr>
          </p:cxnSp>
        </p:grpSp>
        <p:sp>
          <p:nvSpPr>
            <p:cNvPr id="17" name="テキスト ボックス 16">
              <a:extLst>
                <a:ext uri="{FF2B5EF4-FFF2-40B4-BE49-F238E27FC236}">
                  <a16:creationId xmlns:a16="http://schemas.microsoft.com/office/drawing/2014/main" id="{E6721F9B-CB40-7C0F-37E0-A4A6DD015603}"/>
                </a:ext>
              </a:extLst>
            </p:cNvPr>
            <p:cNvSpPr txBox="1"/>
            <p:nvPr/>
          </p:nvSpPr>
          <p:spPr>
            <a:xfrm rot="16200000">
              <a:off x="4256792" y="657595"/>
              <a:ext cx="591132" cy="913432"/>
            </a:xfrm>
            <a:prstGeom prst="rect">
              <a:avLst/>
            </a:prstGeom>
            <a:noFill/>
          </p:spPr>
          <p:txBody>
            <a:bodyPr wrap="none" rtlCol="0">
              <a:spAutoFit/>
            </a:bodyPr>
            <a:lstStyle/>
            <a:p>
              <a:r>
                <a:rPr kumimoji="1" lang="en-CA" altLang="ja-CA" sz="2800" dirty="0"/>
                <a:t>µ</a:t>
              </a:r>
              <a:r>
                <a:rPr kumimoji="1" lang="en-CA" altLang="ja-CA" sz="2800" baseline="30000" dirty="0"/>
                <a:t>+</a:t>
              </a:r>
              <a:endParaRPr kumimoji="1" lang="ja-CA" altLang="en-US" sz="2800" baseline="30000" dirty="0"/>
            </a:p>
          </p:txBody>
        </p:sp>
        <p:sp>
          <p:nvSpPr>
            <p:cNvPr id="18" name="テキスト ボックス 17">
              <a:extLst>
                <a:ext uri="{FF2B5EF4-FFF2-40B4-BE49-F238E27FC236}">
                  <a16:creationId xmlns:a16="http://schemas.microsoft.com/office/drawing/2014/main" id="{7BCA23F7-38AD-8296-F6AF-026D510D3103}"/>
                </a:ext>
              </a:extLst>
            </p:cNvPr>
            <p:cNvSpPr txBox="1"/>
            <p:nvPr/>
          </p:nvSpPr>
          <p:spPr>
            <a:xfrm rot="16200000">
              <a:off x="1991997" y="925219"/>
              <a:ext cx="576409" cy="913432"/>
            </a:xfrm>
            <a:prstGeom prst="rect">
              <a:avLst/>
            </a:prstGeom>
            <a:noFill/>
          </p:spPr>
          <p:txBody>
            <a:bodyPr wrap="none" rtlCol="0">
              <a:spAutoFit/>
            </a:bodyPr>
            <a:lstStyle/>
            <a:p>
              <a:r>
                <a:rPr kumimoji="1" lang="en-CA" altLang="ja-CA" sz="2800" dirty="0"/>
                <a:t>e</a:t>
              </a:r>
              <a:r>
                <a:rPr kumimoji="1" lang="en-CA" altLang="ja-CA" sz="2800" baseline="30000" dirty="0"/>
                <a:t>+</a:t>
              </a:r>
              <a:endParaRPr kumimoji="1" lang="ja-CA" altLang="en-US" sz="2800" baseline="30000" dirty="0"/>
            </a:p>
          </p:txBody>
        </p:sp>
        <p:sp>
          <p:nvSpPr>
            <p:cNvPr id="19" name="テキスト ボックス 18">
              <a:extLst>
                <a:ext uri="{FF2B5EF4-FFF2-40B4-BE49-F238E27FC236}">
                  <a16:creationId xmlns:a16="http://schemas.microsoft.com/office/drawing/2014/main" id="{BE91E272-CFA7-923D-BE03-90C5C8A896F6}"/>
                </a:ext>
              </a:extLst>
            </p:cNvPr>
            <p:cNvSpPr txBox="1"/>
            <p:nvPr/>
          </p:nvSpPr>
          <p:spPr>
            <a:xfrm rot="16200000">
              <a:off x="633088" y="1181500"/>
              <a:ext cx="1147443" cy="1128358"/>
            </a:xfrm>
            <a:prstGeom prst="rect">
              <a:avLst/>
            </a:prstGeom>
            <a:noFill/>
          </p:spPr>
          <p:txBody>
            <a:bodyPr wrap="none" rtlCol="0">
              <a:spAutoFit/>
            </a:bodyPr>
            <a:lstStyle/>
            <a:p>
              <a:r>
                <a:rPr kumimoji="1" lang="en-CA" altLang="ja-CA" dirty="0"/>
                <a:t>Muon </a:t>
              </a:r>
            </a:p>
            <a:p>
              <a:r>
                <a:rPr kumimoji="1" lang="en-CA" altLang="ja-CA" dirty="0"/>
                <a:t>Counter</a:t>
              </a:r>
              <a:endParaRPr kumimoji="1" lang="ja-CA" altLang="en-US" dirty="0"/>
            </a:p>
          </p:txBody>
        </p:sp>
        <p:sp>
          <p:nvSpPr>
            <p:cNvPr id="20" name="テキスト ボックス 19">
              <a:extLst>
                <a:ext uri="{FF2B5EF4-FFF2-40B4-BE49-F238E27FC236}">
                  <a16:creationId xmlns:a16="http://schemas.microsoft.com/office/drawing/2014/main" id="{5FC5BFEB-D08A-28FD-528D-2C946644C636}"/>
                </a:ext>
              </a:extLst>
            </p:cNvPr>
            <p:cNvSpPr txBox="1"/>
            <p:nvPr/>
          </p:nvSpPr>
          <p:spPr>
            <a:xfrm>
              <a:off x="388543" y="2398200"/>
              <a:ext cx="1294393" cy="369332"/>
            </a:xfrm>
            <a:prstGeom prst="rect">
              <a:avLst/>
            </a:prstGeom>
            <a:noFill/>
          </p:spPr>
          <p:txBody>
            <a:bodyPr wrap="none" rtlCol="0">
              <a:spAutoFit/>
            </a:bodyPr>
            <a:lstStyle/>
            <a:p>
              <a:r>
                <a:rPr kumimoji="1" lang="en-CA" altLang="ja-CA" dirty="0"/>
                <a:t>Up counter</a:t>
              </a:r>
              <a:endParaRPr kumimoji="1" lang="ja-CA" altLang="en-US" dirty="0"/>
            </a:p>
          </p:txBody>
        </p:sp>
        <p:sp>
          <p:nvSpPr>
            <p:cNvPr id="21" name="テキスト ボックス 20">
              <a:extLst>
                <a:ext uri="{FF2B5EF4-FFF2-40B4-BE49-F238E27FC236}">
                  <a16:creationId xmlns:a16="http://schemas.microsoft.com/office/drawing/2014/main" id="{30E8463A-B285-FB8A-6DE9-CD0D78BC43B3}"/>
                </a:ext>
              </a:extLst>
            </p:cNvPr>
            <p:cNvSpPr txBox="1"/>
            <p:nvPr/>
          </p:nvSpPr>
          <p:spPr>
            <a:xfrm>
              <a:off x="252481" y="3436639"/>
              <a:ext cx="3965371" cy="424025"/>
            </a:xfrm>
            <a:prstGeom prst="rect">
              <a:avLst/>
            </a:prstGeom>
            <a:noFill/>
          </p:spPr>
          <p:txBody>
            <a:bodyPr wrap="none" rtlCol="0">
              <a:spAutoFit/>
            </a:bodyPr>
            <a:lstStyle/>
            <a:p>
              <a:r>
                <a:rPr kumimoji="1" lang="en-CA" altLang="ja-CA" dirty="0"/>
                <a:t>Down + veto  counter</a:t>
              </a:r>
              <a:endParaRPr kumimoji="1" lang="ja-CA" altLang="en-US" dirty="0"/>
            </a:p>
          </p:txBody>
        </p:sp>
        <p:sp>
          <p:nvSpPr>
            <p:cNvPr id="22" name="テキスト ボックス 21">
              <a:extLst>
                <a:ext uri="{FF2B5EF4-FFF2-40B4-BE49-F238E27FC236}">
                  <a16:creationId xmlns:a16="http://schemas.microsoft.com/office/drawing/2014/main" id="{DE294DD3-4815-2EA2-CC4C-38387D120659}"/>
                </a:ext>
              </a:extLst>
            </p:cNvPr>
            <p:cNvSpPr txBox="1"/>
            <p:nvPr/>
          </p:nvSpPr>
          <p:spPr>
            <a:xfrm>
              <a:off x="637106" y="2951239"/>
              <a:ext cx="946093" cy="369332"/>
            </a:xfrm>
            <a:prstGeom prst="rect">
              <a:avLst/>
            </a:prstGeom>
            <a:noFill/>
          </p:spPr>
          <p:txBody>
            <a:bodyPr wrap="none" rtlCol="0">
              <a:spAutoFit/>
            </a:bodyPr>
            <a:lstStyle/>
            <a:p>
              <a:r>
                <a:rPr kumimoji="1" lang="en-CA" altLang="ja-CA" dirty="0"/>
                <a:t>Sample</a:t>
              </a:r>
              <a:endParaRPr kumimoji="1" lang="ja-CA" altLang="en-US" dirty="0"/>
            </a:p>
          </p:txBody>
        </p:sp>
        <p:sp>
          <p:nvSpPr>
            <p:cNvPr id="23" name="テキスト ボックス 22">
              <a:extLst>
                <a:ext uri="{FF2B5EF4-FFF2-40B4-BE49-F238E27FC236}">
                  <a16:creationId xmlns:a16="http://schemas.microsoft.com/office/drawing/2014/main" id="{AF65E007-BA7F-24E2-EB1C-29CA6A181F30}"/>
                </a:ext>
              </a:extLst>
            </p:cNvPr>
            <p:cNvSpPr txBox="1"/>
            <p:nvPr/>
          </p:nvSpPr>
          <p:spPr>
            <a:xfrm>
              <a:off x="5846766" y="3937148"/>
              <a:ext cx="611065" cy="369332"/>
            </a:xfrm>
            <a:prstGeom prst="rect">
              <a:avLst/>
            </a:prstGeom>
            <a:noFill/>
          </p:spPr>
          <p:txBody>
            <a:bodyPr wrap="none" rtlCol="0">
              <a:spAutoFit/>
            </a:bodyPr>
            <a:lstStyle/>
            <a:p>
              <a:r>
                <a:rPr kumimoji="1" lang="en-CA" altLang="ja-CA" dirty="0"/>
                <a:t>PMT</a:t>
              </a:r>
              <a:endParaRPr kumimoji="1" lang="ja-CA" altLang="en-US" dirty="0"/>
            </a:p>
          </p:txBody>
        </p:sp>
        <p:sp>
          <p:nvSpPr>
            <p:cNvPr id="27" name="テキスト ボックス 26">
              <a:extLst>
                <a:ext uri="{FF2B5EF4-FFF2-40B4-BE49-F238E27FC236}">
                  <a16:creationId xmlns:a16="http://schemas.microsoft.com/office/drawing/2014/main" id="{35296D87-1407-E069-40CE-19F98F6469C8}"/>
                </a:ext>
              </a:extLst>
            </p:cNvPr>
            <p:cNvSpPr txBox="1"/>
            <p:nvPr/>
          </p:nvSpPr>
          <p:spPr>
            <a:xfrm>
              <a:off x="2495439" y="3871616"/>
              <a:ext cx="1972271" cy="369332"/>
            </a:xfrm>
            <a:prstGeom prst="rect">
              <a:avLst/>
            </a:prstGeom>
            <a:noFill/>
          </p:spPr>
          <p:txBody>
            <a:bodyPr wrap="none" rtlCol="0">
              <a:spAutoFit/>
            </a:bodyPr>
            <a:lstStyle/>
            <a:p>
              <a:r>
                <a:rPr kumimoji="1" lang="en-CA" altLang="ja-CA" dirty="0"/>
                <a:t>Plastic scintillator</a:t>
              </a:r>
              <a:endParaRPr kumimoji="1" lang="ja-CA" altLang="en-US" dirty="0"/>
            </a:p>
          </p:txBody>
        </p:sp>
        <p:sp>
          <p:nvSpPr>
            <p:cNvPr id="28" name="テキスト ボックス 27">
              <a:extLst>
                <a:ext uri="{FF2B5EF4-FFF2-40B4-BE49-F238E27FC236}">
                  <a16:creationId xmlns:a16="http://schemas.microsoft.com/office/drawing/2014/main" id="{DE6A591D-9BA9-8249-B3FF-E0BC76583317}"/>
                </a:ext>
              </a:extLst>
            </p:cNvPr>
            <p:cNvSpPr txBox="1"/>
            <p:nvPr/>
          </p:nvSpPr>
          <p:spPr>
            <a:xfrm rot="16200000">
              <a:off x="9518822" y="1660101"/>
              <a:ext cx="778736" cy="644776"/>
            </a:xfrm>
            <a:prstGeom prst="rect">
              <a:avLst/>
            </a:prstGeom>
            <a:noFill/>
          </p:spPr>
          <p:txBody>
            <a:bodyPr wrap="square" rtlCol="0">
              <a:spAutoFit/>
            </a:bodyPr>
            <a:lstStyle/>
            <a:p>
              <a:r>
                <a:rPr kumimoji="1" lang="en-CA" altLang="ja-CA" dirty="0"/>
                <a:t>t_0</a:t>
              </a:r>
              <a:endParaRPr kumimoji="1" lang="ja-CA" altLang="en-US" dirty="0"/>
            </a:p>
          </p:txBody>
        </p:sp>
        <p:sp>
          <p:nvSpPr>
            <p:cNvPr id="29" name="テキスト ボックス 28">
              <a:extLst>
                <a:ext uri="{FF2B5EF4-FFF2-40B4-BE49-F238E27FC236}">
                  <a16:creationId xmlns:a16="http://schemas.microsoft.com/office/drawing/2014/main" id="{6375FF8E-CDA2-A0A5-437A-1589FF03D095}"/>
                </a:ext>
              </a:extLst>
            </p:cNvPr>
            <p:cNvSpPr txBox="1"/>
            <p:nvPr/>
          </p:nvSpPr>
          <p:spPr>
            <a:xfrm rot="16200000">
              <a:off x="9307160" y="2489806"/>
              <a:ext cx="1186227" cy="644776"/>
            </a:xfrm>
            <a:prstGeom prst="rect">
              <a:avLst/>
            </a:prstGeom>
            <a:noFill/>
          </p:spPr>
          <p:txBody>
            <a:bodyPr wrap="square" rtlCol="0">
              <a:spAutoFit/>
            </a:bodyPr>
            <a:lstStyle/>
            <a:p>
              <a:r>
                <a:rPr kumimoji="1" lang="en-CA" altLang="ja-CA" dirty="0" err="1"/>
                <a:t>t_hit</a:t>
              </a:r>
              <a:r>
                <a:rPr kumimoji="1" lang="en-CA" altLang="ja-CA" dirty="0"/>
                <a:t> (U)</a:t>
              </a:r>
              <a:endParaRPr kumimoji="1" lang="ja-CA" altLang="en-US" dirty="0"/>
            </a:p>
          </p:txBody>
        </p:sp>
        <p:sp>
          <p:nvSpPr>
            <p:cNvPr id="30" name="テキスト ボックス 29">
              <a:extLst>
                <a:ext uri="{FF2B5EF4-FFF2-40B4-BE49-F238E27FC236}">
                  <a16:creationId xmlns:a16="http://schemas.microsoft.com/office/drawing/2014/main" id="{897236C5-C947-89D5-2595-49531CF68F80}"/>
                </a:ext>
              </a:extLst>
            </p:cNvPr>
            <p:cNvSpPr txBox="1"/>
            <p:nvPr/>
          </p:nvSpPr>
          <p:spPr>
            <a:xfrm rot="16200000">
              <a:off x="9379821" y="3554063"/>
              <a:ext cx="1078552" cy="644776"/>
            </a:xfrm>
            <a:prstGeom prst="rect">
              <a:avLst/>
            </a:prstGeom>
            <a:noFill/>
          </p:spPr>
          <p:txBody>
            <a:bodyPr wrap="square" rtlCol="0">
              <a:spAutoFit/>
            </a:bodyPr>
            <a:lstStyle/>
            <a:p>
              <a:r>
                <a:rPr kumimoji="1" lang="en-CA" altLang="ja-CA" dirty="0" err="1"/>
                <a:t>t_hit</a:t>
              </a:r>
              <a:r>
                <a:rPr kumimoji="1" lang="en-CA" altLang="ja-CA" dirty="0"/>
                <a:t>(D)</a:t>
              </a:r>
              <a:endParaRPr kumimoji="1" lang="ja-CA" altLang="en-US" dirty="0"/>
            </a:p>
          </p:txBody>
        </p:sp>
        <p:sp>
          <p:nvSpPr>
            <p:cNvPr id="31" name="テキスト ボックス 30">
              <a:extLst>
                <a:ext uri="{FF2B5EF4-FFF2-40B4-BE49-F238E27FC236}">
                  <a16:creationId xmlns:a16="http://schemas.microsoft.com/office/drawing/2014/main" id="{1449C60A-2C5F-6D17-1769-07A8CA1F6E19}"/>
                </a:ext>
              </a:extLst>
            </p:cNvPr>
            <p:cNvSpPr txBox="1"/>
            <p:nvPr/>
          </p:nvSpPr>
          <p:spPr>
            <a:xfrm rot="16200000">
              <a:off x="9299090" y="484778"/>
              <a:ext cx="1186225" cy="1128358"/>
            </a:xfrm>
            <a:prstGeom prst="rect">
              <a:avLst/>
            </a:prstGeom>
            <a:noFill/>
          </p:spPr>
          <p:txBody>
            <a:bodyPr wrap="square" rtlCol="0">
              <a:spAutoFit/>
            </a:bodyPr>
            <a:lstStyle/>
            <a:p>
              <a:r>
                <a:rPr kumimoji="1" lang="en-CA" altLang="ja-CA" dirty="0">
                  <a:solidFill>
                    <a:srgbClr val="FF0000"/>
                  </a:solidFill>
                </a:rPr>
                <a:t>Signal </a:t>
              </a:r>
            </a:p>
            <a:p>
              <a:r>
                <a:rPr kumimoji="1" lang="en-CA" altLang="ja-CA" dirty="0">
                  <a:solidFill>
                    <a:srgbClr val="FF0000"/>
                  </a:solidFill>
                </a:rPr>
                <a:t>timings</a:t>
              </a:r>
              <a:endParaRPr kumimoji="1" lang="ja-CA" altLang="en-US" dirty="0">
                <a:solidFill>
                  <a:srgbClr val="FF0000"/>
                </a:solidFill>
              </a:endParaRPr>
            </a:p>
          </p:txBody>
        </p:sp>
      </p:grpSp>
      <p:grpSp>
        <p:nvGrpSpPr>
          <p:cNvPr id="69" name="グループ化 68">
            <a:extLst>
              <a:ext uri="{FF2B5EF4-FFF2-40B4-BE49-F238E27FC236}">
                <a16:creationId xmlns:a16="http://schemas.microsoft.com/office/drawing/2014/main" id="{04DE0CA7-9791-58A3-7D93-4C5355242E87}"/>
              </a:ext>
            </a:extLst>
          </p:cNvPr>
          <p:cNvGrpSpPr/>
          <p:nvPr/>
        </p:nvGrpSpPr>
        <p:grpSpPr>
          <a:xfrm>
            <a:off x="3295246" y="1597289"/>
            <a:ext cx="4991100" cy="3657600"/>
            <a:chOff x="3377693" y="1174786"/>
            <a:chExt cx="4991100" cy="3657600"/>
          </a:xfrm>
        </p:grpSpPr>
        <p:pic>
          <p:nvPicPr>
            <p:cNvPr id="9" name="図 8">
              <a:extLst>
                <a:ext uri="{FF2B5EF4-FFF2-40B4-BE49-F238E27FC236}">
                  <a16:creationId xmlns:a16="http://schemas.microsoft.com/office/drawing/2014/main" id="{54BF7838-20FA-5458-B954-421EB2120F5D}"/>
                </a:ext>
              </a:extLst>
            </p:cNvPr>
            <p:cNvPicPr>
              <a:picLocks noChangeAspect="1"/>
            </p:cNvPicPr>
            <p:nvPr/>
          </p:nvPicPr>
          <p:blipFill>
            <a:blip r:embed="rId3"/>
            <a:stretch>
              <a:fillRect/>
            </a:stretch>
          </p:blipFill>
          <p:spPr>
            <a:xfrm>
              <a:off x="3377693" y="1174786"/>
              <a:ext cx="4991100" cy="3657600"/>
            </a:xfrm>
            <a:prstGeom prst="rect">
              <a:avLst/>
            </a:prstGeom>
          </p:spPr>
        </p:pic>
        <p:cxnSp>
          <p:nvCxnSpPr>
            <p:cNvPr id="65" name="Line 171">
              <a:extLst>
                <a:ext uri="{FF2B5EF4-FFF2-40B4-BE49-F238E27FC236}">
                  <a16:creationId xmlns:a16="http://schemas.microsoft.com/office/drawing/2014/main" id="{EA1F106D-1070-3305-5150-3F31FA062EEA}"/>
                </a:ext>
              </a:extLst>
            </p:cNvPr>
            <p:cNvCxnSpPr>
              <a:cxnSpLocks noChangeAspect="1" noEditPoints="1" noChangeArrowheads="1" noChangeShapeType="1"/>
            </p:cNvCxnSpPr>
            <p:nvPr/>
          </p:nvCxnSpPr>
          <p:spPr bwMode="auto">
            <a:xfrm rot="5400000" flipH="1">
              <a:off x="5994478" y="2336652"/>
              <a:ext cx="211417" cy="1530257"/>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66" name="Line 189">
              <a:extLst>
                <a:ext uri="{FF2B5EF4-FFF2-40B4-BE49-F238E27FC236}">
                  <a16:creationId xmlns:a16="http://schemas.microsoft.com/office/drawing/2014/main" id="{AD9B2D70-5E24-E1E1-C76B-F1537540A032}"/>
                </a:ext>
              </a:extLst>
            </p:cNvPr>
            <p:cNvCxnSpPr>
              <a:cxnSpLocks noChangeAspect="1" noEditPoints="1" noChangeArrowheads="1" noChangeShapeType="1"/>
            </p:cNvCxnSpPr>
            <p:nvPr/>
          </p:nvCxnSpPr>
          <p:spPr bwMode="auto">
            <a:xfrm rot="5400000" flipH="1" flipV="1">
              <a:off x="5491590" y="1854164"/>
              <a:ext cx="947147" cy="1285930"/>
            </a:xfrm>
            <a:prstGeom prst="line">
              <a:avLst/>
            </a:prstGeom>
            <a:noFill/>
            <a:ln w="28575">
              <a:solidFill>
                <a:srgbClr val="000000"/>
              </a:solidFill>
              <a:prstDash val="dash"/>
              <a:round/>
              <a:headEnd/>
              <a:tailEnd type="triangle" w="med" len="med"/>
            </a:ln>
            <a:extLst>
              <a:ext uri="{909E8E84-426E-40DD-AFC4-6F175D3DCCD1}">
                <a14:hiddenFill xmlns:a14="http://schemas.microsoft.com/office/drawing/2010/main">
                  <a:noFill/>
                </a14:hiddenFill>
              </a:ext>
            </a:extLst>
          </p:spPr>
        </p:cxnSp>
        <p:sp>
          <p:nvSpPr>
            <p:cNvPr id="67" name="テキスト ボックス 66">
              <a:extLst>
                <a:ext uri="{FF2B5EF4-FFF2-40B4-BE49-F238E27FC236}">
                  <a16:creationId xmlns:a16="http://schemas.microsoft.com/office/drawing/2014/main" id="{D4970658-7F01-BCF1-B0C0-7226F0860EE3}"/>
                </a:ext>
              </a:extLst>
            </p:cNvPr>
            <p:cNvSpPr txBox="1"/>
            <p:nvPr/>
          </p:nvSpPr>
          <p:spPr>
            <a:xfrm>
              <a:off x="6865315" y="2996324"/>
              <a:ext cx="396262" cy="369332"/>
            </a:xfrm>
            <a:prstGeom prst="rect">
              <a:avLst/>
            </a:prstGeom>
            <a:noFill/>
          </p:spPr>
          <p:txBody>
            <a:bodyPr wrap="none" rtlCol="0">
              <a:spAutoFit/>
            </a:bodyPr>
            <a:lstStyle/>
            <a:p>
              <a:r>
                <a:rPr kumimoji="1" lang="en-CA" altLang="ja-CA" dirty="0"/>
                <a:t>µ</a:t>
              </a:r>
              <a:r>
                <a:rPr kumimoji="1" lang="en-CA" altLang="ja-CA" baseline="30000" dirty="0"/>
                <a:t>+</a:t>
              </a:r>
              <a:endParaRPr kumimoji="1" lang="ja-CA" altLang="en-US" baseline="30000" dirty="0"/>
            </a:p>
          </p:txBody>
        </p:sp>
        <p:sp>
          <p:nvSpPr>
            <p:cNvPr id="68" name="テキスト ボックス 67">
              <a:extLst>
                <a:ext uri="{FF2B5EF4-FFF2-40B4-BE49-F238E27FC236}">
                  <a16:creationId xmlns:a16="http://schemas.microsoft.com/office/drawing/2014/main" id="{8299EDEF-7D8C-6B94-4061-DD4F4F9468F2}"/>
                </a:ext>
              </a:extLst>
            </p:cNvPr>
            <p:cNvSpPr txBox="1"/>
            <p:nvPr/>
          </p:nvSpPr>
          <p:spPr>
            <a:xfrm>
              <a:off x="6612004" y="1826205"/>
              <a:ext cx="388248" cy="369332"/>
            </a:xfrm>
            <a:prstGeom prst="rect">
              <a:avLst/>
            </a:prstGeom>
            <a:noFill/>
          </p:spPr>
          <p:txBody>
            <a:bodyPr wrap="none" rtlCol="0">
              <a:spAutoFit/>
            </a:bodyPr>
            <a:lstStyle/>
            <a:p>
              <a:r>
                <a:rPr kumimoji="1" lang="en-CA" altLang="ja-CA" dirty="0"/>
                <a:t>e</a:t>
              </a:r>
              <a:r>
                <a:rPr kumimoji="1" lang="en-CA" altLang="ja-CA" baseline="30000" dirty="0"/>
                <a:t>+</a:t>
              </a:r>
              <a:endParaRPr kumimoji="1" lang="ja-CA" altLang="en-US" baseline="30000" dirty="0"/>
            </a:p>
          </p:txBody>
        </p:sp>
      </p:grpSp>
      <p:sp>
        <p:nvSpPr>
          <p:cNvPr id="70" name="テキスト ボックス 69">
            <a:extLst>
              <a:ext uri="{FF2B5EF4-FFF2-40B4-BE49-F238E27FC236}">
                <a16:creationId xmlns:a16="http://schemas.microsoft.com/office/drawing/2014/main" id="{4F20E29F-9CA8-B3A7-0AD7-541AA9E28DE4}"/>
              </a:ext>
            </a:extLst>
          </p:cNvPr>
          <p:cNvSpPr txBox="1"/>
          <p:nvPr/>
        </p:nvSpPr>
        <p:spPr>
          <a:xfrm>
            <a:off x="3706641" y="923004"/>
            <a:ext cx="2819041" cy="369332"/>
          </a:xfrm>
          <a:prstGeom prst="rect">
            <a:avLst/>
          </a:prstGeom>
          <a:noFill/>
        </p:spPr>
        <p:txBody>
          <a:bodyPr wrap="none" rtlCol="0">
            <a:spAutoFit/>
          </a:bodyPr>
          <a:lstStyle/>
          <a:p>
            <a:r>
              <a:rPr kumimoji="1" lang="en-CA" altLang="ja-CA" dirty="0"/>
              <a:t>PSI-GPS counter geometry</a:t>
            </a:r>
            <a:endParaRPr kumimoji="1" lang="ja-CA" altLang="en-US" dirty="0"/>
          </a:p>
        </p:txBody>
      </p:sp>
      <p:sp>
        <p:nvSpPr>
          <p:cNvPr id="71" name="テキスト ボックス 70">
            <a:extLst>
              <a:ext uri="{FF2B5EF4-FFF2-40B4-BE49-F238E27FC236}">
                <a16:creationId xmlns:a16="http://schemas.microsoft.com/office/drawing/2014/main" id="{33C219CE-4730-DB1E-D8AA-3D73BEF48299}"/>
              </a:ext>
            </a:extLst>
          </p:cNvPr>
          <p:cNvSpPr txBox="1"/>
          <p:nvPr/>
        </p:nvSpPr>
        <p:spPr>
          <a:xfrm>
            <a:off x="8713322" y="795930"/>
            <a:ext cx="3389582" cy="1200329"/>
          </a:xfrm>
          <a:prstGeom prst="rect">
            <a:avLst/>
          </a:prstGeom>
          <a:noFill/>
        </p:spPr>
        <p:txBody>
          <a:bodyPr wrap="none" rtlCol="0">
            <a:spAutoFit/>
          </a:bodyPr>
          <a:lstStyle/>
          <a:p>
            <a:r>
              <a:rPr kumimoji="1" lang="en-CA" altLang="ja-CA" dirty="0"/>
              <a:t>Count rate consideration</a:t>
            </a:r>
          </a:p>
          <a:p>
            <a:r>
              <a:rPr kumimoji="1" lang="en-CA" altLang="ja-CA" dirty="0"/>
              <a:t>Muon counter: 40k µ+ / sec</a:t>
            </a:r>
          </a:p>
          <a:p>
            <a:r>
              <a:rPr kumimoji="1" lang="en-CA" altLang="ja-CA" dirty="0"/>
              <a:t>Average 1/40k = 25µs separation</a:t>
            </a:r>
          </a:p>
          <a:p>
            <a:r>
              <a:rPr kumimoji="1" lang="en-CA" altLang="ja-CA" dirty="0"/>
              <a:t>1 e+ / 1 µ+ = </a:t>
            </a:r>
            <a:r>
              <a:rPr kumimoji="1" lang="en-CA" altLang="ja-CA" dirty="0">
                <a:solidFill>
                  <a:srgbClr val="FF0000"/>
                </a:solidFill>
              </a:rPr>
              <a:t>40k e+/sec at most.</a:t>
            </a:r>
            <a:endParaRPr kumimoji="1" lang="ja-CA" altLang="en-US" dirty="0">
              <a:solidFill>
                <a:srgbClr val="FF0000"/>
              </a:solidFill>
            </a:endParaRPr>
          </a:p>
        </p:txBody>
      </p:sp>
      <p:sp>
        <p:nvSpPr>
          <p:cNvPr id="81" name="テキスト ボックス 80">
            <a:extLst>
              <a:ext uri="{FF2B5EF4-FFF2-40B4-BE49-F238E27FC236}">
                <a16:creationId xmlns:a16="http://schemas.microsoft.com/office/drawing/2014/main" id="{F0ED9ED7-BA6D-2F8C-216C-6EF8851AAC7B}"/>
              </a:ext>
            </a:extLst>
          </p:cNvPr>
          <p:cNvSpPr txBox="1"/>
          <p:nvPr/>
        </p:nvSpPr>
        <p:spPr>
          <a:xfrm>
            <a:off x="8393687" y="2066054"/>
            <a:ext cx="4075404" cy="646331"/>
          </a:xfrm>
          <a:prstGeom prst="rect">
            <a:avLst/>
          </a:prstGeom>
          <a:noFill/>
        </p:spPr>
        <p:txBody>
          <a:bodyPr wrap="square" rtlCol="0">
            <a:spAutoFit/>
          </a:bodyPr>
          <a:lstStyle/>
          <a:p>
            <a:r>
              <a:rPr kumimoji="1" lang="en-CA" altLang="ja-CA" dirty="0"/>
              <a:t>TRIUMF LAMPF electronics with 10 counters. NIM electronics is OK. </a:t>
            </a:r>
            <a:endParaRPr kumimoji="1" lang="ja-CA" altLang="en-US" dirty="0"/>
          </a:p>
        </p:txBody>
      </p:sp>
      <p:pic>
        <p:nvPicPr>
          <p:cNvPr id="83" name="図 82" descr="店のショーウィンドウ&#10;&#10;AI 生成コンテンツは誤りを含む可能性があります。">
            <a:extLst>
              <a:ext uri="{FF2B5EF4-FFF2-40B4-BE49-F238E27FC236}">
                <a16:creationId xmlns:a16="http://schemas.microsoft.com/office/drawing/2014/main" id="{7225F4B9-6797-FAD9-A5B8-F5892F434662}"/>
              </a:ext>
            </a:extLst>
          </p:cNvPr>
          <p:cNvPicPr>
            <a:picLocks noChangeAspect="1"/>
          </p:cNvPicPr>
          <p:nvPr/>
        </p:nvPicPr>
        <p:blipFill>
          <a:blip r:embed="rId4"/>
          <a:stretch>
            <a:fillRect/>
          </a:stretch>
        </p:blipFill>
        <p:spPr>
          <a:xfrm>
            <a:off x="9072584" y="2786191"/>
            <a:ext cx="2953964" cy="3938619"/>
          </a:xfrm>
          <a:prstGeom prst="rect">
            <a:avLst/>
          </a:prstGeom>
        </p:spPr>
      </p:pic>
    </p:spTree>
    <p:extLst>
      <p:ext uri="{BB962C8B-B14F-4D97-AF65-F5344CB8AC3E}">
        <p14:creationId xmlns:p14="http://schemas.microsoft.com/office/powerpoint/2010/main" val="41823267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2A2C05-037B-5E20-A9EF-50F61396EED0}"/>
              </a:ext>
            </a:extLst>
          </p:cNvPr>
          <p:cNvSpPr>
            <a:spLocks noGrp="1"/>
          </p:cNvSpPr>
          <p:nvPr>
            <p:ph type="title"/>
          </p:nvPr>
        </p:nvSpPr>
        <p:spPr>
          <a:xfrm>
            <a:off x="91440" y="140175"/>
            <a:ext cx="12323618" cy="854581"/>
          </a:xfrm>
        </p:spPr>
        <p:txBody>
          <a:bodyPr>
            <a:normAutofit/>
          </a:bodyPr>
          <a:lstStyle/>
          <a:p>
            <a:r>
              <a:rPr kumimoji="1" lang="en-CA" altLang="ja-CA" dirty="0"/>
              <a:t>Pulsed µSR: no µ</a:t>
            </a:r>
            <a:r>
              <a:rPr kumimoji="1" lang="en-CA" altLang="ja-CA" baseline="30000" dirty="0"/>
              <a:t>+</a:t>
            </a:r>
            <a:r>
              <a:rPr kumimoji="1" lang="en-CA" altLang="ja-CA" dirty="0"/>
              <a:t> counter, but many e</a:t>
            </a:r>
            <a:r>
              <a:rPr kumimoji="1" lang="en-CA" altLang="ja-CA" baseline="30000" dirty="0"/>
              <a:t>+</a:t>
            </a:r>
            <a:r>
              <a:rPr kumimoji="1" lang="en-CA" altLang="ja-CA" dirty="0"/>
              <a:t> counters</a:t>
            </a:r>
            <a:endParaRPr kumimoji="1" lang="ja-CA" altLang="en-US" dirty="0"/>
          </a:p>
        </p:txBody>
      </p:sp>
      <p:sp>
        <p:nvSpPr>
          <p:cNvPr id="4" name="テキスト ボックス 3">
            <a:extLst>
              <a:ext uri="{FF2B5EF4-FFF2-40B4-BE49-F238E27FC236}">
                <a16:creationId xmlns:a16="http://schemas.microsoft.com/office/drawing/2014/main" id="{E5A00827-54D0-66D7-91F3-A838FC15BA73}"/>
              </a:ext>
            </a:extLst>
          </p:cNvPr>
          <p:cNvSpPr txBox="1"/>
          <p:nvPr/>
        </p:nvSpPr>
        <p:spPr>
          <a:xfrm>
            <a:off x="148695" y="872836"/>
            <a:ext cx="5661806" cy="2308324"/>
          </a:xfrm>
          <a:prstGeom prst="rect">
            <a:avLst/>
          </a:prstGeom>
          <a:noFill/>
        </p:spPr>
        <p:txBody>
          <a:bodyPr wrap="none" rtlCol="0">
            <a:spAutoFit/>
          </a:bodyPr>
          <a:lstStyle/>
          <a:p>
            <a:r>
              <a:rPr kumimoji="1" lang="en-CA" altLang="ja-CA" dirty="0"/>
              <a:t>Count rate consideration</a:t>
            </a:r>
          </a:p>
          <a:p>
            <a:r>
              <a:rPr kumimoji="1" lang="en-CA" altLang="ja-CA" dirty="0"/>
              <a:t>ISIS ARGUS 40M e+/h (/3600/50Hz) ~220 e</a:t>
            </a:r>
            <a:r>
              <a:rPr kumimoji="1" lang="en-CA" altLang="ja-CA" baseline="30000" dirty="0"/>
              <a:t>+</a:t>
            </a:r>
            <a:r>
              <a:rPr kumimoji="1" lang="en-CA" altLang="ja-CA" dirty="0"/>
              <a:t> /frame</a:t>
            </a:r>
          </a:p>
          <a:p>
            <a:r>
              <a:rPr kumimoji="1" lang="en-CA" altLang="ja-CA" dirty="0"/>
              <a:t>J-PARC S1/D1 200M e+/h (/3600/25Hz) ~ 2200 e</a:t>
            </a:r>
            <a:r>
              <a:rPr kumimoji="1" lang="en-CA" altLang="ja-CA" baseline="30000" dirty="0"/>
              <a:t>+</a:t>
            </a:r>
            <a:r>
              <a:rPr kumimoji="1" lang="en-CA" altLang="ja-CA" dirty="0"/>
              <a:t> / frame</a:t>
            </a:r>
          </a:p>
          <a:p>
            <a:endParaRPr kumimoji="1" lang="en-CA" altLang="ja-CA" dirty="0"/>
          </a:p>
          <a:p>
            <a:r>
              <a:rPr kumimoji="1" lang="en-CA" altLang="ja-CA" dirty="0"/>
              <a:t>These e+ are generated in ~ </a:t>
            </a:r>
            <a:r>
              <a:rPr kumimoji="1" lang="en-CA" altLang="ja-CA" dirty="0">
                <a:latin typeface="Symbol" pitchFamily="2" charset="2"/>
              </a:rPr>
              <a:t>t</a:t>
            </a:r>
            <a:r>
              <a:rPr kumimoji="1" lang="en-CA" altLang="ja-CA" baseline="-25000" dirty="0"/>
              <a:t>µ</a:t>
            </a:r>
            <a:r>
              <a:rPr kumimoji="1" lang="en-CA" altLang="ja-CA" dirty="0"/>
              <a:t>=2.2µs: </a:t>
            </a:r>
          </a:p>
          <a:p>
            <a:r>
              <a:rPr kumimoji="1" lang="en-CA" altLang="ja-CA" dirty="0"/>
              <a:t>Instantaneous rate 2200 e</a:t>
            </a:r>
            <a:r>
              <a:rPr kumimoji="1" lang="en-CA" altLang="ja-CA" baseline="30000" dirty="0"/>
              <a:t>+</a:t>
            </a:r>
            <a:r>
              <a:rPr kumimoji="1" lang="en-CA" altLang="ja-CA" dirty="0"/>
              <a:t> / 2.2µs = </a:t>
            </a:r>
            <a:r>
              <a:rPr kumimoji="1" lang="en-CA" altLang="ja-CA" dirty="0">
                <a:solidFill>
                  <a:srgbClr val="FF0000"/>
                </a:solidFill>
              </a:rPr>
              <a:t>1G counts / sec !</a:t>
            </a:r>
          </a:p>
          <a:p>
            <a:r>
              <a:rPr kumimoji="1" lang="en-CA" altLang="ja-CA" dirty="0"/>
              <a:t>Fragments: 100 counters </a:t>
            </a:r>
            <a:r>
              <a:rPr kumimoji="1" lang="en-CA" altLang="ja-CA" dirty="0">
                <a:sym typeface="Wingdings" pitchFamily="2" charset="2"/>
              </a:rPr>
              <a:t> 10 </a:t>
            </a:r>
            <a:r>
              <a:rPr kumimoji="1" lang="en-CA" altLang="ja-CA" dirty="0" err="1">
                <a:sym typeface="Wingdings" pitchFamily="2" charset="2"/>
              </a:rPr>
              <a:t>Mcps</a:t>
            </a:r>
            <a:r>
              <a:rPr kumimoji="1" lang="en-CA" altLang="ja-CA" dirty="0">
                <a:sym typeface="Wingdings" pitchFamily="2" charset="2"/>
              </a:rPr>
              <a:t>,</a:t>
            </a:r>
            <a:r>
              <a:rPr kumimoji="1" lang="en-US" altLang="ja-CA" dirty="0">
                <a:sym typeface="Wingdings" pitchFamily="2" charset="2"/>
              </a:rPr>
              <a:t> </a:t>
            </a:r>
            <a:r>
              <a:rPr kumimoji="1" lang="en-CA" altLang="ja-CA" dirty="0">
                <a:sym typeface="Wingdings" pitchFamily="2" charset="2"/>
              </a:rPr>
              <a:t>or</a:t>
            </a:r>
            <a:r>
              <a:rPr kumimoji="1" lang="en-US" altLang="ja-CA" dirty="0">
                <a:sym typeface="Wingdings" pitchFamily="2" charset="2"/>
              </a:rPr>
              <a:t> </a:t>
            </a:r>
            <a:r>
              <a:rPr kumimoji="1" lang="en-CA" altLang="ja-CA" dirty="0">
                <a:sym typeface="Wingdings" pitchFamily="2" charset="2"/>
              </a:rPr>
              <a:t>22</a:t>
            </a:r>
            <a:r>
              <a:rPr kumimoji="1" lang="en-US" altLang="ja-CA" dirty="0">
                <a:sym typeface="Wingdings" pitchFamily="2" charset="2"/>
              </a:rPr>
              <a:t> </a:t>
            </a:r>
            <a:r>
              <a:rPr kumimoji="1" lang="en-CA" altLang="ja-CA" dirty="0">
                <a:sym typeface="Wingdings" pitchFamily="2" charset="2"/>
              </a:rPr>
              <a:t>e+</a:t>
            </a:r>
            <a:r>
              <a:rPr kumimoji="1" lang="en-US" altLang="ja-CA" dirty="0">
                <a:sym typeface="Wingdings" pitchFamily="2" charset="2"/>
              </a:rPr>
              <a:t> </a:t>
            </a:r>
            <a:r>
              <a:rPr kumimoji="1" lang="en-CA" altLang="ja-CA" dirty="0">
                <a:sym typeface="Wingdings" pitchFamily="2" charset="2"/>
              </a:rPr>
              <a:t>/</a:t>
            </a:r>
            <a:r>
              <a:rPr kumimoji="1" lang="en-US" altLang="ja-CA" dirty="0">
                <a:sym typeface="Wingdings" pitchFamily="2" charset="2"/>
              </a:rPr>
              <a:t> </a:t>
            </a:r>
            <a:r>
              <a:rPr kumimoji="1" lang="en-CA" altLang="ja-CA" dirty="0">
                <a:sym typeface="Wingdings" pitchFamily="2" charset="2"/>
              </a:rPr>
              <a:t>frame</a:t>
            </a:r>
          </a:p>
          <a:p>
            <a:r>
              <a:rPr kumimoji="1" lang="en-CA" altLang="ja-CA" dirty="0">
                <a:sym typeface="Wingdings" pitchFamily="2" charset="2"/>
              </a:rPr>
              <a:t>                         1000 counters  1 </a:t>
            </a:r>
            <a:r>
              <a:rPr kumimoji="1" lang="en-CA" altLang="ja-CA" dirty="0" err="1">
                <a:sym typeface="Wingdings" pitchFamily="2" charset="2"/>
              </a:rPr>
              <a:t>Mcps</a:t>
            </a:r>
            <a:r>
              <a:rPr kumimoji="1" lang="en-CA" altLang="ja-CA" dirty="0">
                <a:sym typeface="Wingdings" pitchFamily="2" charset="2"/>
              </a:rPr>
              <a:t> or 2.2 e+ / frame</a:t>
            </a:r>
          </a:p>
        </p:txBody>
      </p:sp>
      <p:pic>
        <p:nvPicPr>
          <p:cNvPr id="5" name="図 4">
            <a:extLst>
              <a:ext uri="{FF2B5EF4-FFF2-40B4-BE49-F238E27FC236}">
                <a16:creationId xmlns:a16="http://schemas.microsoft.com/office/drawing/2014/main" id="{742BE6D2-7B3F-156E-1267-46914D705946}"/>
              </a:ext>
            </a:extLst>
          </p:cNvPr>
          <p:cNvPicPr>
            <a:picLocks noChangeAspect="1"/>
          </p:cNvPicPr>
          <p:nvPr/>
        </p:nvPicPr>
        <p:blipFill>
          <a:blip r:embed="rId3"/>
          <a:stretch>
            <a:fillRect/>
          </a:stretch>
        </p:blipFill>
        <p:spPr>
          <a:xfrm>
            <a:off x="6485768" y="775854"/>
            <a:ext cx="5067300" cy="2209800"/>
          </a:xfrm>
          <a:prstGeom prst="rect">
            <a:avLst/>
          </a:prstGeom>
        </p:spPr>
      </p:pic>
      <p:sp>
        <p:nvSpPr>
          <p:cNvPr id="6" name="テキスト ボックス 5">
            <a:extLst>
              <a:ext uri="{FF2B5EF4-FFF2-40B4-BE49-F238E27FC236}">
                <a16:creationId xmlns:a16="http://schemas.microsoft.com/office/drawing/2014/main" id="{9EB2B5C0-CA85-A8F6-BDC4-FA6B54E8111B}"/>
              </a:ext>
            </a:extLst>
          </p:cNvPr>
          <p:cNvSpPr txBox="1"/>
          <p:nvPr/>
        </p:nvSpPr>
        <p:spPr>
          <a:xfrm>
            <a:off x="6826828" y="775854"/>
            <a:ext cx="849913" cy="369332"/>
          </a:xfrm>
          <a:prstGeom prst="rect">
            <a:avLst/>
          </a:prstGeom>
          <a:noFill/>
        </p:spPr>
        <p:txBody>
          <a:bodyPr wrap="none" rtlCol="0">
            <a:spAutoFit/>
          </a:bodyPr>
          <a:lstStyle/>
          <a:p>
            <a:r>
              <a:rPr kumimoji="1" lang="en-CA" altLang="ja-CA" dirty="0">
                <a:solidFill>
                  <a:schemeClr val="bg1"/>
                </a:solidFill>
              </a:rPr>
              <a:t>192 </a:t>
            </a:r>
            <a:r>
              <a:rPr kumimoji="1" lang="en-CA" altLang="ja-CA" dirty="0" err="1">
                <a:solidFill>
                  <a:schemeClr val="bg1"/>
                </a:solidFill>
              </a:rPr>
              <a:t>ch</a:t>
            </a:r>
            <a:endParaRPr kumimoji="1" lang="ja-CA" altLang="en-US" dirty="0">
              <a:solidFill>
                <a:schemeClr val="bg1"/>
              </a:solidFill>
            </a:endParaRPr>
          </a:p>
        </p:txBody>
      </p:sp>
      <p:sp>
        <p:nvSpPr>
          <p:cNvPr id="7" name="テキスト ボックス 6">
            <a:extLst>
              <a:ext uri="{FF2B5EF4-FFF2-40B4-BE49-F238E27FC236}">
                <a16:creationId xmlns:a16="http://schemas.microsoft.com/office/drawing/2014/main" id="{148C1A4F-71A2-AD48-CABA-CB5AF7C423E8}"/>
              </a:ext>
            </a:extLst>
          </p:cNvPr>
          <p:cNvSpPr txBox="1"/>
          <p:nvPr/>
        </p:nvSpPr>
        <p:spPr>
          <a:xfrm>
            <a:off x="9137755" y="775854"/>
            <a:ext cx="726481" cy="369332"/>
          </a:xfrm>
          <a:prstGeom prst="rect">
            <a:avLst/>
          </a:prstGeom>
          <a:noFill/>
        </p:spPr>
        <p:txBody>
          <a:bodyPr wrap="none" rtlCol="0">
            <a:spAutoFit/>
          </a:bodyPr>
          <a:lstStyle/>
          <a:p>
            <a:r>
              <a:rPr kumimoji="1" lang="en-CA" altLang="ja-CA" dirty="0">
                <a:solidFill>
                  <a:schemeClr val="bg1"/>
                </a:solidFill>
              </a:rPr>
              <a:t>64 </a:t>
            </a:r>
            <a:r>
              <a:rPr kumimoji="1" lang="en-CA" altLang="ja-CA" dirty="0" err="1">
                <a:solidFill>
                  <a:schemeClr val="bg1"/>
                </a:solidFill>
              </a:rPr>
              <a:t>ch</a:t>
            </a:r>
            <a:endParaRPr kumimoji="1" lang="ja-CA" altLang="en-US" dirty="0">
              <a:solidFill>
                <a:schemeClr val="bg1"/>
              </a:solidFill>
            </a:endParaRPr>
          </a:p>
        </p:txBody>
      </p:sp>
      <p:pic>
        <p:nvPicPr>
          <p:cNvPr id="8" name="図 7">
            <a:extLst>
              <a:ext uri="{FF2B5EF4-FFF2-40B4-BE49-F238E27FC236}">
                <a16:creationId xmlns:a16="http://schemas.microsoft.com/office/drawing/2014/main" id="{9579A675-5314-A8CA-ADF9-383D96154A5B}"/>
              </a:ext>
            </a:extLst>
          </p:cNvPr>
          <p:cNvPicPr>
            <a:picLocks noChangeAspect="1"/>
          </p:cNvPicPr>
          <p:nvPr/>
        </p:nvPicPr>
        <p:blipFill>
          <a:blip r:embed="rId4"/>
          <a:stretch>
            <a:fillRect/>
          </a:stretch>
        </p:blipFill>
        <p:spPr>
          <a:xfrm>
            <a:off x="9149186" y="2985654"/>
            <a:ext cx="2403882" cy="2080490"/>
          </a:xfrm>
          <a:prstGeom prst="rect">
            <a:avLst/>
          </a:prstGeom>
        </p:spPr>
      </p:pic>
      <p:sp>
        <p:nvSpPr>
          <p:cNvPr id="10" name="テキスト ボックス 9">
            <a:extLst>
              <a:ext uri="{FF2B5EF4-FFF2-40B4-BE49-F238E27FC236}">
                <a16:creationId xmlns:a16="http://schemas.microsoft.com/office/drawing/2014/main" id="{60B3440A-3AE6-8175-2521-D784C26E9C7A}"/>
              </a:ext>
            </a:extLst>
          </p:cNvPr>
          <p:cNvSpPr txBox="1"/>
          <p:nvPr/>
        </p:nvSpPr>
        <p:spPr>
          <a:xfrm>
            <a:off x="9149186" y="2985654"/>
            <a:ext cx="726481" cy="369332"/>
          </a:xfrm>
          <a:prstGeom prst="rect">
            <a:avLst/>
          </a:prstGeom>
          <a:noFill/>
        </p:spPr>
        <p:txBody>
          <a:bodyPr wrap="none" rtlCol="0">
            <a:spAutoFit/>
          </a:bodyPr>
          <a:lstStyle/>
          <a:p>
            <a:r>
              <a:rPr kumimoji="1" lang="en-CA" altLang="ja-CA" dirty="0">
                <a:solidFill>
                  <a:schemeClr val="bg1"/>
                </a:solidFill>
              </a:rPr>
              <a:t>64 </a:t>
            </a:r>
            <a:r>
              <a:rPr kumimoji="1" lang="en-CA" altLang="ja-CA" dirty="0" err="1">
                <a:solidFill>
                  <a:schemeClr val="bg1"/>
                </a:solidFill>
              </a:rPr>
              <a:t>ch</a:t>
            </a:r>
            <a:endParaRPr kumimoji="1" lang="ja-CA" altLang="en-US" dirty="0">
              <a:solidFill>
                <a:schemeClr val="bg1"/>
              </a:solidFill>
            </a:endParaRPr>
          </a:p>
        </p:txBody>
      </p:sp>
      <p:pic>
        <p:nvPicPr>
          <p:cNvPr id="9218" name="Picture 2">
            <a:extLst>
              <a:ext uri="{FF2B5EF4-FFF2-40B4-BE49-F238E27FC236}">
                <a16:creationId xmlns:a16="http://schemas.microsoft.com/office/drawing/2014/main" id="{F377E417-5B5B-D90C-6112-7BE785BC48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09139" y="3074634"/>
            <a:ext cx="2216676" cy="1662507"/>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a:extLst>
              <a:ext uri="{FF2B5EF4-FFF2-40B4-BE49-F238E27FC236}">
                <a16:creationId xmlns:a16="http://schemas.microsoft.com/office/drawing/2014/main" id="{2B6A41DF-9228-C631-138F-5740CF166E67}"/>
              </a:ext>
            </a:extLst>
          </p:cNvPr>
          <p:cNvSpPr txBox="1"/>
          <p:nvPr/>
        </p:nvSpPr>
        <p:spPr>
          <a:xfrm>
            <a:off x="6485768" y="4737141"/>
            <a:ext cx="3093796" cy="646331"/>
          </a:xfrm>
          <a:prstGeom prst="rect">
            <a:avLst/>
          </a:prstGeom>
          <a:noFill/>
        </p:spPr>
        <p:txBody>
          <a:bodyPr wrap="none" rtlCol="0">
            <a:spAutoFit/>
          </a:bodyPr>
          <a:lstStyle/>
          <a:p>
            <a:r>
              <a:rPr kumimoji="1" lang="en-CA" altLang="ja-CA" dirty="0">
                <a:latin typeface="Times New Roman" panose="02020603050405020304" pitchFamily="18" charset="0"/>
                <a:cs typeface="Times New Roman" panose="02020603050405020304" pitchFamily="18" charset="0"/>
              </a:rPr>
              <a:t>ARTEMIS (J-PARC MLF S1)</a:t>
            </a:r>
          </a:p>
          <a:p>
            <a:r>
              <a:rPr kumimoji="1" lang="en-CA" altLang="ja-CA" dirty="0">
                <a:latin typeface="Times New Roman" panose="02020603050405020304" pitchFamily="18" charset="0"/>
                <a:cs typeface="Times New Roman" panose="02020603050405020304" pitchFamily="18" charset="0"/>
              </a:rPr>
              <a:t>D1- spectrometer (MLF D1)</a:t>
            </a:r>
          </a:p>
        </p:txBody>
      </p:sp>
      <p:sp>
        <p:nvSpPr>
          <p:cNvPr id="12" name="テキスト ボックス 11">
            <a:extLst>
              <a:ext uri="{FF2B5EF4-FFF2-40B4-BE49-F238E27FC236}">
                <a16:creationId xmlns:a16="http://schemas.microsoft.com/office/drawing/2014/main" id="{BB35DB31-3F82-82F4-B41B-EA01C5C86C1F}"/>
              </a:ext>
            </a:extLst>
          </p:cNvPr>
          <p:cNvSpPr txBox="1"/>
          <p:nvPr/>
        </p:nvSpPr>
        <p:spPr>
          <a:xfrm>
            <a:off x="6709139" y="3049277"/>
            <a:ext cx="1281120" cy="369332"/>
          </a:xfrm>
          <a:prstGeom prst="rect">
            <a:avLst/>
          </a:prstGeom>
          <a:noFill/>
        </p:spPr>
        <p:txBody>
          <a:bodyPr wrap="none" rtlCol="0">
            <a:spAutoFit/>
          </a:bodyPr>
          <a:lstStyle/>
          <a:p>
            <a:r>
              <a:rPr kumimoji="1" lang="en-CA" altLang="ja-CA" dirty="0"/>
              <a:t>640 </a:t>
            </a:r>
            <a:r>
              <a:rPr kumimoji="1" lang="en-CA" altLang="ja-CA" dirty="0" err="1"/>
              <a:t>ch</a:t>
            </a:r>
            <a:r>
              <a:rPr kumimoji="1" lang="en-CA" altLang="ja-CA" dirty="0"/>
              <a:t> pair</a:t>
            </a:r>
            <a:endParaRPr kumimoji="1" lang="ja-CA" altLang="en-US" dirty="0"/>
          </a:p>
        </p:txBody>
      </p:sp>
      <p:sp>
        <p:nvSpPr>
          <p:cNvPr id="13" name="テキスト ボックス 12">
            <a:extLst>
              <a:ext uri="{FF2B5EF4-FFF2-40B4-BE49-F238E27FC236}">
                <a16:creationId xmlns:a16="http://schemas.microsoft.com/office/drawing/2014/main" id="{870F9501-A183-DA7C-84E0-B0D8B253A694}"/>
              </a:ext>
            </a:extLst>
          </p:cNvPr>
          <p:cNvSpPr txBox="1"/>
          <p:nvPr/>
        </p:nvSpPr>
        <p:spPr>
          <a:xfrm>
            <a:off x="6485768" y="5524969"/>
            <a:ext cx="5242525" cy="1200329"/>
          </a:xfrm>
          <a:prstGeom prst="rect">
            <a:avLst/>
          </a:prstGeom>
          <a:noFill/>
        </p:spPr>
        <p:txBody>
          <a:bodyPr wrap="none" rtlCol="0">
            <a:spAutoFit/>
          </a:bodyPr>
          <a:lstStyle/>
          <a:p>
            <a:r>
              <a:rPr kumimoji="1" lang="en-CA" altLang="ja-CA" dirty="0"/>
              <a:t>10 counters </a:t>
            </a:r>
            <a:r>
              <a:rPr kumimoji="1" lang="en-CA" altLang="ja-CA" dirty="0">
                <a:sym typeface="Wingdings" pitchFamily="2" charset="2"/>
              </a:rPr>
              <a:t> 2 racks (TRIUMF)</a:t>
            </a:r>
          </a:p>
          <a:p>
            <a:r>
              <a:rPr kumimoji="1" lang="en-CA" altLang="ja-CA" dirty="0"/>
              <a:t>64 counters </a:t>
            </a:r>
            <a:r>
              <a:rPr kumimoji="1" lang="en-CA" altLang="ja-CA" dirty="0">
                <a:sym typeface="Wingdings" pitchFamily="2" charset="2"/>
              </a:rPr>
              <a:t> 12 racks</a:t>
            </a:r>
            <a:r>
              <a:rPr kumimoji="1" lang="en-CA" altLang="ja-CA" dirty="0"/>
              <a:t> (?)</a:t>
            </a:r>
          </a:p>
          <a:p>
            <a:r>
              <a:rPr kumimoji="1" lang="en-CA" altLang="ja-CA" dirty="0"/>
              <a:t>1280 counters (640 pairs) </a:t>
            </a:r>
            <a:r>
              <a:rPr kumimoji="1" lang="en-CA" altLang="ja-CA" dirty="0">
                <a:sym typeface="Wingdings" pitchFamily="2" charset="2"/>
              </a:rPr>
              <a:t> </a:t>
            </a:r>
            <a:r>
              <a:rPr kumimoji="1" lang="en-CA" altLang="ja-CA" dirty="0">
                <a:solidFill>
                  <a:srgbClr val="FF0000"/>
                </a:solidFill>
              </a:rPr>
              <a:t>128 racks </a:t>
            </a:r>
            <a:r>
              <a:rPr kumimoji="1" lang="en-CA" altLang="ja-CA" dirty="0"/>
              <a:t>(!)</a:t>
            </a:r>
          </a:p>
          <a:p>
            <a:r>
              <a:rPr kumimoji="1" lang="en-CA" altLang="ja-CA" dirty="0"/>
              <a:t>J-PARC MLF spectrometers uses ASIC-ASD + FPGA </a:t>
            </a:r>
            <a:endParaRPr kumimoji="1" lang="ja-CA" altLang="en-US" dirty="0"/>
          </a:p>
        </p:txBody>
      </p:sp>
      <p:pic>
        <p:nvPicPr>
          <p:cNvPr id="14" name="図 13">
            <a:extLst>
              <a:ext uri="{FF2B5EF4-FFF2-40B4-BE49-F238E27FC236}">
                <a16:creationId xmlns:a16="http://schemas.microsoft.com/office/drawing/2014/main" id="{1566990C-6FB4-4DFA-3A81-60B39AF27F4D}"/>
              </a:ext>
            </a:extLst>
          </p:cNvPr>
          <p:cNvPicPr>
            <a:picLocks noChangeAspect="1"/>
          </p:cNvPicPr>
          <p:nvPr/>
        </p:nvPicPr>
        <p:blipFill>
          <a:blip r:embed="rId6"/>
          <a:stretch>
            <a:fillRect/>
          </a:stretch>
        </p:blipFill>
        <p:spPr>
          <a:xfrm>
            <a:off x="148696" y="4458984"/>
            <a:ext cx="3223514" cy="2109936"/>
          </a:xfrm>
          <a:prstGeom prst="rect">
            <a:avLst/>
          </a:prstGeom>
        </p:spPr>
      </p:pic>
      <p:sp>
        <p:nvSpPr>
          <p:cNvPr id="15" name="テキスト ボックス 14">
            <a:extLst>
              <a:ext uri="{FF2B5EF4-FFF2-40B4-BE49-F238E27FC236}">
                <a16:creationId xmlns:a16="http://schemas.microsoft.com/office/drawing/2014/main" id="{29C7BCAB-9834-EDB3-DAF6-7FCBC2017FD0}"/>
              </a:ext>
            </a:extLst>
          </p:cNvPr>
          <p:cNvSpPr txBox="1"/>
          <p:nvPr/>
        </p:nvSpPr>
        <p:spPr>
          <a:xfrm>
            <a:off x="1280229" y="6357432"/>
            <a:ext cx="684803" cy="369332"/>
          </a:xfrm>
          <a:prstGeom prst="rect">
            <a:avLst/>
          </a:prstGeom>
          <a:solidFill>
            <a:schemeClr val="bg1"/>
          </a:solidFill>
        </p:spPr>
        <p:txBody>
          <a:bodyPr wrap="none" rtlCol="0">
            <a:spAutoFit/>
          </a:bodyPr>
          <a:lstStyle/>
          <a:p>
            <a:r>
              <a:rPr kumimoji="1" lang="en-CA" altLang="ja-CA" dirty="0" err="1"/>
              <a:t>SiPM</a:t>
            </a:r>
            <a:endParaRPr kumimoji="1" lang="ja-CA" altLang="en-US" dirty="0"/>
          </a:p>
        </p:txBody>
      </p:sp>
      <p:sp>
        <p:nvSpPr>
          <p:cNvPr id="16" name="テキスト ボックス 15">
            <a:extLst>
              <a:ext uri="{FF2B5EF4-FFF2-40B4-BE49-F238E27FC236}">
                <a16:creationId xmlns:a16="http://schemas.microsoft.com/office/drawing/2014/main" id="{EF6CECF5-5FF6-3D57-B16D-1E064A4CEC0B}"/>
              </a:ext>
            </a:extLst>
          </p:cNvPr>
          <p:cNvSpPr txBox="1"/>
          <p:nvPr/>
        </p:nvSpPr>
        <p:spPr>
          <a:xfrm>
            <a:off x="2227778" y="5793160"/>
            <a:ext cx="3273910" cy="923330"/>
          </a:xfrm>
          <a:prstGeom prst="rect">
            <a:avLst/>
          </a:prstGeom>
          <a:solidFill>
            <a:schemeClr val="bg1"/>
          </a:solidFill>
        </p:spPr>
        <p:txBody>
          <a:bodyPr wrap="none" rtlCol="0">
            <a:spAutoFit/>
          </a:bodyPr>
          <a:lstStyle/>
          <a:p>
            <a:r>
              <a:rPr kumimoji="1" lang="en-CA" altLang="ja-CA" dirty="0"/>
              <a:t>32 </a:t>
            </a:r>
            <a:r>
              <a:rPr kumimoji="1" lang="en-CA" altLang="ja-CA" dirty="0" err="1"/>
              <a:t>ch</a:t>
            </a:r>
            <a:r>
              <a:rPr kumimoji="1" lang="en-CA" altLang="ja-CA" dirty="0"/>
              <a:t> of 10x10x12mm </a:t>
            </a:r>
          </a:p>
          <a:p>
            <a:r>
              <a:rPr kumimoji="1" lang="en-CA" altLang="ja-CA" dirty="0"/>
              <a:t>BC408 scintillator + Y11 fibre</a:t>
            </a:r>
          </a:p>
          <a:p>
            <a:r>
              <a:rPr kumimoji="1" lang="en-CA" altLang="ja-CA" dirty="0"/>
              <a:t>on a Hamamatsu MPPC sensor</a:t>
            </a:r>
            <a:endParaRPr kumimoji="1" lang="ja-CA" altLang="en-US" dirty="0"/>
          </a:p>
        </p:txBody>
      </p:sp>
      <p:pic>
        <p:nvPicPr>
          <p:cNvPr id="17" name="図 16">
            <a:extLst>
              <a:ext uri="{FF2B5EF4-FFF2-40B4-BE49-F238E27FC236}">
                <a16:creationId xmlns:a16="http://schemas.microsoft.com/office/drawing/2014/main" id="{2C58D16E-9D01-DC39-A643-89E6A57C12FE}"/>
              </a:ext>
            </a:extLst>
          </p:cNvPr>
          <p:cNvPicPr>
            <a:picLocks noChangeAspect="1"/>
          </p:cNvPicPr>
          <p:nvPr/>
        </p:nvPicPr>
        <p:blipFill>
          <a:blip r:embed="rId7"/>
          <a:stretch>
            <a:fillRect/>
          </a:stretch>
        </p:blipFill>
        <p:spPr>
          <a:xfrm>
            <a:off x="2928135" y="3534818"/>
            <a:ext cx="3557633" cy="1425334"/>
          </a:xfrm>
          <a:prstGeom prst="rect">
            <a:avLst/>
          </a:prstGeom>
        </p:spPr>
      </p:pic>
      <p:sp>
        <p:nvSpPr>
          <p:cNvPr id="18" name="テキスト ボックス 17">
            <a:extLst>
              <a:ext uri="{FF2B5EF4-FFF2-40B4-BE49-F238E27FC236}">
                <a16:creationId xmlns:a16="http://schemas.microsoft.com/office/drawing/2014/main" id="{5322B8DE-A2F1-B1DC-6689-92211CC116B5}"/>
              </a:ext>
            </a:extLst>
          </p:cNvPr>
          <p:cNvSpPr txBox="1"/>
          <p:nvPr/>
        </p:nvSpPr>
        <p:spPr>
          <a:xfrm>
            <a:off x="4833277" y="4906546"/>
            <a:ext cx="1658083" cy="369332"/>
          </a:xfrm>
          <a:prstGeom prst="rect">
            <a:avLst/>
          </a:prstGeom>
          <a:noFill/>
        </p:spPr>
        <p:txBody>
          <a:bodyPr wrap="none" rtlCol="0">
            <a:spAutoFit/>
          </a:bodyPr>
          <a:lstStyle/>
          <a:p>
            <a:r>
              <a:rPr kumimoji="1" lang="en-CA" altLang="ja-CA" dirty="0"/>
              <a:t>TDC + memory</a:t>
            </a:r>
            <a:endParaRPr kumimoji="1" lang="ja-CA" altLang="en-US" dirty="0"/>
          </a:p>
        </p:txBody>
      </p:sp>
      <p:sp>
        <p:nvSpPr>
          <p:cNvPr id="19" name="テキスト ボックス 18">
            <a:extLst>
              <a:ext uri="{FF2B5EF4-FFF2-40B4-BE49-F238E27FC236}">
                <a16:creationId xmlns:a16="http://schemas.microsoft.com/office/drawing/2014/main" id="{ADEB9378-30F7-851B-0FEB-AB23EA14C72E}"/>
              </a:ext>
            </a:extLst>
          </p:cNvPr>
          <p:cNvSpPr txBox="1"/>
          <p:nvPr/>
        </p:nvSpPr>
        <p:spPr>
          <a:xfrm>
            <a:off x="2928135" y="5215758"/>
            <a:ext cx="3603878" cy="369332"/>
          </a:xfrm>
          <a:prstGeom prst="rect">
            <a:avLst/>
          </a:prstGeom>
          <a:noFill/>
        </p:spPr>
        <p:txBody>
          <a:bodyPr wrap="square" rtlCol="0">
            <a:spAutoFit/>
          </a:bodyPr>
          <a:lstStyle/>
          <a:p>
            <a:r>
              <a:rPr kumimoji="1" lang="en-CA" altLang="ja-CA" dirty="0"/>
              <a:t>ASD (Amp-Shaper-Discriminator)</a:t>
            </a:r>
            <a:endParaRPr kumimoji="1" lang="ja-CA" altLang="en-US" dirty="0"/>
          </a:p>
        </p:txBody>
      </p:sp>
      <p:cxnSp>
        <p:nvCxnSpPr>
          <p:cNvPr id="21" name="直線矢印コネクタ 20">
            <a:extLst>
              <a:ext uri="{FF2B5EF4-FFF2-40B4-BE49-F238E27FC236}">
                <a16:creationId xmlns:a16="http://schemas.microsoft.com/office/drawing/2014/main" id="{A997328C-8648-F3E8-D73E-D8342547AA90}"/>
              </a:ext>
            </a:extLst>
          </p:cNvPr>
          <p:cNvCxnSpPr/>
          <p:nvPr/>
        </p:nvCxnSpPr>
        <p:spPr>
          <a:xfrm flipV="1">
            <a:off x="4130211" y="4561725"/>
            <a:ext cx="0" cy="635637"/>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2" name="直線矢印コネクタ 21">
            <a:extLst>
              <a:ext uri="{FF2B5EF4-FFF2-40B4-BE49-F238E27FC236}">
                <a16:creationId xmlns:a16="http://schemas.microsoft.com/office/drawing/2014/main" id="{4ADE2AA7-AFE6-EA8C-3E82-B45ACA6AE4A6}"/>
              </a:ext>
            </a:extLst>
          </p:cNvPr>
          <p:cNvCxnSpPr>
            <a:cxnSpLocks/>
          </p:cNvCxnSpPr>
          <p:nvPr/>
        </p:nvCxnSpPr>
        <p:spPr>
          <a:xfrm flipV="1">
            <a:off x="5331769" y="4149046"/>
            <a:ext cx="0" cy="811106"/>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4" name="テキスト ボックス 23">
            <a:extLst>
              <a:ext uri="{FF2B5EF4-FFF2-40B4-BE49-F238E27FC236}">
                <a16:creationId xmlns:a16="http://schemas.microsoft.com/office/drawing/2014/main" id="{23D741EE-C960-1BE5-B2FC-E58BCB2E0077}"/>
              </a:ext>
            </a:extLst>
          </p:cNvPr>
          <p:cNvSpPr txBox="1"/>
          <p:nvPr/>
        </p:nvSpPr>
        <p:spPr>
          <a:xfrm>
            <a:off x="181767" y="3325579"/>
            <a:ext cx="2724317" cy="1292662"/>
          </a:xfrm>
          <a:prstGeom prst="rect">
            <a:avLst/>
          </a:prstGeom>
          <a:noFill/>
        </p:spPr>
        <p:txBody>
          <a:bodyPr wrap="square" rtlCol="0">
            <a:spAutoFit/>
          </a:bodyPr>
          <a:lstStyle/>
          <a:p>
            <a:r>
              <a:rPr kumimoji="1" lang="en-CA" altLang="ja-CA" sz="2400" i="1" dirty="0"/>
              <a:t>Kalliope</a:t>
            </a:r>
          </a:p>
          <a:p>
            <a:r>
              <a:rPr lang="en-CA" altLang="ja-CA" dirty="0"/>
              <a:t>K M Kojima et al</a:t>
            </a:r>
          </a:p>
          <a:p>
            <a:r>
              <a:rPr lang="en-CA" altLang="ja-CA" dirty="0"/>
              <a:t>J. Phys.: Conf. Ser. 551 012063 (2014 )</a:t>
            </a:r>
            <a:endParaRPr kumimoji="1" lang="ja-CA" altLang="en-US" dirty="0"/>
          </a:p>
        </p:txBody>
      </p:sp>
    </p:spTree>
    <p:extLst>
      <p:ext uri="{BB962C8B-B14F-4D97-AF65-F5344CB8AC3E}">
        <p14:creationId xmlns:p14="http://schemas.microsoft.com/office/powerpoint/2010/main" val="7747147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CCA4A35-B9D2-91C9-404F-04F4446F512F}"/>
              </a:ext>
            </a:extLst>
          </p:cNvPr>
          <p:cNvSpPr>
            <a:spLocks noGrp="1"/>
          </p:cNvSpPr>
          <p:nvPr>
            <p:ph type="title"/>
          </p:nvPr>
        </p:nvSpPr>
        <p:spPr>
          <a:xfrm>
            <a:off x="441959" y="142716"/>
            <a:ext cx="11791507" cy="856889"/>
          </a:xfrm>
        </p:spPr>
        <p:txBody>
          <a:bodyPr>
            <a:noAutofit/>
          </a:bodyPr>
          <a:lstStyle/>
          <a:p>
            <a:r>
              <a:rPr kumimoji="1" lang="en-CA" altLang="ja-CA" sz="4000" dirty="0"/>
              <a:t>Electronics response required for DC vs. Pulsed µSR</a:t>
            </a:r>
            <a:endParaRPr kumimoji="1" lang="ja-CA" altLang="en-US" sz="4000" dirty="0"/>
          </a:p>
        </p:txBody>
      </p:sp>
      <p:graphicFrame>
        <p:nvGraphicFramePr>
          <p:cNvPr id="4" name="表 3">
            <a:extLst>
              <a:ext uri="{FF2B5EF4-FFF2-40B4-BE49-F238E27FC236}">
                <a16:creationId xmlns:a16="http://schemas.microsoft.com/office/drawing/2014/main" id="{E92C742B-577D-77D7-1851-D3F625968199}"/>
              </a:ext>
            </a:extLst>
          </p:cNvPr>
          <p:cNvGraphicFramePr>
            <a:graphicFrameLocks noGrp="1"/>
          </p:cNvGraphicFramePr>
          <p:nvPr>
            <p:extLst>
              <p:ext uri="{D42A27DB-BD31-4B8C-83A1-F6EECF244321}">
                <p14:modId xmlns:p14="http://schemas.microsoft.com/office/powerpoint/2010/main" val="43604329"/>
              </p:ext>
            </p:extLst>
          </p:nvPr>
        </p:nvGraphicFramePr>
        <p:xfrm>
          <a:off x="618958" y="961111"/>
          <a:ext cx="9424203" cy="5429482"/>
        </p:xfrm>
        <a:graphic>
          <a:graphicData uri="http://schemas.openxmlformats.org/drawingml/2006/table">
            <a:tbl>
              <a:tblPr/>
              <a:tblGrid>
                <a:gridCol w="3144750">
                  <a:extLst>
                    <a:ext uri="{9D8B030D-6E8A-4147-A177-3AD203B41FA5}">
                      <a16:colId xmlns:a16="http://schemas.microsoft.com/office/drawing/2014/main" val="3095369486"/>
                    </a:ext>
                  </a:extLst>
                </a:gridCol>
                <a:gridCol w="3134703">
                  <a:extLst>
                    <a:ext uri="{9D8B030D-6E8A-4147-A177-3AD203B41FA5}">
                      <a16:colId xmlns:a16="http://schemas.microsoft.com/office/drawing/2014/main" val="2880010621"/>
                    </a:ext>
                  </a:extLst>
                </a:gridCol>
                <a:gridCol w="3144750">
                  <a:extLst>
                    <a:ext uri="{9D8B030D-6E8A-4147-A177-3AD203B41FA5}">
                      <a16:colId xmlns:a16="http://schemas.microsoft.com/office/drawing/2014/main" val="438514388"/>
                    </a:ext>
                  </a:extLst>
                </a:gridCol>
              </a:tblGrid>
              <a:tr h="850158">
                <a:tc>
                  <a:txBody>
                    <a:bodyPr/>
                    <a:lstStyle/>
                    <a:p>
                      <a:pPr algn="ctr">
                        <a:buNone/>
                      </a:pPr>
                      <a:r>
                        <a:rPr lang="en-CA" b="1" dirty="0">
                          <a:solidFill>
                            <a:srgbClr val="FFFFFF"/>
                          </a:solidFill>
                          <a:effectLst/>
                          <a:latin typeface="Helvetica" pitchFamily="2" charset="0"/>
                        </a:rPr>
                        <a:t>Electronics specs</a:t>
                      </a:r>
                      <a:endParaRPr lang="en-CA" dirty="0">
                        <a:effectLst/>
                      </a:endParaRPr>
                    </a:p>
                  </a:txBody>
                  <a:tcPr marL="38100" marR="38100" marT="38100" marB="38100" anchor="ctr">
                    <a:lnL w="12700" cap="flat" cmpd="sng" algn="ctr">
                      <a:solidFill>
                        <a:srgbClr val="006A55"/>
                      </a:solidFill>
                      <a:prstDash val="solid"/>
                      <a:round/>
                      <a:headEnd type="none" w="med" len="med"/>
                      <a:tailEnd type="none" w="med" len="med"/>
                    </a:lnL>
                    <a:lnR w="12700" cap="flat" cmpd="sng" algn="ctr">
                      <a:solidFill>
                        <a:srgbClr val="F0B209"/>
                      </a:solidFill>
                      <a:prstDash val="solid"/>
                      <a:round/>
                      <a:headEnd type="none" w="med" len="med"/>
                      <a:tailEnd type="none" w="med" len="med"/>
                    </a:lnR>
                    <a:lnT w="12700" cap="flat" cmpd="sng" algn="ctr">
                      <a:solidFill>
                        <a:srgbClr val="006A55"/>
                      </a:solidFill>
                      <a:prstDash val="solid"/>
                      <a:round/>
                      <a:headEnd type="none" w="med" len="med"/>
                      <a:tailEnd type="none" w="med" len="med"/>
                    </a:lnT>
                    <a:lnB w="9525" cap="flat" cmpd="sng" algn="ctr">
                      <a:solidFill>
                        <a:srgbClr val="8090F7"/>
                      </a:solidFill>
                      <a:prstDash val="solid"/>
                      <a:round/>
                      <a:headEnd type="none" w="med" len="med"/>
                      <a:tailEnd type="none" w="med" len="med"/>
                    </a:lnB>
                    <a:solidFill>
                      <a:srgbClr val="0B4EB3"/>
                    </a:solidFill>
                  </a:tcPr>
                </a:tc>
                <a:tc>
                  <a:txBody>
                    <a:bodyPr/>
                    <a:lstStyle/>
                    <a:p>
                      <a:pPr algn="ctr">
                        <a:buNone/>
                      </a:pPr>
                      <a:r>
                        <a:rPr lang="en-CA" b="1">
                          <a:solidFill>
                            <a:srgbClr val="FFFFFF"/>
                          </a:solidFill>
                          <a:effectLst/>
                          <a:latin typeface="Helvetica" pitchFamily="2" charset="0"/>
                        </a:rPr>
                        <a:t>DC</a:t>
                      </a:r>
                      <a:endParaRPr lang="en-CA">
                        <a:effectLst/>
                      </a:endParaRPr>
                    </a:p>
                  </a:txBody>
                  <a:tcPr marL="38100" marR="38100" marT="38100" marB="38100" anchor="ctr">
                    <a:lnL w="12700" cap="flat" cmpd="sng" algn="ctr">
                      <a:solidFill>
                        <a:srgbClr val="F0B209"/>
                      </a:solidFill>
                      <a:prstDash val="solid"/>
                      <a:round/>
                      <a:headEnd type="none" w="med" len="med"/>
                      <a:tailEnd type="none" w="med" len="med"/>
                    </a:lnL>
                    <a:lnR w="19050" cap="flat" cmpd="sng" algn="ctr">
                      <a:solidFill>
                        <a:srgbClr val="C0AB09"/>
                      </a:solidFill>
                      <a:prstDash val="solid"/>
                      <a:round/>
                      <a:headEnd type="none" w="med" len="med"/>
                      <a:tailEnd type="none" w="med" len="med"/>
                    </a:lnR>
                    <a:lnT w="12700" cap="flat" cmpd="sng" algn="ctr">
                      <a:solidFill>
                        <a:srgbClr val="F0B209"/>
                      </a:solidFill>
                      <a:prstDash val="solid"/>
                      <a:round/>
                      <a:headEnd type="none" w="med" len="med"/>
                      <a:tailEnd type="none" w="med" len="med"/>
                    </a:lnT>
                    <a:lnB w="9525" cap="flat" cmpd="sng" algn="ctr">
                      <a:solidFill>
                        <a:srgbClr val="F0BCF7"/>
                      </a:solidFill>
                      <a:prstDash val="solid"/>
                      <a:round/>
                      <a:headEnd type="none" w="med" len="med"/>
                      <a:tailEnd type="none" w="med" len="med"/>
                    </a:lnB>
                    <a:solidFill>
                      <a:srgbClr val="0B4EB3"/>
                    </a:solidFill>
                  </a:tcPr>
                </a:tc>
                <a:tc>
                  <a:txBody>
                    <a:bodyPr/>
                    <a:lstStyle/>
                    <a:p>
                      <a:pPr algn="ctr">
                        <a:buNone/>
                      </a:pPr>
                      <a:r>
                        <a:rPr lang="en-CA" b="1" dirty="0">
                          <a:solidFill>
                            <a:srgbClr val="FFFFFF"/>
                          </a:solidFill>
                          <a:effectLst/>
                          <a:latin typeface="Helvetica" pitchFamily="2" charset="0"/>
                        </a:rPr>
                        <a:t>Pulsed</a:t>
                      </a:r>
                      <a:endParaRPr lang="en-CA" dirty="0">
                        <a:effectLst/>
                      </a:endParaRPr>
                    </a:p>
                  </a:txBody>
                  <a:tcPr marL="38100" marR="38100" marT="38100" marB="38100" anchor="ctr">
                    <a:lnL w="19050" cap="flat" cmpd="sng" algn="ctr">
                      <a:solidFill>
                        <a:srgbClr val="C0AB09"/>
                      </a:solidFill>
                      <a:prstDash val="solid"/>
                      <a:round/>
                      <a:headEnd type="none" w="med" len="med"/>
                      <a:tailEnd type="none" w="med" len="med"/>
                    </a:lnL>
                    <a:lnR w="12700" cap="flat" cmpd="sng" algn="ctr">
                      <a:solidFill>
                        <a:srgbClr val="C0AB09"/>
                      </a:solidFill>
                      <a:prstDash val="solid"/>
                      <a:round/>
                      <a:headEnd type="none" w="med" len="med"/>
                      <a:tailEnd type="none" w="med" len="med"/>
                    </a:lnR>
                    <a:lnT w="12700" cap="flat" cmpd="sng" algn="ctr">
                      <a:solidFill>
                        <a:srgbClr val="C0AB09"/>
                      </a:solidFill>
                      <a:prstDash val="solid"/>
                      <a:round/>
                      <a:headEnd type="none" w="med" len="med"/>
                      <a:tailEnd type="none" w="med" len="med"/>
                    </a:lnT>
                    <a:lnB w="9525" cap="flat" cmpd="sng" algn="ctr">
                      <a:solidFill>
                        <a:srgbClr val="00A9AD"/>
                      </a:solidFill>
                      <a:prstDash val="solid"/>
                      <a:round/>
                      <a:headEnd type="none" w="med" len="med"/>
                      <a:tailEnd type="none" w="med" len="med"/>
                    </a:lnB>
                    <a:solidFill>
                      <a:srgbClr val="0B4EB3"/>
                    </a:solidFill>
                  </a:tcPr>
                </a:tc>
                <a:extLst>
                  <a:ext uri="{0D108BD9-81ED-4DB2-BD59-A6C34878D82A}">
                    <a16:rowId xmlns:a16="http://schemas.microsoft.com/office/drawing/2014/main" val="4089695416"/>
                  </a:ext>
                </a:extLst>
              </a:tr>
              <a:tr h="902836">
                <a:tc>
                  <a:txBody>
                    <a:bodyPr/>
                    <a:lstStyle/>
                    <a:p>
                      <a:pPr algn="ctr">
                        <a:buNone/>
                      </a:pPr>
                      <a:r>
                        <a:rPr lang="en-CA" b="1">
                          <a:solidFill>
                            <a:srgbClr val="FFFFFF"/>
                          </a:solidFill>
                          <a:effectLst/>
                          <a:latin typeface="Helvetica" pitchFamily="2" charset="0"/>
                        </a:rPr>
                        <a:t>Count rate</a:t>
                      </a:r>
                      <a:endParaRPr lang="en-CA">
                        <a:effectLst/>
                      </a:endParaRPr>
                    </a:p>
                  </a:txBody>
                  <a:tcPr marL="38100" marR="38100" marT="38100" marB="38100" anchor="ctr">
                    <a:lnL w="12700" cap="flat" cmpd="sng" algn="ctr">
                      <a:solidFill>
                        <a:srgbClr val="8090F7"/>
                      </a:solidFill>
                      <a:prstDash val="solid"/>
                      <a:round/>
                      <a:headEnd type="none" w="med" len="med"/>
                      <a:tailEnd type="none" w="med" len="med"/>
                    </a:lnL>
                    <a:lnR w="9525" cap="flat" cmpd="sng" algn="ctr">
                      <a:solidFill>
                        <a:srgbClr val="F0BCF7"/>
                      </a:solidFill>
                      <a:prstDash val="solid"/>
                      <a:round/>
                      <a:headEnd type="none" w="med" len="med"/>
                      <a:tailEnd type="none" w="med" len="med"/>
                    </a:lnR>
                    <a:lnT w="9525" cap="flat" cmpd="sng" algn="ctr">
                      <a:solidFill>
                        <a:srgbClr val="8090F7"/>
                      </a:solidFill>
                      <a:prstDash val="solid"/>
                      <a:round/>
                      <a:headEnd type="none" w="med" len="med"/>
                      <a:tailEnd type="none" w="med" len="med"/>
                    </a:lnT>
                    <a:lnB w="12700" cap="flat" cmpd="sng" algn="ctr">
                      <a:solidFill>
                        <a:srgbClr val="006A55"/>
                      </a:solidFill>
                      <a:prstDash val="solid"/>
                      <a:round/>
                      <a:headEnd type="none" w="med" len="med"/>
                      <a:tailEnd type="none" w="med" len="med"/>
                    </a:lnB>
                    <a:solidFill>
                      <a:srgbClr val="2E78C3"/>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altLang="ja-CA" dirty="0">
                          <a:solidFill>
                            <a:srgbClr val="000000"/>
                          </a:solidFill>
                          <a:effectLst/>
                          <a:latin typeface="Helvetica Light" panose="020B0403020202020204" pitchFamily="34" charset="0"/>
                        </a:rPr>
                        <a:t>40kcps, continuous</a:t>
                      </a:r>
                    </a:p>
                    <a:p>
                      <a:pPr algn="ctr">
                        <a:buNone/>
                      </a:pPr>
                      <a:r>
                        <a:rPr lang="en-CA" dirty="0">
                          <a:solidFill>
                            <a:srgbClr val="000000"/>
                          </a:solidFill>
                          <a:effectLst/>
                          <a:latin typeface="Helvetica Light" panose="020B0403020202020204" pitchFamily="34" charset="0"/>
                        </a:rPr>
                        <a:t>a few counters</a:t>
                      </a:r>
                      <a:endParaRPr lang="en-CA" dirty="0">
                        <a:effectLst/>
                      </a:endParaRPr>
                    </a:p>
                    <a:p>
                      <a:pPr algn="ctr">
                        <a:buNone/>
                      </a:pPr>
                      <a:r>
                        <a:rPr lang="en-CA" dirty="0">
                          <a:solidFill>
                            <a:srgbClr val="000000"/>
                          </a:solidFill>
                          <a:effectLst/>
                          <a:latin typeface="Helvetica Light" panose="020B0403020202020204" pitchFamily="34" charset="0"/>
                        </a:rPr>
                        <a:t>~1e+/10µs</a:t>
                      </a:r>
                      <a:endParaRPr lang="en-CA" dirty="0">
                        <a:effectLst/>
                      </a:endParaRPr>
                    </a:p>
                  </a:txBody>
                  <a:tcPr marL="38100" marR="38100" marT="38100" marB="38100" anchor="ctr">
                    <a:lnL w="9525" cap="flat" cmpd="sng" algn="ctr">
                      <a:solidFill>
                        <a:srgbClr val="F0BCF7"/>
                      </a:solidFill>
                      <a:prstDash val="solid"/>
                      <a:round/>
                      <a:headEnd type="none" w="med" len="med"/>
                      <a:tailEnd type="none" w="med" len="med"/>
                    </a:lnL>
                    <a:lnR w="19050" cap="flat" cmpd="sng" algn="ctr">
                      <a:solidFill>
                        <a:srgbClr val="00A9AD"/>
                      </a:solidFill>
                      <a:prstDash val="solid"/>
                      <a:round/>
                      <a:headEnd type="none" w="med" len="med"/>
                      <a:tailEnd type="none" w="med" len="med"/>
                    </a:lnR>
                    <a:lnT w="9525" cap="flat" cmpd="sng" algn="ctr">
                      <a:solidFill>
                        <a:srgbClr val="F0BCF7"/>
                      </a:solidFill>
                      <a:prstDash val="solid"/>
                      <a:round/>
                      <a:headEnd type="none" w="med" len="med"/>
                      <a:tailEnd type="none" w="med" len="med"/>
                    </a:lnT>
                    <a:lnB w="12700" cap="flat" cmpd="sng" algn="ctr">
                      <a:solidFill>
                        <a:srgbClr val="600909"/>
                      </a:solidFill>
                      <a:prstDash val="solid"/>
                      <a:round/>
                      <a:headEnd type="none" w="med" len="med"/>
                      <a:tailEnd type="none" w="med" len="med"/>
                    </a:lnB>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altLang="ja-CA" dirty="0">
                          <a:solidFill>
                            <a:srgbClr val="FB0207"/>
                          </a:solidFill>
                          <a:effectLst/>
                          <a:latin typeface="Helvetica Light" panose="020B0403020202020204" pitchFamily="34" charset="0"/>
                        </a:rPr>
                        <a:t>1 </a:t>
                      </a:r>
                      <a:r>
                        <a:rPr lang="en-CA" altLang="ja-CA" dirty="0" err="1">
                          <a:solidFill>
                            <a:srgbClr val="FB0207"/>
                          </a:solidFill>
                          <a:effectLst/>
                          <a:latin typeface="Helvetica Light" panose="020B0403020202020204" pitchFamily="34" charset="0"/>
                        </a:rPr>
                        <a:t>Gcps</a:t>
                      </a:r>
                      <a:r>
                        <a:rPr lang="en-CA" altLang="ja-CA" dirty="0">
                          <a:solidFill>
                            <a:srgbClr val="000000"/>
                          </a:solidFill>
                          <a:effectLst/>
                          <a:latin typeface="Helvetica Light" panose="020B0403020202020204" pitchFamily="34" charset="0"/>
                        </a:rPr>
                        <a:t>, instantaneous</a:t>
                      </a:r>
                      <a:endParaRPr lang="en-CA" altLang="ja-CA" dirty="0">
                        <a:effectLst/>
                      </a:endParaRPr>
                    </a:p>
                    <a:p>
                      <a:pPr algn="ctr">
                        <a:buNone/>
                      </a:pPr>
                      <a:r>
                        <a:rPr lang="en-CA" dirty="0">
                          <a:solidFill>
                            <a:srgbClr val="000000"/>
                          </a:solidFill>
                          <a:effectLst/>
                          <a:latin typeface="Helvetica Light" panose="020B0403020202020204" pitchFamily="34" charset="0"/>
                        </a:rPr>
                        <a:t>100-1000s counters</a:t>
                      </a:r>
                      <a:endParaRPr lang="en-CA" dirty="0">
                        <a:effectLst/>
                      </a:endParaRPr>
                    </a:p>
                    <a:p>
                      <a:pPr algn="ctr">
                        <a:buNone/>
                      </a:pPr>
                      <a:r>
                        <a:rPr lang="en-CA" dirty="0">
                          <a:solidFill>
                            <a:srgbClr val="000000"/>
                          </a:solidFill>
                          <a:effectLst/>
                          <a:latin typeface="Helvetica Light" panose="020B0403020202020204" pitchFamily="34" charset="0"/>
                        </a:rPr>
                        <a:t>~10e+/frame/counter</a:t>
                      </a:r>
                      <a:endParaRPr lang="en-CA" dirty="0">
                        <a:effectLst/>
                      </a:endParaRPr>
                    </a:p>
                  </a:txBody>
                  <a:tcPr marL="38100" marR="38100" marT="38100" marB="38100" anchor="ctr">
                    <a:lnL w="19050" cap="flat" cmpd="sng" algn="ctr">
                      <a:solidFill>
                        <a:srgbClr val="00A9AD"/>
                      </a:solidFill>
                      <a:prstDash val="solid"/>
                      <a:round/>
                      <a:headEnd type="none" w="med" len="med"/>
                      <a:tailEnd type="none" w="med" len="med"/>
                    </a:lnL>
                    <a:lnR w="12700" cap="flat" cmpd="sng" algn="ctr">
                      <a:solidFill>
                        <a:srgbClr val="00A9AD"/>
                      </a:solidFill>
                      <a:prstDash val="solid"/>
                      <a:round/>
                      <a:headEnd type="none" w="med" len="med"/>
                      <a:tailEnd type="none" w="med" len="med"/>
                    </a:lnR>
                    <a:lnT w="9525" cap="flat" cmpd="sng" algn="ctr">
                      <a:solidFill>
                        <a:srgbClr val="00A9AD"/>
                      </a:solidFill>
                      <a:prstDash val="solid"/>
                      <a:round/>
                      <a:headEnd type="none" w="med" len="med"/>
                      <a:tailEnd type="none" w="med" len="med"/>
                    </a:lnT>
                    <a:lnB w="12700" cap="flat" cmpd="sng" algn="ctr">
                      <a:solidFill>
                        <a:srgbClr val="006A55"/>
                      </a:solidFill>
                      <a:prstDash val="solid"/>
                      <a:round/>
                      <a:headEnd type="none" w="med" len="med"/>
                      <a:tailEnd type="none" w="med" len="med"/>
                    </a:lnB>
                    <a:solidFill>
                      <a:srgbClr val="FFFFFF"/>
                    </a:solidFill>
                  </a:tcPr>
                </a:tc>
                <a:extLst>
                  <a:ext uri="{0D108BD9-81ED-4DB2-BD59-A6C34878D82A}">
                    <a16:rowId xmlns:a16="http://schemas.microsoft.com/office/drawing/2014/main" val="1969772274"/>
                  </a:ext>
                </a:extLst>
              </a:tr>
              <a:tr h="540328">
                <a:tc>
                  <a:txBody>
                    <a:bodyPr/>
                    <a:lstStyle/>
                    <a:p>
                      <a:pPr algn="ctr">
                        <a:buNone/>
                      </a:pPr>
                      <a:r>
                        <a:rPr lang="en-CA" b="1">
                          <a:solidFill>
                            <a:srgbClr val="FFFFFF"/>
                          </a:solidFill>
                          <a:effectLst/>
                          <a:latin typeface="Helvetica" pitchFamily="2" charset="0"/>
                        </a:rPr>
                        <a:t>Rise-time resolution</a:t>
                      </a:r>
                      <a:endParaRPr lang="en-CA">
                        <a:effectLst/>
                      </a:endParaRPr>
                    </a:p>
                  </a:txBody>
                  <a:tcPr marL="38100" marR="38100" marT="38100" marB="38100" anchor="ctr">
                    <a:lnL w="12700" cap="flat" cmpd="sng" algn="ctr">
                      <a:solidFill>
                        <a:srgbClr val="006A55"/>
                      </a:solidFill>
                      <a:prstDash val="solid"/>
                      <a:round/>
                      <a:headEnd type="none" w="med" len="med"/>
                      <a:tailEnd type="none" w="med" len="med"/>
                    </a:lnL>
                    <a:lnR w="9525" cap="flat" cmpd="sng" algn="ctr">
                      <a:solidFill>
                        <a:srgbClr val="600909"/>
                      </a:solidFill>
                      <a:prstDash val="solid"/>
                      <a:round/>
                      <a:headEnd type="none" w="med" len="med"/>
                      <a:tailEnd type="none" w="med" len="med"/>
                    </a:lnR>
                    <a:lnT w="12700" cap="flat" cmpd="sng" algn="ctr">
                      <a:solidFill>
                        <a:srgbClr val="006A55"/>
                      </a:solidFill>
                      <a:prstDash val="solid"/>
                      <a:round/>
                      <a:headEnd type="none" w="med" len="med"/>
                      <a:tailEnd type="none" w="med" len="med"/>
                    </a:lnT>
                    <a:lnB w="12700" cap="flat" cmpd="sng" algn="ctr">
                      <a:solidFill>
                        <a:srgbClr val="006A55"/>
                      </a:solidFill>
                      <a:prstDash val="solid"/>
                      <a:round/>
                      <a:headEnd type="none" w="med" len="med"/>
                      <a:tailEnd type="none" w="med" len="med"/>
                    </a:lnB>
                    <a:solidFill>
                      <a:srgbClr val="2E78C3"/>
                    </a:solidFill>
                  </a:tcPr>
                </a:tc>
                <a:tc>
                  <a:txBody>
                    <a:bodyPr/>
                    <a:lstStyle/>
                    <a:p>
                      <a:pPr algn="ctr">
                        <a:buNone/>
                      </a:pPr>
                      <a:r>
                        <a:rPr lang="en-CA">
                          <a:solidFill>
                            <a:srgbClr val="FB0207"/>
                          </a:solidFill>
                          <a:effectLst/>
                          <a:latin typeface="Helvetica Light" panose="020B0403020202020204" pitchFamily="34" charset="0"/>
                        </a:rPr>
                        <a:t>very important</a:t>
                      </a:r>
                      <a:endParaRPr lang="en-CA">
                        <a:effectLst/>
                      </a:endParaRPr>
                    </a:p>
                  </a:txBody>
                  <a:tcPr marL="38100" marR="38100" marT="38100" marB="38100" anchor="ctr">
                    <a:lnL w="9525" cap="flat" cmpd="sng" algn="ctr">
                      <a:solidFill>
                        <a:srgbClr val="600909"/>
                      </a:solidFill>
                      <a:prstDash val="solid"/>
                      <a:round/>
                      <a:headEnd type="none" w="med" len="med"/>
                      <a:tailEnd type="none" w="med" len="med"/>
                    </a:lnL>
                    <a:lnR w="19050" cap="flat" cmpd="sng" algn="ctr">
                      <a:solidFill>
                        <a:srgbClr val="006A55"/>
                      </a:solidFill>
                      <a:prstDash val="solid"/>
                      <a:round/>
                      <a:headEnd type="none" w="med" len="med"/>
                      <a:tailEnd type="none" w="med" len="med"/>
                    </a:lnR>
                    <a:lnT w="12700" cap="flat" cmpd="sng" algn="ctr">
                      <a:solidFill>
                        <a:srgbClr val="600909"/>
                      </a:solidFill>
                      <a:prstDash val="solid"/>
                      <a:round/>
                      <a:headEnd type="none" w="med" len="med"/>
                      <a:tailEnd type="none" w="med" len="med"/>
                    </a:lnT>
                    <a:lnB w="12700" cap="flat" cmpd="sng" algn="ctr">
                      <a:solidFill>
                        <a:srgbClr val="F02809"/>
                      </a:solidFill>
                      <a:prstDash val="solid"/>
                      <a:round/>
                      <a:headEnd type="none" w="med" len="med"/>
                      <a:tailEnd type="none" w="med" len="med"/>
                    </a:lnB>
                    <a:solidFill>
                      <a:srgbClr val="DCDFE2"/>
                    </a:solidFill>
                  </a:tcPr>
                </a:tc>
                <a:tc>
                  <a:txBody>
                    <a:bodyPr/>
                    <a:lstStyle/>
                    <a:p>
                      <a:pPr algn="ctr">
                        <a:buNone/>
                      </a:pPr>
                      <a:r>
                        <a:rPr lang="en-CA">
                          <a:solidFill>
                            <a:srgbClr val="000000"/>
                          </a:solidFill>
                          <a:effectLst/>
                          <a:latin typeface="Helvetica Light" panose="020B0403020202020204" pitchFamily="34" charset="0"/>
                        </a:rPr>
                        <a:t>not important</a:t>
                      </a:r>
                      <a:endParaRPr lang="en-CA">
                        <a:effectLst/>
                      </a:endParaRPr>
                    </a:p>
                  </a:txBody>
                  <a:tcPr marL="38100" marR="38100" marT="38100" marB="38100" anchor="ctr">
                    <a:lnL w="19050" cap="flat" cmpd="sng" algn="ctr">
                      <a:solidFill>
                        <a:srgbClr val="006A55"/>
                      </a:solidFill>
                      <a:prstDash val="solid"/>
                      <a:round/>
                      <a:headEnd type="none" w="med" len="med"/>
                      <a:tailEnd type="none" w="med" len="med"/>
                    </a:lnL>
                    <a:lnR w="12700" cap="flat" cmpd="sng" algn="ctr">
                      <a:solidFill>
                        <a:srgbClr val="006A55"/>
                      </a:solidFill>
                      <a:prstDash val="solid"/>
                      <a:round/>
                      <a:headEnd type="none" w="med" len="med"/>
                      <a:tailEnd type="none" w="med" len="med"/>
                    </a:lnR>
                    <a:lnT w="12700" cap="flat" cmpd="sng" algn="ctr">
                      <a:solidFill>
                        <a:srgbClr val="006A55"/>
                      </a:solidFill>
                      <a:prstDash val="solid"/>
                      <a:round/>
                      <a:headEnd type="none" w="med" len="med"/>
                      <a:tailEnd type="none" w="med" len="med"/>
                    </a:lnT>
                    <a:lnB w="12700" cap="flat" cmpd="sng" algn="ctr">
                      <a:solidFill>
                        <a:srgbClr val="006A55"/>
                      </a:solidFill>
                      <a:prstDash val="solid"/>
                      <a:round/>
                      <a:headEnd type="none" w="med" len="med"/>
                      <a:tailEnd type="none" w="med" len="med"/>
                    </a:lnB>
                    <a:solidFill>
                      <a:srgbClr val="DCDFE2"/>
                    </a:solidFill>
                  </a:tcPr>
                </a:tc>
                <a:extLst>
                  <a:ext uri="{0D108BD9-81ED-4DB2-BD59-A6C34878D82A}">
                    <a16:rowId xmlns:a16="http://schemas.microsoft.com/office/drawing/2014/main" val="646277565"/>
                  </a:ext>
                </a:extLst>
              </a:tr>
              <a:tr h="509154">
                <a:tc>
                  <a:txBody>
                    <a:bodyPr/>
                    <a:lstStyle/>
                    <a:p>
                      <a:pPr algn="ctr">
                        <a:buNone/>
                      </a:pPr>
                      <a:r>
                        <a:rPr lang="en-CA" b="1">
                          <a:solidFill>
                            <a:srgbClr val="FFFFFF"/>
                          </a:solidFill>
                          <a:effectLst/>
                          <a:latin typeface="Helvetica" pitchFamily="2" charset="0"/>
                        </a:rPr>
                        <a:t>Tail recovery time</a:t>
                      </a:r>
                      <a:endParaRPr lang="en-CA">
                        <a:effectLst/>
                      </a:endParaRPr>
                    </a:p>
                  </a:txBody>
                  <a:tcPr marL="38100" marR="38100" marT="38100" marB="38100" anchor="ctr">
                    <a:lnL w="12700" cap="flat" cmpd="sng" algn="ctr">
                      <a:solidFill>
                        <a:srgbClr val="006A55"/>
                      </a:solidFill>
                      <a:prstDash val="solid"/>
                      <a:round/>
                      <a:headEnd type="none" w="med" len="med"/>
                      <a:tailEnd type="none" w="med" len="med"/>
                    </a:lnL>
                    <a:lnR w="9525" cap="flat" cmpd="sng" algn="ctr">
                      <a:solidFill>
                        <a:srgbClr val="F02809"/>
                      </a:solidFill>
                      <a:prstDash val="solid"/>
                      <a:round/>
                      <a:headEnd type="none" w="med" len="med"/>
                      <a:tailEnd type="none" w="med" len="med"/>
                    </a:lnR>
                    <a:lnT w="12700" cap="flat" cmpd="sng" algn="ctr">
                      <a:solidFill>
                        <a:srgbClr val="006A55"/>
                      </a:solidFill>
                      <a:prstDash val="solid"/>
                      <a:round/>
                      <a:headEnd type="none" w="med" len="med"/>
                      <a:tailEnd type="none" w="med" len="med"/>
                    </a:lnT>
                    <a:lnB w="12700" cap="flat" cmpd="sng" algn="ctr">
                      <a:solidFill>
                        <a:srgbClr val="006A55"/>
                      </a:solidFill>
                      <a:prstDash val="solid"/>
                      <a:round/>
                      <a:headEnd type="none" w="med" len="med"/>
                      <a:tailEnd type="none" w="med" len="med"/>
                    </a:lnB>
                    <a:solidFill>
                      <a:srgbClr val="2E78C3"/>
                    </a:solidFill>
                  </a:tcPr>
                </a:tc>
                <a:tc>
                  <a:txBody>
                    <a:bodyPr/>
                    <a:lstStyle/>
                    <a:p>
                      <a:pPr algn="ctr">
                        <a:buNone/>
                      </a:pPr>
                      <a:r>
                        <a:rPr lang="en-CA">
                          <a:solidFill>
                            <a:srgbClr val="000000"/>
                          </a:solidFill>
                          <a:effectLst/>
                          <a:latin typeface="Helvetica Light" panose="020B0403020202020204" pitchFamily="34" charset="0"/>
                        </a:rPr>
                        <a:t>any</a:t>
                      </a:r>
                      <a:endParaRPr lang="en-CA">
                        <a:effectLst/>
                      </a:endParaRPr>
                    </a:p>
                  </a:txBody>
                  <a:tcPr marL="38100" marR="38100" marT="38100" marB="38100" anchor="ctr">
                    <a:lnL w="9525" cap="flat" cmpd="sng" algn="ctr">
                      <a:solidFill>
                        <a:srgbClr val="F02809"/>
                      </a:solidFill>
                      <a:prstDash val="solid"/>
                      <a:round/>
                      <a:headEnd type="none" w="med" len="med"/>
                      <a:tailEnd type="none" w="med" len="med"/>
                    </a:lnL>
                    <a:lnR w="19050" cap="flat" cmpd="sng" algn="ctr">
                      <a:solidFill>
                        <a:srgbClr val="006A55"/>
                      </a:solidFill>
                      <a:prstDash val="solid"/>
                      <a:round/>
                      <a:headEnd type="none" w="med" len="med"/>
                      <a:tailEnd type="none" w="med" len="med"/>
                    </a:lnR>
                    <a:lnT w="12700" cap="flat" cmpd="sng" algn="ctr">
                      <a:solidFill>
                        <a:srgbClr val="F02809"/>
                      </a:solidFill>
                      <a:prstDash val="solid"/>
                      <a:round/>
                      <a:headEnd type="none" w="med" len="med"/>
                      <a:tailEnd type="none" w="med" len="med"/>
                    </a:lnT>
                    <a:lnB w="12700" cap="flat" cmpd="sng" algn="ctr">
                      <a:solidFill>
                        <a:srgbClr val="A01E09"/>
                      </a:solidFill>
                      <a:prstDash val="solid"/>
                      <a:round/>
                      <a:headEnd type="none" w="med" len="med"/>
                      <a:tailEnd type="none" w="med" len="med"/>
                    </a:lnB>
                    <a:solidFill>
                      <a:srgbClr val="FFFFFF"/>
                    </a:solidFill>
                  </a:tcPr>
                </a:tc>
                <a:tc>
                  <a:txBody>
                    <a:bodyPr/>
                    <a:lstStyle/>
                    <a:p>
                      <a:pPr algn="ctr">
                        <a:buNone/>
                      </a:pPr>
                      <a:r>
                        <a:rPr lang="en-CA">
                          <a:solidFill>
                            <a:srgbClr val="FB0207"/>
                          </a:solidFill>
                          <a:effectLst/>
                          <a:latin typeface="Helvetica Light" panose="020B0403020202020204" pitchFamily="34" charset="0"/>
                        </a:rPr>
                        <a:t>as short as possible</a:t>
                      </a:r>
                      <a:endParaRPr lang="en-CA">
                        <a:effectLst/>
                      </a:endParaRPr>
                    </a:p>
                  </a:txBody>
                  <a:tcPr marL="38100" marR="38100" marT="38100" marB="38100" anchor="ctr">
                    <a:lnL w="19050" cap="flat" cmpd="sng" algn="ctr">
                      <a:solidFill>
                        <a:srgbClr val="006A55"/>
                      </a:solidFill>
                      <a:prstDash val="solid"/>
                      <a:round/>
                      <a:headEnd type="none" w="med" len="med"/>
                      <a:tailEnd type="none" w="med" len="med"/>
                    </a:lnL>
                    <a:lnR w="12700" cap="flat" cmpd="sng" algn="ctr">
                      <a:solidFill>
                        <a:srgbClr val="006A55"/>
                      </a:solidFill>
                      <a:prstDash val="solid"/>
                      <a:round/>
                      <a:headEnd type="none" w="med" len="med"/>
                      <a:tailEnd type="none" w="med" len="med"/>
                    </a:lnR>
                    <a:lnT w="12700" cap="flat" cmpd="sng" algn="ctr">
                      <a:solidFill>
                        <a:srgbClr val="006A55"/>
                      </a:solidFill>
                      <a:prstDash val="solid"/>
                      <a:round/>
                      <a:headEnd type="none" w="med" len="med"/>
                      <a:tailEnd type="none" w="med" len="med"/>
                    </a:lnT>
                    <a:lnB w="12700" cap="flat" cmpd="sng" algn="ctr">
                      <a:solidFill>
                        <a:srgbClr val="006A55"/>
                      </a:solidFill>
                      <a:prstDash val="solid"/>
                      <a:round/>
                      <a:headEnd type="none" w="med" len="med"/>
                      <a:tailEnd type="none" w="med" len="med"/>
                    </a:lnB>
                    <a:solidFill>
                      <a:srgbClr val="FFFFFF"/>
                    </a:solidFill>
                  </a:tcPr>
                </a:tc>
                <a:extLst>
                  <a:ext uri="{0D108BD9-81ED-4DB2-BD59-A6C34878D82A}">
                    <a16:rowId xmlns:a16="http://schemas.microsoft.com/office/drawing/2014/main" val="1544864237"/>
                  </a:ext>
                </a:extLst>
              </a:tr>
              <a:tr h="529937">
                <a:tc>
                  <a:txBody>
                    <a:bodyPr/>
                    <a:lstStyle/>
                    <a:p>
                      <a:pPr algn="ctr">
                        <a:buNone/>
                      </a:pPr>
                      <a:r>
                        <a:rPr lang="en-CA" b="1">
                          <a:solidFill>
                            <a:srgbClr val="FFFFFF"/>
                          </a:solidFill>
                          <a:effectLst/>
                          <a:latin typeface="Helvetica" pitchFamily="2" charset="0"/>
                        </a:rPr>
                        <a:t>Base-line stability</a:t>
                      </a:r>
                      <a:endParaRPr lang="en-CA">
                        <a:effectLst/>
                      </a:endParaRPr>
                    </a:p>
                  </a:txBody>
                  <a:tcPr marL="38100" marR="38100" marT="38100" marB="38100" anchor="ctr">
                    <a:lnL w="12700" cap="flat" cmpd="sng" algn="ctr">
                      <a:solidFill>
                        <a:srgbClr val="006A55"/>
                      </a:solidFill>
                      <a:prstDash val="solid"/>
                      <a:round/>
                      <a:headEnd type="none" w="med" len="med"/>
                      <a:tailEnd type="none" w="med" len="med"/>
                    </a:lnL>
                    <a:lnR w="9525" cap="flat" cmpd="sng" algn="ctr">
                      <a:solidFill>
                        <a:srgbClr val="A01E09"/>
                      </a:solidFill>
                      <a:prstDash val="solid"/>
                      <a:round/>
                      <a:headEnd type="none" w="med" len="med"/>
                      <a:tailEnd type="none" w="med" len="med"/>
                    </a:lnR>
                    <a:lnT w="12700" cap="flat" cmpd="sng" algn="ctr">
                      <a:solidFill>
                        <a:srgbClr val="006A55"/>
                      </a:solidFill>
                      <a:prstDash val="solid"/>
                      <a:round/>
                      <a:headEnd type="none" w="med" len="med"/>
                      <a:tailEnd type="none" w="med" len="med"/>
                    </a:lnT>
                    <a:lnB w="12700" cap="flat" cmpd="sng" algn="ctr">
                      <a:solidFill>
                        <a:srgbClr val="006A55"/>
                      </a:solidFill>
                      <a:prstDash val="solid"/>
                      <a:round/>
                      <a:headEnd type="none" w="med" len="med"/>
                      <a:tailEnd type="none" w="med" len="med"/>
                    </a:lnB>
                    <a:solidFill>
                      <a:srgbClr val="2E78C3"/>
                    </a:solidFill>
                  </a:tcPr>
                </a:tc>
                <a:tc>
                  <a:txBody>
                    <a:bodyPr/>
                    <a:lstStyle/>
                    <a:p>
                      <a:pPr algn="ctr">
                        <a:buNone/>
                      </a:pPr>
                      <a:r>
                        <a:rPr lang="en-CA">
                          <a:solidFill>
                            <a:srgbClr val="000000"/>
                          </a:solidFill>
                          <a:effectLst/>
                          <a:latin typeface="Helvetica Light" panose="020B0403020202020204" pitchFamily="34" charset="0"/>
                        </a:rPr>
                        <a:t>any</a:t>
                      </a:r>
                      <a:endParaRPr lang="en-CA">
                        <a:effectLst/>
                      </a:endParaRPr>
                    </a:p>
                  </a:txBody>
                  <a:tcPr marL="38100" marR="38100" marT="38100" marB="38100" anchor="ctr">
                    <a:lnL w="9525" cap="flat" cmpd="sng" algn="ctr">
                      <a:solidFill>
                        <a:srgbClr val="A01E09"/>
                      </a:solidFill>
                      <a:prstDash val="solid"/>
                      <a:round/>
                      <a:headEnd type="none" w="med" len="med"/>
                      <a:tailEnd type="none" w="med" len="med"/>
                    </a:lnL>
                    <a:lnR w="19050" cap="flat" cmpd="sng" algn="ctr">
                      <a:solidFill>
                        <a:srgbClr val="006A55"/>
                      </a:solidFill>
                      <a:prstDash val="solid"/>
                      <a:round/>
                      <a:headEnd type="none" w="med" len="med"/>
                      <a:tailEnd type="none" w="med" len="med"/>
                    </a:lnR>
                    <a:lnT w="12700" cap="flat" cmpd="sng" algn="ctr">
                      <a:solidFill>
                        <a:srgbClr val="A01E09"/>
                      </a:solidFill>
                      <a:prstDash val="solid"/>
                      <a:round/>
                      <a:headEnd type="none" w="med" len="med"/>
                      <a:tailEnd type="none" w="med" len="med"/>
                    </a:lnT>
                    <a:lnB w="12700" cap="flat" cmpd="sng" algn="ctr">
                      <a:solidFill>
                        <a:srgbClr val="C03509"/>
                      </a:solidFill>
                      <a:prstDash val="solid"/>
                      <a:round/>
                      <a:headEnd type="none" w="med" len="med"/>
                      <a:tailEnd type="none" w="med" len="med"/>
                    </a:lnB>
                    <a:solidFill>
                      <a:srgbClr val="DCDFE2"/>
                    </a:solidFill>
                  </a:tcPr>
                </a:tc>
                <a:tc>
                  <a:txBody>
                    <a:bodyPr/>
                    <a:lstStyle/>
                    <a:p>
                      <a:pPr algn="ctr">
                        <a:buNone/>
                      </a:pPr>
                      <a:r>
                        <a:rPr lang="en-CA" dirty="0">
                          <a:solidFill>
                            <a:srgbClr val="FB0207"/>
                          </a:solidFill>
                          <a:effectLst/>
                          <a:latin typeface="Helvetica Light" panose="020B0403020202020204" pitchFamily="34" charset="0"/>
                        </a:rPr>
                        <a:t>must be flat, no base-line shift</a:t>
                      </a:r>
                      <a:endParaRPr lang="en-CA" dirty="0">
                        <a:effectLst/>
                      </a:endParaRPr>
                    </a:p>
                  </a:txBody>
                  <a:tcPr marL="38100" marR="38100" marT="38100" marB="38100" anchor="ctr">
                    <a:lnL w="19050" cap="flat" cmpd="sng" algn="ctr">
                      <a:solidFill>
                        <a:srgbClr val="006A55"/>
                      </a:solidFill>
                      <a:prstDash val="solid"/>
                      <a:round/>
                      <a:headEnd type="none" w="med" len="med"/>
                      <a:tailEnd type="none" w="med" len="med"/>
                    </a:lnL>
                    <a:lnR w="12700" cap="flat" cmpd="sng" algn="ctr">
                      <a:solidFill>
                        <a:srgbClr val="006A55"/>
                      </a:solidFill>
                      <a:prstDash val="solid"/>
                      <a:round/>
                      <a:headEnd type="none" w="med" len="med"/>
                      <a:tailEnd type="none" w="med" len="med"/>
                    </a:lnR>
                    <a:lnT w="12700" cap="flat" cmpd="sng" algn="ctr">
                      <a:solidFill>
                        <a:srgbClr val="006A55"/>
                      </a:solidFill>
                      <a:prstDash val="solid"/>
                      <a:round/>
                      <a:headEnd type="none" w="med" len="med"/>
                      <a:tailEnd type="none" w="med" len="med"/>
                    </a:lnT>
                    <a:lnB w="12700" cap="flat" cmpd="sng" algn="ctr">
                      <a:solidFill>
                        <a:srgbClr val="006A55"/>
                      </a:solidFill>
                      <a:prstDash val="solid"/>
                      <a:round/>
                      <a:headEnd type="none" w="med" len="med"/>
                      <a:tailEnd type="none" w="med" len="med"/>
                    </a:lnB>
                    <a:solidFill>
                      <a:srgbClr val="DCDFE2"/>
                    </a:solidFill>
                  </a:tcPr>
                </a:tc>
                <a:extLst>
                  <a:ext uri="{0D108BD9-81ED-4DB2-BD59-A6C34878D82A}">
                    <a16:rowId xmlns:a16="http://schemas.microsoft.com/office/drawing/2014/main" val="748264089"/>
                  </a:ext>
                </a:extLst>
              </a:tr>
              <a:tr h="2097069">
                <a:tc>
                  <a:txBody>
                    <a:bodyPr/>
                    <a:lstStyle/>
                    <a:p>
                      <a:pPr algn="ctr">
                        <a:buNone/>
                      </a:pPr>
                      <a:r>
                        <a:rPr lang="en-CA" b="1" dirty="0">
                          <a:solidFill>
                            <a:srgbClr val="FFFFFF"/>
                          </a:solidFill>
                          <a:effectLst/>
                          <a:latin typeface="Helvetica" pitchFamily="2" charset="0"/>
                        </a:rPr>
                        <a:t>Desired analog pulse</a:t>
                      </a:r>
                      <a:endParaRPr lang="en-CA" dirty="0">
                        <a:effectLst/>
                      </a:endParaRPr>
                    </a:p>
                  </a:txBody>
                  <a:tcPr marL="38100" marR="38100" marT="38100" marB="38100" anchor="ctr">
                    <a:lnL w="12700" cap="flat" cmpd="sng" algn="ctr">
                      <a:solidFill>
                        <a:srgbClr val="006A55"/>
                      </a:solidFill>
                      <a:prstDash val="solid"/>
                      <a:round/>
                      <a:headEnd type="none" w="med" len="med"/>
                      <a:tailEnd type="none" w="med" len="med"/>
                    </a:lnL>
                    <a:lnR w="9525" cap="flat" cmpd="sng" algn="ctr">
                      <a:solidFill>
                        <a:srgbClr val="C03509"/>
                      </a:solidFill>
                      <a:prstDash val="solid"/>
                      <a:round/>
                      <a:headEnd type="none" w="med" len="med"/>
                      <a:tailEnd type="none" w="med" len="med"/>
                    </a:lnR>
                    <a:lnT w="12700" cap="flat" cmpd="sng" algn="ctr">
                      <a:solidFill>
                        <a:srgbClr val="006A55"/>
                      </a:solidFill>
                      <a:prstDash val="solid"/>
                      <a:round/>
                      <a:headEnd type="none" w="med" len="med"/>
                      <a:tailEnd type="none" w="med" len="med"/>
                    </a:lnT>
                    <a:lnB w="12700" cap="flat" cmpd="sng" algn="ctr">
                      <a:solidFill>
                        <a:srgbClr val="006A55"/>
                      </a:solidFill>
                      <a:prstDash val="solid"/>
                      <a:round/>
                      <a:headEnd type="none" w="med" len="med"/>
                      <a:tailEnd type="none" w="med" len="med"/>
                    </a:lnB>
                    <a:solidFill>
                      <a:srgbClr val="2E78C3"/>
                    </a:solidFill>
                  </a:tcPr>
                </a:tc>
                <a:tc>
                  <a:txBody>
                    <a:bodyPr/>
                    <a:lstStyle/>
                    <a:p>
                      <a:pPr>
                        <a:buNone/>
                      </a:pPr>
                      <a:br>
                        <a:rPr lang="ja-CA" altLang="en-US" dirty="0">
                          <a:effectLst/>
                          <a:latin typeface="Helvetica" pitchFamily="2" charset="0"/>
                        </a:rPr>
                      </a:br>
                      <a:endParaRPr lang="ja-CA" altLang="en-US" dirty="0">
                        <a:effectLst/>
                        <a:latin typeface="Helvetica" pitchFamily="2" charset="0"/>
                      </a:endParaRPr>
                    </a:p>
                  </a:txBody>
                  <a:tcPr marL="38100" marR="38100" marT="38100" marB="38100" anchor="ctr">
                    <a:lnL w="9525" cap="flat" cmpd="sng" algn="ctr">
                      <a:solidFill>
                        <a:srgbClr val="C03509"/>
                      </a:solidFill>
                      <a:prstDash val="solid"/>
                      <a:round/>
                      <a:headEnd type="none" w="med" len="med"/>
                      <a:tailEnd type="none" w="med" len="med"/>
                    </a:lnL>
                    <a:lnR w="19050" cap="flat" cmpd="sng" algn="ctr">
                      <a:solidFill>
                        <a:srgbClr val="006A55"/>
                      </a:solidFill>
                      <a:prstDash val="solid"/>
                      <a:round/>
                      <a:headEnd type="none" w="med" len="med"/>
                      <a:tailEnd type="none" w="med" len="med"/>
                    </a:lnR>
                    <a:lnT w="12700" cap="flat" cmpd="sng" algn="ctr">
                      <a:solidFill>
                        <a:srgbClr val="C03509"/>
                      </a:solidFill>
                      <a:prstDash val="solid"/>
                      <a:round/>
                      <a:headEnd type="none" w="med" len="med"/>
                      <a:tailEnd type="none" w="med" len="med"/>
                    </a:lnT>
                    <a:lnB w="12700" cap="flat" cmpd="sng" algn="ctr">
                      <a:solidFill>
                        <a:srgbClr val="C03509"/>
                      </a:solidFill>
                      <a:prstDash val="solid"/>
                      <a:round/>
                      <a:headEnd type="none" w="med" len="med"/>
                      <a:tailEnd type="none" w="med" len="med"/>
                    </a:lnB>
                    <a:solidFill>
                      <a:srgbClr val="FFFFFF"/>
                    </a:solidFill>
                  </a:tcPr>
                </a:tc>
                <a:tc>
                  <a:txBody>
                    <a:bodyPr/>
                    <a:lstStyle/>
                    <a:p>
                      <a:pPr>
                        <a:buNone/>
                      </a:pPr>
                      <a:br>
                        <a:rPr lang="ja-CA" altLang="en-US" dirty="0">
                          <a:effectLst/>
                          <a:latin typeface="Helvetica" pitchFamily="2" charset="0"/>
                        </a:rPr>
                      </a:br>
                      <a:endParaRPr lang="ja-CA" altLang="en-US" dirty="0">
                        <a:effectLst/>
                        <a:latin typeface="Helvetica" pitchFamily="2" charset="0"/>
                      </a:endParaRPr>
                    </a:p>
                  </a:txBody>
                  <a:tcPr marL="38100" marR="38100" marT="38100" marB="38100" anchor="ctr">
                    <a:lnL w="19050" cap="flat" cmpd="sng" algn="ctr">
                      <a:solidFill>
                        <a:srgbClr val="006A55"/>
                      </a:solidFill>
                      <a:prstDash val="solid"/>
                      <a:round/>
                      <a:headEnd type="none" w="med" len="med"/>
                      <a:tailEnd type="none" w="med" len="med"/>
                    </a:lnL>
                    <a:lnR w="12700" cap="flat" cmpd="sng" algn="ctr">
                      <a:solidFill>
                        <a:srgbClr val="006A55"/>
                      </a:solidFill>
                      <a:prstDash val="solid"/>
                      <a:round/>
                      <a:headEnd type="none" w="med" len="med"/>
                      <a:tailEnd type="none" w="med" len="med"/>
                    </a:lnR>
                    <a:lnT w="12700" cap="flat" cmpd="sng" algn="ctr">
                      <a:solidFill>
                        <a:srgbClr val="006A55"/>
                      </a:solidFill>
                      <a:prstDash val="solid"/>
                      <a:round/>
                      <a:headEnd type="none" w="med" len="med"/>
                      <a:tailEnd type="none" w="med" len="med"/>
                    </a:lnT>
                    <a:lnB w="12700" cap="flat" cmpd="sng" algn="ctr">
                      <a:solidFill>
                        <a:srgbClr val="006A55"/>
                      </a:solidFill>
                      <a:prstDash val="solid"/>
                      <a:round/>
                      <a:headEnd type="none" w="med" len="med"/>
                      <a:tailEnd type="none" w="med" len="med"/>
                    </a:lnB>
                    <a:solidFill>
                      <a:srgbClr val="FFFFFF"/>
                    </a:solidFill>
                  </a:tcPr>
                </a:tc>
                <a:extLst>
                  <a:ext uri="{0D108BD9-81ED-4DB2-BD59-A6C34878D82A}">
                    <a16:rowId xmlns:a16="http://schemas.microsoft.com/office/drawing/2014/main" val="4020380989"/>
                  </a:ext>
                </a:extLst>
              </a:tr>
            </a:tbl>
          </a:graphicData>
        </a:graphic>
      </p:graphicFrame>
      <p:pic>
        <p:nvPicPr>
          <p:cNvPr id="8" name="図 7">
            <a:extLst>
              <a:ext uri="{FF2B5EF4-FFF2-40B4-BE49-F238E27FC236}">
                <a16:creationId xmlns:a16="http://schemas.microsoft.com/office/drawing/2014/main" id="{7846DA47-1BFD-B291-DA6F-22754E18F1F0}"/>
              </a:ext>
            </a:extLst>
          </p:cNvPr>
          <p:cNvPicPr>
            <a:picLocks noChangeAspect="1"/>
          </p:cNvPicPr>
          <p:nvPr/>
        </p:nvPicPr>
        <p:blipFill>
          <a:blip r:embed="rId2"/>
          <a:stretch>
            <a:fillRect/>
          </a:stretch>
        </p:blipFill>
        <p:spPr>
          <a:xfrm>
            <a:off x="4225472" y="4607858"/>
            <a:ext cx="2365664" cy="1155700"/>
          </a:xfrm>
          <a:prstGeom prst="rect">
            <a:avLst/>
          </a:prstGeom>
        </p:spPr>
      </p:pic>
      <p:pic>
        <p:nvPicPr>
          <p:cNvPr id="9" name="図 8">
            <a:extLst>
              <a:ext uri="{FF2B5EF4-FFF2-40B4-BE49-F238E27FC236}">
                <a16:creationId xmlns:a16="http://schemas.microsoft.com/office/drawing/2014/main" id="{D6F79E11-6DC7-BABD-5707-EACFEBC78EFB}"/>
              </a:ext>
            </a:extLst>
          </p:cNvPr>
          <p:cNvPicPr>
            <a:picLocks noChangeAspect="1"/>
          </p:cNvPicPr>
          <p:nvPr/>
        </p:nvPicPr>
        <p:blipFill>
          <a:blip r:embed="rId3"/>
          <a:stretch>
            <a:fillRect/>
          </a:stretch>
        </p:blipFill>
        <p:spPr>
          <a:xfrm>
            <a:off x="7129028" y="4607858"/>
            <a:ext cx="2680278" cy="952500"/>
          </a:xfrm>
          <a:prstGeom prst="rect">
            <a:avLst/>
          </a:prstGeom>
        </p:spPr>
      </p:pic>
      <p:sp>
        <p:nvSpPr>
          <p:cNvPr id="10" name="テキスト ボックス 9">
            <a:extLst>
              <a:ext uri="{FF2B5EF4-FFF2-40B4-BE49-F238E27FC236}">
                <a16:creationId xmlns:a16="http://schemas.microsoft.com/office/drawing/2014/main" id="{B6C8E589-FD83-8C4B-0B31-4CCC135C4C44}"/>
              </a:ext>
            </a:extLst>
          </p:cNvPr>
          <p:cNvSpPr txBox="1"/>
          <p:nvPr/>
        </p:nvSpPr>
        <p:spPr>
          <a:xfrm>
            <a:off x="4938402" y="4539377"/>
            <a:ext cx="1921680" cy="646331"/>
          </a:xfrm>
          <a:prstGeom prst="rect">
            <a:avLst/>
          </a:prstGeom>
          <a:noFill/>
        </p:spPr>
        <p:txBody>
          <a:bodyPr wrap="none" rtlCol="0">
            <a:spAutoFit/>
          </a:bodyPr>
          <a:lstStyle/>
          <a:p>
            <a:r>
              <a:rPr kumimoji="1" lang="en-CA" altLang="ja-CA" dirty="0"/>
              <a:t>Long tail is OK</a:t>
            </a:r>
          </a:p>
          <a:p>
            <a:r>
              <a:rPr kumimoji="1" lang="en-CA" altLang="ja-CA" dirty="0"/>
              <a:t>Undershoot is OK</a:t>
            </a:r>
            <a:endParaRPr kumimoji="1" lang="ja-CA" altLang="en-US" dirty="0"/>
          </a:p>
        </p:txBody>
      </p:sp>
      <p:sp>
        <p:nvSpPr>
          <p:cNvPr id="11" name="テキスト ボックス 10">
            <a:extLst>
              <a:ext uri="{FF2B5EF4-FFF2-40B4-BE49-F238E27FC236}">
                <a16:creationId xmlns:a16="http://schemas.microsoft.com/office/drawing/2014/main" id="{E3679123-1867-CD83-83FE-BD65F7E05EE6}"/>
              </a:ext>
            </a:extLst>
          </p:cNvPr>
          <p:cNvSpPr txBox="1"/>
          <p:nvPr/>
        </p:nvSpPr>
        <p:spPr>
          <a:xfrm>
            <a:off x="7920738" y="4490030"/>
            <a:ext cx="2005036" cy="646331"/>
          </a:xfrm>
          <a:prstGeom prst="rect">
            <a:avLst/>
          </a:prstGeom>
          <a:noFill/>
        </p:spPr>
        <p:txBody>
          <a:bodyPr wrap="none" rtlCol="0">
            <a:spAutoFit/>
          </a:bodyPr>
          <a:lstStyle/>
          <a:p>
            <a:r>
              <a:rPr kumimoji="1" lang="en-CA" altLang="ja-CA" dirty="0"/>
              <a:t>Fast tail</a:t>
            </a:r>
          </a:p>
          <a:p>
            <a:r>
              <a:rPr kumimoji="1" lang="en-CA" altLang="ja-CA" dirty="0"/>
              <a:t>NO undershooting</a:t>
            </a:r>
            <a:endParaRPr kumimoji="1" lang="ja-CA" altLang="en-US" dirty="0"/>
          </a:p>
        </p:txBody>
      </p:sp>
      <p:sp>
        <p:nvSpPr>
          <p:cNvPr id="12" name="テキスト ボックス 11">
            <a:extLst>
              <a:ext uri="{FF2B5EF4-FFF2-40B4-BE49-F238E27FC236}">
                <a16:creationId xmlns:a16="http://schemas.microsoft.com/office/drawing/2014/main" id="{F48FE285-0084-3998-277B-9718F3993CB1}"/>
              </a:ext>
            </a:extLst>
          </p:cNvPr>
          <p:cNvSpPr txBox="1"/>
          <p:nvPr/>
        </p:nvSpPr>
        <p:spPr>
          <a:xfrm>
            <a:off x="3956526" y="5575665"/>
            <a:ext cx="1520609" cy="646331"/>
          </a:xfrm>
          <a:prstGeom prst="rect">
            <a:avLst/>
          </a:prstGeom>
          <a:noFill/>
        </p:spPr>
        <p:txBody>
          <a:bodyPr wrap="none" rtlCol="0">
            <a:spAutoFit/>
          </a:bodyPr>
          <a:lstStyle/>
          <a:p>
            <a:r>
              <a:rPr kumimoji="1" lang="en-CA" altLang="ja-CA" dirty="0"/>
              <a:t>Fast rise time</a:t>
            </a:r>
          </a:p>
          <a:p>
            <a:r>
              <a:rPr kumimoji="1" lang="en-CA" altLang="ja-CA" dirty="0"/>
              <a:t>No jitter</a:t>
            </a:r>
            <a:endParaRPr kumimoji="1" lang="ja-CA" altLang="en-US" dirty="0"/>
          </a:p>
        </p:txBody>
      </p:sp>
      <p:sp>
        <p:nvSpPr>
          <p:cNvPr id="13" name="テキスト ボックス 12">
            <a:extLst>
              <a:ext uri="{FF2B5EF4-FFF2-40B4-BE49-F238E27FC236}">
                <a16:creationId xmlns:a16="http://schemas.microsoft.com/office/drawing/2014/main" id="{DEBCFDF3-F1CC-B164-9DE2-E7C5999C1FA3}"/>
              </a:ext>
            </a:extLst>
          </p:cNvPr>
          <p:cNvSpPr txBox="1"/>
          <p:nvPr/>
        </p:nvSpPr>
        <p:spPr>
          <a:xfrm>
            <a:off x="6962068" y="5575665"/>
            <a:ext cx="1123384" cy="646331"/>
          </a:xfrm>
          <a:prstGeom prst="rect">
            <a:avLst/>
          </a:prstGeom>
          <a:noFill/>
        </p:spPr>
        <p:txBody>
          <a:bodyPr wrap="none" rtlCol="0">
            <a:spAutoFit/>
          </a:bodyPr>
          <a:lstStyle/>
          <a:p>
            <a:r>
              <a:rPr kumimoji="1" lang="en-CA" altLang="ja-CA" dirty="0"/>
              <a:t>Slow rise </a:t>
            </a:r>
          </a:p>
          <a:p>
            <a:r>
              <a:rPr kumimoji="1" lang="en-CA" altLang="ja-CA" dirty="0"/>
              <a:t>is OK</a:t>
            </a:r>
            <a:endParaRPr kumimoji="1" lang="ja-CA" altLang="en-US" dirty="0"/>
          </a:p>
        </p:txBody>
      </p:sp>
      <p:sp>
        <p:nvSpPr>
          <p:cNvPr id="14" name="テキスト ボックス 13">
            <a:extLst>
              <a:ext uri="{FF2B5EF4-FFF2-40B4-BE49-F238E27FC236}">
                <a16:creationId xmlns:a16="http://schemas.microsoft.com/office/drawing/2014/main" id="{7E8B5D90-B931-0DBE-AEE2-D5DEB58BDBFA}"/>
              </a:ext>
            </a:extLst>
          </p:cNvPr>
          <p:cNvSpPr txBox="1"/>
          <p:nvPr/>
        </p:nvSpPr>
        <p:spPr>
          <a:xfrm>
            <a:off x="3782817" y="6494852"/>
            <a:ext cx="3998274" cy="369332"/>
          </a:xfrm>
          <a:prstGeom prst="rect">
            <a:avLst/>
          </a:prstGeom>
          <a:noFill/>
        </p:spPr>
        <p:txBody>
          <a:bodyPr wrap="none" rtlCol="0">
            <a:spAutoFit/>
          </a:bodyPr>
          <a:lstStyle/>
          <a:p>
            <a:r>
              <a:rPr kumimoji="1" lang="en-CA" altLang="ja-CA" dirty="0"/>
              <a:t>CFD (Constant Fraction Discriminator)</a:t>
            </a:r>
            <a:endParaRPr kumimoji="1" lang="ja-CA" altLang="en-US" dirty="0"/>
          </a:p>
        </p:txBody>
      </p:sp>
    </p:spTree>
    <p:extLst>
      <p:ext uri="{BB962C8B-B14F-4D97-AF65-F5344CB8AC3E}">
        <p14:creationId xmlns:p14="http://schemas.microsoft.com/office/powerpoint/2010/main" val="6328922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40EAC2-1576-AE02-39CC-F57B77746CB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455C7220-65B5-D23D-A171-2B78189D57A3}"/>
              </a:ext>
            </a:extLst>
          </p:cNvPr>
          <p:cNvSpPr>
            <a:spLocks noGrp="1"/>
          </p:cNvSpPr>
          <p:nvPr>
            <p:ph type="title"/>
          </p:nvPr>
        </p:nvSpPr>
        <p:spPr>
          <a:xfrm>
            <a:off x="185194" y="168726"/>
            <a:ext cx="12122135" cy="752709"/>
          </a:xfrm>
        </p:spPr>
        <p:txBody>
          <a:bodyPr>
            <a:normAutofit/>
          </a:bodyPr>
          <a:lstStyle/>
          <a:p>
            <a:r>
              <a:rPr kumimoji="1" lang="en-CA" altLang="ja-CA" dirty="0"/>
              <a:t>Constant Fraction Discriminator (CFD) – DC-µSR</a:t>
            </a:r>
            <a:endParaRPr kumimoji="1" lang="ja-CA" altLang="en-US" dirty="0"/>
          </a:p>
        </p:txBody>
      </p:sp>
      <p:sp>
        <p:nvSpPr>
          <p:cNvPr id="5" name="テキスト ボックス 4">
            <a:extLst>
              <a:ext uri="{FF2B5EF4-FFF2-40B4-BE49-F238E27FC236}">
                <a16:creationId xmlns:a16="http://schemas.microsoft.com/office/drawing/2014/main" id="{B6CE0834-A858-2E9D-1640-6496EB522992}"/>
              </a:ext>
            </a:extLst>
          </p:cNvPr>
          <p:cNvSpPr txBox="1"/>
          <p:nvPr/>
        </p:nvSpPr>
        <p:spPr>
          <a:xfrm>
            <a:off x="185195" y="1009111"/>
            <a:ext cx="4050724" cy="461665"/>
          </a:xfrm>
          <a:prstGeom prst="rect">
            <a:avLst/>
          </a:prstGeom>
          <a:noFill/>
        </p:spPr>
        <p:txBody>
          <a:bodyPr wrap="none" rtlCol="0">
            <a:spAutoFit/>
          </a:bodyPr>
          <a:lstStyle/>
          <a:p>
            <a:r>
              <a:rPr kumimoji="1" lang="en-CA" altLang="ja-CA" sz="2400" dirty="0"/>
              <a:t>Fixed threshold discriminator</a:t>
            </a:r>
            <a:endParaRPr kumimoji="1" lang="ja-CA" altLang="en-US" sz="2400" dirty="0"/>
          </a:p>
        </p:txBody>
      </p:sp>
      <p:grpSp>
        <p:nvGrpSpPr>
          <p:cNvPr id="28" name="グループ化 27">
            <a:extLst>
              <a:ext uri="{FF2B5EF4-FFF2-40B4-BE49-F238E27FC236}">
                <a16:creationId xmlns:a16="http://schemas.microsoft.com/office/drawing/2014/main" id="{D7D86D41-3721-9FBA-3F31-CD283A6A054D}"/>
              </a:ext>
            </a:extLst>
          </p:cNvPr>
          <p:cNvGrpSpPr/>
          <p:nvPr/>
        </p:nvGrpSpPr>
        <p:grpSpPr>
          <a:xfrm>
            <a:off x="253727" y="2036777"/>
            <a:ext cx="3913659" cy="2574316"/>
            <a:chOff x="506187" y="1971180"/>
            <a:chExt cx="5993598" cy="3154281"/>
          </a:xfrm>
        </p:grpSpPr>
        <p:pic>
          <p:nvPicPr>
            <p:cNvPr id="4" name="図 3">
              <a:extLst>
                <a:ext uri="{FF2B5EF4-FFF2-40B4-BE49-F238E27FC236}">
                  <a16:creationId xmlns:a16="http://schemas.microsoft.com/office/drawing/2014/main" id="{6DB27D94-6476-CD58-565E-965F431AE935}"/>
                </a:ext>
              </a:extLst>
            </p:cNvPr>
            <p:cNvPicPr>
              <a:picLocks noChangeAspect="1"/>
            </p:cNvPicPr>
            <p:nvPr/>
          </p:nvPicPr>
          <p:blipFill>
            <a:blip r:embed="rId2"/>
            <a:stretch>
              <a:fillRect/>
            </a:stretch>
          </p:blipFill>
          <p:spPr>
            <a:xfrm>
              <a:off x="506187" y="3021740"/>
              <a:ext cx="5755716" cy="2103721"/>
            </a:xfrm>
            <a:prstGeom prst="rect">
              <a:avLst/>
            </a:prstGeom>
          </p:spPr>
        </p:pic>
        <p:cxnSp>
          <p:nvCxnSpPr>
            <p:cNvPr id="7" name="直線コネクタ 6">
              <a:extLst>
                <a:ext uri="{FF2B5EF4-FFF2-40B4-BE49-F238E27FC236}">
                  <a16:creationId xmlns:a16="http://schemas.microsoft.com/office/drawing/2014/main" id="{4F942200-9EFA-AD13-C38A-AA07643643E9}"/>
                </a:ext>
              </a:extLst>
            </p:cNvPr>
            <p:cNvCxnSpPr/>
            <p:nvPr/>
          </p:nvCxnSpPr>
          <p:spPr>
            <a:xfrm>
              <a:off x="613458" y="2621083"/>
              <a:ext cx="5532698" cy="0"/>
            </a:xfrm>
            <a:prstGeom prst="line">
              <a:avLst/>
            </a:prstGeom>
            <a:ln w="38100">
              <a:prstDash val="solid"/>
            </a:ln>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9072574D-19ED-7F9F-F92A-D8B49FC5A4FB}"/>
                </a:ext>
              </a:extLst>
            </p:cNvPr>
            <p:cNvCxnSpPr/>
            <p:nvPr/>
          </p:nvCxnSpPr>
          <p:spPr>
            <a:xfrm>
              <a:off x="613458" y="4386811"/>
              <a:ext cx="5532698"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pic>
          <p:nvPicPr>
            <p:cNvPr id="12" name="図 11">
              <a:extLst>
                <a:ext uri="{FF2B5EF4-FFF2-40B4-BE49-F238E27FC236}">
                  <a16:creationId xmlns:a16="http://schemas.microsoft.com/office/drawing/2014/main" id="{062E5A89-BCFE-957C-74A7-C00FFC00EFC2}"/>
                </a:ext>
              </a:extLst>
            </p:cNvPr>
            <p:cNvPicPr>
              <a:picLocks noChangeAspect="1"/>
            </p:cNvPicPr>
            <p:nvPr/>
          </p:nvPicPr>
          <p:blipFill>
            <a:blip r:embed="rId2"/>
            <a:stretch>
              <a:fillRect/>
            </a:stretch>
          </p:blipFill>
          <p:spPr>
            <a:xfrm>
              <a:off x="506187" y="3929422"/>
              <a:ext cx="5755716" cy="1147817"/>
            </a:xfrm>
            <a:prstGeom prst="rect">
              <a:avLst/>
            </a:prstGeom>
          </p:spPr>
        </p:pic>
        <p:grpSp>
          <p:nvGrpSpPr>
            <p:cNvPr id="15" name="グループ化 14">
              <a:extLst>
                <a:ext uri="{FF2B5EF4-FFF2-40B4-BE49-F238E27FC236}">
                  <a16:creationId xmlns:a16="http://schemas.microsoft.com/office/drawing/2014/main" id="{74586E8F-B71A-6020-F36C-70FBCDFF4B52}"/>
                </a:ext>
              </a:extLst>
            </p:cNvPr>
            <p:cNvGrpSpPr/>
            <p:nvPr/>
          </p:nvGrpSpPr>
          <p:grpSpPr>
            <a:xfrm>
              <a:off x="1402465" y="1971180"/>
              <a:ext cx="931961" cy="2423154"/>
              <a:chOff x="1402465" y="2744834"/>
              <a:chExt cx="931961" cy="1649499"/>
            </a:xfrm>
          </p:grpSpPr>
          <p:cxnSp>
            <p:nvCxnSpPr>
              <p:cNvPr id="8" name="直線コネクタ 7">
                <a:extLst>
                  <a:ext uri="{FF2B5EF4-FFF2-40B4-BE49-F238E27FC236}">
                    <a16:creationId xmlns:a16="http://schemas.microsoft.com/office/drawing/2014/main" id="{B54AFEA5-9ECE-C5BE-6F6E-1237F4584E9A}"/>
                  </a:ext>
                </a:extLst>
              </p:cNvPr>
              <p:cNvCxnSpPr>
                <a:cxnSpLocks/>
              </p:cNvCxnSpPr>
              <p:nvPr/>
            </p:nvCxnSpPr>
            <p:spPr>
              <a:xfrm>
                <a:off x="1402465" y="2752657"/>
                <a:ext cx="0" cy="1641676"/>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10" name="直線コネクタ 9">
                <a:extLst>
                  <a:ext uri="{FF2B5EF4-FFF2-40B4-BE49-F238E27FC236}">
                    <a16:creationId xmlns:a16="http://schemas.microsoft.com/office/drawing/2014/main" id="{D8E3430B-2A4D-F922-1EF3-BAE6FA5D9A14}"/>
                  </a:ext>
                </a:extLst>
              </p:cNvPr>
              <p:cNvCxnSpPr>
                <a:cxnSpLocks/>
              </p:cNvCxnSpPr>
              <p:nvPr/>
            </p:nvCxnSpPr>
            <p:spPr>
              <a:xfrm>
                <a:off x="2334426" y="2752657"/>
                <a:ext cx="0" cy="1641676"/>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71377289-9297-88EB-D60F-CC546047861F}"/>
                  </a:ext>
                </a:extLst>
              </p:cNvPr>
              <p:cNvCxnSpPr>
                <a:cxnSpLocks/>
              </p:cNvCxnSpPr>
              <p:nvPr/>
            </p:nvCxnSpPr>
            <p:spPr>
              <a:xfrm>
                <a:off x="1527509" y="2752653"/>
                <a:ext cx="0" cy="1641676"/>
              </a:xfrm>
              <a:prstGeom prst="line">
                <a:avLst/>
              </a:prstGeom>
              <a:ln>
                <a:solidFill>
                  <a:srgbClr val="0432FF"/>
                </a:solidFill>
                <a:prstDash val="dash"/>
              </a:ln>
            </p:spPr>
            <p:style>
              <a:lnRef idx="2">
                <a:schemeClr val="accent1"/>
              </a:lnRef>
              <a:fillRef idx="0">
                <a:schemeClr val="accent1"/>
              </a:fillRef>
              <a:effectRef idx="1">
                <a:schemeClr val="accent1"/>
              </a:effectRef>
              <a:fontRef idx="minor">
                <a:schemeClr val="tx1"/>
              </a:fontRef>
            </p:style>
          </p:cxnSp>
          <p:cxnSp>
            <p:nvCxnSpPr>
              <p:cNvPr id="14" name="直線コネクタ 13">
                <a:extLst>
                  <a:ext uri="{FF2B5EF4-FFF2-40B4-BE49-F238E27FC236}">
                    <a16:creationId xmlns:a16="http://schemas.microsoft.com/office/drawing/2014/main" id="{5D556222-E912-B585-5E8E-FBB6DFE2C805}"/>
                  </a:ext>
                </a:extLst>
              </p:cNvPr>
              <p:cNvCxnSpPr>
                <a:cxnSpLocks/>
              </p:cNvCxnSpPr>
              <p:nvPr/>
            </p:nvCxnSpPr>
            <p:spPr>
              <a:xfrm>
                <a:off x="2125390" y="2744834"/>
                <a:ext cx="0" cy="1641676"/>
              </a:xfrm>
              <a:prstGeom prst="line">
                <a:avLst/>
              </a:prstGeom>
              <a:ln>
                <a:prstDash val="dash"/>
              </a:ln>
            </p:spPr>
            <p:style>
              <a:lnRef idx="2">
                <a:schemeClr val="accent1"/>
              </a:lnRef>
              <a:fillRef idx="0">
                <a:schemeClr val="accent1"/>
              </a:fillRef>
              <a:effectRef idx="1">
                <a:schemeClr val="accent1"/>
              </a:effectRef>
              <a:fontRef idx="minor">
                <a:schemeClr val="tx1"/>
              </a:fontRef>
            </p:style>
          </p:cxnSp>
        </p:grpSp>
        <p:cxnSp>
          <p:nvCxnSpPr>
            <p:cNvPr id="17" name="直線コネクタ 16">
              <a:extLst>
                <a:ext uri="{FF2B5EF4-FFF2-40B4-BE49-F238E27FC236}">
                  <a16:creationId xmlns:a16="http://schemas.microsoft.com/office/drawing/2014/main" id="{2E7FB8B9-E01E-7A62-C201-CE9413A130FA}"/>
                </a:ext>
              </a:extLst>
            </p:cNvPr>
            <p:cNvCxnSpPr/>
            <p:nvPr/>
          </p:nvCxnSpPr>
          <p:spPr>
            <a:xfrm flipV="1">
              <a:off x="1402465" y="1982666"/>
              <a:ext cx="0" cy="638417"/>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直線コネクタ 17">
              <a:extLst>
                <a:ext uri="{FF2B5EF4-FFF2-40B4-BE49-F238E27FC236}">
                  <a16:creationId xmlns:a16="http://schemas.microsoft.com/office/drawing/2014/main" id="{E7338A26-DCA2-779C-1D74-2496FA38290A}"/>
                </a:ext>
              </a:extLst>
            </p:cNvPr>
            <p:cNvCxnSpPr/>
            <p:nvPr/>
          </p:nvCxnSpPr>
          <p:spPr>
            <a:xfrm flipV="1">
              <a:off x="2337328" y="1982666"/>
              <a:ext cx="0" cy="638417"/>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19" name="直線コネクタ 18">
              <a:extLst>
                <a:ext uri="{FF2B5EF4-FFF2-40B4-BE49-F238E27FC236}">
                  <a16:creationId xmlns:a16="http://schemas.microsoft.com/office/drawing/2014/main" id="{A14D27E5-A3D6-9C4F-B422-283130B98432}"/>
                </a:ext>
              </a:extLst>
            </p:cNvPr>
            <p:cNvCxnSpPr>
              <a:cxnSpLocks/>
            </p:cNvCxnSpPr>
            <p:nvPr/>
          </p:nvCxnSpPr>
          <p:spPr>
            <a:xfrm>
              <a:off x="1402465" y="1982666"/>
              <a:ext cx="931961" cy="0"/>
            </a:xfrm>
            <a:prstGeom prst="line">
              <a:avLst/>
            </a:prstGeom>
            <a:ln w="38100"/>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6A2B74CC-B018-06A4-732F-35EC0E86BFA5}"/>
                </a:ext>
              </a:extLst>
            </p:cNvPr>
            <p:cNvGrpSpPr/>
            <p:nvPr/>
          </p:nvGrpSpPr>
          <p:grpSpPr>
            <a:xfrm>
              <a:off x="1524606" y="1984064"/>
              <a:ext cx="600783" cy="638417"/>
              <a:chOff x="1554865" y="2135066"/>
              <a:chExt cx="934863" cy="638417"/>
            </a:xfrm>
          </p:grpSpPr>
          <p:cxnSp>
            <p:nvCxnSpPr>
              <p:cNvPr id="22" name="直線コネクタ 21">
                <a:extLst>
                  <a:ext uri="{FF2B5EF4-FFF2-40B4-BE49-F238E27FC236}">
                    <a16:creationId xmlns:a16="http://schemas.microsoft.com/office/drawing/2014/main" id="{CEB76093-32F6-5BA7-CE66-D52C581D4933}"/>
                  </a:ext>
                </a:extLst>
              </p:cNvPr>
              <p:cNvCxnSpPr/>
              <p:nvPr/>
            </p:nvCxnSpPr>
            <p:spPr>
              <a:xfrm flipV="1">
                <a:off x="1554865" y="2135066"/>
                <a:ext cx="0" cy="638417"/>
              </a:xfrm>
              <a:prstGeom prst="line">
                <a:avLst/>
              </a:prstGeom>
              <a:ln w="38100">
                <a:solidFill>
                  <a:srgbClr val="0432FF"/>
                </a:solidFill>
              </a:ln>
            </p:spPr>
            <p:style>
              <a:lnRef idx="2">
                <a:schemeClr val="accent1"/>
              </a:lnRef>
              <a:fillRef idx="0">
                <a:schemeClr val="accent1"/>
              </a:fillRef>
              <a:effectRef idx="1">
                <a:schemeClr val="accent1"/>
              </a:effectRef>
              <a:fontRef idx="minor">
                <a:schemeClr val="tx1"/>
              </a:fontRef>
            </p:style>
          </p:cxnSp>
          <p:cxnSp>
            <p:nvCxnSpPr>
              <p:cNvPr id="23" name="直線コネクタ 22">
                <a:extLst>
                  <a:ext uri="{FF2B5EF4-FFF2-40B4-BE49-F238E27FC236}">
                    <a16:creationId xmlns:a16="http://schemas.microsoft.com/office/drawing/2014/main" id="{354C6122-F7A5-DA82-529D-201CCD9F94F8}"/>
                  </a:ext>
                </a:extLst>
              </p:cNvPr>
              <p:cNvCxnSpPr/>
              <p:nvPr/>
            </p:nvCxnSpPr>
            <p:spPr>
              <a:xfrm flipV="1">
                <a:off x="2489728" y="2135066"/>
                <a:ext cx="0" cy="638417"/>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24" name="直線コネクタ 23">
                <a:extLst>
                  <a:ext uri="{FF2B5EF4-FFF2-40B4-BE49-F238E27FC236}">
                    <a16:creationId xmlns:a16="http://schemas.microsoft.com/office/drawing/2014/main" id="{54572702-099B-513B-49D3-8BAFB5E14211}"/>
                  </a:ext>
                </a:extLst>
              </p:cNvPr>
              <p:cNvCxnSpPr>
                <a:cxnSpLocks/>
              </p:cNvCxnSpPr>
              <p:nvPr/>
            </p:nvCxnSpPr>
            <p:spPr>
              <a:xfrm>
                <a:off x="1554865" y="2135066"/>
                <a:ext cx="931961" cy="0"/>
              </a:xfrm>
              <a:prstGeom prst="line">
                <a:avLst/>
              </a:prstGeom>
              <a:ln w="38100"/>
            </p:spPr>
            <p:style>
              <a:lnRef idx="2">
                <a:schemeClr val="accent1"/>
              </a:lnRef>
              <a:fillRef idx="0">
                <a:schemeClr val="accent1"/>
              </a:fillRef>
              <a:effectRef idx="1">
                <a:schemeClr val="accent1"/>
              </a:effectRef>
              <a:fontRef idx="minor">
                <a:schemeClr val="tx1"/>
              </a:fontRef>
            </p:style>
          </p:cxnSp>
        </p:grpSp>
        <p:sp>
          <p:nvSpPr>
            <p:cNvPr id="26" name="正方形/長方形 25">
              <a:extLst>
                <a:ext uri="{FF2B5EF4-FFF2-40B4-BE49-F238E27FC236}">
                  <a16:creationId xmlns:a16="http://schemas.microsoft.com/office/drawing/2014/main" id="{CA82C861-FBE6-B9EC-D6EE-345C14142E68}"/>
                </a:ext>
              </a:extLst>
            </p:cNvPr>
            <p:cNvSpPr/>
            <p:nvPr/>
          </p:nvSpPr>
          <p:spPr>
            <a:xfrm>
              <a:off x="1543050" y="2575461"/>
              <a:ext cx="570947" cy="876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27" name="テキスト ボックス 26">
              <a:extLst>
                <a:ext uri="{FF2B5EF4-FFF2-40B4-BE49-F238E27FC236}">
                  <a16:creationId xmlns:a16="http://schemas.microsoft.com/office/drawing/2014/main" id="{FC2FE20F-E43C-834B-3BAB-6A97BCFBEC95}"/>
                </a:ext>
              </a:extLst>
            </p:cNvPr>
            <p:cNvSpPr txBox="1"/>
            <p:nvPr/>
          </p:nvSpPr>
          <p:spPr>
            <a:xfrm>
              <a:off x="2517207" y="2979671"/>
              <a:ext cx="3982578" cy="1131346"/>
            </a:xfrm>
            <a:prstGeom prst="rect">
              <a:avLst/>
            </a:prstGeom>
            <a:noFill/>
          </p:spPr>
          <p:txBody>
            <a:bodyPr wrap="square" rtlCol="0">
              <a:spAutoFit/>
            </a:bodyPr>
            <a:lstStyle/>
            <a:p>
              <a:r>
                <a:rPr kumimoji="1" lang="en-CA" altLang="ja-CA" dirty="0"/>
                <a:t>Depending on the pulse height, the leading-edge timing changes</a:t>
              </a:r>
            </a:p>
          </p:txBody>
        </p:sp>
      </p:grpSp>
      <p:pic>
        <p:nvPicPr>
          <p:cNvPr id="30" name="図 29" descr="ダイアグラム&#10;&#10;AI 生成コンテンツは誤りを含む可能性があります。">
            <a:extLst>
              <a:ext uri="{FF2B5EF4-FFF2-40B4-BE49-F238E27FC236}">
                <a16:creationId xmlns:a16="http://schemas.microsoft.com/office/drawing/2014/main" id="{0F1482CC-919D-DC19-B943-C8BA554881A7}"/>
              </a:ext>
            </a:extLst>
          </p:cNvPr>
          <p:cNvPicPr>
            <a:picLocks noChangeAspect="1"/>
          </p:cNvPicPr>
          <p:nvPr/>
        </p:nvPicPr>
        <p:blipFill>
          <a:blip r:embed="rId3"/>
          <a:stretch>
            <a:fillRect/>
          </a:stretch>
        </p:blipFill>
        <p:spPr>
          <a:xfrm>
            <a:off x="4181775" y="1609496"/>
            <a:ext cx="7895523" cy="4295165"/>
          </a:xfrm>
          <a:prstGeom prst="rect">
            <a:avLst/>
          </a:prstGeom>
        </p:spPr>
      </p:pic>
      <p:sp>
        <p:nvSpPr>
          <p:cNvPr id="31" name="テキスト ボックス 30">
            <a:extLst>
              <a:ext uri="{FF2B5EF4-FFF2-40B4-BE49-F238E27FC236}">
                <a16:creationId xmlns:a16="http://schemas.microsoft.com/office/drawing/2014/main" id="{66B19ACD-D509-59F3-30E7-22148AAB74BE}"/>
              </a:ext>
            </a:extLst>
          </p:cNvPr>
          <p:cNvSpPr txBox="1"/>
          <p:nvPr/>
        </p:nvSpPr>
        <p:spPr>
          <a:xfrm>
            <a:off x="165668" y="1432138"/>
            <a:ext cx="1506118" cy="461665"/>
          </a:xfrm>
          <a:prstGeom prst="rect">
            <a:avLst/>
          </a:prstGeom>
          <a:noFill/>
        </p:spPr>
        <p:txBody>
          <a:bodyPr wrap="none" rtlCol="0">
            <a:spAutoFit/>
          </a:bodyPr>
          <a:lstStyle/>
          <a:p>
            <a:r>
              <a:rPr kumimoji="1" lang="en-CA" altLang="ja-CA" sz="2400" dirty="0"/>
              <a:t>Time walk</a:t>
            </a:r>
            <a:endParaRPr kumimoji="1" lang="ja-CA" altLang="en-US" sz="2400" dirty="0"/>
          </a:p>
        </p:txBody>
      </p:sp>
      <p:sp>
        <p:nvSpPr>
          <p:cNvPr id="32" name="テキスト ボックス 31">
            <a:extLst>
              <a:ext uri="{FF2B5EF4-FFF2-40B4-BE49-F238E27FC236}">
                <a16:creationId xmlns:a16="http://schemas.microsoft.com/office/drawing/2014/main" id="{751C72EA-EA21-3F3D-6801-860918C0606D}"/>
              </a:ext>
            </a:extLst>
          </p:cNvPr>
          <p:cNvSpPr txBox="1"/>
          <p:nvPr/>
        </p:nvSpPr>
        <p:spPr>
          <a:xfrm>
            <a:off x="4538534" y="1009111"/>
            <a:ext cx="2331279" cy="461665"/>
          </a:xfrm>
          <a:prstGeom prst="rect">
            <a:avLst/>
          </a:prstGeom>
          <a:noFill/>
        </p:spPr>
        <p:txBody>
          <a:bodyPr wrap="none" rtlCol="0">
            <a:spAutoFit/>
          </a:bodyPr>
          <a:lstStyle/>
          <a:p>
            <a:r>
              <a:rPr kumimoji="1" lang="en-CA" altLang="ja-CA" sz="2400" dirty="0"/>
              <a:t>Principle of CFD</a:t>
            </a:r>
            <a:endParaRPr kumimoji="1" lang="ja-CA" altLang="en-US" sz="2400" dirty="0"/>
          </a:p>
        </p:txBody>
      </p:sp>
      <p:sp>
        <p:nvSpPr>
          <p:cNvPr id="34" name="テキスト ボックス 33">
            <a:extLst>
              <a:ext uri="{FF2B5EF4-FFF2-40B4-BE49-F238E27FC236}">
                <a16:creationId xmlns:a16="http://schemas.microsoft.com/office/drawing/2014/main" id="{4B173266-77A6-37B2-4849-9C9506B38932}"/>
              </a:ext>
            </a:extLst>
          </p:cNvPr>
          <p:cNvSpPr txBox="1"/>
          <p:nvPr/>
        </p:nvSpPr>
        <p:spPr>
          <a:xfrm>
            <a:off x="8040963" y="983917"/>
            <a:ext cx="4050724" cy="646331"/>
          </a:xfrm>
          <a:prstGeom prst="rect">
            <a:avLst/>
          </a:prstGeom>
          <a:noFill/>
        </p:spPr>
        <p:txBody>
          <a:bodyPr wrap="square">
            <a:spAutoFit/>
          </a:bodyPr>
          <a:lstStyle/>
          <a:p>
            <a:r>
              <a:rPr lang="ja-CA" altLang="en-US" dirty="0"/>
              <a:t>https://en.wikipedia.org/wiki/Constant_fraction_discriminator</a:t>
            </a:r>
          </a:p>
        </p:txBody>
      </p:sp>
      <p:sp>
        <p:nvSpPr>
          <p:cNvPr id="35" name="テキスト ボックス 34">
            <a:extLst>
              <a:ext uri="{FF2B5EF4-FFF2-40B4-BE49-F238E27FC236}">
                <a16:creationId xmlns:a16="http://schemas.microsoft.com/office/drawing/2014/main" id="{7651DDBE-E051-CCF8-2161-422ED831BD00}"/>
              </a:ext>
            </a:extLst>
          </p:cNvPr>
          <p:cNvSpPr txBox="1"/>
          <p:nvPr/>
        </p:nvSpPr>
        <p:spPr>
          <a:xfrm>
            <a:off x="4778730" y="5525723"/>
            <a:ext cx="5374092" cy="830997"/>
          </a:xfrm>
          <a:prstGeom prst="rect">
            <a:avLst/>
          </a:prstGeom>
          <a:noFill/>
        </p:spPr>
        <p:txBody>
          <a:bodyPr wrap="square" rtlCol="0">
            <a:spAutoFit/>
          </a:bodyPr>
          <a:lstStyle/>
          <a:p>
            <a:r>
              <a:rPr kumimoji="1" lang="en-CA" altLang="ja-CA" sz="2400" dirty="0"/>
              <a:t>Timing of the zero-crossing point is independent to the pulse height</a:t>
            </a:r>
            <a:endParaRPr kumimoji="1" lang="ja-CA" altLang="en-US" sz="2400" dirty="0"/>
          </a:p>
        </p:txBody>
      </p:sp>
      <p:grpSp>
        <p:nvGrpSpPr>
          <p:cNvPr id="48" name="グループ化 47">
            <a:extLst>
              <a:ext uri="{FF2B5EF4-FFF2-40B4-BE49-F238E27FC236}">
                <a16:creationId xmlns:a16="http://schemas.microsoft.com/office/drawing/2014/main" id="{93C3E7EA-97B0-2DF4-1A76-485D07EC7130}"/>
              </a:ext>
            </a:extLst>
          </p:cNvPr>
          <p:cNvGrpSpPr/>
          <p:nvPr/>
        </p:nvGrpSpPr>
        <p:grpSpPr>
          <a:xfrm>
            <a:off x="10489398" y="5874083"/>
            <a:ext cx="1619679" cy="555368"/>
            <a:chOff x="9688286" y="5848889"/>
            <a:chExt cx="2053954" cy="555368"/>
          </a:xfrm>
        </p:grpSpPr>
        <p:cxnSp>
          <p:nvCxnSpPr>
            <p:cNvPr id="37" name="直線コネクタ 36">
              <a:extLst>
                <a:ext uri="{FF2B5EF4-FFF2-40B4-BE49-F238E27FC236}">
                  <a16:creationId xmlns:a16="http://schemas.microsoft.com/office/drawing/2014/main" id="{63EB940B-049C-1BC7-2F05-FEC287217490}"/>
                </a:ext>
              </a:extLst>
            </p:cNvPr>
            <p:cNvCxnSpPr>
              <a:cxnSpLocks/>
            </p:cNvCxnSpPr>
            <p:nvPr/>
          </p:nvCxnSpPr>
          <p:spPr>
            <a:xfrm>
              <a:off x="9688286" y="6369923"/>
              <a:ext cx="2053954" cy="0"/>
            </a:xfrm>
            <a:prstGeom prst="line">
              <a:avLst/>
            </a:prstGeom>
            <a:ln w="38100">
              <a:prstDash val="solid"/>
            </a:ln>
          </p:spPr>
          <p:style>
            <a:lnRef idx="2">
              <a:schemeClr val="accent1"/>
            </a:lnRef>
            <a:fillRef idx="0">
              <a:schemeClr val="accent1"/>
            </a:fillRef>
            <a:effectRef idx="1">
              <a:schemeClr val="accent1"/>
            </a:effectRef>
            <a:fontRef idx="minor">
              <a:schemeClr val="tx1"/>
            </a:fontRef>
          </p:style>
        </p:cxnSp>
        <p:cxnSp>
          <p:nvCxnSpPr>
            <p:cNvPr id="38" name="直線コネクタ 37">
              <a:extLst>
                <a:ext uri="{FF2B5EF4-FFF2-40B4-BE49-F238E27FC236}">
                  <a16:creationId xmlns:a16="http://schemas.microsoft.com/office/drawing/2014/main" id="{68959724-EBDB-28CB-30D6-BD3608B3F025}"/>
                </a:ext>
              </a:extLst>
            </p:cNvPr>
            <p:cNvCxnSpPr>
              <a:cxnSpLocks/>
            </p:cNvCxnSpPr>
            <p:nvPr/>
          </p:nvCxnSpPr>
          <p:spPr>
            <a:xfrm flipV="1">
              <a:off x="10591107" y="5848889"/>
              <a:ext cx="0" cy="521034"/>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1104EA5D-B857-F3B8-14A0-BBAF5ABD256A}"/>
                </a:ext>
              </a:extLst>
            </p:cNvPr>
            <p:cNvCxnSpPr>
              <a:cxnSpLocks/>
            </p:cNvCxnSpPr>
            <p:nvPr/>
          </p:nvCxnSpPr>
          <p:spPr>
            <a:xfrm flipV="1">
              <a:off x="11201547" y="5848889"/>
              <a:ext cx="0" cy="521034"/>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87A67D39-F1FD-843D-0D24-45A348349ACE}"/>
                </a:ext>
              </a:extLst>
            </p:cNvPr>
            <p:cNvCxnSpPr>
              <a:cxnSpLocks/>
            </p:cNvCxnSpPr>
            <p:nvPr/>
          </p:nvCxnSpPr>
          <p:spPr>
            <a:xfrm>
              <a:off x="10591107" y="5848889"/>
              <a:ext cx="608546"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41" name="正方形/長方形 40">
              <a:extLst>
                <a:ext uri="{FF2B5EF4-FFF2-40B4-BE49-F238E27FC236}">
                  <a16:creationId xmlns:a16="http://schemas.microsoft.com/office/drawing/2014/main" id="{648A4712-CC50-FD36-5F22-821BCF0ABFAA}"/>
                </a:ext>
              </a:extLst>
            </p:cNvPr>
            <p:cNvSpPr/>
            <p:nvPr/>
          </p:nvSpPr>
          <p:spPr>
            <a:xfrm>
              <a:off x="10611406" y="6332715"/>
              <a:ext cx="575184" cy="715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grpSp>
      <p:cxnSp>
        <p:nvCxnSpPr>
          <p:cNvPr id="49" name="直線コネクタ 48">
            <a:extLst>
              <a:ext uri="{FF2B5EF4-FFF2-40B4-BE49-F238E27FC236}">
                <a16:creationId xmlns:a16="http://schemas.microsoft.com/office/drawing/2014/main" id="{41C6E062-13C2-EC8D-2414-E83B660EF96F}"/>
              </a:ext>
            </a:extLst>
          </p:cNvPr>
          <p:cNvCxnSpPr>
            <a:cxnSpLocks/>
          </p:cNvCxnSpPr>
          <p:nvPr/>
        </p:nvCxnSpPr>
        <p:spPr>
          <a:xfrm>
            <a:off x="11201332" y="4461212"/>
            <a:ext cx="0" cy="1968239"/>
          </a:xfrm>
          <a:prstGeom prst="line">
            <a:avLst/>
          </a:prstGeom>
          <a:ln>
            <a:prstDash val="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16200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041433-B166-42DE-AB7C-4D4E7DE0B948}"/>
              </a:ext>
            </a:extLst>
          </p:cNvPr>
          <p:cNvSpPr>
            <a:spLocks noGrp="1"/>
          </p:cNvSpPr>
          <p:nvPr>
            <p:ph type="title"/>
          </p:nvPr>
        </p:nvSpPr>
        <p:spPr>
          <a:xfrm>
            <a:off x="41275" y="86950"/>
            <a:ext cx="10515600" cy="705899"/>
          </a:xfrm>
        </p:spPr>
        <p:txBody>
          <a:bodyPr>
            <a:normAutofit/>
          </a:bodyPr>
          <a:lstStyle/>
          <a:p>
            <a:r>
              <a:rPr kumimoji="1" lang="en-CA" altLang="ja-CA" sz="4000" dirty="0"/>
              <a:t>Pile up rejection (DC) vs. correction (Pulsed)</a:t>
            </a:r>
            <a:endParaRPr kumimoji="1" lang="ja-CA" altLang="en-US" sz="4000" dirty="0"/>
          </a:p>
        </p:txBody>
      </p:sp>
      <p:cxnSp>
        <p:nvCxnSpPr>
          <p:cNvPr id="4" name="直線矢印コネクタ 3">
            <a:extLst>
              <a:ext uri="{FF2B5EF4-FFF2-40B4-BE49-F238E27FC236}">
                <a16:creationId xmlns:a16="http://schemas.microsoft.com/office/drawing/2014/main" id="{AE0E9148-FB55-859C-E175-DB76E09BDC54}"/>
              </a:ext>
            </a:extLst>
          </p:cNvPr>
          <p:cNvCxnSpPr/>
          <p:nvPr/>
        </p:nvCxnSpPr>
        <p:spPr>
          <a:xfrm>
            <a:off x="401778" y="1185981"/>
            <a:ext cx="46990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 name="直線コネクタ 4">
            <a:extLst>
              <a:ext uri="{FF2B5EF4-FFF2-40B4-BE49-F238E27FC236}">
                <a16:creationId xmlns:a16="http://schemas.microsoft.com/office/drawing/2014/main" id="{C9193BCE-80FE-03F1-DE38-37EE48D1F195}"/>
              </a:ext>
            </a:extLst>
          </p:cNvPr>
          <p:cNvCxnSpPr/>
          <p:nvPr/>
        </p:nvCxnSpPr>
        <p:spPr>
          <a:xfrm>
            <a:off x="1361328" y="972903"/>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6" name="正方形/長方形 5">
            <a:extLst>
              <a:ext uri="{FF2B5EF4-FFF2-40B4-BE49-F238E27FC236}">
                <a16:creationId xmlns:a16="http://schemas.microsoft.com/office/drawing/2014/main" id="{4B88D6E3-0139-0596-549F-7A8F547308C2}"/>
              </a:ext>
            </a:extLst>
          </p:cNvPr>
          <p:cNvSpPr/>
          <p:nvPr/>
        </p:nvSpPr>
        <p:spPr>
          <a:xfrm>
            <a:off x="1395196" y="1243592"/>
            <a:ext cx="2841002" cy="304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CA" altLang="ja-CA" dirty="0"/>
              <a:t>Gate = Time window ~10µs</a:t>
            </a:r>
            <a:endParaRPr kumimoji="1" lang="ja-CA" altLang="en-US" dirty="0"/>
          </a:p>
        </p:txBody>
      </p:sp>
      <p:cxnSp>
        <p:nvCxnSpPr>
          <p:cNvPr id="7" name="直線コネクタ 6">
            <a:extLst>
              <a:ext uri="{FF2B5EF4-FFF2-40B4-BE49-F238E27FC236}">
                <a16:creationId xmlns:a16="http://schemas.microsoft.com/office/drawing/2014/main" id="{4432C505-F136-D1AF-39A4-162DEF243A46}"/>
              </a:ext>
            </a:extLst>
          </p:cNvPr>
          <p:cNvCxnSpPr/>
          <p:nvPr/>
        </p:nvCxnSpPr>
        <p:spPr>
          <a:xfrm>
            <a:off x="4606885" y="978546"/>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8" name="正方形/長方形 7">
            <a:extLst>
              <a:ext uri="{FF2B5EF4-FFF2-40B4-BE49-F238E27FC236}">
                <a16:creationId xmlns:a16="http://schemas.microsoft.com/office/drawing/2014/main" id="{8C4D67A8-F21B-093B-A931-EB6202725CAF}"/>
              </a:ext>
            </a:extLst>
          </p:cNvPr>
          <p:cNvSpPr/>
          <p:nvPr/>
        </p:nvSpPr>
        <p:spPr>
          <a:xfrm>
            <a:off x="4627305" y="1212414"/>
            <a:ext cx="295673" cy="304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dirty="0"/>
          </a:p>
        </p:txBody>
      </p:sp>
      <p:pic>
        <p:nvPicPr>
          <p:cNvPr id="9" name="図 8">
            <a:extLst>
              <a:ext uri="{FF2B5EF4-FFF2-40B4-BE49-F238E27FC236}">
                <a16:creationId xmlns:a16="http://schemas.microsoft.com/office/drawing/2014/main" id="{2AF49CAB-28BE-FC7B-2C57-E8306FCA63F9}"/>
              </a:ext>
            </a:extLst>
          </p:cNvPr>
          <p:cNvPicPr>
            <a:picLocks noChangeAspect="1"/>
          </p:cNvPicPr>
          <p:nvPr/>
        </p:nvPicPr>
        <p:blipFill>
          <a:blip r:embed="rId2"/>
          <a:srcRect l="33393" r="33352"/>
          <a:stretch>
            <a:fillRect/>
          </a:stretch>
        </p:blipFill>
        <p:spPr>
          <a:xfrm>
            <a:off x="5854406" y="670464"/>
            <a:ext cx="3126749" cy="2075292"/>
          </a:xfrm>
          <a:prstGeom prst="rect">
            <a:avLst/>
          </a:prstGeom>
        </p:spPr>
      </p:pic>
      <p:sp>
        <p:nvSpPr>
          <p:cNvPr id="10" name="テキスト ボックス 9">
            <a:extLst>
              <a:ext uri="{FF2B5EF4-FFF2-40B4-BE49-F238E27FC236}">
                <a16:creationId xmlns:a16="http://schemas.microsoft.com/office/drawing/2014/main" id="{062FFE58-C461-7668-FFE2-CC5BDE9036EC}"/>
              </a:ext>
            </a:extLst>
          </p:cNvPr>
          <p:cNvSpPr txBox="1"/>
          <p:nvPr/>
        </p:nvSpPr>
        <p:spPr>
          <a:xfrm>
            <a:off x="8977755" y="813430"/>
            <a:ext cx="3351995" cy="1477328"/>
          </a:xfrm>
          <a:prstGeom prst="rect">
            <a:avLst/>
          </a:prstGeom>
          <a:noFill/>
        </p:spPr>
        <p:txBody>
          <a:bodyPr wrap="square" rtlCol="0">
            <a:spAutoFit/>
          </a:bodyPr>
          <a:lstStyle/>
          <a:p>
            <a:r>
              <a:rPr kumimoji="1" lang="en-CA" altLang="ja-CA" dirty="0"/>
              <a:t>Count loss in high rate</a:t>
            </a:r>
          </a:p>
          <a:p>
            <a:pPr marL="285750" indent="-285750">
              <a:buFont typeface="Wingdings" pitchFamily="2" charset="2"/>
              <a:buChar char="à"/>
            </a:pPr>
            <a:r>
              <a:rPr kumimoji="1" lang="en-CA" altLang="ja-CA" dirty="0">
                <a:sym typeface="Wingdings" pitchFamily="2" charset="2"/>
              </a:rPr>
              <a:t>The lost counts must be corrected, assuming a deadtime model.</a:t>
            </a:r>
          </a:p>
          <a:p>
            <a:pPr marL="285750" indent="-285750">
              <a:buFont typeface="Wingdings" pitchFamily="2" charset="2"/>
              <a:buChar char="à"/>
            </a:pPr>
            <a:r>
              <a:rPr kumimoji="1" lang="en-CA" altLang="ja-CA" dirty="0">
                <a:sym typeface="Wingdings" pitchFamily="2" charset="2"/>
              </a:rPr>
              <a:t>Or go to </a:t>
            </a:r>
            <a:r>
              <a:rPr kumimoji="1" lang="en-CA" altLang="ja-CA" dirty="0">
                <a:solidFill>
                  <a:srgbClr val="FF0000"/>
                </a:solidFill>
                <a:sym typeface="Wingdings" pitchFamily="2" charset="2"/>
              </a:rPr>
              <a:t>peak detect</a:t>
            </a:r>
            <a:r>
              <a:rPr kumimoji="1" lang="en-CA" altLang="ja-CA" dirty="0">
                <a:sym typeface="Wingdings" pitchFamily="2" charset="2"/>
              </a:rPr>
              <a:t> scheme</a:t>
            </a:r>
          </a:p>
        </p:txBody>
      </p:sp>
      <p:sp>
        <p:nvSpPr>
          <p:cNvPr id="11" name="テキスト ボックス 10">
            <a:extLst>
              <a:ext uri="{FF2B5EF4-FFF2-40B4-BE49-F238E27FC236}">
                <a16:creationId xmlns:a16="http://schemas.microsoft.com/office/drawing/2014/main" id="{EDD877FC-F1EE-B103-E9C3-E689DCC5FA1A}"/>
              </a:ext>
            </a:extLst>
          </p:cNvPr>
          <p:cNvSpPr txBox="1"/>
          <p:nvPr/>
        </p:nvSpPr>
        <p:spPr>
          <a:xfrm>
            <a:off x="1277904" y="1745672"/>
            <a:ext cx="3645074" cy="1754326"/>
          </a:xfrm>
          <a:prstGeom prst="rect">
            <a:avLst/>
          </a:prstGeom>
          <a:noFill/>
        </p:spPr>
        <p:txBody>
          <a:bodyPr wrap="square" rtlCol="0">
            <a:spAutoFit/>
          </a:bodyPr>
          <a:lstStyle/>
          <a:p>
            <a:r>
              <a:rPr kumimoji="1" lang="en-CA" altLang="ja-CA" dirty="0"/>
              <a:t>If a </a:t>
            </a:r>
            <a:r>
              <a:rPr kumimoji="1" lang="en-CA" altLang="ja-CA" dirty="0">
                <a:solidFill>
                  <a:srgbClr val="FF0000"/>
                </a:solidFill>
              </a:rPr>
              <a:t>2</a:t>
            </a:r>
            <a:r>
              <a:rPr kumimoji="1" lang="en-CA" altLang="ja-CA" baseline="30000" dirty="0">
                <a:solidFill>
                  <a:srgbClr val="FF0000"/>
                </a:solidFill>
              </a:rPr>
              <a:t>nd</a:t>
            </a:r>
            <a:r>
              <a:rPr kumimoji="1" lang="en-CA" altLang="ja-CA" dirty="0">
                <a:solidFill>
                  <a:srgbClr val="FF0000"/>
                </a:solidFill>
              </a:rPr>
              <a:t> muon </a:t>
            </a:r>
            <a:r>
              <a:rPr kumimoji="1" lang="en-CA" altLang="ja-CA" dirty="0"/>
              <a:t>comes in within the gate window, such event must be discarded.</a:t>
            </a:r>
          </a:p>
          <a:p>
            <a:r>
              <a:rPr kumimoji="1" lang="en-CA" altLang="ja-CA" dirty="0"/>
              <a:t>If </a:t>
            </a:r>
            <a:r>
              <a:rPr kumimoji="1" lang="en-CA" altLang="ja-CA" dirty="0">
                <a:solidFill>
                  <a:srgbClr val="FF0000"/>
                </a:solidFill>
              </a:rPr>
              <a:t>more than one e+ hit </a:t>
            </a:r>
            <a:r>
              <a:rPr kumimoji="1" lang="en-CA" altLang="ja-CA" dirty="0"/>
              <a:t>is recorded within the gate window, such event must be discarded.</a:t>
            </a:r>
          </a:p>
        </p:txBody>
      </p:sp>
      <p:pic>
        <p:nvPicPr>
          <p:cNvPr id="12" name="図 11">
            <a:extLst>
              <a:ext uri="{FF2B5EF4-FFF2-40B4-BE49-F238E27FC236}">
                <a16:creationId xmlns:a16="http://schemas.microsoft.com/office/drawing/2014/main" id="{0E6C79E1-9D88-D728-5C49-EEB796C65546}"/>
              </a:ext>
            </a:extLst>
          </p:cNvPr>
          <p:cNvPicPr>
            <a:picLocks noChangeAspect="1"/>
          </p:cNvPicPr>
          <p:nvPr/>
        </p:nvPicPr>
        <p:blipFill>
          <a:blip r:embed="rId3"/>
          <a:stretch>
            <a:fillRect/>
          </a:stretch>
        </p:blipFill>
        <p:spPr>
          <a:xfrm>
            <a:off x="6096000" y="3166751"/>
            <a:ext cx="2998306" cy="3597967"/>
          </a:xfrm>
          <a:prstGeom prst="rect">
            <a:avLst/>
          </a:prstGeom>
        </p:spPr>
      </p:pic>
      <p:pic>
        <p:nvPicPr>
          <p:cNvPr id="13" name="図 12">
            <a:extLst>
              <a:ext uri="{FF2B5EF4-FFF2-40B4-BE49-F238E27FC236}">
                <a16:creationId xmlns:a16="http://schemas.microsoft.com/office/drawing/2014/main" id="{C980ABF6-F208-B046-C228-CC991DB529ED}"/>
              </a:ext>
            </a:extLst>
          </p:cNvPr>
          <p:cNvPicPr>
            <a:picLocks noChangeAspect="1"/>
          </p:cNvPicPr>
          <p:nvPr/>
        </p:nvPicPr>
        <p:blipFill>
          <a:blip r:embed="rId4"/>
          <a:stretch>
            <a:fillRect/>
          </a:stretch>
        </p:blipFill>
        <p:spPr>
          <a:xfrm>
            <a:off x="9247331" y="4738272"/>
            <a:ext cx="2619086" cy="2026446"/>
          </a:xfrm>
          <a:prstGeom prst="rect">
            <a:avLst/>
          </a:prstGeom>
        </p:spPr>
      </p:pic>
      <p:sp>
        <p:nvSpPr>
          <p:cNvPr id="14" name="テキスト ボックス 13">
            <a:extLst>
              <a:ext uri="{FF2B5EF4-FFF2-40B4-BE49-F238E27FC236}">
                <a16:creationId xmlns:a16="http://schemas.microsoft.com/office/drawing/2014/main" id="{CC6274AC-0A3A-3DB3-E21C-F681DCD77A7D}"/>
              </a:ext>
            </a:extLst>
          </p:cNvPr>
          <p:cNvSpPr txBox="1"/>
          <p:nvPr/>
        </p:nvSpPr>
        <p:spPr>
          <a:xfrm>
            <a:off x="9050492" y="3214088"/>
            <a:ext cx="3058081" cy="1477328"/>
          </a:xfrm>
          <a:prstGeom prst="rect">
            <a:avLst/>
          </a:prstGeom>
          <a:noFill/>
        </p:spPr>
        <p:txBody>
          <a:bodyPr wrap="square" rtlCol="0">
            <a:spAutoFit/>
          </a:bodyPr>
          <a:lstStyle/>
          <a:p>
            <a:r>
              <a:rPr kumimoji="1" lang="en-CA" altLang="ja-CA" dirty="0"/>
              <a:t>Fixed </a:t>
            </a:r>
            <a:r>
              <a:rPr kumimoji="1" lang="en-CA" altLang="ja-CA" dirty="0">
                <a:solidFill>
                  <a:srgbClr val="FF0000"/>
                </a:solidFill>
              </a:rPr>
              <a:t>deadtime </a:t>
            </a:r>
            <a:r>
              <a:rPr kumimoji="1" lang="en-CA" altLang="ja-CA" dirty="0">
                <a:solidFill>
                  <a:srgbClr val="FF0000"/>
                </a:solidFill>
                <a:latin typeface="Symbol" pitchFamily="2" charset="2"/>
              </a:rPr>
              <a:t>t</a:t>
            </a:r>
            <a:r>
              <a:rPr kumimoji="1" lang="en-CA" altLang="ja-CA" dirty="0">
                <a:solidFill>
                  <a:srgbClr val="FF0000"/>
                </a:solidFill>
              </a:rPr>
              <a:t> </a:t>
            </a:r>
            <a:r>
              <a:rPr kumimoji="1" lang="en-CA" altLang="ja-CA" dirty="0"/>
              <a:t>model and correction works for Volume2014 amplifier</a:t>
            </a:r>
          </a:p>
          <a:p>
            <a:endParaRPr kumimoji="1" lang="en-CA" altLang="ja-CA" dirty="0"/>
          </a:p>
          <a:p>
            <a:r>
              <a:rPr kumimoji="1" lang="en-CA" altLang="ja-CA" dirty="0" err="1"/>
              <a:t>Ncorr</a:t>
            </a:r>
            <a:r>
              <a:rPr kumimoji="1" lang="en-CA" altLang="ja-CA" dirty="0"/>
              <a:t> = Nobs/(1-Nobs </a:t>
            </a:r>
            <a:r>
              <a:rPr kumimoji="1" lang="en-CA" altLang="ja-CA" dirty="0">
                <a:latin typeface="Symbol" pitchFamily="2" charset="2"/>
              </a:rPr>
              <a:t>t</a:t>
            </a:r>
            <a:r>
              <a:rPr kumimoji="1" lang="en-CA" altLang="ja-CA" dirty="0"/>
              <a:t>)</a:t>
            </a:r>
            <a:endParaRPr kumimoji="1" lang="ja-CA" altLang="en-US" dirty="0"/>
          </a:p>
        </p:txBody>
      </p:sp>
      <p:sp>
        <p:nvSpPr>
          <p:cNvPr id="17" name="テキスト ボックス 16">
            <a:extLst>
              <a:ext uri="{FF2B5EF4-FFF2-40B4-BE49-F238E27FC236}">
                <a16:creationId xmlns:a16="http://schemas.microsoft.com/office/drawing/2014/main" id="{34782358-914A-B95F-B81B-F5DE9CD15918}"/>
              </a:ext>
            </a:extLst>
          </p:cNvPr>
          <p:cNvSpPr txBox="1"/>
          <p:nvPr/>
        </p:nvSpPr>
        <p:spPr>
          <a:xfrm>
            <a:off x="7405867" y="2844756"/>
            <a:ext cx="6099462" cy="369332"/>
          </a:xfrm>
          <a:prstGeom prst="rect">
            <a:avLst/>
          </a:prstGeom>
          <a:noFill/>
        </p:spPr>
        <p:txBody>
          <a:bodyPr wrap="square">
            <a:spAutoFit/>
          </a:bodyPr>
          <a:lstStyle/>
          <a:p>
            <a:r>
              <a:rPr lang="en-CA" altLang="ja-CA" dirty="0" err="1"/>
              <a:t>KMKojima</a:t>
            </a:r>
            <a:r>
              <a:rPr lang="en-CA" altLang="ja-CA" dirty="0"/>
              <a:t> </a:t>
            </a:r>
            <a:r>
              <a:rPr lang="en-CA" altLang="ja-CA" i="1" dirty="0"/>
              <a:t>et al. </a:t>
            </a:r>
            <a:r>
              <a:rPr lang="ja-CA" altLang="en-US" dirty="0"/>
              <a:t>JPS Conf. Proc. , 011062 (2018)</a:t>
            </a:r>
          </a:p>
        </p:txBody>
      </p:sp>
      <p:sp>
        <p:nvSpPr>
          <p:cNvPr id="18" name="テキスト ボックス 17">
            <a:extLst>
              <a:ext uri="{FF2B5EF4-FFF2-40B4-BE49-F238E27FC236}">
                <a16:creationId xmlns:a16="http://schemas.microsoft.com/office/drawing/2014/main" id="{83F0560F-B93E-8C11-2CB3-1CE741A4A26E}"/>
              </a:ext>
            </a:extLst>
          </p:cNvPr>
          <p:cNvSpPr txBox="1"/>
          <p:nvPr/>
        </p:nvSpPr>
        <p:spPr>
          <a:xfrm>
            <a:off x="9658044" y="154078"/>
            <a:ext cx="2460631" cy="646331"/>
          </a:xfrm>
          <a:prstGeom prst="rect">
            <a:avLst/>
          </a:prstGeom>
          <a:noFill/>
        </p:spPr>
        <p:txBody>
          <a:bodyPr wrap="square">
            <a:spAutoFit/>
          </a:bodyPr>
          <a:lstStyle/>
          <a:p>
            <a:pPr>
              <a:buNone/>
            </a:pPr>
            <a:r>
              <a:rPr lang="en-CA" altLang="ja-CA" dirty="0">
                <a:solidFill>
                  <a:srgbClr val="000000"/>
                </a:solidFill>
                <a:effectLst/>
              </a:rPr>
              <a:t>D E Pooley et al </a:t>
            </a:r>
          </a:p>
          <a:p>
            <a:pPr>
              <a:buNone/>
            </a:pPr>
            <a:r>
              <a:rPr lang="en-CA" altLang="ja-CA" dirty="0">
                <a:solidFill>
                  <a:srgbClr val="000000"/>
                </a:solidFill>
                <a:effectLst/>
              </a:rPr>
              <a:t>2023 J. Phys.: Conf. Ser. </a:t>
            </a:r>
          </a:p>
        </p:txBody>
      </p:sp>
      <p:pic>
        <p:nvPicPr>
          <p:cNvPr id="20" name="図 19" descr="グラフ, 散布図&#10;&#10;AI 生成コンテンツは誤りを含む可能性があります。">
            <a:extLst>
              <a:ext uri="{FF2B5EF4-FFF2-40B4-BE49-F238E27FC236}">
                <a16:creationId xmlns:a16="http://schemas.microsoft.com/office/drawing/2014/main" id="{FC2FCD0D-B594-510E-4763-DC9BD1E399EE}"/>
              </a:ext>
            </a:extLst>
          </p:cNvPr>
          <p:cNvPicPr>
            <a:picLocks noChangeAspect="1"/>
          </p:cNvPicPr>
          <p:nvPr/>
        </p:nvPicPr>
        <p:blipFill>
          <a:blip r:embed="rId5"/>
          <a:stretch>
            <a:fillRect/>
          </a:stretch>
        </p:blipFill>
        <p:spPr>
          <a:xfrm>
            <a:off x="1087578" y="3774580"/>
            <a:ext cx="3835400" cy="2730500"/>
          </a:xfrm>
          <a:prstGeom prst="rect">
            <a:avLst/>
          </a:prstGeom>
        </p:spPr>
      </p:pic>
      <p:sp>
        <p:nvSpPr>
          <p:cNvPr id="21" name="テキスト ボックス 20">
            <a:extLst>
              <a:ext uri="{FF2B5EF4-FFF2-40B4-BE49-F238E27FC236}">
                <a16:creationId xmlns:a16="http://schemas.microsoft.com/office/drawing/2014/main" id="{83A64DAD-3516-3FD0-4D00-5052F55850EA}"/>
              </a:ext>
            </a:extLst>
          </p:cNvPr>
          <p:cNvSpPr txBox="1"/>
          <p:nvPr/>
        </p:nvSpPr>
        <p:spPr>
          <a:xfrm>
            <a:off x="3628224" y="3993691"/>
            <a:ext cx="1146917" cy="369332"/>
          </a:xfrm>
          <a:prstGeom prst="rect">
            <a:avLst/>
          </a:prstGeom>
          <a:noFill/>
        </p:spPr>
        <p:txBody>
          <a:bodyPr wrap="none" rtlCol="0">
            <a:spAutoFit/>
          </a:bodyPr>
          <a:lstStyle/>
          <a:p>
            <a:r>
              <a:rPr kumimoji="1" lang="en-CA" altLang="ja-CA" dirty="0"/>
              <a:t>B counter</a:t>
            </a:r>
            <a:endParaRPr kumimoji="1" lang="ja-CA" altLang="en-US" dirty="0"/>
          </a:p>
        </p:txBody>
      </p:sp>
      <p:sp>
        <p:nvSpPr>
          <p:cNvPr id="25" name="テキスト ボックス 24">
            <a:extLst>
              <a:ext uri="{FF2B5EF4-FFF2-40B4-BE49-F238E27FC236}">
                <a16:creationId xmlns:a16="http://schemas.microsoft.com/office/drawing/2014/main" id="{3778EB2C-012C-0ECF-37FE-2DDFA1EA929C}"/>
              </a:ext>
            </a:extLst>
          </p:cNvPr>
          <p:cNvSpPr txBox="1"/>
          <p:nvPr/>
        </p:nvSpPr>
        <p:spPr>
          <a:xfrm>
            <a:off x="3702368" y="6320414"/>
            <a:ext cx="678391" cy="369332"/>
          </a:xfrm>
          <a:prstGeom prst="rect">
            <a:avLst/>
          </a:prstGeom>
          <a:noFill/>
        </p:spPr>
        <p:txBody>
          <a:bodyPr wrap="none" rtlCol="0">
            <a:spAutoFit/>
          </a:bodyPr>
          <a:lstStyle/>
          <a:p>
            <a:r>
              <a:rPr kumimoji="1" lang="en-CA" altLang="ja-CA" dirty="0"/>
              <a:t>8000</a:t>
            </a:r>
            <a:endParaRPr kumimoji="1" lang="ja-CA" altLang="en-US" dirty="0"/>
          </a:p>
        </p:txBody>
      </p:sp>
      <p:sp>
        <p:nvSpPr>
          <p:cNvPr id="26" name="テキスト ボックス 25">
            <a:extLst>
              <a:ext uri="{FF2B5EF4-FFF2-40B4-BE49-F238E27FC236}">
                <a16:creationId xmlns:a16="http://schemas.microsoft.com/office/drawing/2014/main" id="{6901E38C-8463-4C0B-DA76-1B7CCBFC0982}"/>
              </a:ext>
            </a:extLst>
          </p:cNvPr>
          <p:cNvSpPr txBox="1"/>
          <p:nvPr/>
        </p:nvSpPr>
        <p:spPr>
          <a:xfrm>
            <a:off x="2571477" y="6449030"/>
            <a:ext cx="1088760" cy="369332"/>
          </a:xfrm>
          <a:prstGeom prst="rect">
            <a:avLst/>
          </a:prstGeom>
          <a:noFill/>
        </p:spPr>
        <p:txBody>
          <a:bodyPr wrap="none" rtlCol="0">
            <a:spAutoFit/>
          </a:bodyPr>
          <a:lstStyle/>
          <a:p>
            <a:r>
              <a:rPr kumimoji="1" lang="en-CA" altLang="ja-CA" dirty="0"/>
              <a:t>Time (ns)</a:t>
            </a:r>
            <a:endParaRPr kumimoji="1" lang="ja-CA" altLang="en-US" dirty="0"/>
          </a:p>
        </p:txBody>
      </p:sp>
      <p:cxnSp>
        <p:nvCxnSpPr>
          <p:cNvPr id="28" name="直線コネクタ 27">
            <a:extLst>
              <a:ext uri="{FF2B5EF4-FFF2-40B4-BE49-F238E27FC236}">
                <a16:creationId xmlns:a16="http://schemas.microsoft.com/office/drawing/2014/main" id="{C00B7843-7D58-EAE6-B723-E9B6C567F6B4}"/>
              </a:ext>
            </a:extLst>
          </p:cNvPr>
          <p:cNvCxnSpPr/>
          <p:nvPr/>
        </p:nvCxnSpPr>
        <p:spPr>
          <a:xfrm>
            <a:off x="799054" y="4137418"/>
            <a:ext cx="552985"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29" name="直線コネクタ 28">
            <a:extLst>
              <a:ext uri="{FF2B5EF4-FFF2-40B4-BE49-F238E27FC236}">
                <a16:creationId xmlns:a16="http://schemas.microsoft.com/office/drawing/2014/main" id="{80BA1F41-001F-8F0D-46C1-AC0953297F0E}"/>
              </a:ext>
            </a:extLst>
          </p:cNvPr>
          <p:cNvCxnSpPr>
            <a:cxnSpLocks/>
          </p:cNvCxnSpPr>
          <p:nvPr/>
        </p:nvCxnSpPr>
        <p:spPr>
          <a:xfrm>
            <a:off x="842210" y="5264377"/>
            <a:ext cx="393293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33" name="テキスト ボックス 32">
            <a:extLst>
              <a:ext uri="{FF2B5EF4-FFF2-40B4-BE49-F238E27FC236}">
                <a16:creationId xmlns:a16="http://schemas.microsoft.com/office/drawing/2014/main" id="{F844532D-6DDF-0C1C-7FCB-3477BBE3E770}"/>
              </a:ext>
            </a:extLst>
          </p:cNvPr>
          <p:cNvSpPr txBox="1"/>
          <p:nvPr/>
        </p:nvSpPr>
        <p:spPr>
          <a:xfrm>
            <a:off x="1703424" y="3556468"/>
            <a:ext cx="2995820" cy="369332"/>
          </a:xfrm>
          <a:prstGeom prst="rect">
            <a:avLst/>
          </a:prstGeom>
          <a:noFill/>
        </p:spPr>
        <p:txBody>
          <a:bodyPr wrap="none" rtlCol="0">
            <a:spAutoFit/>
          </a:bodyPr>
          <a:lstStyle/>
          <a:p>
            <a:r>
              <a:rPr kumimoji="1" lang="en-CA" altLang="ja-CA" dirty="0"/>
              <a:t>TRIUMF Dilution Refrigerator</a:t>
            </a:r>
            <a:endParaRPr kumimoji="1" lang="ja-CA" altLang="en-US" dirty="0"/>
          </a:p>
        </p:txBody>
      </p:sp>
      <p:sp>
        <p:nvSpPr>
          <p:cNvPr id="34" name="テキスト ボックス 33">
            <a:extLst>
              <a:ext uri="{FF2B5EF4-FFF2-40B4-BE49-F238E27FC236}">
                <a16:creationId xmlns:a16="http://schemas.microsoft.com/office/drawing/2014/main" id="{8FD27662-DC33-D3B3-B924-64C343A6320E}"/>
              </a:ext>
            </a:extLst>
          </p:cNvPr>
          <p:cNvSpPr txBox="1"/>
          <p:nvPr/>
        </p:nvSpPr>
        <p:spPr>
          <a:xfrm>
            <a:off x="159602" y="5114710"/>
            <a:ext cx="1212191" cy="646331"/>
          </a:xfrm>
          <a:prstGeom prst="rect">
            <a:avLst/>
          </a:prstGeom>
          <a:noFill/>
        </p:spPr>
        <p:txBody>
          <a:bodyPr wrap="none" rtlCol="0">
            <a:spAutoFit/>
          </a:bodyPr>
          <a:lstStyle/>
          <a:p>
            <a:r>
              <a:rPr kumimoji="1" lang="en-CA" altLang="ja-CA" dirty="0" err="1"/>
              <a:t>Nbg</a:t>
            </a:r>
            <a:r>
              <a:rPr kumimoji="1" lang="en-CA" altLang="ja-CA" dirty="0"/>
              <a:t> </a:t>
            </a:r>
          </a:p>
          <a:p>
            <a:r>
              <a:rPr kumimoji="1" lang="en-CA" altLang="ja-CA" dirty="0"/>
              <a:t>~ 3% N(t0)</a:t>
            </a:r>
            <a:endParaRPr kumimoji="1" lang="ja-CA" altLang="en-US" dirty="0"/>
          </a:p>
        </p:txBody>
      </p:sp>
      <p:sp>
        <p:nvSpPr>
          <p:cNvPr id="35" name="テキスト ボックス 34">
            <a:extLst>
              <a:ext uri="{FF2B5EF4-FFF2-40B4-BE49-F238E27FC236}">
                <a16:creationId xmlns:a16="http://schemas.microsoft.com/office/drawing/2014/main" id="{D23979B9-5541-3E1D-F64A-78E1C35C461F}"/>
              </a:ext>
            </a:extLst>
          </p:cNvPr>
          <p:cNvSpPr txBox="1"/>
          <p:nvPr/>
        </p:nvSpPr>
        <p:spPr>
          <a:xfrm>
            <a:off x="160613" y="3954885"/>
            <a:ext cx="681597" cy="369332"/>
          </a:xfrm>
          <a:prstGeom prst="rect">
            <a:avLst/>
          </a:prstGeom>
          <a:noFill/>
        </p:spPr>
        <p:txBody>
          <a:bodyPr wrap="none" rtlCol="0">
            <a:spAutoFit/>
          </a:bodyPr>
          <a:lstStyle/>
          <a:p>
            <a:r>
              <a:rPr kumimoji="1" lang="en-CA" altLang="ja-CA" dirty="0"/>
              <a:t>N(t0)</a:t>
            </a:r>
            <a:endParaRPr kumimoji="1" lang="ja-CA" altLang="en-US" dirty="0"/>
          </a:p>
        </p:txBody>
      </p:sp>
      <p:sp>
        <p:nvSpPr>
          <p:cNvPr id="36" name="テキスト ボックス 35">
            <a:extLst>
              <a:ext uri="{FF2B5EF4-FFF2-40B4-BE49-F238E27FC236}">
                <a16:creationId xmlns:a16="http://schemas.microsoft.com/office/drawing/2014/main" id="{9067F2F6-A4C1-2F57-FB9A-1218509776A2}"/>
              </a:ext>
            </a:extLst>
          </p:cNvPr>
          <p:cNvSpPr txBox="1"/>
          <p:nvPr/>
        </p:nvSpPr>
        <p:spPr>
          <a:xfrm>
            <a:off x="1421324" y="5565027"/>
            <a:ext cx="3250323" cy="646331"/>
          </a:xfrm>
          <a:prstGeom prst="rect">
            <a:avLst/>
          </a:prstGeom>
          <a:noFill/>
        </p:spPr>
        <p:txBody>
          <a:bodyPr wrap="square" rtlCol="0">
            <a:spAutoFit/>
          </a:bodyPr>
          <a:lstStyle/>
          <a:p>
            <a:r>
              <a:rPr kumimoji="1" lang="en-CA" altLang="ja-CA" dirty="0"/>
              <a:t>Background level goes up or has time dependence, if wrong.</a:t>
            </a:r>
            <a:endParaRPr kumimoji="1" lang="ja-CA" altLang="en-US" dirty="0"/>
          </a:p>
        </p:txBody>
      </p:sp>
    </p:spTree>
    <p:extLst>
      <p:ext uri="{BB962C8B-B14F-4D97-AF65-F5344CB8AC3E}">
        <p14:creationId xmlns:p14="http://schemas.microsoft.com/office/powerpoint/2010/main" val="24979643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グループ化 80">
            <a:extLst>
              <a:ext uri="{FF2B5EF4-FFF2-40B4-BE49-F238E27FC236}">
                <a16:creationId xmlns:a16="http://schemas.microsoft.com/office/drawing/2014/main" id="{6649EE86-ACF2-F34C-0D34-8C60E13E755C}"/>
              </a:ext>
            </a:extLst>
          </p:cNvPr>
          <p:cNvGrpSpPr/>
          <p:nvPr/>
        </p:nvGrpSpPr>
        <p:grpSpPr>
          <a:xfrm>
            <a:off x="513887" y="1274377"/>
            <a:ext cx="6016252" cy="3409934"/>
            <a:chOff x="7383455" y="3291037"/>
            <a:chExt cx="6016252" cy="3409934"/>
          </a:xfrm>
        </p:grpSpPr>
        <p:grpSp>
          <p:nvGrpSpPr>
            <p:cNvPr id="79" name="グループ化 78">
              <a:extLst>
                <a:ext uri="{FF2B5EF4-FFF2-40B4-BE49-F238E27FC236}">
                  <a16:creationId xmlns:a16="http://schemas.microsoft.com/office/drawing/2014/main" id="{56A88BED-1150-FC30-0A69-5696FF0F0B1D}"/>
                </a:ext>
              </a:extLst>
            </p:cNvPr>
            <p:cNvGrpSpPr/>
            <p:nvPr/>
          </p:nvGrpSpPr>
          <p:grpSpPr>
            <a:xfrm>
              <a:off x="7383455" y="3291037"/>
              <a:ext cx="3485314" cy="3300509"/>
              <a:chOff x="8026889" y="3074679"/>
              <a:chExt cx="3485314" cy="3300509"/>
            </a:xfrm>
          </p:grpSpPr>
          <p:grpSp>
            <p:nvGrpSpPr>
              <p:cNvPr id="72" name="グループ化 71">
                <a:extLst>
                  <a:ext uri="{FF2B5EF4-FFF2-40B4-BE49-F238E27FC236}">
                    <a16:creationId xmlns:a16="http://schemas.microsoft.com/office/drawing/2014/main" id="{B38D611B-32EB-B966-F7B4-3B71D22DF475}"/>
                  </a:ext>
                </a:extLst>
              </p:cNvPr>
              <p:cNvGrpSpPr/>
              <p:nvPr/>
            </p:nvGrpSpPr>
            <p:grpSpPr>
              <a:xfrm rot="10800000">
                <a:off x="8026889" y="3074679"/>
                <a:ext cx="3485314" cy="3300509"/>
                <a:chOff x="102398" y="1471783"/>
                <a:chExt cx="3485314" cy="3300509"/>
              </a:xfrm>
            </p:grpSpPr>
            <p:sp>
              <p:nvSpPr>
                <p:cNvPr id="73" name="正方形/長方形 72">
                  <a:extLst>
                    <a:ext uri="{FF2B5EF4-FFF2-40B4-BE49-F238E27FC236}">
                      <a16:creationId xmlns:a16="http://schemas.microsoft.com/office/drawing/2014/main" id="{6F6F047E-592D-C40C-3D36-4ACF1EA2EBAF}"/>
                    </a:ext>
                  </a:extLst>
                </p:cNvPr>
                <p:cNvSpPr/>
                <p:nvPr/>
              </p:nvSpPr>
              <p:spPr>
                <a:xfrm>
                  <a:off x="102398" y="3244798"/>
                  <a:ext cx="964409" cy="152749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dirty="0"/>
                </a:p>
              </p:txBody>
            </p:sp>
            <p:sp>
              <p:nvSpPr>
                <p:cNvPr id="75" name="円弧 74">
                  <a:extLst>
                    <a:ext uri="{FF2B5EF4-FFF2-40B4-BE49-F238E27FC236}">
                      <a16:creationId xmlns:a16="http://schemas.microsoft.com/office/drawing/2014/main" id="{5E945A8A-D4AD-3FFC-24A8-720D1F574D4F}"/>
                    </a:ext>
                  </a:extLst>
                </p:cNvPr>
                <p:cNvSpPr/>
                <p:nvPr/>
              </p:nvSpPr>
              <p:spPr>
                <a:xfrm rot="13508641">
                  <a:off x="925405" y="1578148"/>
                  <a:ext cx="2768672" cy="2555942"/>
                </a:xfrm>
                <a:prstGeom prst="arc">
                  <a:avLst>
                    <a:gd name="adj1" fmla="val 17888532"/>
                    <a:gd name="adj2" fmla="val 20009685"/>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CA" altLang="en-US"/>
                </a:p>
              </p:txBody>
            </p:sp>
          </p:grpSp>
          <p:sp>
            <p:nvSpPr>
              <p:cNvPr id="78" name="正方形/長方形 77">
                <a:extLst>
                  <a:ext uri="{FF2B5EF4-FFF2-40B4-BE49-F238E27FC236}">
                    <a16:creationId xmlns:a16="http://schemas.microsoft.com/office/drawing/2014/main" id="{5D8F347B-CEF1-E5F1-C180-C27020B4DDBB}"/>
                  </a:ext>
                </a:extLst>
              </p:cNvPr>
              <p:cNvSpPr/>
              <p:nvPr/>
            </p:nvSpPr>
            <p:spPr>
              <a:xfrm rot="10800000">
                <a:off x="10547794" y="5409741"/>
                <a:ext cx="964409" cy="69006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dirty="0"/>
              </a:p>
            </p:txBody>
          </p:sp>
        </p:grpSp>
        <p:sp>
          <p:nvSpPr>
            <p:cNvPr id="80" name="円弧 79">
              <a:extLst>
                <a:ext uri="{FF2B5EF4-FFF2-40B4-BE49-F238E27FC236}">
                  <a16:creationId xmlns:a16="http://schemas.microsoft.com/office/drawing/2014/main" id="{B07CF570-D4C0-4F53-4441-84BE38E58734}"/>
                </a:ext>
              </a:extLst>
            </p:cNvPr>
            <p:cNvSpPr/>
            <p:nvPr/>
          </p:nvSpPr>
          <p:spPr>
            <a:xfrm rot="13749105">
              <a:off x="10737400" y="4038664"/>
              <a:ext cx="2768672" cy="2555942"/>
            </a:xfrm>
            <a:prstGeom prst="arc">
              <a:avLst>
                <a:gd name="adj1" fmla="val 17888532"/>
                <a:gd name="adj2" fmla="val 20009685"/>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CA" altLang="en-US"/>
            </a:p>
          </p:txBody>
        </p:sp>
      </p:grpSp>
      <p:grpSp>
        <p:nvGrpSpPr>
          <p:cNvPr id="25" name="グループ化 24">
            <a:extLst>
              <a:ext uri="{FF2B5EF4-FFF2-40B4-BE49-F238E27FC236}">
                <a16:creationId xmlns:a16="http://schemas.microsoft.com/office/drawing/2014/main" id="{EFCCE50D-D192-0B00-BE5F-735A84A70E8D}"/>
              </a:ext>
            </a:extLst>
          </p:cNvPr>
          <p:cNvGrpSpPr/>
          <p:nvPr/>
        </p:nvGrpSpPr>
        <p:grpSpPr>
          <a:xfrm rot="10800000">
            <a:off x="3419587" y="1644174"/>
            <a:ext cx="4726086" cy="2984974"/>
            <a:chOff x="-1084579" y="1360717"/>
            <a:chExt cx="4726086" cy="2984974"/>
          </a:xfrm>
        </p:grpSpPr>
        <p:sp>
          <p:nvSpPr>
            <p:cNvPr id="26" name="正方形/長方形 25">
              <a:extLst>
                <a:ext uri="{FF2B5EF4-FFF2-40B4-BE49-F238E27FC236}">
                  <a16:creationId xmlns:a16="http://schemas.microsoft.com/office/drawing/2014/main" id="{3F547938-1D4D-6B26-78A1-B492D45C9BB8}"/>
                </a:ext>
              </a:extLst>
            </p:cNvPr>
            <p:cNvSpPr/>
            <p:nvPr/>
          </p:nvSpPr>
          <p:spPr>
            <a:xfrm>
              <a:off x="-1084579" y="1360717"/>
              <a:ext cx="2151382" cy="287473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dirty="0"/>
            </a:p>
          </p:txBody>
        </p:sp>
        <p:sp>
          <p:nvSpPr>
            <p:cNvPr id="27" name="正方形/長方形 26">
              <a:extLst>
                <a:ext uri="{FF2B5EF4-FFF2-40B4-BE49-F238E27FC236}">
                  <a16:creationId xmlns:a16="http://schemas.microsoft.com/office/drawing/2014/main" id="{F68F2AAE-C15D-042F-A49A-122BD12F4C4E}"/>
                </a:ext>
              </a:extLst>
            </p:cNvPr>
            <p:cNvSpPr/>
            <p:nvPr/>
          </p:nvSpPr>
          <p:spPr>
            <a:xfrm>
              <a:off x="-979670" y="1492251"/>
              <a:ext cx="2044213" cy="26009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CA" altLang="ja-CA" dirty="0"/>
                <a:t>s</a:t>
              </a:r>
              <a:endParaRPr kumimoji="1" lang="ja-CA" altLang="en-US" dirty="0"/>
            </a:p>
          </p:txBody>
        </p:sp>
        <p:sp>
          <p:nvSpPr>
            <p:cNvPr id="28" name="円弧 27">
              <a:extLst>
                <a:ext uri="{FF2B5EF4-FFF2-40B4-BE49-F238E27FC236}">
                  <a16:creationId xmlns:a16="http://schemas.microsoft.com/office/drawing/2014/main" id="{AEE97DFC-7D1D-CCE9-39F4-327E8986C33F}"/>
                </a:ext>
              </a:extLst>
            </p:cNvPr>
            <p:cNvSpPr/>
            <p:nvPr/>
          </p:nvSpPr>
          <p:spPr>
            <a:xfrm rot="13745952">
              <a:off x="836770" y="1540955"/>
              <a:ext cx="2895897" cy="2713576"/>
            </a:xfrm>
            <a:prstGeom prst="arc">
              <a:avLst>
                <a:gd name="adj1" fmla="val 17063982"/>
                <a:gd name="adj2" fmla="val 20637215"/>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CA" altLang="en-US"/>
            </a:p>
          </p:txBody>
        </p:sp>
      </p:grpSp>
      <p:sp>
        <p:nvSpPr>
          <p:cNvPr id="2" name="タイトル 1">
            <a:extLst>
              <a:ext uri="{FF2B5EF4-FFF2-40B4-BE49-F238E27FC236}">
                <a16:creationId xmlns:a16="http://schemas.microsoft.com/office/drawing/2014/main" id="{83412AAE-1B85-FC80-6711-02B42C27818A}"/>
              </a:ext>
            </a:extLst>
          </p:cNvPr>
          <p:cNvSpPr>
            <a:spLocks noGrp="1"/>
          </p:cNvSpPr>
          <p:nvPr>
            <p:ph type="title"/>
          </p:nvPr>
        </p:nvSpPr>
        <p:spPr>
          <a:xfrm>
            <a:off x="0" y="368776"/>
            <a:ext cx="10515600" cy="787288"/>
          </a:xfrm>
        </p:spPr>
        <p:txBody>
          <a:bodyPr/>
          <a:lstStyle/>
          <a:p>
            <a:r>
              <a:rPr kumimoji="1" lang="en-CA" altLang="ja-CA" dirty="0"/>
              <a:t>Counter geometry, beamline and cryostat etc.</a:t>
            </a:r>
            <a:endParaRPr kumimoji="1" lang="ja-CA" altLang="en-US" dirty="0"/>
          </a:p>
        </p:txBody>
      </p:sp>
      <p:sp>
        <p:nvSpPr>
          <p:cNvPr id="6" name="正方形/長方形 5">
            <a:extLst>
              <a:ext uri="{FF2B5EF4-FFF2-40B4-BE49-F238E27FC236}">
                <a16:creationId xmlns:a16="http://schemas.microsoft.com/office/drawing/2014/main" id="{E12ED219-6415-FCE2-9320-395BEF19E985}"/>
              </a:ext>
            </a:extLst>
          </p:cNvPr>
          <p:cNvSpPr/>
          <p:nvPr/>
        </p:nvSpPr>
        <p:spPr>
          <a:xfrm>
            <a:off x="5083631" y="2816222"/>
            <a:ext cx="283029" cy="751115"/>
          </a:xfrm>
          <a:prstGeom prst="rect">
            <a:avLst/>
          </a:prstGeom>
          <a:solidFill>
            <a:srgbClr val="00FD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7" name="正方形/長方形 6">
            <a:extLst>
              <a:ext uri="{FF2B5EF4-FFF2-40B4-BE49-F238E27FC236}">
                <a16:creationId xmlns:a16="http://schemas.microsoft.com/office/drawing/2014/main" id="{67039813-D5BF-5FDE-C9CF-21247F417B05}"/>
              </a:ext>
            </a:extLst>
          </p:cNvPr>
          <p:cNvSpPr/>
          <p:nvPr/>
        </p:nvSpPr>
        <p:spPr>
          <a:xfrm>
            <a:off x="1568224" y="2816222"/>
            <a:ext cx="283029" cy="751115"/>
          </a:xfrm>
          <a:prstGeom prst="rect">
            <a:avLst/>
          </a:prstGeom>
          <a:solidFill>
            <a:srgbClr val="00FD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8" name="正方形/長方形 7">
            <a:extLst>
              <a:ext uri="{FF2B5EF4-FFF2-40B4-BE49-F238E27FC236}">
                <a16:creationId xmlns:a16="http://schemas.microsoft.com/office/drawing/2014/main" id="{F574938D-AB14-C812-EB34-A6C6256ADD5D}"/>
              </a:ext>
            </a:extLst>
          </p:cNvPr>
          <p:cNvSpPr/>
          <p:nvPr/>
        </p:nvSpPr>
        <p:spPr>
          <a:xfrm>
            <a:off x="5549108" y="1194250"/>
            <a:ext cx="283029" cy="3995057"/>
          </a:xfrm>
          <a:prstGeom prst="rec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9" name="正方形/長方形 8">
            <a:extLst>
              <a:ext uri="{FF2B5EF4-FFF2-40B4-BE49-F238E27FC236}">
                <a16:creationId xmlns:a16="http://schemas.microsoft.com/office/drawing/2014/main" id="{A3A43EE0-5694-E7DC-9BBD-5E10EEA21004}"/>
              </a:ext>
            </a:extLst>
          </p:cNvPr>
          <p:cNvSpPr/>
          <p:nvPr/>
        </p:nvSpPr>
        <p:spPr>
          <a:xfrm>
            <a:off x="1173730" y="1210128"/>
            <a:ext cx="283029" cy="3995057"/>
          </a:xfrm>
          <a:prstGeom prst="rec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0" name="テキスト ボックス 9">
            <a:extLst>
              <a:ext uri="{FF2B5EF4-FFF2-40B4-BE49-F238E27FC236}">
                <a16:creationId xmlns:a16="http://schemas.microsoft.com/office/drawing/2014/main" id="{F5BAF16C-9F43-12D1-DC14-AF4354849CB5}"/>
              </a:ext>
            </a:extLst>
          </p:cNvPr>
          <p:cNvSpPr txBox="1"/>
          <p:nvPr/>
        </p:nvSpPr>
        <p:spPr>
          <a:xfrm>
            <a:off x="8300390" y="1147150"/>
            <a:ext cx="3744686" cy="923330"/>
          </a:xfrm>
          <a:prstGeom prst="rect">
            <a:avLst/>
          </a:prstGeom>
          <a:noFill/>
        </p:spPr>
        <p:txBody>
          <a:bodyPr wrap="square" rtlCol="0">
            <a:spAutoFit/>
          </a:bodyPr>
          <a:lstStyle/>
          <a:p>
            <a:pPr algn="r"/>
            <a:r>
              <a:rPr kumimoji="1" lang="en-CA" altLang="ja-CA" dirty="0">
                <a:highlight>
                  <a:srgbClr val="00FFFF"/>
                </a:highlight>
              </a:rPr>
              <a:t>Small counters</a:t>
            </a:r>
            <a:r>
              <a:rPr kumimoji="1" lang="en-CA" altLang="ja-CA" dirty="0"/>
              <a:t>: large </a:t>
            </a:r>
            <a:r>
              <a:rPr kumimoji="1" lang="en-CA" altLang="ja-CA" dirty="0" err="1"/>
              <a:t>asy</a:t>
            </a:r>
            <a:r>
              <a:rPr kumimoji="1" lang="en-CA" altLang="ja-CA" dirty="0"/>
              <a:t>, small rate</a:t>
            </a:r>
          </a:p>
          <a:p>
            <a:pPr algn="r"/>
            <a:r>
              <a:rPr kumimoji="1" lang="en-CA" altLang="ja-CA" dirty="0">
                <a:highlight>
                  <a:srgbClr val="FFFF00"/>
                </a:highlight>
              </a:rPr>
              <a:t>Large counters</a:t>
            </a:r>
            <a:r>
              <a:rPr kumimoji="1" lang="en-CA" altLang="ja-CA" dirty="0"/>
              <a:t>: small </a:t>
            </a:r>
            <a:r>
              <a:rPr kumimoji="1" lang="en-CA" altLang="ja-CA" dirty="0" err="1"/>
              <a:t>asy</a:t>
            </a:r>
            <a:r>
              <a:rPr kumimoji="1" lang="en-CA" altLang="ja-CA" dirty="0"/>
              <a:t>, large rate</a:t>
            </a:r>
          </a:p>
          <a:p>
            <a:pPr algn="r"/>
            <a:r>
              <a:rPr kumimoji="1" lang="en-CA" altLang="ja-CA" dirty="0"/>
              <a:t>Figure of merit ~ A</a:t>
            </a:r>
            <a:r>
              <a:rPr kumimoji="1" lang="en-CA" altLang="ja-CA" baseline="30000" dirty="0"/>
              <a:t>2</a:t>
            </a:r>
            <a:r>
              <a:rPr kumimoji="1" lang="en-CA" altLang="ja-CA" dirty="0"/>
              <a:t>S</a:t>
            </a:r>
          </a:p>
        </p:txBody>
      </p:sp>
      <p:grpSp>
        <p:nvGrpSpPr>
          <p:cNvPr id="70" name="グループ化 69">
            <a:extLst>
              <a:ext uri="{FF2B5EF4-FFF2-40B4-BE49-F238E27FC236}">
                <a16:creationId xmlns:a16="http://schemas.microsoft.com/office/drawing/2014/main" id="{F4C0D9BF-726A-7418-550C-A94CF0B3F3EF}"/>
              </a:ext>
            </a:extLst>
          </p:cNvPr>
          <p:cNvGrpSpPr/>
          <p:nvPr/>
        </p:nvGrpSpPr>
        <p:grpSpPr>
          <a:xfrm>
            <a:off x="108859" y="1754414"/>
            <a:ext cx="8784772" cy="2984977"/>
            <a:chOff x="108859" y="1360714"/>
            <a:chExt cx="8784772" cy="2984977"/>
          </a:xfrm>
        </p:grpSpPr>
        <p:grpSp>
          <p:nvGrpSpPr>
            <p:cNvPr id="24" name="グループ化 23">
              <a:extLst>
                <a:ext uri="{FF2B5EF4-FFF2-40B4-BE49-F238E27FC236}">
                  <a16:creationId xmlns:a16="http://schemas.microsoft.com/office/drawing/2014/main" id="{0EDC558C-0762-2124-0854-884798F76BAC}"/>
                </a:ext>
              </a:extLst>
            </p:cNvPr>
            <p:cNvGrpSpPr/>
            <p:nvPr/>
          </p:nvGrpSpPr>
          <p:grpSpPr>
            <a:xfrm>
              <a:off x="313420" y="1360714"/>
              <a:ext cx="3328087" cy="2984977"/>
              <a:chOff x="313420" y="1360714"/>
              <a:chExt cx="3328087" cy="2984977"/>
            </a:xfrm>
          </p:grpSpPr>
          <p:sp>
            <p:nvSpPr>
              <p:cNvPr id="12" name="正方形/長方形 11">
                <a:extLst>
                  <a:ext uri="{FF2B5EF4-FFF2-40B4-BE49-F238E27FC236}">
                    <a16:creationId xmlns:a16="http://schemas.microsoft.com/office/drawing/2014/main" id="{6DC4AD73-CE27-F7B3-20AE-6D76DA9504FC}"/>
                  </a:ext>
                </a:extLst>
              </p:cNvPr>
              <p:cNvSpPr/>
              <p:nvPr/>
            </p:nvSpPr>
            <p:spPr>
              <a:xfrm>
                <a:off x="315689" y="1360714"/>
                <a:ext cx="751114" cy="287473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3" name="正方形/長方形 12">
                <a:extLst>
                  <a:ext uri="{FF2B5EF4-FFF2-40B4-BE49-F238E27FC236}">
                    <a16:creationId xmlns:a16="http://schemas.microsoft.com/office/drawing/2014/main" id="{676BBCE8-8ED6-E167-2E79-BD7C716D2E97}"/>
                  </a:ext>
                </a:extLst>
              </p:cNvPr>
              <p:cNvSpPr/>
              <p:nvPr/>
            </p:nvSpPr>
            <p:spPr>
              <a:xfrm>
                <a:off x="313420" y="2122714"/>
                <a:ext cx="751114" cy="138248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4" name="円弧 13">
                <a:extLst>
                  <a:ext uri="{FF2B5EF4-FFF2-40B4-BE49-F238E27FC236}">
                    <a16:creationId xmlns:a16="http://schemas.microsoft.com/office/drawing/2014/main" id="{AC7D87A2-CDA3-C128-4E2E-1B8B86B44E5B}"/>
                  </a:ext>
                </a:extLst>
              </p:cNvPr>
              <p:cNvSpPr/>
              <p:nvPr/>
            </p:nvSpPr>
            <p:spPr>
              <a:xfrm rot="13745952">
                <a:off x="836770" y="1540955"/>
                <a:ext cx="2895897" cy="2713576"/>
              </a:xfrm>
              <a:prstGeom prst="arc">
                <a:avLst>
                  <a:gd name="adj1" fmla="val 17063982"/>
                  <a:gd name="adj2" fmla="val 20637215"/>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CA" altLang="en-US"/>
              </a:p>
            </p:txBody>
          </p:sp>
        </p:grpSp>
        <p:cxnSp>
          <p:nvCxnSpPr>
            <p:cNvPr id="16" name="直線コネクタ 15">
              <a:extLst>
                <a:ext uri="{FF2B5EF4-FFF2-40B4-BE49-F238E27FC236}">
                  <a16:creationId xmlns:a16="http://schemas.microsoft.com/office/drawing/2014/main" id="{A587F2F9-33CF-A302-EB4D-5A4A3D9B4E07}"/>
                </a:ext>
              </a:extLst>
            </p:cNvPr>
            <p:cNvCxnSpPr>
              <a:cxnSpLocks/>
            </p:cNvCxnSpPr>
            <p:nvPr/>
          </p:nvCxnSpPr>
          <p:spPr>
            <a:xfrm flipH="1" flipV="1">
              <a:off x="108860" y="2176830"/>
              <a:ext cx="8784771" cy="1644957"/>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直線コネクタ 19">
              <a:extLst>
                <a:ext uri="{FF2B5EF4-FFF2-40B4-BE49-F238E27FC236}">
                  <a16:creationId xmlns:a16="http://schemas.microsoft.com/office/drawing/2014/main" id="{A8784E4D-4A84-DBA1-E7C5-F679DFCCF8BE}"/>
                </a:ext>
              </a:extLst>
            </p:cNvPr>
            <p:cNvCxnSpPr>
              <a:cxnSpLocks/>
            </p:cNvCxnSpPr>
            <p:nvPr/>
          </p:nvCxnSpPr>
          <p:spPr>
            <a:xfrm flipV="1">
              <a:off x="108859" y="1763166"/>
              <a:ext cx="8784771" cy="1644957"/>
            </a:xfrm>
            <a:prstGeom prst="line">
              <a:avLst/>
            </a:prstGeom>
          </p:spPr>
          <p:style>
            <a:lnRef idx="2">
              <a:schemeClr val="accent1"/>
            </a:lnRef>
            <a:fillRef idx="0">
              <a:schemeClr val="accent1"/>
            </a:fillRef>
            <a:effectRef idx="1">
              <a:schemeClr val="accent1"/>
            </a:effectRef>
            <a:fontRef idx="minor">
              <a:schemeClr val="tx1"/>
            </a:fontRef>
          </p:style>
        </p:cxnSp>
      </p:grpSp>
      <p:sp>
        <p:nvSpPr>
          <p:cNvPr id="38" name="テキスト ボックス 37">
            <a:extLst>
              <a:ext uri="{FF2B5EF4-FFF2-40B4-BE49-F238E27FC236}">
                <a16:creationId xmlns:a16="http://schemas.microsoft.com/office/drawing/2014/main" id="{3D85B1EC-AED5-CE57-A0C1-06926B7C0218}"/>
              </a:ext>
            </a:extLst>
          </p:cNvPr>
          <p:cNvSpPr txBox="1"/>
          <p:nvPr/>
        </p:nvSpPr>
        <p:spPr>
          <a:xfrm>
            <a:off x="8227846" y="2264739"/>
            <a:ext cx="4023666" cy="1569660"/>
          </a:xfrm>
          <a:prstGeom prst="rect">
            <a:avLst/>
          </a:prstGeom>
          <a:noFill/>
        </p:spPr>
        <p:txBody>
          <a:bodyPr wrap="none" rtlCol="0">
            <a:spAutoFit/>
          </a:bodyPr>
          <a:lstStyle/>
          <a:p>
            <a:r>
              <a:rPr kumimoji="1" lang="en-CA" altLang="ja-CA" sz="2400" dirty="0"/>
              <a:t>Beam duct for muon beam</a:t>
            </a:r>
          </a:p>
          <a:p>
            <a:r>
              <a:rPr kumimoji="1" lang="en-CA" altLang="ja-CA" sz="2400" dirty="0"/>
              <a:t>Flypast chamber (pulse-µSR)</a:t>
            </a:r>
          </a:p>
          <a:p>
            <a:r>
              <a:rPr kumimoji="1" lang="en-CA" altLang="ja-CA" sz="2400" dirty="0"/>
              <a:t>LF magnet coils </a:t>
            </a:r>
          </a:p>
          <a:p>
            <a:r>
              <a:rPr kumimoji="1" lang="en-CA" altLang="ja-CA" sz="2400" dirty="0"/>
              <a:t>Cryostats</a:t>
            </a:r>
          </a:p>
        </p:txBody>
      </p:sp>
      <p:grpSp>
        <p:nvGrpSpPr>
          <p:cNvPr id="69" name="グループ化 68">
            <a:extLst>
              <a:ext uri="{FF2B5EF4-FFF2-40B4-BE49-F238E27FC236}">
                <a16:creationId xmlns:a16="http://schemas.microsoft.com/office/drawing/2014/main" id="{1EB88E47-985D-9B86-9576-C41A54C2DFF8}"/>
              </a:ext>
            </a:extLst>
          </p:cNvPr>
          <p:cNvGrpSpPr/>
          <p:nvPr/>
        </p:nvGrpSpPr>
        <p:grpSpPr>
          <a:xfrm>
            <a:off x="1618912" y="1348802"/>
            <a:ext cx="3780461" cy="3717707"/>
            <a:chOff x="1616701" y="903748"/>
            <a:chExt cx="3780461" cy="3717707"/>
          </a:xfrm>
        </p:grpSpPr>
        <p:grpSp>
          <p:nvGrpSpPr>
            <p:cNvPr id="56" name="グループ化 55">
              <a:extLst>
                <a:ext uri="{FF2B5EF4-FFF2-40B4-BE49-F238E27FC236}">
                  <a16:creationId xmlns:a16="http://schemas.microsoft.com/office/drawing/2014/main" id="{EC2626D7-CF78-FBEF-808D-8FA0AA2CFCD1}"/>
                </a:ext>
              </a:extLst>
            </p:cNvPr>
            <p:cNvGrpSpPr/>
            <p:nvPr/>
          </p:nvGrpSpPr>
          <p:grpSpPr>
            <a:xfrm>
              <a:off x="1634669" y="903748"/>
              <a:ext cx="1282702" cy="990366"/>
              <a:chOff x="1634669" y="903748"/>
              <a:chExt cx="1282702" cy="990366"/>
            </a:xfrm>
          </p:grpSpPr>
          <p:sp>
            <p:nvSpPr>
              <p:cNvPr id="41" name="正方形/長方形 40">
                <a:extLst>
                  <a:ext uri="{FF2B5EF4-FFF2-40B4-BE49-F238E27FC236}">
                    <a16:creationId xmlns:a16="http://schemas.microsoft.com/office/drawing/2014/main" id="{19E32A67-0D19-F9A3-7457-D66097537C63}"/>
                  </a:ext>
                </a:extLst>
              </p:cNvPr>
              <p:cNvSpPr/>
              <p:nvPr/>
            </p:nvSpPr>
            <p:spPr>
              <a:xfrm>
                <a:off x="1639207" y="904076"/>
                <a:ext cx="1266298" cy="968269"/>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cxnSp>
            <p:nvCxnSpPr>
              <p:cNvPr id="45" name="直線コネクタ 44">
                <a:extLst>
                  <a:ext uri="{FF2B5EF4-FFF2-40B4-BE49-F238E27FC236}">
                    <a16:creationId xmlns:a16="http://schemas.microsoft.com/office/drawing/2014/main" id="{9C42FCBA-8165-28FB-3F32-90648A071A6E}"/>
                  </a:ext>
                </a:extLst>
              </p:cNvPr>
              <p:cNvCxnSpPr/>
              <p:nvPr/>
            </p:nvCxnSpPr>
            <p:spPr>
              <a:xfrm>
                <a:off x="1654629" y="914960"/>
                <a:ext cx="1262742" cy="97915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6" name="直線コネクタ 45">
                <a:extLst>
                  <a:ext uri="{FF2B5EF4-FFF2-40B4-BE49-F238E27FC236}">
                    <a16:creationId xmlns:a16="http://schemas.microsoft.com/office/drawing/2014/main" id="{E995B175-957A-6D25-7E9B-E3F2013A14F5}"/>
                  </a:ext>
                </a:extLst>
              </p:cNvPr>
              <p:cNvCxnSpPr>
                <a:cxnSpLocks/>
              </p:cNvCxnSpPr>
              <p:nvPr/>
            </p:nvCxnSpPr>
            <p:spPr>
              <a:xfrm flipV="1">
                <a:off x="1634669" y="903748"/>
                <a:ext cx="1282702" cy="96859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57" name="グループ化 56">
              <a:extLst>
                <a:ext uri="{FF2B5EF4-FFF2-40B4-BE49-F238E27FC236}">
                  <a16:creationId xmlns:a16="http://schemas.microsoft.com/office/drawing/2014/main" id="{C8BA44E6-32F1-CE67-1385-580C65D89CBB}"/>
                </a:ext>
              </a:extLst>
            </p:cNvPr>
            <p:cNvGrpSpPr/>
            <p:nvPr/>
          </p:nvGrpSpPr>
          <p:grpSpPr>
            <a:xfrm>
              <a:off x="4114460" y="903748"/>
              <a:ext cx="1282702" cy="990366"/>
              <a:chOff x="1634669" y="903748"/>
              <a:chExt cx="1282702" cy="990366"/>
            </a:xfrm>
          </p:grpSpPr>
          <p:sp>
            <p:nvSpPr>
              <p:cNvPr id="58" name="正方形/長方形 57">
                <a:extLst>
                  <a:ext uri="{FF2B5EF4-FFF2-40B4-BE49-F238E27FC236}">
                    <a16:creationId xmlns:a16="http://schemas.microsoft.com/office/drawing/2014/main" id="{6B94066C-D3C4-4CDD-51BA-87AA9C005618}"/>
                  </a:ext>
                </a:extLst>
              </p:cNvPr>
              <p:cNvSpPr/>
              <p:nvPr/>
            </p:nvSpPr>
            <p:spPr>
              <a:xfrm>
                <a:off x="1639207" y="904076"/>
                <a:ext cx="1266298" cy="968269"/>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cxnSp>
            <p:nvCxnSpPr>
              <p:cNvPr id="59" name="直線コネクタ 58">
                <a:extLst>
                  <a:ext uri="{FF2B5EF4-FFF2-40B4-BE49-F238E27FC236}">
                    <a16:creationId xmlns:a16="http://schemas.microsoft.com/office/drawing/2014/main" id="{33323455-A075-9550-B7C1-355B97F913F2}"/>
                  </a:ext>
                </a:extLst>
              </p:cNvPr>
              <p:cNvCxnSpPr/>
              <p:nvPr/>
            </p:nvCxnSpPr>
            <p:spPr>
              <a:xfrm>
                <a:off x="1654629" y="914960"/>
                <a:ext cx="1262742" cy="97915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0" name="直線コネクタ 59">
                <a:extLst>
                  <a:ext uri="{FF2B5EF4-FFF2-40B4-BE49-F238E27FC236}">
                    <a16:creationId xmlns:a16="http://schemas.microsoft.com/office/drawing/2014/main" id="{5CC8070A-9610-2F12-51F8-6E1802828EA3}"/>
                  </a:ext>
                </a:extLst>
              </p:cNvPr>
              <p:cNvCxnSpPr>
                <a:cxnSpLocks/>
              </p:cNvCxnSpPr>
              <p:nvPr/>
            </p:nvCxnSpPr>
            <p:spPr>
              <a:xfrm flipV="1">
                <a:off x="1634669" y="903748"/>
                <a:ext cx="1282702" cy="96859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61" name="グループ化 60">
              <a:extLst>
                <a:ext uri="{FF2B5EF4-FFF2-40B4-BE49-F238E27FC236}">
                  <a16:creationId xmlns:a16="http://schemas.microsoft.com/office/drawing/2014/main" id="{12D8868D-CBAF-BF5C-0094-B6754018B8F9}"/>
                </a:ext>
              </a:extLst>
            </p:cNvPr>
            <p:cNvGrpSpPr/>
            <p:nvPr/>
          </p:nvGrpSpPr>
          <p:grpSpPr>
            <a:xfrm>
              <a:off x="4102594" y="3631089"/>
              <a:ext cx="1282702" cy="990366"/>
              <a:chOff x="1634669" y="903748"/>
              <a:chExt cx="1282702" cy="990366"/>
            </a:xfrm>
          </p:grpSpPr>
          <p:sp>
            <p:nvSpPr>
              <p:cNvPr id="62" name="正方形/長方形 61">
                <a:extLst>
                  <a:ext uri="{FF2B5EF4-FFF2-40B4-BE49-F238E27FC236}">
                    <a16:creationId xmlns:a16="http://schemas.microsoft.com/office/drawing/2014/main" id="{4B404B15-336D-02FA-B21F-0C5A58BCF346}"/>
                  </a:ext>
                </a:extLst>
              </p:cNvPr>
              <p:cNvSpPr/>
              <p:nvPr/>
            </p:nvSpPr>
            <p:spPr>
              <a:xfrm>
                <a:off x="1639207" y="904076"/>
                <a:ext cx="1266298" cy="968269"/>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cxnSp>
            <p:nvCxnSpPr>
              <p:cNvPr id="63" name="直線コネクタ 62">
                <a:extLst>
                  <a:ext uri="{FF2B5EF4-FFF2-40B4-BE49-F238E27FC236}">
                    <a16:creationId xmlns:a16="http://schemas.microsoft.com/office/drawing/2014/main" id="{6EDF1279-708E-C984-A5DF-AA84DEF064C3}"/>
                  </a:ext>
                </a:extLst>
              </p:cNvPr>
              <p:cNvCxnSpPr/>
              <p:nvPr/>
            </p:nvCxnSpPr>
            <p:spPr>
              <a:xfrm>
                <a:off x="1654629" y="914960"/>
                <a:ext cx="1262742" cy="97915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4" name="直線コネクタ 63">
                <a:extLst>
                  <a:ext uri="{FF2B5EF4-FFF2-40B4-BE49-F238E27FC236}">
                    <a16:creationId xmlns:a16="http://schemas.microsoft.com/office/drawing/2014/main" id="{F284BEFD-0730-E340-6143-693036D5BC77}"/>
                  </a:ext>
                </a:extLst>
              </p:cNvPr>
              <p:cNvCxnSpPr>
                <a:cxnSpLocks/>
              </p:cNvCxnSpPr>
              <p:nvPr/>
            </p:nvCxnSpPr>
            <p:spPr>
              <a:xfrm flipV="1">
                <a:off x="1634669" y="903748"/>
                <a:ext cx="1282702" cy="96859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65" name="グループ化 64">
              <a:extLst>
                <a:ext uri="{FF2B5EF4-FFF2-40B4-BE49-F238E27FC236}">
                  <a16:creationId xmlns:a16="http://schemas.microsoft.com/office/drawing/2014/main" id="{830D9C31-695E-F9E9-58DB-F298029D45C4}"/>
                </a:ext>
              </a:extLst>
            </p:cNvPr>
            <p:cNvGrpSpPr/>
            <p:nvPr/>
          </p:nvGrpSpPr>
          <p:grpSpPr>
            <a:xfrm>
              <a:off x="1616701" y="3609320"/>
              <a:ext cx="1282702" cy="990366"/>
              <a:chOff x="1634669" y="903748"/>
              <a:chExt cx="1282702" cy="990366"/>
            </a:xfrm>
          </p:grpSpPr>
          <p:sp>
            <p:nvSpPr>
              <p:cNvPr id="66" name="正方形/長方形 65">
                <a:extLst>
                  <a:ext uri="{FF2B5EF4-FFF2-40B4-BE49-F238E27FC236}">
                    <a16:creationId xmlns:a16="http://schemas.microsoft.com/office/drawing/2014/main" id="{64AD09FB-4462-AA00-68C2-1E83A196DF18}"/>
                  </a:ext>
                </a:extLst>
              </p:cNvPr>
              <p:cNvSpPr/>
              <p:nvPr/>
            </p:nvSpPr>
            <p:spPr>
              <a:xfrm>
                <a:off x="1639207" y="904076"/>
                <a:ext cx="1266298" cy="968269"/>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cxnSp>
            <p:nvCxnSpPr>
              <p:cNvPr id="67" name="直線コネクタ 66">
                <a:extLst>
                  <a:ext uri="{FF2B5EF4-FFF2-40B4-BE49-F238E27FC236}">
                    <a16:creationId xmlns:a16="http://schemas.microsoft.com/office/drawing/2014/main" id="{FBD0B632-C25E-12DD-C489-03CD115CD081}"/>
                  </a:ext>
                </a:extLst>
              </p:cNvPr>
              <p:cNvCxnSpPr/>
              <p:nvPr/>
            </p:nvCxnSpPr>
            <p:spPr>
              <a:xfrm>
                <a:off x="1654629" y="914960"/>
                <a:ext cx="1262742" cy="97915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AEA7E67B-9DF5-9C2E-6A6A-82B2A2EDDA29}"/>
                  </a:ext>
                </a:extLst>
              </p:cNvPr>
              <p:cNvCxnSpPr>
                <a:cxnSpLocks/>
              </p:cNvCxnSpPr>
              <p:nvPr/>
            </p:nvCxnSpPr>
            <p:spPr>
              <a:xfrm flipV="1">
                <a:off x="1634669" y="903748"/>
                <a:ext cx="1282702" cy="96859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pic>
        <p:nvPicPr>
          <p:cNvPr id="5" name="図 4">
            <a:extLst>
              <a:ext uri="{FF2B5EF4-FFF2-40B4-BE49-F238E27FC236}">
                <a16:creationId xmlns:a16="http://schemas.microsoft.com/office/drawing/2014/main" id="{6630D541-920E-4FCE-D4F8-3A89EB4EDD45}"/>
              </a:ext>
            </a:extLst>
          </p:cNvPr>
          <p:cNvPicPr>
            <a:picLocks noChangeAspect="1"/>
          </p:cNvPicPr>
          <p:nvPr/>
        </p:nvPicPr>
        <p:blipFill>
          <a:blip r:embed="rId2"/>
          <a:stretch>
            <a:fillRect/>
          </a:stretch>
        </p:blipFill>
        <p:spPr>
          <a:xfrm rot="10800000">
            <a:off x="2149098" y="2168074"/>
            <a:ext cx="1951264" cy="2047413"/>
          </a:xfrm>
          <a:prstGeom prst="rect">
            <a:avLst/>
          </a:prstGeom>
        </p:spPr>
      </p:pic>
      <p:sp>
        <p:nvSpPr>
          <p:cNvPr id="83" name="テキスト ボックス 82">
            <a:extLst>
              <a:ext uri="{FF2B5EF4-FFF2-40B4-BE49-F238E27FC236}">
                <a16:creationId xmlns:a16="http://schemas.microsoft.com/office/drawing/2014/main" id="{303F63D5-1761-95BE-EB99-F1D0F40D3B27}"/>
              </a:ext>
            </a:extLst>
          </p:cNvPr>
          <p:cNvSpPr txBox="1"/>
          <p:nvPr/>
        </p:nvSpPr>
        <p:spPr>
          <a:xfrm>
            <a:off x="6945715" y="4803405"/>
            <a:ext cx="4935134" cy="830997"/>
          </a:xfrm>
          <a:prstGeom prst="rect">
            <a:avLst/>
          </a:prstGeom>
          <a:noFill/>
        </p:spPr>
        <p:txBody>
          <a:bodyPr wrap="none" rtlCol="0">
            <a:spAutoFit/>
          </a:bodyPr>
          <a:lstStyle/>
          <a:p>
            <a:r>
              <a:rPr kumimoji="1" lang="en-CA" altLang="ja-CA" sz="2400" dirty="0"/>
              <a:t>High LFs focuses the beam and</a:t>
            </a:r>
          </a:p>
          <a:p>
            <a:r>
              <a:rPr kumimoji="1" lang="en-CA" altLang="ja-CA" sz="2400" dirty="0"/>
              <a:t> </a:t>
            </a:r>
            <a:r>
              <a:rPr kumimoji="1" lang="en-CA" altLang="ja-CA" sz="2400" dirty="0">
                <a:solidFill>
                  <a:srgbClr val="FF0000"/>
                </a:solidFill>
              </a:rPr>
              <a:t>alter the e+ trajectory </a:t>
            </a:r>
            <a:r>
              <a:rPr kumimoji="1" lang="en-CA" altLang="ja-CA" sz="2400" dirty="0">
                <a:solidFill>
                  <a:srgbClr val="FF0000"/>
                </a:solidFill>
                <a:sym typeface="Wingdings" pitchFamily="2" charset="2"/>
              </a:rPr>
              <a:t> alpha-shift</a:t>
            </a:r>
            <a:endParaRPr kumimoji="1" lang="ja-CA" altLang="en-US" sz="2400" dirty="0">
              <a:solidFill>
                <a:srgbClr val="FF0000"/>
              </a:solidFill>
            </a:endParaRPr>
          </a:p>
        </p:txBody>
      </p:sp>
      <p:sp>
        <p:nvSpPr>
          <p:cNvPr id="85" name="テキスト ボックス 84">
            <a:extLst>
              <a:ext uri="{FF2B5EF4-FFF2-40B4-BE49-F238E27FC236}">
                <a16:creationId xmlns:a16="http://schemas.microsoft.com/office/drawing/2014/main" id="{C1CB1CC9-A8B1-A5C5-73C3-D123C6C49D4F}"/>
              </a:ext>
            </a:extLst>
          </p:cNvPr>
          <p:cNvSpPr txBox="1"/>
          <p:nvPr/>
        </p:nvSpPr>
        <p:spPr>
          <a:xfrm>
            <a:off x="356428" y="5770934"/>
            <a:ext cx="9093200" cy="954107"/>
          </a:xfrm>
          <a:prstGeom prst="rect">
            <a:avLst/>
          </a:prstGeom>
          <a:noFill/>
        </p:spPr>
        <p:txBody>
          <a:bodyPr wrap="square">
            <a:spAutoFit/>
          </a:bodyPr>
          <a:lstStyle/>
          <a:p>
            <a:r>
              <a:rPr lang="en-CA" altLang="ja-CA" sz="2800" dirty="0">
                <a:solidFill>
                  <a:srgbClr val="000000"/>
                </a:solidFill>
                <a:effectLst/>
                <a:latin typeface="Helvetica" pitchFamily="2" charset="0"/>
                <a:sym typeface="Wingdings" pitchFamily="2" charset="2"/>
              </a:rPr>
              <a:t>Full simulation of beam optics and counter geometry</a:t>
            </a:r>
          </a:p>
          <a:p>
            <a:r>
              <a:rPr lang="en-CA" altLang="ja-CA" sz="2800" dirty="0">
                <a:solidFill>
                  <a:srgbClr val="000000"/>
                </a:solidFill>
                <a:effectLst/>
                <a:latin typeface="Helvetica" pitchFamily="2" charset="0"/>
                <a:sym typeface="Wingdings" pitchFamily="2" charset="2"/>
              </a:rPr>
              <a:t> Peter Baker’s Super-</a:t>
            </a:r>
            <a:r>
              <a:rPr lang="en-CA" altLang="ja-CA" sz="2800" dirty="0" err="1">
                <a:solidFill>
                  <a:srgbClr val="000000"/>
                </a:solidFill>
                <a:effectLst/>
                <a:latin typeface="Helvetica" pitchFamily="2" charset="0"/>
                <a:sym typeface="Wingdings" pitchFamily="2" charset="2"/>
              </a:rPr>
              <a:t>MuSR</a:t>
            </a:r>
            <a:r>
              <a:rPr lang="en-CA" altLang="ja-CA" sz="2800" dirty="0">
                <a:solidFill>
                  <a:srgbClr val="000000"/>
                </a:solidFill>
                <a:effectLst/>
                <a:latin typeface="Helvetica" pitchFamily="2" charset="0"/>
                <a:sym typeface="Wingdings" pitchFamily="2" charset="2"/>
              </a:rPr>
              <a:t> talk on last day</a:t>
            </a:r>
            <a:endParaRPr lang="ja-CA" altLang="en-US" sz="2800" dirty="0"/>
          </a:p>
        </p:txBody>
      </p:sp>
      <p:grpSp>
        <p:nvGrpSpPr>
          <p:cNvPr id="93" name="グループ化 92">
            <a:extLst>
              <a:ext uri="{FF2B5EF4-FFF2-40B4-BE49-F238E27FC236}">
                <a16:creationId xmlns:a16="http://schemas.microsoft.com/office/drawing/2014/main" id="{10CAC4BE-419D-C0BB-50D6-C6A594CCE5D4}"/>
              </a:ext>
            </a:extLst>
          </p:cNvPr>
          <p:cNvGrpSpPr/>
          <p:nvPr/>
        </p:nvGrpSpPr>
        <p:grpSpPr>
          <a:xfrm>
            <a:off x="2575452" y="2377568"/>
            <a:ext cx="1819776" cy="1632893"/>
            <a:chOff x="2575452" y="2377568"/>
            <a:chExt cx="1819776" cy="1632893"/>
          </a:xfrm>
        </p:grpSpPr>
        <p:grpSp>
          <p:nvGrpSpPr>
            <p:cNvPr id="89" name="グループ化 88">
              <a:extLst>
                <a:ext uri="{FF2B5EF4-FFF2-40B4-BE49-F238E27FC236}">
                  <a16:creationId xmlns:a16="http://schemas.microsoft.com/office/drawing/2014/main" id="{46F3E6DF-967E-DE05-11FE-EFD818FAE218}"/>
                </a:ext>
              </a:extLst>
            </p:cNvPr>
            <p:cNvGrpSpPr/>
            <p:nvPr/>
          </p:nvGrpSpPr>
          <p:grpSpPr>
            <a:xfrm>
              <a:off x="3664333" y="2377568"/>
              <a:ext cx="730895" cy="1632893"/>
              <a:chOff x="3664333" y="2377568"/>
              <a:chExt cx="730895" cy="1632893"/>
            </a:xfrm>
          </p:grpSpPr>
          <p:sp>
            <p:nvSpPr>
              <p:cNvPr id="86" name="円弧 85">
                <a:extLst>
                  <a:ext uri="{FF2B5EF4-FFF2-40B4-BE49-F238E27FC236}">
                    <a16:creationId xmlns:a16="http://schemas.microsoft.com/office/drawing/2014/main" id="{D6B3FA1E-3E51-8134-F4A6-5FBDCAA3DFD5}"/>
                  </a:ext>
                </a:extLst>
              </p:cNvPr>
              <p:cNvSpPr/>
              <p:nvPr/>
            </p:nvSpPr>
            <p:spPr>
              <a:xfrm>
                <a:off x="3664333" y="2377568"/>
                <a:ext cx="721029" cy="751115"/>
              </a:xfrm>
              <a:prstGeom prst="arc">
                <a:avLst>
                  <a:gd name="adj1" fmla="val 16646088"/>
                  <a:gd name="adj2" fmla="val 0"/>
                </a:avLst>
              </a:prstGeom>
              <a:ln w="5715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CA" altLang="en-US"/>
              </a:p>
            </p:txBody>
          </p:sp>
          <p:sp>
            <p:nvSpPr>
              <p:cNvPr id="88" name="円弧 87">
                <a:extLst>
                  <a:ext uri="{FF2B5EF4-FFF2-40B4-BE49-F238E27FC236}">
                    <a16:creationId xmlns:a16="http://schemas.microsoft.com/office/drawing/2014/main" id="{FE40D26E-6DCF-0FB5-40CC-B4EB4438685F}"/>
                  </a:ext>
                </a:extLst>
              </p:cNvPr>
              <p:cNvSpPr/>
              <p:nvPr/>
            </p:nvSpPr>
            <p:spPr>
              <a:xfrm flipV="1">
                <a:off x="3674199" y="3285686"/>
                <a:ext cx="721029" cy="724775"/>
              </a:xfrm>
              <a:prstGeom prst="arc">
                <a:avLst>
                  <a:gd name="adj1" fmla="val 16646088"/>
                  <a:gd name="adj2" fmla="val 0"/>
                </a:avLst>
              </a:prstGeom>
              <a:ln w="5715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CA" altLang="en-US"/>
              </a:p>
            </p:txBody>
          </p:sp>
        </p:grpSp>
        <p:grpSp>
          <p:nvGrpSpPr>
            <p:cNvPr id="90" name="グループ化 89">
              <a:extLst>
                <a:ext uri="{FF2B5EF4-FFF2-40B4-BE49-F238E27FC236}">
                  <a16:creationId xmlns:a16="http://schemas.microsoft.com/office/drawing/2014/main" id="{E25AF1A0-A9F4-714A-5248-0E47C1807E7C}"/>
                </a:ext>
              </a:extLst>
            </p:cNvPr>
            <p:cNvGrpSpPr/>
            <p:nvPr/>
          </p:nvGrpSpPr>
          <p:grpSpPr>
            <a:xfrm flipH="1">
              <a:off x="2575452" y="2390268"/>
              <a:ext cx="733282" cy="1620193"/>
              <a:chOff x="3664333" y="2377568"/>
              <a:chExt cx="730895" cy="1620193"/>
            </a:xfrm>
          </p:grpSpPr>
          <p:sp>
            <p:nvSpPr>
              <p:cNvPr id="91" name="円弧 90">
                <a:extLst>
                  <a:ext uri="{FF2B5EF4-FFF2-40B4-BE49-F238E27FC236}">
                    <a16:creationId xmlns:a16="http://schemas.microsoft.com/office/drawing/2014/main" id="{19A9180A-DC99-F707-7C74-AAA683B9D201}"/>
                  </a:ext>
                </a:extLst>
              </p:cNvPr>
              <p:cNvSpPr/>
              <p:nvPr/>
            </p:nvSpPr>
            <p:spPr>
              <a:xfrm>
                <a:off x="3664333" y="2377568"/>
                <a:ext cx="721029" cy="751115"/>
              </a:xfrm>
              <a:prstGeom prst="arc">
                <a:avLst>
                  <a:gd name="adj1" fmla="val 16646088"/>
                  <a:gd name="adj2" fmla="val 0"/>
                </a:avLst>
              </a:prstGeom>
              <a:ln w="5715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CA" altLang="en-US"/>
              </a:p>
            </p:txBody>
          </p:sp>
          <p:sp>
            <p:nvSpPr>
              <p:cNvPr id="92" name="円弧 91">
                <a:extLst>
                  <a:ext uri="{FF2B5EF4-FFF2-40B4-BE49-F238E27FC236}">
                    <a16:creationId xmlns:a16="http://schemas.microsoft.com/office/drawing/2014/main" id="{0285DFAD-00A1-1D16-70E2-D8A8CB0C2D90}"/>
                  </a:ext>
                </a:extLst>
              </p:cNvPr>
              <p:cNvSpPr/>
              <p:nvPr/>
            </p:nvSpPr>
            <p:spPr>
              <a:xfrm flipV="1">
                <a:off x="3674199" y="3272986"/>
                <a:ext cx="721029" cy="724775"/>
              </a:xfrm>
              <a:prstGeom prst="arc">
                <a:avLst>
                  <a:gd name="adj1" fmla="val 16646088"/>
                  <a:gd name="adj2" fmla="val 0"/>
                </a:avLst>
              </a:prstGeom>
              <a:ln w="5715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CA" altLang="en-US" dirty="0"/>
              </a:p>
            </p:txBody>
          </p:sp>
        </p:grpSp>
      </p:grpSp>
    </p:spTree>
    <p:extLst>
      <p:ext uri="{BB962C8B-B14F-4D97-AF65-F5344CB8AC3E}">
        <p14:creationId xmlns:p14="http://schemas.microsoft.com/office/powerpoint/2010/main" val="3555045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dissolve">
                                      <p:cBhvr>
                                        <p:cTn id="7" dur="500"/>
                                        <p:tgtEl>
                                          <p:spTgt spid="7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dissolv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dissolve">
                                      <p:cBhvr>
                                        <p:cTn id="17" dur="500"/>
                                        <p:tgtEl>
                                          <p:spTgt spid="6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81"/>
                                        </p:tgtEl>
                                        <p:attrNameLst>
                                          <p:attrName>style.visibility</p:attrName>
                                        </p:attrNameLst>
                                      </p:cBhvr>
                                      <p:to>
                                        <p:strVal val="visible"/>
                                      </p:to>
                                    </p:set>
                                    <p:animEffect transition="in" filter="dissolve">
                                      <p:cBhvr>
                                        <p:cTn id="22" dur="500"/>
                                        <p:tgtEl>
                                          <p:spTgt spid="81"/>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93"/>
                                        </p:tgtEl>
                                        <p:attrNameLst>
                                          <p:attrName>style.visibility</p:attrName>
                                        </p:attrNameLst>
                                      </p:cBhvr>
                                      <p:to>
                                        <p:strVal val="visible"/>
                                      </p:to>
                                    </p:set>
                                    <p:animEffect transition="in" filter="dissolve">
                                      <p:cBhvr>
                                        <p:cTn id="2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BC57B3-8E64-52DF-4DD2-F8DBA6D7EABF}"/>
              </a:ext>
            </a:extLst>
          </p:cNvPr>
          <p:cNvSpPr>
            <a:spLocks noGrp="1"/>
          </p:cNvSpPr>
          <p:nvPr>
            <p:ph type="title"/>
          </p:nvPr>
        </p:nvSpPr>
        <p:spPr/>
        <p:txBody>
          <a:bodyPr/>
          <a:lstStyle/>
          <a:p>
            <a:r>
              <a:rPr lang="en-US" altLang="ja-CA" b="1" dirty="0"/>
              <a:t>Key Concepts/Takeaways:</a:t>
            </a:r>
            <a:endParaRPr kumimoji="1" lang="ja-CA" altLang="en-US" dirty="0"/>
          </a:p>
        </p:txBody>
      </p:sp>
      <p:sp>
        <p:nvSpPr>
          <p:cNvPr id="3" name="コンテンツ プレースホルダー 2">
            <a:extLst>
              <a:ext uri="{FF2B5EF4-FFF2-40B4-BE49-F238E27FC236}">
                <a16:creationId xmlns:a16="http://schemas.microsoft.com/office/drawing/2014/main" id="{42843891-E491-AD62-C203-1B066930A7C3}"/>
              </a:ext>
            </a:extLst>
          </p:cNvPr>
          <p:cNvSpPr>
            <a:spLocks noGrp="1"/>
          </p:cNvSpPr>
          <p:nvPr>
            <p:ph idx="1"/>
          </p:nvPr>
        </p:nvSpPr>
        <p:spPr/>
        <p:txBody>
          <a:bodyPr/>
          <a:lstStyle/>
          <a:p>
            <a:pPr lvl="0"/>
            <a:r>
              <a:rPr lang="en-US" altLang="ja-CA" b="1" dirty="0"/>
              <a:t>Detection Fundamentals: </a:t>
            </a:r>
            <a:r>
              <a:rPr lang="en-US" altLang="ja-CA" dirty="0"/>
              <a:t>Explanation of scintillators, photomultiplier tubes (PMTs), and how they convert positrons and muons into measurable signals.</a:t>
            </a:r>
            <a:endParaRPr lang="ja-CA" altLang="ja-CA" dirty="0"/>
          </a:p>
          <a:p>
            <a:pPr lvl="0"/>
            <a:r>
              <a:rPr lang="en-US" altLang="ja-CA" b="1" dirty="0"/>
              <a:t>Data Acquisition Chain: </a:t>
            </a:r>
            <a:r>
              <a:rPr lang="en-US" altLang="ja-CA" dirty="0"/>
              <a:t>The role of discriminators, time-to-digital converters (TDCs), and how timing and dead-time considerations impact data quality.</a:t>
            </a:r>
            <a:endParaRPr lang="ja-CA" altLang="ja-CA" dirty="0"/>
          </a:p>
          <a:p>
            <a:pPr lvl="0"/>
            <a:r>
              <a:rPr lang="en-US" altLang="ja-CA" b="1" dirty="0"/>
              <a:t>Detector Arrays and Geometry: </a:t>
            </a:r>
            <a:r>
              <a:rPr lang="en-US" altLang="ja-CA" dirty="0"/>
              <a:t>How multiple detector configurations (e.g., cylindrical arrays) are used to maximize solid angle coverage and handle high counting rates.</a:t>
            </a:r>
            <a:endParaRPr lang="ja-CA" altLang="ja-CA" dirty="0"/>
          </a:p>
        </p:txBody>
      </p:sp>
    </p:spTree>
    <p:extLst>
      <p:ext uri="{BB962C8B-B14F-4D97-AF65-F5344CB8AC3E}">
        <p14:creationId xmlns:p14="http://schemas.microsoft.com/office/powerpoint/2010/main" val="4101580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30432-50BB-046C-D5F4-CF8E045CDCB1}"/>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9733DB40-4ECD-FA10-ABF4-F97DDD62A657}"/>
              </a:ext>
            </a:extLst>
          </p:cNvPr>
          <p:cNvSpPr>
            <a:spLocks noGrp="1"/>
          </p:cNvSpPr>
          <p:nvPr>
            <p:ph type="title"/>
          </p:nvPr>
        </p:nvSpPr>
        <p:spPr>
          <a:xfrm>
            <a:off x="838200" y="212652"/>
            <a:ext cx="10515600" cy="1325563"/>
          </a:xfrm>
        </p:spPr>
        <p:txBody>
          <a:bodyPr/>
          <a:lstStyle/>
          <a:p>
            <a:r>
              <a:rPr kumimoji="1" lang="en-CA" altLang="ja-CA" dirty="0"/>
              <a:t>Contents</a:t>
            </a:r>
            <a:endParaRPr kumimoji="1" lang="ja-CA" altLang="en-US" dirty="0"/>
          </a:p>
        </p:txBody>
      </p:sp>
      <p:sp>
        <p:nvSpPr>
          <p:cNvPr id="3" name="コンテンツ プレースホルダー 2">
            <a:extLst>
              <a:ext uri="{FF2B5EF4-FFF2-40B4-BE49-F238E27FC236}">
                <a16:creationId xmlns:a16="http://schemas.microsoft.com/office/drawing/2014/main" id="{8EC21AA2-A11E-F257-BF58-D940EA2AB26E}"/>
              </a:ext>
            </a:extLst>
          </p:cNvPr>
          <p:cNvSpPr>
            <a:spLocks noGrp="1"/>
          </p:cNvSpPr>
          <p:nvPr>
            <p:ph idx="1"/>
          </p:nvPr>
        </p:nvSpPr>
        <p:spPr>
          <a:xfrm>
            <a:off x="838200" y="1318437"/>
            <a:ext cx="10515600" cy="5326911"/>
          </a:xfrm>
        </p:spPr>
        <p:txBody>
          <a:bodyPr>
            <a:normAutofit/>
          </a:bodyPr>
          <a:lstStyle/>
          <a:p>
            <a:r>
              <a:rPr kumimoji="1" lang="en-CA" altLang="ja-CA" dirty="0">
                <a:solidFill>
                  <a:schemeClr val="bg1">
                    <a:lumMod val="75000"/>
                  </a:schemeClr>
                </a:solidFill>
              </a:rPr>
              <a:t>Simplest µSR set up</a:t>
            </a:r>
          </a:p>
          <a:p>
            <a:r>
              <a:rPr kumimoji="1" lang="en-CA" altLang="ja-CA" dirty="0">
                <a:solidFill>
                  <a:schemeClr val="bg1">
                    <a:lumMod val="75000"/>
                  </a:schemeClr>
                </a:solidFill>
              </a:rPr>
              <a:t>Plastic Scintillator, PMT, Discriminator, Gate, TDC, DAQ cycle</a:t>
            </a:r>
          </a:p>
          <a:p>
            <a:r>
              <a:rPr kumimoji="1" lang="en-CA" altLang="ja-CA" dirty="0">
                <a:solidFill>
                  <a:schemeClr val="bg1">
                    <a:lumMod val="75000"/>
                  </a:schemeClr>
                </a:solidFill>
              </a:rPr>
              <a:t>Requirements to the detectors </a:t>
            </a:r>
          </a:p>
          <a:p>
            <a:pPr lvl="1"/>
            <a:r>
              <a:rPr kumimoji="1" lang="en-CA" altLang="ja-CA" dirty="0">
                <a:solidFill>
                  <a:schemeClr val="bg1">
                    <a:lumMod val="75000"/>
                  </a:schemeClr>
                </a:solidFill>
              </a:rPr>
              <a:t>DC muon beam</a:t>
            </a:r>
          </a:p>
          <a:p>
            <a:pPr lvl="1"/>
            <a:r>
              <a:rPr kumimoji="1" lang="en-CA" altLang="ja-CA" dirty="0">
                <a:solidFill>
                  <a:schemeClr val="bg1">
                    <a:lumMod val="75000"/>
                  </a:schemeClr>
                </a:solidFill>
              </a:rPr>
              <a:t>Pulsed muon beam</a:t>
            </a:r>
          </a:p>
          <a:p>
            <a:r>
              <a:rPr kumimoji="1" lang="en-CA" altLang="ja-CA" dirty="0"/>
              <a:t>Fight against noise – what is the </a:t>
            </a:r>
            <a:r>
              <a:rPr kumimoji="1" lang="en-CA" altLang="ja-CA" i="1" dirty="0"/>
              <a:t>ground</a:t>
            </a:r>
            <a:r>
              <a:rPr kumimoji="1" lang="en-CA" altLang="ja-CA" dirty="0"/>
              <a:t> in circuits</a:t>
            </a:r>
          </a:p>
          <a:p>
            <a:r>
              <a:rPr kumimoji="1" lang="en-CA" altLang="ja-CA" dirty="0"/>
              <a:t>Fight against temperature-based instability</a:t>
            </a:r>
          </a:p>
          <a:p>
            <a:endParaRPr kumimoji="1" lang="en-CA" altLang="ja-CA" dirty="0"/>
          </a:p>
          <a:p>
            <a:r>
              <a:rPr kumimoji="1" lang="en-CA" altLang="ja-CA" dirty="0"/>
              <a:t>Future capabilities in instruments</a:t>
            </a:r>
          </a:p>
          <a:p>
            <a:r>
              <a:rPr kumimoji="1" lang="en-CA" altLang="ja-CA" dirty="0"/>
              <a:t>Summary</a:t>
            </a:r>
          </a:p>
        </p:txBody>
      </p:sp>
    </p:spTree>
    <p:extLst>
      <p:ext uri="{BB962C8B-B14F-4D97-AF65-F5344CB8AC3E}">
        <p14:creationId xmlns:p14="http://schemas.microsoft.com/office/powerpoint/2010/main" val="42432383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322667-5ABB-9CE2-2345-AF5B900D4355}"/>
              </a:ext>
            </a:extLst>
          </p:cNvPr>
          <p:cNvSpPr>
            <a:spLocks noGrp="1"/>
          </p:cNvSpPr>
          <p:nvPr>
            <p:ph type="title"/>
          </p:nvPr>
        </p:nvSpPr>
        <p:spPr>
          <a:xfrm>
            <a:off x="0" y="182880"/>
            <a:ext cx="12192000" cy="789709"/>
          </a:xfrm>
        </p:spPr>
        <p:txBody>
          <a:bodyPr/>
          <a:lstStyle/>
          <a:p>
            <a:r>
              <a:rPr kumimoji="1" lang="en-CA" altLang="ja-CA" dirty="0"/>
              <a:t>How do you define </a:t>
            </a:r>
            <a:r>
              <a:rPr kumimoji="1" lang="en-CA" altLang="ja-CA" i="1" dirty="0"/>
              <a:t>the ground</a:t>
            </a:r>
            <a:r>
              <a:rPr kumimoji="1" lang="en-CA" altLang="ja-CA" dirty="0"/>
              <a:t> of circuits ?</a:t>
            </a:r>
            <a:endParaRPr kumimoji="1" lang="ja-CA" altLang="en-US" dirty="0"/>
          </a:p>
        </p:txBody>
      </p:sp>
      <p:pic>
        <p:nvPicPr>
          <p:cNvPr id="11266" name="Picture 2" descr="Spaceship piloted by astronauts in the orbit of planet Earth with bright stars. Elements of this image furnished by NASA. Spaceship piloted by astronauts in the orbit of planet Earth with bright stars. Elements of this image furnished by NASA spaceship earth stock pictures, royalty-free photos &amp; images">
            <a:extLst>
              <a:ext uri="{FF2B5EF4-FFF2-40B4-BE49-F238E27FC236}">
                <a16:creationId xmlns:a16="http://schemas.microsoft.com/office/drawing/2014/main" id="{A2D9C1CA-1417-7335-D7E9-A631C9A021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198" y="905761"/>
            <a:ext cx="4741718" cy="3153398"/>
          </a:xfrm>
          <a:prstGeom prst="rect">
            <a:avLst/>
          </a:prstGeom>
          <a:noFill/>
          <a:extLst>
            <a:ext uri="{909E8E84-426E-40DD-AFC4-6F175D3DCCD1}">
              <a14:hiddenFill xmlns:a14="http://schemas.microsoft.com/office/drawing/2010/main">
                <a:solidFill>
                  <a:srgbClr val="FFFFFF"/>
                </a:solidFill>
              </a14:hiddenFill>
            </a:ext>
          </a:extLst>
        </p:spPr>
      </p:pic>
      <p:sp>
        <p:nvSpPr>
          <p:cNvPr id="5" name="円形吹き出し 4">
            <a:extLst>
              <a:ext uri="{FF2B5EF4-FFF2-40B4-BE49-F238E27FC236}">
                <a16:creationId xmlns:a16="http://schemas.microsoft.com/office/drawing/2014/main" id="{771A1136-0760-BC3D-F453-285F031B5B33}"/>
              </a:ext>
            </a:extLst>
          </p:cNvPr>
          <p:cNvSpPr/>
          <p:nvPr/>
        </p:nvSpPr>
        <p:spPr>
          <a:xfrm>
            <a:off x="2286235" y="1191802"/>
            <a:ext cx="2275608" cy="1023214"/>
          </a:xfrm>
          <a:prstGeom prst="wedgeEllipseCallout">
            <a:avLst>
              <a:gd name="adj1" fmla="val -65327"/>
              <a:gd name="adj2" fmla="val 40623"/>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CA" altLang="ja-CA" dirty="0">
                <a:solidFill>
                  <a:sysClr val="windowText" lastClr="000000"/>
                </a:solidFill>
              </a:rPr>
              <a:t>Where is </a:t>
            </a:r>
          </a:p>
          <a:p>
            <a:pPr algn="ctr"/>
            <a:r>
              <a:rPr kumimoji="1" lang="en-CA" altLang="ja-CA" i="1" dirty="0">
                <a:solidFill>
                  <a:sysClr val="windowText" lastClr="000000"/>
                </a:solidFill>
              </a:rPr>
              <a:t>the ground </a:t>
            </a:r>
            <a:r>
              <a:rPr kumimoji="1" lang="en-CA" altLang="ja-CA" dirty="0">
                <a:solidFill>
                  <a:sysClr val="windowText" lastClr="000000"/>
                </a:solidFill>
              </a:rPr>
              <a:t>of </a:t>
            </a:r>
          </a:p>
          <a:p>
            <a:pPr algn="ctr"/>
            <a:r>
              <a:rPr kumimoji="1" lang="en-CA" altLang="ja-CA" dirty="0">
                <a:solidFill>
                  <a:sysClr val="windowText" lastClr="000000"/>
                </a:solidFill>
              </a:rPr>
              <a:t>my circuits??</a:t>
            </a:r>
            <a:endParaRPr kumimoji="1" lang="ja-CA" altLang="en-US" dirty="0">
              <a:solidFill>
                <a:sysClr val="windowText" lastClr="000000"/>
              </a:solidFill>
            </a:endParaRPr>
          </a:p>
        </p:txBody>
      </p:sp>
      <p:pic>
        <p:nvPicPr>
          <p:cNvPr id="6" name="図 5">
            <a:extLst>
              <a:ext uri="{FF2B5EF4-FFF2-40B4-BE49-F238E27FC236}">
                <a16:creationId xmlns:a16="http://schemas.microsoft.com/office/drawing/2014/main" id="{CA5D6293-1CAF-5F09-D9DF-2EA12AE569F0}"/>
              </a:ext>
            </a:extLst>
          </p:cNvPr>
          <p:cNvPicPr>
            <a:picLocks noChangeAspect="1"/>
          </p:cNvPicPr>
          <p:nvPr/>
        </p:nvPicPr>
        <p:blipFill>
          <a:blip r:embed="rId3"/>
          <a:stretch>
            <a:fillRect/>
          </a:stretch>
        </p:blipFill>
        <p:spPr>
          <a:xfrm>
            <a:off x="6170379" y="1376265"/>
            <a:ext cx="5336677" cy="2929469"/>
          </a:xfrm>
          <a:prstGeom prst="rect">
            <a:avLst/>
          </a:prstGeom>
        </p:spPr>
      </p:pic>
      <p:sp>
        <p:nvSpPr>
          <p:cNvPr id="7" name="テキスト ボックス 6">
            <a:extLst>
              <a:ext uri="{FF2B5EF4-FFF2-40B4-BE49-F238E27FC236}">
                <a16:creationId xmlns:a16="http://schemas.microsoft.com/office/drawing/2014/main" id="{99CF2B09-6C60-729D-5C2F-FCFB72CE26FD}"/>
              </a:ext>
            </a:extLst>
          </p:cNvPr>
          <p:cNvSpPr txBox="1"/>
          <p:nvPr/>
        </p:nvSpPr>
        <p:spPr>
          <a:xfrm>
            <a:off x="6365104" y="843194"/>
            <a:ext cx="4778424" cy="369332"/>
          </a:xfrm>
          <a:prstGeom prst="rect">
            <a:avLst/>
          </a:prstGeom>
          <a:noFill/>
        </p:spPr>
        <p:txBody>
          <a:bodyPr wrap="none" rtlCol="0">
            <a:spAutoFit/>
          </a:bodyPr>
          <a:lstStyle/>
          <a:p>
            <a:r>
              <a:rPr kumimoji="1" lang="en-CA" altLang="ja-CA" dirty="0"/>
              <a:t>Worst BL component in noise: </a:t>
            </a:r>
            <a:r>
              <a:rPr kumimoji="1" lang="en-CA" altLang="ja-CA" dirty="0">
                <a:solidFill>
                  <a:srgbClr val="FF0000"/>
                </a:solidFill>
              </a:rPr>
              <a:t>Magnetic Kicker</a:t>
            </a:r>
            <a:endParaRPr kumimoji="1" lang="ja-CA" altLang="en-US" dirty="0">
              <a:solidFill>
                <a:srgbClr val="FF0000"/>
              </a:solidFill>
            </a:endParaRPr>
          </a:p>
        </p:txBody>
      </p:sp>
      <p:sp>
        <p:nvSpPr>
          <p:cNvPr id="8" name="円/楕円 7">
            <a:extLst>
              <a:ext uri="{FF2B5EF4-FFF2-40B4-BE49-F238E27FC236}">
                <a16:creationId xmlns:a16="http://schemas.microsoft.com/office/drawing/2014/main" id="{061A7BFF-13CF-23C4-3941-4FA0F8A8BA80}"/>
              </a:ext>
            </a:extLst>
          </p:cNvPr>
          <p:cNvSpPr/>
          <p:nvPr/>
        </p:nvSpPr>
        <p:spPr>
          <a:xfrm>
            <a:off x="9873465" y="2311686"/>
            <a:ext cx="575353" cy="45739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pic>
        <p:nvPicPr>
          <p:cNvPr id="9" name="図 8">
            <a:extLst>
              <a:ext uri="{FF2B5EF4-FFF2-40B4-BE49-F238E27FC236}">
                <a16:creationId xmlns:a16="http://schemas.microsoft.com/office/drawing/2014/main" id="{58133C18-AF9D-6F9D-C758-1F6787EBBDD6}"/>
              </a:ext>
            </a:extLst>
          </p:cNvPr>
          <p:cNvPicPr>
            <a:picLocks noChangeAspect="1"/>
          </p:cNvPicPr>
          <p:nvPr/>
        </p:nvPicPr>
        <p:blipFill>
          <a:blip r:embed="rId4"/>
          <a:stretch>
            <a:fillRect/>
          </a:stretch>
        </p:blipFill>
        <p:spPr>
          <a:xfrm>
            <a:off x="6045525" y="4305734"/>
            <a:ext cx="4357897" cy="2567723"/>
          </a:xfrm>
          <a:prstGeom prst="rect">
            <a:avLst/>
          </a:prstGeom>
        </p:spPr>
      </p:pic>
      <p:sp>
        <p:nvSpPr>
          <p:cNvPr id="11" name="テキスト ボックス 10">
            <a:extLst>
              <a:ext uri="{FF2B5EF4-FFF2-40B4-BE49-F238E27FC236}">
                <a16:creationId xmlns:a16="http://schemas.microsoft.com/office/drawing/2014/main" id="{7EB7F886-E915-D0A2-CD56-669CACAA7BF6}"/>
              </a:ext>
            </a:extLst>
          </p:cNvPr>
          <p:cNvSpPr txBox="1"/>
          <p:nvPr/>
        </p:nvSpPr>
        <p:spPr>
          <a:xfrm>
            <a:off x="9982804" y="5698550"/>
            <a:ext cx="2033350" cy="646331"/>
          </a:xfrm>
          <a:prstGeom prst="rect">
            <a:avLst/>
          </a:prstGeom>
          <a:noFill/>
        </p:spPr>
        <p:txBody>
          <a:bodyPr wrap="square">
            <a:spAutoFit/>
          </a:bodyPr>
          <a:lstStyle/>
          <a:p>
            <a:r>
              <a:rPr lang="ja-CA" altLang="en-US" dirty="0"/>
              <a:t>400 A 50 kV</a:t>
            </a:r>
            <a:endParaRPr lang="en-CA" altLang="ja-CA" dirty="0"/>
          </a:p>
          <a:p>
            <a:r>
              <a:rPr lang="ja-CA" altLang="en-US" dirty="0"/>
              <a:t>=</a:t>
            </a:r>
            <a:r>
              <a:rPr lang="ja-CA" altLang="en-US" dirty="0">
                <a:solidFill>
                  <a:srgbClr val="FF0000"/>
                </a:solidFill>
              </a:rPr>
              <a:t>2000 kW</a:t>
            </a:r>
            <a:r>
              <a:rPr lang="en-US" altLang="ja-CA" dirty="0">
                <a:solidFill>
                  <a:srgbClr val="FF0000"/>
                </a:solidFill>
              </a:rPr>
              <a:t> </a:t>
            </a:r>
            <a:r>
              <a:rPr lang="en-CA" altLang="ja-CA" dirty="0"/>
              <a:t>pulse</a:t>
            </a:r>
            <a:endParaRPr lang="ja-CA" altLang="en-US" dirty="0"/>
          </a:p>
        </p:txBody>
      </p:sp>
      <p:grpSp>
        <p:nvGrpSpPr>
          <p:cNvPr id="4" name="グループ化 3">
            <a:extLst>
              <a:ext uri="{FF2B5EF4-FFF2-40B4-BE49-F238E27FC236}">
                <a16:creationId xmlns:a16="http://schemas.microsoft.com/office/drawing/2014/main" id="{F5ED9F14-C154-7746-A1FF-7C49511EAB30}"/>
              </a:ext>
            </a:extLst>
          </p:cNvPr>
          <p:cNvGrpSpPr/>
          <p:nvPr/>
        </p:nvGrpSpPr>
        <p:grpSpPr>
          <a:xfrm>
            <a:off x="798161" y="3866695"/>
            <a:ext cx="4741718" cy="3019902"/>
            <a:chOff x="798161" y="3866695"/>
            <a:chExt cx="4741718" cy="3019902"/>
          </a:xfrm>
        </p:grpSpPr>
        <p:pic>
          <p:nvPicPr>
            <p:cNvPr id="12" name="図 11">
              <a:extLst>
                <a:ext uri="{FF2B5EF4-FFF2-40B4-BE49-F238E27FC236}">
                  <a16:creationId xmlns:a16="http://schemas.microsoft.com/office/drawing/2014/main" id="{64F4D622-BEE5-39BD-491F-5AB3323A8E9F}"/>
                </a:ext>
              </a:extLst>
            </p:cNvPr>
            <p:cNvPicPr>
              <a:picLocks noChangeAspect="1"/>
            </p:cNvPicPr>
            <p:nvPr/>
          </p:nvPicPr>
          <p:blipFill>
            <a:blip r:embed="rId5"/>
            <a:stretch>
              <a:fillRect/>
            </a:stretch>
          </p:blipFill>
          <p:spPr>
            <a:xfrm>
              <a:off x="798161" y="3866695"/>
              <a:ext cx="4741718" cy="3019902"/>
            </a:xfrm>
            <a:prstGeom prst="rect">
              <a:avLst/>
            </a:prstGeom>
          </p:spPr>
        </p:pic>
        <p:sp>
          <p:nvSpPr>
            <p:cNvPr id="13" name="テキスト ボックス 12">
              <a:extLst>
                <a:ext uri="{FF2B5EF4-FFF2-40B4-BE49-F238E27FC236}">
                  <a16:creationId xmlns:a16="http://schemas.microsoft.com/office/drawing/2014/main" id="{AFEC22C2-4572-26B3-C52D-9C74D192A125}"/>
                </a:ext>
              </a:extLst>
            </p:cNvPr>
            <p:cNvSpPr txBox="1"/>
            <p:nvPr/>
          </p:nvSpPr>
          <p:spPr>
            <a:xfrm>
              <a:off x="4125182" y="4895591"/>
              <a:ext cx="669556" cy="338554"/>
            </a:xfrm>
            <a:prstGeom prst="rect">
              <a:avLst/>
            </a:prstGeom>
            <a:solidFill>
              <a:schemeClr val="bg1">
                <a:lumMod val="95000"/>
              </a:schemeClr>
            </a:solidFill>
          </p:spPr>
          <p:txBody>
            <a:bodyPr wrap="square" rtlCol="0">
              <a:spAutoFit/>
            </a:bodyPr>
            <a:lstStyle/>
            <a:p>
              <a:r>
                <a:rPr kumimoji="1" lang="en-CA" altLang="ja-CA" sz="1600" dirty="0" err="1"/>
                <a:t>SiPM</a:t>
              </a:r>
              <a:endParaRPr kumimoji="1" lang="ja-CA" altLang="en-US" sz="1600" dirty="0"/>
            </a:p>
          </p:txBody>
        </p:sp>
      </p:grpSp>
      <p:sp>
        <p:nvSpPr>
          <p:cNvPr id="3" name="テキスト ボックス 2">
            <a:extLst>
              <a:ext uri="{FF2B5EF4-FFF2-40B4-BE49-F238E27FC236}">
                <a16:creationId xmlns:a16="http://schemas.microsoft.com/office/drawing/2014/main" id="{D4439E1E-D273-8DEF-50A3-0E807581089B}"/>
              </a:ext>
            </a:extLst>
          </p:cNvPr>
          <p:cNvSpPr txBox="1"/>
          <p:nvPr/>
        </p:nvSpPr>
        <p:spPr>
          <a:xfrm>
            <a:off x="1746738" y="6422589"/>
            <a:ext cx="2057447" cy="369332"/>
          </a:xfrm>
          <a:prstGeom prst="rect">
            <a:avLst/>
          </a:prstGeom>
          <a:noFill/>
        </p:spPr>
        <p:txBody>
          <a:bodyPr wrap="square" rtlCol="0">
            <a:spAutoFit/>
          </a:bodyPr>
          <a:lstStyle/>
          <a:p>
            <a:r>
              <a:rPr kumimoji="1" lang="en-CA" altLang="ja-CA" dirty="0"/>
              <a:t>0                         4000</a:t>
            </a:r>
            <a:endParaRPr kumimoji="1" lang="ja-CA" altLang="en-US" dirty="0"/>
          </a:p>
        </p:txBody>
      </p:sp>
    </p:spTree>
    <p:extLst>
      <p:ext uri="{BB962C8B-B14F-4D97-AF65-F5344CB8AC3E}">
        <p14:creationId xmlns:p14="http://schemas.microsoft.com/office/powerpoint/2010/main" val="23049758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18">
            <a:extLst>
              <a:ext uri="{FF2B5EF4-FFF2-40B4-BE49-F238E27FC236}">
                <a16:creationId xmlns:a16="http://schemas.microsoft.com/office/drawing/2014/main" id="{C306EA20-A14B-3D44-CC7D-6698C52B8C1F}"/>
              </a:ext>
            </a:extLst>
          </p:cNvPr>
          <p:cNvPicPr>
            <a:picLocks noChangeAspect="1"/>
          </p:cNvPicPr>
          <p:nvPr/>
        </p:nvPicPr>
        <p:blipFill>
          <a:blip r:embed="rId2"/>
          <a:stretch>
            <a:fillRect/>
          </a:stretch>
        </p:blipFill>
        <p:spPr>
          <a:xfrm>
            <a:off x="342112" y="930200"/>
            <a:ext cx="5900387" cy="2491614"/>
          </a:xfrm>
          <a:prstGeom prst="rect">
            <a:avLst/>
          </a:prstGeom>
        </p:spPr>
      </p:pic>
      <p:sp>
        <p:nvSpPr>
          <p:cNvPr id="2" name="タイトル 1">
            <a:extLst>
              <a:ext uri="{FF2B5EF4-FFF2-40B4-BE49-F238E27FC236}">
                <a16:creationId xmlns:a16="http://schemas.microsoft.com/office/drawing/2014/main" id="{6C3C76A9-ACC3-9992-5661-8A637F82AA5F}"/>
              </a:ext>
            </a:extLst>
          </p:cNvPr>
          <p:cNvSpPr>
            <a:spLocks noGrp="1"/>
          </p:cNvSpPr>
          <p:nvPr>
            <p:ph type="title"/>
          </p:nvPr>
        </p:nvSpPr>
        <p:spPr>
          <a:xfrm>
            <a:off x="63186" y="289561"/>
            <a:ext cx="4996775" cy="739738"/>
          </a:xfrm>
        </p:spPr>
        <p:txBody>
          <a:bodyPr>
            <a:normAutofit/>
          </a:bodyPr>
          <a:lstStyle/>
          <a:p>
            <a:r>
              <a:rPr kumimoji="1" lang="en-CA" altLang="ja-CA" sz="4000" dirty="0"/>
              <a:t>Noise propagation</a:t>
            </a:r>
            <a:endParaRPr kumimoji="1" lang="ja-CA" altLang="en-US" sz="4000" dirty="0"/>
          </a:p>
        </p:txBody>
      </p:sp>
      <p:sp>
        <p:nvSpPr>
          <p:cNvPr id="5" name="テキスト ボックス 4">
            <a:extLst>
              <a:ext uri="{FF2B5EF4-FFF2-40B4-BE49-F238E27FC236}">
                <a16:creationId xmlns:a16="http://schemas.microsoft.com/office/drawing/2014/main" id="{1D874074-3DC4-E4D1-AA12-96BD9A7C9DBE}"/>
              </a:ext>
            </a:extLst>
          </p:cNvPr>
          <p:cNvSpPr txBox="1"/>
          <p:nvPr/>
        </p:nvSpPr>
        <p:spPr>
          <a:xfrm>
            <a:off x="676210" y="3718679"/>
            <a:ext cx="4778809" cy="3139321"/>
          </a:xfrm>
          <a:prstGeom prst="rect">
            <a:avLst/>
          </a:prstGeom>
          <a:noFill/>
        </p:spPr>
        <p:txBody>
          <a:bodyPr wrap="square" rtlCol="0">
            <a:spAutoFit/>
          </a:bodyPr>
          <a:lstStyle/>
          <a:p>
            <a:r>
              <a:rPr kumimoji="1" lang="en-CA" altLang="ja-CA" dirty="0"/>
              <a:t>LC connected to small PS </a:t>
            </a:r>
            <a:r>
              <a:rPr kumimoji="1" lang="en-CA" altLang="ja-CA" dirty="0">
                <a:sym typeface="Wingdings" pitchFamily="2" charset="2"/>
              </a:rPr>
              <a:t> noise level 1/10</a:t>
            </a:r>
          </a:p>
          <a:p>
            <a:r>
              <a:rPr kumimoji="1" lang="en-CA" altLang="ja-CA" dirty="0">
                <a:sym typeface="Wingdings" pitchFamily="2" charset="2"/>
              </a:rPr>
              <a:t>Detector connected to the BL </a:t>
            </a:r>
            <a:r>
              <a:rPr kumimoji="1" lang="en-CA" altLang="ja-CA" i="1" dirty="0">
                <a:sym typeface="Wingdings" pitchFamily="2" charset="2"/>
              </a:rPr>
              <a:t>ground </a:t>
            </a:r>
            <a:r>
              <a:rPr kumimoji="1" lang="en-CA" altLang="ja-CA" dirty="0">
                <a:sym typeface="Wingdings" pitchFamily="2" charset="2"/>
              </a:rPr>
              <a:t> 1/350</a:t>
            </a:r>
          </a:p>
          <a:p>
            <a:pPr algn="ctr"/>
            <a:endParaRPr kumimoji="1" lang="en-CA" altLang="ja-CA" dirty="0">
              <a:sym typeface="Wingdings" pitchFamily="2" charset="2"/>
            </a:endParaRPr>
          </a:p>
          <a:p>
            <a:pPr algn="ctr"/>
            <a:r>
              <a:rPr kumimoji="1" lang="en-CA" altLang="ja-CA" dirty="0">
                <a:sym typeface="Wingdings" pitchFamily="2" charset="2"/>
              </a:rPr>
              <a:t>Definition of the ground: </a:t>
            </a:r>
          </a:p>
          <a:p>
            <a:pPr algn="ctr"/>
            <a:r>
              <a:rPr kumimoji="1" lang="en-CA" altLang="ja-CA" dirty="0">
                <a:sym typeface="Wingdings" pitchFamily="2" charset="2"/>
              </a:rPr>
              <a:t>the largest conductor of the system</a:t>
            </a:r>
          </a:p>
          <a:p>
            <a:pPr algn="ctr"/>
            <a:r>
              <a:rPr kumimoji="1" lang="en-CA" altLang="ja-CA" dirty="0">
                <a:solidFill>
                  <a:srgbClr val="FF0000"/>
                </a:solidFill>
                <a:sym typeface="Wingdings" pitchFamily="2" charset="2"/>
              </a:rPr>
              <a:t> = LC (longitudinal Coil) </a:t>
            </a:r>
          </a:p>
          <a:p>
            <a:pPr algn="ctr"/>
            <a:endParaRPr kumimoji="1" lang="en-CA" altLang="ja-CA" dirty="0">
              <a:solidFill>
                <a:srgbClr val="FF0000"/>
              </a:solidFill>
              <a:sym typeface="Wingdings" pitchFamily="2" charset="2"/>
            </a:endParaRPr>
          </a:p>
          <a:p>
            <a:pPr algn="ctr"/>
            <a:r>
              <a:rPr kumimoji="1" lang="en-CA" altLang="ja-CA" dirty="0">
                <a:sym typeface="Wingdings" pitchFamily="2" charset="2"/>
              </a:rPr>
              <a:t>Can we use LC as the ground ?</a:t>
            </a:r>
          </a:p>
          <a:p>
            <a:pPr algn="ctr"/>
            <a:r>
              <a:rPr kumimoji="1" lang="en-CA" altLang="ja-CA" dirty="0">
                <a:sym typeface="Wingdings" pitchFamily="2" charset="2"/>
              </a:rPr>
              <a:t>(could not just connected by wire, </a:t>
            </a:r>
          </a:p>
          <a:p>
            <a:pPr algn="ctr"/>
            <a:r>
              <a:rPr kumimoji="1" lang="en-CA" altLang="ja-CA" dirty="0">
                <a:sym typeface="Wingdings" pitchFamily="2" charset="2"/>
              </a:rPr>
              <a:t>because LC is energized to 1000A 100V)</a:t>
            </a:r>
          </a:p>
          <a:p>
            <a:endParaRPr kumimoji="1" lang="ja-CA" altLang="en-US" dirty="0"/>
          </a:p>
        </p:txBody>
      </p:sp>
      <p:pic>
        <p:nvPicPr>
          <p:cNvPr id="14" name="図 13" descr="ダイアグラム&#10;&#10;AI 生成コンテンツは誤りを含む可能性があります。">
            <a:extLst>
              <a:ext uri="{FF2B5EF4-FFF2-40B4-BE49-F238E27FC236}">
                <a16:creationId xmlns:a16="http://schemas.microsoft.com/office/drawing/2014/main" id="{4BC6B8A9-BF6A-0CF7-584A-D4BC69C8D269}"/>
              </a:ext>
            </a:extLst>
          </p:cNvPr>
          <p:cNvPicPr>
            <a:picLocks noChangeAspect="1"/>
          </p:cNvPicPr>
          <p:nvPr/>
        </p:nvPicPr>
        <p:blipFill>
          <a:blip r:embed="rId3"/>
          <a:stretch>
            <a:fillRect/>
          </a:stretch>
        </p:blipFill>
        <p:spPr>
          <a:xfrm>
            <a:off x="6295007" y="259080"/>
            <a:ext cx="4902850" cy="3373407"/>
          </a:xfrm>
          <a:prstGeom prst="rect">
            <a:avLst/>
          </a:prstGeom>
        </p:spPr>
      </p:pic>
      <p:pic>
        <p:nvPicPr>
          <p:cNvPr id="16" name="図 15" descr="ダイアグラム が含まれている画像&#10;&#10;AI 生成コンテンツは誤りを含む可能性があります。">
            <a:extLst>
              <a:ext uri="{FF2B5EF4-FFF2-40B4-BE49-F238E27FC236}">
                <a16:creationId xmlns:a16="http://schemas.microsoft.com/office/drawing/2014/main" id="{B22170C8-0271-887A-6BF9-639E6162386D}"/>
              </a:ext>
            </a:extLst>
          </p:cNvPr>
          <p:cNvPicPr>
            <a:picLocks noChangeAspect="1"/>
          </p:cNvPicPr>
          <p:nvPr/>
        </p:nvPicPr>
        <p:blipFill>
          <a:blip r:embed="rId4"/>
          <a:stretch>
            <a:fillRect/>
          </a:stretch>
        </p:blipFill>
        <p:spPr>
          <a:xfrm>
            <a:off x="6295007" y="3632487"/>
            <a:ext cx="4902851" cy="3377246"/>
          </a:xfrm>
          <a:prstGeom prst="rect">
            <a:avLst/>
          </a:prstGeom>
        </p:spPr>
      </p:pic>
      <p:grpSp>
        <p:nvGrpSpPr>
          <p:cNvPr id="9" name="グループ化 8">
            <a:extLst>
              <a:ext uri="{FF2B5EF4-FFF2-40B4-BE49-F238E27FC236}">
                <a16:creationId xmlns:a16="http://schemas.microsoft.com/office/drawing/2014/main" id="{A146184D-AD2F-678F-1A1F-6C811DE5ECA2}"/>
              </a:ext>
            </a:extLst>
          </p:cNvPr>
          <p:cNvGrpSpPr/>
          <p:nvPr/>
        </p:nvGrpSpPr>
        <p:grpSpPr>
          <a:xfrm>
            <a:off x="3065615" y="2734607"/>
            <a:ext cx="1088724" cy="137457"/>
            <a:chOff x="3318889" y="4760886"/>
            <a:chExt cx="1919574" cy="293216"/>
          </a:xfrm>
        </p:grpSpPr>
        <p:sp>
          <p:nvSpPr>
            <p:cNvPr id="10" name="フリーフォーム 9">
              <a:extLst>
                <a:ext uri="{FF2B5EF4-FFF2-40B4-BE49-F238E27FC236}">
                  <a16:creationId xmlns:a16="http://schemas.microsoft.com/office/drawing/2014/main" id="{37E77500-8F36-C4F6-0866-921E0A05A650}"/>
                </a:ext>
              </a:extLst>
            </p:cNvPr>
            <p:cNvSpPr/>
            <p:nvPr/>
          </p:nvSpPr>
          <p:spPr>
            <a:xfrm>
              <a:off x="4212852" y="4782114"/>
              <a:ext cx="1025611" cy="271988"/>
            </a:xfrm>
            <a:custGeom>
              <a:avLst/>
              <a:gdLst>
                <a:gd name="connsiteX0" fmla="*/ 0 w 1025611"/>
                <a:gd name="connsiteY0" fmla="*/ 222538 h 271988"/>
                <a:gd name="connsiteX1" fmla="*/ 185351 w 1025611"/>
                <a:gd name="connsiteY1" fmla="*/ 116 h 271988"/>
                <a:gd name="connsiteX2" fmla="*/ 407773 w 1025611"/>
                <a:gd name="connsiteY2" fmla="*/ 234894 h 271988"/>
                <a:gd name="connsiteX3" fmla="*/ 605481 w 1025611"/>
                <a:gd name="connsiteY3" fmla="*/ 116 h 271988"/>
                <a:gd name="connsiteX4" fmla="*/ 827903 w 1025611"/>
                <a:gd name="connsiteY4" fmla="*/ 271965 h 271988"/>
                <a:gd name="connsiteX5" fmla="*/ 1025611 w 1025611"/>
                <a:gd name="connsiteY5" fmla="*/ 12473 h 271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5611" h="271988">
                  <a:moveTo>
                    <a:pt x="0" y="222538"/>
                  </a:moveTo>
                  <a:cubicBezTo>
                    <a:pt x="58694" y="110297"/>
                    <a:pt x="117389" y="-1943"/>
                    <a:pt x="185351" y="116"/>
                  </a:cubicBezTo>
                  <a:cubicBezTo>
                    <a:pt x="253313" y="2175"/>
                    <a:pt x="337751" y="234894"/>
                    <a:pt x="407773" y="234894"/>
                  </a:cubicBezTo>
                  <a:cubicBezTo>
                    <a:pt x="477795" y="234894"/>
                    <a:pt x="535459" y="-6062"/>
                    <a:pt x="605481" y="116"/>
                  </a:cubicBezTo>
                  <a:cubicBezTo>
                    <a:pt x="675503" y="6294"/>
                    <a:pt x="757881" y="269906"/>
                    <a:pt x="827903" y="271965"/>
                  </a:cubicBezTo>
                  <a:cubicBezTo>
                    <a:pt x="897925" y="274024"/>
                    <a:pt x="961768" y="143248"/>
                    <a:pt x="1025611" y="12473"/>
                  </a:cubicBezTo>
                </a:path>
              </a:pathLst>
            </a:custGeom>
            <a:noFill/>
            <a:ln>
              <a:solidFill>
                <a:srgbClr val="FF000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dirty="0"/>
            </a:p>
          </p:txBody>
        </p:sp>
        <p:sp>
          <p:nvSpPr>
            <p:cNvPr id="11" name="フリーフォーム 10">
              <a:extLst>
                <a:ext uri="{FF2B5EF4-FFF2-40B4-BE49-F238E27FC236}">
                  <a16:creationId xmlns:a16="http://schemas.microsoft.com/office/drawing/2014/main" id="{C777AC2A-8548-D745-B58A-8A58D916838A}"/>
                </a:ext>
              </a:extLst>
            </p:cNvPr>
            <p:cNvSpPr/>
            <p:nvPr/>
          </p:nvSpPr>
          <p:spPr>
            <a:xfrm>
              <a:off x="3318889" y="4760886"/>
              <a:ext cx="1025611" cy="271988"/>
            </a:xfrm>
            <a:custGeom>
              <a:avLst/>
              <a:gdLst>
                <a:gd name="connsiteX0" fmla="*/ 0 w 1025611"/>
                <a:gd name="connsiteY0" fmla="*/ 222538 h 271988"/>
                <a:gd name="connsiteX1" fmla="*/ 185351 w 1025611"/>
                <a:gd name="connsiteY1" fmla="*/ 116 h 271988"/>
                <a:gd name="connsiteX2" fmla="*/ 407773 w 1025611"/>
                <a:gd name="connsiteY2" fmla="*/ 234894 h 271988"/>
                <a:gd name="connsiteX3" fmla="*/ 605481 w 1025611"/>
                <a:gd name="connsiteY3" fmla="*/ 116 h 271988"/>
                <a:gd name="connsiteX4" fmla="*/ 827903 w 1025611"/>
                <a:gd name="connsiteY4" fmla="*/ 271965 h 271988"/>
                <a:gd name="connsiteX5" fmla="*/ 1025611 w 1025611"/>
                <a:gd name="connsiteY5" fmla="*/ 12473 h 271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5611" h="271988">
                  <a:moveTo>
                    <a:pt x="0" y="222538"/>
                  </a:moveTo>
                  <a:cubicBezTo>
                    <a:pt x="58694" y="110297"/>
                    <a:pt x="117389" y="-1943"/>
                    <a:pt x="185351" y="116"/>
                  </a:cubicBezTo>
                  <a:cubicBezTo>
                    <a:pt x="253313" y="2175"/>
                    <a:pt x="337751" y="234894"/>
                    <a:pt x="407773" y="234894"/>
                  </a:cubicBezTo>
                  <a:cubicBezTo>
                    <a:pt x="477795" y="234894"/>
                    <a:pt x="535459" y="-6062"/>
                    <a:pt x="605481" y="116"/>
                  </a:cubicBezTo>
                  <a:cubicBezTo>
                    <a:pt x="675503" y="6294"/>
                    <a:pt x="757881" y="269906"/>
                    <a:pt x="827903" y="271965"/>
                  </a:cubicBezTo>
                  <a:cubicBezTo>
                    <a:pt x="897925" y="274024"/>
                    <a:pt x="961768" y="143248"/>
                    <a:pt x="1025611" y="12473"/>
                  </a:cubicBezTo>
                </a:path>
              </a:pathLst>
            </a:custGeom>
            <a:noFill/>
            <a:ln>
              <a:solidFill>
                <a:srgbClr val="FF0000"/>
              </a:solidFill>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grpSp>
      <p:sp>
        <p:nvSpPr>
          <p:cNvPr id="20" name="テキスト ボックス 19">
            <a:extLst>
              <a:ext uri="{FF2B5EF4-FFF2-40B4-BE49-F238E27FC236}">
                <a16:creationId xmlns:a16="http://schemas.microsoft.com/office/drawing/2014/main" id="{B0DA81F1-EC25-7B73-6AFA-93EA3B933801}"/>
              </a:ext>
            </a:extLst>
          </p:cNvPr>
          <p:cNvSpPr txBox="1"/>
          <p:nvPr/>
        </p:nvSpPr>
        <p:spPr>
          <a:xfrm>
            <a:off x="9620508" y="4391810"/>
            <a:ext cx="726481" cy="307777"/>
          </a:xfrm>
          <a:prstGeom prst="rect">
            <a:avLst/>
          </a:prstGeom>
          <a:solidFill>
            <a:schemeClr val="bg1">
              <a:lumMod val="95000"/>
            </a:schemeClr>
          </a:solidFill>
        </p:spPr>
        <p:txBody>
          <a:bodyPr wrap="square" rtlCol="0">
            <a:spAutoFit/>
          </a:bodyPr>
          <a:lstStyle/>
          <a:p>
            <a:r>
              <a:rPr kumimoji="1" lang="en-CA" altLang="ja-CA" sz="1400" dirty="0"/>
              <a:t>~1/350</a:t>
            </a:r>
            <a:endParaRPr kumimoji="1" lang="ja-CA" altLang="en-US" sz="1400" dirty="0"/>
          </a:p>
        </p:txBody>
      </p:sp>
      <p:sp>
        <p:nvSpPr>
          <p:cNvPr id="21" name="テキスト ボックス 20">
            <a:extLst>
              <a:ext uri="{FF2B5EF4-FFF2-40B4-BE49-F238E27FC236}">
                <a16:creationId xmlns:a16="http://schemas.microsoft.com/office/drawing/2014/main" id="{2BE441C5-325D-194B-703C-6EF94E486142}"/>
              </a:ext>
            </a:extLst>
          </p:cNvPr>
          <p:cNvSpPr txBox="1"/>
          <p:nvPr/>
        </p:nvSpPr>
        <p:spPr>
          <a:xfrm>
            <a:off x="9861175" y="5747082"/>
            <a:ext cx="726481" cy="307777"/>
          </a:xfrm>
          <a:prstGeom prst="rect">
            <a:avLst/>
          </a:prstGeom>
          <a:solidFill>
            <a:schemeClr val="bg1">
              <a:lumMod val="95000"/>
            </a:schemeClr>
          </a:solidFill>
        </p:spPr>
        <p:txBody>
          <a:bodyPr wrap="none" rtlCol="0">
            <a:spAutoFit/>
          </a:bodyPr>
          <a:lstStyle/>
          <a:p>
            <a:r>
              <a:rPr kumimoji="1" lang="en-CA" altLang="ja-CA" sz="1400" dirty="0"/>
              <a:t>~1/700</a:t>
            </a:r>
            <a:endParaRPr kumimoji="1" lang="ja-CA" altLang="en-US" sz="1400" dirty="0"/>
          </a:p>
        </p:txBody>
      </p:sp>
    </p:spTree>
    <p:extLst>
      <p:ext uri="{BB962C8B-B14F-4D97-AF65-F5344CB8AC3E}">
        <p14:creationId xmlns:p14="http://schemas.microsoft.com/office/powerpoint/2010/main" val="32464610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420E6983-1A5C-E706-235C-5B0B29E6E696}"/>
              </a:ext>
            </a:extLst>
          </p:cNvPr>
          <p:cNvPicPr>
            <a:picLocks noChangeAspect="1"/>
          </p:cNvPicPr>
          <p:nvPr/>
        </p:nvPicPr>
        <p:blipFill>
          <a:blip r:embed="rId2"/>
          <a:stretch>
            <a:fillRect/>
          </a:stretch>
        </p:blipFill>
        <p:spPr>
          <a:xfrm>
            <a:off x="7277434" y="474595"/>
            <a:ext cx="4805747" cy="2954405"/>
          </a:xfrm>
          <a:prstGeom prst="rect">
            <a:avLst/>
          </a:prstGeom>
        </p:spPr>
      </p:pic>
      <p:pic>
        <p:nvPicPr>
          <p:cNvPr id="5" name="図 4">
            <a:extLst>
              <a:ext uri="{FF2B5EF4-FFF2-40B4-BE49-F238E27FC236}">
                <a16:creationId xmlns:a16="http://schemas.microsoft.com/office/drawing/2014/main" id="{F2218A76-FBE8-34E9-B8A9-03E9BC49E424}"/>
              </a:ext>
            </a:extLst>
          </p:cNvPr>
          <p:cNvPicPr>
            <a:picLocks noChangeAspect="1"/>
          </p:cNvPicPr>
          <p:nvPr/>
        </p:nvPicPr>
        <p:blipFill>
          <a:blip r:embed="rId3"/>
          <a:srcRect l="35589"/>
          <a:stretch>
            <a:fillRect/>
          </a:stretch>
        </p:blipFill>
        <p:spPr>
          <a:xfrm>
            <a:off x="985635" y="811689"/>
            <a:ext cx="3506912" cy="2299131"/>
          </a:xfrm>
          <a:prstGeom prst="rect">
            <a:avLst/>
          </a:prstGeom>
        </p:spPr>
      </p:pic>
      <p:pic>
        <p:nvPicPr>
          <p:cNvPr id="6" name="図 5">
            <a:extLst>
              <a:ext uri="{FF2B5EF4-FFF2-40B4-BE49-F238E27FC236}">
                <a16:creationId xmlns:a16="http://schemas.microsoft.com/office/drawing/2014/main" id="{B0D037F7-AE7F-54F1-7490-6975B62225C9}"/>
              </a:ext>
            </a:extLst>
          </p:cNvPr>
          <p:cNvPicPr>
            <a:picLocks noChangeAspect="1"/>
          </p:cNvPicPr>
          <p:nvPr/>
        </p:nvPicPr>
        <p:blipFill>
          <a:blip r:embed="rId4"/>
          <a:stretch>
            <a:fillRect/>
          </a:stretch>
        </p:blipFill>
        <p:spPr>
          <a:xfrm>
            <a:off x="4705467" y="282789"/>
            <a:ext cx="2007421" cy="2662801"/>
          </a:xfrm>
          <a:prstGeom prst="rect">
            <a:avLst/>
          </a:prstGeom>
        </p:spPr>
      </p:pic>
      <p:pic>
        <p:nvPicPr>
          <p:cNvPr id="7" name="図 6">
            <a:extLst>
              <a:ext uri="{FF2B5EF4-FFF2-40B4-BE49-F238E27FC236}">
                <a16:creationId xmlns:a16="http://schemas.microsoft.com/office/drawing/2014/main" id="{53A09370-CEB0-ED75-0F5E-4514D929F2D0}"/>
              </a:ext>
            </a:extLst>
          </p:cNvPr>
          <p:cNvPicPr>
            <a:picLocks noChangeAspect="1"/>
          </p:cNvPicPr>
          <p:nvPr/>
        </p:nvPicPr>
        <p:blipFill>
          <a:blip r:embed="rId5"/>
          <a:stretch>
            <a:fillRect/>
          </a:stretch>
        </p:blipFill>
        <p:spPr>
          <a:xfrm>
            <a:off x="2402236" y="4623844"/>
            <a:ext cx="959313" cy="884367"/>
          </a:xfrm>
          <a:prstGeom prst="rect">
            <a:avLst/>
          </a:prstGeom>
        </p:spPr>
      </p:pic>
      <p:pic>
        <p:nvPicPr>
          <p:cNvPr id="8" name="図 7">
            <a:extLst>
              <a:ext uri="{FF2B5EF4-FFF2-40B4-BE49-F238E27FC236}">
                <a16:creationId xmlns:a16="http://schemas.microsoft.com/office/drawing/2014/main" id="{E6BE9B4D-25FE-CB98-1727-1A0A493FEE46}"/>
              </a:ext>
            </a:extLst>
          </p:cNvPr>
          <p:cNvPicPr>
            <a:picLocks noChangeAspect="1"/>
          </p:cNvPicPr>
          <p:nvPr/>
        </p:nvPicPr>
        <p:blipFill>
          <a:blip r:embed="rId3"/>
          <a:srcRect l="35589"/>
          <a:stretch>
            <a:fillRect/>
          </a:stretch>
        </p:blipFill>
        <p:spPr>
          <a:xfrm>
            <a:off x="1050958" y="3684395"/>
            <a:ext cx="3506912" cy="2299131"/>
          </a:xfrm>
          <a:prstGeom prst="rect">
            <a:avLst/>
          </a:prstGeom>
        </p:spPr>
      </p:pic>
      <p:pic>
        <p:nvPicPr>
          <p:cNvPr id="9" name="図 8">
            <a:extLst>
              <a:ext uri="{FF2B5EF4-FFF2-40B4-BE49-F238E27FC236}">
                <a16:creationId xmlns:a16="http://schemas.microsoft.com/office/drawing/2014/main" id="{6382B496-61BA-8EA4-36F3-A188DCC9D687}"/>
              </a:ext>
            </a:extLst>
          </p:cNvPr>
          <p:cNvPicPr>
            <a:picLocks noChangeAspect="1"/>
          </p:cNvPicPr>
          <p:nvPr/>
        </p:nvPicPr>
        <p:blipFill>
          <a:blip r:embed="rId6"/>
          <a:stretch>
            <a:fillRect/>
          </a:stretch>
        </p:blipFill>
        <p:spPr>
          <a:xfrm>
            <a:off x="4696784" y="3137396"/>
            <a:ext cx="2071848" cy="3683285"/>
          </a:xfrm>
          <a:prstGeom prst="rect">
            <a:avLst/>
          </a:prstGeom>
        </p:spPr>
      </p:pic>
      <p:pic>
        <p:nvPicPr>
          <p:cNvPr id="10" name="図 9">
            <a:extLst>
              <a:ext uri="{FF2B5EF4-FFF2-40B4-BE49-F238E27FC236}">
                <a16:creationId xmlns:a16="http://schemas.microsoft.com/office/drawing/2014/main" id="{05B1B10B-70EE-8CEA-8563-1BF47E4808F0}"/>
              </a:ext>
            </a:extLst>
          </p:cNvPr>
          <p:cNvPicPr>
            <a:picLocks noChangeAspect="1"/>
          </p:cNvPicPr>
          <p:nvPr/>
        </p:nvPicPr>
        <p:blipFill>
          <a:blip r:embed="rId7"/>
          <a:stretch>
            <a:fillRect/>
          </a:stretch>
        </p:blipFill>
        <p:spPr>
          <a:xfrm>
            <a:off x="7274629" y="3678014"/>
            <a:ext cx="4805747" cy="2971975"/>
          </a:xfrm>
          <a:prstGeom prst="rect">
            <a:avLst/>
          </a:prstGeom>
        </p:spPr>
      </p:pic>
      <p:sp>
        <p:nvSpPr>
          <p:cNvPr id="11" name="テキスト ボックス 10">
            <a:extLst>
              <a:ext uri="{FF2B5EF4-FFF2-40B4-BE49-F238E27FC236}">
                <a16:creationId xmlns:a16="http://schemas.microsoft.com/office/drawing/2014/main" id="{27EBCC13-1FE8-9A56-B082-3325C1C9ECF2}"/>
              </a:ext>
            </a:extLst>
          </p:cNvPr>
          <p:cNvSpPr txBox="1"/>
          <p:nvPr/>
        </p:nvSpPr>
        <p:spPr>
          <a:xfrm>
            <a:off x="161361" y="150981"/>
            <a:ext cx="6758456" cy="646331"/>
          </a:xfrm>
          <a:prstGeom prst="rect">
            <a:avLst/>
          </a:prstGeom>
          <a:solidFill>
            <a:schemeClr val="bg1"/>
          </a:solidFill>
        </p:spPr>
        <p:txBody>
          <a:bodyPr wrap="square" rtlCol="0">
            <a:spAutoFit/>
          </a:bodyPr>
          <a:lstStyle/>
          <a:p>
            <a:r>
              <a:rPr kumimoji="1" lang="en-CA" altLang="ja-CA" sz="3600" dirty="0"/>
              <a:t>How to engage LC as the ground</a:t>
            </a:r>
            <a:endParaRPr kumimoji="1" lang="ja-CA" altLang="en-US" sz="3600" dirty="0"/>
          </a:p>
        </p:txBody>
      </p:sp>
      <p:grpSp>
        <p:nvGrpSpPr>
          <p:cNvPr id="12" name="グループ化 11">
            <a:extLst>
              <a:ext uri="{FF2B5EF4-FFF2-40B4-BE49-F238E27FC236}">
                <a16:creationId xmlns:a16="http://schemas.microsoft.com/office/drawing/2014/main" id="{F63D5E1C-2F17-0260-1C12-97E1E3505DD9}"/>
              </a:ext>
            </a:extLst>
          </p:cNvPr>
          <p:cNvGrpSpPr/>
          <p:nvPr/>
        </p:nvGrpSpPr>
        <p:grpSpPr>
          <a:xfrm>
            <a:off x="1565607" y="2464980"/>
            <a:ext cx="1088724" cy="137457"/>
            <a:chOff x="3318889" y="4760886"/>
            <a:chExt cx="1919574" cy="293216"/>
          </a:xfrm>
        </p:grpSpPr>
        <p:sp>
          <p:nvSpPr>
            <p:cNvPr id="13" name="フリーフォーム 12">
              <a:extLst>
                <a:ext uri="{FF2B5EF4-FFF2-40B4-BE49-F238E27FC236}">
                  <a16:creationId xmlns:a16="http://schemas.microsoft.com/office/drawing/2014/main" id="{EB646059-E239-FCE4-4048-6C4332C57E9B}"/>
                </a:ext>
              </a:extLst>
            </p:cNvPr>
            <p:cNvSpPr/>
            <p:nvPr/>
          </p:nvSpPr>
          <p:spPr>
            <a:xfrm>
              <a:off x="4212852" y="4782114"/>
              <a:ext cx="1025611" cy="271988"/>
            </a:xfrm>
            <a:custGeom>
              <a:avLst/>
              <a:gdLst>
                <a:gd name="connsiteX0" fmla="*/ 0 w 1025611"/>
                <a:gd name="connsiteY0" fmla="*/ 222538 h 271988"/>
                <a:gd name="connsiteX1" fmla="*/ 185351 w 1025611"/>
                <a:gd name="connsiteY1" fmla="*/ 116 h 271988"/>
                <a:gd name="connsiteX2" fmla="*/ 407773 w 1025611"/>
                <a:gd name="connsiteY2" fmla="*/ 234894 h 271988"/>
                <a:gd name="connsiteX3" fmla="*/ 605481 w 1025611"/>
                <a:gd name="connsiteY3" fmla="*/ 116 h 271988"/>
                <a:gd name="connsiteX4" fmla="*/ 827903 w 1025611"/>
                <a:gd name="connsiteY4" fmla="*/ 271965 h 271988"/>
                <a:gd name="connsiteX5" fmla="*/ 1025611 w 1025611"/>
                <a:gd name="connsiteY5" fmla="*/ 12473 h 271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5611" h="271988">
                  <a:moveTo>
                    <a:pt x="0" y="222538"/>
                  </a:moveTo>
                  <a:cubicBezTo>
                    <a:pt x="58694" y="110297"/>
                    <a:pt x="117389" y="-1943"/>
                    <a:pt x="185351" y="116"/>
                  </a:cubicBezTo>
                  <a:cubicBezTo>
                    <a:pt x="253313" y="2175"/>
                    <a:pt x="337751" y="234894"/>
                    <a:pt x="407773" y="234894"/>
                  </a:cubicBezTo>
                  <a:cubicBezTo>
                    <a:pt x="477795" y="234894"/>
                    <a:pt x="535459" y="-6062"/>
                    <a:pt x="605481" y="116"/>
                  </a:cubicBezTo>
                  <a:cubicBezTo>
                    <a:pt x="675503" y="6294"/>
                    <a:pt x="757881" y="269906"/>
                    <a:pt x="827903" y="271965"/>
                  </a:cubicBezTo>
                  <a:cubicBezTo>
                    <a:pt x="897925" y="274024"/>
                    <a:pt x="961768" y="143248"/>
                    <a:pt x="1025611" y="12473"/>
                  </a:cubicBezTo>
                </a:path>
              </a:pathLst>
            </a:custGeom>
            <a:noFill/>
            <a:ln>
              <a:solidFill>
                <a:srgbClr val="FF000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dirty="0"/>
            </a:p>
          </p:txBody>
        </p:sp>
        <p:sp>
          <p:nvSpPr>
            <p:cNvPr id="14" name="フリーフォーム 13">
              <a:extLst>
                <a:ext uri="{FF2B5EF4-FFF2-40B4-BE49-F238E27FC236}">
                  <a16:creationId xmlns:a16="http://schemas.microsoft.com/office/drawing/2014/main" id="{E521369E-5D8A-8451-F5EE-11A17907E274}"/>
                </a:ext>
              </a:extLst>
            </p:cNvPr>
            <p:cNvSpPr/>
            <p:nvPr/>
          </p:nvSpPr>
          <p:spPr>
            <a:xfrm>
              <a:off x="3318889" y="4760886"/>
              <a:ext cx="1025611" cy="271988"/>
            </a:xfrm>
            <a:custGeom>
              <a:avLst/>
              <a:gdLst>
                <a:gd name="connsiteX0" fmla="*/ 0 w 1025611"/>
                <a:gd name="connsiteY0" fmla="*/ 222538 h 271988"/>
                <a:gd name="connsiteX1" fmla="*/ 185351 w 1025611"/>
                <a:gd name="connsiteY1" fmla="*/ 116 h 271988"/>
                <a:gd name="connsiteX2" fmla="*/ 407773 w 1025611"/>
                <a:gd name="connsiteY2" fmla="*/ 234894 h 271988"/>
                <a:gd name="connsiteX3" fmla="*/ 605481 w 1025611"/>
                <a:gd name="connsiteY3" fmla="*/ 116 h 271988"/>
                <a:gd name="connsiteX4" fmla="*/ 827903 w 1025611"/>
                <a:gd name="connsiteY4" fmla="*/ 271965 h 271988"/>
                <a:gd name="connsiteX5" fmla="*/ 1025611 w 1025611"/>
                <a:gd name="connsiteY5" fmla="*/ 12473 h 271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5611" h="271988">
                  <a:moveTo>
                    <a:pt x="0" y="222538"/>
                  </a:moveTo>
                  <a:cubicBezTo>
                    <a:pt x="58694" y="110297"/>
                    <a:pt x="117389" y="-1943"/>
                    <a:pt x="185351" y="116"/>
                  </a:cubicBezTo>
                  <a:cubicBezTo>
                    <a:pt x="253313" y="2175"/>
                    <a:pt x="337751" y="234894"/>
                    <a:pt x="407773" y="234894"/>
                  </a:cubicBezTo>
                  <a:cubicBezTo>
                    <a:pt x="477795" y="234894"/>
                    <a:pt x="535459" y="-6062"/>
                    <a:pt x="605481" y="116"/>
                  </a:cubicBezTo>
                  <a:cubicBezTo>
                    <a:pt x="675503" y="6294"/>
                    <a:pt x="757881" y="269906"/>
                    <a:pt x="827903" y="271965"/>
                  </a:cubicBezTo>
                  <a:cubicBezTo>
                    <a:pt x="897925" y="274024"/>
                    <a:pt x="961768" y="143248"/>
                    <a:pt x="1025611" y="12473"/>
                  </a:cubicBezTo>
                </a:path>
              </a:pathLst>
            </a:custGeom>
            <a:noFill/>
            <a:ln>
              <a:solidFill>
                <a:srgbClr val="FF0000"/>
              </a:solidFill>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grpSp>
      <p:grpSp>
        <p:nvGrpSpPr>
          <p:cNvPr id="15" name="グループ化 14">
            <a:extLst>
              <a:ext uri="{FF2B5EF4-FFF2-40B4-BE49-F238E27FC236}">
                <a16:creationId xmlns:a16="http://schemas.microsoft.com/office/drawing/2014/main" id="{64B8F4C5-00B7-D23E-56C3-EA6D4F4C7B0F}"/>
              </a:ext>
            </a:extLst>
          </p:cNvPr>
          <p:cNvGrpSpPr/>
          <p:nvPr/>
        </p:nvGrpSpPr>
        <p:grpSpPr>
          <a:xfrm>
            <a:off x="1584917" y="5406478"/>
            <a:ext cx="1088724" cy="137457"/>
            <a:chOff x="3318889" y="4760886"/>
            <a:chExt cx="1919574" cy="293216"/>
          </a:xfrm>
        </p:grpSpPr>
        <p:sp>
          <p:nvSpPr>
            <p:cNvPr id="16" name="フリーフォーム 15">
              <a:extLst>
                <a:ext uri="{FF2B5EF4-FFF2-40B4-BE49-F238E27FC236}">
                  <a16:creationId xmlns:a16="http://schemas.microsoft.com/office/drawing/2014/main" id="{EB6C3245-BD43-E67B-33E1-8D39FE975D14}"/>
                </a:ext>
              </a:extLst>
            </p:cNvPr>
            <p:cNvSpPr/>
            <p:nvPr/>
          </p:nvSpPr>
          <p:spPr>
            <a:xfrm>
              <a:off x="4212852" y="4782114"/>
              <a:ext cx="1025611" cy="271988"/>
            </a:xfrm>
            <a:custGeom>
              <a:avLst/>
              <a:gdLst>
                <a:gd name="connsiteX0" fmla="*/ 0 w 1025611"/>
                <a:gd name="connsiteY0" fmla="*/ 222538 h 271988"/>
                <a:gd name="connsiteX1" fmla="*/ 185351 w 1025611"/>
                <a:gd name="connsiteY1" fmla="*/ 116 h 271988"/>
                <a:gd name="connsiteX2" fmla="*/ 407773 w 1025611"/>
                <a:gd name="connsiteY2" fmla="*/ 234894 h 271988"/>
                <a:gd name="connsiteX3" fmla="*/ 605481 w 1025611"/>
                <a:gd name="connsiteY3" fmla="*/ 116 h 271988"/>
                <a:gd name="connsiteX4" fmla="*/ 827903 w 1025611"/>
                <a:gd name="connsiteY4" fmla="*/ 271965 h 271988"/>
                <a:gd name="connsiteX5" fmla="*/ 1025611 w 1025611"/>
                <a:gd name="connsiteY5" fmla="*/ 12473 h 271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5611" h="271988">
                  <a:moveTo>
                    <a:pt x="0" y="222538"/>
                  </a:moveTo>
                  <a:cubicBezTo>
                    <a:pt x="58694" y="110297"/>
                    <a:pt x="117389" y="-1943"/>
                    <a:pt x="185351" y="116"/>
                  </a:cubicBezTo>
                  <a:cubicBezTo>
                    <a:pt x="253313" y="2175"/>
                    <a:pt x="337751" y="234894"/>
                    <a:pt x="407773" y="234894"/>
                  </a:cubicBezTo>
                  <a:cubicBezTo>
                    <a:pt x="477795" y="234894"/>
                    <a:pt x="535459" y="-6062"/>
                    <a:pt x="605481" y="116"/>
                  </a:cubicBezTo>
                  <a:cubicBezTo>
                    <a:pt x="675503" y="6294"/>
                    <a:pt x="757881" y="269906"/>
                    <a:pt x="827903" y="271965"/>
                  </a:cubicBezTo>
                  <a:cubicBezTo>
                    <a:pt x="897925" y="274024"/>
                    <a:pt x="961768" y="143248"/>
                    <a:pt x="1025611" y="12473"/>
                  </a:cubicBezTo>
                </a:path>
              </a:pathLst>
            </a:custGeom>
            <a:noFill/>
            <a:ln>
              <a:solidFill>
                <a:srgbClr val="FF000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dirty="0"/>
            </a:p>
          </p:txBody>
        </p:sp>
        <p:sp>
          <p:nvSpPr>
            <p:cNvPr id="17" name="フリーフォーム 16">
              <a:extLst>
                <a:ext uri="{FF2B5EF4-FFF2-40B4-BE49-F238E27FC236}">
                  <a16:creationId xmlns:a16="http://schemas.microsoft.com/office/drawing/2014/main" id="{983CFA57-A729-D23F-3CA2-35BF60AB700C}"/>
                </a:ext>
              </a:extLst>
            </p:cNvPr>
            <p:cNvSpPr/>
            <p:nvPr/>
          </p:nvSpPr>
          <p:spPr>
            <a:xfrm>
              <a:off x="3318889" y="4760886"/>
              <a:ext cx="1025611" cy="271988"/>
            </a:xfrm>
            <a:custGeom>
              <a:avLst/>
              <a:gdLst>
                <a:gd name="connsiteX0" fmla="*/ 0 w 1025611"/>
                <a:gd name="connsiteY0" fmla="*/ 222538 h 271988"/>
                <a:gd name="connsiteX1" fmla="*/ 185351 w 1025611"/>
                <a:gd name="connsiteY1" fmla="*/ 116 h 271988"/>
                <a:gd name="connsiteX2" fmla="*/ 407773 w 1025611"/>
                <a:gd name="connsiteY2" fmla="*/ 234894 h 271988"/>
                <a:gd name="connsiteX3" fmla="*/ 605481 w 1025611"/>
                <a:gd name="connsiteY3" fmla="*/ 116 h 271988"/>
                <a:gd name="connsiteX4" fmla="*/ 827903 w 1025611"/>
                <a:gd name="connsiteY4" fmla="*/ 271965 h 271988"/>
                <a:gd name="connsiteX5" fmla="*/ 1025611 w 1025611"/>
                <a:gd name="connsiteY5" fmla="*/ 12473 h 271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5611" h="271988">
                  <a:moveTo>
                    <a:pt x="0" y="222538"/>
                  </a:moveTo>
                  <a:cubicBezTo>
                    <a:pt x="58694" y="110297"/>
                    <a:pt x="117389" y="-1943"/>
                    <a:pt x="185351" y="116"/>
                  </a:cubicBezTo>
                  <a:cubicBezTo>
                    <a:pt x="253313" y="2175"/>
                    <a:pt x="337751" y="234894"/>
                    <a:pt x="407773" y="234894"/>
                  </a:cubicBezTo>
                  <a:cubicBezTo>
                    <a:pt x="477795" y="234894"/>
                    <a:pt x="535459" y="-6062"/>
                    <a:pt x="605481" y="116"/>
                  </a:cubicBezTo>
                  <a:cubicBezTo>
                    <a:pt x="675503" y="6294"/>
                    <a:pt x="757881" y="269906"/>
                    <a:pt x="827903" y="271965"/>
                  </a:cubicBezTo>
                  <a:cubicBezTo>
                    <a:pt x="897925" y="274024"/>
                    <a:pt x="961768" y="143248"/>
                    <a:pt x="1025611" y="12473"/>
                  </a:cubicBezTo>
                </a:path>
              </a:pathLst>
            </a:custGeom>
            <a:noFill/>
            <a:ln>
              <a:solidFill>
                <a:srgbClr val="FF0000"/>
              </a:solidFill>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dirty="0"/>
            </a:p>
          </p:txBody>
        </p:sp>
      </p:grpSp>
      <p:sp>
        <p:nvSpPr>
          <p:cNvPr id="18" name="正方形/長方形 17">
            <a:extLst>
              <a:ext uri="{FF2B5EF4-FFF2-40B4-BE49-F238E27FC236}">
                <a16:creationId xmlns:a16="http://schemas.microsoft.com/office/drawing/2014/main" id="{A51D1E1C-667C-4B73-C782-F2ED08B7F034}"/>
              </a:ext>
            </a:extLst>
          </p:cNvPr>
          <p:cNvSpPr/>
          <p:nvPr/>
        </p:nvSpPr>
        <p:spPr>
          <a:xfrm>
            <a:off x="5943772" y="4558995"/>
            <a:ext cx="472611" cy="840085"/>
          </a:xfrm>
          <a:prstGeom prst="rect">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9" name="正方形/長方形 18">
            <a:extLst>
              <a:ext uri="{FF2B5EF4-FFF2-40B4-BE49-F238E27FC236}">
                <a16:creationId xmlns:a16="http://schemas.microsoft.com/office/drawing/2014/main" id="{61D7044D-69A8-EEEB-CC65-2A42D9124337}"/>
              </a:ext>
            </a:extLst>
          </p:cNvPr>
          <p:cNvSpPr/>
          <p:nvPr/>
        </p:nvSpPr>
        <p:spPr>
          <a:xfrm rot="663934">
            <a:off x="4871832" y="5091084"/>
            <a:ext cx="806811" cy="1715946"/>
          </a:xfrm>
          <a:prstGeom prst="rect">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21" name="テキスト ボックス 20">
            <a:extLst>
              <a:ext uri="{FF2B5EF4-FFF2-40B4-BE49-F238E27FC236}">
                <a16:creationId xmlns:a16="http://schemas.microsoft.com/office/drawing/2014/main" id="{427DBC56-BA7A-E3B1-BDEC-E5023E1550CE}"/>
              </a:ext>
            </a:extLst>
          </p:cNvPr>
          <p:cNvSpPr txBox="1"/>
          <p:nvPr/>
        </p:nvSpPr>
        <p:spPr>
          <a:xfrm>
            <a:off x="111620" y="6073613"/>
            <a:ext cx="4840208" cy="646331"/>
          </a:xfrm>
          <a:prstGeom prst="rect">
            <a:avLst/>
          </a:prstGeom>
          <a:noFill/>
        </p:spPr>
        <p:txBody>
          <a:bodyPr wrap="square">
            <a:spAutoFit/>
          </a:bodyPr>
          <a:lstStyle/>
          <a:p>
            <a:pPr>
              <a:buNone/>
            </a:pPr>
            <a:r>
              <a:rPr lang="en-CA" altLang="ja-JP" dirty="0">
                <a:solidFill>
                  <a:srgbClr val="000000"/>
                </a:solidFill>
                <a:effectLst/>
                <a:latin typeface="Hiragino Sans GB" panose="020B0300000000000000" pitchFamily="34" charset="-128"/>
                <a:ea typeface="Hiragino Sans GB" panose="020B0300000000000000" pitchFamily="34" charset="-128"/>
              </a:rPr>
              <a:t>L~</a:t>
            </a:r>
            <a:r>
              <a:rPr lang="en-US" altLang="ja-JP" dirty="0">
                <a:solidFill>
                  <a:srgbClr val="000000"/>
                </a:solidFill>
                <a:effectLst/>
                <a:latin typeface="Gill Sans" panose="020B0502020104020203" pitchFamily="34" charset="-79"/>
                <a:ea typeface="Hiragino Sans GB" panose="020B0300000000000000" pitchFamily="34" charset="-128"/>
                <a:cs typeface="Gill Sans" panose="020B0502020104020203" pitchFamily="34" charset="-79"/>
              </a:rPr>
              <a:t>10</a:t>
            </a:r>
            <a:r>
              <a:rPr lang="en-CA" altLang="ja-CA" dirty="0" err="1">
                <a:solidFill>
                  <a:srgbClr val="000000"/>
                </a:solidFill>
                <a:effectLst/>
                <a:latin typeface="Gill Sans" panose="020B0502020104020203" pitchFamily="34" charset="-79"/>
                <a:ea typeface="Hiragino Sans GB" panose="020B0300000000000000" pitchFamily="34" charset="-128"/>
                <a:cs typeface="Gill Sans" panose="020B0502020104020203" pitchFamily="34" charset="-79"/>
              </a:rPr>
              <a:t>mH</a:t>
            </a:r>
            <a:r>
              <a:rPr lang="en-CA" altLang="ja-CA" dirty="0">
                <a:solidFill>
                  <a:srgbClr val="000000"/>
                </a:solidFill>
                <a:effectLst/>
                <a:latin typeface="Gill Sans" panose="020B0502020104020203" pitchFamily="34" charset="-79"/>
                <a:ea typeface="Hiragino Sans GB" panose="020B0300000000000000" pitchFamily="34" charset="-128"/>
                <a:cs typeface="Gill Sans" panose="020B0502020104020203" pitchFamily="34" charset="-79"/>
              </a:rPr>
              <a:t>, C=100nF: </a:t>
            </a:r>
            <a:r>
              <a:rPr lang="ja-JP" altLang="en-US">
                <a:solidFill>
                  <a:srgbClr val="000000"/>
                </a:solidFill>
                <a:effectLst/>
                <a:latin typeface="Gill Sans" panose="020B0502020104020203" pitchFamily="34" charset="-79"/>
                <a:ea typeface="Hiragino Sans GB" panose="020B0300000000000000" pitchFamily="34" charset="-128"/>
                <a:cs typeface="Gill Sans" panose="020B0502020104020203" pitchFamily="34" charset="-79"/>
              </a:rPr>
              <a:t>　</a:t>
            </a:r>
            <a:r>
              <a:rPr lang="en-CA" altLang="ja-JP" dirty="0">
                <a:solidFill>
                  <a:srgbClr val="000000"/>
                </a:solidFill>
                <a:latin typeface="Gill Sans" panose="020B0502020104020203" pitchFamily="34" charset="-79"/>
                <a:ea typeface="Hiragino Sans GB" panose="020B0300000000000000" pitchFamily="34" charset="-128"/>
                <a:cs typeface="Gill Sans" panose="020B0502020104020203" pitchFamily="34" charset="-79"/>
              </a:rPr>
              <a:t>Resonance f</a:t>
            </a:r>
            <a:r>
              <a:rPr lang="en-CA" altLang="ja-CA" dirty="0">
                <a:solidFill>
                  <a:srgbClr val="000000"/>
                </a:solidFill>
                <a:effectLst/>
                <a:latin typeface="Gill Sans" panose="020B0502020104020203" pitchFamily="34" charset="-79"/>
                <a:cs typeface="Gill Sans" panose="020B0502020104020203" pitchFamily="34" charset="-79"/>
              </a:rPr>
              <a:t>=5kHz, </a:t>
            </a:r>
          </a:p>
          <a:p>
            <a:pPr>
              <a:buNone/>
            </a:pPr>
            <a:r>
              <a:rPr lang="en-CA" altLang="ja-CA" dirty="0" err="1">
                <a:solidFill>
                  <a:srgbClr val="000000"/>
                </a:solidFill>
                <a:effectLst/>
                <a:latin typeface="Gill Sans" panose="020B0502020104020203" pitchFamily="34" charset="-79"/>
                <a:cs typeface="Gill Sans" panose="020B0502020104020203" pitchFamily="34" charset="-79"/>
              </a:rPr>
              <a:t>ie</a:t>
            </a:r>
            <a:r>
              <a:rPr lang="en-CA" altLang="ja-CA" dirty="0">
                <a:solidFill>
                  <a:srgbClr val="000000"/>
                </a:solidFill>
                <a:effectLst/>
                <a:latin typeface="Gill Sans" panose="020B0502020104020203" pitchFamily="34" charset="-79"/>
                <a:cs typeface="Gill Sans" panose="020B0502020104020203" pitchFamily="34" charset="-79"/>
              </a:rPr>
              <a:t> </a:t>
            </a:r>
            <a:r>
              <a:rPr lang="en-CA" altLang="ja-CA" dirty="0">
                <a:solidFill>
                  <a:srgbClr val="FF0000"/>
                </a:solidFill>
                <a:effectLst/>
                <a:latin typeface="Gill Sans" panose="020B0502020104020203" pitchFamily="34" charset="-79"/>
                <a:cs typeface="Gill Sans" panose="020B0502020104020203" pitchFamily="34" charset="-79"/>
              </a:rPr>
              <a:t>200µs</a:t>
            </a:r>
            <a:r>
              <a:rPr lang="en-CA" altLang="ja-CA" dirty="0">
                <a:solidFill>
                  <a:srgbClr val="000000"/>
                </a:solidFill>
                <a:effectLst/>
                <a:latin typeface="Gill Sans" panose="020B0502020104020203" pitchFamily="34" charset="-79"/>
                <a:cs typeface="Gill Sans" panose="020B0502020104020203" pitchFamily="34" charset="-79"/>
              </a:rPr>
              <a:t> period.</a:t>
            </a:r>
            <a:r>
              <a:rPr lang="en-US" altLang="ja-CA" dirty="0">
                <a:solidFill>
                  <a:srgbClr val="000000"/>
                </a:solidFill>
                <a:latin typeface="Gill Sans" panose="020B0502020104020203" pitchFamily="34" charset="-79"/>
                <a:cs typeface="Gill Sans" panose="020B0502020104020203" pitchFamily="34" charset="-79"/>
              </a:rPr>
              <a:t> </a:t>
            </a:r>
            <a:r>
              <a:rPr lang="en-CA" altLang="ja-CA" dirty="0">
                <a:solidFill>
                  <a:srgbClr val="FF0000"/>
                </a:solidFill>
                <a:latin typeface="Gill Sans" panose="020B0502020104020203" pitchFamily="34" charset="-79"/>
                <a:cs typeface="Gill Sans" panose="020B0502020104020203" pitchFamily="34" charset="-79"/>
              </a:rPr>
              <a:t>Not</a:t>
            </a:r>
            <a:r>
              <a:rPr lang="en-US" altLang="ja-CA" dirty="0">
                <a:solidFill>
                  <a:srgbClr val="FF0000"/>
                </a:solidFill>
                <a:latin typeface="Gill Sans" panose="020B0502020104020203" pitchFamily="34" charset="-79"/>
                <a:cs typeface="Gill Sans" panose="020B0502020104020203" pitchFamily="34" charset="-79"/>
              </a:rPr>
              <a:t> </a:t>
            </a:r>
            <a:r>
              <a:rPr lang="en-CA" altLang="ja-CA" dirty="0">
                <a:solidFill>
                  <a:srgbClr val="FF0000"/>
                </a:solidFill>
                <a:latin typeface="Gill Sans" panose="020B0502020104020203" pitchFamily="34" charset="-79"/>
                <a:cs typeface="Gill Sans" panose="020B0502020104020203" pitchFamily="34" charset="-79"/>
              </a:rPr>
              <a:t>visible</a:t>
            </a:r>
            <a:r>
              <a:rPr lang="en-US" altLang="ja-CA" dirty="0">
                <a:solidFill>
                  <a:srgbClr val="FF0000"/>
                </a:solidFill>
                <a:latin typeface="Gill Sans" panose="020B0502020104020203" pitchFamily="34" charset="-79"/>
                <a:cs typeface="Gill Sans" panose="020B0502020104020203" pitchFamily="34" charset="-79"/>
              </a:rPr>
              <a:t> </a:t>
            </a:r>
            <a:r>
              <a:rPr lang="en-CA" altLang="ja-CA" dirty="0">
                <a:solidFill>
                  <a:srgbClr val="FF0000"/>
                </a:solidFill>
                <a:latin typeface="Gill Sans" panose="020B0502020104020203" pitchFamily="34" charset="-79"/>
                <a:cs typeface="Gill Sans" panose="020B0502020104020203" pitchFamily="34" charset="-79"/>
              </a:rPr>
              <a:t>to</a:t>
            </a:r>
            <a:r>
              <a:rPr lang="en-US" altLang="ja-CA" dirty="0">
                <a:solidFill>
                  <a:srgbClr val="FF0000"/>
                </a:solidFill>
                <a:latin typeface="Gill Sans" panose="020B0502020104020203" pitchFamily="34" charset="-79"/>
                <a:cs typeface="Gill Sans" panose="020B0502020104020203" pitchFamily="34" charset="-79"/>
              </a:rPr>
              <a:t> </a:t>
            </a:r>
            <a:r>
              <a:rPr lang="en-CA" altLang="ja-CA" dirty="0">
                <a:solidFill>
                  <a:srgbClr val="FF0000"/>
                </a:solidFill>
                <a:latin typeface="Gill Sans" panose="020B0502020104020203" pitchFamily="34" charset="-79"/>
                <a:cs typeface="Gill Sans" panose="020B0502020104020203" pitchFamily="34" charset="-79"/>
              </a:rPr>
              <a:t>µSR</a:t>
            </a:r>
            <a:r>
              <a:rPr lang="en-US" altLang="ja-CA" dirty="0">
                <a:solidFill>
                  <a:srgbClr val="FF0000"/>
                </a:solidFill>
                <a:latin typeface="Gill Sans" panose="020B0502020104020203" pitchFamily="34" charset="-79"/>
                <a:cs typeface="Gill Sans" panose="020B0502020104020203" pitchFamily="34" charset="-79"/>
              </a:rPr>
              <a:t> </a:t>
            </a:r>
            <a:r>
              <a:rPr lang="en-CA" altLang="ja-CA" dirty="0">
                <a:solidFill>
                  <a:srgbClr val="FF0000"/>
                </a:solidFill>
                <a:latin typeface="Gill Sans" panose="020B0502020104020203" pitchFamily="34" charset="-79"/>
                <a:cs typeface="Gill Sans" panose="020B0502020104020203" pitchFamily="34" charset="-79"/>
              </a:rPr>
              <a:t>(0~30</a:t>
            </a:r>
            <a:r>
              <a:rPr lang="en-US" altLang="ja-CA" dirty="0">
                <a:solidFill>
                  <a:srgbClr val="FF0000"/>
                </a:solidFill>
                <a:latin typeface="Gill Sans" panose="020B0502020104020203" pitchFamily="34" charset="-79"/>
                <a:cs typeface="Gill Sans" panose="020B0502020104020203" pitchFamily="34" charset="-79"/>
              </a:rPr>
              <a:t>µs)</a:t>
            </a:r>
            <a:endParaRPr lang="en-CA" altLang="ja-CA" dirty="0">
              <a:solidFill>
                <a:srgbClr val="FF0000"/>
              </a:solidFill>
              <a:effectLst/>
              <a:latin typeface="Gill Sans" panose="020B0502020104020203" pitchFamily="34" charset="-79"/>
              <a:cs typeface="Gill Sans" panose="020B0502020104020203" pitchFamily="34" charset="-79"/>
            </a:endParaRPr>
          </a:p>
        </p:txBody>
      </p:sp>
      <p:sp>
        <p:nvSpPr>
          <p:cNvPr id="22" name="テキスト ボックス 21">
            <a:extLst>
              <a:ext uri="{FF2B5EF4-FFF2-40B4-BE49-F238E27FC236}">
                <a16:creationId xmlns:a16="http://schemas.microsoft.com/office/drawing/2014/main" id="{4E286952-ACE9-823B-FB2E-0B86911AF7BE}"/>
              </a:ext>
            </a:extLst>
          </p:cNvPr>
          <p:cNvSpPr txBox="1"/>
          <p:nvPr/>
        </p:nvSpPr>
        <p:spPr>
          <a:xfrm>
            <a:off x="7043664" y="811689"/>
            <a:ext cx="867545" cy="369332"/>
          </a:xfrm>
          <a:prstGeom prst="rect">
            <a:avLst/>
          </a:prstGeom>
          <a:noFill/>
        </p:spPr>
        <p:txBody>
          <a:bodyPr wrap="none" rtlCol="0">
            <a:spAutoFit/>
          </a:bodyPr>
          <a:lstStyle/>
          <a:p>
            <a:r>
              <a:rPr kumimoji="1" lang="en-CA" altLang="ja-CA" dirty="0"/>
              <a:t>10,000</a:t>
            </a:r>
            <a:endParaRPr kumimoji="1" lang="ja-CA" altLang="en-US" dirty="0"/>
          </a:p>
        </p:txBody>
      </p:sp>
      <p:sp>
        <p:nvSpPr>
          <p:cNvPr id="23" name="テキスト ボックス 22">
            <a:extLst>
              <a:ext uri="{FF2B5EF4-FFF2-40B4-BE49-F238E27FC236}">
                <a16:creationId xmlns:a16="http://schemas.microsoft.com/office/drawing/2014/main" id="{0B525907-D0D0-C5CB-130E-BD604347D386}"/>
              </a:ext>
            </a:extLst>
          </p:cNvPr>
          <p:cNvSpPr txBox="1"/>
          <p:nvPr/>
        </p:nvSpPr>
        <p:spPr>
          <a:xfrm>
            <a:off x="7750482" y="3110820"/>
            <a:ext cx="308098" cy="369332"/>
          </a:xfrm>
          <a:prstGeom prst="rect">
            <a:avLst/>
          </a:prstGeom>
          <a:noFill/>
        </p:spPr>
        <p:txBody>
          <a:bodyPr wrap="none" rtlCol="0">
            <a:spAutoFit/>
          </a:bodyPr>
          <a:lstStyle/>
          <a:p>
            <a:r>
              <a:rPr kumimoji="1" lang="en-CA" altLang="ja-CA" dirty="0"/>
              <a:t>0</a:t>
            </a:r>
            <a:endParaRPr kumimoji="1" lang="ja-CA" altLang="en-US" dirty="0"/>
          </a:p>
        </p:txBody>
      </p:sp>
      <p:sp>
        <p:nvSpPr>
          <p:cNvPr id="24" name="テキスト ボックス 23">
            <a:extLst>
              <a:ext uri="{FF2B5EF4-FFF2-40B4-BE49-F238E27FC236}">
                <a16:creationId xmlns:a16="http://schemas.microsoft.com/office/drawing/2014/main" id="{40FD9BA3-7B5A-727D-F9C4-326475FACC2C}"/>
              </a:ext>
            </a:extLst>
          </p:cNvPr>
          <p:cNvSpPr txBox="1"/>
          <p:nvPr/>
        </p:nvSpPr>
        <p:spPr>
          <a:xfrm>
            <a:off x="10306111" y="3110820"/>
            <a:ext cx="678391" cy="369332"/>
          </a:xfrm>
          <a:prstGeom prst="rect">
            <a:avLst/>
          </a:prstGeom>
          <a:noFill/>
        </p:spPr>
        <p:txBody>
          <a:bodyPr wrap="none" rtlCol="0">
            <a:spAutoFit/>
          </a:bodyPr>
          <a:lstStyle/>
          <a:p>
            <a:r>
              <a:rPr kumimoji="1" lang="en-CA" altLang="ja-CA" dirty="0"/>
              <a:t>3000</a:t>
            </a:r>
            <a:endParaRPr kumimoji="1" lang="ja-CA" altLang="en-US" dirty="0"/>
          </a:p>
        </p:txBody>
      </p:sp>
      <p:sp>
        <p:nvSpPr>
          <p:cNvPr id="25" name="テキスト ボックス 24">
            <a:extLst>
              <a:ext uri="{FF2B5EF4-FFF2-40B4-BE49-F238E27FC236}">
                <a16:creationId xmlns:a16="http://schemas.microsoft.com/office/drawing/2014/main" id="{C52775C7-D208-3082-D244-007BBDA6E86B}"/>
              </a:ext>
            </a:extLst>
          </p:cNvPr>
          <p:cNvSpPr txBox="1"/>
          <p:nvPr/>
        </p:nvSpPr>
        <p:spPr>
          <a:xfrm>
            <a:off x="7703372" y="3998991"/>
            <a:ext cx="308098" cy="369332"/>
          </a:xfrm>
          <a:prstGeom prst="rect">
            <a:avLst/>
          </a:prstGeom>
          <a:noFill/>
        </p:spPr>
        <p:txBody>
          <a:bodyPr wrap="none" rtlCol="0">
            <a:spAutoFit/>
          </a:bodyPr>
          <a:lstStyle/>
          <a:p>
            <a:r>
              <a:rPr kumimoji="1" lang="en-CA" altLang="ja-CA" dirty="0"/>
              <a:t>1</a:t>
            </a:r>
            <a:endParaRPr kumimoji="1" lang="ja-CA" altLang="en-US" dirty="0"/>
          </a:p>
        </p:txBody>
      </p:sp>
      <p:sp>
        <p:nvSpPr>
          <p:cNvPr id="2" name="テキスト ボックス 1">
            <a:extLst>
              <a:ext uri="{FF2B5EF4-FFF2-40B4-BE49-F238E27FC236}">
                <a16:creationId xmlns:a16="http://schemas.microsoft.com/office/drawing/2014/main" id="{C970B13A-9323-57D4-0D62-4770B6BC9125}"/>
              </a:ext>
            </a:extLst>
          </p:cNvPr>
          <p:cNvSpPr txBox="1"/>
          <p:nvPr/>
        </p:nvSpPr>
        <p:spPr>
          <a:xfrm>
            <a:off x="161361" y="3059668"/>
            <a:ext cx="4331186" cy="369332"/>
          </a:xfrm>
          <a:prstGeom prst="rect">
            <a:avLst/>
          </a:prstGeom>
          <a:noFill/>
        </p:spPr>
        <p:txBody>
          <a:bodyPr wrap="none" rtlCol="0">
            <a:spAutoFit/>
          </a:bodyPr>
          <a:lstStyle/>
          <a:p>
            <a:r>
              <a:rPr kumimoji="1" lang="en-CA" altLang="ja-CA" dirty="0">
                <a:solidFill>
                  <a:srgbClr val="FF0000"/>
                </a:solidFill>
              </a:rPr>
              <a:t>Capacitor is transparent in high frequency</a:t>
            </a:r>
            <a:endParaRPr kumimoji="1" lang="ja-CA" altLang="en-US" dirty="0">
              <a:solidFill>
                <a:srgbClr val="FF0000"/>
              </a:solidFill>
            </a:endParaRPr>
          </a:p>
        </p:txBody>
      </p:sp>
      <p:sp>
        <p:nvSpPr>
          <p:cNvPr id="3" name="テキスト ボックス 2">
            <a:extLst>
              <a:ext uri="{FF2B5EF4-FFF2-40B4-BE49-F238E27FC236}">
                <a16:creationId xmlns:a16="http://schemas.microsoft.com/office/drawing/2014/main" id="{D2FBFC40-21A2-B229-6F9F-0174CA6C758C}"/>
              </a:ext>
            </a:extLst>
          </p:cNvPr>
          <p:cNvSpPr txBox="1"/>
          <p:nvPr/>
        </p:nvSpPr>
        <p:spPr>
          <a:xfrm>
            <a:off x="31231" y="3354604"/>
            <a:ext cx="2833188" cy="1200329"/>
          </a:xfrm>
          <a:prstGeom prst="rect">
            <a:avLst/>
          </a:prstGeom>
          <a:noFill/>
        </p:spPr>
        <p:txBody>
          <a:bodyPr wrap="square" rtlCol="0">
            <a:spAutoFit/>
          </a:bodyPr>
          <a:lstStyle/>
          <a:p>
            <a:r>
              <a:rPr kumimoji="1" lang="en-CA" altLang="ja-CA" dirty="0"/>
              <a:t>Impedance </a:t>
            </a:r>
            <a:r>
              <a:rPr kumimoji="1" lang="en-CA" altLang="ja-CA" dirty="0">
                <a:solidFill>
                  <a:srgbClr val="FF0000"/>
                </a:solidFill>
              </a:rPr>
              <a:t>Z=1/</a:t>
            </a:r>
            <a:r>
              <a:rPr kumimoji="1" lang="en-CA" altLang="ja-CA" dirty="0" err="1">
                <a:solidFill>
                  <a:srgbClr val="FF0000"/>
                </a:solidFill>
              </a:rPr>
              <a:t>i</a:t>
            </a:r>
            <a:r>
              <a:rPr kumimoji="1" lang="en-US" altLang="ja-CA" dirty="0" err="1">
                <a:solidFill>
                  <a:srgbClr val="FF0000"/>
                </a:solidFill>
              </a:rPr>
              <a:t>ωC</a:t>
            </a:r>
            <a:endParaRPr kumimoji="1" lang="en-US" altLang="ja-CA" dirty="0">
              <a:solidFill>
                <a:srgbClr val="FF0000"/>
              </a:solidFill>
            </a:endParaRPr>
          </a:p>
          <a:p>
            <a:r>
              <a:rPr kumimoji="1" lang="en-US" altLang="ja-CA" dirty="0"/>
              <a:t>LC is capacitance-coupled to the ground, where the noise is bypassed </a:t>
            </a:r>
            <a:r>
              <a:rPr kumimoji="1" lang="en-CA" altLang="ja-CA" dirty="0"/>
              <a:t>via</a:t>
            </a:r>
            <a:r>
              <a:rPr kumimoji="1" lang="en-US" altLang="ja-CA" dirty="0"/>
              <a:t> </a:t>
            </a:r>
            <a:r>
              <a:rPr kumimoji="1" lang="en-CA" altLang="ja-CA" dirty="0"/>
              <a:t>C</a:t>
            </a:r>
            <a:r>
              <a:rPr kumimoji="1" lang="en-US" altLang="ja-CA" dirty="0"/>
              <a:t>.</a:t>
            </a:r>
            <a:endParaRPr kumimoji="1" lang="ja-CA" altLang="en-US" dirty="0"/>
          </a:p>
        </p:txBody>
      </p:sp>
      <p:sp>
        <p:nvSpPr>
          <p:cNvPr id="28" name="フリーフォーム 27">
            <a:extLst>
              <a:ext uri="{FF2B5EF4-FFF2-40B4-BE49-F238E27FC236}">
                <a16:creationId xmlns:a16="http://schemas.microsoft.com/office/drawing/2014/main" id="{2F10B401-ACCC-8069-E50B-FA6D230CE838}"/>
              </a:ext>
            </a:extLst>
          </p:cNvPr>
          <p:cNvSpPr/>
          <p:nvPr/>
        </p:nvSpPr>
        <p:spPr>
          <a:xfrm rot="16200000">
            <a:off x="2612666" y="5096026"/>
            <a:ext cx="581695" cy="45722"/>
          </a:xfrm>
          <a:custGeom>
            <a:avLst/>
            <a:gdLst>
              <a:gd name="connsiteX0" fmla="*/ 0 w 1025611"/>
              <a:gd name="connsiteY0" fmla="*/ 222538 h 271988"/>
              <a:gd name="connsiteX1" fmla="*/ 185351 w 1025611"/>
              <a:gd name="connsiteY1" fmla="*/ 116 h 271988"/>
              <a:gd name="connsiteX2" fmla="*/ 407773 w 1025611"/>
              <a:gd name="connsiteY2" fmla="*/ 234894 h 271988"/>
              <a:gd name="connsiteX3" fmla="*/ 605481 w 1025611"/>
              <a:gd name="connsiteY3" fmla="*/ 116 h 271988"/>
              <a:gd name="connsiteX4" fmla="*/ 827903 w 1025611"/>
              <a:gd name="connsiteY4" fmla="*/ 271965 h 271988"/>
              <a:gd name="connsiteX5" fmla="*/ 1025611 w 1025611"/>
              <a:gd name="connsiteY5" fmla="*/ 12473 h 271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5611" h="271988">
                <a:moveTo>
                  <a:pt x="0" y="222538"/>
                </a:moveTo>
                <a:cubicBezTo>
                  <a:pt x="58694" y="110297"/>
                  <a:pt x="117389" y="-1943"/>
                  <a:pt x="185351" y="116"/>
                </a:cubicBezTo>
                <a:cubicBezTo>
                  <a:pt x="253313" y="2175"/>
                  <a:pt x="337751" y="234894"/>
                  <a:pt x="407773" y="234894"/>
                </a:cubicBezTo>
                <a:cubicBezTo>
                  <a:pt x="477795" y="234894"/>
                  <a:pt x="535459" y="-6062"/>
                  <a:pt x="605481" y="116"/>
                </a:cubicBezTo>
                <a:cubicBezTo>
                  <a:pt x="675503" y="6294"/>
                  <a:pt x="757881" y="269906"/>
                  <a:pt x="827903" y="271965"/>
                </a:cubicBezTo>
                <a:cubicBezTo>
                  <a:pt x="897925" y="274024"/>
                  <a:pt x="961768" y="143248"/>
                  <a:pt x="1025611" y="12473"/>
                </a:cubicBezTo>
              </a:path>
            </a:pathLst>
          </a:custGeom>
          <a:noFill/>
          <a:ln>
            <a:solidFill>
              <a:srgbClr val="FF000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dirty="0"/>
          </a:p>
        </p:txBody>
      </p:sp>
    </p:spTree>
    <p:extLst>
      <p:ext uri="{BB962C8B-B14F-4D97-AF65-F5344CB8AC3E}">
        <p14:creationId xmlns:p14="http://schemas.microsoft.com/office/powerpoint/2010/main" val="42594919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D475E-0E75-C64F-BA59-4845BCFE427E}"/>
              </a:ext>
            </a:extLst>
          </p:cNvPr>
          <p:cNvSpPr>
            <a:spLocks noGrp="1"/>
          </p:cNvSpPr>
          <p:nvPr>
            <p:ph type="title"/>
          </p:nvPr>
        </p:nvSpPr>
        <p:spPr>
          <a:xfrm>
            <a:off x="9259185" y="18255"/>
            <a:ext cx="2817629" cy="2614109"/>
          </a:xfrm>
        </p:spPr>
        <p:txBody>
          <a:bodyPr>
            <a:normAutofit/>
          </a:bodyPr>
          <a:lstStyle/>
          <a:p>
            <a:r>
              <a:rPr lang="en-US" sz="4000" dirty="0"/>
              <a:t>Fighting against the T-dependent </a:t>
            </a:r>
            <a:r>
              <a:rPr lang="en-US" sz="4000" dirty="0" err="1"/>
              <a:t>SiPM</a:t>
            </a:r>
            <a:r>
              <a:rPr lang="en-US" sz="4000" dirty="0"/>
              <a:t> gain</a:t>
            </a:r>
          </a:p>
        </p:txBody>
      </p:sp>
      <p:pic>
        <p:nvPicPr>
          <p:cNvPr id="4" name="Picture 3">
            <a:extLst>
              <a:ext uri="{FF2B5EF4-FFF2-40B4-BE49-F238E27FC236}">
                <a16:creationId xmlns:a16="http://schemas.microsoft.com/office/drawing/2014/main" id="{271357E9-E3FE-4F4E-A5B6-9428D144758E}"/>
              </a:ext>
            </a:extLst>
          </p:cNvPr>
          <p:cNvPicPr>
            <a:picLocks noChangeAspect="1"/>
          </p:cNvPicPr>
          <p:nvPr/>
        </p:nvPicPr>
        <p:blipFill>
          <a:blip r:embed="rId2"/>
          <a:stretch>
            <a:fillRect/>
          </a:stretch>
        </p:blipFill>
        <p:spPr>
          <a:xfrm>
            <a:off x="0" y="18255"/>
            <a:ext cx="9144000" cy="6858000"/>
          </a:xfrm>
          <a:prstGeom prst="rect">
            <a:avLst/>
          </a:prstGeom>
        </p:spPr>
      </p:pic>
      <p:sp>
        <p:nvSpPr>
          <p:cNvPr id="5" name="TextBox 4">
            <a:extLst>
              <a:ext uri="{FF2B5EF4-FFF2-40B4-BE49-F238E27FC236}">
                <a16:creationId xmlns:a16="http://schemas.microsoft.com/office/drawing/2014/main" id="{B5D0EAEF-CB4E-814E-ADA7-C0E9325511F5}"/>
              </a:ext>
            </a:extLst>
          </p:cNvPr>
          <p:cNvSpPr txBox="1"/>
          <p:nvPr/>
        </p:nvSpPr>
        <p:spPr>
          <a:xfrm>
            <a:off x="8599159" y="3394364"/>
            <a:ext cx="3592842" cy="1200329"/>
          </a:xfrm>
          <a:prstGeom prst="rect">
            <a:avLst/>
          </a:prstGeom>
          <a:noFill/>
        </p:spPr>
        <p:txBody>
          <a:bodyPr wrap="square" rtlCol="0">
            <a:spAutoFit/>
          </a:bodyPr>
          <a:lstStyle/>
          <a:p>
            <a:r>
              <a:rPr lang="en-US" dirty="0"/>
              <a:t>When the LF coil (1000A x 100V=100kW) is energized, the spectrum start to drift, due to the thermal coefficient of </a:t>
            </a:r>
            <a:r>
              <a:rPr lang="en-US" dirty="0" err="1"/>
              <a:t>SiPMs</a:t>
            </a:r>
            <a:r>
              <a:rPr lang="en-US" dirty="0"/>
              <a:t>.</a:t>
            </a:r>
          </a:p>
        </p:txBody>
      </p:sp>
      <p:sp>
        <p:nvSpPr>
          <p:cNvPr id="3" name="正方形/長方形 2">
            <a:extLst>
              <a:ext uri="{FF2B5EF4-FFF2-40B4-BE49-F238E27FC236}">
                <a16:creationId xmlns:a16="http://schemas.microsoft.com/office/drawing/2014/main" id="{757CC0FA-BB16-A03B-2F04-E5A6BE36FDA2}"/>
              </a:ext>
            </a:extLst>
          </p:cNvPr>
          <p:cNvSpPr/>
          <p:nvPr/>
        </p:nvSpPr>
        <p:spPr>
          <a:xfrm>
            <a:off x="2907323" y="4290646"/>
            <a:ext cx="832339" cy="26887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6" name="正方形/長方形 5">
            <a:extLst>
              <a:ext uri="{FF2B5EF4-FFF2-40B4-BE49-F238E27FC236}">
                <a16:creationId xmlns:a16="http://schemas.microsoft.com/office/drawing/2014/main" id="{6C26BC52-039B-215C-3C38-1ABA492C5FC6}"/>
              </a:ext>
            </a:extLst>
          </p:cNvPr>
          <p:cNvSpPr/>
          <p:nvPr/>
        </p:nvSpPr>
        <p:spPr>
          <a:xfrm>
            <a:off x="2907323" y="6236677"/>
            <a:ext cx="832339" cy="26887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7" name="テキスト ボックス 6">
            <a:extLst>
              <a:ext uri="{FF2B5EF4-FFF2-40B4-BE49-F238E27FC236}">
                <a16:creationId xmlns:a16="http://schemas.microsoft.com/office/drawing/2014/main" id="{5496FEB2-A4FD-B3AD-E6B7-CDF5EB9E6E12}"/>
              </a:ext>
            </a:extLst>
          </p:cNvPr>
          <p:cNvSpPr txBox="1"/>
          <p:nvPr/>
        </p:nvSpPr>
        <p:spPr>
          <a:xfrm>
            <a:off x="8452340" y="5135309"/>
            <a:ext cx="3592843" cy="1200329"/>
          </a:xfrm>
          <a:prstGeom prst="rect">
            <a:avLst/>
          </a:prstGeom>
          <a:noFill/>
        </p:spPr>
        <p:txBody>
          <a:bodyPr wrap="none" rtlCol="0">
            <a:spAutoFit/>
          </a:bodyPr>
          <a:lstStyle/>
          <a:p>
            <a:r>
              <a:rPr kumimoji="1" lang="en-CA" altLang="ja-CA" dirty="0"/>
              <a:t>Coil surface: +10 </a:t>
            </a:r>
            <a:r>
              <a:rPr kumimoji="1" lang="ja-CA" altLang="en-US" dirty="0"/>
              <a:t>℃</a:t>
            </a:r>
            <a:endParaRPr kumimoji="1" lang="en-CA" altLang="ja-CA" dirty="0"/>
          </a:p>
          <a:p>
            <a:r>
              <a:rPr kumimoji="1" lang="en-CA" altLang="ja-CA" dirty="0" err="1"/>
              <a:t>SiPM</a:t>
            </a:r>
            <a:r>
              <a:rPr kumimoji="1" lang="en-CA" altLang="ja-CA" dirty="0"/>
              <a:t>: +5~10 </a:t>
            </a:r>
            <a:r>
              <a:rPr kumimoji="1" lang="ja-CA" altLang="en-US" dirty="0"/>
              <a:t>℃</a:t>
            </a:r>
            <a:endParaRPr kumimoji="1" lang="en-CA" altLang="ja-CA" dirty="0"/>
          </a:p>
          <a:p>
            <a:endParaRPr kumimoji="1" lang="en-CA" altLang="ja-CA" dirty="0"/>
          </a:p>
          <a:p>
            <a:r>
              <a:rPr kumimoji="1" lang="en-CA" altLang="ja-CA" dirty="0"/>
              <a:t>-50mV/</a:t>
            </a:r>
            <a:r>
              <a:rPr kumimoji="1" lang="ja-CA" altLang="en-US" dirty="0"/>
              <a:t> ℃</a:t>
            </a:r>
            <a:r>
              <a:rPr kumimoji="1" lang="en-CA" altLang="ja-CA" dirty="0"/>
              <a:t> x 5 </a:t>
            </a:r>
            <a:r>
              <a:rPr kumimoji="1" lang="en-CA" altLang="ja-CA" dirty="0">
                <a:solidFill>
                  <a:srgbClr val="FF0000"/>
                </a:solidFill>
              </a:rPr>
              <a:t>= -0.25V bias change</a:t>
            </a:r>
            <a:endParaRPr kumimoji="1" lang="ja-CA" altLang="en-US" dirty="0">
              <a:solidFill>
                <a:srgbClr val="FF0000"/>
              </a:solidFill>
            </a:endParaRPr>
          </a:p>
        </p:txBody>
      </p:sp>
      <p:sp>
        <p:nvSpPr>
          <p:cNvPr id="8" name="テキスト ボックス 7">
            <a:extLst>
              <a:ext uri="{FF2B5EF4-FFF2-40B4-BE49-F238E27FC236}">
                <a16:creationId xmlns:a16="http://schemas.microsoft.com/office/drawing/2014/main" id="{F8E18961-2E7A-7907-C726-6D4605908EC2}"/>
              </a:ext>
            </a:extLst>
          </p:cNvPr>
          <p:cNvSpPr txBox="1"/>
          <p:nvPr/>
        </p:nvSpPr>
        <p:spPr>
          <a:xfrm>
            <a:off x="3977544" y="4765977"/>
            <a:ext cx="497252" cy="369332"/>
          </a:xfrm>
          <a:prstGeom prst="rect">
            <a:avLst/>
          </a:prstGeom>
          <a:noFill/>
        </p:spPr>
        <p:txBody>
          <a:bodyPr wrap="none" rtlCol="0">
            <a:spAutoFit/>
          </a:bodyPr>
          <a:lstStyle/>
          <a:p>
            <a:r>
              <a:rPr kumimoji="1" lang="en-CA" altLang="ja-CA" dirty="0"/>
              <a:t>0.3</a:t>
            </a:r>
            <a:endParaRPr kumimoji="1" lang="ja-CA" altLang="en-US" dirty="0"/>
          </a:p>
        </p:txBody>
      </p:sp>
      <p:sp>
        <p:nvSpPr>
          <p:cNvPr id="9" name="テキスト ボックス 8">
            <a:extLst>
              <a:ext uri="{FF2B5EF4-FFF2-40B4-BE49-F238E27FC236}">
                <a16:creationId xmlns:a16="http://schemas.microsoft.com/office/drawing/2014/main" id="{2FF2FC9F-16C4-42D7-BEC8-7F703B26F6A2}"/>
              </a:ext>
            </a:extLst>
          </p:cNvPr>
          <p:cNvSpPr txBox="1"/>
          <p:nvPr/>
        </p:nvSpPr>
        <p:spPr>
          <a:xfrm>
            <a:off x="3989267" y="5931137"/>
            <a:ext cx="497252" cy="369332"/>
          </a:xfrm>
          <a:prstGeom prst="rect">
            <a:avLst/>
          </a:prstGeom>
          <a:noFill/>
        </p:spPr>
        <p:txBody>
          <a:bodyPr wrap="none" rtlCol="0">
            <a:spAutoFit/>
          </a:bodyPr>
          <a:lstStyle/>
          <a:p>
            <a:r>
              <a:rPr kumimoji="1" lang="en-CA" altLang="ja-CA" dirty="0"/>
              <a:t>0.1</a:t>
            </a:r>
            <a:endParaRPr kumimoji="1" lang="ja-CA" altLang="en-US" dirty="0"/>
          </a:p>
        </p:txBody>
      </p:sp>
    </p:spTree>
    <p:extLst>
      <p:ext uri="{BB962C8B-B14F-4D97-AF65-F5344CB8AC3E}">
        <p14:creationId xmlns:p14="http://schemas.microsoft.com/office/powerpoint/2010/main" val="5305333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888D574-909C-6D4E-9BFE-2B51213B434E}"/>
              </a:ext>
            </a:extLst>
          </p:cNvPr>
          <p:cNvPicPr>
            <a:picLocks noChangeAspect="1"/>
          </p:cNvPicPr>
          <p:nvPr/>
        </p:nvPicPr>
        <p:blipFill>
          <a:blip r:embed="rId2"/>
          <a:stretch>
            <a:fillRect/>
          </a:stretch>
        </p:blipFill>
        <p:spPr>
          <a:xfrm>
            <a:off x="0" y="0"/>
            <a:ext cx="9144000" cy="6858000"/>
          </a:xfrm>
          <a:prstGeom prst="rect">
            <a:avLst/>
          </a:prstGeom>
        </p:spPr>
      </p:pic>
      <p:sp>
        <p:nvSpPr>
          <p:cNvPr id="6" name="Title 5">
            <a:extLst>
              <a:ext uri="{FF2B5EF4-FFF2-40B4-BE49-F238E27FC236}">
                <a16:creationId xmlns:a16="http://schemas.microsoft.com/office/drawing/2014/main" id="{A4E17BEE-9BCF-3C4F-A554-3BECA7EE9CD9}"/>
              </a:ext>
            </a:extLst>
          </p:cNvPr>
          <p:cNvSpPr>
            <a:spLocks noGrp="1"/>
          </p:cNvSpPr>
          <p:nvPr>
            <p:ph type="title"/>
          </p:nvPr>
        </p:nvSpPr>
        <p:spPr>
          <a:xfrm>
            <a:off x="9240982" y="0"/>
            <a:ext cx="2951018" cy="4082184"/>
          </a:xfrm>
        </p:spPr>
        <p:txBody>
          <a:bodyPr>
            <a:noAutofit/>
          </a:bodyPr>
          <a:lstStyle/>
          <a:p>
            <a:pPr>
              <a:lnSpc>
                <a:spcPct val="100000"/>
              </a:lnSpc>
            </a:pPr>
            <a:r>
              <a:rPr lang="en-US" sz="2000" dirty="0"/>
              <a:t>A copper can with cooling water pipes are installed inside and outside of the detector modules.</a:t>
            </a:r>
            <a:br>
              <a:rPr lang="en-US" sz="2000" dirty="0"/>
            </a:br>
            <a:br>
              <a:rPr lang="en-US" sz="2000" dirty="0"/>
            </a:br>
            <a:r>
              <a:rPr lang="en-US" sz="2000" dirty="0"/>
              <a:t>With a fixed T chiller ($2k), the temperature rise was reduced to +2℃</a:t>
            </a:r>
            <a:r>
              <a:rPr lang="ja-JP" altLang="en-US" sz="2000"/>
              <a:t> </a:t>
            </a:r>
            <a:r>
              <a:rPr lang="en-US" altLang="ja-JP" sz="2000" dirty="0"/>
              <a:t>from +10</a:t>
            </a:r>
            <a:r>
              <a:rPr lang="ja-JP" altLang="en-US" sz="2000"/>
              <a:t>℃ </a:t>
            </a:r>
            <a:r>
              <a:rPr lang="en-US" altLang="ja-JP" sz="2000" dirty="0"/>
              <a:t>of no active cooling.</a:t>
            </a:r>
            <a:br>
              <a:rPr lang="en-US" altLang="ja-JP" sz="2000" dirty="0"/>
            </a:br>
            <a:br>
              <a:rPr lang="en-US" altLang="ja-JP" sz="2000" dirty="0"/>
            </a:br>
            <a:r>
              <a:rPr lang="en-US" altLang="ja-JP" sz="2000" dirty="0"/>
              <a:t>With a PID controlled chiller ($20k), the temperature is within 0.5K.</a:t>
            </a:r>
            <a:endParaRPr lang="en-US" sz="2000" dirty="0"/>
          </a:p>
        </p:txBody>
      </p:sp>
      <p:pic>
        <p:nvPicPr>
          <p:cNvPr id="12" name="Picture 11">
            <a:extLst>
              <a:ext uri="{FF2B5EF4-FFF2-40B4-BE49-F238E27FC236}">
                <a16:creationId xmlns:a16="http://schemas.microsoft.com/office/drawing/2014/main" id="{81696A2D-1191-8B47-B106-7E4611ED69BE}"/>
              </a:ext>
            </a:extLst>
          </p:cNvPr>
          <p:cNvPicPr>
            <a:picLocks noChangeAspect="1"/>
          </p:cNvPicPr>
          <p:nvPr/>
        </p:nvPicPr>
        <p:blipFill>
          <a:blip r:embed="rId3"/>
          <a:stretch>
            <a:fillRect/>
          </a:stretch>
        </p:blipFill>
        <p:spPr>
          <a:xfrm>
            <a:off x="7703127" y="3972729"/>
            <a:ext cx="4463472" cy="2888129"/>
          </a:xfrm>
          <a:prstGeom prst="rect">
            <a:avLst/>
          </a:prstGeom>
        </p:spPr>
      </p:pic>
      <p:sp>
        <p:nvSpPr>
          <p:cNvPr id="10" name="TextBox 9">
            <a:extLst>
              <a:ext uri="{FF2B5EF4-FFF2-40B4-BE49-F238E27FC236}">
                <a16:creationId xmlns:a16="http://schemas.microsoft.com/office/drawing/2014/main" id="{8ECF2F5A-DDBA-5F41-977B-5B9FB6315501}"/>
              </a:ext>
            </a:extLst>
          </p:cNvPr>
          <p:cNvSpPr txBox="1"/>
          <p:nvPr/>
        </p:nvSpPr>
        <p:spPr>
          <a:xfrm>
            <a:off x="10027616" y="4336473"/>
            <a:ext cx="2138983" cy="369332"/>
          </a:xfrm>
          <a:prstGeom prst="rect">
            <a:avLst/>
          </a:prstGeom>
          <a:noFill/>
        </p:spPr>
        <p:txBody>
          <a:bodyPr wrap="none" rtlCol="0">
            <a:spAutoFit/>
          </a:bodyPr>
          <a:lstStyle/>
          <a:p>
            <a:r>
              <a:rPr lang="en-US" dirty="0">
                <a:solidFill>
                  <a:srgbClr val="FF0000"/>
                </a:solidFill>
              </a:rPr>
              <a:t>PID controlled chiller</a:t>
            </a:r>
          </a:p>
        </p:txBody>
      </p:sp>
      <p:sp>
        <p:nvSpPr>
          <p:cNvPr id="13" name="TextBox 12">
            <a:extLst>
              <a:ext uri="{FF2B5EF4-FFF2-40B4-BE49-F238E27FC236}">
                <a16:creationId xmlns:a16="http://schemas.microsoft.com/office/drawing/2014/main" id="{449F7E0F-FC30-F64E-922D-79453B9F9B19}"/>
              </a:ext>
            </a:extLst>
          </p:cNvPr>
          <p:cNvSpPr txBox="1"/>
          <p:nvPr/>
        </p:nvSpPr>
        <p:spPr>
          <a:xfrm>
            <a:off x="8215882" y="6068291"/>
            <a:ext cx="2739853" cy="369332"/>
          </a:xfrm>
          <a:prstGeom prst="rect">
            <a:avLst/>
          </a:prstGeom>
          <a:noFill/>
        </p:spPr>
        <p:txBody>
          <a:bodyPr wrap="none" rtlCol="0">
            <a:spAutoFit/>
          </a:bodyPr>
          <a:lstStyle/>
          <a:p>
            <a:r>
              <a:rPr lang="en-US" dirty="0"/>
              <a:t>No apparent drift observed</a:t>
            </a:r>
          </a:p>
        </p:txBody>
      </p:sp>
      <p:sp>
        <p:nvSpPr>
          <p:cNvPr id="2" name="テキスト ボックス 1">
            <a:extLst>
              <a:ext uri="{FF2B5EF4-FFF2-40B4-BE49-F238E27FC236}">
                <a16:creationId xmlns:a16="http://schemas.microsoft.com/office/drawing/2014/main" id="{956DCC00-D924-407B-49F0-DB2CB73761B7}"/>
              </a:ext>
            </a:extLst>
          </p:cNvPr>
          <p:cNvSpPr txBox="1"/>
          <p:nvPr/>
        </p:nvSpPr>
        <p:spPr>
          <a:xfrm>
            <a:off x="132374" y="4837644"/>
            <a:ext cx="497252" cy="369332"/>
          </a:xfrm>
          <a:prstGeom prst="rect">
            <a:avLst/>
          </a:prstGeom>
          <a:noFill/>
        </p:spPr>
        <p:txBody>
          <a:bodyPr wrap="none" rtlCol="0">
            <a:spAutoFit/>
          </a:bodyPr>
          <a:lstStyle/>
          <a:p>
            <a:r>
              <a:rPr kumimoji="1" lang="en-CA" altLang="ja-CA" dirty="0"/>
              <a:t>0.2</a:t>
            </a:r>
            <a:endParaRPr kumimoji="1" lang="ja-CA" altLang="en-US" dirty="0"/>
          </a:p>
        </p:txBody>
      </p:sp>
      <p:sp>
        <p:nvSpPr>
          <p:cNvPr id="3" name="テキスト ボックス 2">
            <a:extLst>
              <a:ext uri="{FF2B5EF4-FFF2-40B4-BE49-F238E27FC236}">
                <a16:creationId xmlns:a16="http://schemas.microsoft.com/office/drawing/2014/main" id="{67931986-F7B3-0162-0840-4CBCEDBAAD11}"/>
              </a:ext>
            </a:extLst>
          </p:cNvPr>
          <p:cNvSpPr txBox="1"/>
          <p:nvPr/>
        </p:nvSpPr>
        <p:spPr>
          <a:xfrm>
            <a:off x="132374" y="5815236"/>
            <a:ext cx="620683" cy="369332"/>
          </a:xfrm>
          <a:prstGeom prst="rect">
            <a:avLst/>
          </a:prstGeom>
          <a:noFill/>
        </p:spPr>
        <p:txBody>
          <a:bodyPr wrap="none" rtlCol="0">
            <a:spAutoFit/>
          </a:bodyPr>
          <a:lstStyle/>
          <a:p>
            <a:r>
              <a:rPr kumimoji="1" lang="en-CA" altLang="ja-CA" dirty="0"/>
              <a:t>0.15</a:t>
            </a:r>
            <a:endParaRPr kumimoji="1" lang="ja-CA" altLang="en-US" dirty="0"/>
          </a:p>
        </p:txBody>
      </p:sp>
      <p:sp>
        <p:nvSpPr>
          <p:cNvPr id="4" name="テキスト ボックス 3">
            <a:extLst>
              <a:ext uri="{FF2B5EF4-FFF2-40B4-BE49-F238E27FC236}">
                <a16:creationId xmlns:a16="http://schemas.microsoft.com/office/drawing/2014/main" id="{34F7ABD1-4459-E44C-F549-B71C1F9EAB1A}"/>
              </a:ext>
            </a:extLst>
          </p:cNvPr>
          <p:cNvSpPr txBox="1"/>
          <p:nvPr/>
        </p:nvSpPr>
        <p:spPr>
          <a:xfrm>
            <a:off x="7718630" y="4298132"/>
            <a:ext cx="497252" cy="369332"/>
          </a:xfrm>
          <a:prstGeom prst="rect">
            <a:avLst/>
          </a:prstGeom>
          <a:noFill/>
        </p:spPr>
        <p:txBody>
          <a:bodyPr wrap="none" rtlCol="0">
            <a:spAutoFit/>
          </a:bodyPr>
          <a:lstStyle/>
          <a:p>
            <a:r>
              <a:rPr kumimoji="1" lang="en-CA" altLang="ja-CA" dirty="0"/>
              <a:t>0.2</a:t>
            </a:r>
            <a:endParaRPr kumimoji="1" lang="ja-CA" altLang="en-US" dirty="0"/>
          </a:p>
        </p:txBody>
      </p:sp>
      <p:sp>
        <p:nvSpPr>
          <p:cNvPr id="5" name="テキスト ボックス 4">
            <a:extLst>
              <a:ext uri="{FF2B5EF4-FFF2-40B4-BE49-F238E27FC236}">
                <a16:creationId xmlns:a16="http://schemas.microsoft.com/office/drawing/2014/main" id="{345D612F-FC68-7065-DE6E-E7598F9513ED}"/>
              </a:ext>
            </a:extLst>
          </p:cNvPr>
          <p:cNvSpPr txBox="1"/>
          <p:nvPr/>
        </p:nvSpPr>
        <p:spPr>
          <a:xfrm>
            <a:off x="7718630" y="5310893"/>
            <a:ext cx="620683" cy="369332"/>
          </a:xfrm>
          <a:prstGeom prst="rect">
            <a:avLst/>
          </a:prstGeom>
          <a:noFill/>
        </p:spPr>
        <p:txBody>
          <a:bodyPr wrap="none" rtlCol="0">
            <a:spAutoFit/>
          </a:bodyPr>
          <a:lstStyle/>
          <a:p>
            <a:r>
              <a:rPr kumimoji="1" lang="en-CA" altLang="ja-CA" dirty="0"/>
              <a:t>0.15</a:t>
            </a:r>
            <a:endParaRPr kumimoji="1" lang="ja-CA" altLang="en-US" dirty="0"/>
          </a:p>
        </p:txBody>
      </p:sp>
    </p:spTree>
    <p:extLst>
      <p:ext uri="{BB962C8B-B14F-4D97-AF65-F5344CB8AC3E}">
        <p14:creationId xmlns:p14="http://schemas.microsoft.com/office/powerpoint/2010/main" val="30027972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77128A3-25E8-4832-75B5-B16D60434515}"/>
              </a:ext>
            </a:extLst>
          </p:cNvPr>
          <p:cNvSpPr>
            <a:spLocks noGrp="1"/>
          </p:cNvSpPr>
          <p:nvPr>
            <p:ph type="title"/>
          </p:nvPr>
        </p:nvSpPr>
        <p:spPr>
          <a:xfrm>
            <a:off x="139557" y="18256"/>
            <a:ext cx="10515600" cy="957790"/>
          </a:xfrm>
        </p:spPr>
        <p:txBody>
          <a:bodyPr/>
          <a:lstStyle/>
          <a:p>
            <a:r>
              <a:rPr kumimoji="1" lang="en-CA" altLang="ja-CA" dirty="0"/>
              <a:t>Future capabilities</a:t>
            </a:r>
            <a:endParaRPr kumimoji="1" lang="ja-CA" altLang="en-US" dirty="0"/>
          </a:p>
        </p:txBody>
      </p:sp>
      <p:grpSp>
        <p:nvGrpSpPr>
          <p:cNvPr id="138" name="グループ化 137">
            <a:extLst>
              <a:ext uri="{FF2B5EF4-FFF2-40B4-BE49-F238E27FC236}">
                <a16:creationId xmlns:a16="http://schemas.microsoft.com/office/drawing/2014/main" id="{2ED5A706-CC01-6F86-2401-11196C285B8B}"/>
              </a:ext>
            </a:extLst>
          </p:cNvPr>
          <p:cNvGrpSpPr/>
          <p:nvPr/>
        </p:nvGrpSpPr>
        <p:grpSpPr>
          <a:xfrm>
            <a:off x="577338" y="1192723"/>
            <a:ext cx="5136781" cy="2435133"/>
            <a:chOff x="577338" y="1516285"/>
            <a:chExt cx="5136781" cy="2435133"/>
          </a:xfrm>
        </p:grpSpPr>
        <p:grpSp>
          <p:nvGrpSpPr>
            <p:cNvPr id="4" name="グループ化 3">
              <a:extLst>
                <a:ext uri="{FF2B5EF4-FFF2-40B4-BE49-F238E27FC236}">
                  <a16:creationId xmlns:a16="http://schemas.microsoft.com/office/drawing/2014/main" id="{D8AA70F4-E5D9-98EF-4022-A2B9BD83CC40}"/>
                </a:ext>
              </a:extLst>
            </p:cNvPr>
            <p:cNvGrpSpPr/>
            <p:nvPr/>
          </p:nvGrpSpPr>
          <p:grpSpPr>
            <a:xfrm>
              <a:off x="697619" y="1948085"/>
              <a:ext cx="4699000" cy="203200"/>
              <a:chOff x="7200900" y="3416300"/>
              <a:chExt cx="4699000" cy="203200"/>
            </a:xfrm>
          </p:grpSpPr>
          <p:cxnSp>
            <p:nvCxnSpPr>
              <p:cNvPr id="5" name="直線矢印コネクタ 4">
                <a:extLst>
                  <a:ext uri="{FF2B5EF4-FFF2-40B4-BE49-F238E27FC236}">
                    <a16:creationId xmlns:a16="http://schemas.microsoft.com/office/drawing/2014/main" id="{B7A33D87-ACE6-84A6-9039-B0E0489E6A04}"/>
                  </a:ext>
                </a:extLst>
              </p:cNvPr>
              <p:cNvCxnSpPr/>
              <p:nvPr/>
            </p:nvCxnSpPr>
            <p:spPr>
              <a:xfrm>
                <a:off x="7200900" y="3619500"/>
                <a:ext cx="46990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 name="直線コネクタ 5">
                <a:extLst>
                  <a:ext uri="{FF2B5EF4-FFF2-40B4-BE49-F238E27FC236}">
                    <a16:creationId xmlns:a16="http://schemas.microsoft.com/office/drawing/2014/main" id="{A1528538-0AEC-E2B4-F8C8-F6F28EAB69F9}"/>
                  </a:ext>
                </a:extLst>
              </p:cNvPr>
              <p:cNvCxnSpPr/>
              <p:nvPr/>
            </p:nvCxnSpPr>
            <p:spPr>
              <a:xfrm>
                <a:off x="7734300" y="3429000"/>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 name="直線コネクタ 6">
                <a:extLst>
                  <a:ext uri="{FF2B5EF4-FFF2-40B4-BE49-F238E27FC236}">
                    <a16:creationId xmlns:a16="http://schemas.microsoft.com/office/drawing/2014/main" id="{7FE71BC2-B7EA-0354-221F-59F62F26EEAE}"/>
                  </a:ext>
                </a:extLst>
              </p:cNvPr>
              <p:cNvCxnSpPr/>
              <p:nvPr/>
            </p:nvCxnSpPr>
            <p:spPr>
              <a:xfrm>
                <a:off x="8786988" y="3416300"/>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8" name="直線コネクタ 7">
                <a:extLst>
                  <a:ext uri="{FF2B5EF4-FFF2-40B4-BE49-F238E27FC236}">
                    <a16:creationId xmlns:a16="http://schemas.microsoft.com/office/drawing/2014/main" id="{69B0638D-B916-010C-EC0F-FCD83C0BADC2}"/>
                  </a:ext>
                </a:extLst>
              </p:cNvPr>
              <p:cNvCxnSpPr/>
              <p:nvPr/>
            </p:nvCxnSpPr>
            <p:spPr>
              <a:xfrm>
                <a:off x="7886700" y="3429000"/>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直線コネクタ 8">
                <a:extLst>
                  <a:ext uri="{FF2B5EF4-FFF2-40B4-BE49-F238E27FC236}">
                    <a16:creationId xmlns:a16="http://schemas.microsoft.com/office/drawing/2014/main" id="{D05CAE0F-EDA0-A967-AA3A-9EBB8D95FBB2}"/>
                  </a:ext>
                </a:extLst>
              </p:cNvPr>
              <p:cNvCxnSpPr>
                <a:cxnSpLocks/>
              </p:cNvCxnSpPr>
              <p:nvPr/>
            </p:nvCxnSpPr>
            <p:spPr>
              <a:xfrm>
                <a:off x="9276642" y="3416300"/>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直線コネクタ 9">
                <a:extLst>
                  <a:ext uri="{FF2B5EF4-FFF2-40B4-BE49-F238E27FC236}">
                    <a16:creationId xmlns:a16="http://schemas.microsoft.com/office/drawing/2014/main" id="{9DE2AE89-8F2D-79FE-5A69-0DAA3229A5E0}"/>
                  </a:ext>
                </a:extLst>
              </p:cNvPr>
              <p:cNvCxnSpPr/>
              <p:nvPr/>
            </p:nvCxnSpPr>
            <p:spPr>
              <a:xfrm>
                <a:off x="10629900" y="3416300"/>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83773F1A-9077-370F-699E-4F7651BCE064}"/>
                  </a:ext>
                </a:extLst>
              </p:cNvPr>
              <p:cNvCxnSpPr/>
              <p:nvPr/>
            </p:nvCxnSpPr>
            <p:spPr>
              <a:xfrm>
                <a:off x="11277600" y="3416300"/>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cxnSp>
          <p:nvCxnSpPr>
            <p:cNvPr id="13" name="直線コネクタ 12">
              <a:extLst>
                <a:ext uri="{FF2B5EF4-FFF2-40B4-BE49-F238E27FC236}">
                  <a16:creationId xmlns:a16="http://schemas.microsoft.com/office/drawing/2014/main" id="{F0468FD1-FADF-8F8D-2A93-01459FBA04E0}"/>
                </a:ext>
              </a:extLst>
            </p:cNvPr>
            <p:cNvCxnSpPr>
              <a:cxnSpLocks/>
            </p:cNvCxnSpPr>
            <p:nvPr/>
          </p:nvCxnSpPr>
          <p:spPr>
            <a:xfrm flipH="1">
              <a:off x="1888597" y="2206887"/>
              <a:ext cx="318231" cy="676196"/>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14" name="直線コネクタ 13">
              <a:extLst>
                <a:ext uri="{FF2B5EF4-FFF2-40B4-BE49-F238E27FC236}">
                  <a16:creationId xmlns:a16="http://schemas.microsoft.com/office/drawing/2014/main" id="{60E008EA-AE31-6DC8-2A16-B720D320B535}"/>
                </a:ext>
              </a:extLst>
            </p:cNvPr>
            <p:cNvCxnSpPr>
              <a:cxnSpLocks/>
            </p:cNvCxnSpPr>
            <p:nvPr/>
          </p:nvCxnSpPr>
          <p:spPr>
            <a:xfrm>
              <a:off x="2882019" y="2147852"/>
              <a:ext cx="2654300" cy="735231"/>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15" name="直線矢印コネクタ 14">
              <a:extLst>
                <a:ext uri="{FF2B5EF4-FFF2-40B4-BE49-F238E27FC236}">
                  <a16:creationId xmlns:a16="http://schemas.microsoft.com/office/drawing/2014/main" id="{E1601F50-6A57-9F06-DB15-4559F8457010}"/>
                </a:ext>
              </a:extLst>
            </p:cNvPr>
            <p:cNvCxnSpPr/>
            <p:nvPr/>
          </p:nvCxnSpPr>
          <p:spPr>
            <a:xfrm>
              <a:off x="1015119" y="2938115"/>
              <a:ext cx="46990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直線コネクタ 15">
              <a:extLst>
                <a:ext uri="{FF2B5EF4-FFF2-40B4-BE49-F238E27FC236}">
                  <a16:creationId xmlns:a16="http://schemas.microsoft.com/office/drawing/2014/main" id="{566AFAAC-D953-0E77-7E1E-7656912F0BAC}"/>
                </a:ext>
              </a:extLst>
            </p:cNvPr>
            <p:cNvCxnSpPr/>
            <p:nvPr/>
          </p:nvCxnSpPr>
          <p:spPr>
            <a:xfrm>
              <a:off x="1974669" y="2725037"/>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7" name="テキスト ボックス 16">
              <a:extLst>
                <a:ext uri="{FF2B5EF4-FFF2-40B4-BE49-F238E27FC236}">
                  <a16:creationId xmlns:a16="http://schemas.microsoft.com/office/drawing/2014/main" id="{3730AFE9-AB29-7F05-CB47-B1824F5F21C1}"/>
                </a:ext>
              </a:extLst>
            </p:cNvPr>
            <p:cNvSpPr txBox="1"/>
            <p:nvPr/>
          </p:nvSpPr>
          <p:spPr>
            <a:xfrm>
              <a:off x="577338" y="1516285"/>
              <a:ext cx="2098203" cy="369332"/>
            </a:xfrm>
            <a:prstGeom prst="rect">
              <a:avLst/>
            </a:prstGeom>
            <a:noFill/>
          </p:spPr>
          <p:txBody>
            <a:bodyPr wrap="none" rtlCol="0">
              <a:spAutoFit/>
            </a:bodyPr>
            <a:lstStyle/>
            <a:p>
              <a:r>
                <a:rPr kumimoji="1" lang="en-CA" altLang="ja-CA" dirty="0"/>
                <a:t>Muons counter hits</a:t>
              </a:r>
              <a:endParaRPr kumimoji="1" lang="ja-CA" altLang="en-US" dirty="0"/>
            </a:p>
          </p:txBody>
        </p:sp>
        <p:sp>
          <p:nvSpPr>
            <p:cNvPr id="18" name="正方形/長方形 17">
              <a:extLst>
                <a:ext uri="{FF2B5EF4-FFF2-40B4-BE49-F238E27FC236}">
                  <a16:creationId xmlns:a16="http://schemas.microsoft.com/office/drawing/2014/main" id="{69F4B107-D02A-B986-3B80-A127C9FA6ED9}"/>
                </a:ext>
              </a:extLst>
            </p:cNvPr>
            <p:cNvSpPr/>
            <p:nvPr/>
          </p:nvSpPr>
          <p:spPr>
            <a:xfrm>
              <a:off x="2008537" y="2995726"/>
              <a:ext cx="2841002" cy="304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CA" altLang="ja-CA" dirty="0"/>
                <a:t>Gate = Time window ~10µs</a:t>
              </a:r>
              <a:endParaRPr kumimoji="1" lang="ja-CA" altLang="en-US" dirty="0"/>
            </a:p>
          </p:txBody>
        </p:sp>
        <p:sp>
          <p:nvSpPr>
            <p:cNvPr id="19" name="テキスト ボックス 18">
              <a:extLst>
                <a:ext uri="{FF2B5EF4-FFF2-40B4-BE49-F238E27FC236}">
                  <a16:creationId xmlns:a16="http://schemas.microsoft.com/office/drawing/2014/main" id="{C13DFE39-AF10-047E-6D35-39C1792117BC}"/>
                </a:ext>
              </a:extLst>
            </p:cNvPr>
            <p:cNvSpPr txBox="1"/>
            <p:nvPr/>
          </p:nvSpPr>
          <p:spPr>
            <a:xfrm>
              <a:off x="4084759" y="3306832"/>
              <a:ext cx="1165768" cy="369332"/>
            </a:xfrm>
            <a:prstGeom prst="rect">
              <a:avLst/>
            </a:prstGeom>
            <a:noFill/>
          </p:spPr>
          <p:txBody>
            <a:bodyPr wrap="none" rtlCol="0">
              <a:spAutoFit/>
            </a:bodyPr>
            <a:lstStyle/>
            <a:p>
              <a:r>
                <a:rPr kumimoji="1" lang="en-CA" altLang="ja-CA" dirty="0"/>
                <a:t>TDC reset</a:t>
              </a:r>
              <a:endParaRPr kumimoji="1" lang="ja-CA" altLang="en-US" dirty="0"/>
            </a:p>
          </p:txBody>
        </p:sp>
        <p:sp>
          <p:nvSpPr>
            <p:cNvPr id="20" name="テキスト ボックス 19">
              <a:extLst>
                <a:ext uri="{FF2B5EF4-FFF2-40B4-BE49-F238E27FC236}">
                  <a16:creationId xmlns:a16="http://schemas.microsoft.com/office/drawing/2014/main" id="{2B62AD2F-21C8-CE4F-AC96-16167FB9C33A}"/>
                </a:ext>
              </a:extLst>
            </p:cNvPr>
            <p:cNvSpPr txBox="1"/>
            <p:nvPr/>
          </p:nvSpPr>
          <p:spPr>
            <a:xfrm>
              <a:off x="1236663" y="3311263"/>
              <a:ext cx="1121782" cy="369332"/>
            </a:xfrm>
            <a:prstGeom prst="rect">
              <a:avLst/>
            </a:prstGeom>
            <a:noFill/>
          </p:spPr>
          <p:txBody>
            <a:bodyPr wrap="none" rtlCol="0">
              <a:spAutoFit/>
            </a:bodyPr>
            <a:lstStyle/>
            <a:p>
              <a:r>
                <a:rPr kumimoji="1" lang="en-CA" altLang="ja-CA" dirty="0"/>
                <a:t>TDC start</a:t>
              </a:r>
              <a:endParaRPr kumimoji="1" lang="ja-CA" altLang="en-US" dirty="0"/>
            </a:p>
          </p:txBody>
        </p:sp>
        <p:sp>
          <p:nvSpPr>
            <p:cNvPr id="21" name="テキスト ボックス 20">
              <a:extLst>
                <a:ext uri="{FF2B5EF4-FFF2-40B4-BE49-F238E27FC236}">
                  <a16:creationId xmlns:a16="http://schemas.microsoft.com/office/drawing/2014/main" id="{1B32C54B-9E89-0A17-EEF7-3CDC736F13DA}"/>
                </a:ext>
              </a:extLst>
            </p:cNvPr>
            <p:cNvSpPr txBox="1"/>
            <p:nvPr/>
          </p:nvSpPr>
          <p:spPr>
            <a:xfrm>
              <a:off x="2662981" y="3305087"/>
              <a:ext cx="1851854" cy="646331"/>
            </a:xfrm>
            <a:prstGeom prst="rect">
              <a:avLst/>
            </a:prstGeom>
            <a:noFill/>
          </p:spPr>
          <p:txBody>
            <a:bodyPr wrap="none" rtlCol="0">
              <a:spAutoFit/>
            </a:bodyPr>
            <a:lstStyle/>
            <a:p>
              <a:r>
                <a:rPr kumimoji="1" lang="en-CA" altLang="ja-CA" dirty="0"/>
                <a:t>TDC stop </a:t>
              </a:r>
            </a:p>
            <a:p>
              <a:r>
                <a:rPr kumimoji="1" lang="en-CA" altLang="ja-CA" dirty="0"/>
                <a:t>if there is a e</a:t>
              </a:r>
              <a:r>
                <a:rPr kumimoji="1" lang="en-CA" altLang="ja-CA" baseline="30000" dirty="0"/>
                <a:t>+</a:t>
              </a:r>
              <a:r>
                <a:rPr kumimoji="1" lang="en-CA" altLang="ja-CA" dirty="0"/>
                <a:t> hit</a:t>
              </a:r>
              <a:endParaRPr kumimoji="1" lang="ja-CA" altLang="en-US" dirty="0"/>
            </a:p>
          </p:txBody>
        </p:sp>
        <p:cxnSp>
          <p:nvCxnSpPr>
            <p:cNvPr id="22" name="直線コネクタ 21">
              <a:extLst>
                <a:ext uri="{FF2B5EF4-FFF2-40B4-BE49-F238E27FC236}">
                  <a16:creationId xmlns:a16="http://schemas.microsoft.com/office/drawing/2014/main" id="{A3631E52-8B8D-3466-263A-D1802CF0B185}"/>
                </a:ext>
              </a:extLst>
            </p:cNvPr>
            <p:cNvCxnSpPr/>
            <p:nvPr/>
          </p:nvCxnSpPr>
          <p:spPr>
            <a:xfrm>
              <a:off x="5220226" y="2730680"/>
              <a:ext cx="0" cy="1905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3" name="正方形/長方形 22">
              <a:extLst>
                <a:ext uri="{FF2B5EF4-FFF2-40B4-BE49-F238E27FC236}">
                  <a16:creationId xmlns:a16="http://schemas.microsoft.com/office/drawing/2014/main" id="{6BCE4467-B003-E96A-9754-09D8C23E494A}"/>
                </a:ext>
              </a:extLst>
            </p:cNvPr>
            <p:cNvSpPr/>
            <p:nvPr/>
          </p:nvSpPr>
          <p:spPr>
            <a:xfrm>
              <a:off x="5240646" y="2964548"/>
              <a:ext cx="295673" cy="304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dirty="0"/>
            </a:p>
          </p:txBody>
        </p:sp>
      </p:grpSp>
      <p:sp>
        <p:nvSpPr>
          <p:cNvPr id="24" name="テキスト ボックス 23">
            <a:extLst>
              <a:ext uri="{FF2B5EF4-FFF2-40B4-BE49-F238E27FC236}">
                <a16:creationId xmlns:a16="http://schemas.microsoft.com/office/drawing/2014/main" id="{F3D59AF5-F4C6-359C-AB91-EA891EE5F308}"/>
              </a:ext>
            </a:extLst>
          </p:cNvPr>
          <p:cNvSpPr txBox="1"/>
          <p:nvPr/>
        </p:nvSpPr>
        <p:spPr>
          <a:xfrm>
            <a:off x="139557" y="765272"/>
            <a:ext cx="5389232" cy="461665"/>
          </a:xfrm>
          <a:prstGeom prst="rect">
            <a:avLst/>
          </a:prstGeom>
          <a:noFill/>
        </p:spPr>
        <p:txBody>
          <a:bodyPr wrap="none" rtlCol="0">
            <a:spAutoFit/>
          </a:bodyPr>
          <a:lstStyle/>
          <a:p>
            <a:r>
              <a:rPr kumimoji="1" lang="en-CA" altLang="ja-CA" sz="2400" dirty="0"/>
              <a:t>(1) Pileup limitation</a:t>
            </a:r>
            <a:r>
              <a:rPr kumimoji="1" lang="en-US" altLang="ja-CA" sz="2400" dirty="0"/>
              <a:t> </a:t>
            </a:r>
            <a:r>
              <a:rPr kumimoji="1" lang="en-CA" altLang="ja-CA" sz="2400" dirty="0"/>
              <a:t>of</a:t>
            </a:r>
            <a:r>
              <a:rPr kumimoji="1" lang="en-US" altLang="ja-CA" sz="2400" dirty="0"/>
              <a:t> </a:t>
            </a:r>
            <a:r>
              <a:rPr kumimoji="1" lang="en-CA" altLang="ja-CA" sz="2400" dirty="0"/>
              <a:t>40k</a:t>
            </a:r>
            <a:r>
              <a:rPr kumimoji="1" lang="en-US" altLang="ja-CA" sz="2400" dirty="0"/>
              <a:t> </a:t>
            </a:r>
            <a:r>
              <a:rPr kumimoji="1" lang="en-CA" altLang="ja-CA" sz="2400" dirty="0"/>
              <a:t>muons</a:t>
            </a:r>
            <a:r>
              <a:rPr kumimoji="1" lang="en-US" altLang="ja-CA" sz="2400" dirty="0"/>
              <a:t> </a:t>
            </a:r>
            <a:r>
              <a:rPr kumimoji="1" lang="en-CA" altLang="ja-CA" sz="2400" dirty="0"/>
              <a:t>/</a:t>
            </a:r>
            <a:r>
              <a:rPr kumimoji="1" lang="en-US" altLang="ja-CA" sz="2400" dirty="0"/>
              <a:t> </a:t>
            </a:r>
            <a:r>
              <a:rPr kumimoji="1" lang="en-CA" altLang="ja-CA" sz="2400" dirty="0"/>
              <a:t>sec.</a:t>
            </a:r>
            <a:endParaRPr kumimoji="1" lang="ja-CA" altLang="en-US" sz="2400" dirty="0"/>
          </a:p>
        </p:txBody>
      </p:sp>
      <p:sp>
        <p:nvSpPr>
          <p:cNvPr id="26" name="テキスト ボックス 25">
            <a:extLst>
              <a:ext uri="{FF2B5EF4-FFF2-40B4-BE49-F238E27FC236}">
                <a16:creationId xmlns:a16="http://schemas.microsoft.com/office/drawing/2014/main" id="{25D38C18-47EB-4A9F-A7DD-CAB290C5A45B}"/>
              </a:ext>
            </a:extLst>
          </p:cNvPr>
          <p:cNvSpPr txBox="1"/>
          <p:nvPr/>
        </p:nvSpPr>
        <p:spPr>
          <a:xfrm>
            <a:off x="5714119" y="305338"/>
            <a:ext cx="6486776" cy="1569660"/>
          </a:xfrm>
          <a:prstGeom prst="rect">
            <a:avLst/>
          </a:prstGeom>
          <a:noFill/>
        </p:spPr>
        <p:txBody>
          <a:bodyPr wrap="none" rtlCol="0">
            <a:spAutoFit/>
          </a:bodyPr>
          <a:lstStyle/>
          <a:p>
            <a:r>
              <a:rPr kumimoji="1" lang="en-CA" altLang="ja-CA" sz="2400" dirty="0"/>
              <a:t>What if Muon counters are pixeled,</a:t>
            </a:r>
            <a:r>
              <a:rPr kumimoji="1" lang="en-US" altLang="ja-CA" sz="2400" dirty="0"/>
              <a:t> </a:t>
            </a:r>
            <a:r>
              <a:rPr kumimoji="1" lang="en-CA" altLang="ja-CA" sz="2400" dirty="0"/>
              <a:t>and</a:t>
            </a:r>
          </a:p>
          <a:p>
            <a:r>
              <a:rPr kumimoji="1" lang="en-CA" altLang="ja-CA" sz="2400" dirty="0"/>
              <a:t>the source muon is identified for each positron?</a:t>
            </a:r>
          </a:p>
          <a:p>
            <a:pPr marL="342900" indent="-342900">
              <a:buFont typeface="Wingdings" pitchFamily="2" charset="2"/>
              <a:buChar char="à"/>
            </a:pPr>
            <a:r>
              <a:rPr kumimoji="1" lang="en-CA" altLang="ja-CA" sz="2400" dirty="0">
                <a:sym typeface="Wingdings" pitchFamily="2" charset="2"/>
              </a:rPr>
              <a:t>40k muons / sec limit is lifted</a:t>
            </a:r>
          </a:p>
          <a:p>
            <a:pPr marL="342900" indent="-342900">
              <a:buFont typeface="Wingdings" pitchFamily="2" charset="2"/>
              <a:buChar char="à"/>
            </a:pPr>
            <a:r>
              <a:rPr kumimoji="1" lang="en-CA" altLang="ja-CA" sz="2400" dirty="0">
                <a:sym typeface="Wingdings" pitchFamily="2" charset="2"/>
              </a:rPr>
              <a:t>Muon spin imaging will become possible</a:t>
            </a:r>
            <a:endParaRPr kumimoji="1" lang="en-CA" altLang="ja-CA" sz="2400" dirty="0"/>
          </a:p>
        </p:txBody>
      </p:sp>
      <p:grpSp>
        <p:nvGrpSpPr>
          <p:cNvPr id="135" name="グループ化 134">
            <a:extLst>
              <a:ext uri="{FF2B5EF4-FFF2-40B4-BE49-F238E27FC236}">
                <a16:creationId xmlns:a16="http://schemas.microsoft.com/office/drawing/2014/main" id="{C94FE11D-25B8-1E23-94E4-BC8BDC350F17}"/>
              </a:ext>
            </a:extLst>
          </p:cNvPr>
          <p:cNvGrpSpPr/>
          <p:nvPr/>
        </p:nvGrpSpPr>
        <p:grpSpPr>
          <a:xfrm>
            <a:off x="6146337" y="1700951"/>
            <a:ext cx="2663710" cy="2325147"/>
            <a:chOff x="7055523" y="2876462"/>
            <a:chExt cx="3905302" cy="2851620"/>
          </a:xfrm>
        </p:grpSpPr>
        <p:cxnSp>
          <p:nvCxnSpPr>
            <p:cNvPr id="126" name="直線矢印コネクタ 125">
              <a:extLst>
                <a:ext uri="{FF2B5EF4-FFF2-40B4-BE49-F238E27FC236}">
                  <a16:creationId xmlns:a16="http://schemas.microsoft.com/office/drawing/2014/main" id="{07C2238E-D7AE-8DEE-2EE5-CCEB026B1B3A}"/>
                </a:ext>
              </a:extLst>
            </p:cNvPr>
            <p:cNvCxnSpPr>
              <a:cxnSpLocks/>
            </p:cNvCxnSpPr>
            <p:nvPr/>
          </p:nvCxnSpPr>
          <p:spPr>
            <a:xfrm flipV="1">
              <a:off x="9245638" y="4652573"/>
              <a:ext cx="1285261" cy="621318"/>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686B232F-F345-79F8-FFF1-E670E89379F3}"/>
                </a:ext>
              </a:extLst>
            </p:cNvPr>
            <p:cNvGrpSpPr/>
            <p:nvPr/>
          </p:nvGrpSpPr>
          <p:grpSpPr>
            <a:xfrm>
              <a:off x="8080598" y="3380333"/>
              <a:ext cx="1658089" cy="2347749"/>
              <a:chOff x="7322609" y="2526092"/>
              <a:chExt cx="1658089" cy="2347749"/>
            </a:xfrm>
          </p:grpSpPr>
          <p:sp>
            <p:nvSpPr>
              <p:cNvPr id="25" name="平行四辺形 24">
                <a:extLst>
                  <a:ext uri="{FF2B5EF4-FFF2-40B4-BE49-F238E27FC236}">
                    <a16:creationId xmlns:a16="http://schemas.microsoft.com/office/drawing/2014/main" id="{E24F4534-1267-BB70-C219-C4C520D3DA85}"/>
                  </a:ext>
                </a:extLst>
              </p:cNvPr>
              <p:cNvSpPr/>
              <p:nvPr/>
            </p:nvSpPr>
            <p:spPr>
              <a:xfrm rot="16200000">
                <a:off x="7252916" y="2595785"/>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27" name="平行四辺形 26">
                <a:extLst>
                  <a:ext uri="{FF2B5EF4-FFF2-40B4-BE49-F238E27FC236}">
                    <a16:creationId xmlns:a16="http://schemas.microsoft.com/office/drawing/2014/main" id="{9744FE2C-5281-F909-E1A3-B1048189884D}"/>
                  </a:ext>
                </a:extLst>
              </p:cNvPr>
              <p:cNvSpPr/>
              <p:nvPr/>
            </p:nvSpPr>
            <p:spPr>
              <a:xfrm rot="16200000">
                <a:off x="7392445" y="2632763"/>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28" name="平行四辺形 27">
                <a:extLst>
                  <a:ext uri="{FF2B5EF4-FFF2-40B4-BE49-F238E27FC236}">
                    <a16:creationId xmlns:a16="http://schemas.microsoft.com/office/drawing/2014/main" id="{75962D63-DFA4-E049-B390-9A131D9B6751}"/>
                  </a:ext>
                </a:extLst>
              </p:cNvPr>
              <p:cNvSpPr/>
              <p:nvPr/>
            </p:nvSpPr>
            <p:spPr>
              <a:xfrm rot="16200000">
                <a:off x="7528624" y="2668615"/>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29" name="平行四辺形 28">
                <a:extLst>
                  <a:ext uri="{FF2B5EF4-FFF2-40B4-BE49-F238E27FC236}">
                    <a16:creationId xmlns:a16="http://schemas.microsoft.com/office/drawing/2014/main" id="{DBAC6CB0-81A8-EE42-7A5C-F8FEA0F07C1C}"/>
                  </a:ext>
                </a:extLst>
              </p:cNvPr>
              <p:cNvSpPr/>
              <p:nvPr/>
            </p:nvSpPr>
            <p:spPr>
              <a:xfrm rot="16200000">
                <a:off x="7664881" y="2704467"/>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30" name="平行四辺形 29">
                <a:extLst>
                  <a:ext uri="{FF2B5EF4-FFF2-40B4-BE49-F238E27FC236}">
                    <a16:creationId xmlns:a16="http://schemas.microsoft.com/office/drawing/2014/main" id="{E7A22778-0760-0804-444F-0C2E0DE59391}"/>
                  </a:ext>
                </a:extLst>
              </p:cNvPr>
              <p:cNvSpPr/>
              <p:nvPr/>
            </p:nvSpPr>
            <p:spPr>
              <a:xfrm rot="16200000">
                <a:off x="7804410" y="2741445"/>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31" name="平行四辺形 30">
                <a:extLst>
                  <a:ext uri="{FF2B5EF4-FFF2-40B4-BE49-F238E27FC236}">
                    <a16:creationId xmlns:a16="http://schemas.microsoft.com/office/drawing/2014/main" id="{EDA927CD-E325-2EE4-5AA5-ED5E84D338E7}"/>
                  </a:ext>
                </a:extLst>
              </p:cNvPr>
              <p:cNvSpPr/>
              <p:nvPr/>
            </p:nvSpPr>
            <p:spPr>
              <a:xfrm rot="16200000">
                <a:off x="7940589" y="2777297"/>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32" name="平行四辺形 31">
                <a:extLst>
                  <a:ext uri="{FF2B5EF4-FFF2-40B4-BE49-F238E27FC236}">
                    <a16:creationId xmlns:a16="http://schemas.microsoft.com/office/drawing/2014/main" id="{D5B0155D-A7F8-DD30-E17E-C387960F600C}"/>
                  </a:ext>
                </a:extLst>
              </p:cNvPr>
              <p:cNvSpPr/>
              <p:nvPr/>
            </p:nvSpPr>
            <p:spPr>
              <a:xfrm rot="16200000">
                <a:off x="8076846" y="2813150"/>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33" name="平行四辺形 32">
                <a:extLst>
                  <a:ext uri="{FF2B5EF4-FFF2-40B4-BE49-F238E27FC236}">
                    <a16:creationId xmlns:a16="http://schemas.microsoft.com/office/drawing/2014/main" id="{E6852D6B-D86D-96C7-D211-F9AF49A409A5}"/>
                  </a:ext>
                </a:extLst>
              </p:cNvPr>
              <p:cNvSpPr/>
              <p:nvPr/>
            </p:nvSpPr>
            <p:spPr>
              <a:xfrm rot="16200000">
                <a:off x="8216375" y="2850128"/>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34" name="平行四辺形 33">
                <a:extLst>
                  <a:ext uri="{FF2B5EF4-FFF2-40B4-BE49-F238E27FC236}">
                    <a16:creationId xmlns:a16="http://schemas.microsoft.com/office/drawing/2014/main" id="{F6BD85F1-5BCB-426D-D25D-3FE0AF89D11D}"/>
                  </a:ext>
                </a:extLst>
              </p:cNvPr>
              <p:cNvSpPr/>
              <p:nvPr/>
            </p:nvSpPr>
            <p:spPr>
              <a:xfrm rot="16200000">
                <a:off x="8352554" y="2885980"/>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35" name="平行四辺形 34">
                <a:extLst>
                  <a:ext uri="{FF2B5EF4-FFF2-40B4-BE49-F238E27FC236}">
                    <a16:creationId xmlns:a16="http://schemas.microsoft.com/office/drawing/2014/main" id="{6A5EE54C-29B9-2CAD-2F32-B4409D57C796}"/>
                  </a:ext>
                </a:extLst>
              </p:cNvPr>
              <p:cNvSpPr/>
              <p:nvPr/>
            </p:nvSpPr>
            <p:spPr>
              <a:xfrm rot="16200000">
                <a:off x="8488811" y="2921832"/>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36" name="平行四辺形 35">
                <a:extLst>
                  <a:ext uri="{FF2B5EF4-FFF2-40B4-BE49-F238E27FC236}">
                    <a16:creationId xmlns:a16="http://schemas.microsoft.com/office/drawing/2014/main" id="{6BE8FA38-8DF0-E18B-1455-7F9649C61689}"/>
                  </a:ext>
                </a:extLst>
              </p:cNvPr>
              <p:cNvSpPr/>
              <p:nvPr/>
            </p:nvSpPr>
            <p:spPr>
              <a:xfrm rot="16200000">
                <a:off x="8628340" y="2958810"/>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37" name="平行四辺形 36">
                <a:extLst>
                  <a:ext uri="{FF2B5EF4-FFF2-40B4-BE49-F238E27FC236}">
                    <a16:creationId xmlns:a16="http://schemas.microsoft.com/office/drawing/2014/main" id="{13A3212F-AA57-16F1-28F9-71728FAC8F31}"/>
                  </a:ext>
                </a:extLst>
              </p:cNvPr>
              <p:cNvSpPr/>
              <p:nvPr/>
            </p:nvSpPr>
            <p:spPr>
              <a:xfrm rot="16200000">
                <a:off x="8764519" y="2994662"/>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38" name="平行四辺形 37">
                <a:extLst>
                  <a:ext uri="{FF2B5EF4-FFF2-40B4-BE49-F238E27FC236}">
                    <a16:creationId xmlns:a16="http://schemas.microsoft.com/office/drawing/2014/main" id="{E1A9508F-EAC4-CE4E-71E0-AE8A8D2517E2}"/>
                  </a:ext>
                </a:extLst>
              </p:cNvPr>
              <p:cNvSpPr/>
              <p:nvPr/>
            </p:nvSpPr>
            <p:spPr>
              <a:xfrm rot="16200000">
                <a:off x="7252916" y="2839122"/>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39" name="平行四辺形 38">
                <a:extLst>
                  <a:ext uri="{FF2B5EF4-FFF2-40B4-BE49-F238E27FC236}">
                    <a16:creationId xmlns:a16="http://schemas.microsoft.com/office/drawing/2014/main" id="{15212989-B535-8874-74F0-3F6C27F2630D}"/>
                  </a:ext>
                </a:extLst>
              </p:cNvPr>
              <p:cNvSpPr/>
              <p:nvPr/>
            </p:nvSpPr>
            <p:spPr>
              <a:xfrm rot="16200000">
                <a:off x="7392445" y="2876100"/>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40" name="平行四辺形 39">
                <a:extLst>
                  <a:ext uri="{FF2B5EF4-FFF2-40B4-BE49-F238E27FC236}">
                    <a16:creationId xmlns:a16="http://schemas.microsoft.com/office/drawing/2014/main" id="{F098C8CE-BDE2-4219-6C23-F35BDCAA1BFA}"/>
                  </a:ext>
                </a:extLst>
              </p:cNvPr>
              <p:cNvSpPr/>
              <p:nvPr/>
            </p:nvSpPr>
            <p:spPr>
              <a:xfrm rot="16200000">
                <a:off x="7528624" y="2911952"/>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41" name="平行四辺形 40">
                <a:extLst>
                  <a:ext uri="{FF2B5EF4-FFF2-40B4-BE49-F238E27FC236}">
                    <a16:creationId xmlns:a16="http://schemas.microsoft.com/office/drawing/2014/main" id="{C33549A4-C3F3-8541-19CD-C86C2020F2EE}"/>
                  </a:ext>
                </a:extLst>
              </p:cNvPr>
              <p:cNvSpPr/>
              <p:nvPr/>
            </p:nvSpPr>
            <p:spPr>
              <a:xfrm rot="16200000">
                <a:off x="7664881" y="2947804"/>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42" name="平行四辺形 41">
                <a:extLst>
                  <a:ext uri="{FF2B5EF4-FFF2-40B4-BE49-F238E27FC236}">
                    <a16:creationId xmlns:a16="http://schemas.microsoft.com/office/drawing/2014/main" id="{23E29DA0-F638-EBE2-66C7-2A923CE55C1A}"/>
                  </a:ext>
                </a:extLst>
              </p:cNvPr>
              <p:cNvSpPr/>
              <p:nvPr/>
            </p:nvSpPr>
            <p:spPr>
              <a:xfrm rot="16200000">
                <a:off x="7804410" y="2984782"/>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43" name="平行四辺形 42">
                <a:extLst>
                  <a:ext uri="{FF2B5EF4-FFF2-40B4-BE49-F238E27FC236}">
                    <a16:creationId xmlns:a16="http://schemas.microsoft.com/office/drawing/2014/main" id="{F7714191-B810-38C4-1544-82C2E2CF727C}"/>
                  </a:ext>
                </a:extLst>
              </p:cNvPr>
              <p:cNvSpPr/>
              <p:nvPr/>
            </p:nvSpPr>
            <p:spPr>
              <a:xfrm rot="16200000">
                <a:off x="7940589" y="3020634"/>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44" name="平行四辺形 43">
                <a:extLst>
                  <a:ext uri="{FF2B5EF4-FFF2-40B4-BE49-F238E27FC236}">
                    <a16:creationId xmlns:a16="http://schemas.microsoft.com/office/drawing/2014/main" id="{D96584FB-E9B8-2D04-206C-1A12E4D306A3}"/>
                  </a:ext>
                </a:extLst>
              </p:cNvPr>
              <p:cNvSpPr/>
              <p:nvPr/>
            </p:nvSpPr>
            <p:spPr>
              <a:xfrm rot="16200000">
                <a:off x="8076846" y="3056487"/>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45" name="平行四辺形 44">
                <a:extLst>
                  <a:ext uri="{FF2B5EF4-FFF2-40B4-BE49-F238E27FC236}">
                    <a16:creationId xmlns:a16="http://schemas.microsoft.com/office/drawing/2014/main" id="{4AC0EAF8-3B12-624E-1DA9-6C2B5C6061B2}"/>
                  </a:ext>
                </a:extLst>
              </p:cNvPr>
              <p:cNvSpPr/>
              <p:nvPr/>
            </p:nvSpPr>
            <p:spPr>
              <a:xfrm rot="16200000">
                <a:off x="8216375" y="3093465"/>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46" name="平行四辺形 45">
                <a:extLst>
                  <a:ext uri="{FF2B5EF4-FFF2-40B4-BE49-F238E27FC236}">
                    <a16:creationId xmlns:a16="http://schemas.microsoft.com/office/drawing/2014/main" id="{EC85FCEF-5820-11F4-3247-B0DE6E2E0019}"/>
                  </a:ext>
                </a:extLst>
              </p:cNvPr>
              <p:cNvSpPr/>
              <p:nvPr/>
            </p:nvSpPr>
            <p:spPr>
              <a:xfrm rot="16200000">
                <a:off x="8352554" y="3129317"/>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47" name="平行四辺形 46">
                <a:extLst>
                  <a:ext uri="{FF2B5EF4-FFF2-40B4-BE49-F238E27FC236}">
                    <a16:creationId xmlns:a16="http://schemas.microsoft.com/office/drawing/2014/main" id="{EA0C7F5B-F0A1-8D5A-A5C0-9DFF93CF21EB}"/>
                  </a:ext>
                </a:extLst>
              </p:cNvPr>
              <p:cNvSpPr/>
              <p:nvPr/>
            </p:nvSpPr>
            <p:spPr>
              <a:xfrm rot="16200000">
                <a:off x="8488811" y="3165169"/>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48" name="平行四辺形 47">
                <a:extLst>
                  <a:ext uri="{FF2B5EF4-FFF2-40B4-BE49-F238E27FC236}">
                    <a16:creationId xmlns:a16="http://schemas.microsoft.com/office/drawing/2014/main" id="{B58022F1-591F-9D59-8222-6CE5072EFD53}"/>
                  </a:ext>
                </a:extLst>
              </p:cNvPr>
              <p:cNvSpPr/>
              <p:nvPr/>
            </p:nvSpPr>
            <p:spPr>
              <a:xfrm rot="16200000">
                <a:off x="8628340" y="3202147"/>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49" name="平行四辺形 48">
                <a:extLst>
                  <a:ext uri="{FF2B5EF4-FFF2-40B4-BE49-F238E27FC236}">
                    <a16:creationId xmlns:a16="http://schemas.microsoft.com/office/drawing/2014/main" id="{18406855-1445-0746-7B23-E18833DD0723}"/>
                  </a:ext>
                </a:extLst>
              </p:cNvPr>
              <p:cNvSpPr/>
              <p:nvPr/>
            </p:nvSpPr>
            <p:spPr>
              <a:xfrm rot="16200000">
                <a:off x="8764519" y="3237999"/>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50" name="平行四辺形 49">
                <a:extLst>
                  <a:ext uri="{FF2B5EF4-FFF2-40B4-BE49-F238E27FC236}">
                    <a16:creationId xmlns:a16="http://schemas.microsoft.com/office/drawing/2014/main" id="{0735B15F-68F2-CB6B-49CF-AC89F05612C1}"/>
                  </a:ext>
                </a:extLst>
              </p:cNvPr>
              <p:cNvSpPr/>
              <p:nvPr/>
            </p:nvSpPr>
            <p:spPr>
              <a:xfrm rot="16200000">
                <a:off x="7256395" y="3075724"/>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51" name="平行四辺形 50">
                <a:extLst>
                  <a:ext uri="{FF2B5EF4-FFF2-40B4-BE49-F238E27FC236}">
                    <a16:creationId xmlns:a16="http://schemas.microsoft.com/office/drawing/2014/main" id="{8A72C00A-08D5-7D6C-0978-E7C49CF8DB9D}"/>
                  </a:ext>
                </a:extLst>
              </p:cNvPr>
              <p:cNvSpPr/>
              <p:nvPr/>
            </p:nvSpPr>
            <p:spPr>
              <a:xfrm rot="16200000">
                <a:off x="7395923" y="3112702"/>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52" name="平行四辺形 51">
                <a:extLst>
                  <a:ext uri="{FF2B5EF4-FFF2-40B4-BE49-F238E27FC236}">
                    <a16:creationId xmlns:a16="http://schemas.microsoft.com/office/drawing/2014/main" id="{450536EC-8A45-F227-8BB9-959DCBB8D1CF}"/>
                  </a:ext>
                </a:extLst>
              </p:cNvPr>
              <p:cNvSpPr/>
              <p:nvPr/>
            </p:nvSpPr>
            <p:spPr>
              <a:xfrm rot="16200000">
                <a:off x="7532103" y="3148554"/>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53" name="平行四辺形 52">
                <a:extLst>
                  <a:ext uri="{FF2B5EF4-FFF2-40B4-BE49-F238E27FC236}">
                    <a16:creationId xmlns:a16="http://schemas.microsoft.com/office/drawing/2014/main" id="{EE97C312-D811-BF92-876B-495E07731A2F}"/>
                  </a:ext>
                </a:extLst>
              </p:cNvPr>
              <p:cNvSpPr/>
              <p:nvPr/>
            </p:nvSpPr>
            <p:spPr>
              <a:xfrm rot="16200000">
                <a:off x="7668360" y="3184406"/>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54" name="平行四辺形 53">
                <a:extLst>
                  <a:ext uri="{FF2B5EF4-FFF2-40B4-BE49-F238E27FC236}">
                    <a16:creationId xmlns:a16="http://schemas.microsoft.com/office/drawing/2014/main" id="{ED692F9B-2319-FF19-26A8-54FD7943EF50}"/>
                  </a:ext>
                </a:extLst>
              </p:cNvPr>
              <p:cNvSpPr/>
              <p:nvPr/>
            </p:nvSpPr>
            <p:spPr>
              <a:xfrm rot="16200000">
                <a:off x="7807888" y="3221384"/>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55" name="平行四辺形 54">
                <a:extLst>
                  <a:ext uri="{FF2B5EF4-FFF2-40B4-BE49-F238E27FC236}">
                    <a16:creationId xmlns:a16="http://schemas.microsoft.com/office/drawing/2014/main" id="{BC58B638-1403-2F92-FE38-4E725DDDA253}"/>
                  </a:ext>
                </a:extLst>
              </p:cNvPr>
              <p:cNvSpPr/>
              <p:nvPr/>
            </p:nvSpPr>
            <p:spPr>
              <a:xfrm rot="16200000">
                <a:off x="7944068" y="3257236"/>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56" name="平行四辺形 55">
                <a:extLst>
                  <a:ext uri="{FF2B5EF4-FFF2-40B4-BE49-F238E27FC236}">
                    <a16:creationId xmlns:a16="http://schemas.microsoft.com/office/drawing/2014/main" id="{38F657DE-E634-5592-A212-D564D816502C}"/>
                  </a:ext>
                </a:extLst>
              </p:cNvPr>
              <p:cNvSpPr/>
              <p:nvPr/>
            </p:nvSpPr>
            <p:spPr>
              <a:xfrm rot="16200000">
                <a:off x="8080325" y="3293089"/>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57" name="平行四辺形 56">
                <a:extLst>
                  <a:ext uri="{FF2B5EF4-FFF2-40B4-BE49-F238E27FC236}">
                    <a16:creationId xmlns:a16="http://schemas.microsoft.com/office/drawing/2014/main" id="{6E1C6892-937C-493D-90F5-2BA9CF412391}"/>
                  </a:ext>
                </a:extLst>
              </p:cNvPr>
              <p:cNvSpPr/>
              <p:nvPr/>
            </p:nvSpPr>
            <p:spPr>
              <a:xfrm rot="16200000">
                <a:off x="8219853" y="3330067"/>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58" name="平行四辺形 57">
                <a:extLst>
                  <a:ext uri="{FF2B5EF4-FFF2-40B4-BE49-F238E27FC236}">
                    <a16:creationId xmlns:a16="http://schemas.microsoft.com/office/drawing/2014/main" id="{26F4F303-20C1-83A9-3F5E-EE16F9E06F49}"/>
                  </a:ext>
                </a:extLst>
              </p:cNvPr>
              <p:cNvSpPr/>
              <p:nvPr/>
            </p:nvSpPr>
            <p:spPr>
              <a:xfrm rot="16200000">
                <a:off x="8356033" y="3365919"/>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59" name="平行四辺形 58">
                <a:extLst>
                  <a:ext uri="{FF2B5EF4-FFF2-40B4-BE49-F238E27FC236}">
                    <a16:creationId xmlns:a16="http://schemas.microsoft.com/office/drawing/2014/main" id="{6E6AABE0-B6C9-F6FD-7B45-A1AEFD490695}"/>
                  </a:ext>
                </a:extLst>
              </p:cNvPr>
              <p:cNvSpPr/>
              <p:nvPr/>
            </p:nvSpPr>
            <p:spPr>
              <a:xfrm rot="16200000">
                <a:off x="8492290" y="3401771"/>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60" name="平行四辺形 59">
                <a:extLst>
                  <a:ext uri="{FF2B5EF4-FFF2-40B4-BE49-F238E27FC236}">
                    <a16:creationId xmlns:a16="http://schemas.microsoft.com/office/drawing/2014/main" id="{BD2DA615-E93B-507D-2946-5FC686129A50}"/>
                  </a:ext>
                </a:extLst>
              </p:cNvPr>
              <p:cNvSpPr/>
              <p:nvPr/>
            </p:nvSpPr>
            <p:spPr>
              <a:xfrm rot="16200000">
                <a:off x="8631818" y="3438749"/>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61" name="平行四辺形 60">
                <a:extLst>
                  <a:ext uri="{FF2B5EF4-FFF2-40B4-BE49-F238E27FC236}">
                    <a16:creationId xmlns:a16="http://schemas.microsoft.com/office/drawing/2014/main" id="{1B705BF7-7590-A2CA-23FC-C2A382763C4D}"/>
                  </a:ext>
                </a:extLst>
              </p:cNvPr>
              <p:cNvSpPr/>
              <p:nvPr/>
            </p:nvSpPr>
            <p:spPr>
              <a:xfrm rot="16200000">
                <a:off x="8767998" y="3474601"/>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62" name="平行四辺形 61">
                <a:extLst>
                  <a:ext uri="{FF2B5EF4-FFF2-40B4-BE49-F238E27FC236}">
                    <a16:creationId xmlns:a16="http://schemas.microsoft.com/office/drawing/2014/main" id="{36A7D93C-45F6-C09E-DB3E-AEFE696630F4}"/>
                  </a:ext>
                </a:extLst>
              </p:cNvPr>
              <p:cNvSpPr/>
              <p:nvPr/>
            </p:nvSpPr>
            <p:spPr>
              <a:xfrm rot="16200000">
                <a:off x="7256395" y="3312326"/>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63" name="平行四辺形 62">
                <a:extLst>
                  <a:ext uri="{FF2B5EF4-FFF2-40B4-BE49-F238E27FC236}">
                    <a16:creationId xmlns:a16="http://schemas.microsoft.com/office/drawing/2014/main" id="{28CF4544-03DB-4DEE-9C7A-CA5684FD169C}"/>
                  </a:ext>
                </a:extLst>
              </p:cNvPr>
              <p:cNvSpPr/>
              <p:nvPr/>
            </p:nvSpPr>
            <p:spPr>
              <a:xfrm rot="16200000">
                <a:off x="7395923" y="3349304"/>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64" name="平行四辺形 63">
                <a:extLst>
                  <a:ext uri="{FF2B5EF4-FFF2-40B4-BE49-F238E27FC236}">
                    <a16:creationId xmlns:a16="http://schemas.microsoft.com/office/drawing/2014/main" id="{62FEEE39-4449-31C3-C1F2-A77B61B1584F}"/>
                  </a:ext>
                </a:extLst>
              </p:cNvPr>
              <p:cNvSpPr/>
              <p:nvPr/>
            </p:nvSpPr>
            <p:spPr>
              <a:xfrm rot="16200000">
                <a:off x="7532103" y="3385156"/>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65" name="平行四辺形 64">
                <a:extLst>
                  <a:ext uri="{FF2B5EF4-FFF2-40B4-BE49-F238E27FC236}">
                    <a16:creationId xmlns:a16="http://schemas.microsoft.com/office/drawing/2014/main" id="{992BA564-C2E2-FC1C-85C6-E977A038CFE6}"/>
                  </a:ext>
                </a:extLst>
              </p:cNvPr>
              <p:cNvSpPr/>
              <p:nvPr/>
            </p:nvSpPr>
            <p:spPr>
              <a:xfrm rot="16200000">
                <a:off x="7668360" y="3421008"/>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66" name="平行四辺形 65">
                <a:extLst>
                  <a:ext uri="{FF2B5EF4-FFF2-40B4-BE49-F238E27FC236}">
                    <a16:creationId xmlns:a16="http://schemas.microsoft.com/office/drawing/2014/main" id="{2612B5B6-767E-3EDC-760C-929C16F82CD9}"/>
                  </a:ext>
                </a:extLst>
              </p:cNvPr>
              <p:cNvSpPr/>
              <p:nvPr/>
            </p:nvSpPr>
            <p:spPr>
              <a:xfrm rot="16200000">
                <a:off x="7807888" y="3457986"/>
                <a:ext cx="275643" cy="136257"/>
              </a:xfrm>
              <a:prstGeom prst="parallelogram">
                <a:avLst/>
              </a:prstGeom>
              <a:solidFill>
                <a:srgbClr val="FFFF00">
                  <a:alpha val="47000"/>
                </a:srgb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67" name="平行四辺形 66">
                <a:extLst>
                  <a:ext uri="{FF2B5EF4-FFF2-40B4-BE49-F238E27FC236}">
                    <a16:creationId xmlns:a16="http://schemas.microsoft.com/office/drawing/2014/main" id="{004FFD00-657E-FA8D-E962-DC329F11DB86}"/>
                  </a:ext>
                </a:extLst>
              </p:cNvPr>
              <p:cNvSpPr/>
              <p:nvPr/>
            </p:nvSpPr>
            <p:spPr>
              <a:xfrm rot="16200000">
                <a:off x="7944068" y="3493838"/>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68" name="平行四辺形 67">
                <a:extLst>
                  <a:ext uri="{FF2B5EF4-FFF2-40B4-BE49-F238E27FC236}">
                    <a16:creationId xmlns:a16="http://schemas.microsoft.com/office/drawing/2014/main" id="{479039D9-5F1C-F840-7869-D2B63A4E6B93}"/>
                  </a:ext>
                </a:extLst>
              </p:cNvPr>
              <p:cNvSpPr/>
              <p:nvPr/>
            </p:nvSpPr>
            <p:spPr>
              <a:xfrm rot="16200000">
                <a:off x="8080325" y="3529691"/>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69" name="平行四辺形 68">
                <a:extLst>
                  <a:ext uri="{FF2B5EF4-FFF2-40B4-BE49-F238E27FC236}">
                    <a16:creationId xmlns:a16="http://schemas.microsoft.com/office/drawing/2014/main" id="{818D69F5-041E-D43E-0D40-89A3124B8E0B}"/>
                  </a:ext>
                </a:extLst>
              </p:cNvPr>
              <p:cNvSpPr/>
              <p:nvPr/>
            </p:nvSpPr>
            <p:spPr>
              <a:xfrm rot="16200000">
                <a:off x="8219853" y="3566669"/>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70" name="平行四辺形 69">
                <a:extLst>
                  <a:ext uri="{FF2B5EF4-FFF2-40B4-BE49-F238E27FC236}">
                    <a16:creationId xmlns:a16="http://schemas.microsoft.com/office/drawing/2014/main" id="{77A2BE8F-50B1-F2C4-923E-F21B6E1076AE}"/>
                  </a:ext>
                </a:extLst>
              </p:cNvPr>
              <p:cNvSpPr/>
              <p:nvPr/>
            </p:nvSpPr>
            <p:spPr>
              <a:xfrm rot="16200000">
                <a:off x="8356033" y="3602521"/>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71" name="平行四辺形 70">
                <a:extLst>
                  <a:ext uri="{FF2B5EF4-FFF2-40B4-BE49-F238E27FC236}">
                    <a16:creationId xmlns:a16="http://schemas.microsoft.com/office/drawing/2014/main" id="{D29FED43-4D36-A7E4-9EB1-533BCC33C229}"/>
                  </a:ext>
                </a:extLst>
              </p:cNvPr>
              <p:cNvSpPr/>
              <p:nvPr/>
            </p:nvSpPr>
            <p:spPr>
              <a:xfrm rot="16200000">
                <a:off x="8492290" y="3638373"/>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72" name="平行四辺形 71">
                <a:extLst>
                  <a:ext uri="{FF2B5EF4-FFF2-40B4-BE49-F238E27FC236}">
                    <a16:creationId xmlns:a16="http://schemas.microsoft.com/office/drawing/2014/main" id="{7B5817BF-D909-3D36-7533-BA70CB747F4E}"/>
                  </a:ext>
                </a:extLst>
              </p:cNvPr>
              <p:cNvSpPr/>
              <p:nvPr/>
            </p:nvSpPr>
            <p:spPr>
              <a:xfrm rot="16200000">
                <a:off x="8631818" y="3675351"/>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73" name="平行四辺形 72">
                <a:extLst>
                  <a:ext uri="{FF2B5EF4-FFF2-40B4-BE49-F238E27FC236}">
                    <a16:creationId xmlns:a16="http://schemas.microsoft.com/office/drawing/2014/main" id="{F5A81F7E-7BE7-E57C-066D-2D9D748E8BBA}"/>
                  </a:ext>
                </a:extLst>
              </p:cNvPr>
              <p:cNvSpPr/>
              <p:nvPr/>
            </p:nvSpPr>
            <p:spPr>
              <a:xfrm rot="16200000">
                <a:off x="8767998" y="3711203"/>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74" name="平行四辺形 73">
                <a:extLst>
                  <a:ext uri="{FF2B5EF4-FFF2-40B4-BE49-F238E27FC236}">
                    <a16:creationId xmlns:a16="http://schemas.microsoft.com/office/drawing/2014/main" id="{ED6C052D-A803-1176-9D16-FD611ABA5485}"/>
                  </a:ext>
                </a:extLst>
              </p:cNvPr>
              <p:cNvSpPr/>
              <p:nvPr/>
            </p:nvSpPr>
            <p:spPr>
              <a:xfrm rot="16200000">
                <a:off x="7259666" y="3552473"/>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75" name="平行四辺形 74">
                <a:extLst>
                  <a:ext uri="{FF2B5EF4-FFF2-40B4-BE49-F238E27FC236}">
                    <a16:creationId xmlns:a16="http://schemas.microsoft.com/office/drawing/2014/main" id="{04E58890-3201-F9B5-1EBA-C63D7BCD14AC}"/>
                  </a:ext>
                </a:extLst>
              </p:cNvPr>
              <p:cNvSpPr/>
              <p:nvPr/>
            </p:nvSpPr>
            <p:spPr>
              <a:xfrm rot="16200000">
                <a:off x="7399195" y="3589451"/>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76" name="平行四辺形 75">
                <a:extLst>
                  <a:ext uri="{FF2B5EF4-FFF2-40B4-BE49-F238E27FC236}">
                    <a16:creationId xmlns:a16="http://schemas.microsoft.com/office/drawing/2014/main" id="{7DFF0152-6D47-3D21-C77E-78EDF736C755}"/>
                  </a:ext>
                </a:extLst>
              </p:cNvPr>
              <p:cNvSpPr/>
              <p:nvPr/>
            </p:nvSpPr>
            <p:spPr>
              <a:xfrm rot="16200000">
                <a:off x="7535374" y="3625303"/>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77" name="平行四辺形 76">
                <a:extLst>
                  <a:ext uri="{FF2B5EF4-FFF2-40B4-BE49-F238E27FC236}">
                    <a16:creationId xmlns:a16="http://schemas.microsoft.com/office/drawing/2014/main" id="{3B44A3FD-A6A4-7BA5-D8C3-02DE28C2D17D}"/>
                  </a:ext>
                </a:extLst>
              </p:cNvPr>
              <p:cNvSpPr/>
              <p:nvPr/>
            </p:nvSpPr>
            <p:spPr>
              <a:xfrm rot="16200000">
                <a:off x="7671631" y="3661155"/>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78" name="平行四辺形 77">
                <a:extLst>
                  <a:ext uri="{FF2B5EF4-FFF2-40B4-BE49-F238E27FC236}">
                    <a16:creationId xmlns:a16="http://schemas.microsoft.com/office/drawing/2014/main" id="{A6674874-9E3E-576E-44EE-8C8BA9AB15DA}"/>
                  </a:ext>
                </a:extLst>
              </p:cNvPr>
              <p:cNvSpPr/>
              <p:nvPr/>
            </p:nvSpPr>
            <p:spPr>
              <a:xfrm rot="16200000">
                <a:off x="7811160" y="3698133"/>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79" name="平行四辺形 78">
                <a:extLst>
                  <a:ext uri="{FF2B5EF4-FFF2-40B4-BE49-F238E27FC236}">
                    <a16:creationId xmlns:a16="http://schemas.microsoft.com/office/drawing/2014/main" id="{3799B87F-F9FA-0310-F405-9CB4DB489E37}"/>
                  </a:ext>
                </a:extLst>
              </p:cNvPr>
              <p:cNvSpPr/>
              <p:nvPr/>
            </p:nvSpPr>
            <p:spPr>
              <a:xfrm rot="16200000">
                <a:off x="7947339" y="3733985"/>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80" name="平行四辺形 79">
                <a:extLst>
                  <a:ext uri="{FF2B5EF4-FFF2-40B4-BE49-F238E27FC236}">
                    <a16:creationId xmlns:a16="http://schemas.microsoft.com/office/drawing/2014/main" id="{6E3350F7-8BAF-8079-1E8D-78EEABDB085A}"/>
                  </a:ext>
                </a:extLst>
              </p:cNvPr>
              <p:cNvSpPr/>
              <p:nvPr/>
            </p:nvSpPr>
            <p:spPr>
              <a:xfrm rot="16200000">
                <a:off x="8083596" y="3769838"/>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81" name="平行四辺形 80">
                <a:extLst>
                  <a:ext uri="{FF2B5EF4-FFF2-40B4-BE49-F238E27FC236}">
                    <a16:creationId xmlns:a16="http://schemas.microsoft.com/office/drawing/2014/main" id="{7517FD03-9434-D5B6-55BA-4EA169AE45EB}"/>
                  </a:ext>
                </a:extLst>
              </p:cNvPr>
              <p:cNvSpPr/>
              <p:nvPr/>
            </p:nvSpPr>
            <p:spPr>
              <a:xfrm rot="16200000">
                <a:off x="8223125" y="3806816"/>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82" name="平行四辺形 81">
                <a:extLst>
                  <a:ext uri="{FF2B5EF4-FFF2-40B4-BE49-F238E27FC236}">
                    <a16:creationId xmlns:a16="http://schemas.microsoft.com/office/drawing/2014/main" id="{ACAB7651-58B2-067B-4857-809163E18F65}"/>
                  </a:ext>
                </a:extLst>
              </p:cNvPr>
              <p:cNvSpPr/>
              <p:nvPr/>
            </p:nvSpPr>
            <p:spPr>
              <a:xfrm rot="16200000">
                <a:off x="8359304" y="3842668"/>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83" name="平行四辺形 82">
                <a:extLst>
                  <a:ext uri="{FF2B5EF4-FFF2-40B4-BE49-F238E27FC236}">
                    <a16:creationId xmlns:a16="http://schemas.microsoft.com/office/drawing/2014/main" id="{A20FBFF6-A859-2239-DDC3-43FC81130CA2}"/>
                  </a:ext>
                </a:extLst>
              </p:cNvPr>
              <p:cNvSpPr/>
              <p:nvPr/>
            </p:nvSpPr>
            <p:spPr>
              <a:xfrm rot="16200000">
                <a:off x="8495561" y="3878520"/>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84" name="平行四辺形 83">
                <a:extLst>
                  <a:ext uri="{FF2B5EF4-FFF2-40B4-BE49-F238E27FC236}">
                    <a16:creationId xmlns:a16="http://schemas.microsoft.com/office/drawing/2014/main" id="{C5C7C53E-117C-74FC-1948-FCE887C7732D}"/>
                  </a:ext>
                </a:extLst>
              </p:cNvPr>
              <p:cNvSpPr/>
              <p:nvPr/>
            </p:nvSpPr>
            <p:spPr>
              <a:xfrm rot="16200000">
                <a:off x="8635090" y="3915498"/>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85" name="平行四辺形 84">
                <a:extLst>
                  <a:ext uri="{FF2B5EF4-FFF2-40B4-BE49-F238E27FC236}">
                    <a16:creationId xmlns:a16="http://schemas.microsoft.com/office/drawing/2014/main" id="{92CE3224-FAF1-E211-F69B-D2790A5D9A8C}"/>
                  </a:ext>
                </a:extLst>
              </p:cNvPr>
              <p:cNvSpPr/>
              <p:nvPr/>
            </p:nvSpPr>
            <p:spPr>
              <a:xfrm rot="16200000">
                <a:off x="8771269" y="3951350"/>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86" name="平行四辺形 85">
                <a:extLst>
                  <a:ext uri="{FF2B5EF4-FFF2-40B4-BE49-F238E27FC236}">
                    <a16:creationId xmlns:a16="http://schemas.microsoft.com/office/drawing/2014/main" id="{A8DB6B17-70E9-335F-2AC0-EAB1B80889FF}"/>
                  </a:ext>
                </a:extLst>
              </p:cNvPr>
              <p:cNvSpPr/>
              <p:nvPr/>
            </p:nvSpPr>
            <p:spPr>
              <a:xfrm rot="16200000">
                <a:off x="7259666" y="3795810"/>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87" name="平行四辺形 86">
                <a:extLst>
                  <a:ext uri="{FF2B5EF4-FFF2-40B4-BE49-F238E27FC236}">
                    <a16:creationId xmlns:a16="http://schemas.microsoft.com/office/drawing/2014/main" id="{EB30347F-860D-2092-1920-E3A263C56FC5}"/>
                  </a:ext>
                </a:extLst>
              </p:cNvPr>
              <p:cNvSpPr/>
              <p:nvPr/>
            </p:nvSpPr>
            <p:spPr>
              <a:xfrm rot="16200000">
                <a:off x="7399195" y="3832788"/>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88" name="平行四辺形 87">
                <a:extLst>
                  <a:ext uri="{FF2B5EF4-FFF2-40B4-BE49-F238E27FC236}">
                    <a16:creationId xmlns:a16="http://schemas.microsoft.com/office/drawing/2014/main" id="{654AB5AF-8DEF-8467-B4A5-BD704C141667}"/>
                  </a:ext>
                </a:extLst>
              </p:cNvPr>
              <p:cNvSpPr/>
              <p:nvPr/>
            </p:nvSpPr>
            <p:spPr>
              <a:xfrm rot="16200000">
                <a:off x="7535374" y="3868640"/>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89" name="平行四辺形 88">
                <a:extLst>
                  <a:ext uri="{FF2B5EF4-FFF2-40B4-BE49-F238E27FC236}">
                    <a16:creationId xmlns:a16="http://schemas.microsoft.com/office/drawing/2014/main" id="{07463EFC-AD06-17EA-6734-C6DA85CB99DC}"/>
                  </a:ext>
                </a:extLst>
              </p:cNvPr>
              <p:cNvSpPr/>
              <p:nvPr/>
            </p:nvSpPr>
            <p:spPr>
              <a:xfrm rot="16200000">
                <a:off x="7671631" y="3904492"/>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90" name="平行四辺形 89">
                <a:extLst>
                  <a:ext uri="{FF2B5EF4-FFF2-40B4-BE49-F238E27FC236}">
                    <a16:creationId xmlns:a16="http://schemas.microsoft.com/office/drawing/2014/main" id="{61E58FCD-84B5-FBEF-D621-FBA6B29F93BE}"/>
                  </a:ext>
                </a:extLst>
              </p:cNvPr>
              <p:cNvSpPr/>
              <p:nvPr/>
            </p:nvSpPr>
            <p:spPr>
              <a:xfrm rot="16200000">
                <a:off x="7811160" y="3941470"/>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91" name="平行四辺形 90">
                <a:extLst>
                  <a:ext uri="{FF2B5EF4-FFF2-40B4-BE49-F238E27FC236}">
                    <a16:creationId xmlns:a16="http://schemas.microsoft.com/office/drawing/2014/main" id="{ACFCE587-F835-6148-1AFF-835534C82BFD}"/>
                  </a:ext>
                </a:extLst>
              </p:cNvPr>
              <p:cNvSpPr/>
              <p:nvPr/>
            </p:nvSpPr>
            <p:spPr>
              <a:xfrm rot="16200000">
                <a:off x="7947339" y="3977322"/>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92" name="平行四辺形 91">
                <a:extLst>
                  <a:ext uri="{FF2B5EF4-FFF2-40B4-BE49-F238E27FC236}">
                    <a16:creationId xmlns:a16="http://schemas.microsoft.com/office/drawing/2014/main" id="{7833D0FF-8113-F878-8340-7156108C211D}"/>
                  </a:ext>
                </a:extLst>
              </p:cNvPr>
              <p:cNvSpPr/>
              <p:nvPr/>
            </p:nvSpPr>
            <p:spPr>
              <a:xfrm rot="16200000">
                <a:off x="8083596" y="4013175"/>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93" name="平行四辺形 92">
                <a:extLst>
                  <a:ext uri="{FF2B5EF4-FFF2-40B4-BE49-F238E27FC236}">
                    <a16:creationId xmlns:a16="http://schemas.microsoft.com/office/drawing/2014/main" id="{9A5B3CC9-60ED-81B2-4B44-1BCA23CA5E60}"/>
                  </a:ext>
                </a:extLst>
              </p:cNvPr>
              <p:cNvSpPr/>
              <p:nvPr/>
            </p:nvSpPr>
            <p:spPr>
              <a:xfrm rot="16200000">
                <a:off x="8223125" y="4050153"/>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94" name="平行四辺形 93">
                <a:extLst>
                  <a:ext uri="{FF2B5EF4-FFF2-40B4-BE49-F238E27FC236}">
                    <a16:creationId xmlns:a16="http://schemas.microsoft.com/office/drawing/2014/main" id="{316D918D-7E5C-3875-FB39-4329B3E8688B}"/>
                  </a:ext>
                </a:extLst>
              </p:cNvPr>
              <p:cNvSpPr/>
              <p:nvPr/>
            </p:nvSpPr>
            <p:spPr>
              <a:xfrm rot="16200000">
                <a:off x="8359304" y="4086005"/>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95" name="平行四辺形 94">
                <a:extLst>
                  <a:ext uri="{FF2B5EF4-FFF2-40B4-BE49-F238E27FC236}">
                    <a16:creationId xmlns:a16="http://schemas.microsoft.com/office/drawing/2014/main" id="{871A1FC4-30EF-C12F-8833-3E8281253F62}"/>
                  </a:ext>
                </a:extLst>
              </p:cNvPr>
              <p:cNvSpPr/>
              <p:nvPr/>
            </p:nvSpPr>
            <p:spPr>
              <a:xfrm rot="16200000">
                <a:off x="8495561" y="4121857"/>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96" name="平行四辺形 95">
                <a:extLst>
                  <a:ext uri="{FF2B5EF4-FFF2-40B4-BE49-F238E27FC236}">
                    <a16:creationId xmlns:a16="http://schemas.microsoft.com/office/drawing/2014/main" id="{1F385AAB-F317-3001-D03A-01227BD659ED}"/>
                  </a:ext>
                </a:extLst>
              </p:cNvPr>
              <p:cNvSpPr/>
              <p:nvPr/>
            </p:nvSpPr>
            <p:spPr>
              <a:xfrm rot="16200000">
                <a:off x="8635090" y="4158835"/>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97" name="平行四辺形 96">
                <a:extLst>
                  <a:ext uri="{FF2B5EF4-FFF2-40B4-BE49-F238E27FC236}">
                    <a16:creationId xmlns:a16="http://schemas.microsoft.com/office/drawing/2014/main" id="{F85E6AA7-86A9-5BC6-DA4E-4D33D605BBD5}"/>
                  </a:ext>
                </a:extLst>
              </p:cNvPr>
              <p:cNvSpPr/>
              <p:nvPr/>
            </p:nvSpPr>
            <p:spPr>
              <a:xfrm rot="16200000">
                <a:off x="8771269" y="4194687"/>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98" name="平行四辺形 97">
                <a:extLst>
                  <a:ext uri="{FF2B5EF4-FFF2-40B4-BE49-F238E27FC236}">
                    <a16:creationId xmlns:a16="http://schemas.microsoft.com/office/drawing/2014/main" id="{6592C7CC-A3B9-AC3C-685B-17C753FA3C0F}"/>
                  </a:ext>
                </a:extLst>
              </p:cNvPr>
              <p:cNvSpPr/>
              <p:nvPr/>
            </p:nvSpPr>
            <p:spPr>
              <a:xfrm rot="16200000">
                <a:off x="7263145" y="4032412"/>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99" name="平行四辺形 98">
                <a:extLst>
                  <a:ext uri="{FF2B5EF4-FFF2-40B4-BE49-F238E27FC236}">
                    <a16:creationId xmlns:a16="http://schemas.microsoft.com/office/drawing/2014/main" id="{2CB2FCA9-6747-A59A-735C-0660C620559C}"/>
                  </a:ext>
                </a:extLst>
              </p:cNvPr>
              <p:cNvSpPr/>
              <p:nvPr/>
            </p:nvSpPr>
            <p:spPr>
              <a:xfrm rot="16200000">
                <a:off x="7402674" y="4069390"/>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00" name="平行四辺形 99">
                <a:extLst>
                  <a:ext uri="{FF2B5EF4-FFF2-40B4-BE49-F238E27FC236}">
                    <a16:creationId xmlns:a16="http://schemas.microsoft.com/office/drawing/2014/main" id="{E7CEFB11-A49A-A436-0D43-D94A72B4BB91}"/>
                  </a:ext>
                </a:extLst>
              </p:cNvPr>
              <p:cNvSpPr/>
              <p:nvPr/>
            </p:nvSpPr>
            <p:spPr>
              <a:xfrm rot="16200000">
                <a:off x="7538853" y="4105242"/>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01" name="平行四辺形 100">
                <a:extLst>
                  <a:ext uri="{FF2B5EF4-FFF2-40B4-BE49-F238E27FC236}">
                    <a16:creationId xmlns:a16="http://schemas.microsoft.com/office/drawing/2014/main" id="{41CA3715-B97E-15F3-2919-0AF235A1240C}"/>
                  </a:ext>
                </a:extLst>
              </p:cNvPr>
              <p:cNvSpPr/>
              <p:nvPr/>
            </p:nvSpPr>
            <p:spPr>
              <a:xfrm rot="16200000">
                <a:off x="7675110" y="4141094"/>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02" name="平行四辺形 101">
                <a:extLst>
                  <a:ext uri="{FF2B5EF4-FFF2-40B4-BE49-F238E27FC236}">
                    <a16:creationId xmlns:a16="http://schemas.microsoft.com/office/drawing/2014/main" id="{752333E7-E727-4809-CE0A-86EFF6620C60}"/>
                  </a:ext>
                </a:extLst>
              </p:cNvPr>
              <p:cNvSpPr/>
              <p:nvPr/>
            </p:nvSpPr>
            <p:spPr>
              <a:xfrm rot="16200000">
                <a:off x="7814639" y="4178072"/>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03" name="平行四辺形 102">
                <a:extLst>
                  <a:ext uri="{FF2B5EF4-FFF2-40B4-BE49-F238E27FC236}">
                    <a16:creationId xmlns:a16="http://schemas.microsoft.com/office/drawing/2014/main" id="{D617AB1A-1C66-BF2F-417A-7C2D9C819810}"/>
                  </a:ext>
                </a:extLst>
              </p:cNvPr>
              <p:cNvSpPr/>
              <p:nvPr/>
            </p:nvSpPr>
            <p:spPr>
              <a:xfrm rot="16200000">
                <a:off x="7950818" y="4213924"/>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04" name="平行四辺形 103">
                <a:extLst>
                  <a:ext uri="{FF2B5EF4-FFF2-40B4-BE49-F238E27FC236}">
                    <a16:creationId xmlns:a16="http://schemas.microsoft.com/office/drawing/2014/main" id="{33A45920-4495-44AC-14F7-F41BC4040594}"/>
                  </a:ext>
                </a:extLst>
              </p:cNvPr>
              <p:cNvSpPr/>
              <p:nvPr/>
            </p:nvSpPr>
            <p:spPr>
              <a:xfrm rot="16200000">
                <a:off x="8087075" y="4249777"/>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05" name="平行四辺形 104">
                <a:extLst>
                  <a:ext uri="{FF2B5EF4-FFF2-40B4-BE49-F238E27FC236}">
                    <a16:creationId xmlns:a16="http://schemas.microsoft.com/office/drawing/2014/main" id="{A147EB93-6D0D-6A59-5617-65D1B81103F9}"/>
                  </a:ext>
                </a:extLst>
              </p:cNvPr>
              <p:cNvSpPr/>
              <p:nvPr/>
            </p:nvSpPr>
            <p:spPr>
              <a:xfrm rot="16200000">
                <a:off x="8226604" y="4286755"/>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06" name="平行四辺形 105">
                <a:extLst>
                  <a:ext uri="{FF2B5EF4-FFF2-40B4-BE49-F238E27FC236}">
                    <a16:creationId xmlns:a16="http://schemas.microsoft.com/office/drawing/2014/main" id="{10D60A8B-5841-A555-D7FB-C194A3D283C5}"/>
                  </a:ext>
                </a:extLst>
              </p:cNvPr>
              <p:cNvSpPr/>
              <p:nvPr/>
            </p:nvSpPr>
            <p:spPr>
              <a:xfrm rot="16200000">
                <a:off x="8362783" y="4322607"/>
                <a:ext cx="275643" cy="136257"/>
              </a:xfrm>
              <a:prstGeom prst="parallelogram">
                <a:avLst/>
              </a:prstGeom>
              <a:solidFill>
                <a:srgbClr val="FFFF00">
                  <a:alpha val="47000"/>
                </a:srgb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07" name="平行四辺形 106">
                <a:extLst>
                  <a:ext uri="{FF2B5EF4-FFF2-40B4-BE49-F238E27FC236}">
                    <a16:creationId xmlns:a16="http://schemas.microsoft.com/office/drawing/2014/main" id="{EEF28F85-B5AB-830C-C108-7779F72F54EC}"/>
                  </a:ext>
                </a:extLst>
              </p:cNvPr>
              <p:cNvSpPr/>
              <p:nvPr/>
            </p:nvSpPr>
            <p:spPr>
              <a:xfrm rot="16200000">
                <a:off x="8499040" y="4358459"/>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08" name="平行四辺形 107">
                <a:extLst>
                  <a:ext uri="{FF2B5EF4-FFF2-40B4-BE49-F238E27FC236}">
                    <a16:creationId xmlns:a16="http://schemas.microsoft.com/office/drawing/2014/main" id="{BB20A1DD-0314-AEA8-F5A2-6462BD5A1F7A}"/>
                  </a:ext>
                </a:extLst>
              </p:cNvPr>
              <p:cNvSpPr/>
              <p:nvPr/>
            </p:nvSpPr>
            <p:spPr>
              <a:xfrm rot="16200000">
                <a:off x="8638569" y="4395437"/>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09" name="平行四辺形 108">
                <a:extLst>
                  <a:ext uri="{FF2B5EF4-FFF2-40B4-BE49-F238E27FC236}">
                    <a16:creationId xmlns:a16="http://schemas.microsoft.com/office/drawing/2014/main" id="{9E39E956-94A6-1C17-7EA3-09597256199E}"/>
                  </a:ext>
                </a:extLst>
              </p:cNvPr>
              <p:cNvSpPr/>
              <p:nvPr/>
            </p:nvSpPr>
            <p:spPr>
              <a:xfrm rot="16200000">
                <a:off x="8774748" y="4431289"/>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10" name="平行四辺形 109">
                <a:extLst>
                  <a:ext uri="{FF2B5EF4-FFF2-40B4-BE49-F238E27FC236}">
                    <a16:creationId xmlns:a16="http://schemas.microsoft.com/office/drawing/2014/main" id="{44F16643-8FA8-1485-E6D7-C4F3C4FD6279}"/>
                  </a:ext>
                </a:extLst>
              </p:cNvPr>
              <p:cNvSpPr/>
              <p:nvPr/>
            </p:nvSpPr>
            <p:spPr>
              <a:xfrm rot="16200000">
                <a:off x="7263145" y="4269014"/>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11" name="平行四辺形 110">
                <a:extLst>
                  <a:ext uri="{FF2B5EF4-FFF2-40B4-BE49-F238E27FC236}">
                    <a16:creationId xmlns:a16="http://schemas.microsoft.com/office/drawing/2014/main" id="{522DA601-8570-1C2F-2DD6-D408F4EAF84C}"/>
                  </a:ext>
                </a:extLst>
              </p:cNvPr>
              <p:cNvSpPr/>
              <p:nvPr/>
            </p:nvSpPr>
            <p:spPr>
              <a:xfrm rot="16200000">
                <a:off x="7402674" y="4305992"/>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12" name="平行四辺形 111">
                <a:extLst>
                  <a:ext uri="{FF2B5EF4-FFF2-40B4-BE49-F238E27FC236}">
                    <a16:creationId xmlns:a16="http://schemas.microsoft.com/office/drawing/2014/main" id="{18DD1229-92B3-4470-3BCE-D982A6DC563D}"/>
                  </a:ext>
                </a:extLst>
              </p:cNvPr>
              <p:cNvSpPr/>
              <p:nvPr/>
            </p:nvSpPr>
            <p:spPr>
              <a:xfrm rot="16200000">
                <a:off x="7538853" y="4341844"/>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13" name="平行四辺形 112">
                <a:extLst>
                  <a:ext uri="{FF2B5EF4-FFF2-40B4-BE49-F238E27FC236}">
                    <a16:creationId xmlns:a16="http://schemas.microsoft.com/office/drawing/2014/main" id="{A80354FD-B9A2-9A7E-F9CA-45845DEDD239}"/>
                  </a:ext>
                </a:extLst>
              </p:cNvPr>
              <p:cNvSpPr/>
              <p:nvPr/>
            </p:nvSpPr>
            <p:spPr>
              <a:xfrm rot="16200000">
                <a:off x="7675110" y="4377696"/>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14" name="平行四辺形 113">
                <a:extLst>
                  <a:ext uri="{FF2B5EF4-FFF2-40B4-BE49-F238E27FC236}">
                    <a16:creationId xmlns:a16="http://schemas.microsoft.com/office/drawing/2014/main" id="{215DFED6-13A0-9AD3-B0F7-A4EBE01C6951}"/>
                  </a:ext>
                </a:extLst>
              </p:cNvPr>
              <p:cNvSpPr/>
              <p:nvPr/>
            </p:nvSpPr>
            <p:spPr>
              <a:xfrm rot="16200000">
                <a:off x="7814639" y="4414674"/>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15" name="平行四辺形 114">
                <a:extLst>
                  <a:ext uri="{FF2B5EF4-FFF2-40B4-BE49-F238E27FC236}">
                    <a16:creationId xmlns:a16="http://schemas.microsoft.com/office/drawing/2014/main" id="{E7D45B9B-5819-04EC-06EC-6AB890466CA4}"/>
                  </a:ext>
                </a:extLst>
              </p:cNvPr>
              <p:cNvSpPr/>
              <p:nvPr/>
            </p:nvSpPr>
            <p:spPr>
              <a:xfrm rot="16200000">
                <a:off x="7950818" y="4450526"/>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16" name="平行四辺形 115">
                <a:extLst>
                  <a:ext uri="{FF2B5EF4-FFF2-40B4-BE49-F238E27FC236}">
                    <a16:creationId xmlns:a16="http://schemas.microsoft.com/office/drawing/2014/main" id="{4D01F61A-9B4D-6C7A-9FDC-3442A576821D}"/>
                  </a:ext>
                </a:extLst>
              </p:cNvPr>
              <p:cNvSpPr/>
              <p:nvPr/>
            </p:nvSpPr>
            <p:spPr>
              <a:xfrm rot="16200000">
                <a:off x="8087075" y="4486379"/>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17" name="平行四辺形 116">
                <a:extLst>
                  <a:ext uri="{FF2B5EF4-FFF2-40B4-BE49-F238E27FC236}">
                    <a16:creationId xmlns:a16="http://schemas.microsoft.com/office/drawing/2014/main" id="{FF87EB9F-C377-2F27-7340-289F11A7873C}"/>
                  </a:ext>
                </a:extLst>
              </p:cNvPr>
              <p:cNvSpPr/>
              <p:nvPr/>
            </p:nvSpPr>
            <p:spPr>
              <a:xfrm rot="16200000">
                <a:off x="8226604" y="4523357"/>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18" name="平行四辺形 117">
                <a:extLst>
                  <a:ext uri="{FF2B5EF4-FFF2-40B4-BE49-F238E27FC236}">
                    <a16:creationId xmlns:a16="http://schemas.microsoft.com/office/drawing/2014/main" id="{13E5933C-B89B-E034-43D2-BE5E1884E015}"/>
                  </a:ext>
                </a:extLst>
              </p:cNvPr>
              <p:cNvSpPr/>
              <p:nvPr/>
            </p:nvSpPr>
            <p:spPr>
              <a:xfrm rot="16200000">
                <a:off x="8362783" y="4559209"/>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19" name="平行四辺形 118">
                <a:extLst>
                  <a:ext uri="{FF2B5EF4-FFF2-40B4-BE49-F238E27FC236}">
                    <a16:creationId xmlns:a16="http://schemas.microsoft.com/office/drawing/2014/main" id="{D027A831-5F85-0F36-36A8-21293DF46AD6}"/>
                  </a:ext>
                </a:extLst>
              </p:cNvPr>
              <p:cNvSpPr/>
              <p:nvPr/>
            </p:nvSpPr>
            <p:spPr>
              <a:xfrm rot="16200000">
                <a:off x="8499040" y="4595061"/>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20" name="平行四辺形 119">
                <a:extLst>
                  <a:ext uri="{FF2B5EF4-FFF2-40B4-BE49-F238E27FC236}">
                    <a16:creationId xmlns:a16="http://schemas.microsoft.com/office/drawing/2014/main" id="{FB4C25AB-8808-C35A-535A-344D80077239}"/>
                  </a:ext>
                </a:extLst>
              </p:cNvPr>
              <p:cNvSpPr/>
              <p:nvPr/>
            </p:nvSpPr>
            <p:spPr>
              <a:xfrm rot="16200000">
                <a:off x="8638569" y="4632039"/>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21" name="平行四辺形 120">
                <a:extLst>
                  <a:ext uri="{FF2B5EF4-FFF2-40B4-BE49-F238E27FC236}">
                    <a16:creationId xmlns:a16="http://schemas.microsoft.com/office/drawing/2014/main" id="{0D404F19-47E2-C063-6E4B-ECC3D65F1C3B}"/>
                  </a:ext>
                </a:extLst>
              </p:cNvPr>
              <p:cNvSpPr/>
              <p:nvPr/>
            </p:nvSpPr>
            <p:spPr>
              <a:xfrm rot="16200000">
                <a:off x="8774748" y="4667891"/>
                <a:ext cx="275643" cy="136257"/>
              </a:xfrm>
              <a:prstGeom prst="parallelogram">
                <a:avLst/>
              </a:prstGeom>
              <a:solidFill>
                <a:schemeClr val="accent4">
                  <a:lumMod val="60000"/>
                  <a:lumOff val="40000"/>
                  <a:alpha val="47000"/>
                </a:schemeClr>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grpSp>
        <p:cxnSp>
          <p:nvCxnSpPr>
            <p:cNvPr id="124" name="直線矢印コネクタ 123">
              <a:extLst>
                <a:ext uri="{FF2B5EF4-FFF2-40B4-BE49-F238E27FC236}">
                  <a16:creationId xmlns:a16="http://schemas.microsoft.com/office/drawing/2014/main" id="{27BF2BD7-A65B-248E-2FC3-B83550F7430E}"/>
                </a:ext>
              </a:extLst>
            </p:cNvPr>
            <p:cNvCxnSpPr>
              <a:cxnSpLocks/>
            </p:cNvCxnSpPr>
            <p:nvPr/>
          </p:nvCxnSpPr>
          <p:spPr>
            <a:xfrm flipH="1" flipV="1">
              <a:off x="7255042" y="3298088"/>
              <a:ext cx="1443468" cy="1096426"/>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30" name="テキスト ボックス 129">
              <a:extLst>
                <a:ext uri="{FF2B5EF4-FFF2-40B4-BE49-F238E27FC236}">
                  <a16:creationId xmlns:a16="http://schemas.microsoft.com/office/drawing/2014/main" id="{8BB4573C-068B-1183-A599-2A9D66D8ACCD}"/>
                </a:ext>
              </a:extLst>
            </p:cNvPr>
            <p:cNvSpPr txBox="1"/>
            <p:nvPr/>
          </p:nvSpPr>
          <p:spPr>
            <a:xfrm>
              <a:off x="7055523" y="2876462"/>
              <a:ext cx="429926" cy="369332"/>
            </a:xfrm>
            <a:prstGeom prst="rect">
              <a:avLst/>
            </a:prstGeom>
            <a:noFill/>
          </p:spPr>
          <p:txBody>
            <a:bodyPr wrap="none" rtlCol="0">
              <a:spAutoFit/>
            </a:bodyPr>
            <a:lstStyle/>
            <a:p>
              <a:r>
                <a:rPr kumimoji="1" lang="en-CA" altLang="ja-CA" dirty="0"/>
                <a:t>e+</a:t>
              </a:r>
              <a:endParaRPr kumimoji="1" lang="ja-CA" altLang="en-US" dirty="0"/>
            </a:p>
          </p:txBody>
        </p:sp>
        <p:sp>
          <p:nvSpPr>
            <p:cNvPr id="131" name="テキスト ボックス 130">
              <a:extLst>
                <a:ext uri="{FF2B5EF4-FFF2-40B4-BE49-F238E27FC236}">
                  <a16:creationId xmlns:a16="http://schemas.microsoft.com/office/drawing/2014/main" id="{FE042A00-CCB3-6EE3-6A90-0AA4C68F67A6}"/>
                </a:ext>
              </a:extLst>
            </p:cNvPr>
            <p:cNvSpPr txBox="1"/>
            <p:nvPr/>
          </p:nvSpPr>
          <p:spPr>
            <a:xfrm>
              <a:off x="10530899" y="4283241"/>
              <a:ext cx="429926" cy="369332"/>
            </a:xfrm>
            <a:prstGeom prst="rect">
              <a:avLst/>
            </a:prstGeom>
            <a:noFill/>
          </p:spPr>
          <p:txBody>
            <a:bodyPr wrap="none" rtlCol="0">
              <a:spAutoFit/>
            </a:bodyPr>
            <a:lstStyle/>
            <a:p>
              <a:r>
                <a:rPr kumimoji="1" lang="en-CA" altLang="ja-CA" dirty="0"/>
                <a:t>e+</a:t>
              </a:r>
              <a:endParaRPr kumimoji="1" lang="ja-CA" altLang="en-US" dirty="0"/>
            </a:p>
          </p:txBody>
        </p:sp>
      </p:grpSp>
      <p:sp>
        <p:nvSpPr>
          <p:cNvPr id="134" name="テキスト ボックス 133">
            <a:extLst>
              <a:ext uri="{FF2B5EF4-FFF2-40B4-BE49-F238E27FC236}">
                <a16:creationId xmlns:a16="http://schemas.microsoft.com/office/drawing/2014/main" id="{4AAD5E5C-B0BF-1256-6E6B-AB21BF6C517F}"/>
              </a:ext>
            </a:extLst>
          </p:cNvPr>
          <p:cNvSpPr txBox="1"/>
          <p:nvPr/>
        </p:nvSpPr>
        <p:spPr>
          <a:xfrm>
            <a:off x="8245116" y="1915531"/>
            <a:ext cx="3810891" cy="1384995"/>
          </a:xfrm>
          <a:prstGeom prst="rect">
            <a:avLst/>
          </a:prstGeom>
          <a:noFill/>
        </p:spPr>
        <p:txBody>
          <a:bodyPr wrap="square" rtlCol="0">
            <a:spAutoFit/>
          </a:bodyPr>
          <a:lstStyle/>
          <a:p>
            <a:pPr marL="457200" indent="-457200">
              <a:buFont typeface="Wingdings" pitchFamily="2" charset="2"/>
              <a:buChar char="à"/>
            </a:pPr>
            <a:r>
              <a:rPr kumimoji="1" lang="en-CA" altLang="ja-CA" sz="2800" dirty="0">
                <a:sym typeface="Wingdings" pitchFamily="2" charset="2"/>
              </a:rPr>
              <a:t>Zaher Salman’s talk</a:t>
            </a:r>
          </a:p>
          <a:p>
            <a:r>
              <a:rPr kumimoji="1" lang="en-CA" altLang="ja-CA" sz="2800" dirty="0"/>
              <a:t>on </a:t>
            </a:r>
            <a:r>
              <a:rPr kumimoji="1" lang="en-CA" altLang="ja-CA" sz="2800" dirty="0">
                <a:solidFill>
                  <a:srgbClr val="FF0000"/>
                </a:solidFill>
              </a:rPr>
              <a:t>vertex reconstructed </a:t>
            </a:r>
          </a:p>
          <a:p>
            <a:pPr algn="r"/>
            <a:r>
              <a:rPr kumimoji="1" lang="en-CA" altLang="ja-CA" sz="2800" dirty="0"/>
              <a:t>µSR at PSI</a:t>
            </a:r>
            <a:endParaRPr kumimoji="1" lang="ja-CA" altLang="en-US" sz="2800" dirty="0"/>
          </a:p>
        </p:txBody>
      </p:sp>
      <p:sp>
        <p:nvSpPr>
          <p:cNvPr id="136" name="テキスト ボックス 135">
            <a:extLst>
              <a:ext uri="{FF2B5EF4-FFF2-40B4-BE49-F238E27FC236}">
                <a16:creationId xmlns:a16="http://schemas.microsoft.com/office/drawing/2014/main" id="{7C45117C-3CE9-963E-B355-679CBB65F760}"/>
              </a:ext>
            </a:extLst>
          </p:cNvPr>
          <p:cNvSpPr txBox="1"/>
          <p:nvPr/>
        </p:nvSpPr>
        <p:spPr>
          <a:xfrm>
            <a:off x="239282" y="3918459"/>
            <a:ext cx="5812040" cy="461665"/>
          </a:xfrm>
          <a:prstGeom prst="rect">
            <a:avLst/>
          </a:prstGeom>
          <a:noFill/>
        </p:spPr>
        <p:txBody>
          <a:bodyPr wrap="none" rtlCol="0">
            <a:spAutoFit/>
          </a:bodyPr>
          <a:lstStyle/>
          <a:p>
            <a:r>
              <a:rPr kumimoji="1" lang="en-CA" altLang="ja-CA" sz="2400" dirty="0"/>
              <a:t>(2) Maximizing the efficiency of pulsed µSR</a:t>
            </a:r>
            <a:endParaRPr kumimoji="1" lang="ja-CA" altLang="en-US" sz="2400" dirty="0"/>
          </a:p>
        </p:txBody>
      </p:sp>
      <p:pic>
        <p:nvPicPr>
          <p:cNvPr id="137" name="図 136">
            <a:extLst>
              <a:ext uri="{FF2B5EF4-FFF2-40B4-BE49-F238E27FC236}">
                <a16:creationId xmlns:a16="http://schemas.microsoft.com/office/drawing/2014/main" id="{42C76664-2BE4-F90C-9E81-CA81E8A1E08F}"/>
              </a:ext>
            </a:extLst>
          </p:cNvPr>
          <p:cNvPicPr>
            <a:picLocks noChangeAspect="1"/>
          </p:cNvPicPr>
          <p:nvPr/>
        </p:nvPicPr>
        <p:blipFill>
          <a:blip r:embed="rId2"/>
          <a:stretch>
            <a:fillRect/>
          </a:stretch>
        </p:blipFill>
        <p:spPr>
          <a:xfrm>
            <a:off x="250072" y="4721242"/>
            <a:ext cx="8761556" cy="1933857"/>
          </a:xfrm>
          <a:prstGeom prst="rect">
            <a:avLst/>
          </a:prstGeom>
        </p:spPr>
      </p:pic>
      <p:sp>
        <p:nvSpPr>
          <p:cNvPr id="139" name="テキスト ボックス 138">
            <a:extLst>
              <a:ext uri="{FF2B5EF4-FFF2-40B4-BE49-F238E27FC236}">
                <a16:creationId xmlns:a16="http://schemas.microsoft.com/office/drawing/2014/main" id="{5B1E0A24-3C56-467E-6648-2F173AA9984C}"/>
              </a:ext>
            </a:extLst>
          </p:cNvPr>
          <p:cNvSpPr txBox="1"/>
          <p:nvPr/>
        </p:nvSpPr>
        <p:spPr>
          <a:xfrm>
            <a:off x="8245116" y="3733156"/>
            <a:ext cx="3810891" cy="954107"/>
          </a:xfrm>
          <a:prstGeom prst="rect">
            <a:avLst/>
          </a:prstGeom>
          <a:noFill/>
        </p:spPr>
        <p:txBody>
          <a:bodyPr wrap="square" rtlCol="0">
            <a:spAutoFit/>
          </a:bodyPr>
          <a:lstStyle/>
          <a:p>
            <a:pPr marL="457200" indent="-457200">
              <a:buFont typeface="Wingdings" pitchFamily="2" charset="2"/>
              <a:buChar char="à"/>
            </a:pPr>
            <a:r>
              <a:rPr kumimoji="1" lang="en-CA" altLang="ja-CA" sz="2800" dirty="0">
                <a:sym typeface="Wingdings" pitchFamily="2" charset="2"/>
              </a:rPr>
              <a:t>Peter Baker’s talk</a:t>
            </a:r>
          </a:p>
          <a:p>
            <a:r>
              <a:rPr kumimoji="1" lang="en-CA" altLang="ja-CA" sz="2800" dirty="0"/>
              <a:t>on </a:t>
            </a:r>
            <a:r>
              <a:rPr kumimoji="1" lang="en-CA" altLang="ja-CA" sz="2800" dirty="0">
                <a:solidFill>
                  <a:srgbClr val="FF0000"/>
                </a:solidFill>
              </a:rPr>
              <a:t>super-</a:t>
            </a:r>
            <a:r>
              <a:rPr kumimoji="1" lang="en-CA" altLang="ja-CA" sz="2800" dirty="0" err="1">
                <a:solidFill>
                  <a:srgbClr val="FF0000"/>
                </a:solidFill>
              </a:rPr>
              <a:t>MuSR</a:t>
            </a:r>
            <a:r>
              <a:rPr kumimoji="1" lang="en-CA" altLang="ja-CA" sz="2800" dirty="0"/>
              <a:t> at ISIS</a:t>
            </a:r>
            <a:endParaRPr kumimoji="1" lang="ja-CA" altLang="en-US" sz="2800" dirty="0"/>
          </a:p>
        </p:txBody>
      </p:sp>
      <p:sp>
        <p:nvSpPr>
          <p:cNvPr id="140" name="テキスト ボックス 139">
            <a:extLst>
              <a:ext uri="{FF2B5EF4-FFF2-40B4-BE49-F238E27FC236}">
                <a16:creationId xmlns:a16="http://schemas.microsoft.com/office/drawing/2014/main" id="{D979619D-84F1-7E4C-5E29-C001B5D3F006}"/>
              </a:ext>
            </a:extLst>
          </p:cNvPr>
          <p:cNvSpPr txBox="1"/>
          <p:nvPr/>
        </p:nvSpPr>
        <p:spPr>
          <a:xfrm>
            <a:off x="6470928" y="4409478"/>
            <a:ext cx="1357872" cy="369332"/>
          </a:xfrm>
          <a:prstGeom prst="rect">
            <a:avLst/>
          </a:prstGeom>
          <a:noFill/>
        </p:spPr>
        <p:txBody>
          <a:bodyPr wrap="none" rtlCol="0">
            <a:spAutoFit/>
          </a:bodyPr>
          <a:lstStyle/>
          <a:p>
            <a:r>
              <a:rPr kumimoji="1" lang="en-CA" altLang="ja-CA" dirty="0"/>
              <a:t>Peak detect</a:t>
            </a:r>
            <a:endParaRPr kumimoji="1" lang="ja-CA" altLang="en-US" dirty="0"/>
          </a:p>
        </p:txBody>
      </p:sp>
      <p:sp>
        <p:nvSpPr>
          <p:cNvPr id="141" name="テキスト ボックス 140">
            <a:extLst>
              <a:ext uri="{FF2B5EF4-FFF2-40B4-BE49-F238E27FC236}">
                <a16:creationId xmlns:a16="http://schemas.microsoft.com/office/drawing/2014/main" id="{092D1A23-7BEA-DFC3-D2C0-38935323FE40}"/>
              </a:ext>
            </a:extLst>
          </p:cNvPr>
          <p:cNvSpPr txBox="1"/>
          <p:nvPr/>
        </p:nvSpPr>
        <p:spPr>
          <a:xfrm>
            <a:off x="590065" y="4408299"/>
            <a:ext cx="1587294" cy="369332"/>
          </a:xfrm>
          <a:prstGeom prst="rect">
            <a:avLst/>
          </a:prstGeom>
          <a:noFill/>
        </p:spPr>
        <p:txBody>
          <a:bodyPr wrap="none" rtlCol="0">
            <a:spAutoFit/>
          </a:bodyPr>
          <a:lstStyle/>
          <a:p>
            <a:r>
              <a:rPr kumimoji="1" lang="en-CA" altLang="ja-CA" dirty="0"/>
              <a:t>Discriminator</a:t>
            </a:r>
            <a:endParaRPr kumimoji="1" lang="ja-CA" altLang="en-US" dirty="0"/>
          </a:p>
        </p:txBody>
      </p:sp>
      <p:sp>
        <p:nvSpPr>
          <p:cNvPr id="142" name="テキスト ボックス 141">
            <a:extLst>
              <a:ext uri="{FF2B5EF4-FFF2-40B4-BE49-F238E27FC236}">
                <a16:creationId xmlns:a16="http://schemas.microsoft.com/office/drawing/2014/main" id="{7E1DE46A-9B49-6C38-BBD0-C9E8603B14D7}"/>
              </a:ext>
            </a:extLst>
          </p:cNvPr>
          <p:cNvSpPr txBox="1"/>
          <p:nvPr/>
        </p:nvSpPr>
        <p:spPr>
          <a:xfrm>
            <a:off x="9255250" y="4900773"/>
            <a:ext cx="2799814" cy="1754326"/>
          </a:xfrm>
          <a:prstGeom prst="rect">
            <a:avLst/>
          </a:prstGeom>
          <a:noFill/>
          <a:ln>
            <a:solidFill>
              <a:srgbClr val="FF0000"/>
            </a:solidFill>
          </a:ln>
        </p:spPr>
        <p:txBody>
          <a:bodyPr wrap="square" rtlCol="0">
            <a:spAutoFit/>
          </a:bodyPr>
          <a:lstStyle/>
          <a:p>
            <a:r>
              <a:rPr kumimoji="1" lang="en-CA" altLang="ja-CA" dirty="0"/>
              <a:t>Not just minimizing the </a:t>
            </a:r>
            <a:r>
              <a:rPr kumimoji="1" lang="en-CA" altLang="ja-CA" dirty="0">
                <a:solidFill>
                  <a:srgbClr val="0432FF"/>
                </a:solidFill>
              </a:rPr>
              <a:t>count loss</a:t>
            </a:r>
            <a:r>
              <a:rPr kumimoji="1" lang="en-CA" altLang="ja-CA" dirty="0"/>
              <a:t>, but also maximizing </a:t>
            </a:r>
            <a:r>
              <a:rPr kumimoji="1" lang="en-CA" altLang="ja-CA" dirty="0">
                <a:solidFill>
                  <a:srgbClr val="0432FF"/>
                </a:solidFill>
              </a:rPr>
              <a:t>the beam intensity</a:t>
            </a:r>
            <a:r>
              <a:rPr kumimoji="1" lang="en-CA" altLang="ja-CA" dirty="0"/>
              <a:t>, and optimizing the </a:t>
            </a:r>
            <a:r>
              <a:rPr kumimoji="1" lang="en-CA" altLang="ja-CA" dirty="0">
                <a:solidFill>
                  <a:srgbClr val="0432FF"/>
                </a:solidFill>
              </a:rPr>
              <a:t>counter geometry</a:t>
            </a:r>
            <a:r>
              <a:rPr kumimoji="1" lang="en-CA" altLang="ja-CA" dirty="0"/>
              <a:t>, </a:t>
            </a:r>
            <a:r>
              <a:rPr kumimoji="1" lang="en-CA" altLang="ja-CA" dirty="0" err="1"/>
              <a:t>etc</a:t>
            </a:r>
            <a:endParaRPr kumimoji="1" lang="en-CA" altLang="ja-CA" dirty="0"/>
          </a:p>
          <a:p>
            <a:r>
              <a:rPr kumimoji="1" lang="en-CA" altLang="ja-CA" dirty="0"/>
              <a:t>…</a:t>
            </a:r>
            <a:endParaRPr kumimoji="1" lang="ja-CA" altLang="en-US" dirty="0"/>
          </a:p>
        </p:txBody>
      </p:sp>
    </p:spTree>
    <p:extLst>
      <p:ext uri="{BB962C8B-B14F-4D97-AF65-F5344CB8AC3E}">
        <p14:creationId xmlns:p14="http://schemas.microsoft.com/office/powerpoint/2010/main" val="10796021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F29487-2C2B-63D9-479F-6A4D12B1592A}"/>
              </a:ext>
            </a:extLst>
          </p:cNvPr>
          <p:cNvSpPr>
            <a:spLocks noGrp="1"/>
          </p:cNvSpPr>
          <p:nvPr>
            <p:ph type="title"/>
          </p:nvPr>
        </p:nvSpPr>
        <p:spPr/>
        <p:txBody>
          <a:bodyPr/>
          <a:lstStyle/>
          <a:p>
            <a:r>
              <a:rPr kumimoji="1" lang="en-CA" altLang="ja-CA" dirty="0"/>
              <a:t>Summary (µSR instrumentation)</a:t>
            </a:r>
            <a:endParaRPr kumimoji="1" lang="ja-CA" altLang="en-US" dirty="0"/>
          </a:p>
        </p:txBody>
      </p:sp>
      <p:sp>
        <p:nvSpPr>
          <p:cNvPr id="3" name="コンテンツ プレースホルダー 2">
            <a:extLst>
              <a:ext uri="{FF2B5EF4-FFF2-40B4-BE49-F238E27FC236}">
                <a16:creationId xmlns:a16="http://schemas.microsoft.com/office/drawing/2014/main" id="{A6F71C77-984C-0B60-01FE-218FE5718AEE}"/>
              </a:ext>
            </a:extLst>
          </p:cNvPr>
          <p:cNvSpPr>
            <a:spLocks noGrp="1"/>
          </p:cNvSpPr>
          <p:nvPr>
            <p:ph idx="1"/>
          </p:nvPr>
        </p:nvSpPr>
        <p:spPr>
          <a:xfrm>
            <a:off x="838200" y="1825625"/>
            <a:ext cx="10515600" cy="2168859"/>
          </a:xfrm>
        </p:spPr>
        <p:txBody>
          <a:bodyPr/>
          <a:lstStyle/>
          <a:p>
            <a:pPr marL="0" indent="0">
              <a:buNone/>
            </a:pPr>
            <a:r>
              <a:rPr kumimoji="1" lang="en-CA" altLang="ja-CA" dirty="0"/>
              <a:t>Introduced:</a:t>
            </a:r>
          </a:p>
          <a:p>
            <a:r>
              <a:rPr kumimoji="1" lang="en-CA" altLang="ja-CA" dirty="0"/>
              <a:t>Plastic Scintillator, PMT, Discriminator, Gate, TDC, DAQ cycle</a:t>
            </a:r>
          </a:p>
          <a:p>
            <a:r>
              <a:rPr kumimoji="1" lang="en-CA" altLang="ja-CA" dirty="0"/>
              <a:t>Difference for DC and pulsed muon sources</a:t>
            </a:r>
          </a:p>
          <a:p>
            <a:r>
              <a:rPr kumimoji="1" lang="en-CA" altLang="ja-CA" dirty="0"/>
              <a:t>Noise mitigation, </a:t>
            </a:r>
            <a:r>
              <a:rPr kumimoji="1" lang="en-CA" altLang="ja-CA" dirty="0" err="1"/>
              <a:t>SiPM</a:t>
            </a:r>
            <a:r>
              <a:rPr kumimoji="1" lang="en-CA" altLang="ja-CA" dirty="0"/>
              <a:t> thermal compensation</a:t>
            </a:r>
          </a:p>
        </p:txBody>
      </p:sp>
      <p:sp>
        <p:nvSpPr>
          <p:cNvPr id="4" name="テキスト ボックス 3">
            <a:extLst>
              <a:ext uri="{FF2B5EF4-FFF2-40B4-BE49-F238E27FC236}">
                <a16:creationId xmlns:a16="http://schemas.microsoft.com/office/drawing/2014/main" id="{D79B789D-0A83-BD2E-DD7E-111EADD81F48}"/>
              </a:ext>
            </a:extLst>
          </p:cNvPr>
          <p:cNvSpPr txBox="1"/>
          <p:nvPr/>
        </p:nvSpPr>
        <p:spPr>
          <a:xfrm>
            <a:off x="838201" y="4667942"/>
            <a:ext cx="10515599" cy="954107"/>
          </a:xfrm>
          <a:prstGeom prst="rect">
            <a:avLst/>
          </a:prstGeom>
          <a:noFill/>
        </p:spPr>
        <p:txBody>
          <a:bodyPr wrap="square" rtlCol="0">
            <a:spAutoFit/>
          </a:bodyPr>
          <a:lstStyle/>
          <a:p>
            <a:r>
              <a:rPr kumimoji="1" lang="en-CA" altLang="ja-CA" sz="2800" dirty="0"/>
              <a:t>Most of the problems are already solved before the user comes.</a:t>
            </a:r>
          </a:p>
          <a:p>
            <a:pPr algn="ctr"/>
            <a:r>
              <a:rPr kumimoji="1" lang="en-CA" altLang="ja-CA" sz="2800" dirty="0"/>
              <a:t>Enjoy science based on the instruments !</a:t>
            </a:r>
            <a:endParaRPr kumimoji="1" lang="ja-CA" altLang="en-US" sz="2800" dirty="0"/>
          </a:p>
        </p:txBody>
      </p:sp>
    </p:spTree>
    <p:extLst>
      <p:ext uri="{BB962C8B-B14F-4D97-AF65-F5344CB8AC3E}">
        <p14:creationId xmlns:p14="http://schemas.microsoft.com/office/powerpoint/2010/main" val="32274628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30CCEF-438A-E444-56AD-8A2E91C47968}"/>
              </a:ext>
            </a:extLst>
          </p:cNvPr>
          <p:cNvSpPr>
            <a:spLocks noGrp="1"/>
          </p:cNvSpPr>
          <p:nvPr>
            <p:ph type="title"/>
          </p:nvPr>
        </p:nvSpPr>
        <p:spPr/>
        <p:txBody>
          <a:bodyPr/>
          <a:lstStyle/>
          <a:p>
            <a:r>
              <a:rPr kumimoji="1" lang="en-CA" altLang="ja-CA" dirty="0"/>
              <a:t>Back ups</a:t>
            </a:r>
            <a:endParaRPr kumimoji="1" lang="ja-CA" altLang="en-US" dirty="0"/>
          </a:p>
        </p:txBody>
      </p:sp>
      <p:sp>
        <p:nvSpPr>
          <p:cNvPr id="3" name="コンテンツ プレースホルダー 2">
            <a:extLst>
              <a:ext uri="{FF2B5EF4-FFF2-40B4-BE49-F238E27FC236}">
                <a16:creationId xmlns:a16="http://schemas.microsoft.com/office/drawing/2014/main" id="{6E8960B8-42A5-643B-A3EF-5F10F93993C6}"/>
              </a:ext>
            </a:extLst>
          </p:cNvPr>
          <p:cNvSpPr>
            <a:spLocks noGrp="1"/>
          </p:cNvSpPr>
          <p:nvPr>
            <p:ph idx="1"/>
          </p:nvPr>
        </p:nvSpPr>
        <p:spPr/>
        <p:txBody>
          <a:bodyPr/>
          <a:lstStyle/>
          <a:p>
            <a:endParaRPr kumimoji="1" lang="ja-CA" altLang="en-US"/>
          </a:p>
        </p:txBody>
      </p:sp>
    </p:spTree>
    <p:extLst>
      <p:ext uri="{BB962C8B-B14F-4D97-AF65-F5344CB8AC3E}">
        <p14:creationId xmlns:p14="http://schemas.microsoft.com/office/powerpoint/2010/main" val="28031358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FB9D99-B052-B7AC-8A22-DF6170F00811}"/>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46223995-7177-4815-B389-BC4D242CECB8}"/>
              </a:ext>
            </a:extLst>
          </p:cNvPr>
          <p:cNvSpPr>
            <a:spLocks noGrp="1"/>
          </p:cNvSpPr>
          <p:nvPr>
            <p:ph type="title"/>
          </p:nvPr>
        </p:nvSpPr>
        <p:spPr>
          <a:xfrm>
            <a:off x="185194" y="168726"/>
            <a:ext cx="12122135" cy="752709"/>
          </a:xfrm>
        </p:spPr>
        <p:txBody>
          <a:bodyPr>
            <a:normAutofit/>
          </a:bodyPr>
          <a:lstStyle/>
          <a:p>
            <a:r>
              <a:rPr kumimoji="1" lang="en-CA" altLang="ja-CA" dirty="0"/>
              <a:t>Time over threshold (TOT)</a:t>
            </a:r>
            <a:endParaRPr kumimoji="1" lang="ja-CA" altLang="en-US" dirty="0"/>
          </a:p>
        </p:txBody>
      </p:sp>
      <p:sp>
        <p:nvSpPr>
          <p:cNvPr id="5" name="テキスト ボックス 4">
            <a:extLst>
              <a:ext uri="{FF2B5EF4-FFF2-40B4-BE49-F238E27FC236}">
                <a16:creationId xmlns:a16="http://schemas.microsoft.com/office/drawing/2014/main" id="{7BEFE6EB-0B28-49B4-C6A0-366269A0B912}"/>
              </a:ext>
            </a:extLst>
          </p:cNvPr>
          <p:cNvSpPr txBox="1"/>
          <p:nvPr/>
        </p:nvSpPr>
        <p:spPr>
          <a:xfrm>
            <a:off x="185195" y="1009111"/>
            <a:ext cx="4050724" cy="461665"/>
          </a:xfrm>
          <a:prstGeom prst="rect">
            <a:avLst/>
          </a:prstGeom>
          <a:noFill/>
        </p:spPr>
        <p:txBody>
          <a:bodyPr wrap="none" rtlCol="0">
            <a:spAutoFit/>
          </a:bodyPr>
          <a:lstStyle/>
          <a:p>
            <a:r>
              <a:rPr kumimoji="1" lang="en-CA" altLang="ja-CA" sz="2400" dirty="0"/>
              <a:t>Fixed threshold discriminator</a:t>
            </a:r>
            <a:endParaRPr kumimoji="1" lang="ja-CA" altLang="en-US" sz="2400" dirty="0"/>
          </a:p>
        </p:txBody>
      </p:sp>
      <p:grpSp>
        <p:nvGrpSpPr>
          <p:cNvPr id="28" name="グループ化 27">
            <a:extLst>
              <a:ext uri="{FF2B5EF4-FFF2-40B4-BE49-F238E27FC236}">
                <a16:creationId xmlns:a16="http://schemas.microsoft.com/office/drawing/2014/main" id="{FEA0FF06-5CA2-7735-3767-81A1D7EED125}"/>
              </a:ext>
            </a:extLst>
          </p:cNvPr>
          <p:cNvGrpSpPr/>
          <p:nvPr/>
        </p:nvGrpSpPr>
        <p:grpSpPr>
          <a:xfrm>
            <a:off x="253727" y="2036777"/>
            <a:ext cx="8408359" cy="2574316"/>
            <a:chOff x="506187" y="1971180"/>
            <a:chExt cx="5993598" cy="3154281"/>
          </a:xfrm>
        </p:grpSpPr>
        <p:pic>
          <p:nvPicPr>
            <p:cNvPr id="4" name="図 3">
              <a:extLst>
                <a:ext uri="{FF2B5EF4-FFF2-40B4-BE49-F238E27FC236}">
                  <a16:creationId xmlns:a16="http://schemas.microsoft.com/office/drawing/2014/main" id="{478D16D4-96B2-26B7-E3AD-E7B34A6744DF}"/>
                </a:ext>
              </a:extLst>
            </p:cNvPr>
            <p:cNvPicPr>
              <a:picLocks noChangeAspect="1"/>
            </p:cNvPicPr>
            <p:nvPr/>
          </p:nvPicPr>
          <p:blipFill>
            <a:blip r:embed="rId2"/>
            <a:stretch>
              <a:fillRect/>
            </a:stretch>
          </p:blipFill>
          <p:spPr>
            <a:xfrm>
              <a:off x="506187" y="3021740"/>
              <a:ext cx="5755716" cy="2103721"/>
            </a:xfrm>
            <a:prstGeom prst="rect">
              <a:avLst/>
            </a:prstGeom>
          </p:spPr>
        </p:pic>
        <p:cxnSp>
          <p:nvCxnSpPr>
            <p:cNvPr id="7" name="直線コネクタ 6">
              <a:extLst>
                <a:ext uri="{FF2B5EF4-FFF2-40B4-BE49-F238E27FC236}">
                  <a16:creationId xmlns:a16="http://schemas.microsoft.com/office/drawing/2014/main" id="{46B954FA-82A4-E603-8741-94EC12B530B7}"/>
                </a:ext>
              </a:extLst>
            </p:cNvPr>
            <p:cNvCxnSpPr/>
            <p:nvPr/>
          </p:nvCxnSpPr>
          <p:spPr>
            <a:xfrm>
              <a:off x="613458" y="2621083"/>
              <a:ext cx="5532698" cy="0"/>
            </a:xfrm>
            <a:prstGeom prst="line">
              <a:avLst/>
            </a:prstGeom>
            <a:ln w="38100">
              <a:prstDash val="solid"/>
            </a:ln>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E74ABFD2-031D-6103-7E94-922632C7B23D}"/>
                </a:ext>
              </a:extLst>
            </p:cNvPr>
            <p:cNvCxnSpPr/>
            <p:nvPr/>
          </p:nvCxnSpPr>
          <p:spPr>
            <a:xfrm>
              <a:off x="613458" y="4386811"/>
              <a:ext cx="5532698"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pic>
          <p:nvPicPr>
            <p:cNvPr id="12" name="図 11">
              <a:extLst>
                <a:ext uri="{FF2B5EF4-FFF2-40B4-BE49-F238E27FC236}">
                  <a16:creationId xmlns:a16="http://schemas.microsoft.com/office/drawing/2014/main" id="{0D9121ED-E0DA-DF13-5FE9-5FEAB30517DA}"/>
                </a:ext>
              </a:extLst>
            </p:cNvPr>
            <p:cNvPicPr>
              <a:picLocks noChangeAspect="1"/>
            </p:cNvPicPr>
            <p:nvPr/>
          </p:nvPicPr>
          <p:blipFill>
            <a:blip r:embed="rId2"/>
            <a:stretch>
              <a:fillRect/>
            </a:stretch>
          </p:blipFill>
          <p:spPr>
            <a:xfrm>
              <a:off x="506187" y="3929422"/>
              <a:ext cx="5755716" cy="1147817"/>
            </a:xfrm>
            <a:prstGeom prst="rect">
              <a:avLst/>
            </a:prstGeom>
          </p:spPr>
        </p:pic>
        <p:grpSp>
          <p:nvGrpSpPr>
            <p:cNvPr id="15" name="グループ化 14">
              <a:extLst>
                <a:ext uri="{FF2B5EF4-FFF2-40B4-BE49-F238E27FC236}">
                  <a16:creationId xmlns:a16="http://schemas.microsoft.com/office/drawing/2014/main" id="{FDC14BC7-73E3-152B-FC65-83C59E1719B6}"/>
                </a:ext>
              </a:extLst>
            </p:cNvPr>
            <p:cNvGrpSpPr/>
            <p:nvPr/>
          </p:nvGrpSpPr>
          <p:grpSpPr>
            <a:xfrm>
              <a:off x="1402465" y="1971180"/>
              <a:ext cx="931961" cy="2423154"/>
              <a:chOff x="1402465" y="2744834"/>
              <a:chExt cx="931961" cy="1649499"/>
            </a:xfrm>
          </p:grpSpPr>
          <p:cxnSp>
            <p:nvCxnSpPr>
              <p:cNvPr id="8" name="直線コネクタ 7">
                <a:extLst>
                  <a:ext uri="{FF2B5EF4-FFF2-40B4-BE49-F238E27FC236}">
                    <a16:creationId xmlns:a16="http://schemas.microsoft.com/office/drawing/2014/main" id="{0DF15330-93EE-4A8C-CA7B-EEBAB643658F}"/>
                  </a:ext>
                </a:extLst>
              </p:cNvPr>
              <p:cNvCxnSpPr>
                <a:cxnSpLocks/>
              </p:cNvCxnSpPr>
              <p:nvPr/>
            </p:nvCxnSpPr>
            <p:spPr>
              <a:xfrm>
                <a:off x="1402465" y="2752657"/>
                <a:ext cx="0" cy="1641676"/>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10" name="直線コネクタ 9">
                <a:extLst>
                  <a:ext uri="{FF2B5EF4-FFF2-40B4-BE49-F238E27FC236}">
                    <a16:creationId xmlns:a16="http://schemas.microsoft.com/office/drawing/2014/main" id="{FAC5CD77-CBEB-2813-1E7F-A8E12021571D}"/>
                  </a:ext>
                </a:extLst>
              </p:cNvPr>
              <p:cNvCxnSpPr>
                <a:cxnSpLocks/>
              </p:cNvCxnSpPr>
              <p:nvPr/>
            </p:nvCxnSpPr>
            <p:spPr>
              <a:xfrm>
                <a:off x="2334426" y="2752657"/>
                <a:ext cx="0" cy="1641676"/>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A5599A10-31ED-A8C8-1024-023D5AC7F0E2}"/>
                  </a:ext>
                </a:extLst>
              </p:cNvPr>
              <p:cNvCxnSpPr>
                <a:cxnSpLocks/>
              </p:cNvCxnSpPr>
              <p:nvPr/>
            </p:nvCxnSpPr>
            <p:spPr>
              <a:xfrm>
                <a:off x="1527509" y="2752653"/>
                <a:ext cx="0" cy="1641676"/>
              </a:xfrm>
              <a:prstGeom prst="line">
                <a:avLst/>
              </a:prstGeom>
              <a:ln>
                <a:solidFill>
                  <a:srgbClr val="0432FF"/>
                </a:solidFill>
                <a:prstDash val="dash"/>
              </a:ln>
            </p:spPr>
            <p:style>
              <a:lnRef idx="2">
                <a:schemeClr val="accent1"/>
              </a:lnRef>
              <a:fillRef idx="0">
                <a:schemeClr val="accent1"/>
              </a:fillRef>
              <a:effectRef idx="1">
                <a:schemeClr val="accent1"/>
              </a:effectRef>
              <a:fontRef idx="minor">
                <a:schemeClr val="tx1"/>
              </a:fontRef>
            </p:style>
          </p:cxnSp>
          <p:cxnSp>
            <p:nvCxnSpPr>
              <p:cNvPr id="14" name="直線コネクタ 13">
                <a:extLst>
                  <a:ext uri="{FF2B5EF4-FFF2-40B4-BE49-F238E27FC236}">
                    <a16:creationId xmlns:a16="http://schemas.microsoft.com/office/drawing/2014/main" id="{2C57935F-75C3-F1F6-E219-BE2A79A438B8}"/>
                  </a:ext>
                </a:extLst>
              </p:cNvPr>
              <p:cNvCxnSpPr>
                <a:cxnSpLocks/>
              </p:cNvCxnSpPr>
              <p:nvPr/>
            </p:nvCxnSpPr>
            <p:spPr>
              <a:xfrm>
                <a:off x="2125390" y="2744834"/>
                <a:ext cx="0" cy="1641676"/>
              </a:xfrm>
              <a:prstGeom prst="line">
                <a:avLst/>
              </a:prstGeom>
              <a:ln>
                <a:solidFill>
                  <a:srgbClr val="0432FF"/>
                </a:solidFill>
                <a:prstDash val="dash"/>
              </a:ln>
            </p:spPr>
            <p:style>
              <a:lnRef idx="2">
                <a:schemeClr val="accent1"/>
              </a:lnRef>
              <a:fillRef idx="0">
                <a:schemeClr val="accent1"/>
              </a:fillRef>
              <a:effectRef idx="1">
                <a:schemeClr val="accent1"/>
              </a:effectRef>
              <a:fontRef idx="minor">
                <a:schemeClr val="tx1"/>
              </a:fontRef>
            </p:style>
          </p:cxnSp>
        </p:grpSp>
        <p:cxnSp>
          <p:nvCxnSpPr>
            <p:cNvPr id="17" name="直線コネクタ 16">
              <a:extLst>
                <a:ext uri="{FF2B5EF4-FFF2-40B4-BE49-F238E27FC236}">
                  <a16:creationId xmlns:a16="http://schemas.microsoft.com/office/drawing/2014/main" id="{5F517ED4-2893-A074-7430-004E630AA967}"/>
                </a:ext>
              </a:extLst>
            </p:cNvPr>
            <p:cNvCxnSpPr/>
            <p:nvPr/>
          </p:nvCxnSpPr>
          <p:spPr>
            <a:xfrm flipV="1">
              <a:off x="1402465" y="1982666"/>
              <a:ext cx="0" cy="638417"/>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直線コネクタ 17">
              <a:extLst>
                <a:ext uri="{FF2B5EF4-FFF2-40B4-BE49-F238E27FC236}">
                  <a16:creationId xmlns:a16="http://schemas.microsoft.com/office/drawing/2014/main" id="{31FC5828-9FF3-E555-3848-9B964D0F04AA}"/>
                </a:ext>
              </a:extLst>
            </p:cNvPr>
            <p:cNvCxnSpPr/>
            <p:nvPr/>
          </p:nvCxnSpPr>
          <p:spPr>
            <a:xfrm flipV="1">
              <a:off x="2337328" y="1982666"/>
              <a:ext cx="0" cy="638417"/>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直線コネクタ 18">
              <a:extLst>
                <a:ext uri="{FF2B5EF4-FFF2-40B4-BE49-F238E27FC236}">
                  <a16:creationId xmlns:a16="http://schemas.microsoft.com/office/drawing/2014/main" id="{DAD23CD5-254E-CFE7-77D0-FE1A61DA1954}"/>
                </a:ext>
              </a:extLst>
            </p:cNvPr>
            <p:cNvCxnSpPr>
              <a:cxnSpLocks/>
            </p:cNvCxnSpPr>
            <p:nvPr/>
          </p:nvCxnSpPr>
          <p:spPr>
            <a:xfrm>
              <a:off x="1402465" y="1982666"/>
              <a:ext cx="931961" cy="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2F0E7FC0-FABB-2829-8435-8D6E6B6500F7}"/>
                </a:ext>
              </a:extLst>
            </p:cNvPr>
            <p:cNvGrpSpPr/>
            <p:nvPr/>
          </p:nvGrpSpPr>
          <p:grpSpPr>
            <a:xfrm>
              <a:off x="1524606" y="1984064"/>
              <a:ext cx="600783" cy="638417"/>
              <a:chOff x="1554865" y="2135066"/>
              <a:chExt cx="934863" cy="638417"/>
            </a:xfrm>
          </p:grpSpPr>
          <p:cxnSp>
            <p:nvCxnSpPr>
              <p:cNvPr id="22" name="直線コネクタ 21">
                <a:extLst>
                  <a:ext uri="{FF2B5EF4-FFF2-40B4-BE49-F238E27FC236}">
                    <a16:creationId xmlns:a16="http://schemas.microsoft.com/office/drawing/2014/main" id="{9927DACA-D7CD-E0E4-A2E5-C69B051D3450}"/>
                  </a:ext>
                </a:extLst>
              </p:cNvPr>
              <p:cNvCxnSpPr/>
              <p:nvPr/>
            </p:nvCxnSpPr>
            <p:spPr>
              <a:xfrm flipV="1">
                <a:off x="1554865" y="2135066"/>
                <a:ext cx="0" cy="638417"/>
              </a:xfrm>
              <a:prstGeom prst="line">
                <a:avLst/>
              </a:prstGeom>
              <a:ln w="38100">
                <a:solidFill>
                  <a:srgbClr val="0432FF"/>
                </a:solidFill>
              </a:ln>
            </p:spPr>
            <p:style>
              <a:lnRef idx="2">
                <a:schemeClr val="accent1"/>
              </a:lnRef>
              <a:fillRef idx="0">
                <a:schemeClr val="accent1"/>
              </a:fillRef>
              <a:effectRef idx="1">
                <a:schemeClr val="accent1"/>
              </a:effectRef>
              <a:fontRef idx="minor">
                <a:schemeClr val="tx1"/>
              </a:fontRef>
            </p:style>
          </p:cxnSp>
          <p:cxnSp>
            <p:nvCxnSpPr>
              <p:cNvPr id="23" name="直線コネクタ 22">
                <a:extLst>
                  <a:ext uri="{FF2B5EF4-FFF2-40B4-BE49-F238E27FC236}">
                    <a16:creationId xmlns:a16="http://schemas.microsoft.com/office/drawing/2014/main" id="{E3B173B5-6BB2-6EEC-3F4E-E9A64C527564}"/>
                  </a:ext>
                </a:extLst>
              </p:cNvPr>
              <p:cNvCxnSpPr/>
              <p:nvPr/>
            </p:nvCxnSpPr>
            <p:spPr>
              <a:xfrm flipV="1">
                <a:off x="2489728" y="2135066"/>
                <a:ext cx="0" cy="638417"/>
              </a:xfrm>
              <a:prstGeom prst="line">
                <a:avLst/>
              </a:prstGeom>
              <a:ln w="38100">
                <a:solidFill>
                  <a:srgbClr val="0432FF"/>
                </a:solidFill>
              </a:ln>
            </p:spPr>
            <p:style>
              <a:lnRef idx="2">
                <a:schemeClr val="accent1"/>
              </a:lnRef>
              <a:fillRef idx="0">
                <a:schemeClr val="accent1"/>
              </a:fillRef>
              <a:effectRef idx="1">
                <a:schemeClr val="accent1"/>
              </a:effectRef>
              <a:fontRef idx="minor">
                <a:schemeClr val="tx1"/>
              </a:fontRef>
            </p:style>
          </p:cxnSp>
          <p:cxnSp>
            <p:nvCxnSpPr>
              <p:cNvPr id="24" name="直線コネクタ 23">
                <a:extLst>
                  <a:ext uri="{FF2B5EF4-FFF2-40B4-BE49-F238E27FC236}">
                    <a16:creationId xmlns:a16="http://schemas.microsoft.com/office/drawing/2014/main" id="{A7547850-D29C-B7BD-0E4D-D51C7214621F}"/>
                  </a:ext>
                </a:extLst>
              </p:cNvPr>
              <p:cNvCxnSpPr>
                <a:cxnSpLocks/>
              </p:cNvCxnSpPr>
              <p:nvPr/>
            </p:nvCxnSpPr>
            <p:spPr>
              <a:xfrm>
                <a:off x="1554865" y="2135066"/>
                <a:ext cx="931961" cy="0"/>
              </a:xfrm>
              <a:prstGeom prst="line">
                <a:avLst/>
              </a:prstGeom>
              <a:ln w="38100">
                <a:solidFill>
                  <a:srgbClr val="0432FF"/>
                </a:solidFill>
              </a:ln>
            </p:spPr>
            <p:style>
              <a:lnRef idx="2">
                <a:schemeClr val="accent1"/>
              </a:lnRef>
              <a:fillRef idx="0">
                <a:schemeClr val="accent1"/>
              </a:fillRef>
              <a:effectRef idx="1">
                <a:schemeClr val="accent1"/>
              </a:effectRef>
              <a:fontRef idx="minor">
                <a:schemeClr val="tx1"/>
              </a:fontRef>
            </p:style>
          </p:cxnSp>
        </p:grpSp>
        <p:sp>
          <p:nvSpPr>
            <p:cNvPr id="26" name="正方形/長方形 25">
              <a:extLst>
                <a:ext uri="{FF2B5EF4-FFF2-40B4-BE49-F238E27FC236}">
                  <a16:creationId xmlns:a16="http://schemas.microsoft.com/office/drawing/2014/main" id="{26016572-26CB-D907-0EB4-5B7B263A45C7}"/>
                </a:ext>
              </a:extLst>
            </p:cNvPr>
            <p:cNvSpPr/>
            <p:nvPr/>
          </p:nvSpPr>
          <p:spPr>
            <a:xfrm>
              <a:off x="1543050" y="2575461"/>
              <a:ext cx="570947" cy="876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27" name="テキスト ボックス 26">
              <a:extLst>
                <a:ext uri="{FF2B5EF4-FFF2-40B4-BE49-F238E27FC236}">
                  <a16:creationId xmlns:a16="http://schemas.microsoft.com/office/drawing/2014/main" id="{CE527A4F-587C-388E-E27E-62065C8DF3FD}"/>
                </a:ext>
              </a:extLst>
            </p:cNvPr>
            <p:cNvSpPr txBox="1"/>
            <p:nvPr/>
          </p:nvSpPr>
          <p:spPr>
            <a:xfrm>
              <a:off x="2517207" y="2979671"/>
              <a:ext cx="3982578" cy="791942"/>
            </a:xfrm>
            <a:prstGeom prst="rect">
              <a:avLst/>
            </a:prstGeom>
            <a:noFill/>
          </p:spPr>
          <p:txBody>
            <a:bodyPr wrap="square" rtlCol="0">
              <a:spAutoFit/>
            </a:bodyPr>
            <a:lstStyle/>
            <a:p>
              <a:r>
                <a:rPr kumimoji="1" lang="en-CA" altLang="ja-CA" dirty="0"/>
                <a:t>The duration of the digital pulse reflects the pulse height, if the pulse exceeds the threshold.</a:t>
              </a:r>
            </a:p>
          </p:txBody>
        </p:sp>
      </p:grpSp>
      <p:pic>
        <p:nvPicPr>
          <p:cNvPr id="3" name="図 2">
            <a:extLst>
              <a:ext uri="{FF2B5EF4-FFF2-40B4-BE49-F238E27FC236}">
                <a16:creationId xmlns:a16="http://schemas.microsoft.com/office/drawing/2014/main" id="{B646193A-E0A4-8DAC-FD27-8505B56ECB09}"/>
              </a:ext>
            </a:extLst>
          </p:cNvPr>
          <p:cNvPicPr>
            <a:picLocks noChangeAspect="1"/>
          </p:cNvPicPr>
          <p:nvPr/>
        </p:nvPicPr>
        <p:blipFill>
          <a:blip r:embed="rId3"/>
          <a:stretch>
            <a:fillRect/>
          </a:stretch>
        </p:blipFill>
        <p:spPr>
          <a:xfrm>
            <a:off x="9309675" y="1149134"/>
            <a:ext cx="825500" cy="5207000"/>
          </a:xfrm>
          <a:prstGeom prst="rect">
            <a:avLst/>
          </a:prstGeom>
        </p:spPr>
      </p:pic>
      <p:sp>
        <p:nvSpPr>
          <p:cNvPr id="6" name="テキスト ボックス 5">
            <a:extLst>
              <a:ext uri="{FF2B5EF4-FFF2-40B4-BE49-F238E27FC236}">
                <a16:creationId xmlns:a16="http://schemas.microsoft.com/office/drawing/2014/main" id="{19671AEF-29E2-CDB5-F91B-D2802F59F9C3}"/>
              </a:ext>
            </a:extLst>
          </p:cNvPr>
          <p:cNvSpPr txBox="1"/>
          <p:nvPr/>
        </p:nvSpPr>
        <p:spPr>
          <a:xfrm>
            <a:off x="8662086" y="365760"/>
            <a:ext cx="3486404" cy="923330"/>
          </a:xfrm>
          <a:prstGeom prst="rect">
            <a:avLst/>
          </a:prstGeom>
          <a:noFill/>
        </p:spPr>
        <p:txBody>
          <a:bodyPr wrap="none" rtlCol="0">
            <a:spAutoFit/>
          </a:bodyPr>
          <a:lstStyle/>
          <a:p>
            <a:r>
              <a:rPr kumimoji="1" lang="en-CA" altLang="ja-CA" dirty="0"/>
              <a:t>Most of the NIM discriminators</a:t>
            </a:r>
          </a:p>
          <a:p>
            <a:r>
              <a:rPr kumimoji="1" lang="en-CA" altLang="ja-CA" dirty="0"/>
              <a:t>(</a:t>
            </a:r>
            <a:r>
              <a:rPr kumimoji="1" lang="en-CA" altLang="ja-CA" dirty="0" err="1"/>
              <a:t>eg.</a:t>
            </a:r>
            <a:r>
              <a:rPr kumimoji="1" lang="en-CA" altLang="ja-CA" dirty="0"/>
              <a:t> LeCroy 623) has fixed widths.</a:t>
            </a:r>
          </a:p>
          <a:p>
            <a:pPr algn="r"/>
            <a:r>
              <a:rPr kumimoji="1" lang="en-CA" altLang="ja-CA" dirty="0"/>
              <a:t>Not providing TOT.</a:t>
            </a:r>
            <a:endParaRPr kumimoji="1" lang="ja-CA" altLang="en-US" dirty="0"/>
          </a:p>
        </p:txBody>
      </p:sp>
      <p:sp>
        <p:nvSpPr>
          <p:cNvPr id="9" name="テキスト ボックス 8">
            <a:extLst>
              <a:ext uri="{FF2B5EF4-FFF2-40B4-BE49-F238E27FC236}">
                <a16:creationId xmlns:a16="http://schemas.microsoft.com/office/drawing/2014/main" id="{B838BFA4-DB52-5C83-8CF2-11BE6CABC2AD}"/>
              </a:ext>
            </a:extLst>
          </p:cNvPr>
          <p:cNvSpPr txBox="1"/>
          <p:nvPr/>
        </p:nvSpPr>
        <p:spPr>
          <a:xfrm>
            <a:off x="1619704" y="5618056"/>
            <a:ext cx="6546279" cy="461665"/>
          </a:xfrm>
          <a:prstGeom prst="rect">
            <a:avLst/>
          </a:prstGeom>
          <a:noFill/>
        </p:spPr>
        <p:txBody>
          <a:bodyPr wrap="none" rtlCol="0">
            <a:spAutoFit/>
          </a:bodyPr>
          <a:lstStyle/>
          <a:p>
            <a:r>
              <a:rPr kumimoji="1" lang="en-CA" altLang="ja-CA" sz="2400" dirty="0"/>
              <a:t>Convenient method to estimate the pulse height</a:t>
            </a:r>
            <a:endParaRPr kumimoji="1" lang="ja-CA" altLang="en-US" sz="2400" dirty="0"/>
          </a:p>
        </p:txBody>
      </p:sp>
    </p:spTree>
    <p:extLst>
      <p:ext uri="{BB962C8B-B14F-4D97-AF65-F5344CB8AC3E}">
        <p14:creationId xmlns:p14="http://schemas.microsoft.com/office/powerpoint/2010/main" val="2286611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0F3B3-24F8-17CE-ECA5-3AD5A918AF12}"/>
              </a:ext>
            </a:extLst>
          </p:cNvPr>
          <p:cNvSpPr>
            <a:spLocks noGrp="1"/>
          </p:cNvSpPr>
          <p:nvPr>
            <p:ph type="title"/>
          </p:nvPr>
        </p:nvSpPr>
        <p:spPr>
          <a:xfrm>
            <a:off x="838200" y="212652"/>
            <a:ext cx="10515600" cy="1325563"/>
          </a:xfrm>
        </p:spPr>
        <p:txBody>
          <a:bodyPr/>
          <a:lstStyle/>
          <a:p>
            <a:r>
              <a:rPr kumimoji="1" lang="en-CA" altLang="ja-CA" dirty="0"/>
              <a:t>Contents</a:t>
            </a:r>
            <a:endParaRPr kumimoji="1" lang="ja-CA" altLang="en-US" dirty="0"/>
          </a:p>
        </p:txBody>
      </p:sp>
      <p:sp>
        <p:nvSpPr>
          <p:cNvPr id="3" name="コンテンツ プレースホルダー 2">
            <a:extLst>
              <a:ext uri="{FF2B5EF4-FFF2-40B4-BE49-F238E27FC236}">
                <a16:creationId xmlns:a16="http://schemas.microsoft.com/office/drawing/2014/main" id="{18AC5B04-59D0-B536-A93C-15FC8048C529}"/>
              </a:ext>
            </a:extLst>
          </p:cNvPr>
          <p:cNvSpPr>
            <a:spLocks noGrp="1"/>
          </p:cNvSpPr>
          <p:nvPr>
            <p:ph idx="1"/>
          </p:nvPr>
        </p:nvSpPr>
        <p:spPr>
          <a:xfrm>
            <a:off x="838200" y="1318437"/>
            <a:ext cx="10515600" cy="5326911"/>
          </a:xfrm>
        </p:spPr>
        <p:txBody>
          <a:bodyPr>
            <a:normAutofit/>
          </a:bodyPr>
          <a:lstStyle/>
          <a:p>
            <a:r>
              <a:rPr kumimoji="1" lang="en-CA" altLang="ja-CA" dirty="0"/>
              <a:t>Simplest µSR set up</a:t>
            </a:r>
          </a:p>
          <a:p>
            <a:r>
              <a:rPr kumimoji="1" lang="en-CA" altLang="ja-CA" dirty="0"/>
              <a:t>Plastic Scintillator, PMT, Discriminator, Gate, TDC, DAQ cycle</a:t>
            </a:r>
          </a:p>
          <a:p>
            <a:r>
              <a:rPr kumimoji="1" lang="en-CA" altLang="ja-CA" dirty="0"/>
              <a:t>Requirements to the detectors </a:t>
            </a:r>
          </a:p>
          <a:p>
            <a:pPr lvl="1"/>
            <a:r>
              <a:rPr kumimoji="1" lang="en-CA" altLang="ja-CA" dirty="0"/>
              <a:t>DC muon beam</a:t>
            </a:r>
          </a:p>
          <a:p>
            <a:pPr lvl="1"/>
            <a:r>
              <a:rPr kumimoji="1" lang="en-CA" altLang="ja-CA" dirty="0"/>
              <a:t>Pulsed muon beam</a:t>
            </a:r>
          </a:p>
          <a:p>
            <a:r>
              <a:rPr kumimoji="1" lang="en-CA" altLang="ja-CA" dirty="0"/>
              <a:t>Fight against noise – what is the </a:t>
            </a:r>
            <a:r>
              <a:rPr kumimoji="1" lang="en-CA" altLang="ja-CA" i="1" dirty="0"/>
              <a:t>ground</a:t>
            </a:r>
            <a:r>
              <a:rPr kumimoji="1" lang="en-CA" altLang="ja-CA" dirty="0"/>
              <a:t> in circuits</a:t>
            </a:r>
          </a:p>
          <a:p>
            <a:r>
              <a:rPr kumimoji="1" lang="en-CA" altLang="ja-CA" dirty="0"/>
              <a:t>Fight against temperature-based instability</a:t>
            </a:r>
          </a:p>
          <a:p>
            <a:endParaRPr kumimoji="1" lang="en-CA" altLang="ja-CA" dirty="0"/>
          </a:p>
          <a:p>
            <a:r>
              <a:rPr kumimoji="1" lang="en-CA" altLang="ja-CA" dirty="0"/>
              <a:t>Future capabilities in instruments</a:t>
            </a:r>
          </a:p>
          <a:p>
            <a:r>
              <a:rPr kumimoji="1" lang="en-CA" altLang="ja-CA" dirty="0"/>
              <a:t>Summary</a:t>
            </a:r>
          </a:p>
        </p:txBody>
      </p:sp>
    </p:spTree>
    <p:extLst>
      <p:ext uri="{BB962C8B-B14F-4D97-AF65-F5344CB8AC3E}">
        <p14:creationId xmlns:p14="http://schemas.microsoft.com/office/powerpoint/2010/main" val="32473071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E5AEC4-9F79-754E-5246-3F6B0584C6EA}"/>
              </a:ext>
            </a:extLst>
          </p:cNvPr>
          <p:cNvSpPr>
            <a:spLocks noGrp="1"/>
          </p:cNvSpPr>
          <p:nvPr>
            <p:ph type="title"/>
          </p:nvPr>
        </p:nvSpPr>
        <p:spPr>
          <a:xfrm>
            <a:off x="185194" y="168726"/>
            <a:ext cx="12122135" cy="752709"/>
          </a:xfrm>
        </p:spPr>
        <p:txBody>
          <a:bodyPr>
            <a:normAutofit/>
          </a:bodyPr>
          <a:lstStyle/>
          <a:p>
            <a:r>
              <a:rPr kumimoji="1" lang="en-CA" altLang="ja-CA" dirty="0"/>
              <a:t>Constant Fraction Discriminator (CFD) – DC-µSR</a:t>
            </a:r>
            <a:endParaRPr kumimoji="1" lang="ja-CA" altLang="en-US" dirty="0"/>
          </a:p>
        </p:txBody>
      </p:sp>
      <p:sp>
        <p:nvSpPr>
          <p:cNvPr id="5" name="テキスト ボックス 4">
            <a:extLst>
              <a:ext uri="{FF2B5EF4-FFF2-40B4-BE49-F238E27FC236}">
                <a16:creationId xmlns:a16="http://schemas.microsoft.com/office/drawing/2014/main" id="{A4F9F291-5C68-BD58-B548-7EC004327760}"/>
              </a:ext>
            </a:extLst>
          </p:cNvPr>
          <p:cNvSpPr txBox="1"/>
          <p:nvPr/>
        </p:nvSpPr>
        <p:spPr>
          <a:xfrm>
            <a:off x="185195" y="1009111"/>
            <a:ext cx="4050724" cy="461665"/>
          </a:xfrm>
          <a:prstGeom prst="rect">
            <a:avLst/>
          </a:prstGeom>
          <a:noFill/>
        </p:spPr>
        <p:txBody>
          <a:bodyPr wrap="none" rtlCol="0">
            <a:spAutoFit/>
          </a:bodyPr>
          <a:lstStyle/>
          <a:p>
            <a:r>
              <a:rPr kumimoji="1" lang="en-CA" altLang="ja-CA" sz="2400" dirty="0"/>
              <a:t>Fixed threshold discriminator</a:t>
            </a:r>
            <a:endParaRPr kumimoji="1" lang="ja-CA" altLang="en-US" sz="2400" dirty="0"/>
          </a:p>
        </p:txBody>
      </p:sp>
      <p:grpSp>
        <p:nvGrpSpPr>
          <p:cNvPr id="28" name="グループ化 27">
            <a:extLst>
              <a:ext uri="{FF2B5EF4-FFF2-40B4-BE49-F238E27FC236}">
                <a16:creationId xmlns:a16="http://schemas.microsoft.com/office/drawing/2014/main" id="{192985AC-0077-96A1-73C0-CD9AB6A3ADDD}"/>
              </a:ext>
            </a:extLst>
          </p:cNvPr>
          <p:cNvGrpSpPr/>
          <p:nvPr/>
        </p:nvGrpSpPr>
        <p:grpSpPr>
          <a:xfrm>
            <a:off x="253727" y="2036777"/>
            <a:ext cx="3913659" cy="2574316"/>
            <a:chOff x="506187" y="1971180"/>
            <a:chExt cx="5993598" cy="3154281"/>
          </a:xfrm>
        </p:grpSpPr>
        <p:pic>
          <p:nvPicPr>
            <p:cNvPr id="4" name="図 3">
              <a:extLst>
                <a:ext uri="{FF2B5EF4-FFF2-40B4-BE49-F238E27FC236}">
                  <a16:creationId xmlns:a16="http://schemas.microsoft.com/office/drawing/2014/main" id="{4D903127-B89D-B18E-F1CE-547C2B95A6B8}"/>
                </a:ext>
              </a:extLst>
            </p:cNvPr>
            <p:cNvPicPr>
              <a:picLocks noChangeAspect="1"/>
            </p:cNvPicPr>
            <p:nvPr/>
          </p:nvPicPr>
          <p:blipFill>
            <a:blip r:embed="rId2"/>
            <a:stretch>
              <a:fillRect/>
            </a:stretch>
          </p:blipFill>
          <p:spPr>
            <a:xfrm>
              <a:off x="506187" y="3021740"/>
              <a:ext cx="5755716" cy="2103721"/>
            </a:xfrm>
            <a:prstGeom prst="rect">
              <a:avLst/>
            </a:prstGeom>
          </p:spPr>
        </p:pic>
        <p:cxnSp>
          <p:nvCxnSpPr>
            <p:cNvPr id="7" name="直線コネクタ 6">
              <a:extLst>
                <a:ext uri="{FF2B5EF4-FFF2-40B4-BE49-F238E27FC236}">
                  <a16:creationId xmlns:a16="http://schemas.microsoft.com/office/drawing/2014/main" id="{445178C1-9345-D2E5-6807-A1B284A7B31B}"/>
                </a:ext>
              </a:extLst>
            </p:cNvPr>
            <p:cNvCxnSpPr/>
            <p:nvPr/>
          </p:nvCxnSpPr>
          <p:spPr>
            <a:xfrm>
              <a:off x="613458" y="2621083"/>
              <a:ext cx="5532698" cy="0"/>
            </a:xfrm>
            <a:prstGeom prst="line">
              <a:avLst/>
            </a:prstGeom>
            <a:ln w="38100">
              <a:prstDash val="solid"/>
            </a:ln>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3D54088C-2E75-9DA0-12CB-8009E1437F0F}"/>
                </a:ext>
              </a:extLst>
            </p:cNvPr>
            <p:cNvCxnSpPr/>
            <p:nvPr/>
          </p:nvCxnSpPr>
          <p:spPr>
            <a:xfrm>
              <a:off x="613458" y="4386811"/>
              <a:ext cx="5532698"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pic>
          <p:nvPicPr>
            <p:cNvPr id="12" name="図 11">
              <a:extLst>
                <a:ext uri="{FF2B5EF4-FFF2-40B4-BE49-F238E27FC236}">
                  <a16:creationId xmlns:a16="http://schemas.microsoft.com/office/drawing/2014/main" id="{D4C0C2A1-F8F7-66A9-C9DE-12410CF4CB48}"/>
                </a:ext>
              </a:extLst>
            </p:cNvPr>
            <p:cNvPicPr>
              <a:picLocks noChangeAspect="1"/>
            </p:cNvPicPr>
            <p:nvPr/>
          </p:nvPicPr>
          <p:blipFill>
            <a:blip r:embed="rId2"/>
            <a:stretch>
              <a:fillRect/>
            </a:stretch>
          </p:blipFill>
          <p:spPr>
            <a:xfrm>
              <a:off x="506187" y="3929422"/>
              <a:ext cx="5755716" cy="1147817"/>
            </a:xfrm>
            <a:prstGeom prst="rect">
              <a:avLst/>
            </a:prstGeom>
          </p:spPr>
        </p:pic>
        <p:grpSp>
          <p:nvGrpSpPr>
            <p:cNvPr id="15" name="グループ化 14">
              <a:extLst>
                <a:ext uri="{FF2B5EF4-FFF2-40B4-BE49-F238E27FC236}">
                  <a16:creationId xmlns:a16="http://schemas.microsoft.com/office/drawing/2014/main" id="{E653183F-13F8-6EB6-7728-6645538B03A2}"/>
                </a:ext>
              </a:extLst>
            </p:cNvPr>
            <p:cNvGrpSpPr/>
            <p:nvPr/>
          </p:nvGrpSpPr>
          <p:grpSpPr>
            <a:xfrm>
              <a:off x="1402465" y="1971180"/>
              <a:ext cx="931961" cy="2423154"/>
              <a:chOff x="1402465" y="2744834"/>
              <a:chExt cx="931961" cy="1649499"/>
            </a:xfrm>
          </p:grpSpPr>
          <p:cxnSp>
            <p:nvCxnSpPr>
              <p:cNvPr id="8" name="直線コネクタ 7">
                <a:extLst>
                  <a:ext uri="{FF2B5EF4-FFF2-40B4-BE49-F238E27FC236}">
                    <a16:creationId xmlns:a16="http://schemas.microsoft.com/office/drawing/2014/main" id="{E9D6E6F8-BC10-365B-48EE-9DCF2DA065A5}"/>
                  </a:ext>
                </a:extLst>
              </p:cNvPr>
              <p:cNvCxnSpPr>
                <a:cxnSpLocks/>
              </p:cNvCxnSpPr>
              <p:nvPr/>
            </p:nvCxnSpPr>
            <p:spPr>
              <a:xfrm>
                <a:off x="1402465" y="2752657"/>
                <a:ext cx="0" cy="1641676"/>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10" name="直線コネクタ 9">
                <a:extLst>
                  <a:ext uri="{FF2B5EF4-FFF2-40B4-BE49-F238E27FC236}">
                    <a16:creationId xmlns:a16="http://schemas.microsoft.com/office/drawing/2014/main" id="{26155C3F-E8DD-6708-24E1-4F17FA10E0D6}"/>
                  </a:ext>
                </a:extLst>
              </p:cNvPr>
              <p:cNvCxnSpPr>
                <a:cxnSpLocks/>
              </p:cNvCxnSpPr>
              <p:nvPr/>
            </p:nvCxnSpPr>
            <p:spPr>
              <a:xfrm>
                <a:off x="2334426" y="2752657"/>
                <a:ext cx="0" cy="1641676"/>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DB537AED-6148-3972-61D7-FACE5D1C3F1A}"/>
                  </a:ext>
                </a:extLst>
              </p:cNvPr>
              <p:cNvCxnSpPr>
                <a:cxnSpLocks/>
              </p:cNvCxnSpPr>
              <p:nvPr/>
            </p:nvCxnSpPr>
            <p:spPr>
              <a:xfrm>
                <a:off x="1527509" y="2752653"/>
                <a:ext cx="0" cy="1641676"/>
              </a:xfrm>
              <a:prstGeom prst="line">
                <a:avLst/>
              </a:prstGeom>
              <a:ln>
                <a:solidFill>
                  <a:srgbClr val="0432FF"/>
                </a:solidFill>
                <a:prstDash val="dash"/>
              </a:ln>
            </p:spPr>
            <p:style>
              <a:lnRef idx="2">
                <a:schemeClr val="accent1"/>
              </a:lnRef>
              <a:fillRef idx="0">
                <a:schemeClr val="accent1"/>
              </a:fillRef>
              <a:effectRef idx="1">
                <a:schemeClr val="accent1"/>
              </a:effectRef>
              <a:fontRef idx="minor">
                <a:schemeClr val="tx1"/>
              </a:fontRef>
            </p:style>
          </p:cxnSp>
          <p:cxnSp>
            <p:nvCxnSpPr>
              <p:cNvPr id="14" name="直線コネクタ 13">
                <a:extLst>
                  <a:ext uri="{FF2B5EF4-FFF2-40B4-BE49-F238E27FC236}">
                    <a16:creationId xmlns:a16="http://schemas.microsoft.com/office/drawing/2014/main" id="{3245D9FC-DC29-4195-4C32-19E56349210D}"/>
                  </a:ext>
                </a:extLst>
              </p:cNvPr>
              <p:cNvCxnSpPr>
                <a:cxnSpLocks/>
              </p:cNvCxnSpPr>
              <p:nvPr/>
            </p:nvCxnSpPr>
            <p:spPr>
              <a:xfrm>
                <a:off x="2125390" y="2744834"/>
                <a:ext cx="0" cy="1641676"/>
              </a:xfrm>
              <a:prstGeom prst="line">
                <a:avLst/>
              </a:prstGeom>
              <a:ln>
                <a:prstDash val="dash"/>
              </a:ln>
            </p:spPr>
            <p:style>
              <a:lnRef idx="2">
                <a:schemeClr val="accent1"/>
              </a:lnRef>
              <a:fillRef idx="0">
                <a:schemeClr val="accent1"/>
              </a:fillRef>
              <a:effectRef idx="1">
                <a:schemeClr val="accent1"/>
              </a:effectRef>
              <a:fontRef idx="minor">
                <a:schemeClr val="tx1"/>
              </a:fontRef>
            </p:style>
          </p:cxnSp>
        </p:grpSp>
        <p:cxnSp>
          <p:nvCxnSpPr>
            <p:cNvPr id="17" name="直線コネクタ 16">
              <a:extLst>
                <a:ext uri="{FF2B5EF4-FFF2-40B4-BE49-F238E27FC236}">
                  <a16:creationId xmlns:a16="http://schemas.microsoft.com/office/drawing/2014/main" id="{60C5F1BA-896D-0A7E-12A4-33D0F07289FC}"/>
                </a:ext>
              </a:extLst>
            </p:cNvPr>
            <p:cNvCxnSpPr/>
            <p:nvPr/>
          </p:nvCxnSpPr>
          <p:spPr>
            <a:xfrm flipV="1">
              <a:off x="1402465" y="1982666"/>
              <a:ext cx="0" cy="638417"/>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直線コネクタ 17">
              <a:extLst>
                <a:ext uri="{FF2B5EF4-FFF2-40B4-BE49-F238E27FC236}">
                  <a16:creationId xmlns:a16="http://schemas.microsoft.com/office/drawing/2014/main" id="{B363283E-D5F5-B76B-75A9-87E11160A1DD}"/>
                </a:ext>
              </a:extLst>
            </p:cNvPr>
            <p:cNvCxnSpPr/>
            <p:nvPr/>
          </p:nvCxnSpPr>
          <p:spPr>
            <a:xfrm flipV="1">
              <a:off x="2337328" y="1982666"/>
              <a:ext cx="0" cy="638417"/>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19" name="直線コネクタ 18">
              <a:extLst>
                <a:ext uri="{FF2B5EF4-FFF2-40B4-BE49-F238E27FC236}">
                  <a16:creationId xmlns:a16="http://schemas.microsoft.com/office/drawing/2014/main" id="{237E4DF2-83F8-67AB-1ADA-A2AF0BE94F19}"/>
                </a:ext>
              </a:extLst>
            </p:cNvPr>
            <p:cNvCxnSpPr>
              <a:cxnSpLocks/>
            </p:cNvCxnSpPr>
            <p:nvPr/>
          </p:nvCxnSpPr>
          <p:spPr>
            <a:xfrm>
              <a:off x="1402465" y="1982666"/>
              <a:ext cx="931961" cy="0"/>
            </a:xfrm>
            <a:prstGeom prst="line">
              <a:avLst/>
            </a:prstGeom>
            <a:ln w="38100"/>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92FC8488-94E4-422C-5F43-3EB5D6909562}"/>
                </a:ext>
              </a:extLst>
            </p:cNvPr>
            <p:cNvGrpSpPr/>
            <p:nvPr/>
          </p:nvGrpSpPr>
          <p:grpSpPr>
            <a:xfrm>
              <a:off x="1524606" y="1984064"/>
              <a:ext cx="600783" cy="638417"/>
              <a:chOff x="1554865" y="2135066"/>
              <a:chExt cx="934863" cy="638417"/>
            </a:xfrm>
          </p:grpSpPr>
          <p:cxnSp>
            <p:nvCxnSpPr>
              <p:cNvPr id="22" name="直線コネクタ 21">
                <a:extLst>
                  <a:ext uri="{FF2B5EF4-FFF2-40B4-BE49-F238E27FC236}">
                    <a16:creationId xmlns:a16="http://schemas.microsoft.com/office/drawing/2014/main" id="{078F1381-9ABA-6F5A-E84C-0715F2D2C3F6}"/>
                  </a:ext>
                </a:extLst>
              </p:cNvPr>
              <p:cNvCxnSpPr/>
              <p:nvPr/>
            </p:nvCxnSpPr>
            <p:spPr>
              <a:xfrm flipV="1">
                <a:off x="1554865" y="2135066"/>
                <a:ext cx="0" cy="638417"/>
              </a:xfrm>
              <a:prstGeom prst="line">
                <a:avLst/>
              </a:prstGeom>
              <a:ln w="38100">
                <a:solidFill>
                  <a:srgbClr val="0432FF"/>
                </a:solidFill>
              </a:ln>
            </p:spPr>
            <p:style>
              <a:lnRef idx="2">
                <a:schemeClr val="accent1"/>
              </a:lnRef>
              <a:fillRef idx="0">
                <a:schemeClr val="accent1"/>
              </a:fillRef>
              <a:effectRef idx="1">
                <a:schemeClr val="accent1"/>
              </a:effectRef>
              <a:fontRef idx="minor">
                <a:schemeClr val="tx1"/>
              </a:fontRef>
            </p:style>
          </p:cxnSp>
          <p:cxnSp>
            <p:nvCxnSpPr>
              <p:cNvPr id="23" name="直線コネクタ 22">
                <a:extLst>
                  <a:ext uri="{FF2B5EF4-FFF2-40B4-BE49-F238E27FC236}">
                    <a16:creationId xmlns:a16="http://schemas.microsoft.com/office/drawing/2014/main" id="{BEB4D148-4777-E02A-46C9-1159510CF60B}"/>
                  </a:ext>
                </a:extLst>
              </p:cNvPr>
              <p:cNvCxnSpPr/>
              <p:nvPr/>
            </p:nvCxnSpPr>
            <p:spPr>
              <a:xfrm flipV="1">
                <a:off x="2489728" y="2135066"/>
                <a:ext cx="0" cy="638417"/>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24" name="直線コネクタ 23">
                <a:extLst>
                  <a:ext uri="{FF2B5EF4-FFF2-40B4-BE49-F238E27FC236}">
                    <a16:creationId xmlns:a16="http://schemas.microsoft.com/office/drawing/2014/main" id="{263032A7-4F58-BDE1-04EC-5278321AC7B2}"/>
                  </a:ext>
                </a:extLst>
              </p:cNvPr>
              <p:cNvCxnSpPr>
                <a:cxnSpLocks/>
              </p:cNvCxnSpPr>
              <p:nvPr/>
            </p:nvCxnSpPr>
            <p:spPr>
              <a:xfrm>
                <a:off x="1554865" y="2135066"/>
                <a:ext cx="931961" cy="0"/>
              </a:xfrm>
              <a:prstGeom prst="line">
                <a:avLst/>
              </a:prstGeom>
              <a:ln w="38100"/>
            </p:spPr>
            <p:style>
              <a:lnRef idx="2">
                <a:schemeClr val="accent1"/>
              </a:lnRef>
              <a:fillRef idx="0">
                <a:schemeClr val="accent1"/>
              </a:fillRef>
              <a:effectRef idx="1">
                <a:schemeClr val="accent1"/>
              </a:effectRef>
              <a:fontRef idx="minor">
                <a:schemeClr val="tx1"/>
              </a:fontRef>
            </p:style>
          </p:cxnSp>
        </p:grpSp>
        <p:sp>
          <p:nvSpPr>
            <p:cNvPr id="26" name="正方形/長方形 25">
              <a:extLst>
                <a:ext uri="{FF2B5EF4-FFF2-40B4-BE49-F238E27FC236}">
                  <a16:creationId xmlns:a16="http://schemas.microsoft.com/office/drawing/2014/main" id="{99250C4D-7D95-B3BC-FDBA-AC57ABCAFDB8}"/>
                </a:ext>
              </a:extLst>
            </p:cNvPr>
            <p:cNvSpPr/>
            <p:nvPr/>
          </p:nvSpPr>
          <p:spPr>
            <a:xfrm>
              <a:off x="1543050" y="2575461"/>
              <a:ext cx="570947" cy="876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27" name="テキスト ボックス 26">
              <a:extLst>
                <a:ext uri="{FF2B5EF4-FFF2-40B4-BE49-F238E27FC236}">
                  <a16:creationId xmlns:a16="http://schemas.microsoft.com/office/drawing/2014/main" id="{C8C6BFE9-16F9-A27D-5841-4ED6E65DA6BB}"/>
                </a:ext>
              </a:extLst>
            </p:cNvPr>
            <p:cNvSpPr txBox="1"/>
            <p:nvPr/>
          </p:nvSpPr>
          <p:spPr>
            <a:xfrm>
              <a:off x="2517207" y="2979671"/>
              <a:ext cx="3982578" cy="1131346"/>
            </a:xfrm>
            <a:prstGeom prst="rect">
              <a:avLst/>
            </a:prstGeom>
            <a:noFill/>
          </p:spPr>
          <p:txBody>
            <a:bodyPr wrap="square" rtlCol="0">
              <a:spAutoFit/>
            </a:bodyPr>
            <a:lstStyle/>
            <a:p>
              <a:r>
                <a:rPr kumimoji="1" lang="en-CA" altLang="ja-CA" dirty="0"/>
                <a:t>Depending on the pulse height, the leading-edge timing changes</a:t>
              </a:r>
            </a:p>
          </p:txBody>
        </p:sp>
      </p:grpSp>
      <p:pic>
        <p:nvPicPr>
          <p:cNvPr id="30" name="図 29" descr="ダイアグラム&#10;&#10;AI 生成コンテンツは誤りを含む可能性があります。">
            <a:extLst>
              <a:ext uri="{FF2B5EF4-FFF2-40B4-BE49-F238E27FC236}">
                <a16:creationId xmlns:a16="http://schemas.microsoft.com/office/drawing/2014/main" id="{7588CD89-331D-D45E-8E67-9A62FD885573}"/>
              </a:ext>
            </a:extLst>
          </p:cNvPr>
          <p:cNvPicPr>
            <a:picLocks noChangeAspect="1"/>
          </p:cNvPicPr>
          <p:nvPr/>
        </p:nvPicPr>
        <p:blipFill>
          <a:blip r:embed="rId3"/>
          <a:stretch>
            <a:fillRect/>
          </a:stretch>
        </p:blipFill>
        <p:spPr>
          <a:xfrm>
            <a:off x="4181775" y="1609496"/>
            <a:ext cx="7895523" cy="4295165"/>
          </a:xfrm>
          <a:prstGeom prst="rect">
            <a:avLst/>
          </a:prstGeom>
        </p:spPr>
      </p:pic>
      <p:sp>
        <p:nvSpPr>
          <p:cNvPr id="31" name="テキスト ボックス 30">
            <a:extLst>
              <a:ext uri="{FF2B5EF4-FFF2-40B4-BE49-F238E27FC236}">
                <a16:creationId xmlns:a16="http://schemas.microsoft.com/office/drawing/2014/main" id="{8F3594F5-B039-2329-46F4-08F0CD7396F8}"/>
              </a:ext>
            </a:extLst>
          </p:cNvPr>
          <p:cNvSpPr txBox="1"/>
          <p:nvPr/>
        </p:nvSpPr>
        <p:spPr>
          <a:xfrm>
            <a:off x="165668" y="1432138"/>
            <a:ext cx="1506118" cy="461665"/>
          </a:xfrm>
          <a:prstGeom prst="rect">
            <a:avLst/>
          </a:prstGeom>
          <a:noFill/>
        </p:spPr>
        <p:txBody>
          <a:bodyPr wrap="none" rtlCol="0">
            <a:spAutoFit/>
          </a:bodyPr>
          <a:lstStyle/>
          <a:p>
            <a:r>
              <a:rPr kumimoji="1" lang="en-CA" altLang="ja-CA" sz="2400" dirty="0"/>
              <a:t>Time walk</a:t>
            </a:r>
            <a:endParaRPr kumimoji="1" lang="ja-CA" altLang="en-US" sz="2400" dirty="0"/>
          </a:p>
        </p:txBody>
      </p:sp>
      <p:sp>
        <p:nvSpPr>
          <p:cNvPr id="32" name="テキスト ボックス 31">
            <a:extLst>
              <a:ext uri="{FF2B5EF4-FFF2-40B4-BE49-F238E27FC236}">
                <a16:creationId xmlns:a16="http://schemas.microsoft.com/office/drawing/2014/main" id="{D5759493-9EF7-797E-ACC0-F2588C459354}"/>
              </a:ext>
            </a:extLst>
          </p:cNvPr>
          <p:cNvSpPr txBox="1"/>
          <p:nvPr/>
        </p:nvSpPr>
        <p:spPr>
          <a:xfrm>
            <a:off x="4538534" y="1009111"/>
            <a:ext cx="2331279" cy="461665"/>
          </a:xfrm>
          <a:prstGeom prst="rect">
            <a:avLst/>
          </a:prstGeom>
          <a:noFill/>
        </p:spPr>
        <p:txBody>
          <a:bodyPr wrap="none" rtlCol="0">
            <a:spAutoFit/>
          </a:bodyPr>
          <a:lstStyle/>
          <a:p>
            <a:r>
              <a:rPr kumimoji="1" lang="en-CA" altLang="ja-CA" sz="2400" dirty="0"/>
              <a:t>Principle of CFD</a:t>
            </a:r>
            <a:endParaRPr kumimoji="1" lang="ja-CA" altLang="en-US" sz="2400" dirty="0"/>
          </a:p>
        </p:txBody>
      </p:sp>
      <p:sp>
        <p:nvSpPr>
          <p:cNvPr id="34" name="テキスト ボックス 33">
            <a:extLst>
              <a:ext uri="{FF2B5EF4-FFF2-40B4-BE49-F238E27FC236}">
                <a16:creationId xmlns:a16="http://schemas.microsoft.com/office/drawing/2014/main" id="{3DC450A6-3381-5A2C-7DD6-A57D236A2473}"/>
              </a:ext>
            </a:extLst>
          </p:cNvPr>
          <p:cNvSpPr txBox="1"/>
          <p:nvPr/>
        </p:nvSpPr>
        <p:spPr>
          <a:xfrm>
            <a:off x="8040963" y="983917"/>
            <a:ext cx="4050724" cy="646331"/>
          </a:xfrm>
          <a:prstGeom prst="rect">
            <a:avLst/>
          </a:prstGeom>
          <a:noFill/>
        </p:spPr>
        <p:txBody>
          <a:bodyPr wrap="square">
            <a:spAutoFit/>
          </a:bodyPr>
          <a:lstStyle/>
          <a:p>
            <a:r>
              <a:rPr lang="ja-CA" altLang="en-US" dirty="0"/>
              <a:t>https://en.wikipedia.org/wiki/Constant_fraction_discriminator</a:t>
            </a:r>
          </a:p>
        </p:txBody>
      </p:sp>
      <p:sp>
        <p:nvSpPr>
          <p:cNvPr id="35" name="テキスト ボックス 34">
            <a:extLst>
              <a:ext uri="{FF2B5EF4-FFF2-40B4-BE49-F238E27FC236}">
                <a16:creationId xmlns:a16="http://schemas.microsoft.com/office/drawing/2014/main" id="{E06EAD55-3E60-84F0-4E36-757FB7B04119}"/>
              </a:ext>
            </a:extLst>
          </p:cNvPr>
          <p:cNvSpPr txBox="1"/>
          <p:nvPr/>
        </p:nvSpPr>
        <p:spPr>
          <a:xfrm>
            <a:off x="4778730" y="5525723"/>
            <a:ext cx="5374092" cy="830997"/>
          </a:xfrm>
          <a:prstGeom prst="rect">
            <a:avLst/>
          </a:prstGeom>
          <a:noFill/>
        </p:spPr>
        <p:txBody>
          <a:bodyPr wrap="square" rtlCol="0">
            <a:spAutoFit/>
          </a:bodyPr>
          <a:lstStyle/>
          <a:p>
            <a:r>
              <a:rPr kumimoji="1" lang="en-CA" altLang="ja-CA" sz="2400" dirty="0"/>
              <a:t>Timing of the zero-crossing point is independent to the pulse height</a:t>
            </a:r>
            <a:endParaRPr kumimoji="1" lang="ja-CA" altLang="en-US" sz="2400" dirty="0"/>
          </a:p>
        </p:txBody>
      </p:sp>
      <p:grpSp>
        <p:nvGrpSpPr>
          <p:cNvPr id="48" name="グループ化 47">
            <a:extLst>
              <a:ext uri="{FF2B5EF4-FFF2-40B4-BE49-F238E27FC236}">
                <a16:creationId xmlns:a16="http://schemas.microsoft.com/office/drawing/2014/main" id="{F38EF163-D940-2D6C-9E2C-B3CDE6BB9BB9}"/>
              </a:ext>
            </a:extLst>
          </p:cNvPr>
          <p:cNvGrpSpPr/>
          <p:nvPr/>
        </p:nvGrpSpPr>
        <p:grpSpPr>
          <a:xfrm>
            <a:off x="10489398" y="5874083"/>
            <a:ext cx="1619679" cy="555368"/>
            <a:chOff x="9688286" y="5848889"/>
            <a:chExt cx="2053954" cy="555368"/>
          </a:xfrm>
        </p:grpSpPr>
        <p:cxnSp>
          <p:nvCxnSpPr>
            <p:cNvPr id="37" name="直線コネクタ 36">
              <a:extLst>
                <a:ext uri="{FF2B5EF4-FFF2-40B4-BE49-F238E27FC236}">
                  <a16:creationId xmlns:a16="http://schemas.microsoft.com/office/drawing/2014/main" id="{F1F2BCE1-5AB7-65BA-0774-CC7B91E822D8}"/>
                </a:ext>
              </a:extLst>
            </p:cNvPr>
            <p:cNvCxnSpPr>
              <a:cxnSpLocks/>
            </p:cNvCxnSpPr>
            <p:nvPr/>
          </p:nvCxnSpPr>
          <p:spPr>
            <a:xfrm>
              <a:off x="9688286" y="6369923"/>
              <a:ext cx="2053954" cy="0"/>
            </a:xfrm>
            <a:prstGeom prst="line">
              <a:avLst/>
            </a:prstGeom>
            <a:ln w="38100">
              <a:prstDash val="solid"/>
            </a:ln>
          </p:spPr>
          <p:style>
            <a:lnRef idx="2">
              <a:schemeClr val="accent1"/>
            </a:lnRef>
            <a:fillRef idx="0">
              <a:schemeClr val="accent1"/>
            </a:fillRef>
            <a:effectRef idx="1">
              <a:schemeClr val="accent1"/>
            </a:effectRef>
            <a:fontRef idx="minor">
              <a:schemeClr val="tx1"/>
            </a:fontRef>
          </p:style>
        </p:cxnSp>
        <p:cxnSp>
          <p:nvCxnSpPr>
            <p:cNvPr id="38" name="直線コネクタ 37">
              <a:extLst>
                <a:ext uri="{FF2B5EF4-FFF2-40B4-BE49-F238E27FC236}">
                  <a16:creationId xmlns:a16="http://schemas.microsoft.com/office/drawing/2014/main" id="{E09546E1-F5A9-4313-92C9-976B9ADB4574}"/>
                </a:ext>
              </a:extLst>
            </p:cNvPr>
            <p:cNvCxnSpPr>
              <a:cxnSpLocks/>
            </p:cNvCxnSpPr>
            <p:nvPr/>
          </p:nvCxnSpPr>
          <p:spPr>
            <a:xfrm flipV="1">
              <a:off x="10591107" y="5848889"/>
              <a:ext cx="0" cy="521034"/>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37706B55-E14E-CBE6-8C37-E317CE155C85}"/>
                </a:ext>
              </a:extLst>
            </p:cNvPr>
            <p:cNvCxnSpPr>
              <a:cxnSpLocks/>
            </p:cNvCxnSpPr>
            <p:nvPr/>
          </p:nvCxnSpPr>
          <p:spPr>
            <a:xfrm flipV="1">
              <a:off x="11201547" y="5848889"/>
              <a:ext cx="0" cy="521034"/>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533E1D0E-A8BE-2DD9-2718-1C71064B544A}"/>
                </a:ext>
              </a:extLst>
            </p:cNvPr>
            <p:cNvCxnSpPr>
              <a:cxnSpLocks/>
            </p:cNvCxnSpPr>
            <p:nvPr/>
          </p:nvCxnSpPr>
          <p:spPr>
            <a:xfrm>
              <a:off x="10591107" y="5848889"/>
              <a:ext cx="608546"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41" name="正方形/長方形 40">
              <a:extLst>
                <a:ext uri="{FF2B5EF4-FFF2-40B4-BE49-F238E27FC236}">
                  <a16:creationId xmlns:a16="http://schemas.microsoft.com/office/drawing/2014/main" id="{18BF7AE4-B3F7-BE75-3A5B-B462F4193C8C}"/>
                </a:ext>
              </a:extLst>
            </p:cNvPr>
            <p:cNvSpPr/>
            <p:nvPr/>
          </p:nvSpPr>
          <p:spPr>
            <a:xfrm>
              <a:off x="10611406" y="6332715"/>
              <a:ext cx="575184" cy="715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grpSp>
      <p:cxnSp>
        <p:nvCxnSpPr>
          <p:cNvPr id="49" name="直線コネクタ 48">
            <a:extLst>
              <a:ext uri="{FF2B5EF4-FFF2-40B4-BE49-F238E27FC236}">
                <a16:creationId xmlns:a16="http://schemas.microsoft.com/office/drawing/2014/main" id="{F37020AD-2564-69A7-B169-810C9CAA6144}"/>
              </a:ext>
            </a:extLst>
          </p:cNvPr>
          <p:cNvCxnSpPr>
            <a:cxnSpLocks/>
          </p:cNvCxnSpPr>
          <p:nvPr/>
        </p:nvCxnSpPr>
        <p:spPr>
          <a:xfrm>
            <a:off x="11201332" y="4461212"/>
            <a:ext cx="0" cy="1968239"/>
          </a:xfrm>
          <a:prstGeom prst="line">
            <a:avLst/>
          </a:prstGeom>
          <a:ln>
            <a:prstDash val="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32671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4">
            <a:extLst>
              <a:ext uri="{FF2B5EF4-FFF2-40B4-BE49-F238E27FC236}">
                <a16:creationId xmlns:a16="http://schemas.microsoft.com/office/drawing/2014/main" id="{B33F61E6-754C-E4E2-7F00-77129FE152A3}"/>
              </a:ext>
            </a:extLst>
          </p:cNvPr>
          <p:cNvSpPr>
            <a:spLocks noGrp="1"/>
          </p:cNvSpPr>
          <p:nvPr>
            <p:ph type="sldNum" sz="quarter" idx="11"/>
          </p:nvPr>
        </p:nvSpPr>
        <p:spPr/>
        <p:txBody>
          <a:bodyPr/>
          <a:lstStyle/>
          <a:p>
            <a:fld id="{5D6570B4-7050-804C-959F-AD0C992A30B8}" type="slidenum">
              <a:rPr lang="en-US" altLang="ja-JP"/>
              <a:pPr/>
              <a:t>31</a:t>
            </a:fld>
            <a:endParaRPr lang="en-US" altLang="ja-JP"/>
          </a:p>
        </p:txBody>
      </p:sp>
      <p:pic>
        <p:nvPicPr>
          <p:cNvPr id="637017" name="Picture 89">
            <a:extLst>
              <a:ext uri="{FF2B5EF4-FFF2-40B4-BE49-F238E27FC236}">
                <a16:creationId xmlns:a16="http://schemas.microsoft.com/office/drawing/2014/main" id="{DB4E49D3-0F0F-0909-140B-A55168C090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3638" y="4000501"/>
            <a:ext cx="4292600" cy="2574925"/>
          </a:xfrm>
          <a:prstGeom prst="rect">
            <a:avLst/>
          </a:prstGeom>
          <a:noFill/>
          <a:extLst>
            <a:ext uri="{909E8E84-426E-40DD-AFC4-6F175D3DCCD1}">
              <a14:hiddenFill xmlns:a14="http://schemas.microsoft.com/office/drawing/2010/main">
                <a:solidFill>
                  <a:srgbClr val="FFFFFF"/>
                </a:solidFill>
              </a14:hiddenFill>
            </a:ext>
          </a:extLst>
        </p:spPr>
      </p:pic>
      <p:grpSp>
        <p:nvGrpSpPr>
          <p:cNvPr id="637018" name="Group 90">
            <a:extLst>
              <a:ext uri="{FF2B5EF4-FFF2-40B4-BE49-F238E27FC236}">
                <a16:creationId xmlns:a16="http://schemas.microsoft.com/office/drawing/2014/main" id="{95B1494F-F5BA-3261-FA4D-936909063394}"/>
              </a:ext>
            </a:extLst>
          </p:cNvPr>
          <p:cNvGrpSpPr>
            <a:grpSpLocks/>
          </p:cNvGrpSpPr>
          <p:nvPr/>
        </p:nvGrpSpPr>
        <p:grpSpPr bwMode="auto">
          <a:xfrm>
            <a:off x="6251575" y="2030414"/>
            <a:ext cx="4305300" cy="2573337"/>
            <a:chOff x="3054" y="1273"/>
            <a:chExt cx="2648" cy="1577"/>
          </a:xfrm>
        </p:grpSpPr>
        <p:pic>
          <p:nvPicPr>
            <p:cNvPr id="636996" name="Picture 68">
              <a:extLst>
                <a:ext uri="{FF2B5EF4-FFF2-40B4-BE49-F238E27FC236}">
                  <a16:creationId xmlns:a16="http://schemas.microsoft.com/office/drawing/2014/main" id="{B525D412-6D7B-7A97-833C-49CFEFF7C1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4" y="1273"/>
              <a:ext cx="2648" cy="1577"/>
            </a:xfrm>
            <a:prstGeom prst="rect">
              <a:avLst/>
            </a:prstGeom>
            <a:noFill/>
            <a:extLst>
              <a:ext uri="{909E8E84-426E-40DD-AFC4-6F175D3DCCD1}">
                <a14:hiddenFill xmlns:a14="http://schemas.microsoft.com/office/drawing/2010/main">
                  <a:solidFill>
                    <a:srgbClr val="FFFFFF"/>
                  </a:solidFill>
                </a14:hiddenFill>
              </a:ext>
            </a:extLst>
          </p:spPr>
        </p:pic>
        <p:sp>
          <p:nvSpPr>
            <p:cNvPr id="637001" name="Line 73">
              <a:extLst>
                <a:ext uri="{FF2B5EF4-FFF2-40B4-BE49-F238E27FC236}">
                  <a16:creationId xmlns:a16="http://schemas.microsoft.com/office/drawing/2014/main" id="{31344CE1-6A14-9897-5E41-0511E108FBBD}"/>
                </a:ext>
              </a:extLst>
            </p:cNvPr>
            <p:cNvSpPr>
              <a:spLocks noChangeShapeType="1"/>
            </p:cNvSpPr>
            <p:nvPr/>
          </p:nvSpPr>
          <p:spPr bwMode="auto">
            <a:xfrm>
              <a:off x="5102" y="1907"/>
              <a:ext cx="248"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sp>
          <p:nvSpPr>
            <p:cNvPr id="637003" name="Line 75">
              <a:extLst>
                <a:ext uri="{FF2B5EF4-FFF2-40B4-BE49-F238E27FC236}">
                  <a16:creationId xmlns:a16="http://schemas.microsoft.com/office/drawing/2014/main" id="{F7927E6D-7F20-3606-31F1-55EE0D7B6AF2}"/>
                </a:ext>
              </a:extLst>
            </p:cNvPr>
            <p:cNvSpPr>
              <a:spLocks noChangeShapeType="1"/>
            </p:cNvSpPr>
            <p:nvPr/>
          </p:nvSpPr>
          <p:spPr bwMode="auto">
            <a:xfrm>
              <a:off x="4887" y="1984"/>
              <a:ext cx="0" cy="17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grpSp>
      <p:sp>
        <p:nvSpPr>
          <p:cNvPr id="636930" name="Rectangle 2">
            <a:extLst>
              <a:ext uri="{FF2B5EF4-FFF2-40B4-BE49-F238E27FC236}">
                <a16:creationId xmlns:a16="http://schemas.microsoft.com/office/drawing/2014/main" id="{480A6F3B-DBFA-992F-C667-8C68BD23D7D0}"/>
              </a:ext>
            </a:extLst>
          </p:cNvPr>
          <p:cNvSpPr>
            <a:spLocks noGrp="1" noChangeArrowheads="1"/>
          </p:cNvSpPr>
          <p:nvPr>
            <p:ph type="title"/>
          </p:nvPr>
        </p:nvSpPr>
        <p:spPr>
          <a:xfrm>
            <a:off x="106680" y="44449"/>
            <a:ext cx="5105400" cy="1862933"/>
          </a:xfrm>
        </p:spPr>
        <p:txBody>
          <a:bodyPr>
            <a:normAutofit fontScale="90000"/>
          </a:bodyPr>
          <a:lstStyle/>
          <a:p>
            <a:r>
              <a:rPr lang="en-US" altLang="ja-JP" dirty="0"/>
              <a:t>Characteristics</a:t>
            </a:r>
            <a:br>
              <a:rPr lang="en-US" altLang="ja-JP" dirty="0"/>
            </a:br>
            <a:r>
              <a:rPr lang="en-US" altLang="ja-JP" dirty="0"/>
              <a:t>pixel size dependence</a:t>
            </a:r>
          </a:p>
        </p:txBody>
      </p:sp>
      <p:grpSp>
        <p:nvGrpSpPr>
          <p:cNvPr id="637000" name="Group 72">
            <a:extLst>
              <a:ext uri="{FF2B5EF4-FFF2-40B4-BE49-F238E27FC236}">
                <a16:creationId xmlns:a16="http://schemas.microsoft.com/office/drawing/2014/main" id="{4E22487A-26AE-A5C0-09BC-08DF4495F24D}"/>
              </a:ext>
            </a:extLst>
          </p:cNvPr>
          <p:cNvGrpSpPr>
            <a:grpSpLocks/>
          </p:cNvGrpSpPr>
          <p:nvPr/>
        </p:nvGrpSpPr>
        <p:grpSpPr bwMode="auto">
          <a:xfrm>
            <a:off x="1666875" y="1778001"/>
            <a:ext cx="3143250" cy="3121025"/>
            <a:chOff x="90" y="1120"/>
            <a:chExt cx="1980" cy="1966"/>
          </a:xfrm>
        </p:grpSpPr>
        <p:sp>
          <p:nvSpPr>
            <p:cNvPr id="636943" name="Line 15">
              <a:extLst>
                <a:ext uri="{FF2B5EF4-FFF2-40B4-BE49-F238E27FC236}">
                  <a16:creationId xmlns:a16="http://schemas.microsoft.com/office/drawing/2014/main" id="{9FE78379-BEC7-8EBF-4C06-31DED889FE2B}"/>
                </a:ext>
              </a:extLst>
            </p:cNvPr>
            <p:cNvSpPr>
              <a:spLocks noChangeShapeType="1"/>
            </p:cNvSpPr>
            <p:nvPr/>
          </p:nvSpPr>
          <p:spPr bwMode="auto">
            <a:xfrm>
              <a:off x="208" y="1248"/>
              <a:ext cx="10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sp>
          <p:nvSpPr>
            <p:cNvPr id="636944" name="Rectangle 16">
              <a:extLst>
                <a:ext uri="{FF2B5EF4-FFF2-40B4-BE49-F238E27FC236}">
                  <a16:creationId xmlns:a16="http://schemas.microsoft.com/office/drawing/2014/main" id="{67F7617F-7C05-7CDA-D5E5-51B11C3BABEF}"/>
                </a:ext>
              </a:extLst>
            </p:cNvPr>
            <p:cNvSpPr>
              <a:spLocks noChangeArrowheads="1"/>
            </p:cNvSpPr>
            <p:nvPr/>
          </p:nvSpPr>
          <p:spPr bwMode="auto">
            <a:xfrm>
              <a:off x="400" y="1408"/>
              <a:ext cx="192" cy="32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R</a:t>
              </a:r>
              <a:r>
                <a:rPr lang="ja-JP" altLang="en-US"/>
                <a:t>１</a:t>
              </a:r>
            </a:p>
          </p:txBody>
        </p:sp>
        <p:sp>
          <p:nvSpPr>
            <p:cNvPr id="636946" name="Line 18">
              <a:extLst>
                <a:ext uri="{FF2B5EF4-FFF2-40B4-BE49-F238E27FC236}">
                  <a16:creationId xmlns:a16="http://schemas.microsoft.com/office/drawing/2014/main" id="{41849B94-217D-2831-4D63-720A7CF6734B}"/>
                </a:ext>
              </a:extLst>
            </p:cNvPr>
            <p:cNvSpPr>
              <a:spLocks noChangeShapeType="1"/>
            </p:cNvSpPr>
            <p:nvPr/>
          </p:nvSpPr>
          <p:spPr bwMode="auto">
            <a:xfrm>
              <a:off x="496" y="1248"/>
              <a:ext cx="0" cy="1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sp>
          <p:nvSpPr>
            <p:cNvPr id="636947" name="Line 19">
              <a:extLst>
                <a:ext uri="{FF2B5EF4-FFF2-40B4-BE49-F238E27FC236}">
                  <a16:creationId xmlns:a16="http://schemas.microsoft.com/office/drawing/2014/main" id="{C1A56994-6B0F-6419-E20B-7049632B7488}"/>
                </a:ext>
              </a:extLst>
            </p:cNvPr>
            <p:cNvSpPr>
              <a:spLocks noChangeShapeType="1"/>
            </p:cNvSpPr>
            <p:nvPr/>
          </p:nvSpPr>
          <p:spPr bwMode="auto">
            <a:xfrm>
              <a:off x="496" y="1729"/>
              <a:ext cx="0" cy="2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sp>
          <p:nvSpPr>
            <p:cNvPr id="636948" name="Line 20">
              <a:extLst>
                <a:ext uri="{FF2B5EF4-FFF2-40B4-BE49-F238E27FC236}">
                  <a16:creationId xmlns:a16="http://schemas.microsoft.com/office/drawing/2014/main" id="{5C87AA31-1250-FCE4-B360-34B23910BFDC}"/>
                </a:ext>
              </a:extLst>
            </p:cNvPr>
            <p:cNvSpPr>
              <a:spLocks noChangeShapeType="1"/>
            </p:cNvSpPr>
            <p:nvPr/>
          </p:nvSpPr>
          <p:spPr bwMode="auto">
            <a:xfrm>
              <a:off x="352" y="1958"/>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sp>
          <p:nvSpPr>
            <p:cNvPr id="636949" name="Line 21">
              <a:extLst>
                <a:ext uri="{FF2B5EF4-FFF2-40B4-BE49-F238E27FC236}">
                  <a16:creationId xmlns:a16="http://schemas.microsoft.com/office/drawing/2014/main" id="{DABE3595-D21A-45DA-8ECF-C4574B3399F1}"/>
                </a:ext>
              </a:extLst>
            </p:cNvPr>
            <p:cNvSpPr>
              <a:spLocks noChangeShapeType="1"/>
            </p:cNvSpPr>
            <p:nvPr/>
          </p:nvSpPr>
          <p:spPr bwMode="auto">
            <a:xfrm>
              <a:off x="352" y="2089"/>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sp>
          <p:nvSpPr>
            <p:cNvPr id="636950" name="Line 22">
              <a:extLst>
                <a:ext uri="{FF2B5EF4-FFF2-40B4-BE49-F238E27FC236}">
                  <a16:creationId xmlns:a16="http://schemas.microsoft.com/office/drawing/2014/main" id="{6EEC4FF3-F59D-3E77-E6E9-9ADB00A4C136}"/>
                </a:ext>
              </a:extLst>
            </p:cNvPr>
            <p:cNvSpPr>
              <a:spLocks noChangeShapeType="1"/>
            </p:cNvSpPr>
            <p:nvPr/>
          </p:nvSpPr>
          <p:spPr bwMode="auto">
            <a:xfrm>
              <a:off x="496" y="2089"/>
              <a:ext cx="0" cy="87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sp>
          <p:nvSpPr>
            <p:cNvPr id="636951" name="Text Box 23">
              <a:extLst>
                <a:ext uri="{FF2B5EF4-FFF2-40B4-BE49-F238E27FC236}">
                  <a16:creationId xmlns:a16="http://schemas.microsoft.com/office/drawing/2014/main" id="{AE505236-29D1-AB6A-B4EA-E6AD2C625012}"/>
                </a:ext>
              </a:extLst>
            </p:cNvPr>
            <p:cNvSpPr txBox="1">
              <a:spLocks noChangeArrowheads="1"/>
            </p:cNvSpPr>
            <p:nvPr/>
          </p:nvSpPr>
          <p:spPr bwMode="auto">
            <a:xfrm>
              <a:off x="90" y="1908"/>
              <a:ext cx="363"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C</a:t>
              </a:r>
              <a:r>
                <a:rPr lang="ja-JP" altLang="en-US"/>
                <a:t>１</a:t>
              </a:r>
            </a:p>
          </p:txBody>
        </p:sp>
        <p:sp>
          <p:nvSpPr>
            <p:cNvPr id="636960" name="Line 32">
              <a:extLst>
                <a:ext uri="{FF2B5EF4-FFF2-40B4-BE49-F238E27FC236}">
                  <a16:creationId xmlns:a16="http://schemas.microsoft.com/office/drawing/2014/main" id="{AE8DC065-DCA9-346F-E8DE-B0557A2F2F54}"/>
                </a:ext>
              </a:extLst>
            </p:cNvPr>
            <p:cNvSpPr>
              <a:spLocks noChangeShapeType="1"/>
            </p:cNvSpPr>
            <p:nvPr/>
          </p:nvSpPr>
          <p:spPr bwMode="auto">
            <a:xfrm>
              <a:off x="496" y="1841"/>
              <a:ext cx="43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sp>
          <p:nvSpPr>
            <p:cNvPr id="636961" name="Line 33">
              <a:extLst>
                <a:ext uri="{FF2B5EF4-FFF2-40B4-BE49-F238E27FC236}">
                  <a16:creationId xmlns:a16="http://schemas.microsoft.com/office/drawing/2014/main" id="{37C74046-33E1-47EA-D9F9-C47722C102CD}"/>
                </a:ext>
              </a:extLst>
            </p:cNvPr>
            <p:cNvSpPr>
              <a:spLocks noChangeShapeType="1"/>
            </p:cNvSpPr>
            <p:nvPr/>
          </p:nvSpPr>
          <p:spPr bwMode="auto">
            <a:xfrm>
              <a:off x="928" y="1841"/>
              <a:ext cx="0" cy="1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sp>
          <p:nvSpPr>
            <p:cNvPr id="636962" name="AutoShape 34">
              <a:extLst>
                <a:ext uri="{FF2B5EF4-FFF2-40B4-BE49-F238E27FC236}">
                  <a16:creationId xmlns:a16="http://schemas.microsoft.com/office/drawing/2014/main" id="{9FDC5821-F9D2-93E7-0F55-0F34F366B79E}"/>
                </a:ext>
              </a:extLst>
            </p:cNvPr>
            <p:cNvSpPr>
              <a:spLocks noChangeArrowheads="1"/>
            </p:cNvSpPr>
            <p:nvPr/>
          </p:nvSpPr>
          <p:spPr bwMode="auto">
            <a:xfrm flipV="1">
              <a:off x="801" y="1961"/>
              <a:ext cx="257" cy="161"/>
            </a:xfrm>
            <a:prstGeom prst="triangle">
              <a:avLst>
                <a:gd name="adj" fmla="val 50000"/>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sp>
          <p:nvSpPr>
            <p:cNvPr id="636964" name="Line 36">
              <a:extLst>
                <a:ext uri="{FF2B5EF4-FFF2-40B4-BE49-F238E27FC236}">
                  <a16:creationId xmlns:a16="http://schemas.microsoft.com/office/drawing/2014/main" id="{8FF6FF4B-035E-6244-3F75-9304766C871A}"/>
                </a:ext>
              </a:extLst>
            </p:cNvPr>
            <p:cNvSpPr>
              <a:spLocks noChangeShapeType="1"/>
            </p:cNvSpPr>
            <p:nvPr/>
          </p:nvSpPr>
          <p:spPr bwMode="auto">
            <a:xfrm>
              <a:off x="800" y="2127"/>
              <a:ext cx="283"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sp>
          <p:nvSpPr>
            <p:cNvPr id="636965" name="Rectangle 37">
              <a:extLst>
                <a:ext uri="{FF2B5EF4-FFF2-40B4-BE49-F238E27FC236}">
                  <a16:creationId xmlns:a16="http://schemas.microsoft.com/office/drawing/2014/main" id="{A1802449-D00E-C147-C4F2-7F4CBAA706AB}"/>
                </a:ext>
              </a:extLst>
            </p:cNvPr>
            <p:cNvSpPr>
              <a:spLocks noChangeArrowheads="1"/>
            </p:cNvSpPr>
            <p:nvPr/>
          </p:nvSpPr>
          <p:spPr bwMode="auto">
            <a:xfrm>
              <a:off x="842" y="2423"/>
              <a:ext cx="192" cy="32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t>R</a:t>
              </a:r>
            </a:p>
          </p:txBody>
        </p:sp>
        <p:sp>
          <p:nvSpPr>
            <p:cNvPr id="636966" name="Line 38">
              <a:extLst>
                <a:ext uri="{FF2B5EF4-FFF2-40B4-BE49-F238E27FC236}">
                  <a16:creationId xmlns:a16="http://schemas.microsoft.com/office/drawing/2014/main" id="{77AE47A6-3F3E-0D83-2409-89BB58A087BC}"/>
                </a:ext>
              </a:extLst>
            </p:cNvPr>
            <p:cNvSpPr>
              <a:spLocks noChangeShapeType="1"/>
            </p:cNvSpPr>
            <p:nvPr/>
          </p:nvSpPr>
          <p:spPr bwMode="auto">
            <a:xfrm>
              <a:off x="939" y="2135"/>
              <a:ext cx="0" cy="28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sp>
          <p:nvSpPr>
            <p:cNvPr id="636979" name="Line 51">
              <a:extLst>
                <a:ext uri="{FF2B5EF4-FFF2-40B4-BE49-F238E27FC236}">
                  <a16:creationId xmlns:a16="http://schemas.microsoft.com/office/drawing/2014/main" id="{2693BA4B-FF2D-E44F-725E-B9EF27FE14CA}"/>
                </a:ext>
              </a:extLst>
            </p:cNvPr>
            <p:cNvSpPr>
              <a:spLocks noChangeShapeType="1"/>
            </p:cNvSpPr>
            <p:nvPr/>
          </p:nvSpPr>
          <p:spPr bwMode="auto">
            <a:xfrm rot="-5400000">
              <a:off x="1055" y="2185"/>
              <a:ext cx="0" cy="2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sp>
          <p:nvSpPr>
            <p:cNvPr id="636980" name="Line 52">
              <a:extLst>
                <a:ext uri="{FF2B5EF4-FFF2-40B4-BE49-F238E27FC236}">
                  <a16:creationId xmlns:a16="http://schemas.microsoft.com/office/drawing/2014/main" id="{E86C0E98-73E2-37A5-23D0-7E046FACE114}"/>
                </a:ext>
              </a:extLst>
            </p:cNvPr>
            <p:cNvSpPr>
              <a:spLocks noChangeShapeType="1"/>
            </p:cNvSpPr>
            <p:nvPr/>
          </p:nvSpPr>
          <p:spPr bwMode="auto">
            <a:xfrm rot="-5400000">
              <a:off x="1025" y="2300"/>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sp>
          <p:nvSpPr>
            <p:cNvPr id="636981" name="Line 53">
              <a:extLst>
                <a:ext uri="{FF2B5EF4-FFF2-40B4-BE49-F238E27FC236}">
                  <a16:creationId xmlns:a16="http://schemas.microsoft.com/office/drawing/2014/main" id="{0EFCEC99-FCF3-916F-F436-124586DB5F43}"/>
                </a:ext>
              </a:extLst>
            </p:cNvPr>
            <p:cNvSpPr>
              <a:spLocks noChangeShapeType="1"/>
            </p:cNvSpPr>
            <p:nvPr/>
          </p:nvSpPr>
          <p:spPr bwMode="auto">
            <a:xfrm rot="-5400000">
              <a:off x="1156" y="2300"/>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sp>
          <p:nvSpPr>
            <p:cNvPr id="636982" name="Line 54">
              <a:extLst>
                <a:ext uri="{FF2B5EF4-FFF2-40B4-BE49-F238E27FC236}">
                  <a16:creationId xmlns:a16="http://schemas.microsoft.com/office/drawing/2014/main" id="{F8D46A34-F106-CC2B-713A-FB38ED1394DB}"/>
                </a:ext>
              </a:extLst>
            </p:cNvPr>
            <p:cNvSpPr>
              <a:spLocks noChangeShapeType="1"/>
            </p:cNvSpPr>
            <p:nvPr/>
          </p:nvSpPr>
          <p:spPr bwMode="auto">
            <a:xfrm rot="-5400000">
              <a:off x="1509" y="2093"/>
              <a:ext cx="0" cy="41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sp>
          <p:nvSpPr>
            <p:cNvPr id="636983" name="Text Box 55">
              <a:extLst>
                <a:ext uri="{FF2B5EF4-FFF2-40B4-BE49-F238E27FC236}">
                  <a16:creationId xmlns:a16="http://schemas.microsoft.com/office/drawing/2014/main" id="{A212FF82-DB99-4D45-0F12-7BDD16555307}"/>
                </a:ext>
              </a:extLst>
            </p:cNvPr>
            <p:cNvSpPr txBox="1">
              <a:spLocks noChangeArrowheads="1"/>
            </p:cNvSpPr>
            <p:nvPr/>
          </p:nvSpPr>
          <p:spPr bwMode="auto">
            <a:xfrm>
              <a:off x="1202" y="1896"/>
              <a:ext cx="21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C</a:t>
              </a:r>
            </a:p>
          </p:txBody>
        </p:sp>
        <p:sp>
          <p:nvSpPr>
            <p:cNvPr id="636986" name="Line 58">
              <a:extLst>
                <a:ext uri="{FF2B5EF4-FFF2-40B4-BE49-F238E27FC236}">
                  <a16:creationId xmlns:a16="http://schemas.microsoft.com/office/drawing/2014/main" id="{CF167730-F87B-ECCF-3AC9-5C89116879B0}"/>
                </a:ext>
              </a:extLst>
            </p:cNvPr>
            <p:cNvSpPr>
              <a:spLocks noChangeShapeType="1"/>
            </p:cNvSpPr>
            <p:nvPr/>
          </p:nvSpPr>
          <p:spPr bwMode="auto">
            <a:xfrm>
              <a:off x="936" y="2753"/>
              <a:ext cx="0" cy="20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sp>
          <p:nvSpPr>
            <p:cNvPr id="636988" name="Oval 60">
              <a:extLst>
                <a:ext uri="{FF2B5EF4-FFF2-40B4-BE49-F238E27FC236}">
                  <a16:creationId xmlns:a16="http://schemas.microsoft.com/office/drawing/2014/main" id="{7D853974-4724-40B9-B7F8-0DE75F4CE114}"/>
                </a:ext>
              </a:extLst>
            </p:cNvPr>
            <p:cNvSpPr>
              <a:spLocks noChangeArrowheads="1"/>
            </p:cNvSpPr>
            <p:nvPr/>
          </p:nvSpPr>
          <p:spPr bwMode="auto">
            <a:xfrm>
              <a:off x="1693" y="2251"/>
              <a:ext cx="86" cy="96"/>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sp>
          <p:nvSpPr>
            <p:cNvPr id="636989" name="Line 61">
              <a:extLst>
                <a:ext uri="{FF2B5EF4-FFF2-40B4-BE49-F238E27FC236}">
                  <a16:creationId xmlns:a16="http://schemas.microsoft.com/office/drawing/2014/main" id="{5CB53B9B-553A-8433-012B-D95C62598A51}"/>
                </a:ext>
              </a:extLst>
            </p:cNvPr>
            <p:cNvSpPr>
              <a:spLocks noChangeShapeType="1"/>
            </p:cNvSpPr>
            <p:nvPr/>
          </p:nvSpPr>
          <p:spPr bwMode="auto">
            <a:xfrm>
              <a:off x="317" y="2977"/>
              <a:ext cx="129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sp>
          <p:nvSpPr>
            <p:cNvPr id="636990" name="Text Box 62">
              <a:extLst>
                <a:ext uri="{FF2B5EF4-FFF2-40B4-BE49-F238E27FC236}">
                  <a16:creationId xmlns:a16="http://schemas.microsoft.com/office/drawing/2014/main" id="{FDCE7710-8C3E-A318-ACBF-17E5843BA197}"/>
                </a:ext>
              </a:extLst>
            </p:cNvPr>
            <p:cNvSpPr txBox="1">
              <a:spLocks noChangeArrowheads="1"/>
            </p:cNvSpPr>
            <p:nvPr/>
          </p:nvSpPr>
          <p:spPr bwMode="auto">
            <a:xfrm>
              <a:off x="1295" y="1120"/>
              <a:ext cx="775"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Bias (-Vcc)</a:t>
              </a:r>
            </a:p>
          </p:txBody>
        </p:sp>
        <p:sp>
          <p:nvSpPr>
            <p:cNvPr id="636991" name="Text Box 63">
              <a:extLst>
                <a:ext uri="{FF2B5EF4-FFF2-40B4-BE49-F238E27FC236}">
                  <a16:creationId xmlns:a16="http://schemas.microsoft.com/office/drawing/2014/main" id="{E5815521-5DF1-B1D8-13F6-5C3B8710D36A}"/>
                </a:ext>
              </a:extLst>
            </p:cNvPr>
            <p:cNvSpPr txBox="1">
              <a:spLocks noChangeArrowheads="1"/>
            </p:cNvSpPr>
            <p:nvPr/>
          </p:nvSpPr>
          <p:spPr bwMode="auto">
            <a:xfrm>
              <a:off x="1629" y="1929"/>
              <a:ext cx="40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Vout</a:t>
              </a:r>
            </a:p>
          </p:txBody>
        </p:sp>
        <p:sp>
          <p:nvSpPr>
            <p:cNvPr id="636992" name="Text Box 64">
              <a:extLst>
                <a:ext uri="{FF2B5EF4-FFF2-40B4-BE49-F238E27FC236}">
                  <a16:creationId xmlns:a16="http://schemas.microsoft.com/office/drawing/2014/main" id="{B8D644D6-54C4-A812-B430-33F80D55E56B}"/>
                </a:ext>
              </a:extLst>
            </p:cNvPr>
            <p:cNvSpPr txBox="1">
              <a:spLocks noChangeArrowheads="1"/>
            </p:cNvSpPr>
            <p:nvPr/>
          </p:nvSpPr>
          <p:spPr bwMode="auto">
            <a:xfrm>
              <a:off x="1602" y="2853"/>
              <a:ext cx="422"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GND</a:t>
              </a:r>
            </a:p>
          </p:txBody>
        </p:sp>
      </p:grpSp>
      <p:sp>
        <p:nvSpPr>
          <p:cNvPr id="636998" name="Rectangle 70">
            <a:extLst>
              <a:ext uri="{FF2B5EF4-FFF2-40B4-BE49-F238E27FC236}">
                <a16:creationId xmlns:a16="http://schemas.microsoft.com/office/drawing/2014/main" id="{ED2CBB57-1489-7430-ED3A-B08AFFD7B1DD}"/>
              </a:ext>
            </a:extLst>
          </p:cNvPr>
          <p:cNvSpPr>
            <a:spLocks noChangeArrowheads="1"/>
          </p:cNvSpPr>
          <p:nvPr/>
        </p:nvSpPr>
        <p:spPr bwMode="auto">
          <a:xfrm>
            <a:off x="3935414" y="2305051"/>
            <a:ext cx="1824037"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ja-JP" sz="1400">
                <a:latin typeface="Century" panose="02040604050505020304" pitchFamily="18" charset="0"/>
                <a:ea typeface="ＭＳ 明朝" panose="02020609040205080304" pitchFamily="49" charset="-128"/>
              </a:rPr>
              <a:t>R1=10k, C1=100nF</a:t>
            </a:r>
          </a:p>
          <a:p>
            <a:pPr algn="just"/>
            <a:r>
              <a:rPr lang="en-US" altLang="ja-JP" sz="1400">
                <a:latin typeface="Century" panose="02040604050505020304" pitchFamily="18" charset="0"/>
                <a:ea typeface="ＭＳ 明朝" panose="02020609040205080304" pitchFamily="49" charset="-128"/>
              </a:rPr>
              <a:t>R=10k, C=100nF</a:t>
            </a:r>
            <a:endParaRPr lang="en-US" altLang="ja-JP" sz="1400">
              <a:latin typeface="Times New Roman" panose="02020603050405020304" pitchFamily="18" charset="0"/>
              <a:ea typeface="ＭＳ 明朝" panose="02020609040205080304" pitchFamily="49" charset="-128"/>
            </a:endParaRPr>
          </a:p>
        </p:txBody>
      </p:sp>
      <p:sp>
        <p:nvSpPr>
          <p:cNvPr id="637002" name="Text Box 74">
            <a:extLst>
              <a:ext uri="{FF2B5EF4-FFF2-40B4-BE49-F238E27FC236}">
                <a16:creationId xmlns:a16="http://schemas.microsoft.com/office/drawing/2014/main" id="{96BA33BB-CB45-D379-8ACC-1C22638CA447}"/>
              </a:ext>
            </a:extLst>
          </p:cNvPr>
          <p:cNvSpPr txBox="1">
            <a:spLocks noChangeArrowheads="1"/>
          </p:cNvSpPr>
          <p:nvPr/>
        </p:nvSpPr>
        <p:spPr bwMode="auto">
          <a:xfrm>
            <a:off x="9588500" y="3111500"/>
            <a:ext cx="67037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solidFill>
                  <a:schemeClr val="bg1"/>
                </a:solidFill>
              </a:rPr>
              <a:t>20ns</a:t>
            </a:r>
          </a:p>
        </p:txBody>
      </p:sp>
      <p:sp>
        <p:nvSpPr>
          <p:cNvPr id="637004" name="Text Box 76">
            <a:extLst>
              <a:ext uri="{FF2B5EF4-FFF2-40B4-BE49-F238E27FC236}">
                <a16:creationId xmlns:a16="http://schemas.microsoft.com/office/drawing/2014/main" id="{3F4FCAD1-5995-9F9B-5922-1BB753247151}"/>
              </a:ext>
            </a:extLst>
          </p:cNvPr>
          <p:cNvSpPr txBox="1">
            <a:spLocks noChangeArrowheads="1"/>
          </p:cNvSpPr>
          <p:nvPr/>
        </p:nvSpPr>
        <p:spPr bwMode="auto">
          <a:xfrm>
            <a:off x="9082089" y="3405188"/>
            <a:ext cx="63991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solidFill>
                  <a:schemeClr val="bg1"/>
                </a:solidFill>
              </a:rPr>
              <a:t>5mV</a:t>
            </a:r>
          </a:p>
        </p:txBody>
      </p:sp>
      <p:sp>
        <p:nvSpPr>
          <p:cNvPr id="637006" name="Rectangle 78">
            <a:extLst>
              <a:ext uri="{FF2B5EF4-FFF2-40B4-BE49-F238E27FC236}">
                <a16:creationId xmlns:a16="http://schemas.microsoft.com/office/drawing/2014/main" id="{B94E8B42-F874-8FD2-A01F-3DDEED81A82B}"/>
              </a:ext>
            </a:extLst>
          </p:cNvPr>
          <p:cNvSpPr>
            <a:spLocks noChangeArrowheads="1"/>
          </p:cNvSpPr>
          <p:nvPr/>
        </p:nvSpPr>
        <p:spPr bwMode="auto">
          <a:xfrm>
            <a:off x="1695451" y="2105025"/>
            <a:ext cx="995363" cy="1797050"/>
          </a:xfrm>
          <a:prstGeom prst="rect">
            <a:avLst/>
          </a:prstGeom>
          <a:noFill/>
          <a:ln w="38100">
            <a:solidFill>
              <a:schemeClr val="tx1"/>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CA" altLang="en-US"/>
          </a:p>
        </p:txBody>
      </p:sp>
      <p:sp>
        <p:nvSpPr>
          <p:cNvPr id="637007" name="Text Box 79">
            <a:extLst>
              <a:ext uri="{FF2B5EF4-FFF2-40B4-BE49-F238E27FC236}">
                <a16:creationId xmlns:a16="http://schemas.microsoft.com/office/drawing/2014/main" id="{AEB01495-FFCF-B9AD-9325-4A82ABC74928}"/>
              </a:ext>
            </a:extLst>
          </p:cNvPr>
          <p:cNvSpPr txBox="1">
            <a:spLocks noChangeArrowheads="1"/>
          </p:cNvSpPr>
          <p:nvPr/>
        </p:nvSpPr>
        <p:spPr bwMode="auto">
          <a:xfrm>
            <a:off x="1601788" y="3582989"/>
            <a:ext cx="126553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CA" altLang="ja-JP" dirty="0"/>
              <a:t>Noise filter</a:t>
            </a:r>
            <a:endParaRPr lang="ja-JP" altLang="en-US"/>
          </a:p>
        </p:txBody>
      </p:sp>
      <p:pic>
        <p:nvPicPr>
          <p:cNvPr id="637012" name="Picture 84">
            <a:extLst>
              <a:ext uri="{FF2B5EF4-FFF2-40B4-BE49-F238E27FC236}">
                <a16:creationId xmlns:a16="http://schemas.microsoft.com/office/drawing/2014/main" id="{21CA8B15-F0BC-94CE-15A3-A6B818D525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6813" y="22226"/>
            <a:ext cx="4310062" cy="2570163"/>
          </a:xfrm>
          <a:prstGeom prst="rect">
            <a:avLst/>
          </a:prstGeom>
          <a:noFill/>
          <a:extLst>
            <a:ext uri="{909E8E84-426E-40DD-AFC4-6F175D3DCCD1}">
              <a14:hiddenFill xmlns:a14="http://schemas.microsoft.com/office/drawing/2010/main">
                <a:solidFill>
                  <a:srgbClr val="FFFFFF"/>
                </a:solidFill>
              </a14:hiddenFill>
            </a:ext>
          </a:extLst>
        </p:spPr>
      </p:pic>
      <p:sp>
        <p:nvSpPr>
          <p:cNvPr id="637013" name="Rectangle 85">
            <a:extLst>
              <a:ext uri="{FF2B5EF4-FFF2-40B4-BE49-F238E27FC236}">
                <a16:creationId xmlns:a16="http://schemas.microsoft.com/office/drawing/2014/main" id="{7E37F114-2F1C-E593-1432-24AEF89EC52F}"/>
              </a:ext>
            </a:extLst>
          </p:cNvPr>
          <p:cNvSpPr>
            <a:spLocks noChangeArrowheads="1"/>
          </p:cNvSpPr>
          <p:nvPr/>
        </p:nvSpPr>
        <p:spPr bwMode="auto">
          <a:xfrm>
            <a:off x="6605588" y="1393826"/>
            <a:ext cx="1187450"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r>
              <a:rPr lang="en-US" altLang="ja-JP" sz="1400">
                <a:solidFill>
                  <a:srgbClr val="FFFFFF"/>
                </a:solidFill>
                <a:latin typeface="Century" panose="02040604050505020304" pitchFamily="18" charset="0"/>
                <a:ea typeface="ＭＳ 明朝" panose="02020609040205080304" pitchFamily="49" charset="-128"/>
              </a:rPr>
              <a:t>100px, bias=70.6V </a:t>
            </a:r>
          </a:p>
          <a:p>
            <a:pPr algn="r"/>
            <a:r>
              <a:rPr lang="en-US" altLang="ja-JP" sz="1400">
                <a:solidFill>
                  <a:srgbClr val="FFFFFF"/>
                </a:solidFill>
                <a:latin typeface="Century" panose="02040604050505020304" pitchFamily="18" charset="0"/>
                <a:ea typeface="ＭＳ 明朝" panose="02020609040205080304" pitchFamily="49" charset="-128"/>
              </a:rPr>
              <a:t>for 70.17V</a:t>
            </a:r>
          </a:p>
        </p:txBody>
      </p:sp>
      <p:sp>
        <p:nvSpPr>
          <p:cNvPr id="637014" name="Rectangle 86">
            <a:extLst>
              <a:ext uri="{FF2B5EF4-FFF2-40B4-BE49-F238E27FC236}">
                <a16:creationId xmlns:a16="http://schemas.microsoft.com/office/drawing/2014/main" id="{3C0F8BB1-CA8E-242D-8D91-054A857E2988}"/>
              </a:ext>
            </a:extLst>
          </p:cNvPr>
          <p:cNvSpPr>
            <a:spLocks noChangeArrowheads="1"/>
          </p:cNvSpPr>
          <p:nvPr/>
        </p:nvSpPr>
        <p:spPr bwMode="auto">
          <a:xfrm>
            <a:off x="6678613" y="3473451"/>
            <a:ext cx="1187450"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r>
              <a:rPr lang="en-US" altLang="ja-JP" sz="1400">
                <a:solidFill>
                  <a:srgbClr val="FFFFFF"/>
                </a:solidFill>
                <a:latin typeface="Century" panose="02040604050505020304" pitchFamily="18" charset="0"/>
                <a:ea typeface="ＭＳ 明朝" panose="02020609040205080304" pitchFamily="49" charset="-128"/>
              </a:rPr>
              <a:t>400px, bias=70.0V </a:t>
            </a:r>
          </a:p>
          <a:p>
            <a:pPr algn="r"/>
            <a:r>
              <a:rPr lang="en-US" altLang="ja-JP" sz="1400">
                <a:solidFill>
                  <a:srgbClr val="FFFFFF"/>
                </a:solidFill>
                <a:latin typeface="Century" panose="02040604050505020304" pitchFamily="18" charset="0"/>
                <a:ea typeface="ＭＳ 明朝" panose="02020609040205080304" pitchFamily="49" charset="-128"/>
              </a:rPr>
              <a:t>for 69.82V</a:t>
            </a:r>
          </a:p>
        </p:txBody>
      </p:sp>
      <p:sp>
        <p:nvSpPr>
          <p:cNvPr id="637019" name="Rectangle 91">
            <a:extLst>
              <a:ext uri="{FF2B5EF4-FFF2-40B4-BE49-F238E27FC236}">
                <a16:creationId xmlns:a16="http://schemas.microsoft.com/office/drawing/2014/main" id="{BA20CED2-3FEE-A1B2-BB27-931E75E44B4A}"/>
              </a:ext>
            </a:extLst>
          </p:cNvPr>
          <p:cNvSpPr>
            <a:spLocks noChangeArrowheads="1"/>
          </p:cNvSpPr>
          <p:nvPr/>
        </p:nvSpPr>
        <p:spPr bwMode="auto">
          <a:xfrm>
            <a:off x="6670675" y="5259388"/>
            <a:ext cx="1187450"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r>
              <a:rPr lang="en-US" altLang="ja-JP" sz="1400">
                <a:solidFill>
                  <a:srgbClr val="FFFFFF"/>
                </a:solidFill>
                <a:latin typeface="Century" panose="02040604050505020304" pitchFamily="18" charset="0"/>
                <a:ea typeface="ＭＳ 明朝" panose="02020609040205080304" pitchFamily="49" charset="-128"/>
              </a:rPr>
              <a:t>1600px, bias=73.5V </a:t>
            </a:r>
          </a:p>
          <a:p>
            <a:pPr algn="r"/>
            <a:r>
              <a:rPr lang="en-US" altLang="ja-JP" sz="1400">
                <a:solidFill>
                  <a:srgbClr val="FFFFFF"/>
                </a:solidFill>
                <a:latin typeface="Century" panose="02040604050505020304" pitchFamily="18" charset="0"/>
                <a:ea typeface="ＭＳ 明朝" panose="02020609040205080304" pitchFamily="49" charset="-128"/>
              </a:rPr>
              <a:t>for 71.74V</a:t>
            </a:r>
          </a:p>
        </p:txBody>
      </p:sp>
      <p:sp>
        <p:nvSpPr>
          <p:cNvPr id="4" name="テキスト ボックス 3">
            <a:extLst>
              <a:ext uri="{FF2B5EF4-FFF2-40B4-BE49-F238E27FC236}">
                <a16:creationId xmlns:a16="http://schemas.microsoft.com/office/drawing/2014/main" id="{22DB0884-D668-9578-3CC2-90DC1E1AE234}"/>
              </a:ext>
            </a:extLst>
          </p:cNvPr>
          <p:cNvSpPr txBox="1"/>
          <p:nvPr/>
        </p:nvSpPr>
        <p:spPr>
          <a:xfrm>
            <a:off x="10640244" y="1655209"/>
            <a:ext cx="1435458" cy="369332"/>
          </a:xfrm>
          <a:prstGeom prst="rect">
            <a:avLst/>
          </a:prstGeom>
          <a:noFill/>
        </p:spPr>
        <p:txBody>
          <a:bodyPr wrap="none" rtlCol="0">
            <a:spAutoFit/>
          </a:bodyPr>
          <a:lstStyle/>
          <a:p>
            <a:r>
              <a:rPr kumimoji="1" lang="en-CA" altLang="ja-CA" dirty="0"/>
              <a:t>100µm pitch</a:t>
            </a:r>
            <a:endParaRPr kumimoji="1" lang="ja-CA" altLang="en-US" dirty="0"/>
          </a:p>
        </p:txBody>
      </p:sp>
      <p:sp>
        <p:nvSpPr>
          <p:cNvPr id="5" name="テキスト ボックス 4">
            <a:extLst>
              <a:ext uri="{FF2B5EF4-FFF2-40B4-BE49-F238E27FC236}">
                <a16:creationId xmlns:a16="http://schemas.microsoft.com/office/drawing/2014/main" id="{0FEF409B-1577-9E3A-E270-638DF1598A99}"/>
              </a:ext>
            </a:extLst>
          </p:cNvPr>
          <p:cNvSpPr txBox="1"/>
          <p:nvPr/>
        </p:nvSpPr>
        <p:spPr>
          <a:xfrm>
            <a:off x="10613573" y="3589854"/>
            <a:ext cx="1312026" cy="369332"/>
          </a:xfrm>
          <a:prstGeom prst="rect">
            <a:avLst/>
          </a:prstGeom>
          <a:noFill/>
        </p:spPr>
        <p:txBody>
          <a:bodyPr wrap="none" rtlCol="0">
            <a:spAutoFit/>
          </a:bodyPr>
          <a:lstStyle/>
          <a:p>
            <a:r>
              <a:rPr kumimoji="1" lang="en-CA" altLang="ja-CA" dirty="0"/>
              <a:t>50µm pitch</a:t>
            </a:r>
            <a:endParaRPr kumimoji="1" lang="ja-CA" altLang="en-US" dirty="0"/>
          </a:p>
        </p:txBody>
      </p:sp>
      <p:sp>
        <p:nvSpPr>
          <p:cNvPr id="6" name="テキスト ボックス 5">
            <a:extLst>
              <a:ext uri="{FF2B5EF4-FFF2-40B4-BE49-F238E27FC236}">
                <a16:creationId xmlns:a16="http://schemas.microsoft.com/office/drawing/2014/main" id="{9317F210-059C-80DC-ADF3-D0BC8F775B42}"/>
              </a:ext>
            </a:extLst>
          </p:cNvPr>
          <p:cNvSpPr txBox="1"/>
          <p:nvPr/>
        </p:nvSpPr>
        <p:spPr>
          <a:xfrm>
            <a:off x="10640994" y="5918200"/>
            <a:ext cx="1312026" cy="369332"/>
          </a:xfrm>
          <a:prstGeom prst="rect">
            <a:avLst/>
          </a:prstGeom>
          <a:noFill/>
        </p:spPr>
        <p:txBody>
          <a:bodyPr wrap="none" rtlCol="0">
            <a:spAutoFit/>
          </a:bodyPr>
          <a:lstStyle/>
          <a:p>
            <a:r>
              <a:rPr kumimoji="1" lang="en-CA" altLang="ja-CA" dirty="0"/>
              <a:t>25µm pitch</a:t>
            </a:r>
            <a:endParaRPr kumimoji="1" lang="ja-CA"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F20AB78-76C2-9783-85AF-09EAD77431AC}"/>
              </a:ext>
            </a:extLst>
          </p:cNvPr>
          <p:cNvSpPr>
            <a:spLocks noGrp="1"/>
          </p:cNvSpPr>
          <p:nvPr>
            <p:ph type="title"/>
          </p:nvPr>
        </p:nvSpPr>
        <p:spPr>
          <a:xfrm>
            <a:off x="318190" y="85586"/>
            <a:ext cx="12037535" cy="933855"/>
          </a:xfrm>
        </p:spPr>
        <p:txBody>
          <a:bodyPr>
            <a:normAutofit/>
          </a:bodyPr>
          <a:lstStyle/>
          <a:p>
            <a:r>
              <a:rPr kumimoji="1" lang="en-CA" altLang="ja-CA" dirty="0"/>
              <a:t>Cosmic-ray muon life measurement</a:t>
            </a:r>
            <a:endParaRPr kumimoji="1" lang="ja-CA" altLang="en-US" dirty="0"/>
          </a:p>
        </p:txBody>
      </p:sp>
      <p:grpSp>
        <p:nvGrpSpPr>
          <p:cNvPr id="129" name="グループ化 128">
            <a:extLst>
              <a:ext uri="{FF2B5EF4-FFF2-40B4-BE49-F238E27FC236}">
                <a16:creationId xmlns:a16="http://schemas.microsoft.com/office/drawing/2014/main" id="{10D119E3-52F7-A718-ECE8-79D52AB937D6}"/>
              </a:ext>
            </a:extLst>
          </p:cNvPr>
          <p:cNvGrpSpPr/>
          <p:nvPr/>
        </p:nvGrpSpPr>
        <p:grpSpPr>
          <a:xfrm>
            <a:off x="141503" y="880311"/>
            <a:ext cx="12057000" cy="3426169"/>
            <a:chOff x="141503" y="880311"/>
            <a:chExt cx="12057000" cy="3426169"/>
          </a:xfrm>
        </p:grpSpPr>
        <p:grpSp>
          <p:nvGrpSpPr>
            <p:cNvPr id="4" name="Group 153">
              <a:extLst>
                <a:ext uri="{FF2B5EF4-FFF2-40B4-BE49-F238E27FC236}">
                  <a16:creationId xmlns:a16="http://schemas.microsoft.com/office/drawing/2014/main" id="{65A7CC89-CA3E-5052-A8AF-6004B555F744}"/>
                </a:ext>
              </a:extLst>
            </p:cNvPr>
            <p:cNvGrpSpPr>
              <a:grpSpLocks noChangeAspect="1"/>
            </p:cNvGrpSpPr>
            <p:nvPr/>
          </p:nvGrpSpPr>
          <p:grpSpPr bwMode="auto">
            <a:xfrm>
              <a:off x="1609625" y="1388384"/>
              <a:ext cx="8090431" cy="2483232"/>
              <a:chOff x="3280" y="7820"/>
              <a:chExt cx="5480" cy="1682"/>
            </a:xfrm>
          </p:grpSpPr>
          <p:grpSp>
            <p:nvGrpSpPr>
              <p:cNvPr id="5" name="Group 154">
                <a:extLst>
                  <a:ext uri="{FF2B5EF4-FFF2-40B4-BE49-F238E27FC236}">
                    <a16:creationId xmlns:a16="http://schemas.microsoft.com/office/drawing/2014/main" id="{36BFCE68-4E28-7A40-E373-F4868EBCF893}"/>
                  </a:ext>
                </a:extLst>
              </p:cNvPr>
              <p:cNvGrpSpPr>
                <a:grpSpLocks noChangeAspect="1"/>
              </p:cNvGrpSpPr>
              <p:nvPr/>
            </p:nvGrpSpPr>
            <p:grpSpPr bwMode="auto">
              <a:xfrm>
                <a:off x="3356" y="8140"/>
                <a:ext cx="3194" cy="264"/>
                <a:chOff x="2096" y="6400"/>
                <a:chExt cx="3194" cy="264"/>
              </a:xfrm>
            </p:grpSpPr>
            <p:sp>
              <p:nvSpPr>
                <p:cNvPr id="39" name="Rectangle 155">
                  <a:extLst>
                    <a:ext uri="{FF2B5EF4-FFF2-40B4-BE49-F238E27FC236}">
                      <a16:creationId xmlns:a16="http://schemas.microsoft.com/office/drawing/2014/main" id="{536E2F8C-0F7C-47C5-9045-499977859310}"/>
                    </a:ext>
                  </a:extLst>
                </p:cNvPr>
                <p:cNvSpPr>
                  <a:spLocks noChangeAspect="1" noEditPoints="1" noChangeArrowheads="1" noChangeShapeType="1" noTextEdit="1"/>
                </p:cNvSpPr>
                <p:nvPr/>
              </p:nvSpPr>
              <p:spPr bwMode="auto">
                <a:xfrm>
                  <a:off x="2096" y="6400"/>
                  <a:ext cx="2400" cy="256"/>
                </a:xfrm>
                <a:prstGeom prst="rect">
                  <a:avLst/>
                </a:prstGeom>
                <a:solidFill>
                  <a:srgbClr val="FFFFFF"/>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sp>
              <p:nvSpPr>
                <p:cNvPr id="40" name="Rectangle 156">
                  <a:extLst>
                    <a:ext uri="{FF2B5EF4-FFF2-40B4-BE49-F238E27FC236}">
                      <a16:creationId xmlns:a16="http://schemas.microsoft.com/office/drawing/2014/main" id="{65A086D8-874C-9377-8042-100B3DBC5FB4}"/>
                    </a:ext>
                  </a:extLst>
                </p:cNvPr>
                <p:cNvSpPr>
                  <a:spLocks noChangeAspect="1" noEditPoints="1" noChangeArrowheads="1" noChangeShapeType="1" noTextEdit="1"/>
                </p:cNvSpPr>
                <p:nvPr/>
              </p:nvSpPr>
              <p:spPr bwMode="auto">
                <a:xfrm>
                  <a:off x="4912" y="6464"/>
                  <a:ext cx="378" cy="144"/>
                </a:xfrm>
                <a:prstGeom prst="rect">
                  <a:avLst/>
                </a:prstGeom>
                <a:solidFill>
                  <a:srgbClr val="000000"/>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cxnSp>
              <p:nvCxnSpPr>
                <p:cNvPr id="41" name="Line 157">
                  <a:extLst>
                    <a:ext uri="{FF2B5EF4-FFF2-40B4-BE49-F238E27FC236}">
                      <a16:creationId xmlns:a16="http://schemas.microsoft.com/office/drawing/2014/main" id="{2E707238-51AE-5818-4160-60C401D3FF09}"/>
                    </a:ext>
                  </a:extLst>
                </p:cNvPr>
                <p:cNvCxnSpPr>
                  <a:cxnSpLocks noChangeAspect="1" noEditPoints="1" noChangeArrowheads="1" noChangeShapeType="1"/>
                </p:cNvCxnSpPr>
                <p:nvPr/>
              </p:nvCxnSpPr>
              <p:spPr bwMode="auto">
                <a:xfrm>
                  <a:off x="4496" y="6404"/>
                  <a:ext cx="394" cy="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2" name="Line 158">
                  <a:extLst>
                    <a:ext uri="{FF2B5EF4-FFF2-40B4-BE49-F238E27FC236}">
                      <a16:creationId xmlns:a16="http://schemas.microsoft.com/office/drawing/2014/main" id="{A26B1A0C-9366-E749-E276-3C59A7C4FA21}"/>
                    </a:ext>
                  </a:extLst>
                </p:cNvPr>
                <p:cNvCxnSpPr>
                  <a:cxnSpLocks noChangeAspect="1" noEditPoints="1" noChangeArrowheads="1" noChangeShapeType="1"/>
                </p:cNvCxnSpPr>
                <p:nvPr/>
              </p:nvCxnSpPr>
              <p:spPr bwMode="auto">
                <a:xfrm flipV="1">
                  <a:off x="4496" y="6614"/>
                  <a:ext cx="414" cy="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nvGrpSpPr>
              <p:cNvPr id="6" name="Group 159">
                <a:extLst>
                  <a:ext uri="{FF2B5EF4-FFF2-40B4-BE49-F238E27FC236}">
                    <a16:creationId xmlns:a16="http://schemas.microsoft.com/office/drawing/2014/main" id="{317E83E2-C06F-3E6C-00A9-C53D93A9E08F}"/>
                  </a:ext>
                </a:extLst>
              </p:cNvPr>
              <p:cNvGrpSpPr>
                <a:grpSpLocks noChangeAspect="1"/>
              </p:cNvGrpSpPr>
              <p:nvPr/>
            </p:nvGrpSpPr>
            <p:grpSpPr bwMode="auto">
              <a:xfrm>
                <a:off x="3356" y="8480"/>
                <a:ext cx="3194" cy="264"/>
                <a:chOff x="2096" y="6400"/>
                <a:chExt cx="3194" cy="264"/>
              </a:xfrm>
            </p:grpSpPr>
            <p:sp>
              <p:nvSpPr>
                <p:cNvPr id="35" name="Rectangle 160">
                  <a:extLst>
                    <a:ext uri="{FF2B5EF4-FFF2-40B4-BE49-F238E27FC236}">
                      <a16:creationId xmlns:a16="http://schemas.microsoft.com/office/drawing/2014/main" id="{E8B88D66-71D6-D0F1-7278-5C38D96C1514}"/>
                    </a:ext>
                  </a:extLst>
                </p:cNvPr>
                <p:cNvSpPr>
                  <a:spLocks noChangeAspect="1" noEditPoints="1" noChangeArrowheads="1" noChangeShapeType="1" noTextEdit="1"/>
                </p:cNvSpPr>
                <p:nvPr/>
              </p:nvSpPr>
              <p:spPr bwMode="auto">
                <a:xfrm>
                  <a:off x="2096" y="6400"/>
                  <a:ext cx="2400" cy="256"/>
                </a:xfrm>
                <a:prstGeom prst="rect">
                  <a:avLst/>
                </a:prstGeom>
                <a:solidFill>
                  <a:srgbClr val="FFFFFF"/>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sp>
              <p:nvSpPr>
                <p:cNvPr id="36" name="Rectangle 161">
                  <a:extLst>
                    <a:ext uri="{FF2B5EF4-FFF2-40B4-BE49-F238E27FC236}">
                      <a16:creationId xmlns:a16="http://schemas.microsoft.com/office/drawing/2014/main" id="{CE3D2FD2-6782-6F61-C8BF-E74919B76C7F}"/>
                    </a:ext>
                  </a:extLst>
                </p:cNvPr>
                <p:cNvSpPr>
                  <a:spLocks noChangeAspect="1" noEditPoints="1" noChangeArrowheads="1" noChangeShapeType="1" noTextEdit="1"/>
                </p:cNvSpPr>
                <p:nvPr/>
              </p:nvSpPr>
              <p:spPr bwMode="auto">
                <a:xfrm>
                  <a:off x="4912" y="6464"/>
                  <a:ext cx="378" cy="144"/>
                </a:xfrm>
                <a:prstGeom prst="rect">
                  <a:avLst/>
                </a:prstGeom>
                <a:solidFill>
                  <a:srgbClr val="000000"/>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cxnSp>
              <p:nvCxnSpPr>
                <p:cNvPr id="37" name="Line 162">
                  <a:extLst>
                    <a:ext uri="{FF2B5EF4-FFF2-40B4-BE49-F238E27FC236}">
                      <a16:creationId xmlns:a16="http://schemas.microsoft.com/office/drawing/2014/main" id="{DD8790B0-DF34-EDEE-725B-1B45FE026F07}"/>
                    </a:ext>
                  </a:extLst>
                </p:cNvPr>
                <p:cNvCxnSpPr>
                  <a:cxnSpLocks noChangeAspect="1" noEditPoints="1" noChangeArrowheads="1" noChangeShapeType="1"/>
                </p:cNvCxnSpPr>
                <p:nvPr/>
              </p:nvCxnSpPr>
              <p:spPr bwMode="auto">
                <a:xfrm>
                  <a:off x="4496" y="6404"/>
                  <a:ext cx="394" cy="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8" name="Line 163">
                  <a:extLst>
                    <a:ext uri="{FF2B5EF4-FFF2-40B4-BE49-F238E27FC236}">
                      <a16:creationId xmlns:a16="http://schemas.microsoft.com/office/drawing/2014/main" id="{0F957167-6C24-D7A1-AA64-2B2B6691A08D}"/>
                    </a:ext>
                  </a:extLst>
                </p:cNvPr>
                <p:cNvCxnSpPr>
                  <a:cxnSpLocks noChangeAspect="1" noEditPoints="1" noChangeArrowheads="1" noChangeShapeType="1"/>
                </p:cNvCxnSpPr>
                <p:nvPr/>
              </p:nvCxnSpPr>
              <p:spPr bwMode="auto">
                <a:xfrm flipV="1">
                  <a:off x="4496" y="6614"/>
                  <a:ext cx="414" cy="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nvGrpSpPr>
              <p:cNvPr id="7" name="Group 164">
                <a:extLst>
                  <a:ext uri="{FF2B5EF4-FFF2-40B4-BE49-F238E27FC236}">
                    <a16:creationId xmlns:a16="http://schemas.microsoft.com/office/drawing/2014/main" id="{9B559917-6DEE-EC71-72E9-BD82B3A9A4C8}"/>
                  </a:ext>
                </a:extLst>
              </p:cNvPr>
              <p:cNvGrpSpPr>
                <a:grpSpLocks noChangeAspect="1"/>
              </p:cNvGrpSpPr>
              <p:nvPr/>
            </p:nvGrpSpPr>
            <p:grpSpPr bwMode="auto">
              <a:xfrm>
                <a:off x="3366" y="9220"/>
                <a:ext cx="3194" cy="264"/>
                <a:chOff x="2096" y="6400"/>
                <a:chExt cx="3194" cy="264"/>
              </a:xfrm>
            </p:grpSpPr>
            <p:sp>
              <p:nvSpPr>
                <p:cNvPr id="31" name="Rectangle 165">
                  <a:extLst>
                    <a:ext uri="{FF2B5EF4-FFF2-40B4-BE49-F238E27FC236}">
                      <a16:creationId xmlns:a16="http://schemas.microsoft.com/office/drawing/2014/main" id="{DBB9C9EF-9E7A-04AD-DB48-F91A374CF890}"/>
                    </a:ext>
                  </a:extLst>
                </p:cNvPr>
                <p:cNvSpPr>
                  <a:spLocks noChangeAspect="1" noEditPoints="1" noChangeArrowheads="1" noChangeShapeType="1" noTextEdit="1"/>
                </p:cNvSpPr>
                <p:nvPr/>
              </p:nvSpPr>
              <p:spPr bwMode="auto">
                <a:xfrm>
                  <a:off x="2096" y="6400"/>
                  <a:ext cx="2400" cy="256"/>
                </a:xfrm>
                <a:prstGeom prst="rect">
                  <a:avLst/>
                </a:prstGeom>
                <a:solidFill>
                  <a:srgbClr val="FFFFFF"/>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sp>
              <p:nvSpPr>
                <p:cNvPr id="32" name="Rectangle 166">
                  <a:extLst>
                    <a:ext uri="{FF2B5EF4-FFF2-40B4-BE49-F238E27FC236}">
                      <a16:creationId xmlns:a16="http://schemas.microsoft.com/office/drawing/2014/main" id="{74AD7069-5D79-8408-9DD8-E5811A8D3348}"/>
                    </a:ext>
                  </a:extLst>
                </p:cNvPr>
                <p:cNvSpPr>
                  <a:spLocks noChangeAspect="1" noEditPoints="1" noChangeArrowheads="1" noChangeShapeType="1" noTextEdit="1"/>
                </p:cNvSpPr>
                <p:nvPr/>
              </p:nvSpPr>
              <p:spPr bwMode="auto">
                <a:xfrm>
                  <a:off x="4912" y="6464"/>
                  <a:ext cx="378" cy="144"/>
                </a:xfrm>
                <a:prstGeom prst="rect">
                  <a:avLst/>
                </a:prstGeom>
                <a:solidFill>
                  <a:srgbClr val="000000"/>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cxnSp>
              <p:nvCxnSpPr>
                <p:cNvPr id="33" name="Line 167">
                  <a:extLst>
                    <a:ext uri="{FF2B5EF4-FFF2-40B4-BE49-F238E27FC236}">
                      <a16:creationId xmlns:a16="http://schemas.microsoft.com/office/drawing/2014/main" id="{82788B1B-5105-FE21-DAE5-EB4A996E52C1}"/>
                    </a:ext>
                  </a:extLst>
                </p:cNvPr>
                <p:cNvCxnSpPr>
                  <a:cxnSpLocks noChangeAspect="1" noEditPoints="1" noChangeArrowheads="1" noChangeShapeType="1"/>
                </p:cNvCxnSpPr>
                <p:nvPr/>
              </p:nvCxnSpPr>
              <p:spPr bwMode="auto">
                <a:xfrm>
                  <a:off x="4496" y="6404"/>
                  <a:ext cx="394" cy="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4" name="Line 168">
                  <a:extLst>
                    <a:ext uri="{FF2B5EF4-FFF2-40B4-BE49-F238E27FC236}">
                      <a16:creationId xmlns:a16="http://schemas.microsoft.com/office/drawing/2014/main" id="{57AD7C16-C631-F786-9A80-436974A2882A}"/>
                    </a:ext>
                  </a:extLst>
                </p:cNvPr>
                <p:cNvCxnSpPr>
                  <a:cxnSpLocks noChangeAspect="1" noEditPoints="1" noChangeArrowheads="1" noChangeShapeType="1"/>
                </p:cNvCxnSpPr>
                <p:nvPr/>
              </p:nvCxnSpPr>
              <p:spPr bwMode="auto">
                <a:xfrm flipV="1">
                  <a:off x="4496" y="6614"/>
                  <a:ext cx="414" cy="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sp>
            <p:nvSpPr>
              <p:cNvPr id="8" name="Rectangle 169">
                <a:extLst>
                  <a:ext uri="{FF2B5EF4-FFF2-40B4-BE49-F238E27FC236}">
                    <a16:creationId xmlns:a16="http://schemas.microsoft.com/office/drawing/2014/main" id="{C38F2351-201D-243B-432A-B9A9F903ABC9}"/>
                  </a:ext>
                </a:extLst>
              </p:cNvPr>
              <p:cNvSpPr>
                <a:spLocks noChangeAspect="1" noEditPoints="1" noChangeArrowheads="1" noChangeShapeType="1" noTextEdit="1"/>
              </p:cNvSpPr>
              <p:nvPr/>
            </p:nvSpPr>
            <p:spPr bwMode="auto">
              <a:xfrm>
                <a:off x="3280" y="8810"/>
                <a:ext cx="2630" cy="330"/>
              </a:xfrm>
              <a:prstGeom prst="rect">
                <a:avLst/>
              </a:prstGeom>
              <a:blipFill dpi="0" rotWithShape="0">
                <a:blip r:embed="rId2"/>
                <a:srcRect/>
                <a:tile tx="0" ty="0" sx="100000" sy="100000" flip="none" algn="tl"/>
              </a:blip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cxnSp>
            <p:nvCxnSpPr>
              <p:cNvPr id="10" name="Line 171">
                <a:extLst>
                  <a:ext uri="{FF2B5EF4-FFF2-40B4-BE49-F238E27FC236}">
                    <a16:creationId xmlns:a16="http://schemas.microsoft.com/office/drawing/2014/main" id="{4AA3DA75-67E2-DF50-3B5F-143F7389836C}"/>
                  </a:ext>
                </a:extLst>
              </p:cNvPr>
              <p:cNvCxnSpPr>
                <a:cxnSpLocks noChangeAspect="1" noEditPoints="1" noChangeArrowheads="1" noChangeShapeType="1"/>
              </p:cNvCxnSpPr>
              <p:nvPr/>
            </p:nvCxnSpPr>
            <p:spPr bwMode="auto">
              <a:xfrm flipH="1">
                <a:off x="5030" y="7820"/>
                <a:ext cx="250" cy="119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1" name="AutoShape 172">
                <a:extLst>
                  <a:ext uri="{FF2B5EF4-FFF2-40B4-BE49-F238E27FC236}">
                    <a16:creationId xmlns:a16="http://schemas.microsoft.com/office/drawing/2014/main" id="{F448E646-71C1-A359-7A39-E72D7A265562}"/>
                  </a:ext>
                </a:extLst>
              </p:cNvPr>
              <p:cNvSpPr>
                <a:spLocks noChangeAspect="1" noEditPoints="1" noChangeArrowheads="1" noChangeShapeType="1" noTextEdit="1"/>
              </p:cNvSpPr>
              <p:nvPr/>
            </p:nvSpPr>
            <p:spPr bwMode="auto">
              <a:xfrm>
                <a:off x="7500" y="8150"/>
                <a:ext cx="610" cy="520"/>
              </a:xfrm>
              <a:prstGeom prst="flowChartDelay">
                <a:avLst/>
              </a:prstGeom>
              <a:solidFill>
                <a:srgbClr val="FFFFFF"/>
              </a:solidFill>
              <a:ln w="9525">
                <a:solidFill>
                  <a:srgbClr val="000000"/>
                </a:solidFill>
                <a:miter lim="800000"/>
                <a:headEnd/>
                <a:tailEnd/>
              </a:ln>
            </p:spPr>
            <p:txBody>
              <a:bodyPr rot="0" vert="horz" wrap="square" lIns="74295" tIns="8890" rIns="74295" bIns="8890" anchor="t" anchorCtr="0" upright="1">
                <a:noAutofit/>
              </a:bodyPr>
              <a:lstStyle/>
              <a:p>
                <a:endParaRPr lang="ja-JP" altLang="en-US"/>
              </a:p>
            </p:txBody>
          </p:sp>
          <p:sp>
            <p:nvSpPr>
              <p:cNvPr id="12" name="Oval 173">
                <a:extLst>
                  <a:ext uri="{FF2B5EF4-FFF2-40B4-BE49-F238E27FC236}">
                    <a16:creationId xmlns:a16="http://schemas.microsoft.com/office/drawing/2014/main" id="{FF56CA6E-FC2D-D91B-6B3D-62C4F9758B58}"/>
                  </a:ext>
                </a:extLst>
              </p:cNvPr>
              <p:cNvSpPr>
                <a:spLocks noChangeAspect="1" noEditPoints="1" noChangeArrowheads="1" noChangeShapeType="1" noTextEdit="1"/>
              </p:cNvSpPr>
              <p:nvPr/>
            </p:nvSpPr>
            <p:spPr bwMode="auto">
              <a:xfrm>
                <a:off x="7370" y="8520"/>
                <a:ext cx="120" cy="120"/>
              </a:xfrm>
              <a:prstGeom prst="ellipse">
                <a:avLst/>
              </a:prstGeom>
              <a:solidFill>
                <a:srgbClr val="FFFFFF"/>
              </a:solidFill>
              <a:ln w="9525">
                <a:solidFill>
                  <a:srgbClr val="000000"/>
                </a:solidFill>
                <a:round/>
                <a:headEnd/>
                <a:tailEnd/>
              </a:ln>
            </p:spPr>
            <p:txBody>
              <a:bodyPr rot="0" vert="horz" wrap="square" lIns="74295" tIns="8890" rIns="74295" bIns="8890" anchor="t" anchorCtr="0" upright="1">
                <a:noAutofit/>
              </a:bodyPr>
              <a:lstStyle/>
              <a:p>
                <a:endParaRPr lang="ja-JP" altLang="en-US"/>
              </a:p>
            </p:txBody>
          </p:sp>
          <p:cxnSp>
            <p:nvCxnSpPr>
              <p:cNvPr id="13" name="Line 174">
                <a:extLst>
                  <a:ext uri="{FF2B5EF4-FFF2-40B4-BE49-F238E27FC236}">
                    <a16:creationId xmlns:a16="http://schemas.microsoft.com/office/drawing/2014/main" id="{DAD27541-879F-51F7-DC72-5A9C9EA1EA19}"/>
                  </a:ext>
                </a:extLst>
              </p:cNvPr>
              <p:cNvCxnSpPr>
                <a:cxnSpLocks noChangeAspect="1" noEditPoints="1" noChangeArrowheads="1" noChangeShapeType="1"/>
              </p:cNvCxnSpPr>
              <p:nvPr/>
            </p:nvCxnSpPr>
            <p:spPr bwMode="auto">
              <a:xfrm>
                <a:off x="6550" y="8270"/>
                <a:ext cx="94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14" name="Line 175">
                <a:extLst>
                  <a:ext uri="{FF2B5EF4-FFF2-40B4-BE49-F238E27FC236}">
                    <a16:creationId xmlns:a16="http://schemas.microsoft.com/office/drawing/2014/main" id="{BA3D4921-4F1B-C582-E240-C56C235E0F06}"/>
                  </a:ext>
                </a:extLst>
              </p:cNvPr>
              <p:cNvCxnSpPr>
                <a:cxnSpLocks noChangeAspect="1" noEditPoints="1" noChangeArrowheads="1" noChangeShapeType="1"/>
              </p:cNvCxnSpPr>
              <p:nvPr/>
            </p:nvCxnSpPr>
            <p:spPr bwMode="auto">
              <a:xfrm>
                <a:off x="7020" y="8420"/>
                <a:ext cx="48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15" name="Line 176">
                <a:extLst>
                  <a:ext uri="{FF2B5EF4-FFF2-40B4-BE49-F238E27FC236}">
                    <a16:creationId xmlns:a16="http://schemas.microsoft.com/office/drawing/2014/main" id="{D26E8EF3-7D59-0DF3-C600-247BEF6742BA}"/>
                  </a:ext>
                </a:extLst>
              </p:cNvPr>
              <p:cNvCxnSpPr>
                <a:cxnSpLocks noChangeAspect="1" noEditPoints="1" noChangeArrowheads="1" noChangeShapeType="1"/>
              </p:cNvCxnSpPr>
              <p:nvPr/>
            </p:nvCxnSpPr>
            <p:spPr bwMode="auto">
              <a:xfrm>
                <a:off x="6540" y="8580"/>
                <a:ext cx="48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16" name="Line 177">
                <a:extLst>
                  <a:ext uri="{FF2B5EF4-FFF2-40B4-BE49-F238E27FC236}">
                    <a16:creationId xmlns:a16="http://schemas.microsoft.com/office/drawing/2014/main" id="{2F9997CB-FD72-370F-737D-6B9891957A08}"/>
                  </a:ext>
                </a:extLst>
              </p:cNvPr>
              <p:cNvCxnSpPr>
                <a:cxnSpLocks noChangeAspect="1" noEditPoints="1" noChangeArrowheads="1" noChangeShapeType="1"/>
              </p:cNvCxnSpPr>
              <p:nvPr/>
            </p:nvCxnSpPr>
            <p:spPr bwMode="auto">
              <a:xfrm>
                <a:off x="7020" y="8420"/>
                <a:ext cx="0" cy="15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17" name="Line 178">
                <a:extLst>
                  <a:ext uri="{FF2B5EF4-FFF2-40B4-BE49-F238E27FC236}">
                    <a16:creationId xmlns:a16="http://schemas.microsoft.com/office/drawing/2014/main" id="{6C068A29-ED37-A002-9D56-B326728D6BAA}"/>
                  </a:ext>
                </a:extLst>
              </p:cNvPr>
              <p:cNvCxnSpPr>
                <a:cxnSpLocks noChangeAspect="1" noEditPoints="1" noChangeArrowheads="1" noChangeShapeType="1"/>
              </p:cNvCxnSpPr>
              <p:nvPr/>
            </p:nvCxnSpPr>
            <p:spPr bwMode="auto">
              <a:xfrm>
                <a:off x="6580" y="9320"/>
                <a:ext cx="84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18" name="Line 179">
                <a:extLst>
                  <a:ext uri="{FF2B5EF4-FFF2-40B4-BE49-F238E27FC236}">
                    <a16:creationId xmlns:a16="http://schemas.microsoft.com/office/drawing/2014/main" id="{C3CA44B7-CF83-B82A-240D-A6B24AE058CA}"/>
                  </a:ext>
                </a:extLst>
              </p:cNvPr>
              <p:cNvCxnSpPr>
                <a:cxnSpLocks noChangeAspect="1" noEditPoints="1" noChangeArrowheads="1" noChangeShapeType="1"/>
              </p:cNvCxnSpPr>
              <p:nvPr/>
            </p:nvCxnSpPr>
            <p:spPr bwMode="auto">
              <a:xfrm>
                <a:off x="7430" y="8640"/>
                <a:ext cx="0" cy="6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19" name="Line 180">
                <a:extLst>
                  <a:ext uri="{FF2B5EF4-FFF2-40B4-BE49-F238E27FC236}">
                    <a16:creationId xmlns:a16="http://schemas.microsoft.com/office/drawing/2014/main" id="{926477CD-8557-1589-A8C2-78A1E7EB152E}"/>
                  </a:ext>
                </a:extLst>
              </p:cNvPr>
              <p:cNvCxnSpPr>
                <a:cxnSpLocks noChangeAspect="1" noEditPoints="1" noChangeArrowheads="1" noChangeShapeType="1"/>
              </p:cNvCxnSpPr>
              <p:nvPr/>
            </p:nvCxnSpPr>
            <p:spPr bwMode="auto">
              <a:xfrm flipV="1">
                <a:off x="8110" y="8400"/>
                <a:ext cx="600"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1" name="Line 182">
                <a:extLst>
                  <a:ext uri="{FF2B5EF4-FFF2-40B4-BE49-F238E27FC236}">
                    <a16:creationId xmlns:a16="http://schemas.microsoft.com/office/drawing/2014/main" id="{19C1875F-F7EC-483C-4E96-37D5C0D941D9}"/>
                  </a:ext>
                </a:extLst>
              </p:cNvPr>
              <p:cNvCxnSpPr>
                <a:cxnSpLocks noChangeAspect="1" noEditPoints="1" noChangeArrowheads="1" noChangeShapeType="1"/>
              </p:cNvCxnSpPr>
              <p:nvPr/>
            </p:nvCxnSpPr>
            <p:spPr bwMode="auto">
              <a:xfrm>
                <a:off x="7010" y="8800"/>
                <a:ext cx="1700" cy="0"/>
              </a:xfrm>
              <a:prstGeom prst="line">
                <a:avLst/>
              </a:prstGeom>
              <a:noFill/>
              <a:ln w="19050">
                <a:solidFill>
                  <a:srgbClr val="000000"/>
                </a:solidFill>
                <a:prstDash val="dash"/>
                <a:round/>
                <a:headEnd/>
                <a:tailEnd type="triangle" w="med" len="med"/>
              </a:ln>
              <a:extLst>
                <a:ext uri="{909E8E84-426E-40DD-AFC4-6F175D3DCCD1}">
                  <a14:hiddenFill xmlns:a14="http://schemas.microsoft.com/office/drawing/2010/main">
                    <a:noFill/>
                  </a14:hiddenFill>
                </a:ext>
              </a:extLst>
            </p:spPr>
          </p:cxnSp>
          <p:cxnSp>
            <p:nvCxnSpPr>
              <p:cNvPr id="22" name="Line 183">
                <a:extLst>
                  <a:ext uri="{FF2B5EF4-FFF2-40B4-BE49-F238E27FC236}">
                    <a16:creationId xmlns:a16="http://schemas.microsoft.com/office/drawing/2014/main" id="{EE73D2DA-B3CC-20FA-D84C-5BE70CD877ED}"/>
                  </a:ext>
                </a:extLst>
              </p:cNvPr>
              <p:cNvCxnSpPr>
                <a:cxnSpLocks noChangeAspect="1" noEditPoints="1" noChangeArrowheads="1" noChangeShapeType="1"/>
              </p:cNvCxnSpPr>
              <p:nvPr/>
            </p:nvCxnSpPr>
            <p:spPr bwMode="auto">
              <a:xfrm>
                <a:off x="6530" y="8640"/>
                <a:ext cx="480" cy="0"/>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23" name="Line 184">
                <a:extLst>
                  <a:ext uri="{FF2B5EF4-FFF2-40B4-BE49-F238E27FC236}">
                    <a16:creationId xmlns:a16="http://schemas.microsoft.com/office/drawing/2014/main" id="{512AD97D-1645-2AD1-CF85-D387C03FD0E2}"/>
                  </a:ext>
                </a:extLst>
              </p:cNvPr>
              <p:cNvCxnSpPr>
                <a:cxnSpLocks noChangeAspect="1" noEditPoints="1" noChangeArrowheads="1" noChangeShapeType="1"/>
              </p:cNvCxnSpPr>
              <p:nvPr/>
            </p:nvCxnSpPr>
            <p:spPr bwMode="auto">
              <a:xfrm>
                <a:off x="7010" y="8650"/>
                <a:ext cx="0" cy="150"/>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24" name="Line 185">
                <a:extLst>
                  <a:ext uri="{FF2B5EF4-FFF2-40B4-BE49-F238E27FC236}">
                    <a16:creationId xmlns:a16="http://schemas.microsoft.com/office/drawing/2014/main" id="{03765565-09BD-BD38-1D43-6B137A19AB02}"/>
                  </a:ext>
                </a:extLst>
              </p:cNvPr>
              <p:cNvCxnSpPr>
                <a:cxnSpLocks noChangeAspect="1" noEditPoints="1" noChangeArrowheads="1" noChangeShapeType="1"/>
              </p:cNvCxnSpPr>
              <p:nvPr/>
            </p:nvCxnSpPr>
            <p:spPr bwMode="auto">
              <a:xfrm>
                <a:off x="7060" y="9500"/>
                <a:ext cx="1700" cy="0"/>
              </a:xfrm>
              <a:prstGeom prst="line">
                <a:avLst/>
              </a:prstGeom>
              <a:noFill/>
              <a:ln w="19050">
                <a:solidFill>
                  <a:srgbClr val="000000"/>
                </a:solidFill>
                <a:prstDash val="dash"/>
                <a:round/>
                <a:headEnd/>
                <a:tailEnd type="triangle" w="med" len="med"/>
              </a:ln>
              <a:extLst>
                <a:ext uri="{909E8E84-426E-40DD-AFC4-6F175D3DCCD1}">
                  <a14:hiddenFill xmlns:a14="http://schemas.microsoft.com/office/drawing/2010/main">
                    <a:noFill/>
                  </a14:hiddenFill>
                </a:ext>
              </a:extLst>
            </p:spPr>
          </p:cxnSp>
          <p:cxnSp>
            <p:nvCxnSpPr>
              <p:cNvPr id="25" name="Line 186">
                <a:extLst>
                  <a:ext uri="{FF2B5EF4-FFF2-40B4-BE49-F238E27FC236}">
                    <a16:creationId xmlns:a16="http://schemas.microsoft.com/office/drawing/2014/main" id="{5BDCF0D4-9117-BDEE-0C6C-EF0E6AC64815}"/>
                  </a:ext>
                </a:extLst>
              </p:cNvPr>
              <p:cNvCxnSpPr>
                <a:cxnSpLocks noChangeAspect="1" noEditPoints="1" noChangeArrowheads="1" noChangeShapeType="1"/>
              </p:cNvCxnSpPr>
              <p:nvPr/>
            </p:nvCxnSpPr>
            <p:spPr bwMode="auto">
              <a:xfrm>
                <a:off x="6580" y="9390"/>
                <a:ext cx="480" cy="0"/>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26" name="Line 187">
                <a:extLst>
                  <a:ext uri="{FF2B5EF4-FFF2-40B4-BE49-F238E27FC236}">
                    <a16:creationId xmlns:a16="http://schemas.microsoft.com/office/drawing/2014/main" id="{6148EDB7-DEC1-9E3D-B34E-6343EBE6C7C0}"/>
                  </a:ext>
                </a:extLst>
              </p:cNvPr>
              <p:cNvCxnSpPr>
                <a:cxnSpLocks noChangeAspect="1" noEditPoints="1" noChangeArrowheads="1" noChangeShapeType="1"/>
              </p:cNvCxnSpPr>
              <p:nvPr/>
            </p:nvCxnSpPr>
            <p:spPr bwMode="auto">
              <a:xfrm>
                <a:off x="7060" y="9400"/>
                <a:ext cx="0" cy="102"/>
              </a:xfrm>
              <a:prstGeom prst="line">
                <a:avLst/>
              </a:prstGeom>
              <a:noFill/>
              <a:ln w="190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28" name="Line 189">
                <a:extLst>
                  <a:ext uri="{FF2B5EF4-FFF2-40B4-BE49-F238E27FC236}">
                    <a16:creationId xmlns:a16="http://schemas.microsoft.com/office/drawing/2014/main" id="{2350DF80-4B0A-619A-D6FF-7FD8D89EFD46}"/>
                  </a:ext>
                </a:extLst>
              </p:cNvPr>
              <p:cNvCxnSpPr>
                <a:cxnSpLocks noChangeAspect="1" noEditPoints="1" noChangeArrowheads="1" noChangeShapeType="1"/>
              </p:cNvCxnSpPr>
              <p:nvPr/>
            </p:nvCxnSpPr>
            <p:spPr bwMode="auto">
              <a:xfrm flipH="1" flipV="1">
                <a:off x="3880" y="8020"/>
                <a:ext cx="1120" cy="1000"/>
              </a:xfrm>
              <a:prstGeom prst="line">
                <a:avLst/>
              </a:prstGeom>
              <a:noFill/>
              <a:ln w="28575">
                <a:solidFill>
                  <a:srgbClr val="000000"/>
                </a:solidFill>
                <a:prstDash val="dash"/>
                <a:round/>
                <a:headEnd/>
                <a:tailEnd type="triangle" w="med" len="med"/>
              </a:ln>
              <a:extLst>
                <a:ext uri="{909E8E84-426E-40DD-AFC4-6F175D3DCCD1}">
                  <a14:hiddenFill xmlns:a14="http://schemas.microsoft.com/office/drawing/2010/main">
                    <a:noFill/>
                  </a14:hiddenFill>
                </a:ext>
              </a:extLst>
            </p:spPr>
          </p:cxnSp>
        </p:grpSp>
        <p:sp>
          <p:nvSpPr>
            <p:cNvPr id="43" name="テキスト ボックス 42">
              <a:extLst>
                <a:ext uri="{FF2B5EF4-FFF2-40B4-BE49-F238E27FC236}">
                  <a16:creationId xmlns:a16="http://schemas.microsoft.com/office/drawing/2014/main" id="{9761041F-EB5A-69A6-EE17-527612002EA7}"/>
                </a:ext>
              </a:extLst>
            </p:cNvPr>
            <p:cNvSpPr txBox="1"/>
            <p:nvPr/>
          </p:nvSpPr>
          <p:spPr>
            <a:xfrm>
              <a:off x="3692225" y="880311"/>
              <a:ext cx="1265090" cy="523220"/>
            </a:xfrm>
            <a:prstGeom prst="rect">
              <a:avLst/>
            </a:prstGeom>
            <a:noFill/>
          </p:spPr>
          <p:txBody>
            <a:bodyPr wrap="none" rtlCol="0">
              <a:spAutoFit/>
            </a:bodyPr>
            <a:lstStyle/>
            <a:p>
              <a:r>
                <a:rPr kumimoji="1" lang="en-CA" altLang="ja-CA" sz="2800" dirty="0"/>
                <a:t>µ</a:t>
              </a:r>
              <a:r>
                <a:rPr kumimoji="1" lang="en-CA" altLang="ja-CA" sz="2800" baseline="30000" dirty="0"/>
                <a:t>+</a:t>
              </a:r>
              <a:r>
                <a:rPr kumimoji="1" lang="en-CA" altLang="ja-CA" sz="2800" dirty="0"/>
                <a:t> or µ</a:t>
              </a:r>
              <a:r>
                <a:rPr kumimoji="1" lang="en-CA" altLang="ja-CA" sz="2800" baseline="30000" dirty="0"/>
                <a:t>-</a:t>
              </a:r>
              <a:endParaRPr kumimoji="1" lang="ja-CA" altLang="en-US" sz="2800" baseline="30000" dirty="0"/>
            </a:p>
          </p:txBody>
        </p:sp>
        <p:sp>
          <p:nvSpPr>
            <p:cNvPr id="44" name="テキスト ボックス 43">
              <a:extLst>
                <a:ext uri="{FF2B5EF4-FFF2-40B4-BE49-F238E27FC236}">
                  <a16:creationId xmlns:a16="http://schemas.microsoft.com/office/drawing/2014/main" id="{89E40991-B6B1-4A48-8DE0-2711D62AE802}"/>
                </a:ext>
              </a:extLst>
            </p:cNvPr>
            <p:cNvSpPr txBox="1"/>
            <p:nvPr/>
          </p:nvSpPr>
          <p:spPr>
            <a:xfrm>
              <a:off x="905756" y="1078177"/>
              <a:ext cx="2288575" cy="523220"/>
            </a:xfrm>
            <a:prstGeom prst="rect">
              <a:avLst/>
            </a:prstGeom>
            <a:noFill/>
          </p:spPr>
          <p:txBody>
            <a:bodyPr wrap="none" rtlCol="0">
              <a:spAutoFit/>
            </a:bodyPr>
            <a:lstStyle/>
            <a:p>
              <a:r>
                <a:rPr kumimoji="1" lang="en-CA" altLang="ja-CA" sz="2800" dirty="0"/>
                <a:t>Decay e</a:t>
              </a:r>
              <a:r>
                <a:rPr kumimoji="1" lang="en-CA" altLang="ja-CA" sz="2800" baseline="30000" dirty="0"/>
                <a:t>+</a:t>
              </a:r>
              <a:r>
                <a:rPr kumimoji="1" lang="en-CA" altLang="ja-CA" sz="2800" dirty="0"/>
                <a:t> or e</a:t>
              </a:r>
              <a:r>
                <a:rPr kumimoji="1" lang="en-CA" altLang="ja-CA" sz="2800" baseline="30000" dirty="0"/>
                <a:t>-</a:t>
              </a:r>
              <a:endParaRPr kumimoji="1" lang="ja-CA" altLang="en-US" sz="2800" baseline="30000" dirty="0"/>
            </a:p>
          </p:txBody>
        </p:sp>
        <p:sp>
          <p:nvSpPr>
            <p:cNvPr id="45" name="テキスト ボックス 44">
              <a:extLst>
                <a:ext uri="{FF2B5EF4-FFF2-40B4-BE49-F238E27FC236}">
                  <a16:creationId xmlns:a16="http://schemas.microsoft.com/office/drawing/2014/main" id="{47C45E19-12A4-EC8D-91D3-E29950007B30}"/>
                </a:ext>
              </a:extLst>
            </p:cNvPr>
            <p:cNvSpPr txBox="1"/>
            <p:nvPr/>
          </p:nvSpPr>
          <p:spPr>
            <a:xfrm>
              <a:off x="200313" y="1874018"/>
              <a:ext cx="1571712" cy="369332"/>
            </a:xfrm>
            <a:prstGeom prst="rect">
              <a:avLst/>
            </a:prstGeom>
            <a:noFill/>
          </p:spPr>
          <p:txBody>
            <a:bodyPr wrap="none" rtlCol="0">
              <a:spAutoFit/>
            </a:bodyPr>
            <a:lstStyle/>
            <a:p>
              <a:r>
                <a:rPr kumimoji="1" lang="en-CA" altLang="ja-CA" dirty="0"/>
                <a:t>Muon counter</a:t>
              </a:r>
              <a:endParaRPr kumimoji="1" lang="ja-CA" altLang="en-US" dirty="0"/>
            </a:p>
          </p:txBody>
        </p:sp>
        <p:sp>
          <p:nvSpPr>
            <p:cNvPr id="46" name="テキスト ボックス 45">
              <a:extLst>
                <a:ext uri="{FF2B5EF4-FFF2-40B4-BE49-F238E27FC236}">
                  <a16:creationId xmlns:a16="http://schemas.microsoft.com/office/drawing/2014/main" id="{07E2343D-5CA3-8CFF-19F3-BF331A001873}"/>
                </a:ext>
              </a:extLst>
            </p:cNvPr>
            <p:cNvSpPr txBox="1"/>
            <p:nvPr/>
          </p:nvSpPr>
          <p:spPr>
            <a:xfrm>
              <a:off x="388543" y="2398200"/>
              <a:ext cx="1294393" cy="369332"/>
            </a:xfrm>
            <a:prstGeom prst="rect">
              <a:avLst/>
            </a:prstGeom>
            <a:noFill/>
          </p:spPr>
          <p:txBody>
            <a:bodyPr wrap="none" rtlCol="0">
              <a:spAutoFit/>
            </a:bodyPr>
            <a:lstStyle/>
            <a:p>
              <a:r>
                <a:rPr kumimoji="1" lang="en-CA" altLang="ja-CA" dirty="0"/>
                <a:t>Up counter</a:t>
              </a:r>
              <a:endParaRPr kumimoji="1" lang="ja-CA" altLang="en-US" dirty="0"/>
            </a:p>
          </p:txBody>
        </p:sp>
        <p:sp>
          <p:nvSpPr>
            <p:cNvPr id="47" name="テキスト ボックス 46">
              <a:extLst>
                <a:ext uri="{FF2B5EF4-FFF2-40B4-BE49-F238E27FC236}">
                  <a16:creationId xmlns:a16="http://schemas.microsoft.com/office/drawing/2014/main" id="{D5698255-B762-5A02-3BB5-C39986C2FBEC}"/>
                </a:ext>
              </a:extLst>
            </p:cNvPr>
            <p:cNvSpPr txBox="1"/>
            <p:nvPr/>
          </p:nvSpPr>
          <p:spPr>
            <a:xfrm>
              <a:off x="141503" y="3475709"/>
              <a:ext cx="1583895" cy="369332"/>
            </a:xfrm>
            <a:prstGeom prst="rect">
              <a:avLst/>
            </a:prstGeom>
            <a:noFill/>
          </p:spPr>
          <p:txBody>
            <a:bodyPr wrap="none" rtlCol="0">
              <a:spAutoFit/>
            </a:bodyPr>
            <a:lstStyle/>
            <a:p>
              <a:r>
                <a:rPr kumimoji="1" lang="en-CA" altLang="ja-CA" dirty="0"/>
                <a:t>Down counter</a:t>
              </a:r>
              <a:endParaRPr kumimoji="1" lang="ja-CA" altLang="en-US" dirty="0"/>
            </a:p>
          </p:txBody>
        </p:sp>
        <p:sp>
          <p:nvSpPr>
            <p:cNvPr id="48" name="テキスト ボックス 47">
              <a:extLst>
                <a:ext uri="{FF2B5EF4-FFF2-40B4-BE49-F238E27FC236}">
                  <a16:creationId xmlns:a16="http://schemas.microsoft.com/office/drawing/2014/main" id="{69DAF41A-215E-514D-02E4-CE13F20CEF48}"/>
                </a:ext>
              </a:extLst>
            </p:cNvPr>
            <p:cNvSpPr txBox="1"/>
            <p:nvPr/>
          </p:nvSpPr>
          <p:spPr>
            <a:xfrm>
              <a:off x="637106" y="2951239"/>
              <a:ext cx="946093" cy="369332"/>
            </a:xfrm>
            <a:prstGeom prst="rect">
              <a:avLst/>
            </a:prstGeom>
            <a:noFill/>
          </p:spPr>
          <p:txBody>
            <a:bodyPr wrap="none" rtlCol="0">
              <a:spAutoFit/>
            </a:bodyPr>
            <a:lstStyle/>
            <a:p>
              <a:r>
                <a:rPr kumimoji="1" lang="en-CA" altLang="ja-CA" dirty="0"/>
                <a:t>Sample</a:t>
              </a:r>
              <a:endParaRPr kumimoji="1" lang="ja-CA" altLang="en-US" dirty="0"/>
            </a:p>
          </p:txBody>
        </p:sp>
        <p:sp>
          <p:nvSpPr>
            <p:cNvPr id="49" name="テキスト ボックス 48">
              <a:extLst>
                <a:ext uri="{FF2B5EF4-FFF2-40B4-BE49-F238E27FC236}">
                  <a16:creationId xmlns:a16="http://schemas.microsoft.com/office/drawing/2014/main" id="{0EA0B1C7-B0E4-640A-6476-DC3FD05D1AE7}"/>
                </a:ext>
              </a:extLst>
            </p:cNvPr>
            <p:cNvSpPr txBox="1"/>
            <p:nvPr/>
          </p:nvSpPr>
          <p:spPr>
            <a:xfrm>
              <a:off x="5846766" y="3937148"/>
              <a:ext cx="611065" cy="369332"/>
            </a:xfrm>
            <a:prstGeom prst="rect">
              <a:avLst/>
            </a:prstGeom>
            <a:noFill/>
          </p:spPr>
          <p:txBody>
            <a:bodyPr wrap="none" rtlCol="0">
              <a:spAutoFit/>
            </a:bodyPr>
            <a:lstStyle/>
            <a:p>
              <a:r>
                <a:rPr kumimoji="1" lang="en-CA" altLang="ja-CA" dirty="0"/>
                <a:t>PMT</a:t>
              </a:r>
              <a:endParaRPr kumimoji="1" lang="ja-CA" altLang="en-US" dirty="0"/>
            </a:p>
          </p:txBody>
        </p:sp>
        <p:sp>
          <p:nvSpPr>
            <p:cNvPr id="50" name="テキスト ボックス 49">
              <a:extLst>
                <a:ext uri="{FF2B5EF4-FFF2-40B4-BE49-F238E27FC236}">
                  <a16:creationId xmlns:a16="http://schemas.microsoft.com/office/drawing/2014/main" id="{9126AA55-3A38-43A4-7EB7-04CE21369E77}"/>
                </a:ext>
              </a:extLst>
            </p:cNvPr>
            <p:cNvSpPr txBox="1"/>
            <p:nvPr/>
          </p:nvSpPr>
          <p:spPr>
            <a:xfrm>
              <a:off x="9654235" y="1931052"/>
              <a:ext cx="1838324" cy="461665"/>
            </a:xfrm>
            <a:prstGeom prst="rect">
              <a:avLst/>
            </a:prstGeom>
            <a:noFill/>
          </p:spPr>
          <p:txBody>
            <a:bodyPr wrap="none" rtlCol="0">
              <a:spAutoFit/>
            </a:bodyPr>
            <a:lstStyle/>
            <a:p>
              <a:r>
                <a:rPr kumimoji="1" lang="en-CA" altLang="ja-CA" sz="2400" dirty="0"/>
                <a:t>Muon trigger</a:t>
              </a:r>
              <a:endParaRPr kumimoji="1" lang="ja-CA" altLang="en-US" sz="2400" dirty="0"/>
            </a:p>
          </p:txBody>
        </p:sp>
        <p:sp>
          <p:nvSpPr>
            <p:cNvPr id="51" name="テキスト ボックス 50">
              <a:extLst>
                <a:ext uri="{FF2B5EF4-FFF2-40B4-BE49-F238E27FC236}">
                  <a16:creationId xmlns:a16="http://schemas.microsoft.com/office/drawing/2014/main" id="{FB1C0CB1-514E-E5E0-791C-B145A4F61DA6}"/>
                </a:ext>
              </a:extLst>
            </p:cNvPr>
            <p:cNvSpPr txBox="1"/>
            <p:nvPr/>
          </p:nvSpPr>
          <p:spPr>
            <a:xfrm>
              <a:off x="9642007" y="2573967"/>
              <a:ext cx="2549993" cy="461665"/>
            </a:xfrm>
            <a:prstGeom prst="rect">
              <a:avLst/>
            </a:prstGeom>
            <a:noFill/>
          </p:spPr>
          <p:txBody>
            <a:bodyPr wrap="none" rtlCol="0">
              <a:spAutoFit/>
            </a:bodyPr>
            <a:lstStyle/>
            <a:p>
              <a:r>
                <a:rPr kumimoji="1" lang="en-CA" altLang="ja-CA" sz="2400" dirty="0"/>
                <a:t>U counter e</a:t>
              </a:r>
              <a:r>
                <a:rPr kumimoji="1" lang="en-CA" altLang="ja-CA" sz="2400" baseline="30000" dirty="0"/>
                <a:t>+</a:t>
              </a:r>
              <a:r>
                <a:rPr kumimoji="1" lang="en-CA" altLang="ja-CA" sz="2400" dirty="0"/>
                <a:t>/e</a:t>
              </a:r>
              <a:r>
                <a:rPr kumimoji="1" lang="en-CA" altLang="ja-CA" sz="2400" baseline="30000" dirty="0"/>
                <a:t>-</a:t>
              </a:r>
              <a:r>
                <a:rPr kumimoji="1" lang="en-CA" altLang="ja-CA" sz="2400" dirty="0"/>
                <a:t> hit</a:t>
              </a:r>
              <a:endParaRPr kumimoji="1" lang="ja-CA" altLang="en-US" sz="2400" dirty="0"/>
            </a:p>
          </p:txBody>
        </p:sp>
        <p:sp>
          <p:nvSpPr>
            <p:cNvPr id="52" name="テキスト ボックス 51">
              <a:extLst>
                <a:ext uri="{FF2B5EF4-FFF2-40B4-BE49-F238E27FC236}">
                  <a16:creationId xmlns:a16="http://schemas.microsoft.com/office/drawing/2014/main" id="{EC236BD6-FE85-975D-03F3-D953C61312D7}"/>
                </a:ext>
              </a:extLst>
            </p:cNvPr>
            <p:cNvSpPr txBox="1"/>
            <p:nvPr/>
          </p:nvSpPr>
          <p:spPr>
            <a:xfrm>
              <a:off x="9646907" y="3561139"/>
              <a:ext cx="2551596" cy="461665"/>
            </a:xfrm>
            <a:prstGeom prst="rect">
              <a:avLst/>
            </a:prstGeom>
            <a:noFill/>
          </p:spPr>
          <p:txBody>
            <a:bodyPr wrap="none" rtlCol="0">
              <a:spAutoFit/>
            </a:bodyPr>
            <a:lstStyle/>
            <a:p>
              <a:r>
                <a:rPr kumimoji="1" lang="en-CA" altLang="ja-CA" sz="2400" dirty="0"/>
                <a:t>D counter e</a:t>
              </a:r>
              <a:r>
                <a:rPr kumimoji="1" lang="en-CA" altLang="ja-CA" sz="2400" baseline="30000" dirty="0"/>
                <a:t>+</a:t>
              </a:r>
              <a:r>
                <a:rPr kumimoji="1" lang="en-CA" altLang="ja-CA" sz="2400" dirty="0"/>
                <a:t>/e</a:t>
              </a:r>
              <a:r>
                <a:rPr kumimoji="1" lang="en-CA" altLang="ja-CA" sz="2400" baseline="30000" dirty="0"/>
                <a:t>-</a:t>
              </a:r>
              <a:r>
                <a:rPr kumimoji="1" lang="en-CA" altLang="ja-CA" sz="2400" dirty="0"/>
                <a:t> hit</a:t>
              </a:r>
              <a:endParaRPr kumimoji="1" lang="ja-CA" altLang="en-US" sz="2400" dirty="0"/>
            </a:p>
          </p:txBody>
        </p:sp>
        <p:sp>
          <p:nvSpPr>
            <p:cNvPr id="53" name="テキスト ボックス 52">
              <a:extLst>
                <a:ext uri="{FF2B5EF4-FFF2-40B4-BE49-F238E27FC236}">
                  <a16:creationId xmlns:a16="http://schemas.microsoft.com/office/drawing/2014/main" id="{DF6DA5B7-79CC-98B0-AE07-5F3F2A8BFC15}"/>
                </a:ext>
              </a:extLst>
            </p:cNvPr>
            <p:cNvSpPr txBox="1"/>
            <p:nvPr/>
          </p:nvSpPr>
          <p:spPr>
            <a:xfrm>
              <a:off x="2495439" y="3871616"/>
              <a:ext cx="1972271" cy="369332"/>
            </a:xfrm>
            <a:prstGeom prst="rect">
              <a:avLst/>
            </a:prstGeom>
            <a:noFill/>
          </p:spPr>
          <p:txBody>
            <a:bodyPr wrap="none" rtlCol="0">
              <a:spAutoFit/>
            </a:bodyPr>
            <a:lstStyle/>
            <a:p>
              <a:r>
                <a:rPr kumimoji="1" lang="en-CA" altLang="ja-CA" dirty="0"/>
                <a:t>Plastic scintillator</a:t>
              </a:r>
              <a:endParaRPr kumimoji="1" lang="ja-CA" altLang="en-US" dirty="0"/>
            </a:p>
          </p:txBody>
        </p:sp>
        <p:sp>
          <p:nvSpPr>
            <p:cNvPr id="54" name="テキスト ボックス 53">
              <a:extLst>
                <a:ext uri="{FF2B5EF4-FFF2-40B4-BE49-F238E27FC236}">
                  <a16:creationId xmlns:a16="http://schemas.microsoft.com/office/drawing/2014/main" id="{AC494CEF-C786-149E-A819-0A707A4E95D9}"/>
                </a:ext>
              </a:extLst>
            </p:cNvPr>
            <p:cNvSpPr txBox="1"/>
            <p:nvPr/>
          </p:nvSpPr>
          <p:spPr>
            <a:xfrm>
              <a:off x="8932557" y="1821585"/>
              <a:ext cx="489236" cy="369332"/>
            </a:xfrm>
            <a:prstGeom prst="rect">
              <a:avLst/>
            </a:prstGeom>
            <a:noFill/>
          </p:spPr>
          <p:txBody>
            <a:bodyPr wrap="none" rtlCol="0">
              <a:spAutoFit/>
            </a:bodyPr>
            <a:lstStyle/>
            <a:p>
              <a:r>
                <a:rPr kumimoji="1" lang="en-CA" altLang="ja-CA" dirty="0"/>
                <a:t>t_0</a:t>
              </a:r>
              <a:endParaRPr kumimoji="1" lang="ja-CA" altLang="en-US" dirty="0"/>
            </a:p>
          </p:txBody>
        </p:sp>
        <p:sp>
          <p:nvSpPr>
            <p:cNvPr id="55" name="テキスト ボックス 54">
              <a:extLst>
                <a:ext uri="{FF2B5EF4-FFF2-40B4-BE49-F238E27FC236}">
                  <a16:creationId xmlns:a16="http://schemas.microsoft.com/office/drawing/2014/main" id="{98AB96BF-0BAA-5473-A9B9-19F3D6083207}"/>
                </a:ext>
              </a:extLst>
            </p:cNvPr>
            <p:cNvSpPr txBox="1"/>
            <p:nvPr/>
          </p:nvSpPr>
          <p:spPr>
            <a:xfrm>
              <a:off x="8675617" y="2901528"/>
              <a:ext cx="960519" cy="369332"/>
            </a:xfrm>
            <a:prstGeom prst="rect">
              <a:avLst/>
            </a:prstGeom>
            <a:noFill/>
          </p:spPr>
          <p:txBody>
            <a:bodyPr wrap="none" rtlCol="0">
              <a:spAutoFit/>
            </a:bodyPr>
            <a:lstStyle/>
            <a:p>
              <a:r>
                <a:rPr kumimoji="1" lang="en-CA" altLang="ja-CA" dirty="0" err="1">
                  <a:solidFill>
                    <a:srgbClr val="FF0000"/>
                  </a:solidFill>
                </a:rPr>
                <a:t>t_hit</a:t>
              </a:r>
              <a:r>
                <a:rPr kumimoji="1" lang="en-CA" altLang="ja-CA" dirty="0">
                  <a:solidFill>
                    <a:srgbClr val="FF0000"/>
                  </a:solidFill>
                </a:rPr>
                <a:t> (U)</a:t>
              </a:r>
              <a:endParaRPr kumimoji="1" lang="ja-CA" altLang="en-US" dirty="0">
                <a:solidFill>
                  <a:srgbClr val="FF0000"/>
                </a:solidFill>
              </a:endParaRPr>
            </a:p>
          </p:txBody>
        </p:sp>
        <p:sp>
          <p:nvSpPr>
            <p:cNvPr id="56" name="テキスト ボックス 55">
              <a:extLst>
                <a:ext uri="{FF2B5EF4-FFF2-40B4-BE49-F238E27FC236}">
                  <a16:creationId xmlns:a16="http://schemas.microsoft.com/office/drawing/2014/main" id="{6531028E-6909-99F5-08EF-9EE728EA4C5F}"/>
                </a:ext>
              </a:extLst>
            </p:cNvPr>
            <p:cNvSpPr txBox="1"/>
            <p:nvPr/>
          </p:nvSpPr>
          <p:spPr>
            <a:xfrm>
              <a:off x="8716674" y="3929987"/>
              <a:ext cx="915635" cy="369332"/>
            </a:xfrm>
            <a:prstGeom prst="rect">
              <a:avLst/>
            </a:prstGeom>
            <a:noFill/>
          </p:spPr>
          <p:txBody>
            <a:bodyPr wrap="none" rtlCol="0">
              <a:spAutoFit/>
            </a:bodyPr>
            <a:lstStyle/>
            <a:p>
              <a:r>
                <a:rPr kumimoji="1" lang="en-CA" altLang="ja-CA" dirty="0" err="1"/>
                <a:t>t_hit</a:t>
              </a:r>
              <a:r>
                <a:rPr kumimoji="1" lang="en-CA" altLang="ja-CA" dirty="0"/>
                <a:t>(D)</a:t>
              </a:r>
              <a:endParaRPr kumimoji="1" lang="ja-CA" altLang="en-US" dirty="0"/>
            </a:p>
          </p:txBody>
        </p:sp>
        <p:sp>
          <p:nvSpPr>
            <p:cNvPr id="57" name="テキスト ボックス 56">
              <a:extLst>
                <a:ext uri="{FF2B5EF4-FFF2-40B4-BE49-F238E27FC236}">
                  <a16:creationId xmlns:a16="http://schemas.microsoft.com/office/drawing/2014/main" id="{DD9F008A-1C91-E198-127F-81DDFF77A0F0}"/>
                </a:ext>
              </a:extLst>
            </p:cNvPr>
            <p:cNvSpPr txBox="1"/>
            <p:nvPr/>
          </p:nvSpPr>
          <p:spPr>
            <a:xfrm>
              <a:off x="8737331" y="970913"/>
              <a:ext cx="837089" cy="646331"/>
            </a:xfrm>
            <a:prstGeom prst="rect">
              <a:avLst/>
            </a:prstGeom>
            <a:noFill/>
          </p:spPr>
          <p:txBody>
            <a:bodyPr wrap="none" rtlCol="0">
              <a:spAutoFit/>
            </a:bodyPr>
            <a:lstStyle/>
            <a:p>
              <a:r>
                <a:rPr kumimoji="1" lang="en-CA" altLang="ja-CA" dirty="0"/>
                <a:t>Signal </a:t>
              </a:r>
            </a:p>
            <a:p>
              <a:r>
                <a:rPr kumimoji="1" lang="en-CA" altLang="ja-CA" dirty="0"/>
                <a:t>timing</a:t>
              </a:r>
              <a:endParaRPr kumimoji="1" lang="ja-CA" altLang="en-US" dirty="0"/>
            </a:p>
          </p:txBody>
        </p:sp>
      </p:grpSp>
      <p:grpSp>
        <p:nvGrpSpPr>
          <p:cNvPr id="62" name="グループ化 61">
            <a:extLst>
              <a:ext uri="{FF2B5EF4-FFF2-40B4-BE49-F238E27FC236}">
                <a16:creationId xmlns:a16="http://schemas.microsoft.com/office/drawing/2014/main" id="{4AF86224-4761-BB49-BF61-0CAA66AB7C85}"/>
              </a:ext>
            </a:extLst>
          </p:cNvPr>
          <p:cNvGrpSpPr/>
          <p:nvPr/>
        </p:nvGrpSpPr>
        <p:grpSpPr>
          <a:xfrm>
            <a:off x="225264" y="4408592"/>
            <a:ext cx="2993127" cy="584775"/>
            <a:chOff x="225264" y="4408592"/>
            <a:chExt cx="2993127" cy="584775"/>
          </a:xfrm>
        </p:grpSpPr>
        <p:sp>
          <p:nvSpPr>
            <p:cNvPr id="58" name="テキスト ボックス 57">
              <a:extLst>
                <a:ext uri="{FF2B5EF4-FFF2-40B4-BE49-F238E27FC236}">
                  <a16:creationId xmlns:a16="http://schemas.microsoft.com/office/drawing/2014/main" id="{823919B2-C544-4318-6C64-D7927012ED76}"/>
                </a:ext>
              </a:extLst>
            </p:cNvPr>
            <p:cNvSpPr txBox="1"/>
            <p:nvPr/>
          </p:nvSpPr>
          <p:spPr>
            <a:xfrm>
              <a:off x="225264" y="4408592"/>
              <a:ext cx="2993127" cy="584775"/>
            </a:xfrm>
            <a:prstGeom prst="rect">
              <a:avLst/>
            </a:prstGeom>
            <a:noFill/>
          </p:spPr>
          <p:txBody>
            <a:bodyPr wrap="none" rtlCol="0">
              <a:spAutoFit/>
            </a:bodyPr>
            <a:lstStyle/>
            <a:p>
              <a:r>
                <a:rPr kumimoji="1" lang="en-CA" altLang="ja-CA" sz="3200" dirty="0"/>
                <a:t>µ</a:t>
              </a:r>
              <a:r>
                <a:rPr kumimoji="1" lang="en-US" altLang="ja-CA" sz="3200" baseline="30000" dirty="0"/>
                <a:t>+</a:t>
              </a:r>
              <a:r>
                <a:rPr kumimoji="1" lang="en-CA" altLang="ja-CA" sz="3200" dirty="0"/>
                <a:t> </a:t>
              </a:r>
              <a:r>
                <a:rPr kumimoji="1" lang="en-CA" altLang="ja-CA" sz="3200" dirty="0">
                  <a:sym typeface="Wingdings" pitchFamily="2" charset="2"/>
                </a:rPr>
                <a:t> e</a:t>
              </a:r>
              <a:r>
                <a:rPr kumimoji="1" lang="en-CA" altLang="ja-CA" sz="3200" baseline="30000" dirty="0">
                  <a:sym typeface="Wingdings" pitchFamily="2" charset="2"/>
                </a:rPr>
                <a:t>+</a:t>
              </a:r>
              <a:r>
                <a:rPr kumimoji="1" lang="en-CA" altLang="ja-CA" sz="3200" dirty="0">
                  <a:sym typeface="Wingdings" pitchFamily="2" charset="2"/>
                </a:rPr>
                <a:t> + </a:t>
              </a:r>
              <a:r>
                <a:rPr kumimoji="1" lang="en-CA" altLang="ja-CA" sz="3200" dirty="0">
                  <a:latin typeface="Symbol" pitchFamily="2" charset="2"/>
                  <a:sym typeface="Wingdings" pitchFamily="2" charset="2"/>
                </a:rPr>
                <a:t>n</a:t>
              </a:r>
              <a:r>
                <a:rPr kumimoji="1" lang="en-CA" altLang="ja-CA" sz="3200" baseline="-25000" dirty="0">
                  <a:latin typeface="Symbol" pitchFamily="2" charset="2"/>
                  <a:sym typeface="Wingdings" pitchFamily="2" charset="2"/>
                </a:rPr>
                <a:t>m</a:t>
              </a:r>
              <a:r>
                <a:rPr kumimoji="1" lang="en-CA" altLang="ja-CA" sz="3200" dirty="0">
                  <a:sym typeface="Wingdings" pitchFamily="2" charset="2"/>
                </a:rPr>
                <a:t> + </a:t>
              </a:r>
              <a:r>
                <a:rPr kumimoji="1" lang="en-CA" altLang="ja-CA" sz="3200" dirty="0">
                  <a:latin typeface="Symbol" pitchFamily="2" charset="2"/>
                  <a:sym typeface="Wingdings" pitchFamily="2" charset="2"/>
                </a:rPr>
                <a:t>n</a:t>
              </a:r>
              <a:r>
                <a:rPr kumimoji="1" lang="en-CA" altLang="ja-CA" sz="3200" baseline="-25000" dirty="0">
                  <a:sym typeface="Wingdings" pitchFamily="2" charset="2"/>
                </a:rPr>
                <a:t>e</a:t>
              </a:r>
              <a:endParaRPr kumimoji="1" lang="ja-CA" altLang="en-US" sz="3200" baseline="-25000" dirty="0"/>
            </a:p>
          </p:txBody>
        </p:sp>
        <p:cxnSp>
          <p:nvCxnSpPr>
            <p:cNvPr id="60" name="直線コネクタ 59">
              <a:extLst>
                <a:ext uri="{FF2B5EF4-FFF2-40B4-BE49-F238E27FC236}">
                  <a16:creationId xmlns:a16="http://schemas.microsoft.com/office/drawing/2014/main" id="{E6F9841C-1E76-3BA1-BEA5-9F35E79288DB}"/>
                </a:ext>
              </a:extLst>
            </p:cNvPr>
            <p:cNvCxnSpPr>
              <a:cxnSpLocks/>
            </p:cNvCxnSpPr>
            <p:nvPr/>
          </p:nvCxnSpPr>
          <p:spPr>
            <a:xfrm>
              <a:off x="1964727" y="4584358"/>
              <a:ext cx="258866" cy="0"/>
            </a:xfrm>
            <a:prstGeom prst="line">
              <a:avLst/>
            </a:prstGeom>
          </p:spPr>
          <p:style>
            <a:lnRef idx="2">
              <a:schemeClr val="dk1"/>
            </a:lnRef>
            <a:fillRef idx="0">
              <a:schemeClr val="dk1"/>
            </a:fillRef>
            <a:effectRef idx="1">
              <a:schemeClr val="dk1"/>
            </a:effectRef>
            <a:fontRef idx="minor">
              <a:schemeClr val="tx1"/>
            </a:fontRef>
          </p:style>
        </p:cxnSp>
      </p:grpSp>
      <p:grpSp>
        <p:nvGrpSpPr>
          <p:cNvPr id="63" name="グループ化 62">
            <a:extLst>
              <a:ext uri="{FF2B5EF4-FFF2-40B4-BE49-F238E27FC236}">
                <a16:creationId xmlns:a16="http://schemas.microsoft.com/office/drawing/2014/main" id="{EADC2DCB-5CB9-E1E5-865F-C73CBCEA1580}"/>
              </a:ext>
            </a:extLst>
          </p:cNvPr>
          <p:cNvGrpSpPr/>
          <p:nvPr/>
        </p:nvGrpSpPr>
        <p:grpSpPr>
          <a:xfrm>
            <a:off x="225264" y="4972143"/>
            <a:ext cx="2970685" cy="584775"/>
            <a:chOff x="225264" y="4408592"/>
            <a:chExt cx="2970685" cy="584775"/>
          </a:xfrm>
        </p:grpSpPr>
        <p:sp>
          <p:nvSpPr>
            <p:cNvPr id="64" name="テキスト ボックス 63">
              <a:extLst>
                <a:ext uri="{FF2B5EF4-FFF2-40B4-BE49-F238E27FC236}">
                  <a16:creationId xmlns:a16="http://schemas.microsoft.com/office/drawing/2014/main" id="{D7614289-8AEF-292F-CED3-0F9599AEA9E0}"/>
                </a:ext>
              </a:extLst>
            </p:cNvPr>
            <p:cNvSpPr txBox="1"/>
            <p:nvPr/>
          </p:nvSpPr>
          <p:spPr>
            <a:xfrm>
              <a:off x="225264" y="4408592"/>
              <a:ext cx="2970685" cy="584775"/>
            </a:xfrm>
            <a:prstGeom prst="rect">
              <a:avLst/>
            </a:prstGeom>
            <a:noFill/>
          </p:spPr>
          <p:txBody>
            <a:bodyPr wrap="none" rtlCol="0">
              <a:spAutoFit/>
            </a:bodyPr>
            <a:lstStyle/>
            <a:p>
              <a:r>
                <a:rPr kumimoji="1" lang="en-CA" altLang="ja-CA" sz="3200" dirty="0"/>
                <a:t>µ</a:t>
              </a:r>
              <a:r>
                <a:rPr kumimoji="1" lang="en-CA" altLang="ja-CA" sz="3200" baseline="30000" dirty="0"/>
                <a:t>-</a:t>
              </a:r>
              <a:r>
                <a:rPr kumimoji="1" lang="en-CA" altLang="ja-CA" sz="3200" dirty="0"/>
                <a:t>  </a:t>
              </a:r>
              <a:r>
                <a:rPr kumimoji="1" lang="en-CA" altLang="ja-CA" sz="3200" dirty="0">
                  <a:sym typeface="Wingdings" pitchFamily="2" charset="2"/>
                </a:rPr>
                <a:t> e</a:t>
              </a:r>
              <a:r>
                <a:rPr kumimoji="1" lang="en-CA" altLang="ja-CA" sz="3200" baseline="30000" dirty="0">
                  <a:sym typeface="Wingdings" pitchFamily="2" charset="2"/>
                </a:rPr>
                <a:t>-</a:t>
              </a:r>
              <a:r>
                <a:rPr kumimoji="1" lang="en-CA" altLang="ja-CA" sz="3200" dirty="0">
                  <a:sym typeface="Wingdings" pitchFamily="2" charset="2"/>
                </a:rPr>
                <a:t> + </a:t>
              </a:r>
              <a:r>
                <a:rPr kumimoji="1" lang="en-CA" altLang="ja-CA" sz="3200" dirty="0">
                  <a:latin typeface="Symbol" pitchFamily="2" charset="2"/>
                  <a:sym typeface="Wingdings" pitchFamily="2" charset="2"/>
                </a:rPr>
                <a:t>n</a:t>
              </a:r>
              <a:r>
                <a:rPr kumimoji="1" lang="en-CA" altLang="ja-CA" sz="3200" baseline="-25000" dirty="0">
                  <a:latin typeface="Symbol" pitchFamily="2" charset="2"/>
                  <a:sym typeface="Wingdings" pitchFamily="2" charset="2"/>
                </a:rPr>
                <a:t>m</a:t>
              </a:r>
              <a:r>
                <a:rPr kumimoji="1" lang="en-CA" altLang="ja-CA" sz="3200" dirty="0">
                  <a:sym typeface="Wingdings" pitchFamily="2" charset="2"/>
                </a:rPr>
                <a:t> + </a:t>
              </a:r>
              <a:r>
                <a:rPr kumimoji="1" lang="en-CA" altLang="ja-CA" sz="3200" dirty="0">
                  <a:latin typeface="Symbol" pitchFamily="2" charset="2"/>
                  <a:sym typeface="Wingdings" pitchFamily="2" charset="2"/>
                </a:rPr>
                <a:t>n</a:t>
              </a:r>
              <a:r>
                <a:rPr kumimoji="1" lang="en-CA" altLang="ja-CA" sz="3200" baseline="-25000" dirty="0">
                  <a:sym typeface="Wingdings" pitchFamily="2" charset="2"/>
                </a:rPr>
                <a:t>e</a:t>
              </a:r>
              <a:endParaRPr kumimoji="1" lang="ja-CA" altLang="en-US" sz="3200" baseline="-25000" dirty="0"/>
            </a:p>
          </p:txBody>
        </p:sp>
        <p:cxnSp>
          <p:nvCxnSpPr>
            <p:cNvPr id="65" name="直線コネクタ 64">
              <a:extLst>
                <a:ext uri="{FF2B5EF4-FFF2-40B4-BE49-F238E27FC236}">
                  <a16:creationId xmlns:a16="http://schemas.microsoft.com/office/drawing/2014/main" id="{3D7AD13B-F6C7-5B88-93BE-46413B4A3ABE}"/>
                </a:ext>
              </a:extLst>
            </p:cNvPr>
            <p:cNvCxnSpPr>
              <a:cxnSpLocks/>
            </p:cNvCxnSpPr>
            <p:nvPr/>
          </p:nvCxnSpPr>
          <p:spPr>
            <a:xfrm>
              <a:off x="2681422" y="4584358"/>
              <a:ext cx="258866" cy="0"/>
            </a:xfrm>
            <a:prstGeom prst="line">
              <a:avLst/>
            </a:prstGeom>
          </p:spPr>
          <p:style>
            <a:lnRef idx="2">
              <a:schemeClr val="dk1"/>
            </a:lnRef>
            <a:fillRef idx="0">
              <a:schemeClr val="dk1"/>
            </a:fillRef>
            <a:effectRef idx="1">
              <a:schemeClr val="dk1"/>
            </a:effectRef>
            <a:fontRef idx="minor">
              <a:schemeClr val="tx1"/>
            </a:fontRef>
          </p:style>
        </p:cxnSp>
      </p:grpSp>
      <p:grpSp>
        <p:nvGrpSpPr>
          <p:cNvPr id="130" name="グループ化 129">
            <a:extLst>
              <a:ext uri="{FF2B5EF4-FFF2-40B4-BE49-F238E27FC236}">
                <a16:creationId xmlns:a16="http://schemas.microsoft.com/office/drawing/2014/main" id="{F77F6078-3533-EF0B-3DDB-6C4D163E87CA}"/>
              </a:ext>
            </a:extLst>
          </p:cNvPr>
          <p:cNvGrpSpPr/>
          <p:nvPr/>
        </p:nvGrpSpPr>
        <p:grpSpPr>
          <a:xfrm>
            <a:off x="3481574" y="4324301"/>
            <a:ext cx="4710651" cy="2506314"/>
            <a:chOff x="3481574" y="4324301"/>
            <a:chExt cx="4710651" cy="2506314"/>
          </a:xfrm>
        </p:grpSpPr>
        <p:cxnSp>
          <p:nvCxnSpPr>
            <p:cNvPr id="67" name="直線矢印コネクタ 66">
              <a:extLst>
                <a:ext uri="{FF2B5EF4-FFF2-40B4-BE49-F238E27FC236}">
                  <a16:creationId xmlns:a16="http://schemas.microsoft.com/office/drawing/2014/main" id="{12EA655A-F4D9-75F8-8847-A9C8640680C1}"/>
                </a:ext>
              </a:extLst>
            </p:cNvPr>
            <p:cNvCxnSpPr/>
            <p:nvPr/>
          </p:nvCxnSpPr>
          <p:spPr>
            <a:xfrm flipV="1">
              <a:off x="3917092" y="4408592"/>
              <a:ext cx="0" cy="2128132"/>
            </a:xfrm>
            <a:prstGeom prst="straightConnector1">
              <a:avLst/>
            </a:prstGeom>
            <a:ln w="28575">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68" name="直線矢印コネクタ 67">
              <a:extLst>
                <a:ext uri="{FF2B5EF4-FFF2-40B4-BE49-F238E27FC236}">
                  <a16:creationId xmlns:a16="http://schemas.microsoft.com/office/drawing/2014/main" id="{31245900-672E-596B-8D6E-280ACE99EC16}"/>
                </a:ext>
              </a:extLst>
            </p:cNvPr>
            <p:cNvCxnSpPr>
              <a:cxnSpLocks/>
            </p:cNvCxnSpPr>
            <p:nvPr/>
          </p:nvCxnSpPr>
          <p:spPr>
            <a:xfrm>
              <a:off x="3784426" y="6380205"/>
              <a:ext cx="3416030" cy="0"/>
            </a:xfrm>
            <a:prstGeom prst="straightConnector1">
              <a:avLst/>
            </a:prstGeom>
            <a:ln w="28575">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0" name="テキスト ボックス 69">
              <a:extLst>
                <a:ext uri="{FF2B5EF4-FFF2-40B4-BE49-F238E27FC236}">
                  <a16:creationId xmlns:a16="http://schemas.microsoft.com/office/drawing/2014/main" id="{2DE536C5-C287-156E-1DBB-1E156D1F8486}"/>
                </a:ext>
              </a:extLst>
            </p:cNvPr>
            <p:cNvSpPr txBox="1"/>
            <p:nvPr/>
          </p:nvSpPr>
          <p:spPr>
            <a:xfrm>
              <a:off x="3939534" y="4324301"/>
              <a:ext cx="1438214" cy="369332"/>
            </a:xfrm>
            <a:prstGeom prst="rect">
              <a:avLst/>
            </a:prstGeom>
            <a:noFill/>
          </p:spPr>
          <p:txBody>
            <a:bodyPr wrap="none" rtlCol="0">
              <a:spAutoFit/>
            </a:bodyPr>
            <a:lstStyle/>
            <a:p>
              <a:r>
                <a:rPr kumimoji="1" lang="en-CA" altLang="ja-CA" dirty="0"/>
                <a:t>N</a:t>
              </a:r>
              <a:r>
                <a:rPr kumimoji="1" lang="en-CA" altLang="ja-CA" baseline="-25000" dirty="0"/>
                <a:t>U</a:t>
              </a:r>
              <a:r>
                <a:rPr kumimoji="1" lang="en-CA" altLang="ja-CA" dirty="0"/>
                <a:t>(t) or N</a:t>
              </a:r>
              <a:r>
                <a:rPr kumimoji="1" lang="en-CA" altLang="ja-CA" baseline="-25000" dirty="0"/>
                <a:t>D</a:t>
              </a:r>
              <a:r>
                <a:rPr kumimoji="1" lang="en-CA" altLang="ja-CA" dirty="0"/>
                <a:t>(t)</a:t>
              </a:r>
              <a:endParaRPr kumimoji="1" lang="ja-CA" altLang="en-US" dirty="0"/>
            </a:p>
          </p:txBody>
        </p:sp>
        <p:sp>
          <p:nvSpPr>
            <p:cNvPr id="71" name="テキスト ボックス 70">
              <a:extLst>
                <a:ext uri="{FF2B5EF4-FFF2-40B4-BE49-F238E27FC236}">
                  <a16:creationId xmlns:a16="http://schemas.microsoft.com/office/drawing/2014/main" id="{86D2AC0F-1578-055D-CB7A-43727378E451}"/>
                </a:ext>
              </a:extLst>
            </p:cNvPr>
            <p:cNvSpPr txBox="1"/>
            <p:nvPr/>
          </p:nvSpPr>
          <p:spPr>
            <a:xfrm>
              <a:off x="6273110" y="6461283"/>
              <a:ext cx="1919115" cy="369332"/>
            </a:xfrm>
            <a:prstGeom prst="rect">
              <a:avLst/>
            </a:prstGeom>
            <a:noFill/>
          </p:spPr>
          <p:txBody>
            <a:bodyPr wrap="none" rtlCol="0">
              <a:spAutoFit/>
            </a:bodyPr>
            <a:lstStyle/>
            <a:p>
              <a:r>
                <a:rPr kumimoji="1" lang="en-CA" altLang="ja-CA" dirty="0" err="1"/>
                <a:t>t_hit</a:t>
              </a:r>
              <a:r>
                <a:rPr kumimoji="1" lang="en-CA" altLang="ja-CA" dirty="0"/>
                <a:t> (U or D) – t_0</a:t>
              </a:r>
              <a:endParaRPr kumimoji="1" lang="ja-CA" altLang="en-US" dirty="0"/>
            </a:p>
          </p:txBody>
        </p:sp>
        <p:sp>
          <p:nvSpPr>
            <p:cNvPr id="119" name="フリーフォーム 118">
              <a:extLst>
                <a:ext uri="{FF2B5EF4-FFF2-40B4-BE49-F238E27FC236}">
                  <a16:creationId xmlns:a16="http://schemas.microsoft.com/office/drawing/2014/main" id="{04B3477D-D00F-4EDE-5F26-34EF1E754CC6}"/>
                </a:ext>
              </a:extLst>
            </p:cNvPr>
            <p:cNvSpPr/>
            <p:nvPr/>
          </p:nvSpPr>
          <p:spPr>
            <a:xfrm>
              <a:off x="3930938" y="4906002"/>
              <a:ext cx="3188044" cy="1408671"/>
            </a:xfrm>
            <a:custGeom>
              <a:avLst/>
              <a:gdLst>
                <a:gd name="connsiteX0" fmla="*/ 0 w 3188044"/>
                <a:gd name="connsiteY0" fmla="*/ 0 h 1408671"/>
                <a:gd name="connsiteX1" fmla="*/ 284206 w 3188044"/>
                <a:gd name="connsiteY1" fmla="*/ 630195 h 1408671"/>
                <a:gd name="connsiteX2" fmla="*/ 642552 w 3188044"/>
                <a:gd name="connsiteY2" fmla="*/ 1000898 h 1408671"/>
                <a:gd name="connsiteX3" fmla="*/ 1149179 w 3188044"/>
                <a:gd name="connsiteY3" fmla="*/ 1198606 h 1408671"/>
                <a:gd name="connsiteX4" fmla="*/ 1828800 w 3188044"/>
                <a:gd name="connsiteY4" fmla="*/ 1322173 h 1408671"/>
                <a:gd name="connsiteX5" fmla="*/ 2545492 w 3188044"/>
                <a:gd name="connsiteY5" fmla="*/ 1371600 h 1408671"/>
                <a:gd name="connsiteX6" fmla="*/ 3188044 w 3188044"/>
                <a:gd name="connsiteY6" fmla="*/ 1408671 h 140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88044" h="1408671">
                  <a:moveTo>
                    <a:pt x="0" y="0"/>
                  </a:moveTo>
                  <a:cubicBezTo>
                    <a:pt x="88557" y="231689"/>
                    <a:pt x="177114" y="463379"/>
                    <a:pt x="284206" y="630195"/>
                  </a:cubicBezTo>
                  <a:cubicBezTo>
                    <a:pt x="391298" y="797011"/>
                    <a:pt x="498390" y="906163"/>
                    <a:pt x="642552" y="1000898"/>
                  </a:cubicBezTo>
                  <a:cubicBezTo>
                    <a:pt x="786714" y="1095633"/>
                    <a:pt x="951471" y="1145060"/>
                    <a:pt x="1149179" y="1198606"/>
                  </a:cubicBezTo>
                  <a:cubicBezTo>
                    <a:pt x="1346887" y="1252152"/>
                    <a:pt x="1596081" y="1293341"/>
                    <a:pt x="1828800" y="1322173"/>
                  </a:cubicBezTo>
                  <a:cubicBezTo>
                    <a:pt x="2061519" y="1351005"/>
                    <a:pt x="2545492" y="1371600"/>
                    <a:pt x="2545492" y="1371600"/>
                  </a:cubicBezTo>
                  <a:lnTo>
                    <a:pt x="3188044" y="1408671"/>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dirty="0"/>
            </a:p>
          </p:txBody>
        </p:sp>
        <p:cxnSp>
          <p:nvCxnSpPr>
            <p:cNvPr id="121" name="直線矢印コネクタ 120">
              <a:extLst>
                <a:ext uri="{FF2B5EF4-FFF2-40B4-BE49-F238E27FC236}">
                  <a16:creationId xmlns:a16="http://schemas.microsoft.com/office/drawing/2014/main" id="{DEE63F8E-FAEB-80D9-2091-3AA9B25B7192}"/>
                </a:ext>
              </a:extLst>
            </p:cNvPr>
            <p:cNvCxnSpPr>
              <a:cxnSpLocks/>
            </p:cNvCxnSpPr>
            <p:nvPr/>
          </p:nvCxnSpPr>
          <p:spPr>
            <a:xfrm>
              <a:off x="3481574" y="5935362"/>
              <a:ext cx="430839"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22" name="直線矢印コネクタ 121">
              <a:extLst>
                <a:ext uri="{FF2B5EF4-FFF2-40B4-BE49-F238E27FC236}">
                  <a16:creationId xmlns:a16="http://schemas.microsoft.com/office/drawing/2014/main" id="{976DA2FE-C207-49C1-2F49-B2E2B19787CF}"/>
                </a:ext>
              </a:extLst>
            </p:cNvPr>
            <p:cNvCxnSpPr>
              <a:cxnSpLocks/>
            </p:cNvCxnSpPr>
            <p:nvPr/>
          </p:nvCxnSpPr>
          <p:spPr>
            <a:xfrm flipH="1">
              <a:off x="4658641" y="5923005"/>
              <a:ext cx="481770"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24" name="テキスト ボックス 123">
              <a:extLst>
                <a:ext uri="{FF2B5EF4-FFF2-40B4-BE49-F238E27FC236}">
                  <a16:creationId xmlns:a16="http://schemas.microsoft.com/office/drawing/2014/main" id="{CC5F855F-C42C-B3B5-1875-C9EE55D2EFC7}"/>
                </a:ext>
              </a:extLst>
            </p:cNvPr>
            <p:cNvSpPr txBox="1"/>
            <p:nvPr/>
          </p:nvSpPr>
          <p:spPr>
            <a:xfrm>
              <a:off x="4061925" y="5754594"/>
              <a:ext cx="909223" cy="646331"/>
            </a:xfrm>
            <a:prstGeom prst="rect">
              <a:avLst/>
            </a:prstGeom>
            <a:noFill/>
          </p:spPr>
          <p:txBody>
            <a:bodyPr wrap="none" rtlCol="0">
              <a:spAutoFit/>
            </a:bodyPr>
            <a:lstStyle/>
            <a:p>
              <a:r>
                <a:rPr kumimoji="1" lang="en-CA" altLang="ja-CA" dirty="0">
                  <a:latin typeface="Symbol" pitchFamily="2" charset="2"/>
                </a:rPr>
                <a:t>t</a:t>
              </a:r>
              <a:r>
                <a:rPr kumimoji="1" lang="en-CA" altLang="ja-CA" baseline="-25000" dirty="0"/>
                <a:t>µ</a:t>
              </a:r>
              <a:r>
                <a:rPr kumimoji="1" lang="en-CA" altLang="ja-CA" dirty="0"/>
                <a:t> </a:t>
              </a:r>
            </a:p>
            <a:p>
              <a:r>
                <a:rPr kumimoji="1" lang="en-CA" altLang="ja-CA" dirty="0"/>
                <a:t>= 2.2µs</a:t>
              </a:r>
              <a:endParaRPr kumimoji="1" lang="ja-CA" altLang="en-US" dirty="0"/>
            </a:p>
          </p:txBody>
        </p:sp>
        <p:sp>
          <p:nvSpPr>
            <p:cNvPr id="127" name="テキスト ボックス 126">
              <a:extLst>
                <a:ext uri="{FF2B5EF4-FFF2-40B4-BE49-F238E27FC236}">
                  <a16:creationId xmlns:a16="http://schemas.microsoft.com/office/drawing/2014/main" id="{3655B79A-6422-F237-7C34-CBB3748771AF}"/>
                </a:ext>
              </a:extLst>
            </p:cNvPr>
            <p:cNvSpPr txBox="1"/>
            <p:nvPr/>
          </p:nvSpPr>
          <p:spPr>
            <a:xfrm>
              <a:off x="5146222" y="6200808"/>
              <a:ext cx="290464" cy="369332"/>
            </a:xfrm>
            <a:prstGeom prst="rect">
              <a:avLst/>
            </a:prstGeom>
            <a:noFill/>
          </p:spPr>
          <p:txBody>
            <a:bodyPr wrap="none" rtlCol="0">
              <a:spAutoFit/>
            </a:bodyPr>
            <a:lstStyle/>
            <a:p>
              <a:r>
                <a:rPr kumimoji="1" lang="en-CA" altLang="ja-CA" dirty="0">
                  <a:solidFill>
                    <a:srgbClr val="FF0000"/>
                  </a:solidFill>
                </a:rPr>
                <a:t>*</a:t>
              </a:r>
              <a:endParaRPr kumimoji="1" lang="ja-CA" altLang="en-US" dirty="0">
                <a:solidFill>
                  <a:srgbClr val="FF0000"/>
                </a:solidFill>
              </a:endParaRPr>
            </a:p>
          </p:txBody>
        </p:sp>
      </p:grpSp>
      <p:sp>
        <p:nvSpPr>
          <p:cNvPr id="128" name="テキスト ボックス 127">
            <a:extLst>
              <a:ext uri="{FF2B5EF4-FFF2-40B4-BE49-F238E27FC236}">
                <a16:creationId xmlns:a16="http://schemas.microsoft.com/office/drawing/2014/main" id="{2BBB1ED4-D57E-0825-A79E-D4CD3C0BB55B}"/>
              </a:ext>
            </a:extLst>
          </p:cNvPr>
          <p:cNvSpPr txBox="1"/>
          <p:nvPr/>
        </p:nvSpPr>
        <p:spPr>
          <a:xfrm>
            <a:off x="7736502" y="5144260"/>
            <a:ext cx="4165436" cy="646331"/>
          </a:xfrm>
          <a:prstGeom prst="rect">
            <a:avLst/>
          </a:prstGeom>
          <a:noFill/>
        </p:spPr>
        <p:txBody>
          <a:bodyPr wrap="none" rtlCol="0">
            <a:spAutoFit/>
          </a:bodyPr>
          <a:lstStyle/>
          <a:p>
            <a:r>
              <a:rPr kumimoji="1" lang="en-CA" altLang="ja-CA" sz="3600" dirty="0"/>
              <a:t>Simplest µSR set up</a:t>
            </a:r>
            <a:endParaRPr kumimoji="1" lang="ja-CA" altLang="en-US" sz="3600" dirty="0"/>
          </a:p>
        </p:txBody>
      </p:sp>
    </p:spTree>
    <p:extLst>
      <p:ext uri="{BB962C8B-B14F-4D97-AF65-F5344CB8AC3E}">
        <p14:creationId xmlns:p14="http://schemas.microsoft.com/office/powerpoint/2010/main" val="2505164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02DEBCF-978E-58A5-C3DC-32D34CDD9BC7}"/>
              </a:ext>
            </a:extLst>
          </p:cNvPr>
          <p:cNvSpPr>
            <a:spLocks noGrp="1"/>
          </p:cNvSpPr>
          <p:nvPr>
            <p:ph type="title"/>
          </p:nvPr>
        </p:nvSpPr>
        <p:spPr>
          <a:xfrm>
            <a:off x="195648" y="275518"/>
            <a:ext cx="4425779" cy="823118"/>
          </a:xfrm>
        </p:spPr>
        <p:txBody>
          <a:bodyPr/>
          <a:lstStyle/>
          <a:p>
            <a:r>
              <a:rPr kumimoji="1" lang="en-CA" altLang="ja-CA" dirty="0"/>
              <a:t>Plastic Scintillator</a:t>
            </a:r>
            <a:endParaRPr kumimoji="1" lang="ja-CA" altLang="en-US" dirty="0"/>
          </a:p>
        </p:txBody>
      </p:sp>
      <p:pic>
        <p:nvPicPr>
          <p:cNvPr id="52" name="図 51" descr="屋内, 小さい, 座る, 持つ が含まれている画像&#10;&#10;AI 生成コンテンツは誤りを含む可能性があります。">
            <a:extLst>
              <a:ext uri="{FF2B5EF4-FFF2-40B4-BE49-F238E27FC236}">
                <a16:creationId xmlns:a16="http://schemas.microsoft.com/office/drawing/2014/main" id="{61993388-AF8F-0AA8-B06B-0665C0305220}"/>
              </a:ext>
            </a:extLst>
          </p:cNvPr>
          <p:cNvPicPr>
            <a:picLocks noChangeAspect="1"/>
          </p:cNvPicPr>
          <p:nvPr/>
        </p:nvPicPr>
        <p:blipFill>
          <a:blip r:embed="rId2"/>
          <a:stretch>
            <a:fillRect/>
          </a:stretch>
        </p:blipFill>
        <p:spPr>
          <a:xfrm>
            <a:off x="698700" y="1592596"/>
            <a:ext cx="2074990" cy="1228394"/>
          </a:xfrm>
          <a:prstGeom prst="rect">
            <a:avLst/>
          </a:prstGeom>
        </p:spPr>
      </p:pic>
      <p:sp>
        <p:nvSpPr>
          <p:cNvPr id="53" name="テキスト ボックス 52">
            <a:extLst>
              <a:ext uri="{FF2B5EF4-FFF2-40B4-BE49-F238E27FC236}">
                <a16:creationId xmlns:a16="http://schemas.microsoft.com/office/drawing/2014/main" id="{4EE57B9C-A176-2012-EE52-DF29041B5DDD}"/>
              </a:ext>
            </a:extLst>
          </p:cNvPr>
          <p:cNvSpPr txBox="1"/>
          <p:nvPr/>
        </p:nvSpPr>
        <p:spPr>
          <a:xfrm>
            <a:off x="484042" y="973765"/>
            <a:ext cx="4004045" cy="369332"/>
          </a:xfrm>
          <a:prstGeom prst="rect">
            <a:avLst/>
          </a:prstGeom>
          <a:noFill/>
        </p:spPr>
        <p:txBody>
          <a:bodyPr wrap="none" rtlCol="0">
            <a:spAutoFit/>
          </a:bodyPr>
          <a:lstStyle/>
          <a:p>
            <a:r>
              <a:rPr kumimoji="1" lang="en-CA" altLang="ja-CA" dirty="0"/>
              <a:t>Anthracene dissolved in Acrylic plastic</a:t>
            </a:r>
            <a:endParaRPr kumimoji="1" lang="ja-CA" altLang="en-US" dirty="0"/>
          </a:p>
        </p:txBody>
      </p:sp>
      <p:pic>
        <p:nvPicPr>
          <p:cNvPr id="55" name="図 54" descr="ブルー, 座る, 探す, 暗い が含まれている画像&#10;&#10;AI 生成コンテンツは誤りを含む可能性があります。">
            <a:extLst>
              <a:ext uri="{FF2B5EF4-FFF2-40B4-BE49-F238E27FC236}">
                <a16:creationId xmlns:a16="http://schemas.microsoft.com/office/drawing/2014/main" id="{29FEE40A-D6B8-39C1-C7ED-CBAA4C8A1858}"/>
              </a:ext>
            </a:extLst>
          </p:cNvPr>
          <p:cNvPicPr>
            <a:picLocks noChangeAspect="1"/>
          </p:cNvPicPr>
          <p:nvPr/>
        </p:nvPicPr>
        <p:blipFill>
          <a:blip r:embed="rId3"/>
          <a:stretch>
            <a:fillRect/>
          </a:stretch>
        </p:blipFill>
        <p:spPr>
          <a:xfrm>
            <a:off x="3250121" y="1547314"/>
            <a:ext cx="1286219" cy="1296702"/>
          </a:xfrm>
          <a:prstGeom prst="rect">
            <a:avLst/>
          </a:prstGeom>
        </p:spPr>
      </p:pic>
      <p:cxnSp>
        <p:nvCxnSpPr>
          <p:cNvPr id="59" name="直線コネクタ 58">
            <a:extLst>
              <a:ext uri="{FF2B5EF4-FFF2-40B4-BE49-F238E27FC236}">
                <a16:creationId xmlns:a16="http://schemas.microsoft.com/office/drawing/2014/main" id="{F55E9F74-D817-B042-CAE8-2422E80919C0}"/>
              </a:ext>
            </a:extLst>
          </p:cNvPr>
          <p:cNvCxnSpPr>
            <a:cxnSpLocks/>
          </p:cNvCxnSpPr>
          <p:nvPr/>
        </p:nvCxnSpPr>
        <p:spPr>
          <a:xfrm>
            <a:off x="308919" y="4090086"/>
            <a:ext cx="492954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0" name="直線コネクタ 59">
            <a:extLst>
              <a:ext uri="{FF2B5EF4-FFF2-40B4-BE49-F238E27FC236}">
                <a16:creationId xmlns:a16="http://schemas.microsoft.com/office/drawing/2014/main" id="{697D5892-AB0E-94AC-96DC-7CE53F6BCBB9}"/>
              </a:ext>
            </a:extLst>
          </p:cNvPr>
          <p:cNvCxnSpPr>
            <a:cxnSpLocks/>
          </p:cNvCxnSpPr>
          <p:nvPr/>
        </p:nvCxnSpPr>
        <p:spPr>
          <a:xfrm>
            <a:off x="308918" y="5750010"/>
            <a:ext cx="492954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2" name="直線矢印コネクタ 61">
            <a:extLst>
              <a:ext uri="{FF2B5EF4-FFF2-40B4-BE49-F238E27FC236}">
                <a16:creationId xmlns:a16="http://schemas.microsoft.com/office/drawing/2014/main" id="{1AE7E0E7-E5D8-A234-0569-7EFF329E62C7}"/>
              </a:ext>
            </a:extLst>
          </p:cNvPr>
          <p:cNvCxnSpPr>
            <a:cxnSpLocks/>
          </p:cNvCxnSpPr>
          <p:nvPr/>
        </p:nvCxnSpPr>
        <p:spPr>
          <a:xfrm>
            <a:off x="431764" y="3544038"/>
            <a:ext cx="663649" cy="2634340"/>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71A3BAE5-F472-ACF3-2203-8AA9850E4A7B}"/>
              </a:ext>
            </a:extLst>
          </p:cNvPr>
          <p:cNvGrpSpPr/>
          <p:nvPr/>
        </p:nvGrpSpPr>
        <p:grpSpPr>
          <a:xfrm>
            <a:off x="2564015" y="4472856"/>
            <a:ext cx="1272109" cy="1027177"/>
            <a:chOff x="1964724" y="4225829"/>
            <a:chExt cx="2542346" cy="1391884"/>
          </a:xfrm>
        </p:grpSpPr>
        <p:sp>
          <p:nvSpPr>
            <p:cNvPr id="65" name="フリーフォーム 64">
              <a:extLst>
                <a:ext uri="{FF2B5EF4-FFF2-40B4-BE49-F238E27FC236}">
                  <a16:creationId xmlns:a16="http://schemas.microsoft.com/office/drawing/2014/main" id="{72C58646-CBDA-04B5-170C-02045CE49410}"/>
                </a:ext>
              </a:extLst>
            </p:cNvPr>
            <p:cNvSpPr/>
            <p:nvPr/>
          </p:nvSpPr>
          <p:spPr>
            <a:xfrm>
              <a:off x="2011005" y="4225829"/>
              <a:ext cx="2496065" cy="235845"/>
            </a:xfrm>
            <a:custGeom>
              <a:avLst/>
              <a:gdLst>
                <a:gd name="connsiteX0" fmla="*/ 0 w 2496065"/>
                <a:gd name="connsiteY0" fmla="*/ 0 h 408040"/>
                <a:gd name="connsiteX1" fmla="*/ 1198606 w 2496065"/>
                <a:gd name="connsiteY1" fmla="*/ 407773 h 408040"/>
                <a:gd name="connsiteX2" fmla="*/ 2496065 w 2496065"/>
                <a:gd name="connsiteY2" fmla="*/ 49427 h 408040"/>
              </a:gdLst>
              <a:ahLst/>
              <a:cxnLst>
                <a:cxn ang="0">
                  <a:pos x="connsiteX0" y="connsiteY0"/>
                </a:cxn>
                <a:cxn ang="0">
                  <a:pos x="connsiteX1" y="connsiteY1"/>
                </a:cxn>
                <a:cxn ang="0">
                  <a:pos x="connsiteX2" y="connsiteY2"/>
                </a:cxn>
              </a:cxnLst>
              <a:rect l="l" t="t" r="r" b="b"/>
              <a:pathLst>
                <a:path w="2496065" h="408040">
                  <a:moveTo>
                    <a:pt x="0" y="0"/>
                  </a:moveTo>
                  <a:cubicBezTo>
                    <a:pt x="391297" y="199767"/>
                    <a:pt x="782595" y="399535"/>
                    <a:pt x="1198606" y="407773"/>
                  </a:cubicBezTo>
                  <a:cubicBezTo>
                    <a:pt x="1614617" y="416011"/>
                    <a:pt x="2055341" y="232719"/>
                    <a:pt x="2496065" y="4942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66" name="フリーフォーム 65">
              <a:extLst>
                <a:ext uri="{FF2B5EF4-FFF2-40B4-BE49-F238E27FC236}">
                  <a16:creationId xmlns:a16="http://schemas.microsoft.com/office/drawing/2014/main" id="{E2281351-2C23-D568-D3D0-5279784ECCC7}"/>
                </a:ext>
              </a:extLst>
            </p:cNvPr>
            <p:cNvSpPr/>
            <p:nvPr/>
          </p:nvSpPr>
          <p:spPr>
            <a:xfrm rot="10800000">
              <a:off x="1964724" y="5304796"/>
              <a:ext cx="2496065" cy="312917"/>
            </a:xfrm>
            <a:custGeom>
              <a:avLst/>
              <a:gdLst>
                <a:gd name="connsiteX0" fmla="*/ 0 w 2496065"/>
                <a:gd name="connsiteY0" fmla="*/ 0 h 408040"/>
                <a:gd name="connsiteX1" fmla="*/ 1198606 w 2496065"/>
                <a:gd name="connsiteY1" fmla="*/ 407773 h 408040"/>
                <a:gd name="connsiteX2" fmla="*/ 2496065 w 2496065"/>
                <a:gd name="connsiteY2" fmla="*/ 49427 h 408040"/>
              </a:gdLst>
              <a:ahLst/>
              <a:cxnLst>
                <a:cxn ang="0">
                  <a:pos x="connsiteX0" y="connsiteY0"/>
                </a:cxn>
                <a:cxn ang="0">
                  <a:pos x="connsiteX1" y="connsiteY1"/>
                </a:cxn>
                <a:cxn ang="0">
                  <a:pos x="connsiteX2" y="connsiteY2"/>
                </a:cxn>
              </a:cxnLst>
              <a:rect l="l" t="t" r="r" b="b"/>
              <a:pathLst>
                <a:path w="2496065" h="408040">
                  <a:moveTo>
                    <a:pt x="0" y="0"/>
                  </a:moveTo>
                  <a:cubicBezTo>
                    <a:pt x="391297" y="199767"/>
                    <a:pt x="782595" y="399535"/>
                    <a:pt x="1198606" y="407773"/>
                  </a:cubicBezTo>
                  <a:cubicBezTo>
                    <a:pt x="1614617" y="416011"/>
                    <a:pt x="2055341" y="232719"/>
                    <a:pt x="2496065" y="49427"/>
                  </a:cubicBezTo>
                </a:path>
              </a:pathLst>
            </a:cu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grpSp>
      <p:sp>
        <p:nvSpPr>
          <p:cNvPr id="68" name="テキスト ボックス 67">
            <a:extLst>
              <a:ext uri="{FF2B5EF4-FFF2-40B4-BE49-F238E27FC236}">
                <a16:creationId xmlns:a16="http://schemas.microsoft.com/office/drawing/2014/main" id="{E794AADF-5ECB-8774-6B7F-D5BFA045E14F}"/>
              </a:ext>
            </a:extLst>
          </p:cNvPr>
          <p:cNvSpPr txBox="1"/>
          <p:nvPr/>
        </p:nvSpPr>
        <p:spPr>
          <a:xfrm>
            <a:off x="943714" y="4204348"/>
            <a:ext cx="1917513" cy="646331"/>
          </a:xfrm>
          <a:prstGeom prst="rect">
            <a:avLst/>
          </a:prstGeom>
          <a:noFill/>
        </p:spPr>
        <p:txBody>
          <a:bodyPr wrap="none" rtlCol="0">
            <a:spAutoFit/>
          </a:bodyPr>
          <a:lstStyle/>
          <a:p>
            <a:r>
              <a:rPr kumimoji="1" lang="en-CA" altLang="ja-CA" dirty="0"/>
              <a:t>Conduction band</a:t>
            </a:r>
          </a:p>
          <a:p>
            <a:pPr algn="r"/>
            <a:r>
              <a:rPr kumimoji="1" lang="en-CA" altLang="ja-CA" dirty="0"/>
              <a:t>LUMO</a:t>
            </a:r>
            <a:endParaRPr kumimoji="1" lang="ja-CA" altLang="en-US" dirty="0"/>
          </a:p>
        </p:txBody>
      </p:sp>
      <p:sp>
        <p:nvSpPr>
          <p:cNvPr id="69" name="テキスト ボックス 68">
            <a:extLst>
              <a:ext uri="{FF2B5EF4-FFF2-40B4-BE49-F238E27FC236}">
                <a16:creationId xmlns:a16="http://schemas.microsoft.com/office/drawing/2014/main" id="{29CC957F-9B96-E8E5-C125-D98E2908E4FA}"/>
              </a:ext>
            </a:extLst>
          </p:cNvPr>
          <p:cNvSpPr txBox="1"/>
          <p:nvPr/>
        </p:nvSpPr>
        <p:spPr>
          <a:xfrm>
            <a:off x="1181912" y="5145056"/>
            <a:ext cx="1538563" cy="646331"/>
          </a:xfrm>
          <a:prstGeom prst="rect">
            <a:avLst/>
          </a:prstGeom>
          <a:noFill/>
        </p:spPr>
        <p:txBody>
          <a:bodyPr wrap="none" rtlCol="0">
            <a:spAutoFit/>
          </a:bodyPr>
          <a:lstStyle/>
          <a:p>
            <a:r>
              <a:rPr kumimoji="1" lang="en-CA" altLang="ja-CA" dirty="0"/>
              <a:t>Valence band</a:t>
            </a:r>
          </a:p>
          <a:p>
            <a:pPr algn="r"/>
            <a:r>
              <a:rPr kumimoji="1" lang="en-CA" altLang="ja-CA" dirty="0"/>
              <a:t>HOMO</a:t>
            </a:r>
            <a:endParaRPr kumimoji="1" lang="ja-CA" altLang="en-US" dirty="0"/>
          </a:p>
        </p:txBody>
      </p:sp>
      <p:sp>
        <p:nvSpPr>
          <p:cNvPr id="70" name="円/楕円 69">
            <a:extLst>
              <a:ext uri="{FF2B5EF4-FFF2-40B4-BE49-F238E27FC236}">
                <a16:creationId xmlns:a16="http://schemas.microsoft.com/office/drawing/2014/main" id="{5EB34CA6-8839-B6DD-5BB3-FD27261815EA}"/>
              </a:ext>
            </a:extLst>
          </p:cNvPr>
          <p:cNvSpPr/>
          <p:nvPr/>
        </p:nvSpPr>
        <p:spPr>
          <a:xfrm>
            <a:off x="2914276" y="4485213"/>
            <a:ext cx="100773" cy="87024"/>
          </a:xfrm>
          <a:prstGeom prst="ellipse">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71" name="円/楕円 70">
            <a:extLst>
              <a:ext uri="{FF2B5EF4-FFF2-40B4-BE49-F238E27FC236}">
                <a16:creationId xmlns:a16="http://schemas.microsoft.com/office/drawing/2014/main" id="{9A9FDA94-0825-795D-6AA2-64DC6FD493B8}"/>
              </a:ext>
            </a:extLst>
          </p:cNvPr>
          <p:cNvSpPr/>
          <p:nvPr/>
        </p:nvSpPr>
        <p:spPr>
          <a:xfrm>
            <a:off x="3066676" y="4526400"/>
            <a:ext cx="100773" cy="87024"/>
          </a:xfrm>
          <a:prstGeom prst="ellipse">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72" name="円/楕円 71">
            <a:extLst>
              <a:ext uri="{FF2B5EF4-FFF2-40B4-BE49-F238E27FC236}">
                <a16:creationId xmlns:a16="http://schemas.microsoft.com/office/drawing/2014/main" id="{E9B4D37A-D91A-C3B9-D83C-047292F813D7}"/>
              </a:ext>
            </a:extLst>
          </p:cNvPr>
          <p:cNvSpPr/>
          <p:nvPr/>
        </p:nvSpPr>
        <p:spPr>
          <a:xfrm>
            <a:off x="3219076" y="4518166"/>
            <a:ext cx="100773" cy="87024"/>
          </a:xfrm>
          <a:prstGeom prst="ellipse">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73" name="円/楕円 72">
            <a:extLst>
              <a:ext uri="{FF2B5EF4-FFF2-40B4-BE49-F238E27FC236}">
                <a16:creationId xmlns:a16="http://schemas.microsoft.com/office/drawing/2014/main" id="{765EC55E-DD76-E2DB-5EDB-1640419C961D}"/>
              </a:ext>
            </a:extLst>
          </p:cNvPr>
          <p:cNvSpPr/>
          <p:nvPr/>
        </p:nvSpPr>
        <p:spPr>
          <a:xfrm>
            <a:off x="3408547" y="4485211"/>
            <a:ext cx="100773" cy="87024"/>
          </a:xfrm>
          <a:prstGeom prst="ellipse">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74" name="円/楕円 73">
            <a:extLst>
              <a:ext uri="{FF2B5EF4-FFF2-40B4-BE49-F238E27FC236}">
                <a16:creationId xmlns:a16="http://schemas.microsoft.com/office/drawing/2014/main" id="{4AC28174-48BA-D726-3174-FF6E5DB615C6}"/>
              </a:ext>
            </a:extLst>
          </p:cNvPr>
          <p:cNvSpPr/>
          <p:nvPr/>
        </p:nvSpPr>
        <p:spPr>
          <a:xfrm>
            <a:off x="3128460" y="5267807"/>
            <a:ext cx="100773" cy="87024"/>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75" name="円/楕円 74">
            <a:extLst>
              <a:ext uri="{FF2B5EF4-FFF2-40B4-BE49-F238E27FC236}">
                <a16:creationId xmlns:a16="http://schemas.microsoft.com/office/drawing/2014/main" id="{917C89FB-677C-82BA-503E-0EFDC2A1F385}"/>
              </a:ext>
            </a:extLst>
          </p:cNvPr>
          <p:cNvSpPr/>
          <p:nvPr/>
        </p:nvSpPr>
        <p:spPr>
          <a:xfrm>
            <a:off x="3268503" y="5284280"/>
            <a:ext cx="100773" cy="87024"/>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76" name="円/楕円 75">
            <a:extLst>
              <a:ext uri="{FF2B5EF4-FFF2-40B4-BE49-F238E27FC236}">
                <a16:creationId xmlns:a16="http://schemas.microsoft.com/office/drawing/2014/main" id="{3C326608-1BA0-ACDF-1498-583D11CE78DF}"/>
              </a:ext>
            </a:extLst>
          </p:cNvPr>
          <p:cNvSpPr/>
          <p:nvPr/>
        </p:nvSpPr>
        <p:spPr>
          <a:xfrm>
            <a:off x="3392073" y="5308994"/>
            <a:ext cx="100773" cy="87024"/>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77" name="円/楕円 76">
            <a:extLst>
              <a:ext uri="{FF2B5EF4-FFF2-40B4-BE49-F238E27FC236}">
                <a16:creationId xmlns:a16="http://schemas.microsoft.com/office/drawing/2014/main" id="{6E99E5BD-A11A-7807-BDE9-DE71A65679C9}"/>
              </a:ext>
            </a:extLst>
          </p:cNvPr>
          <p:cNvSpPr/>
          <p:nvPr/>
        </p:nvSpPr>
        <p:spPr>
          <a:xfrm>
            <a:off x="2934870" y="5296637"/>
            <a:ext cx="100773" cy="87024"/>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cxnSp>
        <p:nvCxnSpPr>
          <p:cNvPr id="79" name="直線矢印コネクタ 78">
            <a:extLst>
              <a:ext uri="{FF2B5EF4-FFF2-40B4-BE49-F238E27FC236}">
                <a16:creationId xmlns:a16="http://schemas.microsoft.com/office/drawing/2014/main" id="{7409B89D-2A91-5A9C-30D5-72295928C7FE}"/>
              </a:ext>
            </a:extLst>
          </p:cNvPr>
          <p:cNvCxnSpPr>
            <a:stCxn id="71" idx="0"/>
            <a:endCxn id="74" idx="0"/>
          </p:cNvCxnSpPr>
          <p:nvPr/>
        </p:nvCxnSpPr>
        <p:spPr>
          <a:xfrm>
            <a:off x="3117063" y="4526400"/>
            <a:ext cx="61784" cy="7414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0" name="テキスト ボックス 79">
            <a:extLst>
              <a:ext uri="{FF2B5EF4-FFF2-40B4-BE49-F238E27FC236}">
                <a16:creationId xmlns:a16="http://schemas.microsoft.com/office/drawing/2014/main" id="{A0D18985-134B-AC42-57A8-251C340224D7}"/>
              </a:ext>
            </a:extLst>
          </p:cNvPr>
          <p:cNvSpPr txBox="1"/>
          <p:nvPr/>
        </p:nvSpPr>
        <p:spPr>
          <a:xfrm>
            <a:off x="1539103" y="4748355"/>
            <a:ext cx="1641411" cy="369332"/>
          </a:xfrm>
          <a:prstGeom prst="rect">
            <a:avLst/>
          </a:prstGeom>
          <a:noFill/>
        </p:spPr>
        <p:txBody>
          <a:bodyPr wrap="none" rtlCol="0">
            <a:spAutoFit/>
          </a:bodyPr>
          <a:lstStyle/>
          <a:p>
            <a:r>
              <a:rPr kumimoji="1" lang="en-CA" altLang="ja-CA" dirty="0"/>
              <a:t>recombination</a:t>
            </a:r>
            <a:endParaRPr kumimoji="1" lang="ja-CA" altLang="en-US" dirty="0"/>
          </a:p>
        </p:txBody>
      </p:sp>
      <p:sp>
        <p:nvSpPr>
          <p:cNvPr id="86" name="テキスト ボックス 85">
            <a:extLst>
              <a:ext uri="{FF2B5EF4-FFF2-40B4-BE49-F238E27FC236}">
                <a16:creationId xmlns:a16="http://schemas.microsoft.com/office/drawing/2014/main" id="{EDA72FC3-EFD6-2A65-0BBD-38FCF761C5ED}"/>
              </a:ext>
            </a:extLst>
          </p:cNvPr>
          <p:cNvSpPr txBox="1"/>
          <p:nvPr/>
        </p:nvSpPr>
        <p:spPr>
          <a:xfrm>
            <a:off x="162037" y="6419336"/>
            <a:ext cx="4324132" cy="369332"/>
          </a:xfrm>
          <a:prstGeom prst="rect">
            <a:avLst/>
          </a:prstGeom>
          <a:noFill/>
        </p:spPr>
        <p:txBody>
          <a:bodyPr wrap="square">
            <a:spAutoFit/>
          </a:bodyPr>
          <a:lstStyle/>
          <a:p>
            <a:r>
              <a:rPr lang="ja-CA" altLang="en-US" dirty="0"/>
              <a:t>https://en.wikipedia.org/wiki/Anthracene</a:t>
            </a:r>
          </a:p>
        </p:txBody>
      </p:sp>
      <p:grpSp>
        <p:nvGrpSpPr>
          <p:cNvPr id="88" name="グループ化 87">
            <a:extLst>
              <a:ext uri="{FF2B5EF4-FFF2-40B4-BE49-F238E27FC236}">
                <a16:creationId xmlns:a16="http://schemas.microsoft.com/office/drawing/2014/main" id="{2D641733-DE3B-3D90-219D-33240B93D9DD}"/>
              </a:ext>
            </a:extLst>
          </p:cNvPr>
          <p:cNvGrpSpPr/>
          <p:nvPr/>
        </p:nvGrpSpPr>
        <p:grpSpPr>
          <a:xfrm>
            <a:off x="3318889" y="4896880"/>
            <a:ext cx="1919574" cy="157222"/>
            <a:chOff x="3318889" y="4760886"/>
            <a:chExt cx="1919574" cy="293216"/>
          </a:xfrm>
        </p:grpSpPr>
        <p:sp>
          <p:nvSpPr>
            <p:cNvPr id="83" name="フリーフォーム 82">
              <a:extLst>
                <a:ext uri="{FF2B5EF4-FFF2-40B4-BE49-F238E27FC236}">
                  <a16:creationId xmlns:a16="http://schemas.microsoft.com/office/drawing/2014/main" id="{B661B598-1F65-E865-BE8C-33E16CC42CB4}"/>
                </a:ext>
              </a:extLst>
            </p:cNvPr>
            <p:cNvSpPr/>
            <p:nvPr/>
          </p:nvSpPr>
          <p:spPr>
            <a:xfrm>
              <a:off x="4212852" y="4782114"/>
              <a:ext cx="1025611" cy="271988"/>
            </a:xfrm>
            <a:custGeom>
              <a:avLst/>
              <a:gdLst>
                <a:gd name="connsiteX0" fmla="*/ 0 w 1025611"/>
                <a:gd name="connsiteY0" fmla="*/ 222538 h 271988"/>
                <a:gd name="connsiteX1" fmla="*/ 185351 w 1025611"/>
                <a:gd name="connsiteY1" fmla="*/ 116 h 271988"/>
                <a:gd name="connsiteX2" fmla="*/ 407773 w 1025611"/>
                <a:gd name="connsiteY2" fmla="*/ 234894 h 271988"/>
                <a:gd name="connsiteX3" fmla="*/ 605481 w 1025611"/>
                <a:gd name="connsiteY3" fmla="*/ 116 h 271988"/>
                <a:gd name="connsiteX4" fmla="*/ 827903 w 1025611"/>
                <a:gd name="connsiteY4" fmla="*/ 271965 h 271988"/>
                <a:gd name="connsiteX5" fmla="*/ 1025611 w 1025611"/>
                <a:gd name="connsiteY5" fmla="*/ 12473 h 271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5611" h="271988">
                  <a:moveTo>
                    <a:pt x="0" y="222538"/>
                  </a:moveTo>
                  <a:cubicBezTo>
                    <a:pt x="58694" y="110297"/>
                    <a:pt x="117389" y="-1943"/>
                    <a:pt x="185351" y="116"/>
                  </a:cubicBezTo>
                  <a:cubicBezTo>
                    <a:pt x="253313" y="2175"/>
                    <a:pt x="337751" y="234894"/>
                    <a:pt x="407773" y="234894"/>
                  </a:cubicBezTo>
                  <a:cubicBezTo>
                    <a:pt x="477795" y="234894"/>
                    <a:pt x="535459" y="-6062"/>
                    <a:pt x="605481" y="116"/>
                  </a:cubicBezTo>
                  <a:cubicBezTo>
                    <a:pt x="675503" y="6294"/>
                    <a:pt x="757881" y="269906"/>
                    <a:pt x="827903" y="271965"/>
                  </a:cubicBezTo>
                  <a:cubicBezTo>
                    <a:pt x="897925" y="274024"/>
                    <a:pt x="961768" y="143248"/>
                    <a:pt x="1025611" y="12473"/>
                  </a:cubicBez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87" name="フリーフォーム 86">
              <a:extLst>
                <a:ext uri="{FF2B5EF4-FFF2-40B4-BE49-F238E27FC236}">
                  <a16:creationId xmlns:a16="http://schemas.microsoft.com/office/drawing/2014/main" id="{CA77EB9C-09C1-86D2-7E9E-289379C0AE53}"/>
                </a:ext>
              </a:extLst>
            </p:cNvPr>
            <p:cNvSpPr/>
            <p:nvPr/>
          </p:nvSpPr>
          <p:spPr>
            <a:xfrm>
              <a:off x="3318889" y="4760886"/>
              <a:ext cx="1025611" cy="271988"/>
            </a:xfrm>
            <a:custGeom>
              <a:avLst/>
              <a:gdLst>
                <a:gd name="connsiteX0" fmla="*/ 0 w 1025611"/>
                <a:gd name="connsiteY0" fmla="*/ 222538 h 271988"/>
                <a:gd name="connsiteX1" fmla="*/ 185351 w 1025611"/>
                <a:gd name="connsiteY1" fmla="*/ 116 h 271988"/>
                <a:gd name="connsiteX2" fmla="*/ 407773 w 1025611"/>
                <a:gd name="connsiteY2" fmla="*/ 234894 h 271988"/>
                <a:gd name="connsiteX3" fmla="*/ 605481 w 1025611"/>
                <a:gd name="connsiteY3" fmla="*/ 116 h 271988"/>
                <a:gd name="connsiteX4" fmla="*/ 827903 w 1025611"/>
                <a:gd name="connsiteY4" fmla="*/ 271965 h 271988"/>
                <a:gd name="connsiteX5" fmla="*/ 1025611 w 1025611"/>
                <a:gd name="connsiteY5" fmla="*/ 12473 h 271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5611" h="271988">
                  <a:moveTo>
                    <a:pt x="0" y="222538"/>
                  </a:moveTo>
                  <a:cubicBezTo>
                    <a:pt x="58694" y="110297"/>
                    <a:pt x="117389" y="-1943"/>
                    <a:pt x="185351" y="116"/>
                  </a:cubicBezTo>
                  <a:cubicBezTo>
                    <a:pt x="253313" y="2175"/>
                    <a:pt x="337751" y="234894"/>
                    <a:pt x="407773" y="234894"/>
                  </a:cubicBezTo>
                  <a:cubicBezTo>
                    <a:pt x="477795" y="234894"/>
                    <a:pt x="535459" y="-6062"/>
                    <a:pt x="605481" y="116"/>
                  </a:cubicBezTo>
                  <a:cubicBezTo>
                    <a:pt x="675503" y="6294"/>
                    <a:pt x="757881" y="269906"/>
                    <a:pt x="827903" y="271965"/>
                  </a:cubicBezTo>
                  <a:cubicBezTo>
                    <a:pt x="897925" y="274024"/>
                    <a:pt x="961768" y="143248"/>
                    <a:pt x="1025611" y="12473"/>
                  </a:cubicBezTo>
                </a:path>
              </a:pathLst>
            </a:custGeom>
            <a:noFill/>
            <a:ln>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grpSp>
      <p:sp>
        <p:nvSpPr>
          <p:cNvPr id="89" name="テキスト ボックス 88">
            <a:extLst>
              <a:ext uri="{FF2B5EF4-FFF2-40B4-BE49-F238E27FC236}">
                <a16:creationId xmlns:a16="http://schemas.microsoft.com/office/drawing/2014/main" id="{8165F23E-C700-DEEC-9305-126794AD0D57}"/>
              </a:ext>
            </a:extLst>
          </p:cNvPr>
          <p:cNvSpPr txBox="1"/>
          <p:nvPr/>
        </p:nvSpPr>
        <p:spPr>
          <a:xfrm>
            <a:off x="4181753" y="5099614"/>
            <a:ext cx="612668" cy="369332"/>
          </a:xfrm>
          <a:prstGeom prst="rect">
            <a:avLst/>
          </a:prstGeom>
          <a:noFill/>
        </p:spPr>
        <p:txBody>
          <a:bodyPr wrap="none" rtlCol="0">
            <a:spAutoFit/>
          </a:bodyPr>
          <a:lstStyle/>
          <a:p>
            <a:r>
              <a:rPr kumimoji="1" lang="en-CA" altLang="ja-CA" dirty="0"/>
              <a:t>light</a:t>
            </a:r>
            <a:endParaRPr kumimoji="1" lang="ja-CA" altLang="en-US" dirty="0"/>
          </a:p>
        </p:txBody>
      </p:sp>
      <p:grpSp>
        <p:nvGrpSpPr>
          <p:cNvPr id="95" name="グループ化 94">
            <a:extLst>
              <a:ext uri="{FF2B5EF4-FFF2-40B4-BE49-F238E27FC236}">
                <a16:creationId xmlns:a16="http://schemas.microsoft.com/office/drawing/2014/main" id="{46BA5B9B-E814-21B8-0C90-B6A4F16165D3}"/>
              </a:ext>
            </a:extLst>
          </p:cNvPr>
          <p:cNvGrpSpPr/>
          <p:nvPr/>
        </p:nvGrpSpPr>
        <p:grpSpPr>
          <a:xfrm>
            <a:off x="5304665" y="1717622"/>
            <a:ext cx="6748682" cy="4301570"/>
            <a:chOff x="4276810" y="205654"/>
            <a:chExt cx="7844698" cy="4379460"/>
          </a:xfrm>
        </p:grpSpPr>
        <p:pic>
          <p:nvPicPr>
            <p:cNvPr id="93" name="図 92">
              <a:extLst>
                <a:ext uri="{FF2B5EF4-FFF2-40B4-BE49-F238E27FC236}">
                  <a16:creationId xmlns:a16="http://schemas.microsoft.com/office/drawing/2014/main" id="{5AF958F3-3A05-11D4-5A16-5C85E9F72204}"/>
                </a:ext>
              </a:extLst>
            </p:cNvPr>
            <p:cNvPicPr>
              <a:picLocks noChangeAspect="1"/>
            </p:cNvPicPr>
            <p:nvPr/>
          </p:nvPicPr>
          <p:blipFill>
            <a:blip r:embed="rId4"/>
            <a:stretch>
              <a:fillRect/>
            </a:stretch>
          </p:blipFill>
          <p:spPr>
            <a:xfrm>
              <a:off x="6767026" y="205729"/>
              <a:ext cx="5354482" cy="4379385"/>
            </a:xfrm>
            <a:prstGeom prst="rect">
              <a:avLst/>
            </a:prstGeom>
          </p:spPr>
        </p:pic>
        <p:pic>
          <p:nvPicPr>
            <p:cNvPr id="94" name="図 93">
              <a:extLst>
                <a:ext uri="{FF2B5EF4-FFF2-40B4-BE49-F238E27FC236}">
                  <a16:creationId xmlns:a16="http://schemas.microsoft.com/office/drawing/2014/main" id="{1694FD40-0664-6BA8-AD77-2CCB3AEEA24C}"/>
                </a:ext>
              </a:extLst>
            </p:cNvPr>
            <p:cNvPicPr>
              <a:picLocks noChangeAspect="1"/>
            </p:cNvPicPr>
            <p:nvPr/>
          </p:nvPicPr>
          <p:blipFill>
            <a:blip r:embed="rId5"/>
            <a:stretch>
              <a:fillRect/>
            </a:stretch>
          </p:blipFill>
          <p:spPr>
            <a:xfrm>
              <a:off x="4276810" y="205654"/>
              <a:ext cx="2737115" cy="4379385"/>
            </a:xfrm>
            <a:prstGeom prst="rect">
              <a:avLst/>
            </a:prstGeom>
          </p:spPr>
        </p:pic>
      </p:grpSp>
      <p:sp>
        <p:nvSpPr>
          <p:cNvPr id="96" name="テキスト ボックス 95">
            <a:extLst>
              <a:ext uri="{FF2B5EF4-FFF2-40B4-BE49-F238E27FC236}">
                <a16:creationId xmlns:a16="http://schemas.microsoft.com/office/drawing/2014/main" id="{F672AFB3-5342-9CAF-AF9C-2F7050079657}"/>
              </a:ext>
            </a:extLst>
          </p:cNvPr>
          <p:cNvSpPr txBox="1"/>
          <p:nvPr/>
        </p:nvSpPr>
        <p:spPr>
          <a:xfrm>
            <a:off x="520137" y="3608703"/>
            <a:ext cx="1839671" cy="369332"/>
          </a:xfrm>
          <a:prstGeom prst="rect">
            <a:avLst/>
          </a:prstGeom>
          <a:noFill/>
        </p:spPr>
        <p:txBody>
          <a:bodyPr wrap="none" rtlCol="0">
            <a:spAutoFit/>
          </a:bodyPr>
          <a:lstStyle/>
          <a:p>
            <a:r>
              <a:rPr kumimoji="1" lang="en-CA" altLang="ja-CA" dirty="0"/>
              <a:t>Charged particle</a:t>
            </a:r>
            <a:endParaRPr kumimoji="1" lang="ja-CA" altLang="en-US" dirty="0"/>
          </a:p>
        </p:txBody>
      </p:sp>
      <p:sp>
        <p:nvSpPr>
          <p:cNvPr id="97" name="テキスト ボックス 96">
            <a:extLst>
              <a:ext uri="{FF2B5EF4-FFF2-40B4-BE49-F238E27FC236}">
                <a16:creationId xmlns:a16="http://schemas.microsoft.com/office/drawing/2014/main" id="{C68E0EE4-F63C-C37A-BAF2-18D7380D36A3}"/>
              </a:ext>
            </a:extLst>
          </p:cNvPr>
          <p:cNvSpPr txBox="1"/>
          <p:nvPr/>
        </p:nvSpPr>
        <p:spPr>
          <a:xfrm>
            <a:off x="726668" y="4339586"/>
            <a:ext cx="401072" cy="923330"/>
          </a:xfrm>
          <a:prstGeom prst="rect">
            <a:avLst/>
          </a:prstGeom>
          <a:noFill/>
        </p:spPr>
        <p:txBody>
          <a:bodyPr wrap="none" rtlCol="0">
            <a:spAutoFit/>
          </a:bodyPr>
          <a:lstStyle/>
          <a:p>
            <a:r>
              <a:rPr kumimoji="1" lang="en-CA" altLang="ja-CA" dirty="0"/>
              <a:t>+</a:t>
            </a:r>
          </a:p>
          <a:p>
            <a:r>
              <a:rPr kumimoji="1" lang="en-CA" altLang="ja-CA" dirty="0"/>
              <a:t> +</a:t>
            </a:r>
          </a:p>
          <a:p>
            <a:r>
              <a:rPr kumimoji="1" lang="en-CA" altLang="ja-CA" dirty="0"/>
              <a:t>  +</a:t>
            </a:r>
            <a:endParaRPr kumimoji="1" lang="ja-CA" altLang="en-US" dirty="0"/>
          </a:p>
        </p:txBody>
      </p:sp>
      <p:sp>
        <p:nvSpPr>
          <p:cNvPr id="98" name="テキスト ボックス 97">
            <a:extLst>
              <a:ext uri="{FF2B5EF4-FFF2-40B4-BE49-F238E27FC236}">
                <a16:creationId xmlns:a16="http://schemas.microsoft.com/office/drawing/2014/main" id="{9C9717BA-44D7-F0EE-6FD3-0C5A560E0279}"/>
              </a:ext>
            </a:extLst>
          </p:cNvPr>
          <p:cNvSpPr txBox="1"/>
          <p:nvPr/>
        </p:nvSpPr>
        <p:spPr>
          <a:xfrm>
            <a:off x="368560" y="4368089"/>
            <a:ext cx="356188" cy="923330"/>
          </a:xfrm>
          <a:prstGeom prst="rect">
            <a:avLst/>
          </a:prstGeom>
          <a:noFill/>
        </p:spPr>
        <p:txBody>
          <a:bodyPr wrap="none" rtlCol="0">
            <a:spAutoFit/>
          </a:bodyPr>
          <a:lstStyle/>
          <a:p>
            <a:r>
              <a:rPr kumimoji="1" lang="en-CA" altLang="ja-CA" dirty="0"/>
              <a:t>-</a:t>
            </a:r>
          </a:p>
          <a:p>
            <a:r>
              <a:rPr kumimoji="1" lang="en-CA" altLang="ja-CA" dirty="0"/>
              <a:t> -</a:t>
            </a:r>
          </a:p>
          <a:p>
            <a:r>
              <a:rPr kumimoji="1" lang="en-CA" altLang="ja-CA" dirty="0"/>
              <a:t>  -</a:t>
            </a:r>
            <a:endParaRPr kumimoji="1" lang="ja-CA" altLang="en-US" dirty="0"/>
          </a:p>
        </p:txBody>
      </p:sp>
      <p:sp>
        <p:nvSpPr>
          <p:cNvPr id="99" name="正方形/長方形 98">
            <a:extLst>
              <a:ext uri="{FF2B5EF4-FFF2-40B4-BE49-F238E27FC236}">
                <a16:creationId xmlns:a16="http://schemas.microsoft.com/office/drawing/2014/main" id="{00B70863-3D2E-ED73-EBD7-C8147615707B}"/>
              </a:ext>
            </a:extLst>
          </p:cNvPr>
          <p:cNvSpPr/>
          <p:nvPr/>
        </p:nvSpPr>
        <p:spPr>
          <a:xfrm>
            <a:off x="9391135" y="1902947"/>
            <a:ext cx="741406" cy="2522768"/>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02" name="テキスト ボックス 101">
            <a:extLst>
              <a:ext uri="{FF2B5EF4-FFF2-40B4-BE49-F238E27FC236}">
                <a16:creationId xmlns:a16="http://schemas.microsoft.com/office/drawing/2014/main" id="{1A8B3D60-47E1-3D63-031F-E984206F179F}"/>
              </a:ext>
            </a:extLst>
          </p:cNvPr>
          <p:cNvSpPr txBox="1"/>
          <p:nvPr/>
        </p:nvSpPr>
        <p:spPr>
          <a:xfrm>
            <a:off x="5367931" y="1402987"/>
            <a:ext cx="2079031" cy="646331"/>
          </a:xfrm>
          <a:prstGeom prst="rect">
            <a:avLst/>
          </a:prstGeom>
          <a:noFill/>
        </p:spPr>
        <p:txBody>
          <a:bodyPr wrap="none" rtlCol="0">
            <a:spAutoFit/>
          </a:bodyPr>
          <a:lstStyle/>
          <a:p>
            <a:r>
              <a:rPr kumimoji="1" lang="en-CA" altLang="ja-CA" dirty="0"/>
              <a:t>Example of </a:t>
            </a:r>
          </a:p>
          <a:p>
            <a:r>
              <a:rPr kumimoji="1" lang="en-CA" altLang="ja-CA" dirty="0"/>
              <a:t>plastic scintillators</a:t>
            </a:r>
            <a:endParaRPr kumimoji="1" lang="ja-CA" altLang="en-US" dirty="0"/>
          </a:p>
        </p:txBody>
      </p:sp>
      <p:sp>
        <p:nvSpPr>
          <p:cNvPr id="103" name="テキスト ボックス 102">
            <a:extLst>
              <a:ext uri="{FF2B5EF4-FFF2-40B4-BE49-F238E27FC236}">
                <a16:creationId xmlns:a16="http://schemas.microsoft.com/office/drawing/2014/main" id="{674CA98E-F41A-4527-9A3B-01425D385B06}"/>
              </a:ext>
            </a:extLst>
          </p:cNvPr>
          <p:cNvSpPr txBox="1"/>
          <p:nvPr/>
        </p:nvSpPr>
        <p:spPr>
          <a:xfrm>
            <a:off x="4621427" y="403584"/>
            <a:ext cx="4337726" cy="369332"/>
          </a:xfrm>
          <a:prstGeom prst="rect">
            <a:avLst/>
          </a:prstGeom>
          <a:noFill/>
        </p:spPr>
        <p:txBody>
          <a:bodyPr wrap="none" rtlCol="0">
            <a:spAutoFit/>
          </a:bodyPr>
          <a:lstStyle/>
          <a:p>
            <a:r>
              <a:rPr kumimoji="1" lang="en-CA" altLang="ja-CA" dirty="0" err="1"/>
              <a:t>Bicron</a:t>
            </a:r>
            <a:r>
              <a:rPr kumimoji="1" lang="en-CA" altLang="ja-CA" dirty="0" err="1">
                <a:sym typeface="Wingdings" pitchFamily="2" charset="2"/>
              </a:rPr>
              <a:t>Luxium</a:t>
            </a:r>
            <a:r>
              <a:rPr kumimoji="1" lang="en-CA" altLang="ja-CA" dirty="0">
                <a:sym typeface="Wingdings" pitchFamily="2" charset="2"/>
              </a:rPr>
              <a:t> solutions</a:t>
            </a:r>
            <a:r>
              <a:rPr kumimoji="1" lang="en-CA" altLang="ja-CA" dirty="0"/>
              <a:t>, Eljen, Torray, …</a:t>
            </a:r>
            <a:endParaRPr kumimoji="1" lang="ja-CA" altLang="en-US" dirty="0"/>
          </a:p>
        </p:txBody>
      </p:sp>
      <p:sp>
        <p:nvSpPr>
          <p:cNvPr id="104" name="テキスト ボックス 103">
            <a:extLst>
              <a:ext uri="{FF2B5EF4-FFF2-40B4-BE49-F238E27FC236}">
                <a16:creationId xmlns:a16="http://schemas.microsoft.com/office/drawing/2014/main" id="{1B292BCD-8F46-80FD-B81A-81015F32B904}"/>
              </a:ext>
            </a:extLst>
          </p:cNvPr>
          <p:cNvSpPr txBox="1"/>
          <p:nvPr/>
        </p:nvSpPr>
        <p:spPr>
          <a:xfrm>
            <a:off x="7619192" y="906321"/>
            <a:ext cx="4377160" cy="830997"/>
          </a:xfrm>
          <a:prstGeom prst="rect">
            <a:avLst/>
          </a:prstGeom>
          <a:noFill/>
          <a:ln>
            <a:solidFill>
              <a:srgbClr val="FF0000"/>
            </a:solidFill>
          </a:ln>
        </p:spPr>
        <p:txBody>
          <a:bodyPr wrap="none" rtlCol="0">
            <a:spAutoFit/>
          </a:bodyPr>
          <a:lstStyle/>
          <a:p>
            <a:r>
              <a:rPr kumimoji="1" lang="en-CA" altLang="ja-CA" sz="2400" dirty="0"/>
              <a:t>Fast, but poor energy resolution</a:t>
            </a:r>
          </a:p>
          <a:p>
            <a:pPr algn="r"/>
            <a:r>
              <a:rPr kumimoji="1" lang="en-CA" altLang="ja-CA" sz="2400" dirty="0"/>
              <a:t>due to light elements</a:t>
            </a:r>
            <a:endParaRPr kumimoji="1" lang="ja-CA" altLang="en-US" sz="2400" dirty="0"/>
          </a:p>
        </p:txBody>
      </p:sp>
      <p:sp>
        <p:nvSpPr>
          <p:cNvPr id="105" name="テキスト ボックス 104">
            <a:extLst>
              <a:ext uri="{FF2B5EF4-FFF2-40B4-BE49-F238E27FC236}">
                <a16:creationId xmlns:a16="http://schemas.microsoft.com/office/drawing/2014/main" id="{CEC45648-681F-FB1F-BA96-98AC2E93313C}"/>
              </a:ext>
            </a:extLst>
          </p:cNvPr>
          <p:cNvSpPr txBox="1"/>
          <p:nvPr/>
        </p:nvSpPr>
        <p:spPr>
          <a:xfrm>
            <a:off x="5304665" y="6142337"/>
            <a:ext cx="6860898" cy="646331"/>
          </a:xfrm>
          <a:prstGeom prst="rect">
            <a:avLst/>
          </a:prstGeom>
          <a:noFill/>
        </p:spPr>
        <p:txBody>
          <a:bodyPr wrap="square">
            <a:spAutoFit/>
          </a:bodyPr>
          <a:lstStyle/>
          <a:p>
            <a:r>
              <a:rPr lang="ja-CA" altLang="en-US" dirty="0"/>
              <a:t>https://luxiumsolutions.com/radiation-detection-scintillators/plastic-scintillators/bc400-bc404-bc408-bc412-bc416</a:t>
            </a:r>
          </a:p>
        </p:txBody>
      </p:sp>
      <p:sp>
        <p:nvSpPr>
          <p:cNvPr id="107" name="テキスト ボックス 106">
            <a:extLst>
              <a:ext uri="{FF2B5EF4-FFF2-40B4-BE49-F238E27FC236}">
                <a16:creationId xmlns:a16="http://schemas.microsoft.com/office/drawing/2014/main" id="{2A7033F2-180B-0029-0B38-86366A6AE0F3}"/>
              </a:ext>
            </a:extLst>
          </p:cNvPr>
          <p:cNvSpPr txBox="1"/>
          <p:nvPr/>
        </p:nvSpPr>
        <p:spPr>
          <a:xfrm>
            <a:off x="3299293" y="3720467"/>
            <a:ext cx="1972271" cy="369332"/>
          </a:xfrm>
          <a:prstGeom prst="rect">
            <a:avLst/>
          </a:prstGeom>
          <a:noFill/>
        </p:spPr>
        <p:txBody>
          <a:bodyPr wrap="none" rtlCol="0">
            <a:spAutoFit/>
          </a:bodyPr>
          <a:lstStyle/>
          <a:p>
            <a:r>
              <a:rPr kumimoji="1" lang="en-CA" altLang="ja-CA" dirty="0"/>
              <a:t>Plastic scintillator</a:t>
            </a:r>
            <a:endParaRPr kumimoji="1" lang="ja-CA" altLang="en-US" dirty="0"/>
          </a:p>
        </p:txBody>
      </p:sp>
    </p:spTree>
    <p:extLst>
      <p:ext uri="{BB962C8B-B14F-4D97-AF65-F5344CB8AC3E}">
        <p14:creationId xmlns:p14="http://schemas.microsoft.com/office/powerpoint/2010/main" val="16710610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119C34A-5666-231E-B1FD-D483323D40E2}"/>
              </a:ext>
            </a:extLst>
          </p:cNvPr>
          <p:cNvSpPr>
            <a:spLocks noGrp="1"/>
          </p:cNvSpPr>
          <p:nvPr>
            <p:ph type="title"/>
          </p:nvPr>
        </p:nvSpPr>
        <p:spPr>
          <a:xfrm>
            <a:off x="234779" y="266626"/>
            <a:ext cx="6413157" cy="871431"/>
          </a:xfrm>
        </p:spPr>
        <p:txBody>
          <a:bodyPr/>
          <a:lstStyle/>
          <a:p>
            <a:r>
              <a:rPr kumimoji="1" lang="en-CA" altLang="ja-CA" dirty="0"/>
              <a:t>Photo multiplier tube (PMT)</a:t>
            </a:r>
            <a:endParaRPr kumimoji="1" lang="ja-CA" altLang="en-US" dirty="0"/>
          </a:p>
        </p:txBody>
      </p:sp>
      <p:sp>
        <p:nvSpPr>
          <p:cNvPr id="11" name="テキスト ボックス 10">
            <a:extLst>
              <a:ext uri="{FF2B5EF4-FFF2-40B4-BE49-F238E27FC236}">
                <a16:creationId xmlns:a16="http://schemas.microsoft.com/office/drawing/2014/main" id="{53D3371E-7841-CD14-BE86-A84D927E1F05}"/>
              </a:ext>
            </a:extLst>
          </p:cNvPr>
          <p:cNvSpPr txBox="1"/>
          <p:nvPr/>
        </p:nvSpPr>
        <p:spPr>
          <a:xfrm>
            <a:off x="86497" y="6359202"/>
            <a:ext cx="6104238" cy="369332"/>
          </a:xfrm>
          <a:prstGeom prst="rect">
            <a:avLst/>
          </a:prstGeom>
          <a:noFill/>
        </p:spPr>
        <p:txBody>
          <a:bodyPr wrap="square">
            <a:spAutoFit/>
          </a:bodyPr>
          <a:lstStyle/>
          <a:p>
            <a:r>
              <a:rPr lang="ja-CA" altLang="en-US" dirty="0"/>
              <a:t>https://en.wikipedia.org/wiki/Photomultiplier_tube</a:t>
            </a:r>
          </a:p>
        </p:txBody>
      </p:sp>
      <p:grpSp>
        <p:nvGrpSpPr>
          <p:cNvPr id="35" name="グループ化 34">
            <a:extLst>
              <a:ext uri="{FF2B5EF4-FFF2-40B4-BE49-F238E27FC236}">
                <a16:creationId xmlns:a16="http://schemas.microsoft.com/office/drawing/2014/main" id="{830D77B3-C4A8-2AC4-3FCC-10F3A06EBA2D}"/>
              </a:ext>
            </a:extLst>
          </p:cNvPr>
          <p:cNvGrpSpPr/>
          <p:nvPr/>
        </p:nvGrpSpPr>
        <p:grpSpPr>
          <a:xfrm>
            <a:off x="92063" y="1000897"/>
            <a:ext cx="11926899" cy="3487751"/>
            <a:chOff x="524550" y="1000897"/>
            <a:chExt cx="11926899" cy="3487751"/>
          </a:xfrm>
        </p:grpSpPr>
        <p:grpSp>
          <p:nvGrpSpPr>
            <p:cNvPr id="12" name="グループ化 11">
              <a:extLst>
                <a:ext uri="{FF2B5EF4-FFF2-40B4-BE49-F238E27FC236}">
                  <a16:creationId xmlns:a16="http://schemas.microsoft.com/office/drawing/2014/main" id="{BEBE3140-2499-61AB-B52F-0CE3ACBCCA96}"/>
                </a:ext>
              </a:extLst>
            </p:cNvPr>
            <p:cNvGrpSpPr/>
            <p:nvPr/>
          </p:nvGrpSpPr>
          <p:grpSpPr>
            <a:xfrm>
              <a:off x="524550" y="1000897"/>
              <a:ext cx="8590665" cy="3487751"/>
              <a:chOff x="524550" y="1000897"/>
              <a:chExt cx="8590665" cy="3487751"/>
            </a:xfrm>
          </p:grpSpPr>
          <p:pic>
            <p:nvPicPr>
              <p:cNvPr id="5" name="図 4" descr="ダイアグラム&#10;&#10;AI 生成コンテンツは誤りを含む可能性があります。">
                <a:extLst>
                  <a:ext uri="{FF2B5EF4-FFF2-40B4-BE49-F238E27FC236}">
                    <a16:creationId xmlns:a16="http://schemas.microsoft.com/office/drawing/2014/main" id="{83BBBDE5-904D-5B1F-194F-4860ADCD6E51}"/>
                  </a:ext>
                </a:extLst>
              </p:cNvPr>
              <p:cNvPicPr>
                <a:picLocks noChangeAspect="1"/>
              </p:cNvPicPr>
              <p:nvPr/>
            </p:nvPicPr>
            <p:blipFill>
              <a:blip r:embed="rId2"/>
              <a:srcRect l="13775"/>
              <a:stretch>
                <a:fillRect/>
              </a:stretch>
            </p:blipFill>
            <p:spPr>
              <a:xfrm>
                <a:off x="1458097" y="1000897"/>
                <a:ext cx="7657118" cy="3487751"/>
              </a:xfrm>
              <a:prstGeom prst="rect">
                <a:avLst/>
              </a:prstGeom>
            </p:spPr>
          </p:pic>
          <p:cxnSp>
            <p:nvCxnSpPr>
              <p:cNvPr id="7" name="直線矢印コネクタ 6">
                <a:extLst>
                  <a:ext uri="{FF2B5EF4-FFF2-40B4-BE49-F238E27FC236}">
                    <a16:creationId xmlns:a16="http://schemas.microsoft.com/office/drawing/2014/main" id="{617777F3-3C7F-D5BC-C52B-B6748B2DA1CB}"/>
                  </a:ext>
                </a:extLst>
              </p:cNvPr>
              <p:cNvCxnSpPr>
                <a:cxnSpLocks/>
              </p:cNvCxnSpPr>
              <p:nvPr/>
            </p:nvCxnSpPr>
            <p:spPr>
              <a:xfrm>
                <a:off x="902043" y="2528529"/>
                <a:ext cx="1136822" cy="27645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9" name="テキスト ボックス 8">
                <a:extLst>
                  <a:ext uri="{FF2B5EF4-FFF2-40B4-BE49-F238E27FC236}">
                    <a16:creationId xmlns:a16="http://schemas.microsoft.com/office/drawing/2014/main" id="{5A7FD32C-D122-D5DA-EFDD-0A2C10AE4761}"/>
                  </a:ext>
                </a:extLst>
              </p:cNvPr>
              <p:cNvSpPr txBox="1"/>
              <p:nvPr/>
            </p:nvSpPr>
            <p:spPr>
              <a:xfrm>
                <a:off x="524550" y="2684977"/>
                <a:ext cx="1030154" cy="923330"/>
              </a:xfrm>
              <a:prstGeom prst="rect">
                <a:avLst/>
              </a:prstGeom>
              <a:noFill/>
            </p:spPr>
            <p:txBody>
              <a:bodyPr wrap="none" rtlCol="0">
                <a:spAutoFit/>
              </a:bodyPr>
              <a:lstStyle/>
              <a:p>
                <a:r>
                  <a:rPr kumimoji="1" lang="en-CA" altLang="ja-CA" dirty="0"/>
                  <a:t>Charged</a:t>
                </a:r>
              </a:p>
              <a:p>
                <a:r>
                  <a:rPr kumimoji="1" lang="en-CA" altLang="ja-CA" dirty="0"/>
                  <a:t>Particle</a:t>
                </a:r>
              </a:p>
              <a:p>
                <a:r>
                  <a:rPr kumimoji="1" lang="en-CA" altLang="ja-CA" dirty="0"/>
                  <a:t>(µ or e)</a:t>
                </a:r>
                <a:endParaRPr kumimoji="1" lang="ja-CA" altLang="en-US" dirty="0"/>
              </a:p>
            </p:txBody>
          </p:sp>
        </p:grpSp>
        <p:cxnSp>
          <p:nvCxnSpPr>
            <p:cNvPr id="14" name="直線矢印コネクタ 13">
              <a:extLst>
                <a:ext uri="{FF2B5EF4-FFF2-40B4-BE49-F238E27FC236}">
                  <a16:creationId xmlns:a16="http://schemas.microsoft.com/office/drawing/2014/main" id="{2691282D-4CAE-EED8-6C9B-48D2F8F84EAC}"/>
                </a:ext>
              </a:extLst>
            </p:cNvPr>
            <p:cNvCxnSpPr/>
            <p:nvPr/>
          </p:nvCxnSpPr>
          <p:spPr>
            <a:xfrm>
              <a:off x="7661189" y="3169878"/>
              <a:ext cx="1359244" cy="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テキスト ボックス 14">
              <a:extLst>
                <a:ext uri="{FF2B5EF4-FFF2-40B4-BE49-F238E27FC236}">
                  <a16:creationId xmlns:a16="http://schemas.microsoft.com/office/drawing/2014/main" id="{939752AE-9CB5-6BC6-973A-0D8403A836DC}"/>
                </a:ext>
              </a:extLst>
            </p:cNvPr>
            <p:cNvSpPr txBox="1"/>
            <p:nvPr/>
          </p:nvSpPr>
          <p:spPr>
            <a:xfrm>
              <a:off x="9115215" y="2985212"/>
              <a:ext cx="3180743" cy="369332"/>
            </a:xfrm>
            <a:prstGeom prst="rect">
              <a:avLst/>
            </a:prstGeom>
            <a:noFill/>
          </p:spPr>
          <p:txBody>
            <a:bodyPr wrap="none" rtlCol="0">
              <a:spAutoFit/>
            </a:bodyPr>
            <a:lstStyle/>
            <a:p>
              <a:r>
                <a:rPr kumimoji="1" lang="en-CA" altLang="ja-CA" dirty="0"/>
                <a:t>Anode: Electronic pulse signal</a:t>
              </a:r>
              <a:endParaRPr kumimoji="1" lang="ja-CA" altLang="en-US" dirty="0"/>
            </a:p>
          </p:txBody>
        </p:sp>
        <p:cxnSp>
          <p:nvCxnSpPr>
            <p:cNvPr id="16" name="直線矢印コネクタ 15">
              <a:extLst>
                <a:ext uri="{FF2B5EF4-FFF2-40B4-BE49-F238E27FC236}">
                  <a16:creationId xmlns:a16="http://schemas.microsoft.com/office/drawing/2014/main" id="{7B108292-7976-42C0-E727-7BFE3603E0B3}"/>
                </a:ext>
              </a:extLst>
            </p:cNvPr>
            <p:cNvCxnSpPr>
              <a:cxnSpLocks/>
            </p:cNvCxnSpPr>
            <p:nvPr/>
          </p:nvCxnSpPr>
          <p:spPr>
            <a:xfrm>
              <a:off x="7356390" y="2479982"/>
              <a:ext cx="166404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7" name="テキスト ボックス 16">
              <a:extLst>
                <a:ext uri="{FF2B5EF4-FFF2-40B4-BE49-F238E27FC236}">
                  <a16:creationId xmlns:a16="http://schemas.microsoft.com/office/drawing/2014/main" id="{71AE1D12-345D-8617-6F2B-20E56963EA92}"/>
                </a:ext>
              </a:extLst>
            </p:cNvPr>
            <p:cNvSpPr txBox="1"/>
            <p:nvPr/>
          </p:nvSpPr>
          <p:spPr>
            <a:xfrm>
              <a:off x="9017759" y="2282898"/>
              <a:ext cx="3003836" cy="369332"/>
            </a:xfrm>
            <a:prstGeom prst="rect">
              <a:avLst/>
            </a:prstGeom>
            <a:noFill/>
          </p:spPr>
          <p:txBody>
            <a:bodyPr wrap="none" rtlCol="0">
              <a:spAutoFit/>
            </a:bodyPr>
            <a:lstStyle/>
            <a:p>
              <a:r>
                <a:rPr kumimoji="1" lang="en-CA" altLang="ja-CA" dirty="0"/>
                <a:t>(Dynode: faster pulse signal)</a:t>
              </a:r>
              <a:endParaRPr kumimoji="1" lang="ja-CA" altLang="en-US" dirty="0"/>
            </a:p>
          </p:txBody>
        </p:sp>
        <p:cxnSp>
          <p:nvCxnSpPr>
            <p:cNvPr id="19" name="直線矢印コネクタ 18">
              <a:extLst>
                <a:ext uri="{FF2B5EF4-FFF2-40B4-BE49-F238E27FC236}">
                  <a16:creationId xmlns:a16="http://schemas.microsoft.com/office/drawing/2014/main" id="{AF739CB4-0464-B41A-6CD1-490EBDCD5BE7}"/>
                </a:ext>
              </a:extLst>
            </p:cNvPr>
            <p:cNvCxnSpPr>
              <a:cxnSpLocks/>
            </p:cNvCxnSpPr>
            <p:nvPr/>
          </p:nvCxnSpPr>
          <p:spPr>
            <a:xfrm flipH="1">
              <a:off x="8242006" y="1785565"/>
              <a:ext cx="775753" cy="4418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直線矢印コネクタ 19">
              <a:extLst>
                <a:ext uri="{FF2B5EF4-FFF2-40B4-BE49-F238E27FC236}">
                  <a16:creationId xmlns:a16="http://schemas.microsoft.com/office/drawing/2014/main" id="{506B030D-8DC6-E06D-3ABF-4AFDAE2031B6}"/>
                </a:ext>
              </a:extLst>
            </p:cNvPr>
            <p:cNvCxnSpPr>
              <a:cxnSpLocks/>
            </p:cNvCxnSpPr>
            <p:nvPr/>
          </p:nvCxnSpPr>
          <p:spPr>
            <a:xfrm flipH="1">
              <a:off x="8180174" y="1785565"/>
              <a:ext cx="873209" cy="92219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2" name="直線矢印コネクタ 21">
              <a:extLst>
                <a:ext uri="{FF2B5EF4-FFF2-40B4-BE49-F238E27FC236}">
                  <a16:creationId xmlns:a16="http://schemas.microsoft.com/office/drawing/2014/main" id="{D3129B14-99DD-FE1A-1B29-9047B6007515}"/>
                </a:ext>
              </a:extLst>
            </p:cNvPr>
            <p:cNvCxnSpPr>
              <a:cxnSpLocks/>
            </p:cNvCxnSpPr>
            <p:nvPr/>
          </p:nvCxnSpPr>
          <p:spPr>
            <a:xfrm flipH="1">
              <a:off x="8180174" y="1785565"/>
              <a:ext cx="902091" cy="118786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4" name="直線矢印コネクタ 23">
              <a:extLst>
                <a:ext uri="{FF2B5EF4-FFF2-40B4-BE49-F238E27FC236}">
                  <a16:creationId xmlns:a16="http://schemas.microsoft.com/office/drawing/2014/main" id="{5E76761C-6232-7EBC-B77E-8E00BD91D9C1}"/>
                </a:ext>
              </a:extLst>
            </p:cNvPr>
            <p:cNvCxnSpPr>
              <a:cxnSpLocks/>
            </p:cNvCxnSpPr>
            <p:nvPr/>
          </p:nvCxnSpPr>
          <p:spPr>
            <a:xfrm flipH="1">
              <a:off x="8180174" y="1785565"/>
              <a:ext cx="902091" cy="163011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7" name="テキスト ボックス 26">
              <a:extLst>
                <a:ext uri="{FF2B5EF4-FFF2-40B4-BE49-F238E27FC236}">
                  <a16:creationId xmlns:a16="http://schemas.microsoft.com/office/drawing/2014/main" id="{3D869AB6-C452-0C72-9694-80CC12420E42}"/>
                </a:ext>
              </a:extLst>
            </p:cNvPr>
            <p:cNvSpPr txBox="1"/>
            <p:nvPr/>
          </p:nvSpPr>
          <p:spPr>
            <a:xfrm>
              <a:off x="9115215" y="1370066"/>
              <a:ext cx="3336234" cy="830997"/>
            </a:xfrm>
            <a:prstGeom prst="rect">
              <a:avLst/>
            </a:prstGeom>
            <a:noFill/>
          </p:spPr>
          <p:txBody>
            <a:bodyPr wrap="none" rtlCol="0">
              <a:spAutoFit/>
            </a:bodyPr>
            <a:lstStyle/>
            <a:p>
              <a:r>
                <a:rPr kumimoji="1" lang="en-CA" altLang="ja-CA" sz="2400" dirty="0"/>
                <a:t>High Voltage (~1-2.5 kV)</a:t>
              </a:r>
            </a:p>
            <a:p>
              <a:r>
                <a:rPr kumimoji="1" lang="en-CA" altLang="ja-CA" sz="2400" dirty="0"/>
                <a:t>Current ~ 300-400 µA</a:t>
              </a:r>
              <a:endParaRPr kumimoji="1" lang="ja-CA" altLang="en-US" sz="2400" dirty="0"/>
            </a:p>
          </p:txBody>
        </p:sp>
      </p:grpSp>
      <p:sp>
        <p:nvSpPr>
          <p:cNvPr id="31" name="テキスト ボックス 30">
            <a:extLst>
              <a:ext uri="{FF2B5EF4-FFF2-40B4-BE49-F238E27FC236}">
                <a16:creationId xmlns:a16="http://schemas.microsoft.com/office/drawing/2014/main" id="{B579FC80-8C4D-48EB-D8AE-1CB6A8DA751F}"/>
              </a:ext>
            </a:extLst>
          </p:cNvPr>
          <p:cNvSpPr txBox="1"/>
          <p:nvPr/>
        </p:nvSpPr>
        <p:spPr>
          <a:xfrm>
            <a:off x="234779" y="4784555"/>
            <a:ext cx="2088292" cy="1015663"/>
          </a:xfrm>
          <a:prstGeom prst="rect">
            <a:avLst/>
          </a:prstGeom>
          <a:noFill/>
          <a:ln>
            <a:solidFill>
              <a:srgbClr val="FF0000"/>
            </a:solidFill>
          </a:ln>
        </p:spPr>
        <p:txBody>
          <a:bodyPr wrap="square" rtlCol="0">
            <a:spAutoFit/>
          </a:bodyPr>
          <a:lstStyle/>
          <a:p>
            <a:r>
              <a:rPr kumimoji="1" lang="en-CA" altLang="ja-CA" sz="2000" dirty="0"/>
              <a:t>Impedance </a:t>
            </a:r>
          </a:p>
          <a:p>
            <a:pPr algn="r"/>
            <a:r>
              <a:rPr kumimoji="1" lang="en-CA" altLang="ja-CA" sz="2000" dirty="0"/>
              <a:t>R=2.5kV / 0.4 mA</a:t>
            </a:r>
          </a:p>
          <a:p>
            <a:pPr algn="r"/>
            <a:r>
              <a:rPr kumimoji="1" lang="en-CA" altLang="ja-CA" sz="2000" dirty="0"/>
              <a:t>=</a:t>
            </a:r>
            <a:r>
              <a:rPr kumimoji="1" lang="en-CA" altLang="ja-CA" sz="2000" dirty="0">
                <a:solidFill>
                  <a:srgbClr val="FF0000"/>
                </a:solidFill>
              </a:rPr>
              <a:t>6 MΩ</a:t>
            </a:r>
            <a:endParaRPr kumimoji="1" lang="ja-CA" altLang="en-US" sz="2000" dirty="0">
              <a:solidFill>
                <a:srgbClr val="FF0000"/>
              </a:solidFill>
            </a:endParaRPr>
          </a:p>
        </p:txBody>
      </p:sp>
      <p:pic>
        <p:nvPicPr>
          <p:cNvPr id="33" name="図 32" descr="ダイアグラム&#10;&#10;AI 生成コンテンツは誤りを含む可能性があります。">
            <a:extLst>
              <a:ext uri="{FF2B5EF4-FFF2-40B4-BE49-F238E27FC236}">
                <a16:creationId xmlns:a16="http://schemas.microsoft.com/office/drawing/2014/main" id="{5152E6A7-06ED-5802-3B06-F8C8C70FE1D7}"/>
              </a:ext>
            </a:extLst>
          </p:cNvPr>
          <p:cNvPicPr>
            <a:picLocks noChangeAspect="1"/>
          </p:cNvPicPr>
          <p:nvPr/>
        </p:nvPicPr>
        <p:blipFill>
          <a:blip r:embed="rId3"/>
          <a:stretch>
            <a:fillRect/>
          </a:stretch>
        </p:blipFill>
        <p:spPr>
          <a:xfrm>
            <a:off x="2331307" y="4435939"/>
            <a:ext cx="5795319" cy="1923263"/>
          </a:xfrm>
          <a:prstGeom prst="rect">
            <a:avLst/>
          </a:prstGeom>
        </p:spPr>
      </p:pic>
      <p:sp>
        <p:nvSpPr>
          <p:cNvPr id="36" name="テキスト ボックス 35">
            <a:extLst>
              <a:ext uri="{FF2B5EF4-FFF2-40B4-BE49-F238E27FC236}">
                <a16:creationId xmlns:a16="http://schemas.microsoft.com/office/drawing/2014/main" id="{E65EAAEC-A9D2-7F1F-C754-F019952D1AF9}"/>
              </a:ext>
            </a:extLst>
          </p:cNvPr>
          <p:cNvSpPr txBox="1"/>
          <p:nvPr/>
        </p:nvSpPr>
        <p:spPr>
          <a:xfrm>
            <a:off x="8197395" y="389151"/>
            <a:ext cx="3949414" cy="954107"/>
          </a:xfrm>
          <a:prstGeom prst="rect">
            <a:avLst/>
          </a:prstGeom>
          <a:noFill/>
        </p:spPr>
        <p:txBody>
          <a:bodyPr wrap="none" rtlCol="0">
            <a:spAutoFit/>
          </a:bodyPr>
          <a:lstStyle/>
          <a:p>
            <a:r>
              <a:rPr kumimoji="1" lang="en-CA" altLang="ja-CA" sz="2800" dirty="0"/>
              <a:t>Typical gain ~ 10</a:t>
            </a:r>
            <a:r>
              <a:rPr kumimoji="1" lang="en-CA" altLang="ja-CA" sz="2800" baseline="30000" dirty="0"/>
              <a:t>6 </a:t>
            </a:r>
            <a:r>
              <a:rPr kumimoji="1" lang="en-CA" altLang="ja-CA" sz="2800" dirty="0"/>
              <a:t>(high)</a:t>
            </a:r>
          </a:p>
          <a:p>
            <a:r>
              <a:rPr kumimoji="1" lang="en-CA" altLang="ja-CA" sz="2800" dirty="0">
                <a:solidFill>
                  <a:srgbClr val="FF0000"/>
                </a:solidFill>
              </a:rPr>
              <a:t>Weak to magnetic fields</a:t>
            </a:r>
            <a:endParaRPr kumimoji="1" lang="ja-CA" altLang="en-US" sz="2800" dirty="0">
              <a:solidFill>
                <a:srgbClr val="FF0000"/>
              </a:solidFill>
            </a:endParaRPr>
          </a:p>
        </p:txBody>
      </p:sp>
      <p:pic>
        <p:nvPicPr>
          <p:cNvPr id="38" name="図 37" descr="屋内, モニター, オーブン, 戸棚 が含まれている画像&#10;&#10;AI 生成コンテンツは誤りを含む可能性があります。">
            <a:extLst>
              <a:ext uri="{FF2B5EF4-FFF2-40B4-BE49-F238E27FC236}">
                <a16:creationId xmlns:a16="http://schemas.microsoft.com/office/drawing/2014/main" id="{55183202-74CF-9DA3-748D-0B5547B116E0}"/>
              </a:ext>
            </a:extLst>
          </p:cNvPr>
          <p:cNvPicPr>
            <a:picLocks noChangeAspect="1"/>
          </p:cNvPicPr>
          <p:nvPr/>
        </p:nvPicPr>
        <p:blipFill>
          <a:blip r:embed="rId4"/>
          <a:stretch>
            <a:fillRect/>
          </a:stretch>
        </p:blipFill>
        <p:spPr>
          <a:xfrm>
            <a:off x="8126624" y="3859774"/>
            <a:ext cx="3949413" cy="2962060"/>
          </a:xfrm>
          <a:prstGeom prst="rect">
            <a:avLst/>
          </a:prstGeom>
        </p:spPr>
      </p:pic>
      <p:cxnSp>
        <p:nvCxnSpPr>
          <p:cNvPr id="40" name="直線コネクタ 39">
            <a:extLst>
              <a:ext uri="{FF2B5EF4-FFF2-40B4-BE49-F238E27FC236}">
                <a16:creationId xmlns:a16="http://schemas.microsoft.com/office/drawing/2014/main" id="{5DC6473A-501C-BE34-A59C-41A58E28C9BC}"/>
              </a:ext>
            </a:extLst>
          </p:cNvPr>
          <p:cNvCxnSpPr>
            <a:cxnSpLocks/>
          </p:cNvCxnSpPr>
          <p:nvPr/>
        </p:nvCxnSpPr>
        <p:spPr>
          <a:xfrm>
            <a:off x="10203875" y="4712677"/>
            <a:ext cx="293939"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42" name="テキスト ボックス 41">
            <a:extLst>
              <a:ext uri="{FF2B5EF4-FFF2-40B4-BE49-F238E27FC236}">
                <a16:creationId xmlns:a16="http://schemas.microsoft.com/office/drawing/2014/main" id="{3CB78A75-D313-242D-9838-C211623C0EC5}"/>
              </a:ext>
            </a:extLst>
          </p:cNvPr>
          <p:cNvSpPr txBox="1"/>
          <p:nvPr/>
        </p:nvSpPr>
        <p:spPr>
          <a:xfrm>
            <a:off x="10522623" y="4528011"/>
            <a:ext cx="670376" cy="369332"/>
          </a:xfrm>
          <a:prstGeom prst="rect">
            <a:avLst/>
          </a:prstGeom>
          <a:noFill/>
        </p:spPr>
        <p:txBody>
          <a:bodyPr wrap="none" rtlCol="0">
            <a:spAutoFit/>
          </a:bodyPr>
          <a:lstStyle/>
          <a:p>
            <a:r>
              <a:rPr kumimoji="1" lang="en-CA" altLang="ja-CA" dirty="0">
                <a:solidFill>
                  <a:schemeClr val="bg1"/>
                </a:solidFill>
              </a:rPr>
              <a:t>20ns</a:t>
            </a:r>
            <a:endParaRPr kumimoji="1" lang="ja-CA" altLang="en-US" dirty="0">
              <a:solidFill>
                <a:schemeClr val="bg1"/>
              </a:solidFill>
            </a:endParaRPr>
          </a:p>
        </p:txBody>
      </p:sp>
      <p:sp>
        <p:nvSpPr>
          <p:cNvPr id="43" name="テキスト ボックス 42">
            <a:extLst>
              <a:ext uri="{FF2B5EF4-FFF2-40B4-BE49-F238E27FC236}">
                <a16:creationId xmlns:a16="http://schemas.microsoft.com/office/drawing/2014/main" id="{B72DD30B-566C-7777-B488-819E67353E37}"/>
              </a:ext>
            </a:extLst>
          </p:cNvPr>
          <p:cNvSpPr txBox="1"/>
          <p:nvPr/>
        </p:nvSpPr>
        <p:spPr>
          <a:xfrm>
            <a:off x="10101330" y="4848576"/>
            <a:ext cx="886781" cy="369332"/>
          </a:xfrm>
          <a:prstGeom prst="rect">
            <a:avLst/>
          </a:prstGeom>
          <a:noFill/>
        </p:spPr>
        <p:txBody>
          <a:bodyPr wrap="none" rtlCol="0">
            <a:spAutoFit/>
          </a:bodyPr>
          <a:lstStyle/>
          <a:p>
            <a:r>
              <a:rPr kumimoji="1" lang="en-CA" altLang="ja-CA" dirty="0">
                <a:solidFill>
                  <a:schemeClr val="bg1"/>
                </a:solidFill>
              </a:rPr>
              <a:t>100mV</a:t>
            </a:r>
            <a:endParaRPr kumimoji="1" lang="ja-CA" altLang="en-US" dirty="0">
              <a:solidFill>
                <a:schemeClr val="bg1"/>
              </a:solidFill>
            </a:endParaRPr>
          </a:p>
        </p:txBody>
      </p:sp>
      <p:cxnSp>
        <p:nvCxnSpPr>
          <p:cNvPr id="44" name="直線コネクタ 43">
            <a:extLst>
              <a:ext uri="{FF2B5EF4-FFF2-40B4-BE49-F238E27FC236}">
                <a16:creationId xmlns:a16="http://schemas.microsoft.com/office/drawing/2014/main" id="{9144AB95-452D-166F-D45F-B6B9C9BCCE89}"/>
              </a:ext>
            </a:extLst>
          </p:cNvPr>
          <p:cNvCxnSpPr>
            <a:cxnSpLocks/>
          </p:cNvCxnSpPr>
          <p:nvPr/>
        </p:nvCxnSpPr>
        <p:spPr>
          <a:xfrm>
            <a:off x="9938381" y="4879268"/>
            <a:ext cx="0" cy="226476"/>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47" name="テキスト ボックス 46">
            <a:extLst>
              <a:ext uri="{FF2B5EF4-FFF2-40B4-BE49-F238E27FC236}">
                <a16:creationId xmlns:a16="http://schemas.microsoft.com/office/drawing/2014/main" id="{95C74A17-F674-A1A6-5F73-6C6F46C31EC5}"/>
              </a:ext>
            </a:extLst>
          </p:cNvPr>
          <p:cNvSpPr txBox="1"/>
          <p:nvPr/>
        </p:nvSpPr>
        <p:spPr>
          <a:xfrm>
            <a:off x="10560750" y="5465873"/>
            <a:ext cx="854721" cy="369332"/>
          </a:xfrm>
          <a:prstGeom prst="rect">
            <a:avLst/>
          </a:prstGeom>
          <a:noFill/>
        </p:spPr>
        <p:txBody>
          <a:bodyPr wrap="none" rtlCol="0">
            <a:spAutoFit/>
          </a:bodyPr>
          <a:lstStyle/>
          <a:p>
            <a:r>
              <a:rPr kumimoji="1" lang="en-CA" altLang="ja-CA" dirty="0">
                <a:solidFill>
                  <a:schemeClr val="bg1"/>
                </a:solidFill>
              </a:rPr>
              <a:t>TM &amp; V</a:t>
            </a:r>
            <a:endParaRPr kumimoji="1" lang="ja-CA" altLang="en-US" dirty="0">
              <a:solidFill>
                <a:schemeClr val="bg1"/>
              </a:solidFill>
            </a:endParaRPr>
          </a:p>
        </p:txBody>
      </p:sp>
      <p:sp>
        <p:nvSpPr>
          <p:cNvPr id="49" name="テキスト ボックス 48">
            <a:extLst>
              <a:ext uri="{FF2B5EF4-FFF2-40B4-BE49-F238E27FC236}">
                <a16:creationId xmlns:a16="http://schemas.microsoft.com/office/drawing/2014/main" id="{614C4FB0-5CDE-25FA-C8FF-06BF3DCECB2F}"/>
              </a:ext>
            </a:extLst>
          </p:cNvPr>
          <p:cNvSpPr txBox="1"/>
          <p:nvPr/>
        </p:nvSpPr>
        <p:spPr>
          <a:xfrm>
            <a:off x="8526215" y="5340804"/>
            <a:ext cx="319318" cy="369332"/>
          </a:xfrm>
          <a:prstGeom prst="rect">
            <a:avLst/>
          </a:prstGeom>
          <a:noFill/>
        </p:spPr>
        <p:txBody>
          <a:bodyPr wrap="none" rtlCol="0">
            <a:spAutoFit/>
          </a:bodyPr>
          <a:lstStyle/>
          <a:p>
            <a:r>
              <a:rPr kumimoji="1" lang="en-CA" altLang="ja-CA" dirty="0">
                <a:solidFill>
                  <a:schemeClr val="bg1"/>
                </a:solidFill>
              </a:rPr>
              <a:t>V</a:t>
            </a:r>
            <a:endParaRPr kumimoji="1" lang="ja-CA" altLang="en-US" dirty="0">
              <a:solidFill>
                <a:schemeClr val="bg1"/>
              </a:solidFill>
            </a:endParaRPr>
          </a:p>
        </p:txBody>
      </p:sp>
      <p:sp>
        <p:nvSpPr>
          <p:cNvPr id="50" name="テキスト ボックス 49">
            <a:extLst>
              <a:ext uri="{FF2B5EF4-FFF2-40B4-BE49-F238E27FC236}">
                <a16:creationId xmlns:a16="http://schemas.microsoft.com/office/drawing/2014/main" id="{26687CA9-B29C-5297-743A-91B85F7729B8}"/>
              </a:ext>
            </a:extLst>
          </p:cNvPr>
          <p:cNvSpPr txBox="1"/>
          <p:nvPr/>
        </p:nvSpPr>
        <p:spPr>
          <a:xfrm>
            <a:off x="8473013" y="4563410"/>
            <a:ext cx="478016" cy="369332"/>
          </a:xfrm>
          <a:prstGeom prst="rect">
            <a:avLst/>
          </a:prstGeom>
          <a:noFill/>
        </p:spPr>
        <p:txBody>
          <a:bodyPr wrap="none" rtlCol="0">
            <a:spAutoFit/>
          </a:bodyPr>
          <a:lstStyle/>
          <a:p>
            <a:r>
              <a:rPr kumimoji="1" lang="en-CA" altLang="ja-CA" dirty="0">
                <a:solidFill>
                  <a:schemeClr val="bg1"/>
                </a:solidFill>
              </a:rPr>
              <a:t>TM</a:t>
            </a:r>
            <a:endParaRPr kumimoji="1" lang="ja-CA" altLang="en-US" dirty="0">
              <a:solidFill>
                <a:schemeClr val="bg1"/>
              </a:solidFill>
            </a:endParaRPr>
          </a:p>
        </p:txBody>
      </p:sp>
    </p:spTree>
    <p:extLst>
      <p:ext uri="{BB962C8B-B14F-4D97-AF65-F5344CB8AC3E}">
        <p14:creationId xmlns:p14="http://schemas.microsoft.com/office/powerpoint/2010/main" val="3201392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5776C1-1910-08AB-C529-68FCA7F194F7}"/>
              </a:ext>
            </a:extLst>
          </p:cNvPr>
          <p:cNvSpPr>
            <a:spLocks noGrp="1"/>
          </p:cNvSpPr>
          <p:nvPr>
            <p:ph type="title"/>
          </p:nvPr>
        </p:nvSpPr>
        <p:spPr>
          <a:xfrm>
            <a:off x="250410" y="215899"/>
            <a:ext cx="7768969" cy="832665"/>
          </a:xfrm>
        </p:spPr>
        <p:txBody>
          <a:bodyPr/>
          <a:lstStyle/>
          <a:p>
            <a:r>
              <a:rPr kumimoji="1" lang="en-CA" altLang="ja-CA" dirty="0"/>
              <a:t>Light guide and magnetic shield</a:t>
            </a:r>
            <a:endParaRPr kumimoji="1" lang="ja-CA" altLang="en-US" dirty="0"/>
          </a:p>
        </p:txBody>
      </p:sp>
      <p:pic>
        <p:nvPicPr>
          <p:cNvPr id="1026" name="Picture 2">
            <a:extLst>
              <a:ext uri="{FF2B5EF4-FFF2-40B4-BE49-F238E27FC236}">
                <a16:creationId xmlns:a16="http://schemas.microsoft.com/office/drawing/2014/main" id="{E36726E5-1516-D5CC-4E62-7376ABE2A8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839" y="911404"/>
            <a:ext cx="6510347" cy="4540967"/>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a:extLst>
              <a:ext uri="{FF2B5EF4-FFF2-40B4-BE49-F238E27FC236}">
                <a16:creationId xmlns:a16="http://schemas.microsoft.com/office/drawing/2014/main" id="{52D761BC-FEB6-052C-31DD-03ABD935CF58}"/>
              </a:ext>
            </a:extLst>
          </p:cNvPr>
          <p:cNvSpPr txBox="1"/>
          <p:nvPr/>
        </p:nvSpPr>
        <p:spPr>
          <a:xfrm>
            <a:off x="278839" y="6391366"/>
            <a:ext cx="4401752" cy="369332"/>
          </a:xfrm>
          <a:prstGeom prst="rect">
            <a:avLst/>
          </a:prstGeom>
          <a:noFill/>
        </p:spPr>
        <p:txBody>
          <a:bodyPr wrap="square">
            <a:spAutoFit/>
          </a:bodyPr>
          <a:lstStyle/>
          <a:p>
            <a:r>
              <a:rPr lang="ja-CA" altLang="en-US" dirty="0"/>
              <a:t>https://cmms.triumf.ca/equip/lampf.html</a:t>
            </a:r>
          </a:p>
        </p:txBody>
      </p:sp>
      <p:sp>
        <p:nvSpPr>
          <p:cNvPr id="7" name="テキスト ボックス 6">
            <a:extLst>
              <a:ext uri="{FF2B5EF4-FFF2-40B4-BE49-F238E27FC236}">
                <a16:creationId xmlns:a16="http://schemas.microsoft.com/office/drawing/2014/main" id="{87A27D14-6B6D-F162-2D1C-EBEB731AA8C9}"/>
              </a:ext>
            </a:extLst>
          </p:cNvPr>
          <p:cNvSpPr txBox="1"/>
          <p:nvPr/>
        </p:nvSpPr>
        <p:spPr>
          <a:xfrm>
            <a:off x="8869450" y="5212012"/>
            <a:ext cx="3255174" cy="1477328"/>
          </a:xfrm>
          <a:prstGeom prst="rect">
            <a:avLst/>
          </a:prstGeom>
          <a:solidFill>
            <a:schemeClr val="bg1"/>
          </a:solidFill>
        </p:spPr>
        <p:txBody>
          <a:bodyPr wrap="square">
            <a:spAutoFit/>
          </a:bodyPr>
          <a:lstStyle/>
          <a:p>
            <a:r>
              <a:rPr lang="ja-CA" altLang="en-US" dirty="0"/>
              <a:t>https://www.hamamatsu.com/content/dam/hamamatsu-photonics/sites/documents/99_SALES_LIBRARY/etd/High_energy_PMT_TPMZ0003E.pdf</a:t>
            </a:r>
          </a:p>
        </p:txBody>
      </p:sp>
      <p:pic>
        <p:nvPicPr>
          <p:cNvPr id="13" name="図 12" descr="グラフ&#10;&#10;AI 生成コンテンツは誤りを含む可能性があります。">
            <a:extLst>
              <a:ext uri="{FF2B5EF4-FFF2-40B4-BE49-F238E27FC236}">
                <a16:creationId xmlns:a16="http://schemas.microsoft.com/office/drawing/2014/main" id="{23A8EF31-3677-CD39-EAF0-D0BA68E1E4B6}"/>
              </a:ext>
            </a:extLst>
          </p:cNvPr>
          <p:cNvPicPr>
            <a:picLocks noChangeAspect="1"/>
          </p:cNvPicPr>
          <p:nvPr/>
        </p:nvPicPr>
        <p:blipFill>
          <a:blip r:embed="rId3"/>
          <a:srcRect b="45045"/>
          <a:stretch>
            <a:fillRect/>
          </a:stretch>
        </p:blipFill>
        <p:spPr>
          <a:xfrm>
            <a:off x="8019379" y="211792"/>
            <a:ext cx="4172621" cy="4894331"/>
          </a:xfrm>
          <a:prstGeom prst="rect">
            <a:avLst/>
          </a:prstGeom>
        </p:spPr>
      </p:pic>
      <p:pic>
        <p:nvPicPr>
          <p:cNvPr id="14" name="図 13" descr="グラフ&#10;&#10;AI 生成コンテンツは誤りを含む可能性があります。">
            <a:extLst>
              <a:ext uri="{FF2B5EF4-FFF2-40B4-BE49-F238E27FC236}">
                <a16:creationId xmlns:a16="http://schemas.microsoft.com/office/drawing/2014/main" id="{127A4F2A-4B38-290D-EF1B-9972B215D7E2}"/>
              </a:ext>
            </a:extLst>
          </p:cNvPr>
          <p:cNvPicPr>
            <a:picLocks noChangeAspect="1"/>
          </p:cNvPicPr>
          <p:nvPr/>
        </p:nvPicPr>
        <p:blipFill>
          <a:blip r:embed="rId3"/>
          <a:srcRect t="58062" b="-50"/>
          <a:stretch>
            <a:fillRect/>
          </a:stretch>
        </p:blipFill>
        <p:spPr>
          <a:xfrm>
            <a:off x="5577205" y="3807321"/>
            <a:ext cx="3295512" cy="2953378"/>
          </a:xfrm>
          <a:prstGeom prst="rect">
            <a:avLst/>
          </a:prstGeom>
        </p:spPr>
      </p:pic>
      <p:sp>
        <p:nvSpPr>
          <p:cNvPr id="16" name="角丸四角形 15">
            <a:extLst>
              <a:ext uri="{FF2B5EF4-FFF2-40B4-BE49-F238E27FC236}">
                <a16:creationId xmlns:a16="http://schemas.microsoft.com/office/drawing/2014/main" id="{B6A5E544-D845-09C3-896E-611347390BEE}"/>
              </a:ext>
            </a:extLst>
          </p:cNvPr>
          <p:cNvSpPr/>
          <p:nvPr/>
        </p:nvSpPr>
        <p:spPr>
          <a:xfrm>
            <a:off x="1322173" y="3429000"/>
            <a:ext cx="1025611" cy="784654"/>
          </a:xfrm>
          <a:prstGeom prst="roundRect">
            <a:avLst>
              <a:gd name="adj" fmla="val 26116"/>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7" name="テキスト ボックス 16">
            <a:extLst>
              <a:ext uri="{FF2B5EF4-FFF2-40B4-BE49-F238E27FC236}">
                <a16:creationId xmlns:a16="http://schemas.microsoft.com/office/drawing/2014/main" id="{F70F3906-B873-68B4-7120-8ACAEDC9EAB8}"/>
              </a:ext>
            </a:extLst>
          </p:cNvPr>
          <p:cNvSpPr txBox="1"/>
          <p:nvPr/>
        </p:nvSpPr>
        <p:spPr>
          <a:xfrm>
            <a:off x="444844" y="4272533"/>
            <a:ext cx="1117614" cy="646331"/>
          </a:xfrm>
          <a:prstGeom prst="rect">
            <a:avLst/>
          </a:prstGeom>
          <a:noFill/>
        </p:spPr>
        <p:txBody>
          <a:bodyPr wrap="none" rtlCol="0">
            <a:spAutoFit/>
          </a:bodyPr>
          <a:lstStyle/>
          <a:p>
            <a:r>
              <a:rPr kumimoji="1" lang="en-CA" altLang="ja-CA" dirty="0">
                <a:solidFill>
                  <a:schemeClr val="bg1"/>
                </a:solidFill>
              </a:rPr>
              <a:t>magnetic</a:t>
            </a:r>
          </a:p>
          <a:p>
            <a:r>
              <a:rPr kumimoji="1" lang="en-CA" altLang="ja-CA" dirty="0">
                <a:solidFill>
                  <a:schemeClr val="bg1"/>
                </a:solidFill>
              </a:rPr>
              <a:t>shield</a:t>
            </a:r>
            <a:endParaRPr kumimoji="1" lang="ja-CA" altLang="en-US" dirty="0">
              <a:solidFill>
                <a:schemeClr val="bg1"/>
              </a:solidFill>
            </a:endParaRPr>
          </a:p>
        </p:txBody>
      </p:sp>
      <p:cxnSp>
        <p:nvCxnSpPr>
          <p:cNvPr id="19" name="直線コネクタ 18">
            <a:extLst>
              <a:ext uri="{FF2B5EF4-FFF2-40B4-BE49-F238E27FC236}">
                <a16:creationId xmlns:a16="http://schemas.microsoft.com/office/drawing/2014/main" id="{B7E01D93-FAB7-B1D0-ECBD-91D1CD89B386}"/>
              </a:ext>
            </a:extLst>
          </p:cNvPr>
          <p:cNvCxnSpPr/>
          <p:nvPr/>
        </p:nvCxnSpPr>
        <p:spPr>
          <a:xfrm flipH="1">
            <a:off x="3363774" y="2934316"/>
            <a:ext cx="271828" cy="308919"/>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20" name="直線コネクタ 19">
            <a:extLst>
              <a:ext uri="{FF2B5EF4-FFF2-40B4-BE49-F238E27FC236}">
                <a16:creationId xmlns:a16="http://schemas.microsoft.com/office/drawing/2014/main" id="{32EDB2D2-FE75-7B26-41F1-F19FA612320C}"/>
              </a:ext>
            </a:extLst>
          </p:cNvPr>
          <p:cNvCxnSpPr/>
          <p:nvPr/>
        </p:nvCxnSpPr>
        <p:spPr>
          <a:xfrm flipH="1">
            <a:off x="4296657" y="3807321"/>
            <a:ext cx="271828" cy="308919"/>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22" name="直線矢印コネクタ 21">
            <a:extLst>
              <a:ext uri="{FF2B5EF4-FFF2-40B4-BE49-F238E27FC236}">
                <a16:creationId xmlns:a16="http://schemas.microsoft.com/office/drawing/2014/main" id="{0ADDC98C-1EFF-006C-5077-E7A19727D4C4}"/>
              </a:ext>
            </a:extLst>
          </p:cNvPr>
          <p:cNvCxnSpPr>
            <a:cxnSpLocks/>
          </p:cNvCxnSpPr>
          <p:nvPr/>
        </p:nvCxnSpPr>
        <p:spPr>
          <a:xfrm>
            <a:off x="3475296" y="3145690"/>
            <a:ext cx="957275" cy="816090"/>
          </a:xfrm>
          <a:prstGeom prst="straightConnector1">
            <a:avLst/>
          </a:prstGeom>
          <a:ln w="19050">
            <a:solidFill>
              <a:srgbClr val="FFFF00"/>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23" name="テキスト ボックス 22">
            <a:extLst>
              <a:ext uri="{FF2B5EF4-FFF2-40B4-BE49-F238E27FC236}">
                <a16:creationId xmlns:a16="http://schemas.microsoft.com/office/drawing/2014/main" id="{FD087787-2F9D-2BBE-C59F-E455379108FF}"/>
              </a:ext>
            </a:extLst>
          </p:cNvPr>
          <p:cNvSpPr txBox="1"/>
          <p:nvPr/>
        </p:nvSpPr>
        <p:spPr>
          <a:xfrm>
            <a:off x="3066464" y="3712310"/>
            <a:ext cx="1261884" cy="646331"/>
          </a:xfrm>
          <a:prstGeom prst="rect">
            <a:avLst/>
          </a:prstGeom>
          <a:noFill/>
        </p:spPr>
        <p:txBody>
          <a:bodyPr wrap="none" rtlCol="0">
            <a:spAutoFit/>
          </a:bodyPr>
          <a:lstStyle/>
          <a:p>
            <a:r>
              <a:rPr kumimoji="1" lang="en-CA" altLang="ja-CA" dirty="0">
                <a:solidFill>
                  <a:schemeClr val="bg1"/>
                </a:solidFill>
              </a:rPr>
              <a:t>Light guide</a:t>
            </a:r>
          </a:p>
          <a:p>
            <a:pPr algn="r"/>
            <a:r>
              <a:rPr kumimoji="1" lang="en-CA" altLang="ja-CA" dirty="0">
                <a:solidFill>
                  <a:schemeClr val="bg1"/>
                </a:solidFill>
              </a:rPr>
              <a:t>~ 0.5m</a:t>
            </a:r>
            <a:endParaRPr kumimoji="1" lang="ja-CA" altLang="en-US" dirty="0">
              <a:solidFill>
                <a:schemeClr val="bg1"/>
              </a:solidFill>
            </a:endParaRPr>
          </a:p>
        </p:txBody>
      </p:sp>
      <p:sp>
        <p:nvSpPr>
          <p:cNvPr id="25" name="テキスト ボックス 24">
            <a:extLst>
              <a:ext uri="{FF2B5EF4-FFF2-40B4-BE49-F238E27FC236}">
                <a16:creationId xmlns:a16="http://schemas.microsoft.com/office/drawing/2014/main" id="{8EFB65B0-AAA4-688D-8442-AE53BE5018C1}"/>
              </a:ext>
            </a:extLst>
          </p:cNvPr>
          <p:cNvSpPr txBox="1"/>
          <p:nvPr/>
        </p:nvSpPr>
        <p:spPr>
          <a:xfrm>
            <a:off x="411698" y="5534693"/>
            <a:ext cx="3094245" cy="646331"/>
          </a:xfrm>
          <a:prstGeom prst="rect">
            <a:avLst/>
          </a:prstGeom>
          <a:noFill/>
        </p:spPr>
        <p:txBody>
          <a:bodyPr wrap="none" rtlCol="0">
            <a:spAutoFit/>
          </a:bodyPr>
          <a:lstStyle/>
          <a:p>
            <a:r>
              <a:rPr kumimoji="1" lang="en-CA" altLang="ja-CA" dirty="0"/>
              <a:t>TRIUMF L</a:t>
            </a:r>
            <a:r>
              <a:rPr kumimoji="1" lang="en-US" altLang="ja-CA" dirty="0"/>
              <a:t>AMPF</a:t>
            </a:r>
            <a:r>
              <a:rPr kumimoji="1" lang="en-CA" altLang="ja-CA" dirty="0"/>
              <a:t> spectrometer</a:t>
            </a:r>
          </a:p>
          <a:p>
            <a:r>
              <a:rPr kumimoji="1" lang="en-CA" altLang="ja-CA" dirty="0"/>
              <a:t>0.4T max </a:t>
            </a:r>
            <a:r>
              <a:rPr kumimoji="1" lang="en-CA" altLang="ja-CA" dirty="0">
                <a:sym typeface="Wingdings" pitchFamily="2" charset="2"/>
              </a:rPr>
              <a:t> ~1mT at PMT</a:t>
            </a:r>
            <a:endParaRPr kumimoji="1" lang="ja-CA" altLang="en-US" dirty="0"/>
          </a:p>
        </p:txBody>
      </p:sp>
    </p:spTree>
    <p:extLst>
      <p:ext uri="{BB962C8B-B14F-4D97-AF65-F5344CB8AC3E}">
        <p14:creationId xmlns:p14="http://schemas.microsoft.com/office/powerpoint/2010/main" val="11321865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C3F7C8-DCA6-4D21-A1B3-5DA5D9DD4A32}"/>
              </a:ext>
            </a:extLst>
          </p:cNvPr>
          <p:cNvSpPr>
            <a:spLocks noGrp="1"/>
          </p:cNvSpPr>
          <p:nvPr>
            <p:ph type="title"/>
          </p:nvPr>
        </p:nvSpPr>
        <p:spPr>
          <a:xfrm>
            <a:off x="518984" y="185896"/>
            <a:ext cx="11673016" cy="828406"/>
          </a:xfrm>
        </p:spPr>
        <p:txBody>
          <a:bodyPr>
            <a:normAutofit/>
          </a:bodyPr>
          <a:lstStyle/>
          <a:p>
            <a:r>
              <a:rPr kumimoji="1" lang="en-CA" altLang="ja-CA" dirty="0" err="1"/>
              <a:t>SiPM</a:t>
            </a:r>
            <a:r>
              <a:rPr kumimoji="1" lang="en-CA" altLang="ja-CA" dirty="0"/>
              <a:t> (Silicon photo multiplier)</a:t>
            </a:r>
            <a:endParaRPr kumimoji="1" lang="ja-CA" altLang="en-US" dirty="0"/>
          </a:p>
        </p:txBody>
      </p:sp>
      <p:sp>
        <p:nvSpPr>
          <p:cNvPr id="5" name="テキスト ボックス 4">
            <a:extLst>
              <a:ext uri="{FF2B5EF4-FFF2-40B4-BE49-F238E27FC236}">
                <a16:creationId xmlns:a16="http://schemas.microsoft.com/office/drawing/2014/main" id="{CEA040F5-22C6-1BFE-756A-5AA37FD0FF3B}"/>
              </a:ext>
            </a:extLst>
          </p:cNvPr>
          <p:cNvSpPr txBox="1"/>
          <p:nvPr/>
        </p:nvSpPr>
        <p:spPr>
          <a:xfrm>
            <a:off x="36747" y="6087405"/>
            <a:ext cx="6098058" cy="369332"/>
          </a:xfrm>
          <a:prstGeom prst="rect">
            <a:avLst/>
          </a:prstGeom>
          <a:noFill/>
        </p:spPr>
        <p:txBody>
          <a:bodyPr wrap="square">
            <a:spAutoFit/>
          </a:bodyPr>
          <a:lstStyle/>
          <a:p>
            <a:r>
              <a:rPr lang="ja-CA" altLang="en-US" dirty="0"/>
              <a:t>https://www.youtube.com/watch?v=eTPN7zceBa8</a:t>
            </a:r>
          </a:p>
        </p:txBody>
      </p:sp>
      <p:pic>
        <p:nvPicPr>
          <p:cNvPr id="7" name="図 6" descr="座る, テーブル, コンピュータ, 電子レンジ が含まれている画像&#10;&#10;AI 生成コンテンツは誤りを含む可能性があります。">
            <a:extLst>
              <a:ext uri="{FF2B5EF4-FFF2-40B4-BE49-F238E27FC236}">
                <a16:creationId xmlns:a16="http://schemas.microsoft.com/office/drawing/2014/main" id="{231B4B03-C70B-7709-018C-F9782F32287E}"/>
              </a:ext>
            </a:extLst>
          </p:cNvPr>
          <p:cNvPicPr>
            <a:picLocks noChangeAspect="1"/>
          </p:cNvPicPr>
          <p:nvPr/>
        </p:nvPicPr>
        <p:blipFill>
          <a:blip r:embed="rId2"/>
          <a:stretch>
            <a:fillRect/>
          </a:stretch>
        </p:blipFill>
        <p:spPr>
          <a:xfrm>
            <a:off x="642551" y="1296552"/>
            <a:ext cx="2396888" cy="1681444"/>
          </a:xfrm>
          <a:prstGeom prst="rect">
            <a:avLst/>
          </a:prstGeom>
        </p:spPr>
      </p:pic>
      <p:pic>
        <p:nvPicPr>
          <p:cNvPr id="11" name="図 10" descr="電子機器, テーブル, 流し, 座る が含まれている画像&#10;&#10;AI 生成コンテンツは誤りを含む可能性があります。">
            <a:extLst>
              <a:ext uri="{FF2B5EF4-FFF2-40B4-BE49-F238E27FC236}">
                <a16:creationId xmlns:a16="http://schemas.microsoft.com/office/drawing/2014/main" id="{02A78993-FA36-F903-4BA0-65365AC1F7FC}"/>
              </a:ext>
            </a:extLst>
          </p:cNvPr>
          <p:cNvPicPr>
            <a:picLocks noChangeAspect="1"/>
          </p:cNvPicPr>
          <p:nvPr/>
        </p:nvPicPr>
        <p:blipFill>
          <a:blip r:embed="rId3"/>
          <a:stretch>
            <a:fillRect/>
          </a:stretch>
        </p:blipFill>
        <p:spPr>
          <a:xfrm>
            <a:off x="642551" y="3041383"/>
            <a:ext cx="2396888" cy="1351047"/>
          </a:xfrm>
          <a:prstGeom prst="rect">
            <a:avLst/>
          </a:prstGeom>
        </p:spPr>
      </p:pic>
      <p:pic>
        <p:nvPicPr>
          <p:cNvPr id="13" name="図 12" descr="カウンターに置かれたカメラ&#10;&#10;AI 生成コンテンツは誤りを含む可能性があります。">
            <a:extLst>
              <a:ext uri="{FF2B5EF4-FFF2-40B4-BE49-F238E27FC236}">
                <a16:creationId xmlns:a16="http://schemas.microsoft.com/office/drawing/2014/main" id="{EA20EBDE-98E7-B0E9-B856-39AB3EF5F0A1}"/>
              </a:ext>
            </a:extLst>
          </p:cNvPr>
          <p:cNvPicPr>
            <a:picLocks noChangeAspect="1"/>
          </p:cNvPicPr>
          <p:nvPr/>
        </p:nvPicPr>
        <p:blipFill>
          <a:blip r:embed="rId4"/>
          <a:stretch>
            <a:fillRect/>
          </a:stretch>
        </p:blipFill>
        <p:spPr>
          <a:xfrm>
            <a:off x="646456" y="4455817"/>
            <a:ext cx="2392983" cy="1568201"/>
          </a:xfrm>
          <a:prstGeom prst="rect">
            <a:avLst/>
          </a:prstGeom>
        </p:spPr>
      </p:pic>
      <p:sp>
        <p:nvSpPr>
          <p:cNvPr id="14" name="テキスト ボックス 13">
            <a:extLst>
              <a:ext uri="{FF2B5EF4-FFF2-40B4-BE49-F238E27FC236}">
                <a16:creationId xmlns:a16="http://schemas.microsoft.com/office/drawing/2014/main" id="{C442B863-193A-9BEC-E545-2E55C8225EC0}"/>
              </a:ext>
            </a:extLst>
          </p:cNvPr>
          <p:cNvSpPr txBox="1"/>
          <p:nvPr/>
        </p:nvSpPr>
        <p:spPr>
          <a:xfrm>
            <a:off x="3007170" y="5445853"/>
            <a:ext cx="2367508" cy="646331"/>
          </a:xfrm>
          <a:prstGeom prst="rect">
            <a:avLst/>
          </a:prstGeom>
          <a:noFill/>
        </p:spPr>
        <p:txBody>
          <a:bodyPr wrap="none" rtlCol="0">
            <a:spAutoFit/>
          </a:bodyPr>
          <a:lstStyle/>
          <a:p>
            <a:r>
              <a:rPr kumimoji="1" lang="en-CA" altLang="ja-CA" dirty="0"/>
              <a:t>Japanese 5-transistor </a:t>
            </a:r>
          </a:p>
          <a:p>
            <a:r>
              <a:rPr kumimoji="1" lang="en-CA" altLang="ja-CA" dirty="0"/>
              <a:t>radio ~1970s ?</a:t>
            </a:r>
            <a:endParaRPr kumimoji="1" lang="ja-CA" altLang="en-US" dirty="0"/>
          </a:p>
        </p:txBody>
      </p:sp>
      <p:sp>
        <p:nvSpPr>
          <p:cNvPr id="16" name="テキスト ボックス 15">
            <a:extLst>
              <a:ext uri="{FF2B5EF4-FFF2-40B4-BE49-F238E27FC236}">
                <a16:creationId xmlns:a16="http://schemas.microsoft.com/office/drawing/2014/main" id="{F1149860-E16E-5531-71CB-F94C1FF16366}"/>
              </a:ext>
            </a:extLst>
          </p:cNvPr>
          <p:cNvSpPr txBox="1"/>
          <p:nvPr/>
        </p:nvSpPr>
        <p:spPr>
          <a:xfrm>
            <a:off x="36747" y="6456737"/>
            <a:ext cx="4624516" cy="369332"/>
          </a:xfrm>
          <a:prstGeom prst="rect">
            <a:avLst/>
          </a:prstGeom>
          <a:noFill/>
        </p:spPr>
        <p:txBody>
          <a:bodyPr wrap="square">
            <a:spAutoFit/>
          </a:bodyPr>
          <a:lstStyle/>
          <a:p>
            <a:r>
              <a:rPr lang="ja-CA" altLang="en-US" dirty="0"/>
              <a:t>https://en.wikipedia.org/wiki/Transistor_radio</a:t>
            </a:r>
          </a:p>
        </p:txBody>
      </p:sp>
      <p:sp>
        <p:nvSpPr>
          <p:cNvPr id="17" name="角丸四角形 16">
            <a:extLst>
              <a:ext uri="{FF2B5EF4-FFF2-40B4-BE49-F238E27FC236}">
                <a16:creationId xmlns:a16="http://schemas.microsoft.com/office/drawing/2014/main" id="{D4F5DA26-E9BF-4E36-2388-E1E1654FE264}"/>
              </a:ext>
            </a:extLst>
          </p:cNvPr>
          <p:cNvSpPr/>
          <p:nvPr/>
        </p:nvSpPr>
        <p:spPr>
          <a:xfrm>
            <a:off x="2548582" y="3247143"/>
            <a:ext cx="404684" cy="657592"/>
          </a:xfrm>
          <a:prstGeom prst="roundRect">
            <a:avLst>
              <a:gd name="adj" fmla="val 26116"/>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18" name="角丸四角形 17">
            <a:extLst>
              <a:ext uri="{FF2B5EF4-FFF2-40B4-BE49-F238E27FC236}">
                <a16:creationId xmlns:a16="http://schemas.microsoft.com/office/drawing/2014/main" id="{29615B44-9366-E82A-A1D2-9B2C264AB6B7}"/>
              </a:ext>
            </a:extLst>
          </p:cNvPr>
          <p:cNvSpPr/>
          <p:nvPr/>
        </p:nvSpPr>
        <p:spPr>
          <a:xfrm>
            <a:off x="1161536" y="4928555"/>
            <a:ext cx="308920" cy="310710"/>
          </a:xfrm>
          <a:prstGeom prst="roundRect">
            <a:avLst>
              <a:gd name="adj" fmla="val 26116"/>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cxnSp>
        <p:nvCxnSpPr>
          <p:cNvPr id="20" name="直線矢印コネクタ 19">
            <a:extLst>
              <a:ext uri="{FF2B5EF4-FFF2-40B4-BE49-F238E27FC236}">
                <a16:creationId xmlns:a16="http://schemas.microsoft.com/office/drawing/2014/main" id="{3E19A182-1426-A105-A620-B4E0C8F366A3}"/>
              </a:ext>
            </a:extLst>
          </p:cNvPr>
          <p:cNvCxnSpPr/>
          <p:nvPr/>
        </p:nvCxnSpPr>
        <p:spPr>
          <a:xfrm flipH="1">
            <a:off x="1470456" y="3904735"/>
            <a:ext cx="1078126" cy="1023820"/>
          </a:xfrm>
          <a:prstGeom prst="straightConnector1">
            <a:avLst/>
          </a:prstGeom>
          <a:ln w="38100">
            <a:solidFill>
              <a:srgbClr val="FFFF00"/>
            </a:solidFill>
            <a:tailEnd type="triangle"/>
          </a:ln>
        </p:spPr>
        <p:style>
          <a:lnRef idx="2">
            <a:schemeClr val="accent1"/>
          </a:lnRef>
          <a:fillRef idx="0">
            <a:schemeClr val="accent1"/>
          </a:fillRef>
          <a:effectRef idx="1">
            <a:schemeClr val="accent1"/>
          </a:effectRef>
          <a:fontRef idx="minor">
            <a:schemeClr val="tx1"/>
          </a:fontRef>
        </p:style>
      </p:cxnSp>
      <p:pic>
        <p:nvPicPr>
          <p:cNvPr id="3076" name="Picture 4" descr="MPPC array">
            <a:extLst>
              <a:ext uri="{FF2B5EF4-FFF2-40B4-BE49-F238E27FC236}">
                <a16:creationId xmlns:a16="http://schemas.microsoft.com/office/drawing/2014/main" id="{0BED644F-09B4-C150-8037-56C4B4EDF82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59085" y="2569404"/>
            <a:ext cx="4625642" cy="2776590"/>
          </a:xfrm>
          <a:prstGeom prst="rect">
            <a:avLst/>
          </a:prstGeom>
          <a:noFill/>
          <a:extLst>
            <a:ext uri="{909E8E84-426E-40DD-AFC4-6F175D3DCCD1}">
              <a14:hiddenFill xmlns:a14="http://schemas.microsoft.com/office/drawing/2010/main">
                <a:solidFill>
                  <a:srgbClr val="FFFFFF"/>
                </a:solidFill>
              </a14:hiddenFill>
            </a:ext>
          </a:extLst>
        </p:spPr>
      </p:pic>
      <p:pic>
        <p:nvPicPr>
          <p:cNvPr id="24" name="図 23" descr="雪, 男, 空気, ペア が含まれている画像&#10;&#10;AI 生成コンテンツは誤りを含む可能性があります。">
            <a:extLst>
              <a:ext uri="{FF2B5EF4-FFF2-40B4-BE49-F238E27FC236}">
                <a16:creationId xmlns:a16="http://schemas.microsoft.com/office/drawing/2014/main" id="{670F8871-10EF-E683-BA42-BFE5E8077273}"/>
              </a:ext>
            </a:extLst>
          </p:cNvPr>
          <p:cNvPicPr>
            <a:picLocks noChangeAspect="1"/>
          </p:cNvPicPr>
          <p:nvPr/>
        </p:nvPicPr>
        <p:blipFill>
          <a:blip r:embed="rId6"/>
          <a:stretch>
            <a:fillRect/>
          </a:stretch>
        </p:blipFill>
        <p:spPr>
          <a:xfrm>
            <a:off x="3748955" y="772364"/>
            <a:ext cx="7772400" cy="1899402"/>
          </a:xfrm>
          <a:prstGeom prst="rect">
            <a:avLst/>
          </a:prstGeom>
        </p:spPr>
      </p:pic>
      <p:sp>
        <p:nvSpPr>
          <p:cNvPr id="25" name="角丸四角形 24">
            <a:extLst>
              <a:ext uri="{FF2B5EF4-FFF2-40B4-BE49-F238E27FC236}">
                <a16:creationId xmlns:a16="http://schemas.microsoft.com/office/drawing/2014/main" id="{2A6E85DB-3535-D2A4-7278-0B0D9BBB4511}"/>
              </a:ext>
            </a:extLst>
          </p:cNvPr>
          <p:cNvSpPr/>
          <p:nvPr/>
        </p:nvSpPr>
        <p:spPr>
          <a:xfrm>
            <a:off x="3869715" y="924558"/>
            <a:ext cx="1293957" cy="783218"/>
          </a:xfrm>
          <a:prstGeom prst="roundRect">
            <a:avLst>
              <a:gd name="adj" fmla="val 26116"/>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dirty="0"/>
          </a:p>
        </p:txBody>
      </p:sp>
      <p:sp>
        <p:nvSpPr>
          <p:cNvPr id="27" name="テキスト ボックス 26">
            <a:extLst>
              <a:ext uri="{FF2B5EF4-FFF2-40B4-BE49-F238E27FC236}">
                <a16:creationId xmlns:a16="http://schemas.microsoft.com/office/drawing/2014/main" id="{CB399D62-635D-4592-5A1D-AF3437AE6FEA}"/>
              </a:ext>
            </a:extLst>
          </p:cNvPr>
          <p:cNvSpPr txBox="1"/>
          <p:nvPr/>
        </p:nvSpPr>
        <p:spPr>
          <a:xfrm>
            <a:off x="5120554" y="5944004"/>
            <a:ext cx="2877670" cy="923330"/>
          </a:xfrm>
          <a:prstGeom prst="rect">
            <a:avLst/>
          </a:prstGeom>
          <a:noFill/>
        </p:spPr>
        <p:txBody>
          <a:bodyPr wrap="square">
            <a:spAutoFit/>
          </a:bodyPr>
          <a:lstStyle/>
          <a:p>
            <a:r>
              <a:rPr lang="ja-CA" altLang="en-US" dirty="0"/>
              <a:t>https://www.hamamatsu.com/jp/en/product/optical-sensors/mppc.html</a:t>
            </a:r>
          </a:p>
        </p:txBody>
      </p:sp>
      <p:sp>
        <p:nvSpPr>
          <p:cNvPr id="28" name="角丸四角形 27">
            <a:extLst>
              <a:ext uri="{FF2B5EF4-FFF2-40B4-BE49-F238E27FC236}">
                <a16:creationId xmlns:a16="http://schemas.microsoft.com/office/drawing/2014/main" id="{44CFB939-0ED8-90FA-E856-B819BF717BA3}"/>
              </a:ext>
            </a:extLst>
          </p:cNvPr>
          <p:cNvSpPr/>
          <p:nvPr/>
        </p:nvSpPr>
        <p:spPr>
          <a:xfrm>
            <a:off x="5252350" y="2703459"/>
            <a:ext cx="731592" cy="699292"/>
          </a:xfrm>
          <a:prstGeom prst="roundRect">
            <a:avLst>
              <a:gd name="adj" fmla="val 26116"/>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dirty="0"/>
          </a:p>
        </p:txBody>
      </p:sp>
      <p:cxnSp>
        <p:nvCxnSpPr>
          <p:cNvPr id="30" name="直線矢印コネクタ 29">
            <a:extLst>
              <a:ext uri="{FF2B5EF4-FFF2-40B4-BE49-F238E27FC236}">
                <a16:creationId xmlns:a16="http://schemas.microsoft.com/office/drawing/2014/main" id="{5FD82E9D-ABFB-9E6D-CF44-F32B1AF7187E}"/>
              </a:ext>
            </a:extLst>
          </p:cNvPr>
          <p:cNvCxnSpPr>
            <a:cxnSpLocks/>
          </p:cNvCxnSpPr>
          <p:nvPr/>
        </p:nvCxnSpPr>
        <p:spPr>
          <a:xfrm>
            <a:off x="5032704" y="1744269"/>
            <a:ext cx="383834" cy="932296"/>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2" name="テキスト ボックス 31">
            <a:extLst>
              <a:ext uri="{FF2B5EF4-FFF2-40B4-BE49-F238E27FC236}">
                <a16:creationId xmlns:a16="http://schemas.microsoft.com/office/drawing/2014/main" id="{5DDC455C-1087-2146-F108-85E98F1D4FCC}"/>
              </a:ext>
            </a:extLst>
          </p:cNvPr>
          <p:cNvSpPr txBox="1"/>
          <p:nvPr/>
        </p:nvSpPr>
        <p:spPr>
          <a:xfrm>
            <a:off x="5833286" y="5386225"/>
            <a:ext cx="2081275" cy="369332"/>
          </a:xfrm>
          <a:prstGeom prst="rect">
            <a:avLst/>
          </a:prstGeom>
          <a:noFill/>
        </p:spPr>
        <p:txBody>
          <a:bodyPr wrap="none" rtlCol="0">
            <a:spAutoFit/>
          </a:bodyPr>
          <a:lstStyle/>
          <a:p>
            <a:r>
              <a:rPr kumimoji="1" lang="en-CA" altLang="ja-CA" dirty="0"/>
              <a:t>Hamamatsu MPPC</a:t>
            </a:r>
            <a:endParaRPr kumimoji="1" lang="ja-CA" altLang="en-US" dirty="0"/>
          </a:p>
        </p:txBody>
      </p:sp>
      <p:sp>
        <p:nvSpPr>
          <p:cNvPr id="33" name="テキスト ボックス 32">
            <a:extLst>
              <a:ext uri="{FF2B5EF4-FFF2-40B4-BE49-F238E27FC236}">
                <a16:creationId xmlns:a16="http://schemas.microsoft.com/office/drawing/2014/main" id="{2599E89C-BA2B-4DC9-3B5C-5E02042D94D8}"/>
              </a:ext>
            </a:extLst>
          </p:cNvPr>
          <p:cNvSpPr txBox="1"/>
          <p:nvPr/>
        </p:nvSpPr>
        <p:spPr>
          <a:xfrm>
            <a:off x="7994550" y="2589395"/>
            <a:ext cx="4198009" cy="1754326"/>
          </a:xfrm>
          <a:prstGeom prst="rect">
            <a:avLst/>
          </a:prstGeom>
          <a:noFill/>
        </p:spPr>
        <p:txBody>
          <a:bodyPr wrap="none" rtlCol="0">
            <a:spAutoFit/>
          </a:bodyPr>
          <a:lstStyle/>
          <a:p>
            <a:r>
              <a:rPr kumimoji="1" lang="ja-CA" altLang="en-US" dirty="0"/>
              <a:t>✅</a:t>
            </a:r>
            <a:r>
              <a:rPr kumimoji="1" lang="en-US" altLang="ja-CA" dirty="0"/>
              <a:t> </a:t>
            </a:r>
            <a:r>
              <a:rPr kumimoji="1" lang="en-CA" altLang="ja-CA" dirty="0"/>
              <a:t>Small &amp; light</a:t>
            </a:r>
          </a:p>
          <a:p>
            <a:r>
              <a:rPr kumimoji="1" lang="ja-CA" altLang="en-US" dirty="0"/>
              <a:t>✅</a:t>
            </a:r>
            <a:r>
              <a:rPr kumimoji="1" lang="en-US" altLang="ja-CA" dirty="0"/>
              <a:t> </a:t>
            </a:r>
            <a:r>
              <a:rPr kumimoji="1" lang="en-CA" altLang="ja-CA" dirty="0"/>
              <a:t>Strong against magnetic field (~ Tesla)</a:t>
            </a:r>
          </a:p>
          <a:p>
            <a:r>
              <a:rPr kumimoji="1" lang="ja-CA" altLang="en-US" dirty="0"/>
              <a:t>✅</a:t>
            </a:r>
            <a:r>
              <a:rPr kumimoji="1" lang="en-US" altLang="ja-CA" dirty="0"/>
              <a:t> </a:t>
            </a:r>
            <a:r>
              <a:rPr kumimoji="1" lang="en-CA" altLang="ja-CA" dirty="0"/>
              <a:t>Low bias voltage (1-2.5kV </a:t>
            </a:r>
            <a:r>
              <a:rPr kumimoji="1" lang="en-CA" altLang="ja-CA" dirty="0">
                <a:sym typeface="Wingdings" pitchFamily="2" charset="2"/>
              </a:rPr>
              <a:t> 30-50V)</a:t>
            </a:r>
          </a:p>
          <a:p>
            <a:endParaRPr kumimoji="1" lang="en-CA" altLang="ja-CA" dirty="0"/>
          </a:p>
          <a:p>
            <a:r>
              <a:rPr kumimoji="1" lang="ja-CA" altLang="en-US" dirty="0"/>
              <a:t>❌</a:t>
            </a:r>
            <a:r>
              <a:rPr kumimoji="1" lang="en-US" altLang="ja-CA" dirty="0"/>
              <a:t> </a:t>
            </a:r>
            <a:r>
              <a:rPr kumimoji="1" lang="en-CA" altLang="ja-CA" dirty="0"/>
              <a:t>Gain is </a:t>
            </a:r>
            <a:r>
              <a:rPr kumimoji="1" lang="en-CA" altLang="ja-CA" dirty="0">
                <a:solidFill>
                  <a:srgbClr val="FF0000"/>
                </a:solidFill>
              </a:rPr>
              <a:t>temperature dependent</a:t>
            </a:r>
          </a:p>
          <a:p>
            <a:pPr algn="r"/>
            <a:r>
              <a:rPr kumimoji="1" lang="en-CA" altLang="ja-CA" dirty="0">
                <a:solidFill>
                  <a:srgbClr val="FF0000"/>
                </a:solidFill>
              </a:rPr>
              <a:t> bias HV: -50mV/C</a:t>
            </a:r>
            <a:endParaRPr kumimoji="1" lang="ja-CA" altLang="en-US" dirty="0">
              <a:solidFill>
                <a:srgbClr val="FF0000"/>
              </a:solidFill>
            </a:endParaRPr>
          </a:p>
        </p:txBody>
      </p:sp>
      <p:sp>
        <p:nvSpPr>
          <p:cNvPr id="34" name="テキスト ボックス 33">
            <a:extLst>
              <a:ext uri="{FF2B5EF4-FFF2-40B4-BE49-F238E27FC236}">
                <a16:creationId xmlns:a16="http://schemas.microsoft.com/office/drawing/2014/main" id="{80F1BBF3-BA58-E0CF-2FC2-4990314F2DF7}"/>
              </a:ext>
            </a:extLst>
          </p:cNvPr>
          <p:cNvSpPr txBox="1"/>
          <p:nvPr/>
        </p:nvSpPr>
        <p:spPr>
          <a:xfrm>
            <a:off x="7712484" y="651798"/>
            <a:ext cx="4298741" cy="369332"/>
          </a:xfrm>
          <a:prstGeom prst="rect">
            <a:avLst/>
          </a:prstGeom>
          <a:noFill/>
        </p:spPr>
        <p:txBody>
          <a:bodyPr wrap="none" rtlCol="0">
            <a:spAutoFit/>
          </a:bodyPr>
          <a:lstStyle/>
          <a:p>
            <a:r>
              <a:rPr kumimoji="1" lang="en-CA" altLang="ja-CA" dirty="0"/>
              <a:t>TRIUMF LAMPF spectrometer’s B-counter</a:t>
            </a:r>
            <a:endParaRPr kumimoji="1" lang="ja-CA" altLang="en-US" dirty="0"/>
          </a:p>
        </p:txBody>
      </p:sp>
      <p:pic>
        <p:nvPicPr>
          <p:cNvPr id="37" name="図 36">
            <a:extLst>
              <a:ext uri="{FF2B5EF4-FFF2-40B4-BE49-F238E27FC236}">
                <a16:creationId xmlns:a16="http://schemas.microsoft.com/office/drawing/2014/main" id="{DCAC526C-FBDA-F9F3-5BFB-11A85F46FA59}"/>
              </a:ext>
            </a:extLst>
          </p:cNvPr>
          <p:cNvPicPr>
            <a:picLocks noChangeAspect="1"/>
          </p:cNvPicPr>
          <p:nvPr/>
        </p:nvPicPr>
        <p:blipFill>
          <a:blip r:embed="rId7"/>
          <a:stretch>
            <a:fillRect/>
          </a:stretch>
        </p:blipFill>
        <p:spPr>
          <a:xfrm>
            <a:off x="8062150" y="4259644"/>
            <a:ext cx="3949075" cy="2419067"/>
          </a:xfrm>
          <a:prstGeom prst="rect">
            <a:avLst/>
          </a:prstGeom>
        </p:spPr>
      </p:pic>
      <p:sp>
        <p:nvSpPr>
          <p:cNvPr id="38" name="テキスト ボックス 37">
            <a:extLst>
              <a:ext uri="{FF2B5EF4-FFF2-40B4-BE49-F238E27FC236}">
                <a16:creationId xmlns:a16="http://schemas.microsoft.com/office/drawing/2014/main" id="{F586882D-4D72-AB7E-02DA-D99150367D35}"/>
              </a:ext>
            </a:extLst>
          </p:cNvPr>
          <p:cNvSpPr txBox="1"/>
          <p:nvPr/>
        </p:nvSpPr>
        <p:spPr>
          <a:xfrm>
            <a:off x="11210356" y="5261187"/>
            <a:ext cx="670376" cy="369332"/>
          </a:xfrm>
          <a:prstGeom prst="rect">
            <a:avLst/>
          </a:prstGeom>
          <a:noFill/>
        </p:spPr>
        <p:txBody>
          <a:bodyPr wrap="none" rtlCol="0">
            <a:spAutoFit/>
          </a:bodyPr>
          <a:lstStyle/>
          <a:p>
            <a:r>
              <a:rPr kumimoji="1" lang="en-CA" altLang="ja-CA" dirty="0">
                <a:solidFill>
                  <a:schemeClr val="bg1"/>
                </a:solidFill>
              </a:rPr>
              <a:t>20ns</a:t>
            </a:r>
            <a:endParaRPr kumimoji="1" lang="ja-CA" altLang="en-US" dirty="0">
              <a:solidFill>
                <a:schemeClr val="bg1"/>
              </a:solidFill>
            </a:endParaRPr>
          </a:p>
        </p:txBody>
      </p:sp>
      <p:sp>
        <p:nvSpPr>
          <p:cNvPr id="39" name="テキスト ボックス 38">
            <a:extLst>
              <a:ext uri="{FF2B5EF4-FFF2-40B4-BE49-F238E27FC236}">
                <a16:creationId xmlns:a16="http://schemas.microsoft.com/office/drawing/2014/main" id="{6DB9B6C1-E6BE-A79D-046E-C08CFDD98CAF}"/>
              </a:ext>
            </a:extLst>
          </p:cNvPr>
          <p:cNvSpPr txBox="1"/>
          <p:nvPr/>
        </p:nvSpPr>
        <p:spPr>
          <a:xfrm>
            <a:off x="10548426" y="5654686"/>
            <a:ext cx="639919" cy="369332"/>
          </a:xfrm>
          <a:prstGeom prst="rect">
            <a:avLst/>
          </a:prstGeom>
          <a:noFill/>
        </p:spPr>
        <p:txBody>
          <a:bodyPr wrap="none" rtlCol="0">
            <a:spAutoFit/>
          </a:bodyPr>
          <a:lstStyle/>
          <a:p>
            <a:r>
              <a:rPr kumimoji="1" lang="en-CA" altLang="ja-CA" dirty="0">
                <a:solidFill>
                  <a:schemeClr val="bg1"/>
                </a:solidFill>
              </a:rPr>
              <a:t>5mV</a:t>
            </a:r>
            <a:endParaRPr kumimoji="1" lang="ja-CA" altLang="en-US" dirty="0">
              <a:solidFill>
                <a:schemeClr val="bg1"/>
              </a:solidFill>
            </a:endParaRPr>
          </a:p>
        </p:txBody>
      </p:sp>
      <p:sp>
        <p:nvSpPr>
          <p:cNvPr id="40" name="テキスト ボックス 39">
            <a:extLst>
              <a:ext uri="{FF2B5EF4-FFF2-40B4-BE49-F238E27FC236}">
                <a16:creationId xmlns:a16="http://schemas.microsoft.com/office/drawing/2014/main" id="{E3A446A9-6560-95D8-A21C-9B7D56B6F598}"/>
              </a:ext>
            </a:extLst>
          </p:cNvPr>
          <p:cNvSpPr txBox="1"/>
          <p:nvPr/>
        </p:nvSpPr>
        <p:spPr>
          <a:xfrm>
            <a:off x="8171973" y="5168853"/>
            <a:ext cx="3242491" cy="1200329"/>
          </a:xfrm>
          <a:prstGeom prst="rect">
            <a:avLst/>
          </a:prstGeom>
          <a:noFill/>
        </p:spPr>
        <p:txBody>
          <a:bodyPr wrap="none" rtlCol="0">
            <a:spAutoFit/>
          </a:bodyPr>
          <a:lstStyle/>
          <a:p>
            <a:r>
              <a:rPr lang="en-CA" altLang="ja-CA" dirty="0">
                <a:solidFill>
                  <a:schemeClr val="bg1"/>
                </a:solidFill>
              </a:rPr>
              <a:t>400px 1mm sq, </a:t>
            </a:r>
          </a:p>
          <a:p>
            <a:r>
              <a:rPr lang="en-CA" altLang="ja-CA" dirty="0">
                <a:solidFill>
                  <a:schemeClr val="bg1"/>
                </a:solidFill>
              </a:rPr>
              <a:t>bias=70.0V </a:t>
            </a:r>
          </a:p>
          <a:p>
            <a:r>
              <a:rPr lang="en-CA" altLang="ja-CA" dirty="0">
                <a:solidFill>
                  <a:schemeClr val="bg1"/>
                </a:solidFill>
              </a:rPr>
              <a:t>for 69.82V</a:t>
            </a:r>
          </a:p>
          <a:p>
            <a:r>
              <a:rPr kumimoji="1" lang="en-CA" altLang="ja-CA" dirty="0">
                <a:solidFill>
                  <a:schemeClr val="bg1"/>
                </a:solidFill>
              </a:rPr>
              <a:t>1</a:t>
            </a:r>
            <a:r>
              <a:rPr kumimoji="1" lang="en-CA" altLang="ja-CA" baseline="30000" dirty="0">
                <a:solidFill>
                  <a:schemeClr val="bg1"/>
                </a:solidFill>
              </a:rPr>
              <a:t>st</a:t>
            </a:r>
            <a:r>
              <a:rPr kumimoji="1" lang="en-CA" altLang="ja-CA" dirty="0">
                <a:solidFill>
                  <a:schemeClr val="bg1"/>
                </a:solidFill>
              </a:rPr>
              <a:t> gen. MPPC S10362-11-050P</a:t>
            </a:r>
            <a:endParaRPr kumimoji="1" lang="ja-CA" altLang="en-US" dirty="0">
              <a:solidFill>
                <a:schemeClr val="bg1"/>
              </a:solidFill>
            </a:endParaRPr>
          </a:p>
        </p:txBody>
      </p:sp>
      <p:sp>
        <p:nvSpPr>
          <p:cNvPr id="41" name="テキスト ボックス 40">
            <a:extLst>
              <a:ext uri="{FF2B5EF4-FFF2-40B4-BE49-F238E27FC236}">
                <a16:creationId xmlns:a16="http://schemas.microsoft.com/office/drawing/2014/main" id="{8FF7824D-985D-4010-1D9F-B54EA81AE621}"/>
              </a:ext>
            </a:extLst>
          </p:cNvPr>
          <p:cNvSpPr txBox="1"/>
          <p:nvPr/>
        </p:nvSpPr>
        <p:spPr>
          <a:xfrm>
            <a:off x="8171973" y="4411887"/>
            <a:ext cx="3865545" cy="369332"/>
          </a:xfrm>
          <a:prstGeom prst="rect">
            <a:avLst/>
          </a:prstGeom>
          <a:noFill/>
        </p:spPr>
        <p:txBody>
          <a:bodyPr wrap="none" rtlCol="0">
            <a:spAutoFit/>
          </a:bodyPr>
          <a:lstStyle/>
          <a:p>
            <a:r>
              <a:rPr kumimoji="1" lang="en-CA" altLang="ja-CA" dirty="0">
                <a:solidFill>
                  <a:schemeClr val="bg1"/>
                </a:solidFill>
              </a:rPr>
              <a:t>Sr90</a:t>
            </a:r>
            <a:r>
              <a:rPr kumimoji="1" lang="el-GR" altLang="ja-CA" dirty="0">
                <a:solidFill>
                  <a:schemeClr val="bg1"/>
                </a:solidFill>
              </a:rPr>
              <a:t>β</a:t>
            </a:r>
            <a:r>
              <a:rPr kumimoji="1" lang="ja-CA" altLang="el-GR" dirty="0">
                <a:solidFill>
                  <a:schemeClr val="bg1"/>
                </a:solidFill>
              </a:rPr>
              <a:t>（</a:t>
            </a:r>
            <a:r>
              <a:rPr kumimoji="1" lang="en-CA" altLang="ja-CA" dirty="0">
                <a:solidFill>
                  <a:schemeClr val="bg1"/>
                </a:solidFill>
              </a:rPr>
              <a:t>Emax=2.28MeV</a:t>
            </a:r>
            <a:r>
              <a:rPr kumimoji="1" lang="ja-CA" altLang="en-CA" dirty="0">
                <a:solidFill>
                  <a:schemeClr val="bg1"/>
                </a:solidFill>
              </a:rPr>
              <a:t>）</a:t>
            </a:r>
            <a:r>
              <a:rPr kumimoji="1" lang="en-CA" altLang="ja-CA" dirty="0">
                <a:solidFill>
                  <a:schemeClr val="bg1"/>
                </a:solidFill>
              </a:rPr>
              <a:t> on 1cm PS</a:t>
            </a:r>
            <a:endParaRPr kumimoji="1" lang="ja-CA" altLang="en-US" dirty="0">
              <a:solidFill>
                <a:schemeClr val="bg1"/>
              </a:solidFill>
            </a:endParaRPr>
          </a:p>
        </p:txBody>
      </p:sp>
      <p:sp>
        <p:nvSpPr>
          <p:cNvPr id="9" name="テキスト ボックス 8">
            <a:extLst>
              <a:ext uri="{FF2B5EF4-FFF2-40B4-BE49-F238E27FC236}">
                <a16:creationId xmlns:a16="http://schemas.microsoft.com/office/drawing/2014/main" id="{A38C51F3-E986-BF5A-E4A5-9107832CD45C}"/>
              </a:ext>
            </a:extLst>
          </p:cNvPr>
          <p:cNvSpPr txBox="1"/>
          <p:nvPr/>
        </p:nvSpPr>
        <p:spPr>
          <a:xfrm>
            <a:off x="3051620" y="2242306"/>
            <a:ext cx="1185395" cy="1200329"/>
          </a:xfrm>
          <a:prstGeom prst="rect">
            <a:avLst/>
          </a:prstGeom>
          <a:noFill/>
        </p:spPr>
        <p:txBody>
          <a:bodyPr wrap="square">
            <a:spAutoFit/>
          </a:bodyPr>
          <a:lstStyle/>
          <a:p>
            <a:pPr algn="l">
              <a:buNone/>
            </a:pPr>
            <a:r>
              <a:rPr lang="en-CA" altLang="ja-CA" i="0" dirty="0">
                <a:solidFill>
                  <a:srgbClr val="0F0F0F"/>
                </a:solidFill>
                <a:effectLst/>
                <a:latin typeface="Roboto" panose="020F0502020204030204" pitchFamily="34" charset="0"/>
              </a:rPr>
              <a:t>1949 General Electric</a:t>
            </a:r>
            <a:r>
              <a:rPr lang="en-CA" altLang="ja-CA" dirty="0">
                <a:solidFill>
                  <a:srgbClr val="0F0F0F"/>
                </a:solidFill>
                <a:latin typeface="Roboto" panose="020F0502020204030204" pitchFamily="34" charset="0"/>
              </a:rPr>
              <a:t> </a:t>
            </a:r>
            <a:r>
              <a:rPr lang="en-CA" altLang="ja-CA" i="0" dirty="0">
                <a:solidFill>
                  <a:srgbClr val="0F0F0F"/>
                </a:solidFill>
                <a:effectLst/>
                <a:latin typeface="Roboto" panose="020F0502020204030204" pitchFamily="34" charset="0"/>
              </a:rPr>
              <a:t>115 AA5</a:t>
            </a:r>
          </a:p>
        </p:txBody>
      </p:sp>
      <p:sp>
        <p:nvSpPr>
          <p:cNvPr id="42" name="テキスト ボックス 41">
            <a:extLst>
              <a:ext uri="{FF2B5EF4-FFF2-40B4-BE49-F238E27FC236}">
                <a16:creationId xmlns:a16="http://schemas.microsoft.com/office/drawing/2014/main" id="{EA155482-D7A5-801D-BEC8-C6CFF6A78348}"/>
              </a:ext>
            </a:extLst>
          </p:cNvPr>
          <p:cNvSpPr txBox="1"/>
          <p:nvPr/>
        </p:nvSpPr>
        <p:spPr>
          <a:xfrm>
            <a:off x="312536" y="824340"/>
            <a:ext cx="2909310" cy="369332"/>
          </a:xfrm>
          <a:prstGeom prst="rect">
            <a:avLst/>
          </a:prstGeom>
          <a:noFill/>
        </p:spPr>
        <p:txBody>
          <a:bodyPr wrap="square">
            <a:spAutoFit/>
          </a:bodyPr>
          <a:lstStyle/>
          <a:p>
            <a:pPr algn="l">
              <a:buNone/>
            </a:pPr>
            <a:r>
              <a:rPr lang="en-CA" altLang="ja-CA" i="0" dirty="0">
                <a:solidFill>
                  <a:srgbClr val="0F0F0F"/>
                </a:solidFill>
                <a:effectLst/>
                <a:latin typeface="Roboto" panose="020F0502020204030204" pitchFamily="34" charset="0"/>
              </a:rPr>
              <a:t>Vacuum tube to solid state</a:t>
            </a:r>
          </a:p>
        </p:txBody>
      </p:sp>
    </p:spTree>
    <p:extLst>
      <p:ext uri="{BB962C8B-B14F-4D97-AF65-F5344CB8AC3E}">
        <p14:creationId xmlns:p14="http://schemas.microsoft.com/office/powerpoint/2010/main" val="1450576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595C2DD-3CD7-18B2-7751-ECD8F71C564A}"/>
              </a:ext>
            </a:extLst>
          </p:cNvPr>
          <p:cNvSpPr>
            <a:spLocks noGrp="1"/>
          </p:cNvSpPr>
          <p:nvPr>
            <p:ph type="title"/>
          </p:nvPr>
        </p:nvSpPr>
        <p:spPr>
          <a:xfrm>
            <a:off x="190500" y="170655"/>
            <a:ext cx="10706100" cy="832645"/>
          </a:xfrm>
        </p:spPr>
        <p:txBody>
          <a:bodyPr/>
          <a:lstStyle/>
          <a:p>
            <a:r>
              <a:rPr kumimoji="1" lang="en-CA" altLang="ja-CA" dirty="0"/>
              <a:t>More about </a:t>
            </a:r>
            <a:r>
              <a:rPr kumimoji="1" lang="en-CA" altLang="ja-CA" dirty="0" err="1"/>
              <a:t>SiPM</a:t>
            </a:r>
            <a:endParaRPr kumimoji="1" lang="ja-CA" altLang="en-US" dirty="0"/>
          </a:p>
        </p:txBody>
      </p:sp>
      <p:pic>
        <p:nvPicPr>
          <p:cNvPr id="5124" name="Picture 4">
            <a:extLst>
              <a:ext uri="{FF2B5EF4-FFF2-40B4-BE49-F238E27FC236}">
                <a16:creationId xmlns:a16="http://schemas.microsoft.com/office/drawing/2014/main" id="{F3A28339-9A40-A3D0-9BEC-417B4F068A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8854" y="2918122"/>
            <a:ext cx="6127750" cy="3939878"/>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a:extLst>
              <a:ext uri="{FF2B5EF4-FFF2-40B4-BE49-F238E27FC236}">
                <a16:creationId xmlns:a16="http://schemas.microsoft.com/office/drawing/2014/main" id="{159AE925-FB54-C0D0-2FAB-52FF32F969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5996" y="731053"/>
            <a:ext cx="3955244" cy="2543051"/>
          </a:xfrm>
          <a:prstGeom prst="rect">
            <a:avLst/>
          </a:prstGeom>
          <a:noFill/>
          <a:extLst>
            <a:ext uri="{909E8E84-426E-40DD-AFC4-6F175D3DCCD1}">
              <a14:hiddenFill xmlns:a14="http://schemas.microsoft.com/office/drawing/2010/main">
                <a:solidFill>
                  <a:srgbClr val="FFFFFF"/>
                </a:solidFill>
              </a14:hiddenFill>
            </a:ext>
          </a:extLst>
        </p:spPr>
      </p:pic>
      <p:pic>
        <p:nvPicPr>
          <p:cNvPr id="7" name="図 6" descr="コンピューターの画面&#10;&#10;AI 生成コンテンツは誤りを含む可能性があります。">
            <a:extLst>
              <a:ext uri="{FF2B5EF4-FFF2-40B4-BE49-F238E27FC236}">
                <a16:creationId xmlns:a16="http://schemas.microsoft.com/office/drawing/2014/main" id="{1D403D80-7C15-EB04-E181-4455B21BEE54}"/>
              </a:ext>
            </a:extLst>
          </p:cNvPr>
          <p:cNvPicPr>
            <a:picLocks noChangeAspect="1"/>
          </p:cNvPicPr>
          <p:nvPr/>
        </p:nvPicPr>
        <p:blipFill>
          <a:blip r:embed="rId4"/>
          <a:stretch>
            <a:fillRect/>
          </a:stretch>
        </p:blipFill>
        <p:spPr>
          <a:xfrm>
            <a:off x="6273800" y="3263115"/>
            <a:ext cx="5394321" cy="3249891"/>
          </a:xfrm>
          <a:prstGeom prst="rect">
            <a:avLst/>
          </a:prstGeom>
        </p:spPr>
      </p:pic>
      <p:sp>
        <p:nvSpPr>
          <p:cNvPr id="8" name="テキスト ボックス 7">
            <a:extLst>
              <a:ext uri="{FF2B5EF4-FFF2-40B4-BE49-F238E27FC236}">
                <a16:creationId xmlns:a16="http://schemas.microsoft.com/office/drawing/2014/main" id="{D5869C84-E95F-F422-7526-79941F9E394C}"/>
              </a:ext>
            </a:extLst>
          </p:cNvPr>
          <p:cNvSpPr txBox="1"/>
          <p:nvPr/>
        </p:nvSpPr>
        <p:spPr>
          <a:xfrm>
            <a:off x="190500" y="879733"/>
            <a:ext cx="3230693" cy="369332"/>
          </a:xfrm>
          <a:prstGeom prst="rect">
            <a:avLst/>
          </a:prstGeom>
          <a:noFill/>
        </p:spPr>
        <p:txBody>
          <a:bodyPr wrap="none" rtlCol="0">
            <a:spAutoFit/>
          </a:bodyPr>
          <a:lstStyle/>
          <a:p>
            <a:r>
              <a:rPr kumimoji="1" lang="en-CA" altLang="ja-CA" dirty="0"/>
              <a:t>Pixel array of Geiger mode APD</a:t>
            </a:r>
            <a:endParaRPr kumimoji="1" lang="ja-CA" altLang="en-US" dirty="0"/>
          </a:p>
        </p:txBody>
      </p:sp>
      <p:sp>
        <p:nvSpPr>
          <p:cNvPr id="10" name="テキスト ボックス 9">
            <a:extLst>
              <a:ext uri="{FF2B5EF4-FFF2-40B4-BE49-F238E27FC236}">
                <a16:creationId xmlns:a16="http://schemas.microsoft.com/office/drawing/2014/main" id="{35EF399C-15FC-8262-5A2F-35151A71BDF7}"/>
              </a:ext>
            </a:extLst>
          </p:cNvPr>
          <p:cNvSpPr txBox="1"/>
          <p:nvPr/>
        </p:nvSpPr>
        <p:spPr>
          <a:xfrm>
            <a:off x="6843267" y="3371310"/>
            <a:ext cx="2260491" cy="1200329"/>
          </a:xfrm>
          <a:prstGeom prst="rect">
            <a:avLst/>
          </a:prstGeom>
          <a:noFill/>
        </p:spPr>
        <p:txBody>
          <a:bodyPr wrap="none" rtlCol="0">
            <a:spAutoFit/>
          </a:bodyPr>
          <a:lstStyle/>
          <a:p>
            <a:r>
              <a:rPr kumimoji="1" lang="en-CA" altLang="ja-CA" dirty="0">
                <a:solidFill>
                  <a:schemeClr val="bg1"/>
                </a:solidFill>
              </a:rPr>
              <a:t>Laser on 400px </a:t>
            </a:r>
            <a:r>
              <a:rPr kumimoji="1" lang="en-CA" altLang="ja-CA" dirty="0" err="1">
                <a:solidFill>
                  <a:schemeClr val="bg1"/>
                </a:solidFill>
              </a:rPr>
              <a:t>SiPM</a:t>
            </a:r>
            <a:br>
              <a:rPr kumimoji="1" lang="en-CA" altLang="ja-CA" dirty="0">
                <a:solidFill>
                  <a:schemeClr val="bg1"/>
                </a:solidFill>
              </a:rPr>
            </a:br>
            <a:r>
              <a:rPr kumimoji="1" lang="en-CA" altLang="ja-CA" dirty="0">
                <a:solidFill>
                  <a:schemeClr val="bg1"/>
                </a:solidFill>
              </a:rPr>
              <a:t>HV=66.63 V</a:t>
            </a:r>
          </a:p>
          <a:p>
            <a:r>
              <a:rPr kumimoji="1" lang="en-CA" altLang="ja-CA" dirty="0">
                <a:solidFill>
                  <a:schemeClr val="bg1"/>
                </a:solidFill>
              </a:rPr>
              <a:t>for 65.03V</a:t>
            </a:r>
          </a:p>
          <a:p>
            <a:r>
              <a:rPr kumimoji="1" lang="en-CA" altLang="ja-CA" dirty="0">
                <a:solidFill>
                  <a:schemeClr val="bg1"/>
                </a:solidFill>
              </a:rPr>
              <a:t>2</a:t>
            </a:r>
            <a:r>
              <a:rPr kumimoji="1" lang="en-CA" altLang="ja-CA" baseline="30000" dirty="0">
                <a:solidFill>
                  <a:schemeClr val="bg1"/>
                </a:solidFill>
              </a:rPr>
              <a:t>nd</a:t>
            </a:r>
            <a:r>
              <a:rPr kumimoji="1" lang="en-CA" altLang="ja-CA" dirty="0">
                <a:solidFill>
                  <a:schemeClr val="bg1"/>
                </a:solidFill>
              </a:rPr>
              <a:t> gen S12571-050P</a:t>
            </a:r>
            <a:endParaRPr kumimoji="1" lang="ja-CA" altLang="en-US" dirty="0">
              <a:solidFill>
                <a:schemeClr val="bg1"/>
              </a:solidFill>
            </a:endParaRPr>
          </a:p>
        </p:txBody>
      </p:sp>
      <p:sp>
        <p:nvSpPr>
          <p:cNvPr id="5" name="テキスト ボックス 4">
            <a:extLst>
              <a:ext uri="{FF2B5EF4-FFF2-40B4-BE49-F238E27FC236}">
                <a16:creationId xmlns:a16="http://schemas.microsoft.com/office/drawing/2014/main" id="{20581734-27D2-CCFC-10A9-6FF56ED2C290}"/>
              </a:ext>
            </a:extLst>
          </p:cNvPr>
          <p:cNvSpPr txBox="1"/>
          <p:nvPr/>
        </p:nvSpPr>
        <p:spPr>
          <a:xfrm>
            <a:off x="5706934" y="728464"/>
            <a:ext cx="6127750" cy="923330"/>
          </a:xfrm>
          <a:prstGeom prst="rect">
            <a:avLst/>
          </a:prstGeom>
          <a:noFill/>
        </p:spPr>
        <p:txBody>
          <a:bodyPr wrap="square">
            <a:spAutoFit/>
          </a:bodyPr>
          <a:lstStyle/>
          <a:p>
            <a:r>
              <a:rPr lang="ja-CA" altLang="en-US" dirty="0"/>
              <a:t>https://hub.hamamatsu.com/us/en/technical-notes/mppc-sipms/a-technical-guide-to-silicon-photomutlipliers-MPPC-overview.html</a:t>
            </a:r>
          </a:p>
        </p:txBody>
      </p:sp>
      <p:sp>
        <p:nvSpPr>
          <p:cNvPr id="11" name="テキスト ボックス 10">
            <a:extLst>
              <a:ext uri="{FF2B5EF4-FFF2-40B4-BE49-F238E27FC236}">
                <a16:creationId xmlns:a16="http://schemas.microsoft.com/office/drawing/2014/main" id="{3132011B-E743-6033-084F-372C7BE6AE96}"/>
              </a:ext>
            </a:extLst>
          </p:cNvPr>
          <p:cNvSpPr txBox="1"/>
          <p:nvPr/>
        </p:nvSpPr>
        <p:spPr>
          <a:xfrm>
            <a:off x="5870180" y="2002639"/>
            <a:ext cx="3357009" cy="369332"/>
          </a:xfrm>
          <a:prstGeom prst="rect">
            <a:avLst/>
          </a:prstGeom>
          <a:noFill/>
        </p:spPr>
        <p:txBody>
          <a:bodyPr wrap="none" rtlCol="0">
            <a:spAutoFit/>
          </a:bodyPr>
          <a:lstStyle/>
          <a:p>
            <a:r>
              <a:rPr kumimoji="1" lang="en-CA" altLang="ja-CA" dirty="0"/>
              <a:t>Impedance: 65 V / ~4µA =</a:t>
            </a:r>
            <a:r>
              <a:rPr kumimoji="1" lang="en-CA" altLang="ja-CA" dirty="0">
                <a:solidFill>
                  <a:srgbClr val="FF0000"/>
                </a:solidFill>
              </a:rPr>
              <a:t>16 MΩ</a:t>
            </a:r>
            <a:endParaRPr kumimoji="1" lang="ja-CA" altLang="en-US" dirty="0">
              <a:solidFill>
                <a:srgbClr val="FF0000"/>
              </a:solidFill>
            </a:endParaRPr>
          </a:p>
        </p:txBody>
      </p:sp>
      <p:sp>
        <p:nvSpPr>
          <p:cNvPr id="9" name="テキスト ボックス 8">
            <a:extLst>
              <a:ext uri="{FF2B5EF4-FFF2-40B4-BE49-F238E27FC236}">
                <a16:creationId xmlns:a16="http://schemas.microsoft.com/office/drawing/2014/main" id="{797DA752-D396-3F77-6F30-3FD60445937B}"/>
              </a:ext>
            </a:extLst>
          </p:cNvPr>
          <p:cNvSpPr txBox="1"/>
          <p:nvPr/>
        </p:nvSpPr>
        <p:spPr>
          <a:xfrm>
            <a:off x="5654675" y="2773461"/>
            <a:ext cx="6425092" cy="369332"/>
          </a:xfrm>
          <a:prstGeom prst="rect">
            <a:avLst/>
          </a:prstGeom>
          <a:noFill/>
        </p:spPr>
        <p:txBody>
          <a:bodyPr wrap="none" rtlCol="0">
            <a:spAutoFit/>
          </a:bodyPr>
          <a:lstStyle/>
          <a:p>
            <a:r>
              <a:rPr lang="en-CA" altLang="ja-CA" dirty="0"/>
              <a:t>M.V. de Toro Sánchez et al 2023 J. Phys.: Conf. Ser. 2462 012014</a:t>
            </a:r>
            <a:endParaRPr kumimoji="1" lang="ja-CA" altLang="en-US" dirty="0"/>
          </a:p>
        </p:txBody>
      </p:sp>
      <p:grpSp>
        <p:nvGrpSpPr>
          <p:cNvPr id="3" name="グループ化 2">
            <a:extLst>
              <a:ext uri="{FF2B5EF4-FFF2-40B4-BE49-F238E27FC236}">
                <a16:creationId xmlns:a16="http://schemas.microsoft.com/office/drawing/2014/main" id="{D4BB242A-45F3-EC44-F2AF-23C57BFEDAFA}"/>
              </a:ext>
            </a:extLst>
          </p:cNvPr>
          <p:cNvGrpSpPr/>
          <p:nvPr/>
        </p:nvGrpSpPr>
        <p:grpSpPr>
          <a:xfrm rot="3863372">
            <a:off x="-150180" y="3180793"/>
            <a:ext cx="1919574" cy="157222"/>
            <a:chOff x="3318889" y="4760886"/>
            <a:chExt cx="1919574" cy="293216"/>
          </a:xfrm>
        </p:grpSpPr>
        <p:sp>
          <p:nvSpPr>
            <p:cNvPr id="4" name="フリーフォーム 3">
              <a:extLst>
                <a:ext uri="{FF2B5EF4-FFF2-40B4-BE49-F238E27FC236}">
                  <a16:creationId xmlns:a16="http://schemas.microsoft.com/office/drawing/2014/main" id="{9BA69B64-04FB-B0A6-0CE8-9F2023D31A57}"/>
                </a:ext>
              </a:extLst>
            </p:cNvPr>
            <p:cNvSpPr/>
            <p:nvPr/>
          </p:nvSpPr>
          <p:spPr>
            <a:xfrm>
              <a:off x="4212852" y="4782114"/>
              <a:ext cx="1025611" cy="271988"/>
            </a:xfrm>
            <a:custGeom>
              <a:avLst/>
              <a:gdLst>
                <a:gd name="connsiteX0" fmla="*/ 0 w 1025611"/>
                <a:gd name="connsiteY0" fmla="*/ 222538 h 271988"/>
                <a:gd name="connsiteX1" fmla="*/ 185351 w 1025611"/>
                <a:gd name="connsiteY1" fmla="*/ 116 h 271988"/>
                <a:gd name="connsiteX2" fmla="*/ 407773 w 1025611"/>
                <a:gd name="connsiteY2" fmla="*/ 234894 h 271988"/>
                <a:gd name="connsiteX3" fmla="*/ 605481 w 1025611"/>
                <a:gd name="connsiteY3" fmla="*/ 116 h 271988"/>
                <a:gd name="connsiteX4" fmla="*/ 827903 w 1025611"/>
                <a:gd name="connsiteY4" fmla="*/ 271965 h 271988"/>
                <a:gd name="connsiteX5" fmla="*/ 1025611 w 1025611"/>
                <a:gd name="connsiteY5" fmla="*/ 12473 h 271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5611" h="271988">
                  <a:moveTo>
                    <a:pt x="0" y="222538"/>
                  </a:moveTo>
                  <a:cubicBezTo>
                    <a:pt x="58694" y="110297"/>
                    <a:pt x="117389" y="-1943"/>
                    <a:pt x="185351" y="116"/>
                  </a:cubicBezTo>
                  <a:cubicBezTo>
                    <a:pt x="253313" y="2175"/>
                    <a:pt x="337751" y="234894"/>
                    <a:pt x="407773" y="234894"/>
                  </a:cubicBezTo>
                  <a:cubicBezTo>
                    <a:pt x="477795" y="234894"/>
                    <a:pt x="535459" y="-6062"/>
                    <a:pt x="605481" y="116"/>
                  </a:cubicBezTo>
                  <a:cubicBezTo>
                    <a:pt x="675503" y="6294"/>
                    <a:pt x="757881" y="269906"/>
                    <a:pt x="827903" y="271965"/>
                  </a:cubicBezTo>
                  <a:cubicBezTo>
                    <a:pt x="897925" y="274024"/>
                    <a:pt x="961768" y="143248"/>
                    <a:pt x="1025611" y="12473"/>
                  </a:cubicBezTo>
                </a:path>
              </a:pathLst>
            </a:custGeom>
            <a:noFill/>
            <a:ln>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6" name="フリーフォーム 5">
              <a:extLst>
                <a:ext uri="{FF2B5EF4-FFF2-40B4-BE49-F238E27FC236}">
                  <a16:creationId xmlns:a16="http://schemas.microsoft.com/office/drawing/2014/main" id="{48869F70-AC22-6B38-15FD-1B0B63D93EE7}"/>
                </a:ext>
              </a:extLst>
            </p:cNvPr>
            <p:cNvSpPr/>
            <p:nvPr/>
          </p:nvSpPr>
          <p:spPr>
            <a:xfrm>
              <a:off x="3318889" y="4760886"/>
              <a:ext cx="1025611" cy="271988"/>
            </a:xfrm>
            <a:custGeom>
              <a:avLst/>
              <a:gdLst>
                <a:gd name="connsiteX0" fmla="*/ 0 w 1025611"/>
                <a:gd name="connsiteY0" fmla="*/ 222538 h 271988"/>
                <a:gd name="connsiteX1" fmla="*/ 185351 w 1025611"/>
                <a:gd name="connsiteY1" fmla="*/ 116 h 271988"/>
                <a:gd name="connsiteX2" fmla="*/ 407773 w 1025611"/>
                <a:gd name="connsiteY2" fmla="*/ 234894 h 271988"/>
                <a:gd name="connsiteX3" fmla="*/ 605481 w 1025611"/>
                <a:gd name="connsiteY3" fmla="*/ 116 h 271988"/>
                <a:gd name="connsiteX4" fmla="*/ 827903 w 1025611"/>
                <a:gd name="connsiteY4" fmla="*/ 271965 h 271988"/>
                <a:gd name="connsiteX5" fmla="*/ 1025611 w 1025611"/>
                <a:gd name="connsiteY5" fmla="*/ 12473 h 271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5611" h="271988">
                  <a:moveTo>
                    <a:pt x="0" y="222538"/>
                  </a:moveTo>
                  <a:cubicBezTo>
                    <a:pt x="58694" y="110297"/>
                    <a:pt x="117389" y="-1943"/>
                    <a:pt x="185351" y="116"/>
                  </a:cubicBezTo>
                  <a:cubicBezTo>
                    <a:pt x="253313" y="2175"/>
                    <a:pt x="337751" y="234894"/>
                    <a:pt x="407773" y="234894"/>
                  </a:cubicBezTo>
                  <a:cubicBezTo>
                    <a:pt x="477795" y="234894"/>
                    <a:pt x="535459" y="-6062"/>
                    <a:pt x="605481" y="116"/>
                  </a:cubicBezTo>
                  <a:cubicBezTo>
                    <a:pt x="675503" y="6294"/>
                    <a:pt x="757881" y="269906"/>
                    <a:pt x="827903" y="271965"/>
                  </a:cubicBezTo>
                  <a:cubicBezTo>
                    <a:pt x="897925" y="274024"/>
                    <a:pt x="961768" y="143248"/>
                    <a:pt x="1025611" y="12473"/>
                  </a:cubicBezTo>
                </a:path>
              </a:pathLst>
            </a:custGeom>
            <a:noFill/>
            <a:ln>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grpSp>
      <p:cxnSp>
        <p:nvCxnSpPr>
          <p:cNvPr id="13" name="直線コネクタ 12">
            <a:extLst>
              <a:ext uri="{FF2B5EF4-FFF2-40B4-BE49-F238E27FC236}">
                <a16:creationId xmlns:a16="http://schemas.microsoft.com/office/drawing/2014/main" id="{E4C2C98F-143C-A668-C6BE-2F56E10D83E7}"/>
              </a:ext>
            </a:extLst>
          </p:cNvPr>
          <p:cNvCxnSpPr/>
          <p:nvPr/>
        </p:nvCxnSpPr>
        <p:spPr>
          <a:xfrm>
            <a:off x="190500" y="3371310"/>
            <a:ext cx="2165838" cy="0"/>
          </a:xfrm>
          <a:prstGeom prst="line">
            <a:avLst/>
          </a:prstGeom>
          <a:ln w="34925"/>
        </p:spPr>
        <p:style>
          <a:lnRef idx="2">
            <a:schemeClr val="accent1"/>
          </a:lnRef>
          <a:fillRef idx="0">
            <a:schemeClr val="accent1"/>
          </a:fillRef>
          <a:effectRef idx="1">
            <a:schemeClr val="accent1"/>
          </a:effectRef>
          <a:fontRef idx="minor">
            <a:schemeClr val="tx1"/>
          </a:fontRef>
        </p:style>
      </p:cxnSp>
      <p:cxnSp>
        <p:nvCxnSpPr>
          <p:cNvPr id="14" name="直線コネクタ 13">
            <a:extLst>
              <a:ext uri="{FF2B5EF4-FFF2-40B4-BE49-F238E27FC236}">
                <a16:creationId xmlns:a16="http://schemas.microsoft.com/office/drawing/2014/main" id="{1BAABE71-6071-0068-1CB4-DBA5A8F9B7F7}"/>
              </a:ext>
            </a:extLst>
          </p:cNvPr>
          <p:cNvCxnSpPr/>
          <p:nvPr/>
        </p:nvCxnSpPr>
        <p:spPr>
          <a:xfrm>
            <a:off x="190500" y="4700244"/>
            <a:ext cx="2165838" cy="0"/>
          </a:xfrm>
          <a:prstGeom prst="line">
            <a:avLst/>
          </a:prstGeom>
          <a:ln w="34925"/>
        </p:spPr>
        <p:style>
          <a:lnRef idx="2">
            <a:schemeClr val="accent1"/>
          </a:lnRef>
          <a:fillRef idx="0">
            <a:schemeClr val="accent1"/>
          </a:fillRef>
          <a:effectRef idx="1">
            <a:schemeClr val="accent1"/>
          </a:effectRef>
          <a:fontRef idx="minor">
            <a:schemeClr val="tx1"/>
          </a:fontRef>
        </p:style>
      </p:cxnSp>
      <p:sp>
        <p:nvSpPr>
          <p:cNvPr id="16" name="テキスト ボックス 15">
            <a:extLst>
              <a:ext uri="{FF2B5EF4-FFF2-40B4-BE49-F238E27FC236}">
                <a16:creationId xmlns:a16="http://schemas.microsoft.com/office/drawing/2014/main" id="{19FB2C7F-4F7B-E6DE-62D7-31F6D627215D}"/>
              </a:ext>
            </a:extLst>
          </p:cNvPr>
          <p:cNvSpPr txBox="1"/>
          <p:nvPr/>
        </p:nvSpPr>
        <p:spPr>
          <a:xfrm>
            <a:off x="2038240" y="4281403"/>
            <a:ext cx="348172" cy="369332"/>
          </a:xfrm>
          <a:prstGeom prst="rect">
            <a:avLst/>
          </a:prstGeom>
          <a:noFill/>
        </p:spPr>
        <p:txBody>
          <a:bodyPr wrap="none" rtlCol="0">
            <a:spAutoFit/>
          </a:bodyPr>
          <a:lstStyle/>
          <a:p>
            <a:r>
              <a:rPr kumimoji="1" lang="en-CA" altLang="ja-CA" dirty="0"/>
              <a:t>N</a:t>
            </a:r>
            <a:endParaRPr kumimoji="1" lang="ja-CA" altLang="en-US" dirty="0"/>
          </a:p>
        </p:txBody>
      </p:sp>
      <p:sp>
        <p:nvSpPr>
          <p:cNvPr id="17" name="テキスト ボックス 16">
            <a:extLst>
              <a:ext uri="{FF2B5EF4-FFF2-40B4-BE49-F238E27FC236}">
                <a16:creationId xmlns:a16="http://schemas.microsoft.com/office/drawing/2014/main" id="{DC414A7A-A3BD-8C63-4A1A-0595606910A3}"/>
              </a:ext>
            </a:extLst>
          </p:cNvPr>
          <p:cNvSpPr txBox="1"/>
          <p:nvPr/>
        </p:nvSpPr>
        <p:spPr>
          <a:xfrm>
            <a:off x="1635343" y="3344111"/>
            <a:ext cx="317716" cy="369332"/>
          </a:xfrm>
          <a:prstGeom prst="rect">
            <a:avLst/>
          </a:prstGeom>
          <a:noFill/>
        </p:spPr>
        <p:txBody>
          <a:bodyPr wrap="none" rtlCol="0">
            <a:spAutoFit/>
          </a:bodyPr>
          <a:lstStyle/>
          <a:p>
            <a:r>
              <a:rPr kumimoji="1" lang="en-CA" altLang="ja-CA" dirty="0"/>
              <a:t>P</a:t>
            </a:r>
            <a:endParaRPr kumimoji="1" lang="ja-CA" altLang="en-US" dirty="0"/>
          </a:p>
        </p:txBody>
      </p:sp>
      <p:sp>
        <p:nvSpPr>
          <p:cNvPr id="20" name="フリーフォーム 19">
            <a:extLst>
              <a:ext uri="{FF2B5EF4-FFF2-40B4-BE49-F238E27FC236}">
                <a16:creationId xmlns:a16="http://schemas.microsoft.com/office/drawing/2014/main" id="{C318936C-0E66-C449-B183-D19EED56C601}"/>
              </a:ext>
            </a:extLst>
          </p:cNvPr>
          <p:cNvSpPr/>
          <p:nvPr/>
        </p:nvSpPr>
        <p:spPr>
          <a:xfrm>
            <a:off x="500435" y="3386136"/>
            <a:ext cx="1537805" cy="285282"/>
          </a:xfrm>
          <a:custGeom>
            <a:avLst/>
            <a:gdLst>
              <a:gd name="connsiteX0" fmla="*/ 381 w 1958101"/>
              <a:gd name="connsiteY0" fmla="*/ 0 h 321290"/>
              <a:gd name="connsiteX1" fmla="*/ 43243 w 1958101"/>
              <a:gd name="connsiteY1" fmla="*/ 228600 h 321290"/>
              <a:gd name="connsiteX2" fmla="*/ 271843 w 1958101"/>
              <a:gd name="connsiteY2" fmla="*/ 300038 h 321290"/>
              <a:gd name="connsiteX3" fmla="*/ 1600581 w 1958101"/>
              <a:gd name="connsiteY3" fmla="*/ 314325 h 321290"/>
              <a:gd name="connsiteX4" fmla="*/ 1900618 w 1958101"/>
              <a:gd name="connsiteY4" fmla="*/ 200025 h 321290"/>
              <a:gd name="connsiteX5" fmla="*/ 1957768 w 1958101"/>
              <a:gd name="connsiteY5" fmla="*/ 14288 h 321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58101" h="321290">
                <a:moveTo>
                  <a:pt x="381" y="0"/>
                </a:moveTo>
                <a:cubicBezTo>
                  <a:pt x="-810" y="89297"/>
                  <a:pt x="-2001" y="178594"/>
                  <a:pt x="43243" y="228600"/>
                </a:cubicBezTo>
                <a:cubicBezTo>
                  <a:pt x="88487" y="278606"/>
                  <a:pt x="12287" y="285751"/>
                  <a:pt x="271843" y="300038"/>
                </a:cubicBezTo>
                <a:cubicBezTo>
                  <a:pt x="531399" y="314326"/>
                  <a:pt x="1329118" y="330994"/>
                  <a:pt x="1600581" y="314325"/>
                </a:cubicBezTo>
                <a:cubicBezTo>
                  <a:pt x="1872044" y="297656"/>
                  <a:pt x="1841087" y="250031"/>
                  <a:pt x="1900618" y="200025"/>
                </a:cubicBezTo>
                <a:cubicBezTo>
                  <a:pt x="1960149" y="150019"/>
                  <a:pt x="1958958" y="82153"/>
                  <a:pt x="1957768" y="14288"/>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CA" altLang="en-US"/>
          </a:p>
        </p:txBody>
      </p:sp>
      <p:sp>
        <p:nvSpPr>
          <p:cNvPr id="21" name="テキスト ボックス 20">
            <a:extLst>
              <a:ext uri="{FF2B5EF4-FFF2-40B4-BE49-F238E27FC236}">
                <a16:creationId xmlns:a16="http://schemas.microsoft.com/office/drawing/2014/main" id="{34CC2BA8-DFE8-6D83-FFC8-45813D0272A5}"/>
              </a:ext>
            </a:extLst>
          </p:cNvPr>
          <p:cNvSpPr txBox="1"/>
          <p:nvPr/>
        </p:nvSpPr>
        <p:spPr>
          <a:xfrm>
            <a:off x="515200" y="2279217"/>
            <a:ext cx="612668" cy="369332"/>
          </a:xfrm>
          <a:prstGeom prst="rect">
            <a:avLst/>
          </a:prstGeom>
          <a:noFill/>
        </p:spPr>
        <p:txBody>
          <a:bodyPr wrap="none" rtlCol="0">
            <a:spAutoFit/>
          </a:bodyPr>
          <a:lstStyle/>
          <a:p>
            <a:r>
              <a:rPr kumimoji="1" lang="en-CA" altLang="ja-CA" dirty="0"/>
              <a:t>light</a:t>
            </a:r>
            <a:endParaRPr kumimoji="1" lang="ja-CA" altLang="en-US" dirty="0"/>
          </a:p>
        </p:txBody>
      </p:sp>
      <p:cxnSp>
        <p:nvCxnSpPr>
          <p:cNvPr id="24" name="直線コネクタ 23">
            <a:extLst>
              <a:ext uri="{FF2B5EF4-FFF2-40B4-BE49-F238E27FC236}">
                <a16:creationId xmlns:a16="http://schemas.microsoft.com/office/drawing/2014/main" id="{F2EBB037-4B22-DBD0-2686-71D99F7B6215}"/>
              </a:ext>
            </a:extLst>
          </p:cNvPr>
          <p:cNvCxnSpPr/>
          <p:nvPr/>
        </p:nvCxnSpPr>
        <p:spPr>
          <a:xfrm>
            <a:off x="1269337" y="4700244"/>
            <a:ext cx="0" cy="746151"/>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直線コネクタ 24">
            <a:extLst>
              <a:ext uri="{FF2B5EF4-FFF2-40B4-BE49-F238E27FC236}">
                <a16:creationId xmlns:a16="http://schemas.microsoft.com/office/drawing/2014/main" id="{021C1CE1-5322-10FD-5F23-ED3DBB77105F}"/>
              </a:ext>
            </a:extLst>
          </p:cNvPr>
          <p:cNvCxnSpPr>
            <a:cxnSpLocks/>
          </p:cNvCxnSpPr>
          <p:nvPr/>
        </p:nvCxnSpPr>
        <p:spPr>
          <a:xfrm>
            <a:off x="1794201" y="2918122"/>
            <a:ext cx="0" cy="449580"/>
          </a:xfrm>
          <a:prstGeom prst="line">
            <a:avLst/>
          </a:prstGeom>
        </p:spPr>
        <p:style>
          <a:lnRef idx="2">
            <a:schemeClr val="accent1"/>
          </a:lnRef>
          <a:fillRef idx="0">
            <a:schemeClr val="accent1"/>
          </a:fillRef>
          <a:effectRef idx="1">
            <a:schemeClr val="accent1"/>
          </a:effectRef>
          <a:fontRef idx="minor">
            <a:schemeClr val="tx1"/>
          </a:fontRef>
        </p:style>
      </p:cxnSp>
      <p:sp>
        <p:nvSpPr>
          <p:cNvPr id="27" name="テキスト ボックス 26">
            <a:extLst>
              <a:ext uri="{FF2B5EF4-FFF2-40B4-BE49-F238E27FC236}">
                <a16:creationId xmlns:a16="http://schemas.microsoft.com/office/drawing/2014/main" id="{B7429C8E-FA56-E742-F010-35B38209B0D7}"/>
              </a:ext>
            </a:extLst>
          </p:cNvPr>
          <p:cNvSpPr txBox="1"/>
          <p:nvPr/>
        </p:nvSpPr>
        <p:spPr>
          <a:xfrm>
            <a:off x="1532407" y="2549460"/>
            <a:ext cx="561372" cy="369332"/>
          </a:xfrm>
          <a:prstGeom prst="rect">
            <a:avLst/>
          </a:prstGeom>
          <a:noFill/>
        </p:spPr>
        <p:txBody>
          <a:bodyPr wrap="none" rtlCol="0">
            <a:spAutoFit/>
          </a:bodyPr>
          <a:lstStyle/>
          <a:p>
            <a:r>
              <a:rPr kumimoji="1" lang="en-CA" altLang="ja-CA" dirty="0"/>
              <a:t>-HV</a:t>
            </a:r>
            <a:endParaRPr kumimoji="1" lang="ja-CA" altLang="en-US" dirty="0"/>
          </a:p>
        </p:txBody>
      </p:sp>
      <p:sp>
        <p:nvSpPr>
          <p:cNvPr id="28" name="テキスト ボックス 27">
            <a:extLst>
              <a:ext uri="{FF2B5EF4-FFF2-40B4-BE49-F238E27FC236}">
                <a16:creationId xmlns:a16="http://schemas.microsoft.com/office/drawing/2014/main" id="{E798972E-5ED4-33FC-E73B-931569B90DA9}"/>
              </a:ext>
            </a:extLst>
          </p:cNvPr>
          <p:cNvSpPr txBox="1"/>
          <p:nvPr/>
        </p:nvSpPr>
        <p:spPr>
          <a:xfrm>
            <a:off x="934149" y="5461892"/>
            <a:ext cx="670376" cy="369332"/>
          </a:xfrm>
          <a:prstGeom prst="rect">
            <a:avLst/>
          </a:prstGeom>
          <a:noFill/>
        </p:spPr>
        <p:txBody>
          <a:bodyPr wrap="none" rtlCol="0">
            <a:spAutoFit/>
          </a:bodyPr>
          <a:lstStyle/>
          <a:p>
            <a:r>
              <a:rPr kumimoji="1" lang="en-CA" altLang="ja-CA" dirty="0"/>
              <a:t>GND</a:t>
            </a:r>
            <a:endParaRPr kumimoji="1" lang="ja-CA" altLang="en-US" dirty="0"/>
          </a:p>
        </p:txBody>
      </p:sp>
      <p:sp>
        <p:nvSpPr>
          <p:cNvPr id="32" name="テキスト ボックス 31">
            <a:extLst>
              <a:ext uri="{FF2B5EF4-FFF2-40B4-BE49-F238E27FC236}">
                <a16:creationId xmlns:a16="http://schemas.microsoft.com/office/drawing/2014/main" id="{2AF224B3-B2F6-907E-DF31-843E7B4FFF9E}"/>
              </a:ext>
            </a:extLst>
          </p:cNvPr>
          <p:cNvSpPr txBox="1"/>
          <p:nvPr/>
        </p:nvSpPr>
        <p:spPr>
          <a:xfrm>
            <a:off x="665565" y="3264958"/>
            <a:ext cx="1172116" cy="369332"/>
          </a:xfrm>
          <a:prstGeom prst="rect">
            <a:avLst/>
          </a:prstGeom>
          <a:noFill/>
        </p:spPr>
        <p:txBody>
          <a:bodyPr wrap="none" rtlCol="0">
            <a:spAutoFit/>
          </a:bodyPr>
          <a:lstStyle/>
          <a:p>
            <a:r>
              <a:rPr kumimoji="1" lang="en-CA" altLang="ja-CA" dirty="0"/>
              <a:t>++++++++</a:t>
            </a:r>
            <a:endParaRPr kumimoji="1" lang="ja-CA" altLang="en-US" dirty="0"/>
          </a:p>
        </p:txBody>
      </p:sp>
      <p:sp>
        <p:nvSpPr>
          <p:cNvPr id="33" name="テキスト ボックス 32">
            <a:extLst>
              <a:ext uri="{FF2B5EF4-FFF2-40B4-BE49-F238E27FC236}">
                <a16:creationId xmlns:a16="http://schemas.microsoft.com/office/drawing/2014/main" id="{B73D4A23-695A-26C6-4B86-C7DC1EBE77C2}"/>
              </a:ext>
            </a:extLst>
          </p:cNvPr>
          <p:cNvSpPr txBox="1"/>
          <p:nvPr/>
        </p:nvSpPr>
        <p:spPr>
          <a:xfrm>
            <a:off x="574194" y="4401462"/>
            <a:ext cx="1263487" cy="369332"/>
          </a:xfrm>
          <a:prstGeom prst="rect">
            <a:avLst/>
          </a:prstGeom>
          <a:noFill/>
        </p:spPr>
        <p:txBody>
          <a:bodyPr wrap="none" rtlCol="0">
            <a:spAutoFit/>
          </a:bodyPr>
          <a:lstStyle/>
          <a:p>
            <a:r>
              <a:rPr kumimoji="1" lang="en-CA" altLang="ja-CA" dirty="0"/>
              <a:t>- - - - - - - - -</a:t>
            </a:r>
            <a:endParaRPr kumimoji="1" lang="ja-CA" altLang="en-US" dirty="0"/>
          </a:p>
        </p:txBody>
      </p:sp>
      <p:cxnSp>
        <p:nvCxnSpPr>
          <p:cNvPr id="37" name="直線矢印コネクタ 36">
            <a:extLst>
              <a:ext uri="{FF2B5EF4-FFF2-40B4-BE49-F238E27FC236}">
                <a16:creationId xmlns:a16="http://schemas.microsoft.com/office/drawing/2014/main" id="{BBC4524C-DBD5-2825-1C36-F7BE5581AE0D}"/>
              </a:ext>
            </a:extLst>
          </p:cNvPr>
          <p:cNvCxnSpPr>
            <a:cxnSpLocks/>
          </p:cNvCxnSpPr>
          <p:nvPr/>
        </p:nvCxnSpPr>
        <p:spPr>
          <a:xfrm flipV="1">
            <a:off x="1413452" y="3795823"/>
            <a:ext cx="2843" cy="33718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38" name="テキスト ボックス 37">
            <a:extLst>
              <a:ext uri="{FF2B5EF4-FFF2-40B4-BE49-F238E27FC236}">
                <a16:creationId xmlns:a16="http://schemas.microsoft.com/office/drawing/2014/main" id="{0283D633-D021-5D18-A12D-FFD32D717C1E}"/>
              </a:ext>
            </a:extLst>
          </p:cNvPr>
          <p:cNvSpPr txBox="1"/>
          <p:nvPr/>
        </p:nvSpPr>
        <p:spPr>
          <a:xfrm>
            <a:off x="1142156" y="4052799"/>
            <a:ext cx="433132" cy="369332"/>
          </a:xfrm>
          <a:prstGeom prst="rect">
            <a:avLst/>
          </a:prstGeom>
          <a:noFill/>
        </p:spPr>
        <p:txBody>
          <a:bodyPr wrap="none" rtlCol="0">
            <a:spAutoFit/>
          </a:bodyPr>
          <a:lstStyle/>
          <a:p>
            <a:r>
              <a:rPr kumimoji="1" lang="en-CA" altLang="ja-CA" dirty="0"/>
              <a:t>- +</a:t>
            </a:r>
            <a:endParaRPr kumimoji="1" lang="ja-CA" altLang="en-US" dirty="0"/>
          </a:p>
        </p:txBody>
      </p:sp>
      <p:cxnSp>
        <p:nvCxnSpPr>
          <p:cNvPr id="39" name="直線矢印コネクタ 38">
            <a:extLst>
              <a:ext uri="{FF2B5EF4-FFF2-40B4-BE49-F238E27FC236}">
                <a16:creationId xmlns:a16="http://schemas.microsoft.com/office/drawing/2014/main" id="{FF0608AA-1BAF-E7AC-0664-53DCDC1BFBB6}"/>
              </a:ext>
            </a:extLst>
          </p:cNvPr>
          <p:cNvCxnSpPr>
            <a:cxnSpLocks/>
          </p:cNvCxnSpPr>
          <p:nvPr/>
        </p:nvCxnSpPr>
        <p:spPr>
          <a:xfrm>
            <a:off x="1274641" y="4304403"/>
            <a:ext cx="10458" cy="267236"/>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47" name="テキスト ボックス 46">
            <a:extLst>
              <a:ext uri="{FF2B5EF4-FFF2-40B4-BE49-F238E27FC236}">
                <a16:creationId xmlns:a16="http://schemas.microsoft.com/office/drawing/2014/main" id="{941B9463-383F-2CAE-13B5-8F2E084CF2F5}"/>
              </a:ext>
            </a:extLst>
          </p:cNvPr>
          <p:cNvSpPr txBox="1"/>
          <p:nvPr/>
        </p:nvSpPr>
        <p:spPr>
          <a:xfrm>
            <a:off x="1422993" y="3778892"/>
            <a:ext cx="1214371" cy="369332"/>
          </a:xfrm>
          <a:prstGeom prst="rect">
            <a:avLst/>
          </a:prstGeom>
          <a:noFill/>
        </p:spPr>
        <p:txBody>
          <a:bodyPr wrap="none" rtlCol="0">
            <a:spAutoFit/>
          </a:bodyPr>
          <a:lstStyle/>
          <a:p>
            <a:r>
              <a:rPr kumimoji="1" lang="en-CA" altLang="ja-CA" dirty="0"/>
              <a:t>avalanche</a:t>
            </a:r>
            <a:endParaRPr kumimoji="1" lang="ja-CA" altLang="en-US" dirty="0"/>
          </a:p>
        </p:txBody>
      </p:sp>
      <p:sp>
        <p:nvSpPr>
          <p:cNvPr id="48" name="テキスト ボックス 47">
            <a:extLst>
              <a:ext uri="{FF2B5EF4-FFF2-40B4-BE49-F238E27FC236}">
                <a16:creationId xmlns:a16="http://schemas.microsoft.com/office/drawing/2014/main" id="{8B2DC868-07FF-ECAD-B668-C4838FB93473}"/>
              </a:ext>
            </a:extLst>
          </p:cNvPr>
          <p:cNvSpPr txBox="1"/>
          <p:nvPr/>
        </p:nvSpPr>
        <p:spPr>
          <a:xfrm>
            <a:off x="96731" y="4236428"/>
            <a:ext cx="1214371" cy="369332"/>
          </a:xfrm>
          <a:prstGeom prst="rect">
            <a:avLst/>
          </a:prstGeom>
          <a:noFill/>
        </p:spPr>
        <p:txBody>
          <a:bodyPr wrap="none" rtlCol="0">
            <a:spAutoFit/>
          </a:bodyPr>
          <a:lstStyle/>
          <a:p>
            <a:r>
              <a:rPr kumimoji="1" lang="en-CA" altLang="ja-CA" dirty="0"/>
              <a:t>avalanche</a:t>
            </a:r>
            <a:endParaRPr kumimoji="1" lang="ja-CA" altLang="en-US" dirty="0"/>
          </a:p>
        </p:txBody>
      </p:sp>
    </p:spTree>
    <p:extLst>
      <p:ext uri="{BB962C8B-B14F-4D97-AF65-F5344CB8AC3E}">
        <p14:creationId xmlns:p14="http://schemas.microsoft.com/office/powerpoint/2010/main" val="198875890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12798</TotalTime>
  <Words>2520</Words>
  <Application>Microsoft Macintosh PowerPoint</Application>
  <PresentationFormat>ワイド画面</PresentationFormat>
  <Paragraphs>483</Paragraphs>
  <Slides>31</Slides>
  <Notes>1</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31</vt:i4>
      </vt:variant>
    </vt:vector>
  </HeadingPairs>
  <TitlesOfParts>
    <vt:vector size="44" baseType="lpstr">
      <vt:lpstr>Hiragino Sans GB</vt:lpstr>
      <vt:lpstr>Aptos</vt:lpstr>
      <vt:lpstr>Aptos Display</vt:lpstr>
      <vt:lpstr>Arial</vt:lpstr>
      <vt:lpstr>Century</vt:lpstr>
      <vt:lpstr>Gill Sans</vt:lpstr>
      <vt:lpstr>Helvetica</vt:lpstr>
      <vt:lpstr>Helvetica Light</vt:lpstr>
      <vt:lpstr>Roboto</vt:lpstr>
      <vt:lpstr>Symbol</vt:lpstr>
      <vt:lpstr>Times New Roman</vt:lpstr>
      <vt:lpstr>Wingdings</vt:lpstr>
      <vt:lpstr>Office テーマ</vt:lpstr>
      <vt:lpstr>Instrumentation for µSR</vt:lpstr>
      <vt:lpstr>Key Concepts/Takeaways:</vt:lpstr>
      <vt:lpstr>Contents</vt:lpstr>
      <vt:lpstr>Cosmic-ray muon life measurement</vt:lpstr>
      <vt:lpstr>Plastic Scintillator</vt:lpstr>
      <vt:lpstr>Photo multiplier tube (PMT)</vt:lpstr>
      <vt:lpstr>Light guide and magnetic shield</vt:lpstr>
      <vt:lpstr>SiPM (Silicon photo multiplier)</vt:lpstr>
      <vt:lpstr>More about SiPM</vt:lpstr>
      <vt:lpstr>Key Concepts/Takeaways:</vt:lpstr>
      <vt:lpstr>Discriminators (Analog signal to Digital timing pulse)</vt:lpstr>
      <vt:lpstr>Time to Digital Converter (TDC)</vt:lpstr>
      <vt:lpstr>Gate signal, pile up and DAQ cycle</vt:lpstr>
      <vt:lpstr>Cosmic-ray setup ≒ DC-µSR Counter geometry</vt:lpstr>
      <vt:lpstr>Pulsed µSR: no µ+ counter, but many e+ counters</vt:lpstr>
      <vt:lpstr>Electronics response required for DC vs. Pulsed µSR</vt:lpstr>
      <vt:lpstr>Constant Fraction Discriminator (CFD) – DC-µSR</vt:lpstr>
      <vt:lpstr>Pile up rejection (DC) vs. correction (Pulsed)</vt:lpstr>
      <vt:lpstr>Counter geometry, beamline and cryostat etc.</vt:lpstr>
      <vt:lpstr>Contents</vt:lpstr>
      <vt:lpstr>How do you define the ground of circuits ?</vt:lpstr>
      <vt:lpstr>Noise propagation</vt:lpstr>
      <vt:lpstr>PowerPoint プレゼンテーション</vt:lpstr>
      <vt:lpstr>Fighting against the T-dependent SiPM gain</vt:lpstr>
      <vt:lpstr>A copper can with cooling water pipes are installed inside and outside of the detector modules.  With a fixed T chiller ($2k), the temperature rise was reduced to +2℃ from +10℃ of no active cooling.  With a PID controlled chiller ($20k), the temperature is within 0.5K.</vt:lpstr>
      <vt:lpstr>Future capabilities</vt:lpstr>
      <vt:lpstr>Summary (µSR instrumentation)</vt:lpstr>
      <vt:lpstr>Back ups</vt:lpstr>
      <vt:lpstr>Time over threshold (TOT)</vt:lpstr>
      <vt:lpstr>Constant Fraction Discriminator (CFD) – DC-µSR</vt:lpstr>
      <vt:lpstr>Characteristics pixel size dependence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Kenji Kojima</dc:creator>
  <cp:lastModifiedBy>Kenji Kojima</cp:lastModifiedBy>
  <cp:revision>115</cp:revision>
  <cp:lastPrinted>2026-01-18T22:13:26Z</cp:lastPrinted>
  <dcterms:created xsi:type="dcterms:W3CDTF">2026-01-07T18:49:37Z</dcterms:created>
  <dcterms:modified xsi:type="dcterms:W3CDTF">2026-01-20T06:11:51Z</dcterms:modified>
</cp:coreProperties>
</file>