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media/image134.jpg" ContentType="image/jpg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75"/>
  </p:notesMasterIdLst>
  <p:handoutMasterIdLst>
    <p:handoutMasterId r:id="rId76"/>
  </p:handoutMasterIdLst>
  <p:sldIdLst>
    <p:sldId id="361" r:id="rId5"/>
    <p:sldId id="292" r:id="rId6"/>
    <p:sldId id="372" r:id="rId7"/>
    <p:sldId id="374" r:id="rId8"/>
    <p:sldId id="373" r:id="rId9"/>
    <p:sldId id="362" r:id="rId10"/>
    <p:sldId id="310" r:id="rId11"/>
    <p:sldId id="355" r:id="rId12"/>
    <p:sldId id="354" r:id="rId13"/>
    <p:sldId id="356" r:id="rId14"/>
    <p:sldId id="357" r:id="rId15"/>
    <p:sldId id="972" r:id="rId16"/>
    <p:sldId id="973" r:id="rId17"/>
    <p:sldId id="359" r:id="rId18"/>
    <p:sldId id="358" r:id="rId19"/>
    <p:sldId id="958" r:id="rId20"/>
    <p:sldId id="964" r:id="rId21"/>
    <p:sldId id="970" r:id="rId22"/>
    <p:sldId id="942" r:id="rId23"/>
    <p:sldId id="363" r:id="rId24"/>
    <p:sldId id="364" r:id="rId25"/>
    <p:sldId id="365" r:id="rId26"/>
    <p:sldId id="366" r:id="rId27"/>
    <p:sldId id="371" r:id="rId28"/>
    <p:sldId id="969" r:id="rId29"/>
    <p:sldId id="967" r:id="rId30"/>
    <p:sldId id="968" r:id="rId31"/>
    <p:sldId id="383" r:id="rId32"/>
    <p:sldId id="384" r:id="rId33"/>
    <p:sldId id="368" r:id="rId34"/>
    <p:sldId id="369" r:id="rId35"/>
    <p:sldId id="370" r:id="rId36"/>
    <p:sldId id="962" r:id="rId37"/>
    <p:sldId id="345" r:id="rId38"/>
    <p:sldId id="971" r:id="rId39"/>
    <p:sldId id="376" r:id="rId40"/>
    <p:sldId id="375" r:id="rId41"/>
    <p:sldId id="377" r:id="rId42"/>
    <p:sldId id="963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1140" r:id="rId51"/>
    <p:sldId id="378" r:id="rId52"/>
    <p:sldId id="341" r:id="rId53"/>
    <p:sldId id="344" r:id="rId54"/>
    <p:sldId id="1133" r:id="rId55"/>
    <p:sldId id="381" r:id="rId56"/>
    <p:sldId id="382" r:id="rId57"/>
    <p:sldId id="1134" r:id="rId58"/>
    <p:sldId id="1135" r:id="rId59"/>
    <p:sldId id="1138" r:id="rId60"/>
    <p:sldId id="1139" r:id="rId61"/>
    <p:sldId id="1137" r:id="rId62"/>
    <p:sldId id="1141" r:id="rId63"/>
    <p:sldId id="379" r:id="rId64"/>
    <p:sldId id="959" r:id="rId65"/>
    <p:sldId id="957" r:id="rId66"/>
    <p:sldId id="339" r:id="rId67"/>
    <p:sldId id="1126" r:id="rId68"/>
    <p:sldId id="1128" r:id="rId69"/>
    <p:sldId id="1129" r:id="rId70"/>
    <p:sldId id="1131" r:id="rId71"/>
    <p:sldId id="1130" r:id="rId72"/>
    <p:sldId id="1127" r:id="rId73"/>
    <p:sldId id="1132" r:id="rId7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8202"/>
    <a:srgbClr val="EEB500"/>
    <a:srgbClr val="DBAB25"/>
    <a:srgbClr val="FF66FF"/>
    <a:srgbClr val="F0F0F0"/>
    <a:srgbClr val="CBCCF5"/>
    <a:srgbClr val="E7E7FA"/>
    <a:srgbClr val="EBE7F9"/>
    <a:srgbClr val="D5CCF2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80" autoAdjust="0"/>
  </p:normalViewPr>
  <p:slideViewPr>
    <p:cSldViewPr showGuides="1">
      <p:cViewPr varScale="1">
        <p:scale>
          <a:sx n="78" d="100"/>
          <a:sy n="78" d="100"/>
        </p:scale>
        <p:origin x="835" y="5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17.01.2026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17.01.2026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70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8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8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51436723-349E-4465-ABAA-CF51495B5052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44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86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87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08CA7E67-AA66-4CC2-B6D3-2B5E6092BD6F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45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89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90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5396DF48-07CD-4CE4-B81A-2B170733A73E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46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87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4344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3784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133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2896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24897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9098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5624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4652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0B89E3-077C-44DE-8EE1-0EC445377F4C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400" tIns="47880" rIns="95400" bIns="47880" anchor="b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lnSpc>
                <a:spcPct val="100000"/>
              </a:lnSpc>
            </a:pPr>
            <a:fld id="{90A509B1-6CDB-4C5E-AA33-C33DE7E62218}" type="slidenum">
              <a:rPr lang="en-US" altLang="en-US" sz="1000">
                <a:latin typeface="+mn-lt" charset="0"/>
                <a:ea typeface="ヒラギノ角ゴ Pro W3" charset="0"/>
                <a:cs typeface="ヒラギノ角ゴ Pro W3" charset="0"/>
              </a:rPr>
              <a:pPr algn="r">
                <a:lnSpc>
                  <a:spcPct val="100000"/>
                </a:lnSpc>
              </a:pPr>
              <a:t>55</a:t>
            </a:fld>
            <a:endParaRPr lang="en-US" altLang="en-US" sz="1000">
              <a:latin typeface="+mn-lt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6264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0B89E3-077C-44DE-8EE1-0EC445377F4C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400" tIns="47880" rIns="95400" bIns="47880" anchor="b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lnSpc>
                <a:spcPct val="100000"/>
              </a:lnSpc>
            </a:pPr>
            <a:fld id="{90A509B1-6CDB-4C5E-AA33-C33DE7E62218}" type="slidenum">
              <a:rPr lang="en-US" altLang="en-US" sz="1000">
                <a:latin typeface="+mn-lt" charset="0"/>
                <a:ea typeface="ヒラギノ角ゴ Pro W3" charset="0"/>
                <a:cs typeface="ヒラギノ角ゴ Pro W3" charset="0"/>
              </a:rPr>
              <a:pPr algn="r">
                <a:lnSpc>
                  <a:spcPct val="100000"/>
                </a:lnSpc>
              </a:pPr>
              <a:t>56</a:t>
            </a:fld>
            <a:endParaRPr lang="en-US" altLang="en-US" sz="1000">
              <a:latin typeface="+mn-lt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924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0B89E3-077C-44DE-8EE1-0EC445377F4C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400" tIns="47880" rIns="95400" bIns="47880" anchor="b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lnSpc>
                <a:spcPct val="100000"/>
              </a:lnSpc>
            </a:pPr>
            <a:fld id="{90A509B1-6CDB-4C5E-AA33-C33DE7E62218}" type="slidenum">
              <a:rPr lang="en-US" altLang="en-US" sz="1000">
                <a:latin typeface="+mn-lt" charset="0"/>
                <a:ea typeface="ヒラギノ角ゴ Pro W3" charset="0"/>
                <a:cs typeface="ヒラギノ角ゴ Pro W3" charset="0"/>
              </a:rPr>
              <a:pPr algn="r">
                <a:lnSpc>
                  <a:spcPct val="100000"/>
                </a:lnSpc>
              </a:pPr>
              <a:t>57</a:t>
            </a:fld>
            <a:endParaRPr lang="en-US" altLang="en-US" sz="1000">
              <a:latin typeface="+mn-lt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7571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0B89E3-077C-44DE-8EE1-0EC445377F4C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400" tIns="47880" rIns="95400" bIns="47880" anchor="b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lnSpc>
                <a:spcPct val="100000"/>
              </a:lnSpc>
            </a:pPr>
            <a:fld id="{90A509B1-6CDB-4C5E-AA33-C33DE7E62218}" type="slidenum">
              <a:rPr lang="en-US" altLang="en-US" sz="1000">
                <a:latin typeface="+mn-lt" charset="0"/>
                <a:ea typeface="ヒラギノ角ゴ Pro W3" charset="0"/>
                <a:cs typeface="ヒラギノ角ゴ Pro W3" charset="0"/>
              </a:rPr>
              <a:pPr algn="r">
                <a:lnSpc>
                  <a:spcPct val="100000"/>
                </a:lnSpc>
              </a:pPr>
              <a:t>58</a:t>
            </a:fld>
            <a:endParaRPr lang="en-US" altLang="en-US" sz="1000">
              <a:latin typeface="+mn-lt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2187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76839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Si, we will focus on the BC state. MuBC0 ionizes a</a:t>
            </a:r>
          </a:p>
          <a:p>
            <a:r>
              <a:rPr lang="en-GB" dirty="0"/>
              <a:t>In 4H-SiC: Mu0 in AB to Si(k)</a:t>
            </a:r>
          </a:p>
          <a:p>
            <a:r>
              <a:rPr lang="en-GB" dirty="0"/>
              <a:t>Which is also likely to be acceptor.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2009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Mu- formation</a:t>
            </a:r>
          </a:p>
          <a:p>
            <a:r>
              <a:rPr lang="en-GB" dirty="0"/>
              <a:t>mention SIO2 side: defects </a:t>
            </a:r>
          </a:p>
        </p:txBody>
      </p:sp>
    </p:spTree>
    <p:extLst>
      <p:ext uri="{BB962C8B-B14F-4D97-AF65-F5344CB8AC3E}">
        <p14:creationId xmlns:p14="http://schemas.microsoft.com/office/powerpoint/2010/main" val="18755045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Mu- formation</a:t>
            </a:r>
          </a:p>
          <a:p>
            <a:r>
              <a:rPr lang="en-GB" dirty="0"/>
              <a:t>mention SIO2 side: defects </a:t>
            </a:r>
          </a:p>
        </p:txBody>
      </p:sp>
    </p:spTree>
    <p:extLst>
      <p:ext uri="{BB962C8B-B14F-4D97-AF65-F5344CB8AC3E}">
        <p14:creationId xmlns:p14="http://schemas.microsoft.com/office/powerpoint/2010/main" val="38907837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Mu- formation</a:t>
            </a:r>
          </a:p>
          <a:p>
            <a:r>
              <a:rPr lang="en-GB" dirty="0"/>
              <a:t>mention SIO2 side: defects </a:t>
            </a:r>
          </a:p>
        </p:txBody>
      </p:sp>
    </p:spTree>
    <p:extLst>
      <p:ext uri="{BB962C8B-B14F-4D97-AF65-F5344CB8AC3E}">
        <p14:creationId xmlns:p14="http://schemas.microsoft.com/office/powerpoint/2010/main" val="485106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96202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Mu- formation</a:t>
            </a:r>
          </a:p>
          <a:p>
            <a:r>
              <a:rPr lang="en-GB" dirty="0"/>
              <a:t>mention SIO2 side: defects </a:t>
            </a:r>
          </a:p>
        </p:txBody>
      </p:sp>
    </p:spTree>
    <p:extLst>
      <p:ext uri="{BB962C8B-B14F-4D97-AF65-F5344CB8AC3E}">
        <p14:creationId xmlns:p14="http://schemas.microsoft.com/office/powerpoint/2010/main" val="3798254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2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62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63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10C649B1-2EDE-46CB-9B28-23CE9266CFB0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7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71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72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04BFC071-C7FD-4301-AC33-CCA9E5585CFD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40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74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75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AF41CD80-27FF-4542-BFD2-C32E09AA103E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41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77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78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D1C8AF44-2187-4628-8DC2-7BAC42FE0B14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42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  <a:prstGeom prst="rect">
            <a:avLst/>
          </a:prstGeom>
        </p:spPr>
      </p:sp>
      <p:sp>
        <p:nvSpPr>
          <p:cNvPr id="1380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10" b="0" strike="noStrike" spc="-1">
              <a:latin typeface="Arial"/>
            </a:endParaRPr>
          </a:p>
        </p:txBody>
      </p:sp>
      <p:sp>
        <p:nvSpPr>
          <p:cNvPr id="1381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 algn="r">
              <a:lnSpc>
                <a:spcPct val="100000"/>
              </a:lnSpc>
            </a:pPr>
            <a:fld id="{F5EA797E-5F76-4888-A6D9-7E3AF5DF083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43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EE1-DCB8-4B46-BDAC-5223FF5BF56E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F4005-3535-4F7B-B692-29E3430811FE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73C2-F0D7-4A24-9886-2BC1DDD0AEC9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6E18-2E03-4CD5-B270-8271A242D30A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77055-2769-443C-ACB6-78C99789A72C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07EDC9-EF41-4E42-8FEF-D4254A53D4D0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5580-AE1D-4A15-B015-0BAB533AB508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2FAB-B738-4C4C-AF2C-D9DFA052A92D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3E50-1ECF-4336-B262-3FF40C2186B2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6BE3-CD9E-4978-8A7F-64F697B8605B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F3-5489-4512-80D0-B47DA25855CA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B48-A48B-42CE-966E-6085FA0636A8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5A8D-CB4C-4DC2-B52D-3E4D31AB6CDF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025A6-6F18-4EDF-91B2-FD24EF78DE5F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227F-D933-4B52-89D0-B951AFEE3DCC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C002-36F2-4E59-A952-C8536C8FB32B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8437-90B7-46CA-BC9D-E42764A9274E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B3D8-C087-4470-AB8E-12277E1B53ED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6789-9FA3-4C96-903A-376BAD3311F8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77AD-D81D-480A-819C-AC7E34AACB94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D982-6617-4ECB-AE98-BC37F62CD35D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CD84-CBFD-447C-B406-739A62A3EC8B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79628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41444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75367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78142401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149559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C77093-18A5-4303-8D42-D42FD2CD79AB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D5728D-50A8-4383-A50C-254EABB916DE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CF06D1-8877-4695-9C03-259CB27D65A9}" type="datetime1">
              <a:rPr lang="de-CH" noProof="0" smtClean="0"/>
              <a:t>17.01.2026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2" r:id="rId36"/>
    <p:sldLayoutId id="2147483743" r:id="rId37"/>
    <p:sldLayoutId id="2147483744" r:id="rId38"/>
    <p:sldLayoutId id="2147483745" r:id="rId3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4.gif"/><Relationship Id="rId5" Type="http://schemas.openxmlformats.org/officeDocument/2006/relationships/image" Target="../media/image28.jpe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1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0.JPG"/><Relationship Id="rId5" Type="http://schemas.openxmlformats.org/officeDocument/2006/relationships/image" Target="../media/image59.jpeg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7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82.emf"/><Relationship Id="rId5" Type="http://schemas.openxmlformats.org/officeDocument/2006/relationships/image" Target="../media/image81.wmf"/><Relationship Id="rId4" Type="http://schemas.openxmlformats.org/officeDocument/2006/relationships/oleObject" Target="../embeddings/oleObject6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4.png"/><Relationship Id="rId5" Type="http://schemas.openxmlformats.org/officeDocument/2006/relationships/image" Target="../media/image88.png"/><Relationship Id="rId4" Type="http://schemas.openxmlformats.org/officeDocument/2006/relationships/image" Target="../media/image9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9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9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0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1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1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emf"/><Relationship Id="rId3" Type="http://schemas.openxmlformats.org/officeDocument/2006/relationships/image" Target="../media/image126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27.ti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38.png"/><Relationship Id="rId5" Type="http://schemas.openxmlformats.org/officeDocument/2006/relationships/image" Target="../media/image135.png"/><Relationship Id="rId4" Type="http://schemas.openxmlformats.org/officeDocument/2006/relationships/image" Target="../media/image134.jp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g"/><Relationship Id="rId1" Type="http://schemas.openxmlformats.org/officeDocument/2006/relationships/slideLayout" Target="../slideLayouts/slideLayout3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jpg"/><Relationship Id="rId1" Type="http://schemas.openxmlformats.org/officeDocument/2006/relationships/slideLayout" Target="../slideLayouts/slideLayout3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3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8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9B63F-3871-43B7-541C-011432ED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895D9-A80E-97A3-E05E-3518928E89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Low</a:t>
            </a:r>
            <a:r>
              <a:rPr lang="de-CH" dirty="0"/>
              <a:t>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(</a:t>
            </a:r>
            <a:r>
              <a:rPr lang="en-GB" dirty="0"/>
              <a:t>LEM) applications</a:t>
            </a:r>
            <a:endParaRPr lang="en-GB" noProof="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594F4C-5118-C0D5-664E-C2D1314B29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Thomas Prokscha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B378EF3-293D-D203-6246-79D15F18E0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300"/>
            <a:ext cx="5760715" cy="252028"/>
          </a:xfrm>
        </p:spPr>
        <p:txBody>
          <a:bodyPr/>
          <a:lstStyle/>
          <a:p>
            <a:r>
              <a:rPr lang="en-GB" noProof="0" dirty="0"/>
              <a:t>Muon Spectroscopy School 2026, Jan 14 – 21, Rigi-</a:t>
            </a:r>
            <a:r>
              <a:rPr lang="en-GB" noProof="0" dirty="0" err="1"/>
              <a:t>Kaltbad</a:t>
            </a:r>
            <a:endParaRPr lang="en-GB" noProof="0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6417402-DD05-7739-EB8E-1F7F0CC4499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r="24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7619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75721" y="765023"/>
            <a:ext cx="3657639" cy="2909233"/>
            <a:chOff x="2051720" y="765022"/>
            <a:chExt cx="3657639" cy="2909233"/>
          </a:xfrm>
        </p:grpSpPr>
        <p:grpSp>
          <p:nvGrpSpPr>
            <p:cNvPr id="29" name="Group 28"/>
            <p:cNvGrpSpPr/>
            <p:nvPr/>
          </p:nvGrpSpPr>
          <p:grpSpPr>
            <a:xfrm>
              <a:off x="2051720" y="765022"/>
              <a:ext cx="2610046" cy="2210831"/>
              <a:chOff x="2051720" y="765022"/>
              <a:chExt cx="2610046" cy="2210831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66" r="6217"/>
              <a:stretch/>
            </p:blipFill>
            <p:spPr>
              <a:xfrm>
                <a:off x="2554641" y="1027671"/>
                <a:ext cx="2017359" cy="1681249"/>
              </a:xfrm>
              <a:prstGeom prst="rect">
                <a:avLst/>
              </a:prstGeom>
            </p:spPr>
          </p:pic>
          <p:sp>
            <p:nvSpPr>
              <p:cNvPr id="37" name="Notched Right Arrow 36"/>
              <p:cNvSpPr>
                <a:spLocks/>
              </p:cNvSpPr>
              <p:nvPr/>
            </p:nvSpPr>
            <p:spPr>
              <a:xfrm rot="360000">
                <a:off x="3007280" y="1807049"/>
                <a:ext cx="517829" cy="211063"/>
              </a:xfrm>
              <a:prstGeom prst="notchedRightArrow">
                <a:avLst/>
              </a:prstGeom>
              <a:solidFill>
                <a:srgbClr val="FFC000">
                  <a:alpha val="50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Notched Right Arrow 37"/>
              <p:cNvSpPr>
                <a:spLocks noChangeAspect="1"/>
              </p:cNvSpPr>
              <p:nvPr/>
            </p:nvSpPr>
            <p:spPr>
              <a:xfrm rot="5400000" flipV="1">
                <a:off x="2954734" y="1813226"/>
                <a:ext cx="537276" cy="198708"/>
              </a:xfrm>
              <a:prstGeom prst="notchedRightArrow">
                <a:avLst/>
              </a:prstGeom>
              <a:solidFill>
                <a:srgbClr val="92D050">
                  <a:alpha val="50000"/>
                </a:srgb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781379" y="765022"/>
                <a:ext cx="18803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200" b="1" dirty="0">
                    <a:cs typeface="Arial" pitchFamily="34" charset="0"/>
                  </a:rPr>
                  <a:t>Spin-</a:t>
                </a:r>
                <a:r>
                  <a:rPr lang="de-CH" sz="1200" b="1" dirty="0" err="1">
                    <a:cs typeface="Arial" pitchFamily="34" charset="0"/>
                  </a:rPr>
                  <a:t>Rotator</a:t>
                </a:r>
                <a:r>
                  <a:rPr lang="de-CH" sz="1200" b="1" dirty="0">
                    <a:cs typeface="Arial" pitchFamily="34" charset="0"/>
                  </a:rPr>
                  <a:t> / Separator</a:t>
                </a:r>
                <a:endParaRPr lang="en-US" sz="1200" b="1" dirty="0">
                  <a:cs typeface="Arial" pitchFamily="34" charset="0"/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 bwMode="auto">
              <a:xfrm flipV="1">
                <a:off x="2474603" y="1891032"/>
                <a:ext cx="649415" cy="153566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sp>
            <p:nvSpPr>
              <p:cNvPr id="41" name="TextBox 40"/>
              <p:cNvSpPr txBox="1"/>
              <p:nvPr/>
            </p:nvSpPr>
            <p:spPr>
              <a:xfrm>
                <a:off x="2051720" y="1916832"/>
                <a:ext cx="484876" cy="194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200" b="1" dirty="0">
                    <a:solidFill>
                      <a:srgbClr val="FDCA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 Narrow"/>
                  </a:rPr>
                  <a:t>E-Field</a:t>
                </a: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3223372" y="2013626"/>
                <a:ext cx="196500" cy="767302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92D050"/>
                </a:solidFill>
                <a:prstDash val="solid"/>
                <a:round/>
                <a:headEnd type="oval" w="med" len="med"/>
                <a:tailEnd type="none"/>
              </a:ln>
              <a:effectLst/>
            </p:spPr>
          </p:cxnSp>
          <p:sp>
            <p:nvSpPr>
              <p:cNvPr id="43" name="TextBox 42"/>
              <p:cNvSpPr txBox="1"/>
              <p:nvPr/>
            </p:nvSpPr>
            <p:spPr>
              <a:xfrm>
                <a:off x="3347864" y="2780928"/>
                <a:ext cx="491288" cy="194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2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 Narrow"/>
                  </a:rPr>
                  <a:t>B-Field</a:t>
                </a:r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 bwMode="auto">
            <a:xfrm>
              <a:off x="3946201" y="2521276"/>
              <a:ext cx="438106" cy="115297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grpSp>
          <p:nvGrpSpPr>
            <p:cNvPr id="31" name="Group 30"/>
            <p:cNvGrpSpPr/>
            <p:nvPr/>
          </p:nvGrpSpPr>
          <p:grpSpPr>
            <a:xfrm>
              <a:off x="4591755" y="2735519"/>
              <a:ext cx="1117604" cy="782050"/>
              <a:chOff x="4591755" y="2735519"/>
              <a:chExt cx="1117604" cy="782050"/>
            </a:xfrm>
          </p:grpSpPr>
          <p:sp>
            <p:nvSpPr>
              <p:cNvPr id="32" name="Notched Right Arrow 31"/>
              <p:cNvSpPr>
                <a:spLocks noChangeAspect="1"/>
              </p:cNvSpPr>
              <p:nvPr/>
            </p:nvSpPr>
            <p:spPr>
              <a:xfrm rot="12780000">
                <a:off x="4964110" y="3034261"/>
                <a:ext cx="388844" cy="139655"/>
              </a:xfrm>
              <a:prstGeom prst="notchedRigh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Notched Right Arrow 32"/>
              <p:cNvSpPr>
                <a:spLocks noChangeAspect="1"/>
              </p:cNvSpPr>
              <p:nvPr/>
            </p:nvSpPr>
            <p:spPr>
              <a:xfrm rot="19980000">
                <a:off x="5320515" y="3044258"/>
                <a:ext cx="388844" cy="139655"/>
              </a:xfrm>
              <a:prstGeom prst="notched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Notched Right Arrow 33"/>
              <p:cNvSpPr>
                <a:spLocks noChangeAspect="1"/>
              </p:cNvSpPr>
              <p:nvPr/>
            </p:nvSpPr>
            <p:spPr>
              <a:xfrm rot="9180000">
                <a:off x="4954162" y="3224059"/>
                <a:ext cx="388844" cy="139655"/>
              </a:xfrm>
              <a:prstGeom prst="notchedRightArrow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 rot="180000">
                <a:off x="4591755" y="2735519"/>
                <a:ext cx="1036916" cy="782050"/>
              </a:xfrm>
              <a:prstGeom prst="arc">
                <a:avLst>
                  <a:gd name="adj1" fmla="val 10877043"/>
                  <a:gd name="adj2" fmla="val 80416"/>
                </a:avLst>
              </a:prstGeom>
              <a:ln w="38100">
                <a:solidFill>
                  <a:srgbClr val="00B0F0"/>
                </a:solidFill>
                <a:tailEnd type="stealth" w="lg" len="lg"/>
              </a:ln>
              <a:scene3d>
                <a:camera prst="isometricTopUp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21538"/>
          <a:stretch/>
        </p:blipFill>
        <p:spPr>
          <a:xfrm>
            <a:off x="1841057" y="4518759"/>
            <a:ext cx="2324442" cy="2222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Picture 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788613" y="4530914"/>
            <a:ext cx="2606016" cy="1954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595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Arrow Connector 22"/>
          <p:cNvCxnSpPr/>
          <p:nvPr/>
        </p:nvCxnSpPr>
        <p:spPr bwMode="auto">
          <a:xfrm flipH="1" flipV="1">
            <a:off x="7536160" y="2874256"/>
            <a:ext cx="1137940" cy="13468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260186" y="5038890"/>
            <a:ext cx="12491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cs typeface="Arial Narrow"/>
              </a:rPr>
              <a:t>Trigger</a:t>
            </a:r>
          </a:p>
          <a:p>
            <a:pPr algn="r"/>
            <a:r>
              <a:rPr lang="en-US" sz="1200" b="1" dirty="0">
                <a:cs typeface="Arial Narrow"/>
              </a:rPr>
              <a:t>implantation time</a:t>
            </a:r>
          </a:p>
        </p:txBody>
      </p:sp>
      <p:pic>
        <p:nvPicPr>
          <p:cNvPr id="27" name="Picture 210" descr="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745" y="4128839"/>
            <a:ext cx="1636647" cy="143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3" y="1033566"/>
            <a:ext cx="2502938" cy="18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13420" y="1031531"/>
            <a:ext cx="3082521" cy="10311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Carbon </a:t>
            </a:r>
            <a:r>
              <a:rPr lang="de-CH" kern="1000" spc="30" dirty="0" err="1">
                <a:cs typeface="Franklin Gothic Book"/>
              </a:rPr>
              <a:t>foil</a:t>
            </a:r>
            <a:r>
              <a:rPr lang="de-CH" kern="1000" spc="30" dirty="0"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1.5 - 2.5 µg/cm</a:t>
            </a:r>
            <a:r>
              <a:rPr lang="de-CH" kern="1000" spc="30" baseline="30000" dirty="0">
                <a:cs typeface="Franklin Gothic Book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10 </a:t>
            </a:r>
            <a:r>
              <a:rPr lang="de-CH" kern="1000" spc="30" dirty="0" err="1">
                <a:cs typeface="Franklin Gothic Book"/>
              </a:rPr>
              <a:t>nm</a:t>
            </a:r>
            <a:endParaRPr lang="de-CH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br>
              <a:rPr lang="de-CH" kern="1000" spc="30" dirty="0">
                <a:cs typeface="Franklin Gothic Book"/>
              </a:rPr>
            </a:br>
            <a:endParaRPr lang="de-CH" kern="1000" spc="30" baseline="30000" dirty="0">
              <a:cs typeface="Franklin Gothic Book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757469" y="4087472"/>
            <a:ext cx="5412105" cy="2765172"/>
            <a:chOff x="233468" y="4087472"/>
            <a:chExt cx="5412105" cy="276517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3468" y="4087472"/>
              <a:ext cx="5412105" cy="212598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89106" y="6302295"/>
              <a:ext cx="3959158" cy="55034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400" kern="1000" spc="30" dirty="0">
                  <a:cs typeface="Franklin Gothic Book"/>
                </a:rPr>
                <a:t>K.S. </a:t>
              </a:r>
              <a:r>
                <a:rPr lang="de-CH" sz="1400" kern="1000" spc="30" dirty="0" err="1">
                  <a:cs typeface="Franklin Gothic Book"/>
                </a:rPr>
                <a:t>Khaw</a:t>
              </a:r>
              <a:r>
                <a:rPr lang="de-CH" sz="1400" kern="1000" spc="30" dirty="0">
                  <a:cs typeface="Franklin Gothic Book"/>
                </a:rPr>
                <a:t> et al., JINST </a:t>
              </a:r>
              <a:r>
                <a:rPr lang="de-CH" sz="1400" b="1" kern="1000" spc="30" dirty="0">
                  <a:cs typeface="Franklin Gothic Book"/>
                </a:rPr>
                <a:t>1</a:t>
              </a:r>
              <a:r>
                <a:rPr lang="de-CH" sz="1400" b="1" dirty="0"/>
                <a:t>0</a:t>
              </a:r>
              <a:r>
                <a:rPr lang="de-CH" sz="1400" dirty="0"/>
                <a:t>, P10025 (2015)</a:t>
              </a:r>
            </a:p>
            <a:p>
              <a:pPr>
                <a:lnSpc>
                  <a:spcPct val="110000"/>
                </a:lnSpc>
              </a:pPr>
              <a:r>
                <a:rPr lang="de-CH" sz="1400" kern="1000" spc="30" dirty="0">
                  <a:cs typeface="Franklin Gothic Book"/>
                </a:rPr>
                <a:t>G. Janka et al., Phys. Rev. AB </a:t>
              </a:r>
              <a:r>
                <a:rPr lang="de-CH" sz="1400" b="1" kern="1000" spc="30" dirty="0">
                  <a:cs typeface="Franklin Gothic Book"/>
                </a:rPr>
                <a:t>27</a:t>
              </a:r>
              <a:r>
                <a:rPr lang="de-CH" sz="1400" kern="1000" spc="30" dirty="0">
                  <a:cs typeface="Franklin Gothic Book"/>
                </a:rPr>
                <a:t>, 054501 (2024)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A5E3D83-C567-1377-7F40-1E816B9A2A62}"/>
              </a:ext>
            </a:extLst>
          </p:cNvPr>
          <p:cNvSpPr txBox="1"/>
          <p:nvPr/>
        </p:nvSpPr>
        <p:spPr>
          <a:xfrm>
            <a:off x="3287688" y="2390752"/>
            <a:ext cx="965825" cy="2233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1" kern="1000" spc="30" dirty="0">
                <a:cs typeface="Franklin Gothic Book"/>
              </a:rPr>
              <a:t>1.7 </a:t>
            </a:r>
            <a:r>
              <a:rPr lang="de-CH" sz="1400" b="1" kern="1000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sz="1400" b="1" kern="1000" spc="30" dirty="0">
                <a:cs typeface="Franklin Gothic Book"/>
              </a:rPr>
              <a:t>g/cm</a:t>
            </a:r>
            <a:r>
              <a:rPr lang="de-CH" sz="1400" b="1" kern="1000" spc="30" baseline="30000" dirty="0">
                <a:cs typeface="Franklin Gothic Book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19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Arrow Connector 22"/>
          <p:cNvCxnSpPr/>
          <p:nvPr/>
        </p:nvCxnSpPr>
        <p:spPr bwMode="auto">
          <a:xfrm flipH="1" flipV="1">
            <a:off x="7536160" y="2874256"/>
            <a:ext cx="1137940" cy="13468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260186" y="5038890"/>
            <a:ext cx="12491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cs typeface="Arial Narrow"/>
              </a:rPr>
              <a:t>Trigger</a:t>
            </a:r>
          </a:p>
          <a:p>
            <a:pPr algn="r"/>
            <a:r>
              <a:rPr lang="en-US" sz="1200" b="1" dirty="0">
                <a:cs typeface="Arial Narrow"/>
              </a:rPr>
              <a:t>implantation time</a:t>
            </a:r>
          </a:p>
        </p:txBody>
      </p:sp>
      <p:pic>
        <p:nvPicPr>
          <p:cNvPr id="27" name="Picture 210" descr="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745" y="4128839"/>
            <a:ext cx="1636647" cy="143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3" y="1033566"/>
            <a:ext cx="2502938" cy="18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13420" y="1031531"/>
            <a:ext cx="3082521" cy="10311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Carbon </a:t>
            </a:r>
            <a:r>
              <a:rPr lang="de-CH" kern="1000" spc="30" dirty="0" err="1">
                <a:cs typeface="Franklin Gothic Book"/>
              </a:rPr>
              <a:t>foil</a:t>
            </a:r>
            <a:r>
              <a:rPr lang="de-CH" kern="1000" spc="30" dirty="0"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1.5 - 2.5 µg/cm</a:t>
            </a:r>
            <a:r>
              <a:rPr lang="de-CH" kern="1000" spc="30" baseline="30000" dirty="0">
                <a:cs typeface="Franklin Gothic Book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10 </a:t>
            </a:r>
            <a:r>
              <a:rPr lang="de-CH" kern="1000" spc="30" dirty="0" err="1">
                <a:cs typeface="Franklin Gothic Book"/>
              </a:rPr>
              <a:t>nm</a:t>
            </a:r>
            <a:endParaRPr lang="de-CH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br>
              <a:rPr lang="de-CH" kern="1000" spc="30" dirty="0">
                <a:cs typeface="Franklin Gothic Book"/>
              </a:rPr>
            </a:br>
            <a:endParaRPr lang="de-CH" kern="1000" spc="30" baseline="30000" dirty="0">
              <a:cs typeface="Franklin Gothic Book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5E3D83-C567-1377-7F40-1E816B9A2A62}"/>
              </a:ext>
            </a:extLst>
          </p:cNvPr>
          <p:cNvSpPr txBox="1"/>
          <p:nvPr/>
        </p:nvSpPr>
        <p:spPr>
          <a:xfrm>
            <a:off x="3287688" y="2390752"/>
            <a:ext cx="965825" cy="2233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1" kern="1000" spc="30" dirty="0">
                <a:cs typeface="Franklin Gothic Book"/>
              </a:rPr>
              <a:t>1.7 </a:t>
            </a:r>
            <a:r>
              <a:rPr lang="de-CH" sz="1400" b="1" kern="1000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sz="1400" b="1" kern="1000" spc="30" dirty="0">
                <a:cs typeface="Franklin Gothic Book"/>
              </a:rPr>
              <a:t>g/cm</a:t>
            </a:r>
            <a:r>
              <a:rPr lang="de-CH" sz="1400" b="1" kern="1000" spc="30" baseline="30000" dirty="0">
                <a:cs typeface="Franklin Gothic Book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6F25C6-40F2-0AEC-68FA-7A0A98CF1A50}"/>
              </a:ext>
            </a:extLst>
          </p:cNvPr>
          <p:cNvGrpSpPr/>
          <p:nvPr/>
        </p:nvGrpSpPr>
        <p:grpSpPr>
          <a:xfrm>
            <a:off x="695325" y="1916832"/>
            <a:ext cx="9906000" cy="4286250"/>
            <a:chOff x="695325" y="1916832"/>
            <a:chExt cx="9906000" cy="428625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2C5DC7F-7293-CD74-D66F-E7C761274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325" y="1916832"/>
              <a:ext cx="9906000" cy="428625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71A642E-4BC8-14E2-9DD4-1C4A1CECD85F}"/>
                </a:ext>
              </a:extLst>
            </p:cNvPr>
            <p:cNvSpPr txBox="1"/>
            <p:nvPr/>
          </p:nvSpPr>
          <p:spPr>
            <a:xfrm>
              <a:off x="3287688" y="2127991"/>
              <a:ext cx="856862" cy="20066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400" b="1" kern="1000" spc="30" dirty="0">
                  <a:solidFill>
                    <a:srgbClr val="EC8202"/>
                  </a:solidFill>
                  <a:cs typeface="Franklin Gothic Book"/>
                </a:rPr>
                <a:t>2.6 </a:t>
              </a:r>
              <a:r>
                <a:rPr lang="de-CH" sz="1400" b="1" kern="1000" spc="30" dirty="0">
                  <a:solidFill>
                    <a:srgbClr val="EC8202"/>
                  </a:solidFill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lang="de-CH" sz="1400" b="1" kern="1000" spc="30" dirty="0">
                  <a:solidFill>
                    <a:srgbClr val="EC8202"/>
                  </a:solidFill>
                  <a:cs typeface="Franklin Gothic Book"/>
                </a:rPr>
                <a:t>g/cm</a:t>
              </a:r>
              <a:r>
                <a:rPr lang="de-CH" sz="1400" b="1" kern="1000" spc="30" baseline="30000" dirty="0">
                  <a:solidFill>
                    <a:srgbClr val="EC8202"/>
                  </a:solidFill>
                  <a:cs typeface="Franklin Gothic Book"/>
                </a:rPr>
                <a:t>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39A6160-E353-5495-7109-FABA272EC049}"/>
                </a:ext>
              </a:extLst>
            </p:cNvPr>
            <p:cNvSpPr txBox="1"/>
            <p:nvPr/>
          </p:nvSpPr>
          <p:spPr>
            <a:xfrm>
              <a:off x="3287688" y="2390752"/>
              <a:ext cx="965825" cy="22333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400" b="1" kern="1000" spc="30" dirty="0">
                  <a:cs typeface="Franklin Gothic Book"/>
                </a:rPr>
                <a:t>1.7 </a:t>
              </a:r>
              <a:r>
                <a:rPr lang="de-CH" sz="1400" b="1" kern="1000" spc="30" dirty="0"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lang="de-CH" sz="1400" b="1" kern="1000" spc="30" dirty="0">
                  <a:cs typeface="Franklin Gothic Book"/>
                </a:rPr>
                <a:t>g/cm</a:t>
              </a:r>
              <a:r>
                <a:rPr lang="de-CH" sz="1400" b="1" kern="1000" spc="30" baseline="30000" dirty="0">
                  <a:cs typeface="Franklin Gothic Book"/>
                </a:rPr>
                <a:t>2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353B9DF-0A8B-3362-C87F-4C5EF683D2C5}"/>
              </a:ext>
            </a:extLst>
          </p:cNvPr>
          <p:cNvSpPr txBox="1"/>
          <p:nvPr/>
        </p:nvSpPr>
        <p:spPr>
          <a:xfrm>
            <a:off x="1913107" y="6302295"/>
            <a:ext cx="3959158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de-CH" sz="1400" dirty="0"/>
          </a:p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G. Janka et al., Phys. Rev. AB </a:t>
            </a:r>
            <a:r>
              <a:rPr lang="de-CH" sz="1400" b="1" kern="1000" spc="30" dirty="0">
                <a:cs typeface="Franklin Gothic Book"/>
              </a:rPr>
              <a:t>27</a:t>
            </a:r>
            <a:r>
              <a:rPr lang="de-CH" sz="1400" kern="1000" spc="30" dirty="0">
                <a:cs typeface="Franklin Gothic Book"/>
              </a:rPr>
              <a:t>, 054501 (2024)</a:t>
            </a:r>
          </a:p>
        </p:txBody>
      </p:sp>
    </p:spTree>
    <p:extLst>
      <p:ext uri="{BB962C8B-B14F-4D97-AF65-F5344CB8AC3E}">
        <p14:creationId xmlns:p14="http://schemas.microsoft.com/office/powerpoint/2010/main" val="277956486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Arrow Connector 22"/>
          <p:cNvCxnSpPr/>
          <p:nvPr/>
        </p:nvCxnSpPr>
        <p:spPr bwMode="auto">
          <a:xfrm flipH="1" flipV="1">
            <a:off x="7536160" y="2874256"/>
            <a:ext cx="1137940" cy="13468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260186" y="5038890"/>
            <a:ext cx="12491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cs typeface="Arial Narrow"/>
              </a:rPr>
              <a:t>Trigger</a:t>
            </a:r>
          </a:p>
          <a:p>
            <a:pPr algn="r"/>
            <a:r>
              <a:rPr lang="en-US" sz="1200" b="1" dirty="0">
                <a:cs typeface="Arial Narrow"/>
              </a:rPr>
              <a:t>implantation time</a:t>
            </a:r>
          </a:p>
        </p:txBody>
      </p:sp>
      <p:pic>
        <p:nvPicPr>
          <p:cNvPr id="27" name="Picture 210" descr="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745" y="4128839"/>
            <a:ext cx="1636647" cy="143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3" y="1033566"/>
            <a:ext cx="2502938" cy="18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13420" y="1031531"/>
            <a:ext cx="3082521" cy="10311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Carbon </a:t>
            </a:r>
            <a:r>
              <a:rPr lang="de-CH" kern="1000" spc="30" dirty="0" err="1">
                <a:cs typeface="Franklin Gothic Book"/>
              </a:rPr>
              <a:t>foil</a:t>
            </a:r>
            <a:r>
              <a:rPr lang="de-CH" kern="1000" spc="30" dirty="0"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1.5 - 2.5 µg/cm</a:t>
            </a:r>
            <a:r>
              <a:rPr lang="de-CH" kern="1000" spc="30" baseline="30000" dirty="0">
                <a:cs typeface="Franklin Gothic Book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10 </a:t>
            </a:r>
            <a:r>
              <a:rPr lang="de-CH" kern="1000" spc="30" dirty="0" err="1">
                <a:cs typeface="Franklin Gothic Book"/>
              </a:rPr>
              <a:t>nm</a:t>
            </a:r>
            <a:endParaRPr lang="de-CH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br>
              <a:rPr lang="de-CH" kern="1000" spc="30" dirty="0">
                <a:cs typeface="Franklin Gothic Book"/>
              </a:rPr>
            </a:br>
            <a:endParaRPr lang="de-CH" kern="1000" spc="30" baseline="30000" dirty="0">
              <a:cs typeface="Franklin Gothic Book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5E3D83-C567-1377-7F40-1E816B9A2A62}"/>
              </a:ext>
            </a:extLst>
          </p:cNvPr>
          <p:cNvSpPr txBox="1"/>
          <p:nvPr/>
        </p:nvSpPr>
        <p:spPr>
          <a:xfrm>
            <a:off x="3287688" y="2390752"/>
            <a:ext cx="965825" cy="2233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1" kern="1000" spc="30" dirty="0">
                <a:cs typeface="Franklin Gothic Book"/>
              </a:rPr>
              <a:t>1.7 </a:t>
            </a:r>
            <a:r>
              <a:rPr lang="de-CH" sz="1400" b="1" kern="1000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sz="1400" b="1" kern="1000" spc="30" dirty="0">
                <a:cs typeface="Franklin Gothic Book"/>
              </a:rPr>
              <a:t>g/cm</a:t>
            </a:r>
            <a:r>
              <a:rPr lang="de-CH" sz="1400" b="1" kern="1000" spc="30" baseline="30000" dirty="0">
                <a:cs typeface="Franklin Gothic Book"/>
              </a:rPr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AC9F9A-1E4D-F916-D7DA-C6C9FBCF1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942281"/>
            <a:ext cx="12192000" cy="40790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3A57E15-6A37-68B1-E804-07984A3B1A82}"/>
              </a:ext>
            </a:extLst>
          </p:cNvPr>
          <p:cNvSpPr txBox="1"/>
          <p:nvPr/>
        </p:nvSpPr>
        <p:spPr>
          <a:xfrm>
            <a:off x="9252097" y="2617493"/>
            <a:ext cx="965825" cy="2233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1" kern="1000" spc="30" dirty="0">
                <a:cs typeface="Franklin Gothic Book"/>
              </a:rPr>
              <a:t>1.7 </a:t>
            </a:r>
            <a:r>
              <a:rPr lang="de-CH" sz="1400" b="1" kern="1000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sz="1400" b="1" kern="1000" spc="30" dirty="0">
                <a:cs typeface="Franklin Gothic Book"/>
              </a:rPr>
              <a:t>g/cm</a:t>
            </a:r>
            <a:r>
              <a:rPr lang="de-CH" sz="1400" b="1" kern="1000" spc="30" baseline="30000" dirty="0">
                <a:cs typeface="Franklin Gothic Book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DEBA13-931A-AB81-CA19-9C248E1103BC}"/>
              </a:ext>
            </a:extLst>
          </p:cNvPr>
          <p:cNvSpPr txBox="1"/>
          <p:nvPr/>
        </p:nvSpPr>
        <p:spPr>
          <a:xfrm>
            <a:off x="9252097" y="2292227"/>
            <a:ext cx="856862" cy="20066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1" kern="1000" spc="30" dirty="0">
                <a:solidFill>
                  <a:srgbClr val="EC8202"/>
                </a:solidFill>
                <a:cs typeface="Franklin Gothic Book"/>
              </a:rPr>
              <a:t>2.6 </a:t>
            </a:r>
            <a:r>
              <a:rPr lang="de-CH" sz="1400" b="1" kern="1000" spc="30" dirty="0">
                <a:solidFill>
                  <a:srgbClr val="EC8202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sz="1400" b="1" kern="1000" spc="30" dirty="0">
                <a:solidFill>
                  <a:srgbClr val="EC8202"/>
                </a:solidFill>
                <a:cs typeface="Franklin Gothic Book"/>
              </a:rPr>
              <a:t>g/cm</a:t>
            </a:r>
            <a:r>
              <a:rPr lang="de-CH" sz="1400" b="1" kern="1000" spc="30" baseline="30000" dirty="0">
                <a:solidFill>
                  <a:srgbClr val="EC8202"/>
                </a:solidFill>
                <a:cs typeface="Franklin Gothic Book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2F84BD-E212-47C6-5FA2-92AC5305E384}"/>
              </a:ext>
            </a:extLst>
          </p:cNvPr>
          <p:cNvSpPr txBox="1"/>
          <p:nvPr/>
        </p:nvSpPr>
        <p:spPr>
          <a:xfrm>
            <a:off x="1913107" y="6302295"/>
            <a:ext cx="3959158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de-CH" sz="1400" dirty="0"/>
          </a:p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G. Janka et al., Phys. Rev. AB </a:t>
            </a:r>
            <a:r>
              <a:rPr lang="de-CH" sz="1400" b="1" kern="1000" spc="30" dirty="0">
                <a:cs typeface="Franklin Gothic Book"/>
              </a:rPr>
              <a:t>27</a:t>
            </a:r>
            <a:r>
              <a:rPr lang="de-CH" sz="1400" kern="1000" spc="30" dirty="0">
                <a:cs typeface="Franklin Gothic Book"/>
              </a:rPr>
              <a:t>, 054501 (2024)</a:t>
            </a:r>
          </a:p>
        </p:txBody>
      </p:sp>
    </p:spTree>
    <p:extLst>
      <p:ext uri="{BB962C8B-B14F-4D97-AF65-F5344CB8AC3E}">
        <p14:creationId xmlns:p14="http://schemas.microsoft.com/office/powerpoint/2010/main" val="9761684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763" y="1033566"/>
            <a:ext cx="2502938" cy="18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13420" y="1031531"/>
            <a:ext cx="1660681" cy="10311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Carbon </a:t>
            </a:r>
            <a:r>
              <a:rPr lang="de-CH" kern="1000" spc="30" dirty="0" err="1">
                <a:cs typeface="Franklin Gothic Book"/>
              </a:rPr>
              <a:t>foil</a:t>
            </a:r>
            <a:r>
              <a:rPr lang="de-CH" kern="1000" spc="30" dirty="0"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1.5 - 2.5 µg/cm</a:t>
            </a:r>
            <a:r>
              <a:rPr lang="de-CH" kern="1000" spc="30" baseline="30000" dirty="0">
                <a:cs typeface="Franklin Gothic Book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≈ 10 </a:t>
            </a:r>
            <a:r>
              <a:rPr lang="de-CH" kern="1000" spc="30" dirty="0" err="1">
                <a:cs typeface="Franklin Gothic Book"/>
              </a:rPr>
              <a:t>nm</a:t>
            </a:r>
            <a:endParaRPr lang="de-CH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br>
              <a:rPr lang="de-CH" kern="1000" spc="30" dirty="0">
                <a:cs typeface="Franklin Gothic Book"/>
              </a:rPr>
            </a:br>
            <a:endParaRPr lang="de-CH" kern="1000" spc="30" baseline="30000" dirty="0">
              <a:cs typeface="Franklin Gothic Book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1200" y="3449218"/>
            <a:ext cx="3897630" cy="289750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30831" y="4928485"/>
            <a:ext cx="1147864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15 </a:t>
            </a:r>
            <a:r>
              <a:rPr lang="de-CH" kern="1000" spc="30" dirty="0" err="1">
                <a:cs typeface="Franklin Gothic Book"/>
              </a:rPr>
              <a:t>keV</a:t>
            </a:r>
            <a:r>
              <a:rPr lang="de-CH" kern="1000" spc="30" dirty="0">
                <a:cs typeface="Franklin Gothic Book"/>
              </a:rPr>
              <a:t> µ</a:t>
            </a:r>
            <a:r>
              <a:rPr lang="de-CH" kern="1000" spc="30" baseline="30000" dirty="0">
                <a:cs typeface="Franklin Gothic Book"/>
              </a:rPr>
              <a:t>+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113916" y="5657851"/>
            <a:ext cx="6454691" cy="1138083"/>
            <a:chOff x="3589917" y="5657850"/>
            <a:chExt cx="4530670" cy="1138083"/>
          </a:xfrm>
        </p:grpSpPr>
        <p:grpSp>
          <p:nvGrpSpPr>
            <p:cNvPr id="17" name="Group 16"/>
            <p:cNvGrpSpPr/>
            <p:nvPr/>
          </p:nvGrpSpPr>
          <p:grpSpPr>
            <a:xfrm>
              <a:off x="4524375" y="5657850"/>
              <a:ext cx="3596212" cy="1138083"/>
              <a:chOff x="4524375" y="5657850"/>
              <a:chExt cx="3596212" cy="1138083"/>
            </a:xfrm>
          </p:grpSpPr>
          <p:sp>
            <p:nvSpPr>
              <p:cNvPr id="15" name="Rounded Rectangle 14"/>
              <p:cNvSpPr/>
              <p:nvPr/>
            </p:nvSpPr>
            <p:spPr bwMode="auto">
              <a:xfrm>
                <a:off x="4524375" y="5657850"/>
                <a:ext cx="3596212" cy="1138083"/>
              </a:xfrm>
              <a:prstGeom prst="roundRect">
                <a:avLst>
                  <a:gd name="adj" fmla="val 11645"/>
                </a:avLst>
              </a:prstGeom>
              <a:solidFill>
                <a:schemeClr val="accent1">
                  <a:alpha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de-CH" sz="2400">
                  <a:latin typeface="Times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55384" y="5755712"/>
                <a:ext cx="3305175" cy="905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kern="1000" spc="30" dirty="0">
                    <a:cs typeface="Franklin Gothic Book"/>
                  </a:rPr>
                  <a:t>This energy loss distribution (= time-of-flight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kern="1000" spc="30" dirty="0">
                    <a:cs typeface="Franklin Gothic Book"/>
                  </a:rPr>
                  <a:t>distribution with width </a:t>
                </a:r>
                <a:r>
                  <a:rPr lang="en-US" kern="1000" spc="30" dirty="0">
                    <a:latin typeface="Symbol" panose="05050102010706020507" pitchFamily="18" charset="2"/>
                    <a:cs typeface="Franklin Gothic Book"/>
                  </a:rPr>
                  <a:t>D</a:t>
                </a:r>
                <a:r>
                  <a:rPr lang="en-US" kern="1000" spc="30" dirty="0">
                    <a:cs typeface="Franklin Gothic Book"/>
                  </a:rPr>
                  <a:t>t) is limiting the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kern="1000" spc="30" dirty="0">
                    <a:cs typeface="Franklin Gothic Book"/>
                  </a:rPr>
                  <a:t>frequency resolution of LEM to ≤ 50 MHz </a:t>
                </a:r>
              </a:p>
            </p:txBody>
          </p:sp>
        </p:grpSp>
        <p:sp>
          <p:nvSpPr>
            <p:cNvPr id="20" name="Right Arrow 19"/>
            <p:cNvSpPr/>
            <p:nvPr/>
          </p:nvSpPr>
          <p:spPr bwMode="auto">
            <a:xfrm rot="790361">
              <a:off x="3589917" y="5740717"/>
              <a:ext cx="795439" cy="360033"/>
            </a:xfrm>
            <a:prstGeom prst="rightArrow">
              <a:avLst>
                <a:gd name="adj1" fmla="val 50000"/>
                <a:gd name="adj2" fmla="val 79101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DF88708-628A-EB00-F26F-92E496CEC78C}"/>
              </a:ext>
            </a:extLst>
          </p:cNvPr>
          <p:cNvSpPr txBox="1"/>
          <p:nvPr/>
        </p:nvSpPr>
        <p:spPr>
          <a:xfrm>
            <a:off x="1913107" y="6302295"/>
            <a:ext cx="3959158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K.S. </a:t>
            </a:r>
            <a:r>
              <a:rPr lang="de-CH" sz="1400" kern="1000" spc="30" dirty="0" err="1">
                <a:cs typeface="Franklin Gothic Book"/>
              </a:rPr>
              <a:t>Khaw</a:t>
            </a:r>
            <a:r>
              <a:rPr lang="de-CH" sz="1400" kern="1000" spc="30" dirty="0">
                <a:cs typeface="Franklin Gothic Book"/>
              </a:rPr>
              <a:t> et al., JINST </a:t>
            </a:r>
            <a:r>
              <a:rPr lang="de-CH" sz="1400" b="1" kern="1000" spc="30" dirty="0">
                <a:cs typeface="Franklin Gothic Book"/>
              </a:rPr>
              <a:t>1</a:t>
            </a:r>
            <a:r>
              <a:rPr lang="de-CH" sz="1400" b="1" dirty="0"/>
              <a:t>0</a:t>
            </a:r>
            <a:r>
              <a:rPr lang="de-CH" sz="1400" dirty="0"/>
              <a:t>, P10025 (2015)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G. Janka et al., Phys. Rev. AB </a:t>
            </a:r>
            <a:r>
              <a:rPr lang="de-CH" sz="1400" b="1" kern="1000" spc="30" dirty="0">
                <a:cs typeface="Franklin Gothic Book"/>
              </a:rPr>
              <a:t>27</a:t>
            </a:r>
            <a:r>
              <a:rPr lang="de-CH" sz="1400" kern="1000" spc="30" dirty="0">
                <a:cs typeface="Franklin Gothic Book"/>
              </a:rPr>
              <a:t>, 054501 (2024)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7536160" y="2874256"/>
            <a:ext cx="1137940" cy="13468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none" w="med" len="med"/>
            <a:tailEnd type="oval"/>
          </a:ln>
          <a:effectLst/>
        </p:spPr>
      </p:cxnSp>
      <p:pic>
        <p:nvPicPr>
          <p:cNvPr id="37" name="Picture 210" descr="119">
            <a:extLst>
              <a:ext uri="{FF2B5EF4-FFF2-40B4-BE49-F238E27FC236}">
                <a16:creationId xmlns:a16="http://schemas.microsoft.com/office/drawing/2014/main" id="{FF2BF344-2912-110E-E7F5-B9C1C0B44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400" y="4129200"/>
            <a:ext cx="1636647" cy="143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E2D3C73-C796-B083-8E18-CA8E7768CE81}"/>
              </a:ext>
            </a:extLst>
          </p:cNvPr>
          <p:cNvSpPr txBox="1"/>
          <p:nvPr/>
        </p:nvSpPr>
        <p:spPr>
          <a:xfrm>
            <a:off x="7260186" y="5038890"/>
            <a:ext cx="12491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cs typeface="Arial Narrow"/>
              </a:rPr>
              <a:t>Trigger</a:t>
            </a:r>
          </a:p>
          <a:p>
            <a:pPr algn="r"/>
            <a:r>
              <a:rPr lang="en-US" sz="1200" b="1" dirty="0">
                <a:cs typeface="Arial Narrow"/>
              </a:rPr>
              <a:t>implantation time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D3C477D-F7F4-EDC0-BFF8-DDDEDA1F2578}"/>
              </a:ext>
            </a:extLst>
          </p:cNvPr>
          <p:cNvGrpSpPr/>
          <p:nvPr/>
        </p:nvGrpSpPr>
        <p:grpSpPr>
          <a:xfrm>
            <a:off x="7260186" y="3179634"/>
            <a:ext cx="3066867" cy="2402686"/>
            <a:chOff x="9135127" y="1043861"/>
            <a:chExt cx="3066867" cy="2402686"/>
          </a:xfrm>
        </p:grpSpPr>
        <p:sp>
          <p:nvSpPr>
            <p:cNvPr id="26" name="TextBox 25"/>
            <p:cNvSpPr txBox="1"/>
            <p:nvPr/>
          </p:nvSpPr>
          <p:spPr>
            <a:xfrm>
              <a:off x="9135127" y="2925701"/>
              <a:ext cx="124912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cs typeface="Arial Narrow"/>
                </a:rPr>
                <a:t>Trigger</a:t>
              </a:r>
            </a:p>
            <a:p>
              <a:pPr algn="r"/>
              <a:r>
                <a:rPr lang="en-US" sz="1200" b="1" dirty="0">
                  <a:cs typeface="Arial Narrow"/>
                </a:rPr>
                <a:t>implantation time</a:t>
              </a:r>
            </a:p>
          </p:txBody>
        </p:sp>
        <p:pic>
          <p:nvPicPr>
            <p:cNvPr id="27" name="Picture 210" descr="1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8686" y="2015650"/>
              <a:ext cx="1636647" cy="1430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B47C98D-693B-134C-BCAA-86F0D109D2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9" t="9028" r="10569" b="5556"/>
            <a:stretch/>
          </p:blipFill>
          <p:spPr>
            <a:xfrm>
              <a:off x="9135127" y="1043861"/>
              <a:ext cx="3066867" cy="2402686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A2575C2-E9E7-617D-807E-9EE81298A7A2}"/>
                </a:ext>
              </a:extLst>
            </p:cNvPr>
            <p:cNvCxnSpPr>
              <a:cxnSpLocks/>
            </p:cNvCxnSpPr>
            <p:nvPr/>
          </p:nvCxnSpPr>
          <p:spPr>
            <a:xfrm>
              <a:off x="10851261" y="2815296"/>
              <a:ext cx="28803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647F51D-C799-4055-6A1A-FDB6A0A4A645}"/>
                </a:ext>
              </a:extLst>
            </p:cNvPr>
            <p:cNvSpPr txBox="1"/>
            <p:nvPr/>
          </p:nvSpPr>
          <p:spPr>
            <a:xfrm>
              <a:off x="10811056" y="2784781"/>
              <a:ext cx="42669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kern="1000" spc="30" dirty="0">
                  <a:latin typeface="Symbol" panose="05050102010706020507" pitchFamily="18" charset="2"/>
                  <a:cs typeface="Franklin Gothic Book"/>
                </a:rPr>
                <a:t>D</a:t>
              </a:r>
              <a:r>
                <a:rPr lang="en-US" kern="1000" spc="30" dirty="0">
                  <a:cs typeface="Franklin Gothic Book"/>
                </a:rPr>
                <a:t>t</a:t>
              </a:r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8932227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020786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51912" y="3254033"/>
            <a:ext cx="3252600" cy="3343319"/>
            <a:chOff x="5722431" y="3082277"/>
            <a:chExt cx="3252600" cy="3343319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722431" y="3082277"/>
              <a:ext cx="3252600" cy="33433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Straight Connector 49"/>
            <p:cNvSpPr/>
            <p:nvPr/>
          </p:nvSpPr>
          <p:spPr>
            <a:xfrm>
              <a:off x="5722431" y="3235637"/>
              <a:ext cx="0" cy="225828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headEnd type="arrow"/>
              <a:tailEnd type="arrow"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>
                <a:solidFill>
                  <a:srgbClr val="000000"/>
                </a:solidFill>
                <a:latin typeface="Times" pitchFamily="18"/>
                <a:ea typeface="ヒラギノ角ゴ Pro W3" pitchFamily="2"/>
                <a:cs typeface="ヒラギノ角ゴ Pro W3" pitchFamily="2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5763135" y="4312036"/>
              <a:ext cx="664262" cy="64851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ea typeface="ヒラギノ角ゴ Pro W3" pitchFamily="2"/>
                  <a:cs typeface="ヒラギノ角ゴ Pro W3" pitchFamily="2"/>
                </a:rPr>
                <a:t>0.6m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094501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LE-μSR, WEW magnet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7451912" y="3254033"/>
            <a:ext cx="3252600" cy="3343319"/>
            <a:chOff x="5722431" y="3082277"/>
            <a:chExt cx="3252600" cy="33433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5722431" y="3082277"/>
              <a:ext cx="3252600" cy="33433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traight Connector 5"/>
            <p:cNvSpPr/>
            <p:nvPr/>
          </p:nvSpPr>
          <p:spPr>
            <a:xfrm>
              <a:off x="5722431" y="3235637"/>
              <a:ext cx="0" cy="225828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headEnd type="arrow"/>
              <a:tailEnd type="arrow"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>
                <a:solidFill>
                  <a:srgbClr val="000000"/>
                </a:solidFill>
                <a:latin typeface="Times" pitchFamily="18"/>
                <a:ea typeface="ヒラギノ角ゴ Pro W3" pitchFamily="2"/>
                <a:cs typeface="ヒラギノ角ゴ Pro W3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763135" y="4312036"/>
              <a:ext cx="664262" cy="64851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hangingPunct="0"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ea typeface="ヒラギノ角ゴ Pro W3" pitchFamily="2"/>
                  <a:cs typeface="ヒラギノ角ゴ Pro W3" pitchFamily="2"/>
                </a:rPr>
                <a:t>0.6m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666262" y="3559321"/>
            <a:ext cx="4146479" cy="311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99895" y="1044000"/>
            <a:ext cx="2809331" cy="2110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25522" b="25615"/>
          <a:stretch/>
        </p:blipFill>
        <p:spPr>
          <a:xfrm>
            <a:off x="2580580" y="1044000"/>
            <a:ext cx="4317840" cy="1585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22562" y="2347072"/>
            <a:ext cx="2877312" cy="2162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6304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271" y="1727420"/>
            <a:ext cx="7000875" cy="238125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1524000" y="3454918"/>
            <a:ext cx="2977844" cy="34030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</a:t>
            </a:r>
            <a:r>
              <a:rPr lang="de-CH" dirty="0" err="1"/>
              <a:t>experiment</a:t>
            </a:r>
            <a:r>
              <a:rPr lang="de-CH" dirty="0"/>
              <a:t> geometries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7433055" y="3882207"/>
            <a:ext cx="1509267" cy="452927"/>
          </a:xfrm>
          <a:prstGeom prst="rightArrow">
            <a:avLst>
              <a:gd name="adj1" fmla="val 50000"/>
              <a:gd name="adj2" fmla="val 85849"/>
            </a:avLst>
          </a:prstGeom>
          <a:solidFill>
            <a:srgbClr val="EE7B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26230" y="4412045"/>
            <a:ext cx="1978353" cy="5779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 err="1">
                <a:cs typeface="Franklin Gothic Book"/>
              </a:rPr>
              <a:t>B</a:t>
            </a:r>
            <a:r>
              <a:rPr lang="de-CH" sz="2400" kern="1000" spc="30" baseline="-25000" dirty="0" err="1">
                <a:cs typeface="Franklin Gothic Book"/>
              </a:rPr>
              <a:t>perp</a:t>
            </a:r>
            <a:r>
              <a:rPr lang="de-CH" sz="2400" kern="1000" spc="30" dirty="0">
                <a:cs typeface="Franklin Gothic Book"/>
              </a:rPr>
              <a:t> - WEW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98113" y="1443500"/>
            <a:ext cx="1606611" cy="49755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 err="1">
                <a:cs typeface="Franklin Gothic Book"/>
              </a:rPr>
              <a:t>B</a:t>
            </a:r>
            <a:r>
              <a:rPr lang="de-CH" sz="2400" kern="1000" spc="30" baseline="-25000" dirty="0" err="1">
                <a:cs typeface="Franklin Gothic Book"/>
              </a:rPr>
              <a:t>par</a:t>
            </a:r>
            <a:r>
              <a:rPr lang="de-CH" sz="2400" kern="1000" spc="30" dirty="0">
                <a:cs typeface="Franklin Gothic Book"/>
              </a:rPr>
              <a:t> - AEW</a:t>
            </a:r>
          </a:p>
        </p:txBody>
      </p:sp>
      <p:sp>
        <p:nvSpPr>
          <p:cNvPr id="11" name="Left Arrow 10"/>
          <p:cNvSpPr/>
          <p:nvPr/>
        </p:nvSpPr>
        <p:spPr bwMode="auto">
          <a:xfrm>
            <a:off x="9105004" y="3933480"/>
            <a:ext cx="1179320" cy="350378"/>
          </a:xfrm>
          <a:prstGeom prst="leftArrow">
            <a:avLst>
              <a:gd name="adj1" fmla="val 50000"/>
              <a:gd name="adj2" fmla="val 113415"/>
            </a:avLst>
          </a:prstGeom>
          <a:solidFill>
            <a:schemeClr val="bg1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02032" y="3454918"/>
            <a:ext cx="1444239" cy="461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cs typeface="Franklin Gothic Book"/>
              </a:rPr>
              <a:t>µ</a:t>
            </a:r>
            <a:r>
              <a:rPr lang="de-CH" sz="2400" kern="1000" spc="30" baseline="30000" dirty="0">
                <a:cs typeface="Franklin Gothic Book"/>
              </a:rPr>
              <a:t>+</a:t>
            </a:r>
            <a:r>
              <a:rPr lang="de-CH" sz="2400" kern="1000" spc="30" dirty="0">
                <a:cs typeface="Franklin Gothic Book"/>
              </a:rPr>
              <a:t> beam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39617" y="1115103"/>
            <a:ext cx="2324457" cy="47375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800" b="1" kern="1000" spc="30" dirty="0">
                <a:cs typeface="Franklin Gothic Book"/>
              </a:rPr>
              <a:t>Side Half View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6594" y="5154087"/>
            <a:ext cx="4307083" cy="538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µ</a:t>
            </a:r>
            <a:r>
              <a:rPr lang="de-CH" sz="2400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 Spin In/Out-</a:t>
            </a:r>
            <a:r>
              <a:rPr lang="de-CH" sz="2400" kern="1000" spc="30" dirty="0" err="1">
                <a:solidFill>
                  <a:srgbClr val="000000"/>
                </a:solidFill>
                <a:cs typeface="Franklin Gothic Book"/>
              </a:rPr>
              <a:t>of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-Plane WEW/AEW (TF/ZF)</a:t>
            </a:r>
            <a:endParaRPr lang="de-CH" sz="2400" kern="1000" spc="30" dirty="0">
              <a:cs typeface="Franklin Gothic Book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37" y="4111926"/>
            <a:ext cx="2457116" cy="240389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30096" y="5577198"/>
            <a:ext cx="504775" cy="431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 err="1">
                <a:cs typeface="Franklin Gothic Book"/>
              </a:rPr>
              <a:t>B</a:t>
            </a:r>
            <a:r>
              <a:rPr lang="de-CH" kern="1000" spc="30" baseline="-25000" dirty="0" err="1">
                <a:cs typeface="Franklin Gothic Book"/>
              </a:rPr>
              <a:t>perp</a:t>
            </a:r>
            <a:endParaRPr lang="de-CH" kern="1000" spc="30" baseline="-25000" dirty="0">
              <a:cs typeface="Franklin Gothic Book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333155" y="3454918"/>
            <a:ext cx="75446" cy="65375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329322" y="2288237"/>
            <a:ext cx="2462542" cy="239756"/>
          </a:xfrm>
          <a:prstGeom prst="rect">
            <a:avLst/>
          </a:prstGeom>
          <a:solidFill>
            <a:srgbClr val="0307BD">
              <a:alpha val="6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6200000">
            <a:off x="5611374" y="2043666"/>
            <a:ext cx="1509267" cy="452927"/>
          </a:xfrm>
          <a:prstGeom prst="rightArrow">
            <a:avLst>
              <a:gd name="adj1" fmla="val 50000"/>
              <a:gd name="adj2" fmla="val 85849"/>
            </a:avLst>
          </a:prstGeom>
          <a:solidFill>
            <a:srgbClr val="EB5B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813624" y="2272130"/>
            <a:ext cx="2244624" cy="227139"/>
          </a:xfrm>
          <a:prstGeom prst="rect">
            <a:avLst/>
          </a:prstGeom>
          <a:solidFill>
            <a:srgbClr val="0307BD">
              <a:alpha val="6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29747" y="3523539"/>
            <a:ext cx="2822202" cy="491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sz="2800" b="1" kern="1000" spc="30" dirty="0">
                <a:solidFill>
                  <a:srgbClr val="000000"/>
                </a:solidFill>
                <a:cs typeface="Franklin Gothic Book"/>
              </a:rPr>
              <a:t>µ</a:t>
            </a:r>
            <a:r>
              <a:rPr lang="de-CH" sz="2800" b="1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de-CH" sz="2800" b="1" kern="1000" spc="30" dirty="0">
                <a:solidFill>
                  <a:srgbClr val="000000"/>
                </a:solidFill>
                <a:cs typeface="Franklin Gothic Book"/>
              </a:rPr>
              <a:t> </a:t>
            </a:r>
            <a:r>
              <a:rPr lang="de-CH" sz="2800" b="1" kern="1000" spc="30" dirty="0" err="1">
                <a:solidFill>
                  <a:srgbClr val="000000"/>
                </a:solidFill>
                <a:cs typeface="Franklin Gothic Book"/>
              </a:rPr>
              <a:t>direction</a:t>
            </a:r>
            <a:r>
              <a:rPr lang="de-CH" sz="2800" b="1" kern="1000" spc="30" dirty="0">
                <a:solidFill>
                  <a:srgbClr val="000000"/>
                </a:solidFill>
                <a:cs typeface="Franklin Gothic Book"/>
              </a:rPr>
              <a:t> </a:t>
            </a:r>
            <a:r>
              <a:rPr lang="de-CH" sz="2800" b="1" kern="1000" spc="30" dirty="0" err="1">
                <a:solidFill>
                  <a:srgbClr val="000000"/>
                </a:solidFill>
                <a:cs typeface="Franklin Gothic Book"/>
              </a:rPr>
              <a:t>view</a:t>
            </a:r>
            <a:endParaRPr lang="de-CH" b="1" kern="1000" spc="30" dirty="0"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6593" y="5664000"/>
            <a:ext cx="4307083" cy="538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µ</a:t>
            </a:r>
            <a:r>
              <a:rPr lang="de-CH" sz="2400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 Spin anti-/parallel WEW (LF)</a:t>
            </a:r>
            <a:endParaRPr lang="de-CH" sz="2400" kern="1000" spc="30" dirty="0">
              <a:cs typeface="Franklin Gothic Boo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CC0538-646B-4E04-EEF7-DCF43BD85FA8}"/>
              </a:ext>
            </a:extLst>
          </p:cNvPr>
          <p:cNvSpPr txBox="1"/>
          <p:nvPr/>
        </p:nvSpPr>
        <p:spPr>
          <a:xfrm>
            <a:off x="7067941" y="2745250"/>
            <a:ext cx="2160240" cy="3217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Upstream </a:t>
            </a:r>
            <a:r>
              <a:rPr lang="de-CH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detectors</a:t>
            </a:r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65BEFD-B5F9-6203-A254-4EAE7CE2288B}"/>
              </a:ext>
            </a:extLst>
          </p:cNvPr>
          <p:cNvSpPr txBox="1"/>
          <p:nvPr/>
        </p:nvSpPr>
        <p:spPr>
          <a:xfrm>
            <a:off x="4070125" y="2721640"/>
            <a:ext cx="2160240" cy="3217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Downstream </a:t>
            </a:r>
            <a:r>
              <a:rPr lang="de-CH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detectors</a:t>
            </a:r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79727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271" y="1727420"/>
            <a:ext cx="7000875" cy="2381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</a:t>
            </a:r>
            <a:r>
              <a:rPr lang="de-CH" dirty="0" err="1"/>
              <a:t>experiment</a:t>
            </a:r>
            <a:r>
              <a:rPr lang="de-CH" dirty="0"/>
              <a:t> geometries, </a:t>
            </a:r>
            <a:r>
              <a:rPr lang="de-CH" dirty="0" err="1"/>
              <a:t>rates</a:t>
            </a:r>
            <a:r>
              <a:rPr lang="de-CH" dirty="0"/>
              <a:t>, </a:t>
            </a:r>
            <a:r>
              <a:rPr lang="de-CH" dirty="0" err="1"/>
              <a:t>asymmetries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7433055" y="3882207"/>
            <a:ext cx="1509267" cy="452927"/>
          </a:xfrm>
          <a:prstGeom prst="rightArrow">
            <a:avLst>
              <a:gd name="adj1" fmla="val 50000"/>
              <a:gd name="adj2" fmla="val 85849"/>
            </a:avLst>
          </a:prstGeom>
          <a:solidFill>
            <a:srgbClr val="EE7B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26230" y="4412045"/>
            <a:ext cx="1978353" cy="5779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 err="1">
                <a:cs typeface="Franklin Gothic Book"/>
              </a:rPr>
              <a:t>B</a:t>
            </a:r>
            <a:r>
              <a:rPr lang="de-CH" sz="2400" kern="1000" spc="30" baseline="-25000" dirty="0" err="1">
                <a:cs typeface="Franklin Gothic Book"/>
              </a:rPr>
              <a:t>perp</a:t>
            </a:r>
            <a:r>
              <a:rPr lang="de-CH" sz="2400" kern="1000" spc="30" dirty="0">
                <a:cs typeface="Franklin Gothic Book"/>
              </a:rPr>
              <a:t> - WEW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98113" y="1443500"/>
            <a:ext cx="1606611" cy="49755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 err="1">
                <a:cs typeface="Franklin Gothic Book"/>
              </a:rPr>
              <a:t>B</a:t>
            </a:r>
            <a:r>
              <a:rPr lang="de-CH" sz="2400" kern="1000" spc="30" baseline="-25000" dirty="0" err="1">
                <a:cs typeface="Franklin Gothic Book"/>
              </a:rPr>
              <a:t>par</a:t>
            </a:r>
            <a:r>
              <a:rPr lang="de-CH" sz="2400" kern="1000" spc="30" dirty="0">
                <a:cs typeface="Franklin Gothic Book"/>
              </a:rPr>
              <a:t> - AEW</a:t>
            </a:r>
          </a:p>
        </p:txBody>
      </p:sp>
      <p:sp>
        <p:nvSpPr>
          <p:cNvPr id="11" name="Left Arrow 10"/>
          <p:cNvSpPr/>
          <p:nvPr/>
        </p:nvSpPr>
        <p:spPr bwMode="auto">
          <a:xfrm>
            <a:off x="9105004" y="3933480"/>
            <a:ext cx="1179320" cy="350378"/>
          </a:xfrm>
          <a:prstGeom prst="leftArrow">
            <a:avLst>
              <a:gd name="adj1" fmla="val 50000"/>
              <a:gd name="adj2" fmla="val 113415"/>
            </a:avLst>
          </a:prstGeom>
          <a:solidFill>
            <a:schemeClr val="bg1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02032" y="3454918"/>
            <a:ext cx="1444239" cy="46147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cs typeface="Franklin Gothic Book"/>
              </a:rPr>
              <a:t>µ</a:t>
            </a:r>
            <a:r>
              <a:rPr lang="de-CH" sz="2400" kern="1000" spc="30" baseline="30000" dirty="0">
                <a:cs typeface="Franklin Gothic Book"/>
              </a:rPr>
              <a:t>+</a:t>
            </a:r>
            <a:r>
              <a:rPr lang="de-CH" sz="2400" kern="1000" spc="30" dirty="0">
                <a:cs typeface="Franklin Gothic Book"/>
              </a:rPr>
              <a:t> beam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39617" y="1115103"/>
            <a:ext cx="2324457" cy="47375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800" b="1" kern="1000" spc="30" dirty="0">
                <a:cs typeface="Franklin Gothic Book"/>
              </a:rPr>
              <a:t>Side Half View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6333155" y="3454918"/>
            <a:ext cx="75446" cy="65375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329322" y="2288237"/>
            <a:ext cx="2462542" cy="239756"/>
          </a:xfrm>
          <a:prstGeom prst="rect">
            <a:avLst/>
          </a:prstGeom>
          <a:solidFill>
            <a:srgbClr val="0307BD">
              <a:alpha val="6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6200000">
            <a:off x="5611374" y="2043666"/>
            <a:ext cx="1509267" cy="452927"/>
          </a:xfrm>
          <a:prstGeom prst="rightArrow">
            <a:avLst>
              <a:gd name="adj1" fmla="val 50000"/>
              <a:gd name="adj2" fmla="val 85849"/>
            </a:avLst>
          </a:prstGeom>
          <a:solidFill>
            <a:srgbClr val="EB5B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813624" y="2272130"/>
            <a:ext cx="2244624" cy="227139"/>
          </a:xfrm>
          <a:prstGeom prst="rect">
            <a:avLst/>
          </a:prstGeom>
          <a:solidFill>
            <a:srgbClr val="0307BD">
              <a:alpha val="6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CC0538-646B-4E04-EEF7-DCF43BD85FA8}"/>
              </a:ext>
            </a:extLst>
          </p:cNvPr>
          <p:cNvSpPr txBox="1"/>
          <p:nvPr/>
        </p:nvSpPr>
        <p:spPr>
          <a:xfrm>
            <a:off x="7067941" y="2745250"/>
            <a:ext cx="2160240" cy="3217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Upstream </a:t>
            </a:r>
            <a:r>
              <a:rPr lang="de-CH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detectors</a:t>
            </a:r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65BEFD-B5F9-6203-A254-4EAE7CE2288B}"/>
              </a:ext>
            </a:extLst>
          </p:cNvPr>
          <p:cNvSpPr txBox="1"/>
          <p:nvPr/>
        </p:nvSpPr>
        <p:spPr>
          <a:xfrm>
            <a:off x="3863752" y="1811150"/>
            <a:ext cx="2160240" cy="3217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Downstream </a:t>
            </a:r>
            <a:r>
              <a:rPr lang="de-CH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detectors</a:t>
            </a:r>
            <a:r>
              <a:rPr lang="de-CH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2F06A3-EB81-8E2E-C75F-F3D3CE370595}"/>
              </a:ext>
            </a:extLst>
          </p:cNvPr>
          <p:cNvSpPr txBox="1"/>
          <p:nvPr/>
        </p:nvSpPr>
        <p:spPr>
          <a:xfrm>
            <a:off x="119336" y="2636912"/>
            <a:ext cx="5389796" cy="40324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kern="1000" spc="30" dirty="0"/>
              <a:t>LE</a:t>
            </a:r>
            <a:r>
              <a:rPr lang="de-CH" b="1" kern="1000" spc="30" dirty="0"/>
              <a:t>-</a:t>
            </a:r>
            <a:r>
              <a:rPr lang="de-CH" b="1" kern="1000" spc="30" dirty="0" err="1">
                <a:latin typeface="Symbol" panose="05050102010706020507" pitchFamily="18" charset="2"/>
              </a:rPr>
              <a:t>m</a:t>
            </a:r>
            <a:r>
              <a:rPr lang="de-CH" b="1" kern="1000" spc="30" dirty="0" err="1"/>
              <a:t>SR</a:t>
            </a:r>
            <a:r>
              <a:rPr lang="de-CH" b="1" kern="1000" spc="30" dirty="0"/>
              <a:t> </a:t>
            </a:r>
            <a:r>
              <a:rPr lang="de-CH" b="1" kern="1000" spc="30" dirty="0" err="1"/>
              <a:t>parameter</a:t>
            </a:r>
            <a:r>
              <a:rPr lang="de-CH" b="1" kern="1000" spc="30" dirty="0"/>
              <a:t>:</a:t>
            </a:r>
          </a:p>
          <a:p>
            <a:pPr>
              <a:lnSpc>
                <a:spcPct val="110000"/>
              </a:lnSpc>
            </a:pPr>
            <a:endParaRPr lang="de-CH" sz="1600" b="1" kern="1000" spc="30" dirty="0"/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b="1" kern="1000" spc="30" dirty="0"/>
              <a:t>LEM </a:t>
            </a:r>
            <a:r>
              <a:rPr lang="de-CH" b="1" kern="1000" spc="30" dirty="0" err="1"/>
              <a:t>rates</a:t>
            </a:r>
            <a:r>
              <a:rPr lang="de-CH" b="1" kern="1000" spc="30" dirty="0"/>
              <a:t> (@ 2.2 mA </a:t>
            </a:r>
            <a:r>
              <a:rPr lang="de-CH" b="1" kern="1000" spc="30" dirty="0" err="1"/>
              <a:t>proton</a:t>
            </a:r>
            <a:r>
              <a:rPr lang="de-CH" b="1" kern="1000" spc="30" dirty="0"/>
              <a:t> </a:t>
            </a:r>
            <a:r>
              <a:rPr lang="de-CH" b="1" kern="1000" spc="30" dirty="0" err="1"/>
              <a:t>current</a:t>
            </a:r>
            <a:r>
              <a:rPr lang="de-CH" b="1" kern="1000" spc="30" dirty="0"/>
              <a:t>)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/>
          </a:p>
          <a:p>
            <a:pPr marL="742950" lvl="1" indent="-285750">
              <a:lnSpc>
                <a:spcPct val="110000"/>
              </a:lnSpc>
              <a:buSzPct val="150000"/>
              <a:buFont typeface="Courier New" panose="02070309020205020404" pitchFamily="49" charset="0"/>
              <a:buChar char="o"/>
            </a:pPr>
            <a:r>
              <a:rPr lang="de-CH" sz="1600" b="1" kern="1000" spc="30" dirty="0"/>
              <a:t>WEW, ZF, TF: </a:t>
            </a:r>
            <a:r>
              <a:rPr lang="de-CH" sz="1600" b="1" kern="1000" spc="30" dirty="0" err="1"/>
              <a:t>up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to</a:t>
            </a:r>
            <a:r>
              <a:rPr lang="de-CH" sz="1600" b="1" kern="1000" spc="30" dirty="0"/>
              <a:t> 2’600/sec, 9M/h </a:t>
            </a:r>
            <a:r>
              <a:rPr lang="de-CH" sz="1600" kern="1000" spc="30" dirty="0"/>
              <a:t>(</a:t>
            </a:r>
            <a:r>
              <a:rPr lang="de-CH" sz="1600" kern="1000" spc="30" dirty="0" err="1"/>
              <a:t>depending</a:t>
            </a:r>
            <a:r>
              <a:rPr lang="de-CH" sz="1600" kern="1000" spc="30" dirty="0"/>
              <a:t> on beam </a:t>
            </a:r>
            <a:r>
              <a:rPr lang="de-CH" sz="1600" kern="1000" spc="30" dirty="0" err="1"/>
              <a:t>transport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energy</a:t>
            </a:r>
            <a:r>
              <a:rPr lang="de-CH" sz="1600" kern="1000" spc="30" dirty="0"/>
              <a:t>) </a:t>
            </a:r>
          </a:p>
          <a:p>
            <a:pPr marL="742950" lvl="1" indent="-285750">
              <a:lnSpc>
                <a:spcPct val="110000"/>
              </a:lnSpc>
              <a:buSzPct val="150000"/>
              <a:buFont typeface="Courier New" panose="02070309020205020404" pitchFamily="49" charset="0"/>
              <a:buChar char="o"/>
            </a:pPr>
            <a:r>
              <a:rPr lang="de-CH" sz="1600" b="1" kern="1000" spc="30" dirty="0"/>
              <a:t>WEW, LF: </a:t>
            </a:r>
            <a:r>
              <a:rPr lang="de-CH" sz="1600" b="1" kern="1000" spc="30" dirty="0" err="1"/>
              <a:t>up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to</a:t>
            </a:r>
            <a:r>
              <a:rPr lang="de-CH" sz="1600" b="1" kern="1000" spc="30" dirty="0"/>
              <a:t> 2’000/sec – 2’400/sec,7 – 8.6 M/h </a:t>
            </a:r>
            <a:r>
              <a:rPr lang="de-CH" sz="1600" kern="1000" spc="30" dirty="0"/>
              <a:t>(</a:t>
            </a:r>
            <a:r>
              <a:rPr lang="de-CH" sz="1600" kern="1000" spc="30" dirty="0" err="1"/>
              <a:t>depending</a:t>
            </a:r>
            <a:r>
              <a:rPr lang="de-CH" sz="1600" kern="1000" spc="30" dirty="0"/>
              <a:t> on beam </a:t>
            </a:r>
            <a:r>
              <a:rPr lang="de-CH" sz="1600" kern="1000" spc="30" dirty="0" err="1"/>
              <a:t>transport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energy</a:t>
            </a:r>
            <a:r>
              <a:rPr lang="de-CH" sz="1600" kern="1000" spc="30" dirty="0"/>
              <a:t> and </a:t>
            </a:r>
            <a:r>
              <a:rPr lang="de-CH" sz="1600" kern="1000" spc="30" dirty="0" err="1"/>
              <a:t>spin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direction</a:t>
            </a:r>
            <a:r>
              <a:rPr lang="de-CH" sz="1600" kern="1000" spc="30" dirty="0"/>
              <a:t>: parallel/anti-parallel beam </a:t>
            </a:r>
            <a:r>
              <a:rPr lang="de-CH" sz="1600" kern="1000" spc="30" dirty="0" err="1"/>
              <a:t>momentum</a:t>
            </a:r>
            <a:r>
              <a:rPr lang="de-CH" sz="1600" kern="1000" spc="30" dirty="0"/>
              <a:t>)</a:t>
            </a:r>
          </a:p>
          <a:p>
            <a:pPr marL="742950" lvl="1" indent="-285750">
              <a:lnSpc>
                <a:spcPct val="110000"/>
              </a:lnSpc>
              <a:buSzPct val="150000"/>
              <a:buFont typeface="Courier New" panose="02070309020205020404" pitchFamily="49" charset="0"/>
              <a:buChar char="o"/>
            </a:pPr>
            <a:r>
              <a:rPr lang="de-CH" sz="1600" b="1" kern="1000" spc="30" dirty="0"/>
              <a:t>AEW, TF: </a:t>
            </a:r>
            <a:r>
              <a:rPr lang="de-CH" sz="1600" b="1" kern="1000" spc="30" dirty="0" err="1"/>
              <a:t>up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to</a:t>
            </a:r>
            <a:r>
              <a:rPr lang="de-CH" sz="1600" b="1" kern="1000" spc="30" dirty="0"/>
              <a:t> 1’500/sec, 5.4 M/h</a:t>
            </a:r>
            <a:r>
              <a:rPr lang="de-CH" sz="1600" kern="1000" spc="30" dirty="0"/>
              <a:t>)</a:t>
            </a:r>
          </a:p>
          <a:p>
            <a:pPr marL="742950" lvl="1" indent="-285750">
              <a:lnSpc>
                <a:spcPct val="110000"/>
              </a:lnSpc>
              <a:buSzPct val="150000"/>
              <a:buFont typeface="Courier New" panose="02070309020205020404" pitchFamily="49" charset="0"/>
              <a:buChar char="o"/>
            </a:pPr>
            <a:endParaRPr lang="de-CH" sz="1600" kern="1000" spc="30" dirty="0"/>
          </a:p>
          <a:p>
            <a:pPr marL="285750" indent="-285750">
              <a:lnSpc>
                <a:spcPct val="110000"/>
              </a:lnSpc>
              <a:buSzPct val="151000"/>
              <a:buFont typeface="Arial" panose="020B0604020202020204" pitchFamily="34" charset="0"/>
              <a:buChar char="•"/>
            </a:pPr>
            <a:r>
              <a:rPr lang="de-CH" b="1" kern="1000" spc="30" dirty="0"/>
              <a:t>Max. </a:t>
            </a:r>
            <a:r>
              <a:rPr lang="de-CH" b="1" kern="1000" spc="30" dirty="0" err="1"/>
              <a:t>asymmetry</a:t>
            </a:r>
            <a:r>
              <a:rPr lang="de-CH" b="1" kern="1000" spc="30" dirty="0"/>
              <a:t>:</a:t>
            </a:r>
          </a:p>
          <a:p>
            <a:pPr marL="742950" lvl="1" indent="-285750">
              <a:lnSpc>
                <a:spcPct val="110000"/>
              </a:lnSpc>
              <a:buSzPct val="151000"/>
              <a:buFont typeface="Courier New" panose="02070309020205020404" pitchFamily="49" charset="0"/>
              <a:buChar char="o"/>
            </a:pPr>
            <a:r>
              <a:rPr lang="de-CH" sz="1600" kern="1000" spc="30" dirty="0"/>
              <a:t>WEW/AEW ZF, TF: 	</a:t>
            </a:r>
            <a:r>
              <a:rPr lang="de-CH" sz="1600" b="1" kern="1000" spc="30" dirty="0"/>
              <a:t>0.24</a:t>
            </a:r>
          </a:p>
          <a:p>
            <a:pPr marL="742950" lvl="1" indent="-285750">
              <a:lnSpc>
                <a:spcPct val="110000"/>
              </a:lnSpc>
              <a:buSzPct val="151000"/>
              <a:buFont typeface="Courier New" panose="02070309020205020404" pitchFamily="49" charset="0"/>
              <a:buChar char="o"/>
            </a:pPr>
            <a:r>
              <a:rPr lang="de-CH" sz="1600" kern="1000" spc="30" dirty="0"/>
              <a:t>WEW/LF:		</a:t>
            </a:r>
            <a:r>
              <a:rPr lang="de-CH" sz="1600" b="1" kern="1000" spc="30" dirty="0"/>
              <a:t>0.11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FD13ED-B066-8CCF-E06C-8F651A3F2BDA}"/>
              </a:ext>
            </a:extLst>
          </p:cNvPr>
          <p:cNvSpPr txBox="1"/>
          <p:nvPr/>
        </p:nvSpPr>
        <p:spPr>
          <a:xfrm>
            <a:off x="5396594" y="5154087"/>
            <a:ext cx="4307083" cy="538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µ</a:t>
            </a:r>
            <a:r>
              <a:rPr lang="de-CH" sz="2400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 Spin In/Out-</a:t>
            </a:r>
            <a:r>
              <a:rPr lang="de-CH" sz="2400" kern="1000" spc="30" dirty="0" err="1">
                <a:solidFill>
                  <a:srgbClr val="000000"/>
                </a:solidFill>
                <a:cs typeface="Franklin Gothic Book"/>
              </a:rPr>
              <a:t>of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-Plane WEW/AEW (TF/ZF)</a:t>
            </a:r>
            <a:endParaRPr lang="de-CH" sz="2400" kern="1000" spc="30" dirty="0">
              <a:cs typeface="Franklin Gothic Book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F4FCB-3E14-AC80-D441-3E0C5E7C2F59}"/>
              </a:ext>
            </a:extLst>
          </p:cNvPr>
          <p:cNvSpPr txBox="1"/>
          <p:nvPr/>
        </p:nvSpPr>
        <p:spPr>
          <a:xfrm>
            <a:off x="5396593" y="5664000"/>
            <a:ext cx="4307083" cy="538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µ</a:t>
            </a:r>
            <a:r>
              <a:rPr lang="de-CH" sz="2400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de-CH" sz="2400" kern="1000" spc="30" dirty="0">
                <a:solidFill>
                  <a:srgbClr val="000000"/>
                </a:solidFill>
                <a:cs typeface="Franklin Gothic Book"/>
              </a:rPr>
              <a:t> Spin anti-/parallel WEW (LF)</a:t>
            </a:r>
            <a:endParaRPr lang="de-CH" sz="2400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190650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1124B-2C93-5B15-8314-5563764C7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52736"/>
            <a:ext cx="10801349" cy="4644616"/>
          </a:xfrm>
        </p:spPr>
        <p:txBody>
          <a:bodyPr anchor="ctr" anchorCtr="0"/>
          <a:lstStyle/>
          <a:p>
            <a:pPr algn="ctr"/>
            <a:r>
              <a:rPr lang="en-US" sz="3200" b="1" kern="1000" spc="30" dirty="0">
                <a:solidFill>
                  <a:srgbClr val="000000"/>
                </a:solidFill>
                <a:cs typeface="Franklin Gothic Book"/>
              </a:rPr>
              <a:t>Special features of low-energy </a:t>
            </a:r>
            <a:r>
              <a:rPr lang="en-US" sz="3200" b="1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z="3200" b="1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r>
              <a:rPr lang="en-US" sz="3200" b="1" kern="1000" spc="30" dirty="0">
                <a:solidFill>
                  <a:srgbClr val="000000"/>
                </a:solidFill>
                <a:cs typeface="Franklin Gothic Book"/>
              </a:rPr>
              <a:t> (LE-</a:t>
            </a:r>
            <a:r>
              <a:rPr lang="en-US" sz="3200" b="1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z="3200" b="1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r>
              <a:rPr lang="en-US" sz="3200" b="1" kern="1000" spc="30" dirty="0">
                <a:solidFill>
                  <a:srgbClr val="000000"/>
                </a:solidFill>
                <a:cs typeface="Franklin Gothic Book"/>
              </a:rPr>
              <a:t>) compared to standard </a:t>
            </a:r>
            <a:r>
              <a:rPr lang="en-US" sz="3200" b="1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z="3200" b="1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4000" b="1" dirty="0"/>
          </a:p>
          <a:p>
            <a:pPr algn="ctr"/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54865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Outline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Low-</a:t>
            </a:r>
            <a:r>
              <a:rPr lang="de-CH" b="1" dirty="0" err="1"/>
              <a:t>energy</a:t>
            </a:r>
            <a:r>
              <a:rPr lang="de-CH" b="1" dirty="0"/>
              <a:t> (keV) </a:t>
            </a:r>
            <a:r>
              <a:rPr lang="de-CH" b="1" dirty="0" err="1"/>
              <a:t>muons</a:t>
            </a:r>
            <a:r>
              <a:rPr lang="de-CH" b="1" dirty="0"/>
              <a:t> (</a:t>
            </a:r>
            <a:r>
              <a:rPr lang="de-CH" b="1" dirty="0">
                <a:latin typeface="Symbol" panose="05050102010706020507" pitchFamily="18" charset="2"/>
              </a:rPr>
              <a:t>m</a:t>
            </a:r>
            <a:r>
              <a:rPr lang="de-CH" b="1" baseline="30000" dirty="0"/>
              <a:t>+</a:t>
            </a:r>
            <a:r>
              <a:rPr lang="de-CH" b="1" dirty="0"/>
              <a:t>) </a:t>
            </a:r>
            <a:r>
              <a:rPr lang="de-CH" b="1" dirty="0" err="1"/>
              <a:t>basics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/>
              <a:t>The </a:t>
            </a:r>
            <a:r>
              <a:rPr lang="de-CH" dirty="0" err="1"/>
              <a:t>low-energy</a:t>
            </a:r>
            <a:r>
              <a:rPr lang="de-CH" dirty="0"/>
              <a:t> </a:t>
            </a: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facility</a:t>
            </a:r>
            <a:r>
              <a:rPr lang="de-CH" dirty="0"/>
              <a:t> (</a:t>
            </a:r>
            <a:r>
              <a:rPr lang="de-CH" dirty="0" err="1"/>
              <a:t>apparatus</a:t>
            </a:r>
            <a:r>
              <a:rPr lang="de-CH" dirty="0"/>
              <a:t> &amp;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spectrometer</a:t>
            </a:r>
            <a:r>
              <a:rPr lang="de-CH" dirty="0"/>
              <a:t>, LEM) at PSI</a:t>
            </a:r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Special features of low-energy </a:t>
            </a:r>
            <a:r>
              <a:rPr lang="en-US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 (LE-</a:t>
            </a:r>
            <a:r>
              <a:rPr lang="en-US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) compared to standard </a:t>
            </a:r>
            <a:r>
              <a:rPr lang="en-US" kern="1000" spc="30" dirty="0" err="1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kern="1000" spc="30" dirty="0" err="1">
                <a:solidFill>
                  <a:srgbClr val="000000"/>
                </a:solidFill>
                <a:cs typeface="Franklin Gothic Book"/>
              </a:rPr>
              <a:t>SR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 </a:t>
            </a:r>
            <a:endParaRPr lang="de-CH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Implantation of low-energy </a:t>
            </a:r>
            <a:r>
              <a:rPr lang="en-US" kern="1000" spc="30" dirty="0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 in matter – stopping Profiles 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 err="1"/>
              <a:t>Applications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LE-</a:t>
            </a:r>
            <a:r>
              <a:rPr lang="de-CH" b="1" dirty="0" err="1">
                <a:latin typeface="Symbol" panose="05050102010706020507" pitchFamily="18" charset="2"/>
              </a:rPr>
              <a:t>m</a:t>
            </a:r>
            <a:r>
              <a:rPr lang="de-CH" b="1" dirty="0" err="1"/>
              <a:t>SR</a:t>
            </a:r>
            <a:r>
              <a:rPr lang="de-CH" b="1" dirty="0"/>
              <a:t>: </a:t>
            </a:r>
            <a:r>
              <a:rPr lang="de-CH" b="1" dirty="0" err="1"/>
              <a:t>thin</a:t>
            </a:r>
            <a:r>
              <a:rPr lang="de-CH" b="1" dirty="0"/>
              <a:t> </a:t>
            </a:r>
            <a:r>
              <a:rPr lang="de-CH" b="1" dirty="0" err="1"/>
              <a:t>films</a:t>
            </a:r>
            <a:r>
              <a:rPr lang="de-CH" b="1" dirty="0"/>
              <a:t> and </a:t>
            </a:r>
            <a:r>
              <a:rPr lang="de-CH" b="1" dirty="0" err="1"/>
              <a:t>interfaces</a:t>
            </a:r>
            <a:endParaRPr lang="de-CH" b="1" dirty="0"/>
          </a:p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CH" dirty="0" err="1"/>
              <a:t>Superconducting</a:t>
            </a:r>
            <a:r>
              <a:rPr lang="de-CH" dirty="0"/>
              <a:t> and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properties</a:t>
            </a:r>
            <a:r>
              <a:rPr lang="de-CH" dirty="0"/>
              <a:t> at </a:t>
            </a:r>
            <a:r>
              <a:rPr lang="de-CH" dirty="0" err="1"/>
              <a:t>surfaces</a:t>
            </a:r>
            <a:r>
              <a:rPr lang="de-CH" dirty="0"/>
              <a:t> and </a:t>
            </a:r>
            <a:r>
              <a:rPr lang="de-CH" dirty="0" err="1"/>
              <a:t>interfaces</a:t>
            </a:r>
            <a:endParaRPr lang="de-CH" dirty="0"/>
          </a:p>
          <a:p>
            <a:pPr marL="846900" lvl="2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Meissner </a:t>
            </a:r>
            <a:r>
              <a:rPr lang="de-CH" dirty="0" err="1"/>
              <a:t>screening</a:t>
            </a:r>
            <a:r>
              <a:rPr lang="de-CH" dirty="0"/>
              <a:t>, </a:t>
            </a:r>
            <a:r>
              <a:rPr lang="de-CH" dirty="0" err="1"/>
              <a:t>volume</a:t>
            </a:r>
            <a:r>
              <a:rPr lang="de-CH" dirty="0"/>
              <a:t> </a:t>
            </a:r>
            <a:r>
              <a:rPr lang="de-CH" dirty="0" err="1"/>
              <a:t>fractions</a:t>
            </a:r>
            <a:r>
              <a:rPr lang="de-CH" dirty="0"/>
              <a:t>, </a:t>
            </a:r>
            <a:r>
              <a:rPr lang="de-CH" dirty="0" err="1"/>
              <a:t>proximity</a:t>
            </a:r>
            <a:r>
              <a:rPr lang="de-CH" dirty="0"/>
              <a:t> </a:t>
            </a:r>
            <a:r>
              <a:rPr lang="de-CH" dirty="0" err="1"/>
              <a:t>effects</a:t>
            </a:r>
            <a:endParaRPr lang="de-CH" dirty="0"/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Summary</a:t>
            </a:r>
          </a:p>
          <a:p>
            <a:pPr marL="342900" indent="-342900"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</a:pPr>
            <a:r>
              <a:rPr lang="de-CH" b="1" dirty="0"/>
              <a:t>Appendix</a:t>
            </a:r>
            <a:r>
              <a:rPr lang="de-CH" dirty="0"/>
              <a:t>: Depth </a:t>
            </a:r>
            <a:r>
              <a:rPr lang="de-CH" dirty="0" err="1"/>
              <a:t>profiling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defect</a:t>
            </a:r>
            <a:r>
              <a:rPr lang="de-CH" dirty="0"/>
              <a:t> </a:t>
            </a:r>
            <a:r>
              <a:rPr lang="de-CH" dirty="0" err="1"/>
              <a:t>regions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nm</a:t>
            </a:r>
            <a:r>
              <a:rPr lang="de-CH" dirty="0"/>
              <a:t> </a:t>
            </a:r>
            <a:r>
              <a:rPr lang="de-CH" dirty="0" err="1"/>
              <a:t>resolution</a:t>
            </a:r>
            <a:r>
              <a:rPr lang="de-CH" dirty="0"/>
              <a:t> at </a:t>
            </a:r>
            <a:r>
              <a:rPr lang="de-CH" dirty="0" err="1"/>
              <a:t>technologically</a:t>
            </a:r>
            <a:r>
              <a:rPr lang="de-CH" dirty="0"/>
              <a:t> relevant </a:t>
            </a:r>
            <a:r>
              <a:rPr lang="de-CH" dirty="0" err="1"/>
              <a:t>semiconductor</a:t>
            </a:r>
            <a:r>
              <a:rPr lang="de-CH" dirty="0"/>
              <a:t> </a:t>
            </a:r>
            <a:r>
              <a:rPr lang="de-CH" dirty="0" err="1"/>
              <a:t>interfaces</a:t>
            </a:r>
            <a:r>
              <a:rPr lang="de-CH" dirty="0"/>
              <a:t> (</a:t>
            </a:r>
            <a:r>
              <a:rPr lang="de-CH" dirty="0" err="1"/>
              <a:t>Metal</a:t>
            </a:r>
            <a:r>
              <a:rPr lang="de-CH" dirty="0"/>
              <a:t>-Oxide-Semiconductor, solar </a:t>
            </a:r>
            <a:r>
              <a:rPr lang="de-CH" dirty="0" err="1"/>
              <a:t>cells</a:t>
            </a:r>
            <a:r>
              <a:rPr lang="de-CH" dirty="0"/>
              <a:t>)</a:t>
            </a:r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17.01.2026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at a quasi continuous muon source – LEM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32" y="1546703"/>
            <a:ext cx="6126480" cy="46882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4560" y="1308374"/>
            <a:ext cx="3181199" cy="6857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b="1" kern="1000" spc="30" dirty="0">
                <a:cs typeface="Franklin Gothic Book"/>
              </a:rPr>
              <a:t>Where is the prompt peak,</a:t>
            </a:r>
            <a:br>
              <a:rPr lang="en-US" b="1" kern="1000" spc="30" dirty="0">
                <a:cs typeface="Franklin Gothic Book"/>
              </a:rPr>
            </a:br>
            <a:r>
              <a:rPr lang="en-US" b="1" kern="1000" spc="30" dirty="0">
                <a:cs typeface="Franklin Gothic Book"/>
              </a:rPr>
              <a:t>and hence the t</a:t>
            </a:r>
            <a:r>
              <a:rPr lang="en-US" b="1" kern="1000" spc="30" baseline="-25000" dirty="0">
                <a:cs typeface="Franklin Gothic Book"/>
              </a:rPr>
              <a:t>0</a:t>
            </a:r>
            <a:r>
              <a:rPr lang="en-US" b="1" kern="1000" spc="30" dirty="0">
                <a:cs typeface="Franklin Gothic Book"/>
              </a:rPr>
              <a:t> TDC channel?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241916" y="4416357"/>
            <a:ext cx="437745" cy="1274325"/>
            <a:chOff x="4717915" y="4416356"/>
            <a:chExt cx="437745" cy="1274325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4717915" y="4416357"/>
              <a:ext cx="418289" cy="1274324"/>
            </a:xfrm>
            <a:prstGeom prst="roundRect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37371" y="4416356"/>
              <a:ext cx="418289" cy="4961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3200" kern="1000" spc="30" dirty="0">
                  <a:solidFill>
                    <a:schemeClr val="accent1"/>
                  </a:solidFill>
                  <a:cs typeface="Franklin Gothic Book"/>
                </a:rPr>
                <a:t>?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44510" y="3547354"/>
            <a:ext cx="428017" cy="904670"/>
            <a:chOff x="5220509" y="3547354"/>
            <a:chExt cx="428017" cy="904670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5220509" y="3589506"/>
              <a:ext cx="418289" cy="862518"/>
            </a:xfrm>
            <a:prstGeom prst="roundRect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30237" y="3547354"/>
              <a:ext cx="418289" cy="4961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3200" kern="1000" spc="30" dirty="0">
                  <a:solidFill>
                    <a:schemeClr val="accent1"/>
                  </a:solidFill>
                  <a:cs typeface="Franklin Gothic Book"/>
                </a:rPr>
                <a:t>?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920629" y="1789891"/>
            <a:ext cx="3109390" cy="4445017"/>
            <a:chOff x="396629" y="1789890"/>
            <a:chExt cx="3109390" cy="444501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21" t="29258" r="7660" b="35375"/>
            <a:stretch/>
          </p:blipFill>
          <p:spPr>
            <a:xfrm rot="5400000">
              <a:off x="-383199" y="2569718"/>
              <a:ext cx="4445017" cy="288536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1883825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215273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1920037" y="4671588"/>
              <a:ext cx="451980" cy="2408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2344859" y="4499572"/>
              <a:ext cx="102304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Positron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Detector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Assembly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1584369" y="2417277"/>
              <a:ext cx="1248623" cy="2353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591619" y="194197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kern="1000" spc="30" dirty="0">
                  <a:cs typeface="Franklin Gothic Book"/>
                </a:rPr>
                <a:t>Trigger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 err="1">
                  <a:cs typeface="Franklin Gothic Book"/>
                </a:rPr>
                <a:t>or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>
                  <a:cs typeface="Franklin Gothic Book"/>
                </a:rPr>
                <a:t>M-Counter</a:t>
              </a:r>
            </a:p>
          </p:txBody>
        </p:sp>
      </p:grpSp>
      <p:sp>
        <p:nvSpPr>
          <p:cNvPr id="25" name="Rounded Rectangle 24"/>
          <p:cNvSpPr/>
          <p:nvPr/>
        </p:nvSpPr>
        <p:spPr bwMode="auto">
          <a:xfrm>
            <a:off x="6287009" y="1273325"/>
            <a:ext cx="3355496" cy="694285"/>
          </a:xfrm>
          <a:prstGeom prst="round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008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at a quasi continuous muon source – LEM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32" y="1546703"/>
            <a:ext cx="6126480" cy="46882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4560" y="1308374"/>
            <a:ext cx="3181199" cy="6857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b="1" kern="1000" spc="30" dirty="0">
                <a:cs typeface="Franklin Gothic Book"/>
              </a:rPr>
              <a:t>Where is the prompt peak,</a:t>
            </a:r>
            <a:br>
              <a:rPr lang="en-US" b="1" kern="1000" spc="30" dirty="0">
                <a:cs typeface="Franklin Gothic Book"/>
              </a:rPr>
            </a:br>
            <a:r>
              <a:rPr lang="en-US" b="1" kern="1000" spc="30" dirty="0">
                <a:cs typeface="Franklin Gothic Book"/>
              </a:rPr>
              <a:t>and hence the t</a:t>
            </a:r>
            <a:r>
              <a:rPr lang="en-US" b="1" kern="1000" spc="30" baseline="-25000" dirty="0">
                <a:cs typeface="Franklin Gothic Book"/>
              </a:rPr>
              <a:t>0</a:t>
            </a:r>
            <a:r>
              <a:rPr lang="en-US" b="1" kern="1000" spc="30" dirty="0">
                <a:cs typeface="Franklin Gothic Book"/>
              </a:rPr>
              <a:t> TDC channel?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241916" y="4416357"/>
            <a:ext cx="418289" cy="1274324"/>
          </a:xfrm>
          <a:prstGeom prst="roundRect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920629" y="1789891"/>
            <a:ext cx="3109390" cy="4445017"/>
            <a:chOff x="396629" y="1789890"/>
            <a:chExt cx="3109390" cy="444501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21" t="29258" r="7660" b="35375"/>
            <a:stretch/>
          </p:blipFill>
          <p:spPr>
            <a:xfrm rot="5400000">
              <a:off x="-383199" y="2569718"/>
              <a:ext cx="4445017" cy="288536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1883825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215273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1920037" y="4671588"/>
              <a:ext cx="451980" cy="2408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2344859" y="4499572"/>
              <a:ext cx="102304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Positron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Detector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Assembly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1584369" y="2417277"/>
              <a:ext cx="1248623" cy="2353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591619" y="194197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kern="1000" spc="30" dirty="0">
                  <a:cs typeface="Franklin Gothic Book"/>
                </a:rPr>
                <a:t>Trigger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 err="1">
                  <a:cs typeface="Franklin Gothic Book"/>
                </a:rPr>
                <a:t>or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>
                  <a:cs typeface="Franklin Gothic Book"/>
                </a:rPr>
                <a:t>M-Counter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583255" y="2435384"/>
            <a:ext cx="2699202" cy="4133757"/>
            <a:chOff x="1059255" y="2435383"/>
            <a:chExt cx="2699202" cy="4133757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flipH="1">
              <a:off x="1059255" y="2435383"/>
              <a:ext cx="525114" cy="327340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1385181" y="2587783"/>
              <a:ext cx="796704" cy="327340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2000539" y="5654740"/>
              <a:ext cx="1757918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  <a:t>Positrons</a:t>
              </a:r>
              <a:b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</a:br>
              <a: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  <a:t>at </a:t>
              </a:r>
              <a:r>
                <a:rPr lang="de-CH" kern="1000" spc="30" dirty="0" err="1">
                  <a:solidFill>
                    <a:schemeClr val="accent1"/>
                  </a:solidFill>
                  <a:cs typeface="Franklin Gothic Book"/>
                </a:rPr>
                <a:t>about</a:t>
              </a:r>
              <a:b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</a:br>
              <a:r>
                <a:rPr lang="de-CH" kern="1000" spc="30" dirty="0" err="1">
                  <a:solidFill>
                    <a:schemeClr val="accent1"/>
                  </a:solidFill>
                  <a:cs typeface="Franklin Gothic Book"/>
                </a:rPr>
                <a:t>the</a:t>
              </a:r>
              <a: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  <a:t> </a:t>
              </a:r>
              <a:r>
                <a:rPr lang="de-CH" kern="1000" spc="30" dirty="0" err="1">
                  <a:solidFill>
                    <a:schemeClr val="accent1"/>
                  </a:solidFill>
                  <a:cs typeface="Franklin Gothic Book"/>
                </a:rPr>
                <a:t>speed</a:t>
              </a:r>
              <a: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  <a:t> </a:t>
              </a:r>
              <a:r>
                <a:rPr lang="de-CH" kern="1000" spc="30" dirty="0" err="1">
                  <a:solidFill>
                    <a:schemeClr val="accent1"/>
                  </a:solidFill>
                  <a:cs typeface="Franklin Gothic Book"/>
                </a:rPr>
                <a:t>of</a:t>
              </a:r>
              <a:r>
                <a:rPr lang="de-CH" kern="1000" spc="30" dirty="0">
                  <a:solidFill>
                    <a:schemeClr val="accent1"/>
                  </a:solidFill>
                  <a:cs typeface="Franklin Gothic Book"/>
                </a:rPr>
                <a:t> light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381718" y="4149080"/>
            <a:ext cx="186030" cy="3078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e</a:t>
            </a:r>
            <a:r>
              <a:rPr lang="de-CH" kern="1000" spc="30" baseline="30000" dirty="0">
                <a:cs typeface="Franklin Gothic Book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986300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at a Quasi Continuous Muon Source – LEM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32" y="1546703"/>
            <a:ext cx="6126480" cy="46882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4560" y="1308374"/>
            <a:ext cx="3181199" cy="6857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b="1" kern="1000" spc="30" dirty="0">
                <a:cs typeface="Franklin Gothic Book"/>
              </a:rPr>
              <a:t>Where is the prompt peak,</a:t>
            </a:r>
            <a:br>
              <a:rPr lang="en-US" b="1" kern="1000" spc="30" dirty="0">
                <a:cs typeface="Franklin Gothic Book"/>
              </a:rPr>
            </a:br>
            <a:r>
              <a:rPr lang="en-US" b="1" kern="1000" spc="30" dirty="0">
                <a:cs typeface="Franklin Gothic Book"/>
              </a:rPr>
              <a:t>and hence the t</a:t>
            </a:r>
            <a:r>
              <a:rPr lang="en-US" b="1" kern="1000" spc="30" baseline="-25000" dirty="0">
                <a:cs typeface="Franklin Gothic Book"/>
              </a:rPr>
              <a:t>0</a:t>
            </a:r>
            <a:r>
              <a:rPr lang="en-US" b="1" kern="1000" spc="30" dirty="0">
                <a:cs typeface="Franklin Gothic Book"/>
              </a:rPr>
              <a:t> TDC channel?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681134" y="3711921"/>
            <a:ext cx="418289" cy="841973"/>
          </a:xfrm>
          <a:prstGeom prst="roundRect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920629" y="1789891"/>
            <a:ext cx="3109390" cy="4445017"/>
            <a:chOff x="396629" y="1789890"/>
            <a:chExt cx="3109390" cy="444501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21" t="29258" r="7660" b="35375"/>
            <a:stretch/>
          </p:blipFill>
          <p:spPr>
            <a:xfrm rot="5400000">
              <a:off x="-383199" y="2569718"/>
              <a:ext cx="4445017" cy="288536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1883825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215273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1920037" y="4671588"/>
              <a:ext cx="451980" cy="2408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2344859" y="4499572"/>
              <a:ext cx="102304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Positron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Detector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Assembly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1584369" y="2417277"/>
              <a:ext cx="1248623" cy="2353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591619" y="194197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kern="1000" spc="30" dirty="0">
                  <a:cs typeface="Franklin Gothic Book"/>
                </a:rPr>
                <a:t>Trigger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 err="1">
                  <a:cs typeface="Franklin Gothic Book"/>
                </a:rPr>
                <a:t>or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>
                  <a:cs typeface="Franklin Gothic Book"/>
                </a:rPr>
                <a:t>M-Counter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381718" y="4246076"/>
            <a:ext cx="186030" cy="3078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e</a:t>
            </a:r>
            <a:r>
              <a:rPr lang="de-CH" kern="1000" spc="30" baseline="30000" dirty="0">
                <a:cs typeface="Franklin Gothic Book"/>
              </a:rPr>
              <a:t>+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05103" y="2507811"/>
            <a:ext cx="1296894" cy="2082851"/>
            <a:chOff x="381103" y="2507810"/>
            <a:chExt cx="1296894" cy="2082851"/>
          </a:xfrm>
        </p:grpSpPr>
        <p:sp>
          <p:nvSpPr>
            <p:cNvPr id="8" name="Down Arrow 7"/>
            <p:cNvSpPr/>
            <p:nvPr/>
          </p:nvSpPr>
          <p:spPr bwMode="auto">
            <a:xfrm>
              <a:off x="1481149" y="2507810"/>
              <a:ext cx="196848" cy="2082851"/>
            </a:xfrm>
            <a:prstGeom prst="downArrow">
              <a:avLst>
                <a:gd name="adj1" fmla="val 50000"/>
                <a:gd name="adj2" fmla="val 114464"/>
              </a:avLst>
            </a:prstGeom>
            <a:solidFill>
              <a:srgbClr val="EF5B00">
                <a:alpha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103" y="2779226"/>
              <a:ext cx="386552" cy="3445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kern="1000" spc="30" dirty="0" err="1">
                  <a:cs typeface="Franklin Gothic Book"/>
                </a:rPr>
                <a:t>Mu</a:t>
              </a:r>
              <a:endParaRPr lang="de-CH" kern="1000" spc="30" dirty="0">
                <a:cs typeface="Franklin Gothic Book"/>
              </a:endParaRPr>
            </a:p>
          </p:txBody>
        </p:sp>
        <p:cxnSp>
          <p:nvCxnSpPr>
            <p:cNvPr id="12" name="Straight Arrow Connector 11"/>
            <p:cNvCxnSpPr>
              <a:stCxn id="9" idx="3"/>
            </p:cNvCxnSpPr>
            <p:nvPr/>
          </p:nvCxnSpPr>
          <p:spPr bwMode="auto">
            <a:xfrm>
              <a:off x="767655" y="2951519"/>
              <a:ext cx="816714" cy="3155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1600201" y="4590662"/>
            <a:ext cx="1508169" cy="665013"/>
            <a:chOff x="76200" y="4590661"/>
            <a:chExt cx="1508169" cy="665013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flipH="1">
              <a:off x="533400" y="4590661"/>
              <a:ext cx="1050969" cy="32180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6200" y="4945121"/>
              <a:ext cx="914400" cy="310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kern="1000" spc="30" dirty="0">
                  <a:cs typeface="Franklin Gothic Book"/>
                </a:rPr>
                <a:t>Positron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663580" y="3429000"/>
            <a:ext cx="440532" cy="3179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 err="1">
                <a:cs typeface="Franklin Gothic Book"/>
              </a:rPr>
              <a:t>Mu</a:t>
            </a:r>
            <a:endParaRPr lang="de-CH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19520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at a quasi continuous muon source – LEM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32" y="1546703"/>
            <a:ext cx="6126480" cy="468820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920629" y="1789891"/>
            <a:ext cx="3109390" cy="4445017"/>
            <a:chOff x="396629" y="1789890"/>
            <a:chExt cx="3109390" cy="444501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21" t="29258" r="7660" b="35375"/>
            <a:stretch/>
          </p:blipFill>
          <p:spPr>
            <a:xfrm rot="5400000">
              <a:off x="-383199" y="2569718"/>
              <a:ext cx="4445017" cy="288536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1883825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215273" y="4009125"/>
              <a:ext cx="72000" cy="109127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1920037" y="4671588"/>
              <a:ext cx="451980" cy="2408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2344859" y="4499572"/>
              <a:ext cx="102304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Positron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Detector</a:t>
              </a:r>
              <a:br>
                <a:rPr lang="en-US" kern="1000" spc="30" dirty="0">
                  <a:cs typeface="Franklin Gothic Book"/>
                </a:rPr>
              </a:br>
              <a:r>
                <a:rPr lang="en-US" kern="1000" spc="30" dirty="0">
                  <a:cs typeface="Franklin Gothic Book"/>
                </a:rPr>
                <a:t>Assembly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1584369" y="2417277"/>
              <a:ext cx="1248623" cy="2353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591619" y="1941971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kern="1000" spc="30" dirty="0">
                  <a:cs typeface="Franklin Gothic Book"/>
                </a:rPr>
                <a:t>Trigger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 err="1">
                  <a:cs typeface="Franklin Gothic Book"/>
                </a:rPr>
                <a:t>or</a:t>
              </a:r>
              <a:br>
                <a:rPr lang="de-CH" kern="1000" spc="30" dirty="0">
                  <a:cs typeface="Franklin Gothic Book"/>
                </a:rPr>
              </a:br>
              <a:r>
                <a:rPr lang="de-CH" kern="1000" spc="30" dirty="0">
                  <a:cs typeface="Franklin Gothic Book"/>
                </a:rPr>
                <a:t>M-Counter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381718" y="4246076"/>
            <a:ext cx="186030" cy="3078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e</a:t>
            </a:r>
            <a:r>
              <a:rPr lang="de-CH" kern="1000" spc="30" baseline="30000" dirty="0">
                <a:cs typeface="Franklin Gothic Book"/>
              </a:rPr>
              <a:t>+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95408" y="3430800"/>
            <a:ext cx="440532" cy="3179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 err="1">
                <a:cs typeface="Franklin Gothic Book"/>
              </a:rPr>
              <a:t>Mu</a:t>
            </a:r>
            <a:endParaRPr lang="de-CH" kern="1000" spc="30" dirty="0">
              <a:cs typeface="Franklin Gothic Book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1765178" y="2486025"/>
            <a:ext cx="12096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1765178" y="4652538"/>
            <a:ext cx="12096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847850" y="2486026"/>
            <a:ext cx="0" cy="2166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5" name="TextBox 24"/>
          <p:cNvSpPr txBox="1"/>
          <p:nvPr/>
        </p:nvSpPr>
        <p:spPr>
          <a:xfrm rot="16200000">
            <a:off x="1328532" y="3043335"/>
            <a:ext cx="1571216" cy="92392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kern="1000" spc="30" dirty="0" err="1">
                <a:cs typeface="Franklin Gothic Book"/>
              </a:rPr>
              <a:t>Measure</a:t>
            </a:r>
            <a:r>
              <a:rPr lang="de-CH" kern="1000" spc="30" dirty="0">
                <a:cs typeface="Franklin Gothic Book"/>
              </a:rPr>
              <a:t> TOF</a:t>
            </a:r>
            <a:br>
              <a:rPr lang="de-CH" kern="1000" spc="30" dirty="0">
                <a:cs typeface="Franklin Gothic Book"/>
              </a:rPr>
            </a:br>
            <a:r>
              <a:rPr lang="de-CH" kern="1000" spc="30" dirty="0" err="1">
                <a:cs typeface="Franklin Gothic Book"/>
              </a:rPr>
              <a:t>with</a:t>
            </a:r>
            <a:r>
              <a:rPr lang="de-CH" kern="1000" spc="30" dirty="0">
                <a:cs typeface="Franklin Gothic Book"/>
              </a:rPr>
              <a:t> an MCP</a:t>
            </a:r>
            <a:br>
              <a:rPr lang="de-CH" kern="1000" spc="30" dirty="0">
                <a:cs typeface="Franklin Gothic Book"/>
              </a:rPr>
            </a:br>
            <a:r>
              <a:rPr lang="de-CH" kern="1000" spc="30" dirty="0" err="1">
                <a:cs typeface="Franklin Gothic Book"/>
              </a:rPr>
              <a:t>instead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Cryo</a:t>
            </a:r>
            <a:r>
              <a:rPr lang="de-CH" kern="1000" spc="30" dirty="0">
                <a:cs typeface="Franklin Gothic Book"/>
              </a:rPr>
              <a:t>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" t="9028" r="10569" b="5556"/>
          <a:stretch/>
        </p:blipFill>
        <p:spPr>
          <a:xfrm>
            <a:off x="3614566" y="987716"/>
            <a:ext cx="3066867" cy="2402686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4276726" y="1626343"/>
            <a:ext cx="1162197" cy="562717"/>
            <a:chOff x="2752725" y="1626342"/>
            <a:chExt cx="1162197" cy="56271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752725" y="1789890"/>
              <a:ext cx="116219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3914922" y="1695450"/>
              <a:ext cx="0" cy="49360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5-Point Star 38"/>
            <p:cNvSpPr/>
            <p:nvPr/>
          </p:nvSpPr>
          <p:spPr bwMode="auto">
            <a:xfrm>
              <a:off x="3231332" y="1626342"/>
              <a:ext cx="288833" cy="279716"/>
            </a:xfrm>
            <a:prstGeom prst="star5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478889" y="2597021"/>
            <a:ext cx="767440" cy="2338427"/>
            <a:chOff x="4954889" y="2597020"/>
            <a:chExt cx="767440" cy="2338427"/>
          </a:xfrm>
        </p:grpSpPr>
        <p:cxnSp>
          <p:nvCxnSpPr>
            <p:cNvPr id="42" name="Straight Arrow Connector 41"/>
            <p:cNvCxnSpPr/>
            <p:nvPr/>
          </p:nvCxnSpPr>
          <p:spPr bwMode="auto">
            <a:xfrm>
              <a:off x="4954889" y="4819279"/>
              <a:ext cx="76744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5722329" y="2597020"/>
              <a:ext cx="0" cy="231544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5-Point Star 43"/>
            <p:cNvSpPr/>
            <p:nvPr/>
          </p:nvSpPr>
          <p:spPr bwMode="auto">
            <a:xfrm>
              <a:off x="5177656" y="4655731"/>
              <a:ext cx="288833" cy="279716"/>
            </a:xfrm>
            <a:prstGeom prst="star5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623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9577139" cy="810444"/>
          </a:xfrm>
        </p:spPr>
        <p:txBody>
          <a:bodyPr/>
          <a:lstStyle/>
          <a:p>
            <a:r>
              <a:rPr lang="en-US" dirty="0"/>
              <a:t>H</a:t>
            </a:r>
            <a:r>
              <a:rPr lang="de-CH" dirty="0" err="1"/>
              <a:t>ow</a:t>
            </a:r>
            <a:r>
              <a:rPr lang="de-CH" dirty="0"/>
              <a:t> </a:t>
            </a:r>
            <a:r>
              <a:rPr lang="de-CH" dirty="0" err="1"/>
              <a:t>does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transport</a:t>
            </a:r>
            <a:r>
              <a:rPr lang="de-CH" dirty="0"/>
              <a:t> </a:t>
            </a:r>
            <a:r>
              <a:rPr lang="de-CH" dirty="0" err="1"/>
              <a:t>affect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spectra</a:t>
            </a:r>
            <a:r>
              <a:rPr lang="de-CH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59B9C-C699-A8BB-CC31-5144973A9A6A}"/>
              </a:ext>
            </a:extLst>
          </p:cNvPr>
          <p:cNvSpPr txBox="1"/>
          <p:nvPr/>
        </p:nvSpPr>
        <p:spPr>
          <a:xfrm>
            <a:off x="1913106" y="6302295"/>
            <a:ext cx="4470925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A. Suter et al., J. Phys.: </a:t>
            </a:r>
            <a:r>
              <a:rPr lang="de-CH" sz="1400" kern="1000" spc="30" dirty="0" err="1">
                <a:cs typeface="Franklin Gothic Book"/>
              </a:rPr>
              <a:t>Conf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kern="1000" spc="30" dirty="0" err="1">
                <a:cs typeface="Franklin Gothic Book"/>
              </a:rPr>
              <a:t>Ser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b="1" kern="1000" spc="30" dirty="0">
                <a:cs typeface="Franklin Gothic Book"/>
              </a:rPr>
              <a:t>2462</a:t>
            </a:r>
            <a:r>
              <a:rPr lang="de-CH" sz="1400" dirty="0"/>
              <a:t>, 012011 (2023)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6B064F-DF02-E99B-A049-C86EB193BC78}"/>
              </a:ext>
            </a:extLst>
          </p:cNvPr>
          <p:cNvSpPr txBox="1"/>
          <p:nvPr/>
        </p:nvSpPr>
        <p:spPr>
          <a:xfrm>
            <a:off x="6528048" y="979200"/>
            <a:ext cx="5115709" cy="52078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b="1" kern="1000" spc="30" dirty="0" err="1"/>
              <a:t>Observations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for</a:t>
            </a:r>
            <a:r>
              <a:rPr lang="de-CH" sz="1600" b="1" kern="1000" spc="30" dirty="0"/>
              <a:t> different </a:t>
            </a:r>
            <a:r>
              <a:rPr lang="de-CH" sz="1600" b="1" kern="1000" spc="30" dirty="0" err="1"/>
              <a:t>muon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transport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energies</a:t>
            </a:r>
            <a:r>
              <a:rPr lang="de-CH" sz="1600" b="1" kern="1000" spc="30" dirty="0"/>
              <a:t> («</a:t>
            </a:r>
            <a:r>
              <a:rPr lang="de-CH" sz="1600" b="1" kern="1000" spc="30" dirty="0" err="1"/>
              <a:t>Tr</a:t>
            </a:r>
            <a:r>
              <a:rPr lang="de-CH" sz="1600" b="1" kern="1000" spc="30" dirty="0"/>
              <a:t>=7.5,12,15kV»):</a:t>
            </a:r>
          </a:p>
          <a:p>
            <a:pPr>
              <a:lnSpc>
                <a:spcPct val="110000"/>
              </a:lnSpc>
            </a:pPr>
            <a:endParaRPr lang="de-CH" sz="1600" b="1" kern="1000" spc="30" dirty="0"/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/>
              <a:t>The </a:t>
            </a:r>
            <a:r>
              <a:rPr lang="de-CH" sz="1600" kern="1000" spc="30" dirty="0" err="1"/>
              <a:t>first</a:t>
            </a:r>
            <a:r>
              <a:rPr lang="de-CH" sz="1600" kern="1000" spc="30" dirty="0"/>
              <a:t> ~70 </a:t>
            </a:r>
            <a:r>
              <a:rPr lang="de-CH" sz="1600" kern="1000" spc="30" dirty="0" err="1"/>
              <a:t>ns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are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severely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distorted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by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the</a:t>
            </a:r>
            <a:r>
              <a:rPr lang="de-CH" sz="1600" kern="1000" spc="30" dirty="0"/>
              <a:t> time-</a:t>
            </a:r>
            <a:r>
              <a:rPr lang="de-CH" sz="1600" kern="1000" spc="30" dirty="0" err="1"/>
              <a:t>of</a:t>
            </a:r>
            <a:r>
              <a:rPr lang="de-CH" sz="1600" kern="1000" spc="30" dirty="0"/>
              <a:t>-</a:t>
            </a:r>
            <a:r>
              <a:rPr lang="de-CH" sz="1600" kern="1000" spc="30" dirty="0" err="1"/>
              <a:t>flight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distribution</a:t>
            </a:r>
            <a:r>
              <a:rPr lang="de-CH" sz="1600" kern="1000" spc="30" dirty="0"/>
              <a:t> </a:t>
            </a:r>
            <a:r>
              <a:rPr lang="de-CH" sz="1600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ignore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time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window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fitting</a:t>
            </a:r>
            <a:r>
              <a:rPr lang="de-CH" sz="1600" b="1" kern="1000" spc="30" dirty="0">
                <a:sym typeface="Wingdings" panose="05000000000000000000" pitchFamily="2" charset="2"/>
              </a:rPr>
              <a:t> LEM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data</a:t>
            </a:r>
            <a:r>
              <a:rPr lang="de-CH" sz="1600" b="1" kern="1000" spc="30" dirty="0">
                <a:sym typeface="Wingdings" panose="05000000000000000000" pitchFamily="2" charset="2"/>
              </a:rPr>
              <a:t>!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 keV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smaller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than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13.6 keV </a:t>
            </a:r>
            <a:r>
              <a:rPr lang="de-CH" sz="1600" b="1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is</a:t>
            </a:r>
            <a:r>
              <a:rPr lang="de-CH" sz="1600" b="1" kern="1000" spc="30" dirty="0">
                <a:sym typeface="Wingdings" panose="05000000000000000000" pitchFamily="2" charset="2"/>
              </a:rPr>
              <a:t> due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to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backscattering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of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at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low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implantation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energies</a:t>
            </a:r>
            <a:r>
              <a:rPr lang="de-CH" sz="1600" b="1" kern="1000" spc="30" dirty="0">
                <a:sym typeface="Wingdings" panose="05000000000000000000" pitchFamily="2" charset="2"/>
              </a:rPr>
              <a:t>,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backscattered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form Mu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7.5 keV beam </a:t>
            </a:r>
            <a:r>
              <a:rPr lang="de-CH" sz="1600" kern="1000" spc="30" dirty="0" err="1">
                <a:sym typeface="Wingdings" panose="05000000000000000000" pitchFamily="2" charset="2"/>
              </a:rPr>
              <a:t>transport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energy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reduced</a:t>
            </a:r>
            <a:r>
              <a:rPr lang="de-CH" sz="1600" kern="1000" spc="30" dirty="0">
                <a:sym typeface="Wingdings" panose="05000000000000000000" pitchFamily="2" charset="2"/>
              </a:rPr>
              <a:t> due </a:t>
            </a:r>
            <a:r>
              <a:rPr lang="de-CH" sz="1600" kern="1000" spc="30" dirty="0" err="1">
                <a:sym typeface="Wingdings" panose="05000000000000000000" pitchFamily="2" charset="2"/>
              </a:rPr>
              <a:t>to</a:t>
            </a:r>
            <a:r>
              <a:rPr lang="de-CH" sz="1600" kern="1000" spc="30" dirty="0">
                <a:sym typeface="Wingdings" panose="05000000000000000000" pitchFamily="2" charset="2"/>
              </a:rPr>
              <a:t> a </a:t>
            </a:r>
            <a:r>
              <a:rPr lang="de-CH" sz="1600" kern="1000" spc="30" dirty="0" err="1">
                <a:sym typeface="Wingdings" panose="05000000000000000000" pitchFamily="2" charset="2"/>
              </a:rPr>
              <a:t>higher</a:t>
            </a:r>
            <a:r>
              <a:rPr lang="de-CH" sz="1600" kern="1000" spc="30" dirty="0">
                <a:sym typeface="Wingdings" panose="05000000000000000000" pitchFamily="2" charset="2"/>
              </a:rPr>
              <a:t> Mu </a:t>
            </a:r>
            <a:r>
              <a:rPr lang="de-CH" sz="1600" kern="1000" spc="30" dirty="0" err="1">
                <a:sym typeface="Wingdings" panose="05000000000000000000" pitchFamily="2" charset="2"/>
              </a:rPr>
              <a:t>formation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probability</a:t>
            </a:r>
            <a:r>
              <a:rPr lang="de-CH" sz="1600" kern="1000" spc="30" dirty="0">
                <a:sym typeface="Wingdings" panose="05000000000000000000" pitchFamily="2" charset="2"/>
              </a:rPr>
              <a:t> at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carbon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foil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of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trigger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detector</a:t>
            </a:r>
            <a:r>
              <a:rPr lang="de-CH" sz="1600" kern="1000" spc="30" dirty="0">
                <a:sym typeface="Wingdings" panose="05000000000000000000" pitchFamily="2" charset="2"/>
              </a:rPr>
              <a:t>/M-counter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b="1" kern="1000" spc="30" dirty="0">
                <a:sym typeface="Wingdings" panose="05000000000000000000" pitchFamily="2" charset="2"/>
              </a:rPr>
              <a:t>These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effects</a:t>
            </a:r>
            <a:r>
              <a:rPr lang="de-CH" sz="1600" b="1" kern="1000" spc="30" dirty="0">
                <a:sym typeface="Wingdings" panose="05000000000000000000" pitchFamily="2" charset="2"/>
              </a:rPr>
              <a:t> – absent in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standard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SR</a:t>
            </a:r>
            <a:r>
              <a:rPr lang="de-CH" sz="1600" b="1" kern="1000" spc="30" dirty="0">
                <a:sym typeface="Wingdings" panose="05000000000000000000" pitchFamily="2" charset="2"/>
              </a:rPr>
              <a:t> –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must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taken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into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account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analyzing</a:t>
            </a:r>
            <a:r>
              <a:rPr lang="de-CH" sz="1600" b="1" kern="1000" spc="30" dirty="0">
                <a:sym typeface="Wingdings" panose="05000000000000000000" pitchFamily="2" charset="2"/>
              </a:rPr>
              <a:t> LEM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data</a:t>
            </a:r>
            <a:r>
              <a:rPr lang="de-CH" sz="1600" b="1" kern="1000" spc="30" dirty="0">
                <a:sym typeface="Wingdings" panose="05000000000000000000" pitchFamily="2" charset="2"/>
              </a:rPr>
              <a:t>, e.g.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calculating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volume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fractions</a:t>
            </a:r>
            <a:endParaRPr lang="de-CH" sz="1600" kern="1000" spc="30" dirty="0">
              <a:sym typeface="Wingdings" panose="05000000000000000000" pitchFamily="2" charset="2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A79F1E-572C-5F2B-DA6B-B6B52F29D342}"/>
              </a:ext>
            </a:extLst>
          </p:cNvPr>
          <p:cNvGrpSpPr/>
          <p:nvPr/>
        </p:nvGrpSpPr>
        <p:grpSpPr>
          <a:xfrm>
            <a:off x="780580" y="863176"/>
            <a:ext cx="5315419" cy="5207920"/>
            <a:chOff x="780580" y="863176"/>
            <a:chExt cx="5315419" cy="520792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759940A-E1E0-0230-EF6B-52C1EF49F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580" y="1088740"/>
              <a:ext cx="5315419" cy="498235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AFBC81-C8A0-7A8E-5778-E31C4CAE626A}"/>
                </a:ext>
              </a:extLst>
            </p:cNvPr>
            <p:cNvSpPr txBox="1"/>
            <p:nvPr/>
          </p:nvSpPr>
          <p:spPr>
            <a:xfrm>
              <a:off x="4295800" y="863176"/>
              <a:ext cx="1080119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b="1" kern="1000" spc="30" dirty="0">
                  <a:cs typeface="Franklin Gothic Book"/>
                </a:rPr>
                <a:t>Ag sample</a:t>
              </a:r>
              <a:endParaRPr lang="de-CH" sz="16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F08277-CCC2-426B-99BC-8FDC16974209}"/>
                </a:ext>
              </a:extLst>
            </p:cNvPr>
            <p:cNvSpPr txBox="1"/>
            <p:nvPr/>
          </p:nvSpPr>
          <p:spPr>
            <a:xfrm>
              <a:off x="4871826" y="1817636"/>
              <a:ext cx="360039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/>
                <a:t>ZF</a:t>
              </a:r>
              <a:endParaRPr lang="de-CH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243CEE2-C9BA-6A1D-B2B5-42A8EC7908C1}"/>
                </a:ext>
              </a:extLst>
            </p:cNvPr>
            <p:cNvSpPr txBox="1"/>
            <p:nvPr/>
          </p:nvSpPr>
          <p:spPr>
            <a:xfrm>
              <a:off x="4656665" y="4293096"/>
              <a:ext cx="86409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/>
                <a:t>TF 10 </a:t>
              </a:r>
              <a:r>
                <a:rPr lang="de-CH" sz="1600" kern="1000" spc="30" dirty="0" err="1"/>
                <a:t>mT</a:t>
              </a:r>
              <a:endParaRPr lang="de-CH" sz="1600" dirty="0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F3D211DC-25F5-052B-2143-0045804B3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916" y="4988686"/>
            <a:ext cx="4402292" cy="172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190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9577139" cy="810444"/>
          </a:xfrm>
        </p:spPr>
        <p:txBody>
          <a:bodyPr/>
          <a:lstStyle/>
          <a:p>
            <a:r>
              <a:rPr lang="en-US" dirty="0"/>
              <a:t>H</a:t>
            </a:r>
            <a:r>
              <a:rPr lang="de-CH" dirty="0" err="1"/>
              <a:t>ow</a:t>
            </a:r>
            <a:r>
              <a:rPr lang="de-CH" dirty="0"/>
              <a:t> </a:t>
            </a:r>
            <a:r>
              <a:rPr lang="de-CH" dirty="0" err="1"/>
              <a:t>does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transport</a:t>
            </a:r>
            <a:r>
              <a:rPr lang="de-CH" dirty="0"/>
              <a:t> </a:t>
            </a:r>
            <a:r>
              <a:rPr lang="de-CH" dirty="0" err="1"/>
              <a:t>affect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spectra</a:t>
            </a:r>
            <a:r>
              <a:rPr lang="de-CH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59B9C-C699-A8BB-CC31-5144973A9A6A}"/>
              </a:ext>
            </a:extLst>
          </p:cNvPr>
          <p:cNvSpPr txBox="1"/>
          <p:nvPr/>
        </p:nvSpPr>
        <p:spPr>
          <a:xfrm>
            <a:off x="1913106" y="6302295"/>
            <a:ext cx="4470925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A. Suter et al., J. Phys.: </a:t>
            </a:r>
            <a:r>
              <a:rPr lang="de-CH" sz="1400" kern="1000" spc="30" dirty="0" err="1">
                <a:cs typeface="Franklin Gothic Book"/>
              </a:rPr>
              <a:t>Conf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kern="1000" spc="30" dirty="0" err="1">
                <a:cs typeface="Franklin Gothic Book"/>
              </a:rPr>
              <a:t>Ser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b="1" kern="1000" spc="30" dirty="0">
                <a:cs typeface="Franklin Gothic Book"/>
              </a:rPr>
              <a:t>2462</a:t>
            </a:r>
            <a:r>
              <a:rPr lang="de-CH" sz="1400" dirty="0"/>
              <a:t>, 012011 (2023)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6B064F-DF02-E99B-A049-C86EB193BC78}"/>
              </a:ext>
            </a:extLst>
          </p:cNvPr>
          <p:cNvSpPr txBox="1"/>
          <p:nvPr/>
        </p:nvSpPr>
        <p:spPr>
          <a:xfrm>
            <a:off x="6528048" y="979200"/>
            <a:ext cx="5115709" cy="52078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b="1" kern="1000" spc="30" dirty="0" err="1"/>
              <a:t>Observations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for</a:t>
            </a:r>
            <a:r>
              <a:rPr lang="de-CH" sz="1600" b="1" kern="1000" spc="30" dirty="0"/>
              <a:t> different </a:t>
            </a:r>
            <a:r>
              <a:rPr lang="de-CH" sz="1600" b="1" kern="1000" spc="30" dirty="0" err="1"/>
              <a:t>muon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transport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energies</a:t>
            </a:r>
            <a:r>
              <a:rPr lang="de-CH" sz="1600" b="1" kern="1000" spc="30" dirty="0"/>
              <a:t> («</a:t>
            </a:r>
            <a:r>
              <a:rPr lang="de-CH" sz="1600" b="1" kern="1000" spc="30" dirty="0" err="1"/>
              <a:t>Tr</a:t>
            </a:r>
            <a:r>
              <a:rPr lang="de-CH" sz="1600" b="1" kern="1000" spc="30" dirty="0"/>
              <a:t>=7.5,12,15kV»):</a:t>
            </a:r>
          </a:p>
          <a:p>
            <a:pPr>
              <a:lnSpc>
                <a:spcPct val="110000"/>
              </a:lnSpc>
            </a:pPr>
            <a:endParaRPr lang="de-CH" sz="1600" b="1" kern="1000" spc="30" dirty="0"/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/>
              <a:t>The </a:t>
            </a:r>
            <a:r>
              <a:rPr lang="de-CH" sz="1600" kern="1000" spc="30" dirty="0" err="1"/>
              <a:t>first</a:t>
            </a:r>
            <a:r>
              <a:rPr lang="de-CH" sz="1600" kern="1000" spc="30" dirty="0"/>
              <a:t> ~70 </a:t>
            </a:r>
            <a:r>
              <a:rPr lang="de-CH" sz="1600" kern="1000" spc="30" dirty="0" err="1"/>
              <a:t>ns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are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severely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distorted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by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the</a:t>
            </a:r>
            <a:r>
              <a:rPr lang="de-CH" sz="1600" kern="1000" spc="30" dirty="0"/>
              <a:t> time-</a:t>
            </a:r>
            <a:r>
              <a:rPr lang="de-CH" sz="1600" kern="1000" spc="30" dirty="0" err="1"/>
              <a:t>of</a:t>
            </a:r>
            <a:r>
              <a:rPr lang="de-CH" sz="1600" kern="1000" spc="30" dirty="0"/>
              <a:t>-</a:t>
            </a:r>
            <a:r>
              <a:rPr lang="de-CH" sz="1600" kern="1000" spc="30" dirty="0" err="1"/>
              <a:t>flight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distribution</a:t>
            </a:r>
            <a:r>
              <a:rPr lang="de-CH" sz="1600" kern="1000" spc="30" dirty="0"/>
              <a:t> </a:t>
            </a:r>
            <a:r>
              <a:rPr lang="de-CH" sz="1600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ignore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time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window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fitting</a:t>
            </a:r>
            <a:r>
              <a:rPr lang="de-CH" sz="1600" b="1" kern="1000" spc="30" dirty="0">
                <a:sym typeface="Wingdings" panose="05000000000000000000" pitchFamily="2" charset="2"/>
              </a:rPr>
              <a:t> LEM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data</a:t>
            </a:r>
            <a:r>
              <a:rPr lang="de-CH" sz="1600" b="1" kern="1000" spc="30" dirty="0">
                <a:sym typeface="Wingdings" panose="05000000000000000000" pitchFamily="2" charset="2"/>
              </a:rPr>
              <a:t>!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 keV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smaller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than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13.6 keV </a:t>
            </a:r>
            <a:r>
              <a:rPr lang="de-CH" sz="1600" b="1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is</a:t>
            </a:r>
            <a:r>
              <a:rPr lang="de-CH" sz="1600" b="1" kern="1000" spc="30" dirty="0">
                <a:sym typeface="Wingdings" panose="05000000000000000000" pitchFamily="2" charset="2"/>
              </a:rPr>
              <a:t> due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to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backscattering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of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at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low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implantation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energies</a:t>
            </a:r>
            <a:r>
              <a:rPr lang="de-CH" sz="1600" b="1" kern="1000" spc="30" dirty="0">
                <a:sym typeface="Wingdings" panose="05000000000000000000" pitchFamily="2" charset="2"/>
              </a:rPr>
              <a:t>,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backscattered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form Mu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7.5 keV beam </a:t>
            </a:r>
            <a:r>
              <a:rPr lang="de-CH" sz="1600" kern="1000" spc="30" dirty="0" err="1">
                <a:sym typeface="Wingdings" panose="05000000000000000000" pitchFamily="2" charset="2"/>
              </a:rPr>
              <a:t>transport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energy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reduced</a:t>
            </a:r>
            <a:r>
              <a:rPr lang="de-CH" sz="1600" kern="1000" spc="30" dirty="0">
                <a:sym typeface="Wingdings" panose="05000000000000000000" pitchFamily="2" charset="2"/>
              </a:rPr>
              <a:t> due </a:t>
            </a:r>
            <a:r>
              <a:rPr lang="de-CH" sz="1600" kern="1000" spc="30" dirty="0" err="1">
                <a:sym typeface="Wingdings" panose="05000000000000000000" pitchFamily="2" charset="2"/>
              </a:rPr>
              <a:t>to</a:t>
            </a:r>
            <a:r>
              <a:rPr lang="de-CH" sz="1600" kern="1000" spc="30" dirty="0">
                <a:sym typeface="Wingdings" panose="05000000000000000000" pitchFamily="2" charset="2"/>
              </a:rPr>
              <a:t> a </a:t>
            </a:r>
            <a:r>
              <a:rPr lang="de-CH" sz="1600" kern="1000" spc="30" dirty="0" err="1">
                <a:sym typeface="Wingdings" panose="05000000000000000000" pitchFamily="2" charset="2"/>
              </a:rPr>
              <a:t>higher</a:t>
            </a:r>
            <a:r>
              <a:rPr lang="de-CH" sz="1600" kern="1000" spc="30" dirty="0">
                <a:sym typeface="Wingdings" panose="05000000000000000000" pitchFamily="2" charset="2"/>
              </a:rPr>
              <a:t> Mu </a:t>
            </a:r>
            <a:r>
              <a:rPr lang="de-CH" sz="1600" kern="1000" spc="30" dirty="0" err="1">
                <a:sym typeface="Wingdings" panose="05000000000000000000" pitchFamily="2" charset="2"/>
              </a:rPr>
              <a:t>formation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probability</a:t>
            </a:r>
            <a:r>
              <a:rPr lang="de-CH" sz="1600" kern="1000" spc="30" dirty="0">
                <a:sym typeface="Wingdings" panose="05000000000000000000" pitchFamily="2" charset="2"/>
              </a:rPr>
              <a:t> at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carbon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foil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of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trigger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detector</a:t>
            </a:r>
            <a:r>
              <a:rPr lang="de-CH" sz="1600" kern="1000" spc="30" dirty="0">
                <a:sym typeface="Wingdings" panose="05000000000000000000" pitchFamily="2" charset="2"/>
              </a:rPr>
              <a:t>/M-counter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b="1" kern="1000" spc="30" dirty="0">
                <a:sym typeface="Wingdings" panose="05000000000000000000" pitchFamily="2" charset="2"/>
              </a:rPr>
              <a:t>These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effects</a:t>
            </a:r>
            <a:r>
              <a:rPr lang="de-CH" sz="1600" b="1" kern="1000" spc="30" dirty="0">
                <a:sym typeface="Wingdings" panose="05000000000000000000" pitchFamily="2" charset="2"/>
              </a:rPr>
              <a:t> – absent in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standard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SR</a:t>
            </a:r>
            <a:r>
              <a:rPr lang="de-CH" sz="1600" b="1" kern="1000" spc="30" dirty="0">
                <a:sym typeface="Wingdings" panose="05000000000000000000" pitchFamily="2" charset="2"/>
              </a:rPr>
              <a:t> –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must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taken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into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account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analyzing</a:t>
            </a:r>
            <a:r>
              <a:rPr lang="de-CH" sz="1600" b="1" kern="1000" spc="30" dirty="0">
                <a:sym typeface="Wingdings" panose="05000000000000000000" pitchFamily="2" charset="2"/>
              </a:rPr>
              <a:t> LEM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data</a:t>
            </a:r>
            <a:r>
              <a:rPr lang="de-CH" sz="1600" b="1" kern="1000" spc="30" dirty="0">
                <a:sym typeface="Wingdings" panose="05000000000000000000" pitchFamily="2" charset="2"/>
              </a:rPr>
              <a:t>, e.g.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calculating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volume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fractions</a:t>
            </a:r>
            <a:endParaRPr lang="de-CH" sz="1600" kern="1000" spc="30" dirty="0">
              <a:sym typeface="Wingdings" panose="05000000000000000000" pitchFamily="2" charset="2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A79F1E-572C-5F2B-DA6B-B6B52F29D342}"/>
              </a:ext>
            </a:extLst>
          </p:cNvPr>
          <p:cNvGrpSpPr/>
          <p:nvPr/>
        </p:nvGrpSpPr>
        <p:grpSpPr>
          <a:xfrm>
            <a:off x="780580" y="863176"/>
            <a:ext cx="5315419" cy="5207920"/>
            <a:chOff x="780580" y="863176"/>
            <a:chExt cx="5315419" cy="520792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759940A-E1E0-0230-EF6B-52C1EF49F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580" y="1088740"/>
              <a:ext cx="5315419" cy="498235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AFBC81-C8A0-7A8E-5778-E31C4CAE626A}"/>
                </a:ext>
              </a:extLst>
            </p:cNvPr>
            <p:cNvSpPr txBox="1"/>
            <p:nvPr/>
          </p:nvSpPr>
          <p:spPr>
            <a:xfrm>
              <a:off x="4295800" y="863176"/>
              <a:ext cx="1080119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b="1" kern="1000" spc="30" dirty="0">
                  <a:cs typeface="Franklin Gothic Book"/>
                </a:rPr>
                <a:t>Ag sample</a:t>
              </a:r>
              <a:endParaRPr lang="de-CH" sz="16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F08277-CCC2-426B-99BC-8FDC16974209}"/>
                </a:ext>
              </a:extLst>
            </p:cNvPr>
            <p:cNvSpPr txBox="1"/>
            <p:nvPr/>
          </p:nvSpPr>
          <p:spPr>
            <a:xfrm>
              <a:off x="4871826" y="1817636"/>
              <a:ext cx="360039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/>
                <a:t>ZF</a:t>
              </a:r>
              <a:endParaRPr lang="de-CH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243CEE2-C9BA-6A1D-B2B5-42A8EC7908C1}"/>
                </a:ext>
              </a:extLst>
            </p:cNvPr>
            <p:cNvSpPr txBox="1"/>
            <p:nvPr/>
          </p:nvSpPr>
          <p:spPr>
            <a:xfrm>
              <a:off x="4656665" y="4293096"/>
              <a:ext cx="86409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/>
                <a:t>TF 10 </a:t>
              </a:r>
              <a:r>
                <a:rPr lang="de-CH" sz="1600" kern="1000" spc="30" dirty="0" err="1"/>
                <a:t>mT</a:t>
              </a:r>
              <a:endParaRPr lang="de-CH" sz="1600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EFAF3A3-5334-B29C-A484-F946006D7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685" y="3386185"/>
            <a:ext cx="3627014" cy="2910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7391C1-7D27-35A9-D671-D4BF140F767F}"/>
              </a:ext>
            </a:extLst>
          </p:cNvPr>
          <p:cNvSpPr txBox="1"/>
          <p:nvPr/>
        </p:nvSpPr>
        <p:spPr>
          <a:xfrm>
            <a:off x="4047087" y="4175755"/>
            <a:ext cx="204891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kern="1000" spc="30" dirty="0" err="1"/>
              <a:t>Ferromagnetic</a:t>
            </a:r>
            <a:r>
              <a:rPr lang="de-CH" sz="1600" kern="1000" spc="30" dirty="0"/>
              <a:t> Ni, ZF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0851098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9577139" cy="810444"/>
          </a:xfrm>
        </p:spPr>
        <p:txBody>
          <a:bodyPr/>
          <a:lstStyle/>
          <a:p>
            <a:r>
              <a:rPr lang="en-US" dirty="0"/>
              <a:t>H</a:t>
            </a:r>
            <a:r>
              <a:rPr lang="de-CH" dirty="0" err="1"/>
              <a:t>ow</a:t>
            </a:r>
            <a:r>
              <a:rPr lang="de-CH" dirty="0"/>
              <a:t> </a:t>
            </a:r>
            <a:r>
              <a:rPr lang="de-CH" dirty="0" err="1"/>
              <a:t>does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transport</a:t>
            </a:r>
            <a:r>
              <a:rPr lang="de-CH" dirty="0"/>
              <a:t> </a:t>
            </a:r>
            <a:r>
              <a:rPr lang="de-CH" dirty="0" err="1"/>
              <a:t>affect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spectra</a:t>
            </a:r>
            <a:r>
              <a:rPr lang="de-CH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6B064F-DF02-E99B-A049-C86EB193BC78}"/>
              </a:ext>
            </a:extLst>
          </p:cNvPr>
          <p:cNvSpPr txBox="1"/>
          <p:nvPr/>
        </p:nvSpPr>
        <p:spPr>
          <a:xfrm>
            <a:off x="6528048" y="979200"/>
            <a:ext cx="5115709" cy="52078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b="1" kern="1000" spc="30" dirty="0" err="1"/>
              <a:t>Observations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for</a:t>
            </a:r>
            <a:r>
              <a:rPr lang="de-CH" sz="1600" b="1" kern="1000" spc="30" dirty="0"/>
              <a:t> different </a:t>
            </a:r>
            <a:r>
              <a:rPr lang="de-CH" sz="1600" b="1" kern="1000" spc="30" dirty="0" err="1"/>
              <a:t>muon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transport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energies</a:t>
            </a:r>
            <a:r>
              <a:rPr lang="de-CH" sz="1600" b="1" kern="1000" spc="30" dirty="0"/>
              <a:t> («</a:t>
            </a:r>
            <a:r>
              <a:rPr lang="de-CH" sz="1600" b="1" kern="1000" spc="30" dirty="0" err="1"/>
              <a:t>Tr</a:t>
            </a:r>
            <a:r>
              <a:rPr lang="de-CH" sz="1600" b="1" kern="1000" spc="30" dirty="0"/>
              <a:t>=7.5,12,15kV»):</a:t>
            </a:r>
          </a:p>
          <a:p>
            <a:pPr>
              <a:lnSpc>
                <a:spcPct val="110000"/>
              </a:lnSpc>
            </a:pPr>
            <a:endParaRPr lang="de-CH" sz="1600" b="1" kern="1000" spc="30" dirty="0"/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/>
              <a:t>The </a:t>
            </a:r>
            <a:r>
              <a:rPr lang="de-CH" sz="1600" kern="1000" spc="30" dirty="0" err="1"/>
              <a:t>first</a:t>
            </a:r>
            <a:r>
              <a:rPr lang="de-CH" sz="1600" kern="1000" spc="30" dirty="0"/>
              <a:t> ~70 </a:t>
            </a:r>
            <a:r>
              <a:rPr lang="de-CH" sz="1600" kern="1000" spc="30" dirty="0" err="1"/>
              <a:t>ns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are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severely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distorted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by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the</a:t>
            </a:r>
            <a:r>
              <a:rPr lang="de-CH" sz="1600" kern="1000" spc="30" dirty="0"/>
              <a:t> time-</a:t>
            </a:r>
            <a:r>
              <a:rPr lang="de-CH" sz="1600" kern="1000" spc="30" dirty="0" err="1"/>
              <a:t>of</a:t>
            </a:r>
            <a:r>
              <a:rPr lang="de-CH" sz="1600" kern="1000" spc="30" dirty="0"/>
              <a:t>-</a:t>
            </a:r>
            <a:r>
              <a:rPr lang="de-CH" sz="1600" kern="1000" spc="30" dirty="0" err="1"/>
              <a:t>flight</a:t>
            </a:r>
            <a:r>
              <a:rPr lang="de-CH" sz="1600" kern="1000" spc="30" dirty="0"/>
              <a:t> </a:t>
            </a:r>
            <a:r>
              <a:rPr lang="de-CH" sz="1600" kern="1000" spc="30" dirty="0" err="1"/>
              <a:t>distribution</a:t>
            </a:r>
            <a:r>
              <a:rPr lang="de-CH" sz="1600" kern="1000" spc="30" dirty="0"/>
              <a:t> </a:t>
            </a:r>
            <a:r>
              <a:rPr lang="de-CH" sz="1600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ignore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time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window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fitting</a:t>
            </a:r>
            <a:r>
              <a:rPr lang="de-CH" sz="1600" b="1" kern="1000" spc="30" dirty="0">
                <a:sym typeface="Wingdings" panose="05000000000000000000" pitchFamily="2" charset="2"/>
              </a:rPr>
              <a:t> LEM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data</a:t>
            </a:r>
            <a:r>
              <a:rPr lang="de-CH" sz="1600" b="1" kern="1000" spc="30" dirty="0">
                <a:sym typeface="Wingdings" panose="05000000000000000000" pitchFamily="2" charset="2"/>
              </a:rPr>
              <a:t>!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 keV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smaller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than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13.6 keV </a:t>
            </a:r>
            <a:r>
              <a:rPr lang="de-CH" sz="1600" b="1" kern="1000" spc="30" dirty="0">
                <a:sym typeface="Wingdings" panose="05000000000000000000" pitchFamily="2" charset="2"/>
              </a:rPr>
              <a:t>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this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is</a:t>
            </a:r>
            <a:r>
              <a:rPr lang="de-CH" sz="1600" b="1" kern="1000" spc="30" dirty="0">
                <a:sym typeface="Wingdings" panose="05000000000000000000" pitchFamily="2" charset="2"/>
              </a:rPr>
              <a:t> due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to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backscattering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of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at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low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implantation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energies</a:t>
            </a:r>
            <a:r>
              <a:rPr lang="de-CH" sz="1600" b="1" kern="1000" spc="30" dirty="0">
                <a:sym typeface="Wingdings" panose="05000000000000000000" pitchFamily="2" charset="2"/>
              </a:rPr>
              <a:t>,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where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backscattered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muons</a:t>
            </a:r>
            <a:r>
              <a:rPr lang="de-CH" sz="1600" b="1" kern="1000" spc="30" dirty="0">
                <a:sym typeface="Wingdings" panose="05000000000000000000" pitchFamily="2" charset="2"/>
              </a:rPr>
              <a:t> form Mu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The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at </a:t>
            </a:r>
            <a:r>
              <a:rPr lang="de-CH" sz="1600" kern="1000" spc="30" dirty="0" err="1">
                <a:sym typeface="Wingdings" panose="05000000000000000000" pitchFamily="2" charset="2"/>
              </a:rPr>
              <a:t>lower</a:t>
            </a:r>
            <a:r>
              <a:rPr lang="de-CH" sz="1600" kern="1000" spc="30" dirty="0">
                <a:sym typeface="Wingdings" panose="05000000000000000000" pitchFamily="2" charset="2"/>
              </a:rPr>
              <a:t> beam </a:t>
            </a:r>
            <a:r>
              <a:rPr lang="de-CH" sz="1600" kern="1000" spc="30" dirty="0" err="1">
                <a:sym typeface="Wingdings" panose="05000000000000000000" pitchFamily="2" charset="2"/>
              </a:rPr>
              <a:t>transport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energy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reduced</a:t>
            </a:r>
            <a:r>
              <a:rPr lang="de-CH" sz="1600" kern="1000" spc="30" dirty="0">
                <a:sym typeface="Wingdings" panose="05000000000000000000" pitchFamily="2" charset="2"/>
              </a:rPr>
              <a:t> due </a:t>
            </a:r>
            <a:r>
              <a:rPr lang="de-CH" sz="1600" kern="1000" spc="30" dirty="0" err="1">
                <a:sym typeface="Wingdings" panose="05000000000000000000" pitchFamily="2" charset="2"/>
              </a:rPr>
              <a:t>to</a:t>
            </a:r>
            <a:r>
              <a:rPr lang="de-CH" sz="1600" kern="1000" spc="30" dirty="0">
                <a:sym typeface="Wingdings" panose="05000000000000000000" pitchFamily="2" charset="2"/>
              </a:rPr>
              <a:t> a </a:t>
            </a:r>
            <a:r>
              <a:rPr lang="de-CH" sz="1600" kern="1000" spc="30" dirty="0" err="1">
                <a:sym typeface="Wingdings" panose="05000000000000000000" pitchFamily="2" charset="2"/>
              </a:rPr>
              <a:t>higher</a:t>
            </a:r>
            <a:r>
              <a:rPr lang="de-CH" sz="1600" kern="1000" spc="30" dirty="0">
                <a:sym typeface="Wingdings" panose="05000000000000000000" pitchFamily="2" charset="2"/>
              </a:rPr>
              <a:t> Mu </a:t>
            </a:r>
            <a:r>
              <a:rPr lang="de-CH" sz="1600" kern="1000" spc="30" dirty="0" err="1">
                <a:sym typeface="Wingdings" panose="05000000000000000000" pitchFamily="2" charset="2"/>
              </a:rPr>
              <a:t>formation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probability</a:t>
            </a:r>
            <a:r>
              <a:rPr lang="de-CH" sz="1600" kern="1000" spc="30" dirty="0">
                <a:sym typeface="Wingdings" panose="05000000000000000000" pitchFamily="2" charset="2"/>
              </a:rPr>
              <a:t> at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carbon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foil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of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trigger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detector</a:t>
            </a:r>
            <a:r>
              <a:rPr lang="de-CH" sz="1600" kern="1000" spc="30" dirty="0">
                <a:sym typeface="Wingdings" panose="05000000000000000000" pitchFamily="2" charset="2"/>
              </a:rPr>
              <a:t>/M-counter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b="1" kern="1000" spc="30" dirty="0" err="1">
                <a:sym typeface="Wingdings" panose="05000000000000000000" pitchFamily="2" charset="2"/>
              </a:rPr>
              <a:t>Increase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of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depolarization</a:t>
            </a:r>
            <a:r>
              <a:rPr lang="de-CH" sz="1600" b="1" kern="1000" spc="30" dirty="0">
                <a:sym typeface="Wingdings" panose="05000000000000000000" pitchFamily="2" charset="2"/>
              </a:rPr>
              <a:t> rate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below</a:t>
            </a:r>
            <a:r>
              <a:rPr lang="de-CH" sz="1600" b="1" kern="1000" spc="30" dirty="0">
                <a:sym typeface="Wingdings" panose="05000000000000000000" pitchFamily="2" charset="2"/>
              </a:rPr>
              <a:t> 2 keV: beam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reflection</a:t>
            </a:r>
            <a:r>
              <a:rPr lang="de-CH" sz="1600" b="1" kern="1000" spc="30" dirty="0">
                <a:sym typeface="Wingdings" panose="05000000000000000000" pitchFamily="2" charset="2"/>
              </a:rPr>
              <a:t>!</a:t>
            </a:r>
            <a:endParaRPr lang="de-CH" sz="1600" kern="1000" spc="30" dirty="0">
              <a:sym typeface="Wingdings" panose="05000000000000000000" pitchFamily="2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F61464-309B-F593-8BB9-9D2DF1A37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950" y="1187113"/>
            <a:ext cx="3926535" cy="49403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40B811-FE16-B9ED-3DC7-F6DC63FD7D6A}"/>
              </a:ext>
            </a:extLst>
          </p:cNvPr>
          <p:cNvSpPr txBox="1"/>
          <p:nvPr/>
        </p:nvSpPr>
        <p:spPr>
          <a:xfrm>
            <a:off x="2279576" y="6293048"/>
            <a:ext cx="3498378" cy="3670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 err="1"/>
              <a:t>Unpublished</a:t>
            </a:r>
            <a:r>
              <a:rPr lang="de-CH" sz="1400" kern="1000" spc="30" dirty="0"/>
              <a:t> LEM </a:t>
            </a:r>
            <a:r>
              <a:rPr lang="de-CH" sz="1400" kern="1000" spc="30" dirty="0" err="1"/>
              <a:t>data</a:t>
            </a:r>
            <a:r>
              <a:rPr lang="de-CH" sz="1400" kern="1000" spc="30" dirty="0"/>
              <a:t>, LEM </a:t>
            </a:r>
            <a:r>
              <a:rPr lang="de-CH" sz="1400" kern="1000" spc="30" dirty="0" err="1"/>
              <a:t>group</a:t>
            </a:r>
            <a:r>
              <a:rPr lang="de-CH" sz="1400" dirty="0"/>
              <a:t> (2023)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93360F-7C3C-EC4E-C3F0-81A07272BF05}"/>
              </a:ext>
            </a:extLst>
          </p:cNvPr>
          <p:cNvSpPr txBox="1"/>
          <p:nvPr/>
        </p:nvSpPr>
        <p:spPr>
          <a:xfrm>
            <a:off x="3215680" y="2996952"/>
            <a:ext cx="1080119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b="1" kern="1000" spc="30" dirty="0">
                <a:cs typeface="Franklin Gothic Book"/>
              </a:rPr>
              <a:t>Ag sample</a:t>
            </a:r>
            <a:endParaRPr lang="de-CH" sz="16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34772CA-8DC8-7998-0023-6038C0066EAC}"/>
              </a:ext>
            </a:extLst>
          </p:cNvPr>
          <p:cNvSpPr/>
          <p:nvPr/>
        </p:nvSpPr>
        <p:spPr>
          <a:xfrm>
            <a:off x="2279576" y="2708920"/>
            <a:ext cx="504056" cy="1224136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576261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9577139" cy="810444"/>
          </a:xfrm>
        </p:spPr>
        <p:txBody>
          <a:bodyPr/>
          <a:lstStyle/>
          <a:p>
            <a:r>
              <a:rPr lang="en-US" dirty="0"/>
              <a:t>H</a:t>
            </a:r>
            <a:r>
              <a:rPr lang="de-CH" dirty="0" err="1"/>
              <a:t>ow</a:t>
            </a:r>
            <a:r>
              <a:rPr lang="de-CH" dirty="0"/>
              <a:t> </a:t>
            </a:r>
            <a:r>
              <a:rPr lang="de-CH" dirty="0" err="1"/>
              <a:t>does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transport</a:t>
            </a:r>
            <a:r>
              <a:rPr lang="de-CH" dirty="0"/>
              <a:t> </a:t>
            </a:r>
            <a:r>
              <a:rPr lang="de-CH" dirty="0" err="1"/>
              <a:t>affect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spectra</a:t>
            </a:r>
            <a:r>
              <a:rPr lang="de-CH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6B064F-DF02-E99B-A049-C86EB193BC78}"/>
              </a:ext>
            </a:extLst>
          </p:cNvPr>
          <p:cNvSpPr txBox="1"/>
          <p:nvPr/>
        </p:nvSpPr>
        <p:spPr>
          <a:xfrm>
            <a:off x="6528048" y="979200"/>
            <a:ext cx="5115709" cy="52078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600" b="1" kern="1000" spc="30" dirty="0" err="1"/>
              <a:t>Muon</a:t>
            </a:r>
            <a:r>
              <a:rPr lang="de-CH" sz="1600" b="1" kern="1000" spc="30" dirty="0"/>
              <a:t> beam </a:t>
            </a:r>
            <a:r>
              <a:rPr lang="de-CH" sz="1600" b="1" kern="1000" spc="30" dirty="0" err="1"/>
              <a:t>reflection</a:t>
            </a:r>
            <a:r>
              <a:rPr lang="de-CH" sz="1600" b="1" kern="1000" spc="30" dirty="0"/>
              <a:t> at </a:t>
            </a:r>
            <a:r>
              <a:rPr lang="de-CH" sz="1600" b="1" kern="1000" spc="30" dirty="0" err="1"/>
              <a:t>low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implantation</a:t>
            </a:r>
            <a:r>
              <a:rPr lang="de-CH" sz="1600" b="1" kern="1000" spc="30" dirty="0"/>
              <a:t> </a:t>
            </a:r>
            <a:r>
              <a:rPr lang="de-CH" sz="1600" b="1" kern="1000" spc="30" dirty="0" err="1"/>
              <a:t>energies</a:t>
            </a:r>
            <a:endParaRPr lang="de-CH" sz="1600" b="1" kern="1000" spc="30" dirty="0"/>
          </a:p>
          <a:p>
            <a:pPr>
              <a:lnSpc>
                <a:spcPct val="110000"/>
              </a:lnSpc>
            </a:pPr>
            <a:endParaRPr lang="de-CH" sz="1600" b="1" kern="1000" spc="30" dirty="0"/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Origin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large, </a:t>
            </a:r>
            <a:r>
              <a:rPr lang="de-CH" sz="1600" kern="1000" spc="30" dirty="0" err="1">
                <a:sym typeface="Wingdings" panose="05000000000000000000" pitchFamily="2" charset="2"/>
              </a:rPr>
              <a:t>decelarating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electric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field</a:t>
            </a:r>
            <a:r>
              <a:rPr lang="de-CH" sz="1600" kern="1000" spc="30" dirty="0">
                <a:sym typeface="Wingdings" panose="05000000000000000000" pitchFamily="2" charset="2"/>
              </a:rPr>
              <a:t> in front </a:t>
            </a:r>
            <a:r>
              <a:rPr lang="de-CH" sz="1600" kern="1000" spc="30" dirty="0" err="1">
                <a:sym typeface="Wingdings" panose="05000000000000000000" pitchFamily="2" charset="2"/>
              </a:rPr>
              <a:t>of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sample </a:t>
            </a:r>
            <a:r>
              <a:rPr lang="de-CH" sz="1600" kern="1000" spc="30" dirty="0" err="1">
                <a:sym typeface="Wingdings" panose="05000000000000000000" pitchFamily="2" charset="2"/>
              </a:rPr>
              <a:t>plate</a:t>
            </a:r>
            <a:r>
              <a:rPr lang="de-CH" sz="1600" kern="1000" spc="30" dirty="0">
                <a:sym typeface="Wingdings" panose="05000000000000000000" pitchFamily="2" charset="2"/>
              </a:rPr>
              <a:t>, </a:t>
            </a:r>
            <a:r>
              <a:rPr lang="de-CH" sz="1600" kern="1000" spc="30" dirty="0" err="1">
                <a:sym typeface="Wingdings" panose="05000000000000000000" pitchFamily="2" charset="2"/>
              </a:rPr>
              <a:t>as</a:t>
            </a:r>
            <a:r>
              <a:rPr lang="de-CH" sz="1600" kern="1000" spc="30" dirty="0">
                <a:sym typeface="Wingdings" panose="05000000000000000000" pitchFamily="2" charset="2"/>
              </a:rPr>
              <a:t> also </a:t>
            </a:r>
            <a:r>
              <a:rPr lang="de-CH" sz="1600" kern="1000" spc="30" dirty="0" err="1">
                <a:sym typeface="Wingdings" panose="05000000000000000000" pitchFamily="2" charset="2"/>
              </a:rPr>
              <a:t>demonstrated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by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musrSim</a:t>
            </a:r>
            <a:r>
              <a:rPr lang="de-CH" sz="1600" kern="1000" spc="30" dirty="0">
                <a:sym typeface="Wingdings" panose="05000000000000000000" pitchFamily="2" charset="2"/>
              </a:rPr>
              <a:t>/</a:t>
            </a:r>
            <a:r>
              <a:rPr lang="de-CH" sz="1600" kern="1000" spc="30" dirty="0" err="1">
                <a:sym typeface="Wingdings" panose="05000000000000000000" pitchFamily="2" charset="2"/>
              </a:rPr>
              <a:t>Geant</a:t>
            </a:r>
            <a:r>
              <a:rPr lang="de-CH" sz="1600" kern="1000" spc="30" dirty="0">
                <a:sym typeface="Wingdings" panose="05000000000000000000" pitchFamily="2" charset="2"/>
              </a:rPr>
              <a:t> 4 </a:t>
            </a:r>
            <a:r>
              <a:rPr lang="de-CH" sz="1600" kern="1000" spc="30" dirty="0" err="1">
                <a:sym typeface="Wingdings" panose="05000000000000000000" pitchFamily="2" charset="2"/>
              </a:rPr>
              <a:t>simulations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b="1" kern="1000" spc="3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sym typeface="Wingdings" panose="05000000000000000000" pitchFamily="2" charset="2"/>
              </a:rPr>
              <a:t>In TF-</a:t>
            </a:r>
            <a:r>
              <a:rPr lang="de-CH" sz="1600" kern="1000" spc="3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de-CH" sz="1600" kern="1000" spc="30" dirty="0" err="1">
                <a:sym typeface="Wingdings" panose="05000000000000000000" pitchFamily="2" charset="2"/>
              </a:rPr>
              <a:t>SR</a:t>
            </a:r>
            <a:r>
              <a:rPr lang="de-CH" sz="1600" kern="1000" spc="30" dirty="0">
                <a:sym typeface="Wingdings" panose="05000000000000000000" pitchFamily="2" charset="2"/>
              </a:rPr>
              <a:t> in a </a:t>
            </a:r>
            <a:r>
              <a:rPr lang="de-CH" sz="1600" kern="1000" spc="30" dirty="0" err="1">
                <a:sym typeface="Wingdings" panose="05000000000000000000" pitchFamily="2" charset="2"/>
              </a:rPr>
              <a:t>ferromagnetic</a:t>
            </a:r>
            <a:r>
              <a:rPr lang="de-CH" sz="1600" kern="1000" spc="30" dirty="0">
                <a:sym typeface="Wingdings" panose="05000000000000000000" pitchFamily="2" charset="2"/>
              </a:rPr>
              <a:t> Ni </a:t>
            </a:r>
            <a:r>
              <a:rPr lang="de-CH" sz="1600" kern="1000" spc="30" dirty="0" err="1">
                <a:sym typeface="Wingdings" panose="05000000000000000000" pitchFamily="2" charset="2"/>
              </a:rPr>
              <a:t>layer</a:t>
            </a:r>
            <a:r>
              <a:rPr lang="de-CH" sz="1600" kern="1000" spc="30" dirty="0">
                <a:sym typeface="Wingdings" panose="05000000000000000000" pitchFamily="2" charset="2"/>
              </a:rPr>
              <a:t>,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asymmetry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increases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below</a:t>
            </a:r>
            <a:r>
              <a:rPr lang="de-CH" sz="1600" kern="1000" spc="30" dirty="0">
                <a:sym typeface="Wingdings" panose="05000000000000000000" pitchFamily="2" charset="2"/>
              </a:rPr>
              <a:t> ~3 keV. This </a:t>
            </a:r>
            <a:r>
              <a:rPr lang="de-CH" sz="1600" kern="1000" spc="30" dirty="0" err="1">
                <a:sym typeface="Wingdings" panose="05000000000000000000" pitchFamily="2" charset="2"/>
              </a:rPr>
              <a:t>is</a:t>
            </a:r>
            <a:r>
              <a:rPr lang="de-CH" sz="1600" kern="1000" spc="30" dirty="0">
                <a:sym typeface="Wingdings" panose="05000000000000000000" pitchFamily="2" charset="2"/>
              </a:rPr>
              <a:t> due </a:t>
            </a:r>
            <a:r>
              <a:rPr lang="de-CH" sz="1600" kern="1000" spc="30" dirty="0" err="1">
                <a:sym typeface="Wingdings" panose="05000000000000000000" pitchFamily="2" charset="2"/>
              </a:rPr>
              <a:t>to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reflected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de-CH" sz="1600" kern="1000" spc="30" baseline="30000" dirty="0">
                <a:sym typeface="Wingdings" panose="05000000000000000000" pitchFamily="2" charset="2"/>
              </a:rPr>
              <a:t>+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stopping</a:t>
            </a:r>
            <a:r>
              <a:rPr lang="de-CH" sz="1600" kern="1000" spc="30" dirty="0">
                <a:sym typeface="Wingdings" panose="05000000000000000000" pitchFamily="2" charset="2"/>
              </a:rPr>
              <a:t> in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non-</a:t>
            </a:r>
            <a:r>
              <a:rPr lang="de-CH" sz="1600" kern="1000" spc="30" dirty="0" err="1">
                <a:sym typeface="Wingdings" panose="05000000000000000000" pitchFamily="2" charset="2"/>
              </a:rPr>
              <a:t>magnetic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radiation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shield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of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the</a:t>
            </a:r>
            <a:r>
              <a:rPr lang="de-CH" sz="1600" kern="1000" spc="30" dirty="0">
                <a:sym typeface="Wingdings" panose="05000000000000000000" pitchFamily="2" charset="2"/>
              </a:rPr>
              <a:t> </a:t>
            </a:r>
            <a:r>
              <a:rPr lang="de-CH" sz="1600" kern="1000" spc="30" dirty="0" err="1">
                <a:sym typeface="Wingdings" panose="05000000000000000000" pitchFamily="2" charset="2"/>
              </a:rPr>
              <a:t>cryostat</a:t>
            </a:r>
            <a:r>
              <a:rPr lang="de-CH" sz="1600" kern="1000" spc="30" dirty="0">
                <a:sym typeface="Wingdings" panose="05000000000000000000" pitchFamily="2" charset="2"/>
              </a:rPr>
              <a:t> – </a:t>
            </a:r>
            <a:r>
              <a:rPr lang="de-CH" sz="1600" b="1" kern="1000" spc="30" dirty="0">
                <a:sym typeface="Wingdings" panose="05000000000000000000" pitchFamily="2" charset="2"/>
              </a:rPr>
              <a:t>and not due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to</a:t>
            </a:r>
            <a:r>
              <a:rPr lang="de-CH" sz="1600" b="1" kern="1000" spc="30" dirty="0">
                <a:sym typeface="Wingdings" panose="05000000000000000000" pitchFamily="2" charset="2"/>
              </a:rPr>
              <a:t> an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increase</a:t>
            </a:r>
            <a:r>
              <a:rPr lang="de-CH" sz="1600" b="1" kern="1000" spc="30" dirty="0">
                <a:sym typeface="Wingdings" panose="05000000000000000000" pitchFamily="2" charset="2"/>
              </a:rPr>
              <a:t> in non-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magnetic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volume</a:t>
            </a:r>
            <a:r>
              <a:rPr lang="de-CH" sz="1600" b="1" kern="1000" spc="30" dirty="0">
                <a:sym typeface="Wingdings" panose="05000000000000000000" pitchFamily="2" charset="2"/>
              </a:rPr>
              <a:t> </a:t>
            </a:r>
            <a:r>
              <a:rPr lang="de-CH" sz="1600" b="1" kern="1000" spc="30" dirty="0" err="1">
                <a:sym typeface="Wingdings" panose="05000000000000000000" pitchFamily="2" charset="2"/>
              </a:rPr>
              <a:t>fraction</a:t>
            </a:r>
            <a:endParaRPr lang="de-CH" sz="1600" b="1" kern="1000" spc="30" dirty="0">
              <a:sym typeface="Wingdings" panose="05000000000000000000" pitchFamily="2" charset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A06BE3A-CDD2-FA88-2B28-0E2780307E5F}"/>
              </a:ext>
            </a:extLst>
          </p:cNvPr>
          <p:cNvGrpSpPr/>
          <p:nvPr/>
        </p:nvGrpSpPr>
        <p:grpSpPr>
          <a:xfrm>
            <a:off x="369094" y="984874"/>
            <a:ext cx="4819824" cy="2598236"/>
            <a:chOff x="369094" y="984874"/>
            <a:chExt cx="4819824" cy="259823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3CE9EB4-1D24-3DFE-7A91-92D93D357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9094" y="984874"/>
              <a:ext cx="4819824" cy="259823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4594BD-08DD-B226-FA3D-B49B44164F06}"/>
                </a:ext>
              </a:extLst>
            </p:cNvPr>
            <p:cNvSpPr txBox="1"/>
            <p:nvPr/>
          </p:nvSpPr>
          <p:spPr>
            <a:xfrm>
              <a:off x="2698374" y="1150460"/>
              <a:ext cx="1237386" cy="5503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>
                  <a:solidFill>
                    <a:srgbClr val="FF66FF"/>
                  </a:solidFill>
                </a:rPr>
                <a:t>Magenta: </a:t>
              </a:r>
              <a:r>
                <a:rPr lang="de-CH" sz="1600" kern="1000" spc="30" dirty="0">
                  <a:solidFill>
                    <a:srgbClr val="FF66FF"/>
                  </a:solidFill>
                  <a:latin typeface="Symbol" panose="05050102010706020507" pitchFamily="18" charset="2"/>
                </a:rPr>
                <a:t>m</a:t>
              </a:r>
              <a:r>
                <a:rPr lang="de-CH" sz="1600" kern="1000" spc="30" dirty="0">
                  <a:solidFill>
                    <a:srgbClr val="FF66FF"/>
                  </a:solidFill>
                </a:rPr>
                <a:t>+</a:t>
              </a:r>
            </a:p>
            <a:p>
              <a:pPr>
                <a:lnSpc>
                  <a:spcPct val="110000"/>
                </a:lnSpc>
              </a:pPr>
              <a:r>
                <a:rPr lang="de-CH" sz="1600" kern="1000" spc="30" dirty="0">
                  <a:solidFill>
                    <a:schemeClr val="accent1"/>
                  </a:solidFill>
                </a:rPr>
                <a:t>Blue: e+</a:t>
              </a:r>
              <a:endParaRPr lang="de-CH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59D222D-CA72-D2A1-B320-F706DDD9AE27}"/>
              </a:ext>
            </a:extLst>
          </p:cNvPr>
          <p:cNvSpPr txBox="1"/>
          <p:nvPr/>
        </p:nvSpPr>
        <p:spPr>
          <a:xfrm>
            <a:off x="1919536" y="6335035"/>
            <a:ext cx="4470925" cy="55034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Suter et al., J. Phys.: </a:t>
            </a:r>
            <a:r>
              <a:rPr lang="de-CH" sz="1400" kern="1000" spc="30" dirty="0" err="1">
                <a:cs typeface="Franklin Gothic Book"/>
              </a:rPr>
              <a:t>Conf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kern="1000" spc="30" dirty="0" err="1">
                <a:cs typeface="Franklin Gothic Book"/>
              </a:rPr>
              <a:t>Ser</a:t>
            </a:r>
            <a:r>
              <a:rPr lang="de-CH" sz="1400" kern="1000" spc="30" dirty="0">
                <a:cs typeface="Franklin Gothic Book"/>
              </a:rPr>
              <a:t>. </a:t>
            </a:r>
            <a:r>
              <a:rPr lang="de-CH" sz="1400" b="1" kern="1000" spc="30" dirty="0">
                <a:cs typeface="Franklin Gothic Book"/>
              </a:rPr>
              <a:t>2462</a:t>
            </a:r>
            <a:r>
              <a:rPr lang="de-CH" sz="1400" dirty="0"/>
              <a:t>, 012011 (2023)</a:t>
            </a:r>
          </a:p>
          <a:p>
            <a:pPr>
              <a:lnSpc>
                <a:spcPct val="110000"/>
              </a:lnSpc>
            </a:pPr>
            <a:r>
              <a:rPr lang="de-CH" sz="1400" dirty="0" err="1"/>
              <a:t>musrSim</a:t>
            </a:r>
            <a:r>
              <a:rPr lang="de-CH" sz="1400" dirty="0"/>
              <a:t>: K. </a:t>
            </a:r>
            <a:r>
              <a:rPr lang="de-CH" sz="1400" dirty="0" err="1"/>
              <a:t>Sedlak</a:t>
            </a:r>
            <a:r>
              <a:rPr lang="de-CH" sz="1400" dirty="0"/>
              <a:t> et al., Phys. </a:t>
            </a:r>
            <a:r>
              <a:rPr lang="de-CH" sz="1400" dirty="0" err="1"/>
              <a:t>Proc</a:t>
            </a:r>
            <a:r>
              <a:rPr lang="de-CH" sz="1400" dirty="0"/>
              <a:t>. </a:t>
            </a:r>
            <a:r>
              <a:rPr lang="de-CH" sz="1400" b="1" dirty="0"/>
              <a:t>30</a:t>
            </a:r>
            <a:r>
              <a:rPr lang="de-CH" sz="1400" dirty="0"/>
              <a:t>, 61 (2012)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975DEDD-033F-0913-670D-26B956F38D61}"/>
              </a:ext>
            </a:extLst>
          </p:cNvPr>
          <p:cNvGrpSpPr/>
          <p:nvPr/>
        </p:nvGrpSpPr>
        <p:grpSpPr>
          <a:xfrm>
            <a:off x="1054579" y="2924944"/>
            <a:ext cx="4248472" cy="3332634"/>
            <a:chOff x="1054579" y="2924944"/>
            <a:chExt cx="4248472" cy="333263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04B414B-73CD-4F2C-B601-DE20DDBC1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4579" y="2924944"/>
              <a:ext cx="4248472" cy="333263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D89A80-FC0F-23D3-5831-9C2D3411B3F9}"/>
                </a:ext>
              </a:extLst>
            </p:cNvPr>
            <p:cNvSpPr txBox="1"/>
            <p:nvPr/>
          </p:nvSpPr>
          <p:spPr>
            <a:xfrm>
              <a:off x="2279576" y="4021949"/>
              <a:ext cx="2506058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600" kern="1000" spc="30" dirty="0" err="1"/>
                <a:t>Ferromagnetic</a:t>
              </a:r>
              <a:r>
                <a:rPr lang="de-CH" sz="1600" kern="1000" spc="30" dirty="0"/>
                <a:t> Ni, TF 10 </a:t>
              </a:r>
              <a:r>
                <a:rPr lang="de-CH" sz="1600" kern="1000" spc="30" dirty="0" err="1"/>
                <a:t>mT</a:t>
              </a:r>
              <a:endParaRPr lang="de-CH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3376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– sample </a:t>
            </a:r>
            <a:r>
              <a:rPr lang="de-CH" dirty="0" err="1"/>
              <a:t>plates</a:t>
            </a:r>
            <a:r>
              <a:rPr lang="de-CH" dirty="0"/>
              <a:t> and beam </a:t>
            </a:r>
            <a:r>
              <a:rPr lang="de-CH" dirty="0" err="1"/>
              <a:t>spot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2787901" y="2200275"/>
            <a:ext cx="2572388" cy="2733675"/>
            <a:chOff x="1216276" y="2238374"/>
            <a:chExt cx="2572388" cy="27336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276" y="2238374"/>
              <a:ext cx="2572388" cy="2733675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 bwMode="auto">
            <a:xfrm flipV="1">
              <a:off x="1695450" y="2819400"/>
              <a:ext cx="1581150" cy="1295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 rot="19246416">
              <a:off x="2657475" y="2781300"/>
              <a:ext cx="428625" cy="3048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kern="1000" spc="30" dirty="0">
                  <a:solidFill>
                    <a:schemeClr val="bg1"/>
                  </a:solidFill>
                  <a:cs typeface="Franklin Gothic Book"/>
                </a:rPr>
                <a:t>7cm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97401" y="1096550"/>
            <a:ext cx="3486150" cy="95608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kern="1000" spc="30" dirty="0">
                <a:cs typeface="Franklin Gothic Book"/>
              </a:rPr>
              <a:t>Sample plates: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Ag coated pure aluminum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Ni coated pure aluminum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712" y="707835"/>
            <a:ext cx="3152680" cy="25931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77300" y="11906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kern="1000" spc="30" dirty="0" err="1">
                <a:cs typeface="Franklin Gothic Book"/>
              </a:rPr>
              <a:t>Muon</a:t>
            </a:r>
            <a:endParaRPr lang="de-CH" kern="1000" spc="30" dirty="0">
              <a:cs typeface="Franklin Gothic Book"/>
            </a:endParaRPr>
          </a:p>
          <a:p>
            <a:pPr algn="ctr"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Beam Spot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738938" y="3567112"/>
            <a:ext cx="3173787" cy="3021855"/>
            <a:chOff x="5214937" y="3567111"/>
            <a:chExt cx="3173787" cy="302185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4937" y="4240958"/>
              <a:ext cx="3121247" cy="234800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31212" y="3567111"/>
              <a:ext cx="2957512" cy="6858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Sample size dependent</a:t>
              </a:r>
            </a:p>
            <a:p>
              <a:pPr algn="ctr">
                <a:lnSpc>
                  <a:spcPct val="110000"/>
                </a:lnSpc>
              </a:pPr>
              <a:r>
                <a:rPr lang="en-US" kern="1000" spc="30" dirty="0">
                  <a:cs typeface="Franklin Gothic Book"/>
                </a:rPr>
                <a:t>Muon fraction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70314" y="5534024"/>
            <a:ext cx="3511425" cy="828676"/>
            <a:chOff x="1246313" y="5534024"/>
            <a:chExt cx="3511425" cy="828676"/>
          </a:xfrm>
        </p:grpSpPr>
        <p:sp>
          <p:nvSpPr>
            <p:cNvPr id="14" name="TextBox 13"/>
            <p:cNvSpPr txBox="1"/>
            <p:nvPr/>
          </p:nvSpPr>
          <p:spPr>
            <a:xfrm>
              <a:off x="1246313" y="5657850"/>
              <a:ext cx="2574674" cy="7048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b="1" kern="1000" spc="30" dirty="0">
                  <a:cs typeface="Franklin Gothic Book"/>
                </a:rPr>
                <a:t>How do we deal</a:t>
              </a:r>
              <a:br>
                <a:rPr lang="en-US" b="1" kern="1000" spc="30" dirty="0">
                  <a:cs typeface="Franklin Gothic Book"/>
                </a:rPr>
              </a:br>
              <a:r>
                <a:rPr lang="en-US" b="1" kern="1000" spc="30" dirty="0">
                  <a:cs typeface="Franklin Gothic Book"/>
                </a:rPr>
                <a:t>with the background?</a:t>
              </a:r>
            </a:p>
          </p:txBody>
        </p:sp>
        <p:sp>
          <p:nvSpPr>
            <p:cNvPr id="16" name="Right Arrow 15"/>
            <p:cNvSpPr/>
            <p:nvPr/>
          </p:nvSpPr>
          <p:spPr bwMode="auto">
            <a:xfrm rot="9509728">
              <a:off x="3924301" y="5534024"/>
              <a:ext cx="833437" cy="247650"/>
            </a:xfrm>
            <a:prstGeom prst="rightArrow">
              <a:avLst>
                <a:gd name="adj1" fmla="val 50000"/>
                <a:gd name="adj2" fmla="val 103846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401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– sample </a:t>
            </a:r>
            <a:r>
              <a:rPr lang="de-CH" dirty="0" err="1"/>
              <a:t>plates</a:t>
            </a:r>
            <a:r>
              <a:rPr lang="de-CH" dirty="0"/>
              <a:t>,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parameters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971675" y="6505575"/>
            <a:ext cx="5695950" cy="3429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H. </a:t>
            </a:r>
            <a:r>
              <a:rPr lang="de-CH" sz="1400" kern="1000" spc="30" dirty="0" err="1">
                <a:cs typeface="Franklin Gothic Book"/>
              </a:rPr>
              <a:t>Saadaoui</a:t>
            </a:r>
            <a:r>
              <a:rPr lang="de-CH" sz="1400" kern="1000" spc="30" dirty="0">
                <a:cs typeface="Franklin Gothic Book"/>
              </a:rPr>
              <a:t> et al., </a:t>
            </a:r>
            <a:r>
              <a:rPr lang="en-US" sz="1400" kern="1000" spc="30" dirty="0">
                <a:cs typeface="Franklin Gothic Book"/>
              </a:rPr>
              <a:t>Physics Procedia </a:t>
            </a:r>
            <a:r>
              <a:rPr lang="en-US" sz="1400" b="1" kern="1000" spc="30" dirty="0">
                <a:cs typeface="Franklin Gothic Book"/>
              </a:rPr>
              <a:t>30,</a:t>
            </a:r>
            <a:r>
              <a:rPr lang="en-US" sz="1400" kern="1000" spc="30" dirty="0">
                <a:cs typeface="Franklin Gothic Book"/>
              </a:rPr>
              <a:t> 164 (2012)</a:t>
            </a:r>
            <a:endParaRPr lang="de-CH" sz="1400" kern="1000" spc="30" dirty="0"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713" y="1985465"/>
            <a:ext cx="4195762" cy="33916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3775" y="1714002"/>
            <a:ext cx="1409700" cy="2571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i="1" kern="1000" spc="30" dirty="0">
                <a:cs typeface="Franklin Gothic Book"/>
              </a:rPr>
              <a:t>E</a:t>
            </a:r>
            <a:r>
              <a:rPr lang="de-CH" sz="1400" kern="1000" spc="30" dirty="0">
                <a:cs typeface="Franklin Gothic Book"/>
              </a:rPr>
              <a:t>=14keV, </a:t>
            </a:r>
            <a:r>
              <a:rPr lang="de-CH" sz="1400" i="1" kern="1000" spc="30" dirty="0">
                <a:cs typeface="Franklin Gothic Book"/>
              </a:rPr>
              <a:t>T</a:t>
            </a:r>
            <a:r>
              <a:rPr lang="de-CH" sz="1400" kern="1000" spc="30" dirty="0">
                <a:cs typeface="Franklin Gothic Book"/>
              </a:rPr>
              <a:t>=100K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348" y="924068"/>
            <a:ext cx="3136964" cy="25428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348" y="3996116"/>
            <a:ext cx="3287840" cy="25303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237269" y="4084738"/>
            <a:ext cx="840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400" i="1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E</a:t>
            </a:r>
            <a:r>
              <a:rPr lang="de-CH" sz="1400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=14keV</a:t>
            </a:r>
            <a:endParaRPr lang="de-CH" dirty="0"/>
          </a:p>
        </p:txBody>
      </p:sp>
      <p:sp>
        <p:nvSpPr>
          <p:cNvPr id="13" name="Rectangle 12"/>
          <p:cNvSpPr/>
          <p:nvPr/>
        </p:nvSpPr>
        <p:spPr>
          <a:xfrm>
            <a:off x="7409060" y="988003"/>
            <a:ext cx="752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400" i="1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T</a:t>
            </a:r>
            <a:r>
              <a:rPr lang="de-CH" sz="1400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=100K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0611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Generation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polarized</a:t>
            </a:r>
            <a:r>
              <a:rPr lang="de-CH" dirty="0"/>
              <a:t> epithermal (~eV)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2262188" y="1881188"/>
            <a:ext cx="2730501" cy="2649538"/>
            <a:chOff x="465" y="1185"/>
            <a:chExt cx="1720" cy="1669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293" y="1185"/>
              <a:ext cx="135" cy="1388"/>
            </a:xfrm>
            <a:prstGeom prst="rect">
              <a:avLst/>
            </a:prstGeom>
            <a:solidFill>
              <a:srgbClr val="C0C0C0"/>
            </a:solidFill>
            <a:ln w="126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593" y="2620"/>
              <a:ext cx="1040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>
                <a:spcBef>
                  <a:spcPts val="1125"/>
                </a:spcBef>
                <a:spcAft>
                  <a:spcPts val="300"/>
                </a:spcAft>
              </a:pPr>
              <a:r>
                <a:rPr lang="en-GB" altLang="de-DE" sz="1800" dirty="0">
                  <a:latin typeface="Arial" charset="0"/>
                </a:rPr>
                <a:t>~</a:t>
              </a:r>
              <a:r>
                <a:rPr lang="de-CH" altLang="de-DE" sz="1800" dirty="0">
                  <a:latin typeface="Arial" charset="0"/>
                </a:rPr>
                <a:t>100 </a:t>
              </a:r>
              <a:r>
                <a:rPr lang="de-CH" altLang="de-DE" sz="1800" dirty="0">
                  <a:latin typeface="Symbol" pitchFamily="16" charset="2"/>
                </a:rPr>
                <a:t>m</a:t>
              </a:r>
              <a:r>
                <a:rPr lang="de-CH" altLang="de-DE" sz="1800" dirty="0">
                  <a:latin typeface="Arial" charset="0"/>
                </a:rPr>
                <a:t>m Ag</a:t>
              </a:r>
            </a:p>
          </p:txBody>
        </p:sp>
        <p:graphicFrame>
          <p:nvGraphicFramePr>
            <p:cNvPr id="8" name="Object 4"/>
            <p:cNvGraphicFramePr>
              <a:graphicFrameLocks noChangeAspect="1"/>
            </p:cNvGraphicFramePr>
            <p:nvPr/>
          </p:nvGraphicFramePr>
          <p:xfrm>
            <a:off x="465" y="1642"/>
            <a:ext cx="536" cy="5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3" imgW="997200" imgH="1083600" progId="">
                    <p:embed/>
                  </p:oleObj>
                </mc:Choice>
                <mc:Fallback>
                  <p:oleObj r:id="rId3" imgW="997200" imgH="1083600" progId="">
                    <p:embed/>
                    <p:pic>
                      <p:nvPicPr>
                        <p:cNvPr id="8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" y="1642"/>
                          <a:ext cx="536" cy="583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 flipH="1">
              <a:off x="1270" y="1776"/>
              <a:ext cx="200" cy="179"/>
            </a:xfrm>
            <a:custGeom>
              <a:avLst/>
              <a:gdLst>
                <a:gd name="T0" fmla="*/ 191 w 191"/>
                <a:gd name="T1" fmla="*/ 185 h 185"/>
                <a:gd name="T2" fmla="*/ 162 w 191"/>
                <a:gd name="T3" fmla="*/ 179 h 185"/>
                <a:gd name="T4" fmla="*/ 137 w 191"/>
                <a:gd name="T5" fmla="*/ 156 h 185"/>
                <a:gd name="T6" fmla="*/ 119 w 191"/>
                <a:gd name="T7" fmla="*/ 140 h 185"/>
                <a:gd name="T8" fmla="*/ 99 w 191"/>
                <a:gd name="T9" fmla="*/ 108 h 185"/>
                <a:gd name="T10" fmla="*/ 90 w 191"/>
                <a:gd name="T11" fmla="*/ 87 h 185"/>
                <a:gd name="T12" fmla="*/ 84 w 191"/>
                <a:gd name="T13" fmla="*/ 65 h 185"/>
                <a:gd name="T14" fmla="*/ 78 w 191"/>
                <a:gd name="T15" fmla="*/ 51 h 185"/>
                <a:gd name="T16" fmla="*/ 72 w 191"/>
                <a:gd name="T17" fmla="*/ 32 h 185"/>
                <a:gd name="T18" fmla="*/ 54 w 191"/>
                <a:gd name="T19" fmla="*/ 6 h 185"/>
                <a:gd name="T20" fmla="*/ 38 w 191"/>
                <a:gd name="T21" fmla="*/ 2 h 185"/>
                <a:gd name="T22" fmla="*/ 23 w 191"/>
                <a:gd name="T23" fmla="*/ 0 h 185"/>
                <a:gd name="T24" fmla="*/ 0 w 191"/>
                <a:gd name="T25" fmla="*/ 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85">
                  <a:moveTo>
                    <a:pt x="191" y="185"/>
                  </a:moveTo>
                  <a:cubicBezTo>
                    <a:pt x="181" y="183"/>
                    <a:pt x="172" y="181"/>
                    <a:pt x="162" y="179"/>
                  </a:cubicBezTo>
                  <a:cubicBezTo>
                    <a:pt x="151" y="174"/>
                    <a:pt x="146" y="164"/>
                    <a:pt x="137" y="156"/>
                  </a:cubicBezTo>
                  <a:cubicBezTo>
                    <a:pt x="131" y="151"/>
                    <a:pt x="119" y="140"/>
                    <a:pt x="119" y="140"/>
                  </a:cubicBezTo>
                  <a:cubicBezTo>
                    <a:pt x="114" y="128"/>
                    <a:pt x="105" y="119"/>
                    <a:pt x="99" y="108"/>
                  </a:cubicBezTo>
                  <a:cubicBezTo>
                    <a:pt x="98" y="100"/>
                    <a:pt x="94" y="94"/>
                    <a:pt x="90" y="87"/>
                  </a:cubicBezTo>
                  <a:cubicBezTo>
                    <a:pt x="89" y="80"/>
                    <a:pt x="87" y="71"/>
                    <a:pt x="84" y="65"/>
                  </a:cubicBezTo>
                  <a:cubicBezTo>
                    <a:pt x="83" y="59"/>
                    <a:pt x="80" y="56"/>
                    <a:pt x="78" y="51"/>
                  </a:cubicBezTo>
                  <a:cubicBezTo>
                    <a:pt x="77" y="45"/>
                    <a:pt x="75" y="38"/>
                    <a:pt x="72" y="32"/>
                  </a:cubicBezTo>
                  <a:cubicBezTo>
                    <a:pt x="71" y="25"/>
                    <a:pt x="61" y="7"/>
                    <a:pt x="54" y="6"/>
                  </a:cubicBezTo>
                  <a:cubicBezTo>
                    <a:pt x="46" y="0"/>
                    <a:pt x="48" y="4"/>
                    <a:pt x="38" y="2"/>
                  </a:cubicBezTo>
                  <a:cubicBezTo>
                    <a:pt x="34" y="0"/>
                    <a:pt x="27" y="2"/>
                    <a:pt x="23" y="0"/>
                  </a:cubicBezTo>
                  <a:cubicBezTo>
                    <a:pt x="15" y="1"/>
                    <a:pt x="0" y="9"/>
                    <a:pt x="0" y="9"/>
                  </a:cubicBezTo>
                </a:path>
              </a:pathLst>
            </a:custGeom>
            <a:noFill/>
            <a:ln w="25560" cap="flat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graphicFrame>
          <p:nvGraphicFramePr>
            <p:cNvPr id="11" name="Object 7"/>
            <p:cNvGraphicFramePr>
              <a:graphicFrameLocks noChangeAspect="1"/>
            </p:cNvGraphicFramePr>
            <p:nvPr/>
          </p:nvGraphicFramePr>
          <p:xfrm>
            <a:off x="1565" y="1220"/>
            <a:ext cx="620" cy="1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5" imgW="1090080" imgH="2136240" progId="">
                    <p:embed/>
                  </p:oleObj>
                </mc:Choice>
                <mc:Fallback>
                  <p:oleObj r:id="rId5" imgW="1090080" imgH="2136240" progId="">
                    <p:embed/>
                    <p:pic>
                      <p:nvPicPr>
                        <p:cNvPr id="11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5" y="1220"/>
                          <a:ext cx="620" cy="1215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752600" y="5081589"/>
            <a:ext cx="4032250" cy="124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spcBef>
                <a:spcPts val="1250"/>
              </a:spcBef>
            </a:pPr>
            <a:r>
              <a:rPr lang="en-US" altLang="de-DE" sz="1600" b="1" dirty="0">
                <a:latin typeface="+mn-lt"/>
              </a:rPr>
              <a:t>Using a proper moderator:</a:t>
            </a:r>
          </a:p>
          <a:p>
            <a:pPr algn="ctr">
              <a:spcBef>
                <a:spcPts val="1250"/>
              </a:spcBef>
            </a:pPr>
            <a:r>
              <a:rPr lang="en-US" altLang="de-DE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 motivated by experiments for positron moderation, a solid film of a rare-gas should work!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188076" y="1412776"/>
            <a:ext cx="4003675" cy="11018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altLang="de-DE" sz="1600" b="1" dirty="0">
                <a:latin typeface="+mn-lt"/>
              </a:rPr>
              <a:t>Energy spectrum after a degrader</a:t>
            </a:r>
          </a:p>
          <a:p>
            <a:pPr algn="ctr"/>
            <a:endParaRPr lang="en-US" altLang="de-DE" sz="1600" b="1" dirty="0">
              <a:latin typeface="+mn-lt"/>
            </a:endParaRPr>
          </a:p>
          <a:p>
            <a:pPr algn="ctr"/>
            <a:r>
              <a:rPr lang="en-US" altLang="de-DE" sz="1600" dirty="0">
                <a:latin typeface="+mn-lt"/>
              </a:rPr>
              <a:t>Solid line: muon energy spectrum</a:t>
            </a:r>
          </a:p>
          <a:p>
            <a:pPr algn="ctr"/>
            <a:r>
              <a:rPr lang="en-US" altLang="de-DE" sz="1600" dirty="0">
                <a:latin typeface="+mn-lt"/>
              </a:rPr>
              <a:t>Solid circles: energy spectrum of muonium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615358" y="5945188"/>
            <a:ext cx="382404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fr-FR" altLang="de-DE" sz="1400" dirty="0">
                <a:latin typeface="+mj-lt"/>
              </a:rPr>
              <a:t>T. Prokscha et al.,</a:t>
            </a:r>
            <a:r>
              <a:rPr lang="fr-FR" altLang="de-DE" sz="1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fr-FR" altLang="de-DE" sz="1400" dirty="0">
                <a:latin typeface="+mj-lt"/>
              </a:rPr>
              <a:t>Phys. </a:t>
            </a:r>
            <a:r>
              <a:rPr lang="fr-FR" altLang="de-DE" sz="1400" dirty="0" err="1">
                <a:latin typeface="+mj-lt"/>
              </a:rPr>
              <a:t>Rev</a:t>
            </a:r>
            <a:r>
              <a:rPr lang="fr-FR" altLang="de-DE" sz="1400" dirty="0">
                <a:latin typeface="+mj-lt"/>
              </a:rPr>
              <a:t>.</a:t>
            </a:r>
            <a:r>
              <a:rPr lang="fr-FR" altLang="de-DE" sz="1400" b="1" dirty="0">
                <a:latin typeface="+mj-lt"/>
              </a:rPr>
              <a:t> A58</a:t>
            </a:r>
            <a:r>
              <a:rPr lang="fr-FR" altLang="de-DE" sz="1400" dirty="0">
                <a:latin typeface="+mj-lt"/>
              </a:rPr>
              <a:t>, 3739 (1998).</a:t>
            </a:r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4" y="2514600"/>
            <a:ext cx="4160837" cy="310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12">
            <a:extLst>
              <a:ext uri="{FF2B5EF4-FFF2-40B4-BE49-F238E27FC236}">
                <a16:creationId xmlns:a16="http://schemas.microsoft.com/office/drawing/2014/main" id="{5952FC1F-8A47-4FE0-B7E9-7D84AFCE1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950" y="1408114"/>
            <a:ext cx="2076450" cy="7408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„Surface“ </a:t>
            </a:r>
            <a:r>
              <a:rPr lang="de-CH" altLang="de-DE" sz="1400" b="1" dirty="0" err="1">
                <a:solidFill>
                  <a:schemeClr val="accent3"/>
                </a:solidFill>
                <a:latin typeface="+mn-lt"/>
              </a:rPr>
              <a:t>Muons</a:t>
            </a:r>
            <a:endParaRPr lang="de-CH" altLang="de-DE" sz="1400" b="1" dirty="0">
              <a:solidFill>
                <a:schemeClr val="accent3"/>
              </a:solidFill>
              <a:latin typeface="+mn-lt"/>
            </a:endParaRP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~ 4 MeV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~ 100% </a:t>
            </a:r>
            <a:r>
              <a:rPr lang="de-CH" altLang="de-DE" sz="1400" b="1" dirty="0" err="1">
                <a:solidFill>
                  <a:schemeClr val="accent3"/>
                </a:solidFill>
                <a:latin typeface="+mn-lt"/>
              </a:rPr>
              <a:t>polarized</a:t>
            </a:r>
            <a:endParaRPr lang="de-CH" altLang="de-DE" sz="14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50706" y="3456588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muonium</a:t>
            </a:r>
            <a:endParaRPr lang="en-US" kern="1000" spc="30" dirty="0">
              <a:cs typeface="Franklin Gothic Book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7896200" y="3789040"/>
            <a:ext cx="504056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7124025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</a:t>
            </a:r>
            <a:r>
              <a:rPr lang="de-CH" dirty="0" err="1"/>
              <a:t>cryostats</a:t>
            </a:r>
            <a:r>
              <a:rPr lang="de-CH" dirty="0"/>
              <a:t> – </a:t>
            </a:r>
            <a:r>
              <a:rPr lang="de-CH" dirty="0" err="1"/>
              <a:t>cold</a:t>
            </a:r>
            <a:r>
              <a:rPr lang="de-CH" dirty="0"/>
              <a:t> </a:t>
            </a:r>
            <a:r>
              <a:rPr lang="de-CH" dirty="0" err="1"/>
              <a:t>finger</a:t>
            </a:r>
            <a:r>
              <a:rPr lang="de-CH" dirty="0"/>
              <a:t> </a:t>
            </a:r>
            <a:r>
              <a:rPr lang="de-CH" dirty="0" err="1"/>
              <a:t>cryostats</a:t>
            </a:r>
            <a:r>
              <a:rPr lang="de-CH" dirty="0"/>
              <a:t> («Konti»)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3" t="13812"/>
          <a:stretch/>
        </p:blipFill>
        <p:spPr>
          <a:xfrm>
            <a:off x="2388132" y="1169852"/>
            <a:ext cx="2924922" cy="2246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983" y="3560410"/>
            <a:ext cx="2903220" cy="2388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9976" y="1481002"/>
            <a:ext cx="6048672" cy="42522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b="1" dirty="0" err="1"/>
              <a:t>Konti</a:t>
            </a:r>
            <a:r>
              <a:rPr lang="de-CH" b="1" dirty="0"/>
              <a:t> </a:t>
            </a:r>
            <a:r>
              <a:rPr lang="de-CH" b="1" dirty="0" err="1"/>
              <a:t>flow</a:t>
            </a:r>
            <a:r>
              <a:rPr lang="de-CH" b="1" dirty="0"/>
              <a:t> </a:t>
            </a:r>
            <a:r>
              <a:rPr lang="de-CH" b="1" dirty="0" err="1"/>
              <a:t>cryostats</a:t>
            </a:r>
            <a:r>
              <a:rPr lang="de-CH" b="1" dirty="0"/>
              <a:t>, 4 - 320 K at sample </a:t>
            </a:r>
            <a:r>
              <a:rPr lang="de-CH" b="1" dirty="0" err="1"/>
              <a:t>plate</a:t>
            </a:r>
            <a:r>
              <a:rPr lang="de-CH" b="1" dirty="0"/>
              <a:t> </a:t>
            </a:r>
          </a:p>
          <a:p>
            <a:r>
              <a:rPr lang="de-CH" dirty="0"/>
              <a:t>Konti-1: 	normal </a:t>
            </a:r>
            <a:r>
              <a:rPr lang="de-CH" dirty="0" err="1"/>
              <a:t>operation</a:t>
            </a:r>
            <a:r>
              <a:rPr lang="de-CH" dirty="0"/>
              <a:t> and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special</a:t>
            </a:r>
            <a:r>
              <a:rPr lang="de-CH" dirty="0"/>
              <a:t> </a:t>
            </a:r>
            <a:r>
              <a:rPr lang="de-CH" dirty="0" err="1"/>
              <a:t>experiments</a:t>
            </a:r>
            <a:r>
              <a:rPr lang="de-CH" dirty="0"/>
              <a:t> </a:t>
            </a:r>
          </a:p>
          <a:p>
            <a:r>
              <a:rPr lang="de-CH" dirty="0"/>
              <a:t>                      (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injection</a:t>
            </a:r>
            <a:r>
              <a:rPr lang="de-CH" dirty="0"/>
              <a:t> and </a:t>
            </a:r>
            <a:r>
              <a:rPr lang="de-CH" dirty="0" err="1"/>
              <a:t>tests</a:t>
            </a:r>
            <a:r>
              <a:rPr lang="de-CH" dirty="0"/>
              <a:t>) </a:t>
            </a:r>
          </a:p>
          <a:p>
            <a:r>
              <a:rPr lang="de-CH" dirty="0"/>
              <a:t>Konti-2: 	normal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operation</a:t>
            </a:r>
            <a:r>
              <a:rPr lang="de-CH" dirty="0"/>
              <a:t> </a:t>
            </a:r>
          </a:p>
          <a:p>
            <a:r>
              <a:rPr lang="de-CH" dirty="0"/>
              <a:t>Konti-3: 	normal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operation</a:t>
            </a:r>
            <a:r>
              <a:rPr lang="de-CH" dirty="0"/>
              <a:t>, </a:t>
            </a:r>
          </a:p>
          <a:p>
            <a:r>
              <a:rPr lang="de-CH" dirty="0"/>
              <a:t>	</a:t>
            </a:r>
            <a:r>
              <a:rPr lang="de-CH" dirty="0" err="1"/>
              <a:t>application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electric</a:t>
            </a:r>
            <a:r>
              <a:rPr lang="de-CH" dirty="0"/>
              <a:t> </a:t>
            </a:r>
            <a:r>
              <a:rPr lang="de-CH" dirty="0" err="1"/>
              <a:t>fields</a:t>
            </a:r>
            <a:r>
              <a:rPr lang="de-CH" dirty="0"/>
              <a:t>,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injection</a:t>
            </a:r>
            <a:r>
              <a:rPr lang="de-CH" dirty="0"/>
              <a:t> </a:t>
            </a:r>
          </a:p>
          <a:p>
            <a:r>
              <a:rPr lang="de-CH" dirty="0"/>
              <a:t>Konti-4: 	normal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operation</a:t>
            </a:r>
            <a:endParaRPr lang="de-CH" dirty="0"/>
          </a:p>
          <a:p>
            <a:endParaRPr lang="de-CH" dirty="0"/>
          </a:p>
          <a:p>
            <a:r>
              <a:rPr lang="de-CH" b="1" dirty="0"/>
              <a:t>Sample </a:t>
            </a:r>
            <a:r>
              <a:rPr lang="de-CH" b="1" dirty="0" err="1"/>
              <a:t>change</a:t>
            </a:r>
            <a:r>
              <a:rPr lang="de-CH" b="1" dirty="0"/>
              <a:t>: 2 – 3 h </a:t>
            </a:r>
          </a:p>
          <a:p>
            <a:endParaRPr lang="de-CH" dirty="0"/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de-CH" dirty="0"/>
              <a:t>Sample </a:t>
            </a:r>
            <a:r>
              <a:rPr lang="de-CH" dirty="0" err="1"/>
              <a:t>plate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biased</a:t>
            </a:r>
            <a:r>
              <a:rPr lang="de-CH" dirty="0"/>
              <a:t> </a:t>
            </a:r>
            <a:r>
              <a:rPr lang="de-CH" dirty="0" err="1"/>
              <a:t>up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+/-12.5kV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adjust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implantation</a:t>
            </a:r>
            <a:r>
              <a:rPr lang="de-CH" dirty="0"/>
              <a:t> </a:t>
            </a:r>
            <a:r>
              <a:rPr lang="de-CH" dirty="0" err="1"/>
              <a:t>energy</a:t>
            </a:r>
            <a:r>
              <a:rPr lang="de-CH" dirty="0"/>
              <a:t>.</a:t>
            </a: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de-CH" dirty="0"/>
              <a:t>A </a:t>
            </a:r>
            <a:r>
              <a:rPr lang="de-CH" dirty="0" err="1"/>
              <a:t>sapphire</a:t>
            </a:r>
            <a:r>
              <a:rPr lang="de-CH" dirty="0"/>
              <a:t> </a:t>
            </a:r>
            <a:r>
              <a:rPr lang="de-CH" dirty="0" err="1"/>
              <a:t>disk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used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electric</a:t>
            </a:r>
            <a:r>
              <a:rPr lang="de-CH" dirty="0"/>
              <a:t> </a:t>
            </a:r>
            <a:r>
              <a:rPr lang="de-CH" dirty="0" err="1"/>
              <a:t>insulation</a:t>
            </a:r>
            <a:r>
              <a:rPr lang="de-CH" dirty="0"/>
              <a:t> and </a:t>
            </a:r>
            <a:r>
              <a:rPr lang="de-CH" dirty="0" err="1"/>
              <a:t>providing</a:t>
            </a:r>
            <a:r>
              <a:rPr lang="de-CH" dirty="0"/>
              <a:t> </a:t>
            </a:r>
            <a:r>
              <a:rPr lang="de-CH" dirty="0" err="1"/>
              <a:t>good</a:t>
            </a:r>
            <a:r>
              <a:rPr lang="de-CH" dirty="0"/>
              <a:t> thermal </a:t>
            </a:r>
            <a:r>
              <a:rPr lang="de-CH" dirty="0" err="1"/>
              <a:t>conductivity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cold</a:t>
            </a:r>
            <a:r>
              <a:rPr lang="de-CH" dirty="0"/>
              <a:t> </a:t>
            </a:r>
            <a:r>
              <a:rPr lang="de-CH" dirty="0" err="1"/>
              <a:t>finger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cryostat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  <a:p>
            <a:endParaRPr lang="de-CH" sz="16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D4876C4-FD6F-D35A-2284-53C29DCE7664}"/>
              </a:ext>
            </a:extLst>
          </p:cNvPr>
          <p:cNvCxnSpPr>
            <a:cxnSpLocks/>
          </p:cNvCxnSpPr>
          <p:nvPr/>
        </p:nvCxnSpPr>
        <p:spPr>
          <a:xfrm flipH="1" flipV="1">
            <a:off x="4151784" y="4221088"/>
            <a:ext cx="1944216" cy="14401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6BC662-6B06-23C1-881E-0C01358EBF00}"/>
              </a:ext>
            </a:extLst>
          </p:cNvPr>
          <p:cNvCxnSpPr>
            <a:cxnSpLocks/>
          </p:cNvCxnSpPr>
          <p:nvPr/>
        </p:nvCxnSpPr>
        <p:spPr>
          <a:xfrm flipH="1" flipV="1">
            <a:off x="4079776" y="4365104"/>
            <a:ext cx="2592288" cy="70586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263522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</a:t>
            </a:r>
            <a:r>
              <a:rPr lang="de-CH" dirty="0" err="1"/>
              <a:t>cryostats</a:t>
            </a:r>
            <a:r>
              <a:rPr lang="de-CH" dirty="0"/>
              <a:t> – «</a:t>
            </a:r>
            <a:r>
              <a:rPr lang="de-CH" dirty="0" err="1"/>
              <a:t>LowTemp</a:t>
            </a:r>
            <a:r>
              <a:rPr lang="de-CH" dirty="0"/>
              <a:t> </a:t>
            </a:r>
            <a:r>
              <a:rPr lang="de-CH" dirty="0" err="1"/>
              <a:t>Cryo</a:t>
            </a:r>
            <a:r>
              <a:rPr lang="de-CH" dirty="0"/>
              <a:t>» </a:t>
            </a:r>
            <a:r>
              <a:rPr lang="de-CH" dirty="0" err="1"/>
              <a:t>with</a:t>
            </a:r>
            <a:r>
              <a:rPr lang="de-CH" dirty="0"/>
              <a:t> He </a:t>
            </a:r>
            <a:r>
              <a:rPr lang="de-CH" dirty="0" err="1"/>
              <a:t>phase</a:t>
            </a:r>
            <a:r>
              <a:rPr lang="de-CH" dirty="0"/>
              <a:t> </a:t>
            </a:r>
            <a:r>
              <a:rPr lang="de-CH" dirty="0" err="1"/>
              <a:t>separator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6"/>
          <a:stretch>
            <a:fillRect/>
          </a:stretch>
        </p:blipFill>
        <p:spPr bwMode="auto">
          <a:xfrm>
            <a:off x="8308186" y="3246584"/>
            <a:ext cx="2359815" cy="374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53"/>
          <a:stretch>
            <a:fillRect/>
          </a:stretch>
        </p:blipFill>
        <p:spPr bwMode="auto">
          <a:xfrm>
            <a:off x="6557989" y="1427262"/>
            <a:ext cx="1800225" cy="488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lmu.web.psi.ch/docu/nemu/html/LEM_Doc/images/LowTemp-Cryo-Bp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868" y="2488571"/>
            <a:ext cx="5346205" cy="377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4411" y="908720"/>
            <a:ext cx="1935480" cy="15925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00256" y="5731344"/>
            <a:ext cx="567304" cy="3183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solidFill>
                  <a:srgbClr val="EB5B00"/>
                </a:solidFill>
                <a:cs typeface="Franklin Gothic Book"/>
              </a:rPr>
              <a:t>2.1K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980888"/>
            <a:ext cx="1920000" cy="1440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447940" y="842650"/>
            <a:ext cx="2455296" cy="1645920"/>
            <a:chOff x="2923940" y="842650"/>
            <a:chExt cx="2455296" cy="164592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3" t="15057" r="27767" b="19039"/>
            <a:stretch/>
          </p:blipFill>
          <p:spPr>
            <a:xfrm>
              <a:off x="3638218" y="842650"/>
              <a:ext cx="1741018" cy="1645920"/>
            </a:xfrm>
            <a:prstGeom prst="rect">
              <a:avLst/>
            </a:prstGeom>
          </p:spPr>
        </p:pic>
        <p:sp>
          <p:nvSpPr>
            <p:cNvPr id="12" name="Down Arrow 11"/>
            <p:cNvSpPr/>
            <p:nvPr/>
          </p:nvSpPr>
          <p:spPr bwMode="auto">
            <a:xfrm rot="16200000">
              <a:off x="3019212" y="1404703"/>
              <a:ext cx="385520" cy="576064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504411" y="3840601"/>
            <a:ext cx="567304" cy="3183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solidFill>
                  <a:srgbClr val="EB5B00"/>
                </a:solidFill>
                <a:cs typeface="Franklin Gothic Book"/>
              </a:rPr>
              <a:t>2.8K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87786" y="3846838"/>
            <a:ext cx="567304" cy="3183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solidFill>
                  <a:srgbClr val="EB5B00"/>
                </a:solidFill>
                <a:cs typeface="Franklin Gothic Book"/>
              </a:rPr>
              <a:t>2.3K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27528" r="3318" b="36236"/>
          <a:stretch/>
        </p:blipFill>
        <p:spPr>
          <a:xfrm rot="4026352">
            <a:off x="8694799" y="3631966"/>
            <a:ext cx="659269" cy="269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27528" r="3318" b="36236"/>
          <a:stretch/>
        </p:blipFill>
        <p:spPr>
          <a:xfrm rot="6652425">
            <a:off x="9594370" y="3632049"/>
            <a:ext cx="659269" cy="269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27528" r="3318" b="36236"/>
          <a:stretch/>
        </p:blipFill>
        <p:spPr>
          <a:xfrm rot="5400000">
            <a:off x="9141372" y="3496274"/>
            <a:ext cx="659269" cy="2699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336360" y="2852936"/>
            <a:ext cx="1008112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kern="1000" spc="30" dirty="0">
                <a:solidFill>
                  <a:schemeClr val="accent3"/>
                </a:solidFill>
                <a:cs typeface="Franklin Gothic Book"/>
              </a:rPr>
              <a:t>≈ 200 </a:t>
            </a:r>
            <a:r>
              <a:rPr lang="en-US" b="1" kern="1000" spc="30" dirty="0" err="1">
                <a:solidFill>
                  <a:schemeClr val="accent3"/>
                </a:solidFill>
                <a:cs typeface="Franklin Gothic Book"/>
              </a:rPr>
              <a:t>mW</a:t>
            </a:r>
            <a:endParaRPr lang="en-US" b="1" kern="1000" spc="30" dirty="0">
              <a:solidFill>
                <a:schemeClr val="accent3"/>
              </a:solidFill>
              <a:cs typeface="Franklin Gothic 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3602E5-DD00-5526-AB30-C36C2E7D4098}"/>
              </a:ext>
            </a:extLst>
          </p:cNvPr>
          <p:cNvSpPr txBox="1"/>
          <p:nvPr/>
        </p:nvSpPr>
        <p:spPr>
          <a:xfrm>
            <a:off x="6096000" y="6201140"/>
            <a:ext cx="5256584" cy="42988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de-CH" sz="1600" dirty="0"/>
          </a:p>
          <a:p>
            <a:r>
              <a:rPr lang="de-CH" sz="1600" b="1" dirty="0"/>
              <a:t>Sample </a:t>
            </a:r>
            <a:r>
              <a:rPr lang="de-CH" sz="1600" b="1" dirty="0" err="1"/>
              <a:t>change</a:t>
            </a:r>
            <a:r>
              <a:rPr lang="de-CH" sz="1600" b="1" dirty="0"/>
              <a:t>: 6 h </a:t>
            </a:r>
          </a:p>
        </p:txBody>
      </p:sp>
    </p:spTree>
    <p:extLst>
      <p:ext uri="{BB962C8B-B14F-4D97-AF65-F5344CB8AC3E}">
        <p14:creationId xmlns:p14="http://schemas.microsoft.com/office/powerpoint/2010/main" val="3414420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LEM – </a:t>
            </a:r>
            <a:r>
              <a:rPr lang="de-CH" dirty="0" err="1"/>
              <a:t>Oven</a:t>
            </a:r>
            <a:r>
              <a:rPr lang="de-CH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801012" y="1128045"/>
            <a:ext cx="3872714" cy="51633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700950" y="2627314"/>
            <a:ext cx="813341" cy="36787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err="1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Macor</a:t>
            </a:r>
            <a:endParaRPr lang="en-US" dirty="0">
              <a:solidFill>
                <a:srgbClr val="000000"/>
              </a:solidFill>
              <a:ea typeface="ヒラギノ角ゴ Pro W3" pitchFamily="2"/>
              <a:cs typeface="ヒラギノ角ゴ Pro W3" pitchFamily="2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4352659" y="2820113"/>
            <a:ext cx="348291" cy="2307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oval" w="med" len="med"/>
            <a:tailEnd type="none"/>
          </a:ln>
          <a:effectLst/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39372" y="112804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959836" y="1273324"/>
            <a:ext cx="2204815" cy="666572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Radiation </a:t>
            </a:r>
            <a:r>
              <a:rPr lang="de-CH" kern="1000" spc="30" dirty="0" err="1">
                <a:cs typeface="Franklin Gothic Book"/>
              </a:rPr>
              <a:t>shield</a:t>
            </a:r>
            <a:br>
              <a:rPr lang="de-CH" kern="1000" spc="30" dirty="0">
                <a:cs typeface="Franklin Gothic Book"/>
              </a:rPr>
            </a:br>
            <a:r>
              <a:rPr lang="de-CH" kern="1000" spc="30" dirty="0" err="1">
                <a:cs typeface="Franklin Gothic Book"/>
              </a:rPr>
              <a:t>missing</a:t>
            </a:r>
            <a:r>
              <a:rPr lang="de-CH" kern="1000" spc="30" dirty="0">
                <a:cs typeface="Franklin Gothic Book"/>
              </a:rPr>
              <a:t> in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picture</a:t>
            </a:r>
            <a:endParaRPr lang="de-CH" kern="1000" spc="30" dirty="0">
              <a:cs typeface="Franklin Gothic Book"/>
            </a:endParaRPr>
          </a:p>
        </p:txBody>
      </p:sp>
      <p:cxnSp>
        <p:nvCxnSpPr>
          <p:cNvPr id="11" name="Straight Arrow Connector 10"/>
          <p:cNvCxnSpPr>
            <a:endCxn id="12" idx="0"/>
          </p:cNvCxnSpPr>
          <p:nvPr/>
        </p:nvCxnSpPr>
        <p:spPr bwMode="auto">
          <a:xfrm flipH="1">
            <a:off x="6762572" y="2935481"/>
            <a:ext cx="76913" cy="9133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oval" w="med" len="med"/>
            <a:tailEnd type="non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053271" y="3848814"/>
            <a:ext cx="1418601" cy="63238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Boron Nitrate</a:t>
            </a:r>
          </a:p>
          <a:p>
            <a:pPr algn="ctr"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heater plate 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9249399" y="2187724"/>
            <a:ext cx="213645" cy="9742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9069938" y="1538243"/>
            <a:ext cx="1350236" cy="64948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High </a:t>
            </a:r>
            <a:r>
              <a:rPr lang="de-CH" kern="1000" spc="30" dirty="0" err="1">
                <a:cs typeface="Franklin Gothic Book"/>
              </a:rPr>
              <a:t>voltage</a:t>
            </a:r>
            <a:br>
              <a:rPr lang="de-CH" kern="1000" spc="30" dirty="0">
                <a:cs typeface="Franklin Gothic Book"/>
              </a:rPr>
            </a:br>
            <a:r>
              <a:rPr lang="de-CH" kern="1000" spc="30" dirty="0" err="1">
                <a:cs typeface="Franklin Gothic Book"/>
              </a:rPr>
              <a:t>lead</a:t>
            </a:r>
            <a:endParaRPr lang="de-CH" kern="1000" spc="30" dirty="0"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4156" y="5245644"/>
            <a:ext cx="3667905" cy="147587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RT – 400 K with +-10 kV at sample</a:t>
            </a:r>
          </a:p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T &gt; 400 high voltage might get tricky</a:t>
            </a:r>
          </a:p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err="1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T</a:t>
            </a:r>
            <a:r>
              <a:rPr lang="en-US" b="1" baseline="-25000" dirty="0" err="1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max</a:t>
            </a:r>
            <a:r>
              <a:rPr lang="en-US" b="1" dirty="0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 ~ 600 K</a:t>
            </a:r>
          </a:p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  <a:ea typeface="ヒラギノ角ゴ Pro W3" pitchFamily="2"/>
              <a:cs typeface="ヒラギノ角ゴ Pro W3" pitchFamily="2"/>
            </a:endParaRPr>
          </a:p>
          <a:p>
            <a:pPr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ヒラギノ角ゴ Pro W3" pitchFamily="2"/>
                <a:cs typeface="ヒラギノ角ゴ Pro W3" pitchFamily="2"/>
              </a:rPr>
              <a:t>Sample change: 2 – 3 h</a:t>
            </a:r>
          </a:p>
        </p:txBody>
      </p:sp>
    </p:spTree>
    <p:extLst>
      <p:ext uri="{BB962C8B-B14F-4D97-AF65-F5344CB8AC3E}">
        <p14:creationId xmlns:p14="http://schemas.microsoft.com/office/powerpoint/2010/main" val="187392043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1124B-2C93-5B15-8314-5563764C7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52736"/>
            <a:ext cx="10801349" cy="4644616"/>
          </a:xfrm>
        </p:spPr>
        <p:txBody>
          <a:bodyPr anchor="ctr" anchorCtr="0"/>
          <a:lstStyle/>
          <a:p>
            <a:pPr algn="ctr"/>
            <a:r>
              <a:rPr lang="en-US" sz="3200" b="1" kern="1000" spc="30" dirty="0">
                <a:solidFill>
                  <a:srgbClr val="000000"/>
                </a:solidFill>
                <a:cs typeface="Franklin Gothic Book"/>
              </a:rPr>
              <a:t>Implantation of low-energy </a:t>
            </a:r>
            <a:r>
              <a:rPr lang="en-US" sz="3200" b="1" kern="1000" spc="30" dirty="0">
                <a:solidFill>
                  <a:srgbClr val="000000"/>
                </a:solidFill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z="3200" b="1" kern="1000" spc="30" baseline="30000" dirty="0">
                <a:solidFill>
                  <a:srgbClr val="000000"/>
                </a:solidFill>
                <a:cs typeface="Franklin Gothic Book"/>
              </a:rPr>
              <a:t>+</a:t>
            </a:r>
            <a:r>
              <a:rPr lang="en-US" sz="3200" b="1" kern="1000" spc="30" dirty="0">
                <a:solidFill>
                  <a:srgbClr val="000000"/>
                </a:solidFill>
                <a:cs typeface="Franklin Gothic Book"/>
              </a:rPr>
              <a:t> in matter – stopping profiles 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4000" b="1" dirty="0"/>
          </a:p>
          <a:p>
            <a:pPr algn="ctr"/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2057494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00" y="328213"/>
            <a:ext cx="8944033" cy="508500"/>
          </a:xfrm>
        </p:spPr>
        <p:txBody>
          <a:bodyPr/>
          <a:lstStyle/>
          <a:p>
            <a:r>
              <a:rPr lang="de-CH" dirty="0"/>
              <a:t>Different </a:t>
            </a: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energies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different </a:t>
            </a:r>
            <a:r>
              <a:rPr lang="de-CH" dirty="0" err="1"/>
              <a:t>applications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  <p:grpSp>
        <p:nvGrpSpPr>
          <p:cNvPr id="16" name="Group 15"/>
          <p:cNvGrpSpPr/>
          <p:nvPr/>
        </p:nvGrpSpPr>
        <p:grpSpPr>
          <a:xfrm>
            <a:off x="815414" y="644691"/>
            <a:ext cx="4679951" cy="6064251"/>
            <a:chOff x="540122" y="336550"/>
            <a:chExt cx="4679950" cy="6064250"/>
          </a:xfrm>
        </p:grpSpPr>
        <p:graphicFrame>
          <p:nvGraphicFramePr>
            <p:cNvPr id="15" name="Object 13"/>
            <p:cNvGraphicFramePr>
              <a:graphicFrameLocks noChangeAspect="1"/>
            </p:cNvGraphicFramePr>
            <p:nvPr/>
          </p:nvGraphicFramePr>
          <p:xfrm>
            <a:off x="540122" y="336550"/>
            <a:ext cx="4679950" cy="6064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2" imgW="6940800" imgH="8308800" progId="Origin50.Graph">
                    <p:embed/>
                  </p:oleObj>
                </mc:Choice>
                <mc:Fallback>
                  <p:oleObj name="Graph" r:id="rId2" imgW="6940800" imgH="8308800" progId="Origin50.Graph">
                    <p:embed/>
                    <p:pic>
                      <p:nvPicPr>
                        <p:cNvPr id="15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7587"/>
                        <a:stretch>
                          <a:fillRect/>
                        </a:stretch>
                      </p:blipFill>
                      <p:spPr bwMode="auto">
                        <a:xfrm>
                          <a:off x="540122" y="336550"/>
                          <a:ext cx="4679950" cy="6064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FE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392735" y="4352926"/>
              <a:ext cx="994013" cy="52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1600" b="1" dirty="0">
                  <a:solidFill>
                    <a:schemeClr val="accent3"/>
                  </a:solidFill>
                </a:rPr>
                <a:t>LE-µSR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038722" y="2366963"/>
              <a:ext cx="1157520" cy="52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1600" b="1" dirty="0" err="1">
                  <a:solidFill>
                    <a:schemeClr val="accent3"/>
                  </a:solidFill>
                </a:rPr>
                <a:t>Bulk</a:t>
              </a:r>
              <a:r>
                <a:rPr lang="de-CH" altLang="en-US" sz="1600" b="1" dirty="0">
                  <a:solidFill>
                    <a:schemeClr val="accent3"/>
                  </a:solidFill>
                </a:rPr>
                <a:t> µSR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2029196" y="2006600"/>
              <a:ext cx="1490111" cy="52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1600" b="1" dirty="0" err="1">
                  <a:solidFill>
                    <a:schemeClr val="accent3"/>
                  </a:solidFill>
                </a:rPr>
                <a:t>Decay</a:t>
              </a:r>
              <a:r>
                <a:rPr lang="de-CH" altLang="en-US" sz="1600" b="1" dirty="0">
                  <a:solidFill>
                    <a:schemeClr val="accent3"/>
                  </a:solidFill>
                </a:rPr>
                <a:t> Beam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600573" y="2757488"/>
              <a:ext cx="1629315" cy="52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1600" b="1" dirty="0">
                  <a:solidFill>
                    <a:schemeClr val="accent3"/>
                  </a:solidFill>
                </a:rPr>
                <a:t>Surface Beam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421185" y="1052513"/>
              <a:ext cx="788829" cy="706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2800" b="1" dirty="0" err="1"/>
                <a:t>Cu</a:t>
              </a:r>
              <a:endParaRPr lang="de-CH" altLang="en-US" sz="2800" b="1" dirty="0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454647" y="1173163"/>
              <a:ext cx="1712159" cy="52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62000" tIns="226800" rIns="162000">
              <a:spAutoFit/>
            </a:bodyPr>
            <a:lstStyle/>
            <a:p>
              <a:pPr algn="l">
                <a:spcBef>
                  <a:spcPct val="100000"/>
                </a:spcBef>
                <a:buClr>
                  <a:schemeClr val="accent2"/>
                </a:buClr>
              </a:pPr>
              <a:r>
                <a:rPr lang="de-CH" altLang="en-US" sz="1600" b="1" dirty="0" err="1">
                  <a:solidFill>
                    <a:schemeClr val="accent3"/>
                  </a:solidFill>
                </a:rPr>
                <a:t>Cosmic</a:t>
              </a:r>
              <a:r>
                <a:rPr lang="de-CH" altLang="en-US" sz="1600" b="1" dirty="0">
                  <a:solidFill>
                    <a:schemeClr val="accent3"/>
                  </a:solidFill>
                </a:rPr>
                <a:t> </a:t>
              </a:r>
              <a:r>
                <a:rPr lang="de-CH" altLang="en-US" sz="1600" b="1" dirty="0" err="1">
                  <a:solidFill>
                    <a:schemeClr val="accent3"/>
                  </a:solidFill>
                </a:rPr>
                <a:t>Muons</a:t>
              </a:r>
              <a:endParaRPr lang="de-CH" altLang="en-US" sz="1600" b="1" dirty="0">
                <a:solidFill>
                  <a:schemeClr val="accent3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884735" y="4381500"/>
              <a:ext cx="527050" cy="463550"/>
            </a:xfrm>
            <a:custGeom>
              <a:avLst/>
              <a:gdLst>
                <a:gd name="T0" fmla="*/ 0 w 332"/>
                <a:gd name="T1" fmla="*/ 292 h 292"/>
                <a:gd name="T2" fmla="*/ 168 w 332"/>
                <a:gd name="T3" fmla="*/ 172 h 292"/>
                <a:gd name="T4" fmla="*/ 332 w 332"/>
                <a:gd name="T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292">
                  <a:moveTo>
                    <a:pt x="0" y="292"/>
                  </a:moveTo>
                  <a:cubicBezTo>
                    <a:pt x="28" y="272"/>
                    <a:pt x="113" y="221"/>
                    <a:pt x="168" y="172"/>
                  </a:cubicBezTo>
                  <a:cubicBezTo>
                    <a:pt x="223" y="123"/>
                    <a:pt x="298" y="36"/>
                    <a:pt x="332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62000" tIns="226800" rIns="162000"/>
            <a:lstStyle/>
            <a:p>
              <a:endParaRPr lang="en-US" sz="160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199185" y="2446338"/>
              <a:ext cx="419100" cy="733425"/>
            </a:xfrm>
            <a:custGeom>
              <a:avLst/>
              <a:gdLst>
                <a:gd name="T0" fmla="*/ 0 w 264"/>
                <a:gd name="T1" fmla="*/ 462 h 462"/>
                <a:gd name="T2" fmla="*/ 165 w 264"/>
                <a:gd name="T3" fmla="*/ 171 h 462"/>
                <a:gd name="T4" fmla="*/ 264 w 264"/>
                <a:gd name="T5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462">
                  <a:moveTo>
                    <a:pt x="0" y="462"/>
                  </a:moveTo>
                  <a:cubicBezTo>
                    <a:pt x="27" y="414"/>
                    <a:pt x="121" y="248"/>
                    <a:pt x="165" y="171"/>
                  </a:cubicBezTo>
                  <a:cubicBezTo>
                    <a:pt x="209" y="94"/>
                    <a:pt x="244" y="36"/>
                    <a:pt x="264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FE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62000" tIns="226800" rIns="162000"/>
            <a:lstStyle/>
            <a:p>
              <a:endParaRPr lang="en-US" sz="160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35893" y="1124745"/>
            <a:ext cx="6912768" cy="5211224"/>
            <a:chOff x="2699792" y="1995136"/>
            <a:chExt cx="3744416" cy="2867728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2699792" y="1995136"/>
              <a:ext cx="3744416" cy="2867728"/>
            </a:xfrm>
            <a:prstGeom prst="roundRect">
              <a:avLst>
                <a:gd name="adj" fmla="val 6201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73906" y="2210205"/>
              <a:ext cx="3490633" cy="26018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67" b="1" kern="1000" spc="31" dirty="0">
                  <a:cs typeface="Franklin Gothic Book"/>
                </a:rPr>
                <a:t>Bulk </a:t>
              </a:r>
              <a:r>
                <a:rPr lang="en-US" sz="1867" b="1" kern="1000" spc="31" dirty="0" err="1">
                  <a:cs typeface="Franklin Gothic Book"/>
                </a:rPr>
                <a:t>μSR</a:t>
              </a:r>
              <a:r>
                <a:rPr lang="en-US" sz="1867" b="1" kern="1000" spc="31" dirty="0">
                  <a:cs typeface="Franklin Gothic Book"/>
                </a:rPr>
                <a:t> (MeV muons):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 err="1">
                  <a:cs typeface="Franklin Gothic Book"/>
                </a:rPr>
                <a:t>ʻʻnormalʼʼ</a:t>
              </a:r>
              <a:r>
                <a:rPr lang="en-US" sz="1867" kern="1000" spc="31" dirty="0">
                  <a:cs typeface="Franklin Gothic Book"/>
                </a:rPr>
                <a:t> samples (sub-mm)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bulk samples in pressure cells or containers (e.g. liquids)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MeV muons delivered by the “secondary beam lines” connected to the proton beam (“primary beam line”) target </a:t>
              </a:r>
            </a:p>
            <a:p>
              <a:pPr>
                <a:lnSpc>
                  <a:spcPct val="110000"/>
                </a:lnSpc>
              </a:pPr>
              <a:endParaRPr lang="en-US" sz="1867" kern="1000" spc="31" dirty="0">
                <a:cs typeface="Franklin Gothic Book"/>
              </a:endParaRPr>
            </a:p>
            <a:p>
              <a:pPr>
                <a:lnSpc>
                  <a:spcPct val="110000"/>
                </a:lnSpc>
              </a:pPr>
              <a:r>
                <a:rPr lang="en-US" sz="1867" b="1" kern="1000" spc="31" dirty="0">
                  <a:cs typeface="Franklin Gothic Book"/>
                </a:rPr>
                <a:t>Low-energy </a:t>
              </a:r>
              <a:r>
                <a:rPr lang="en-US" sz="1867" b="1" kern="1000" spc="31" dirty="0" err="1"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lang="en-US" sz="1867" b="1" kern="1000" spc="31" dirty="0" err="1">
                  <a:cs typeface="Franklin Gothic Book"/>
                </a:rPr>
                <a:t>SR</a:t>
              </a:r>
              <a:r>
                <a:rPr lang="en-US" sz="1867" b="1" kern="1000" spc="31" dirty="0">
                  <a:cs typeface="Franklin Gothic Book"/>
                </a:rPr>
                <a:t> (LE-</a:t>
              </a:r>
              <a:r>
                <a:rPr lang="en-US" sz="1867" b="1" kern="1000" spc="31" dirty="0" err="1">
                  <a:cs typeface="Franklin Gothic Book"/>
                </a:rPr>
                <a:t>μSR</a:t>
              </a:r>
              <a:r>
                <a:rPr lang="en-US" sz="1867" b="1" kern="1000" spc="31" dirty="0">
                  <a:cs typeface="Franklin Gothic Book"/>
                </a:rPr>
                <a:t>, keV </a:t>
              </a:r>
              <a:r>
                <a:rPr lang="en-US" sz="1867" b="1" kern="1000" spc="31" dirty="0"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lang="en-US" sz="1867" b="1" kern="1000" spc="31" dirty="0">
                  <a:cs typeface="Franklin Gothic Book"/>
                </a:rPr>
                <a:t>+):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depth-dependent investigations (≈ 5 – 300nm)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Cannot be extracted from the proton beam target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Needs an efficient conversion (“moderation”) of MeV muons to keV muons, “tertiary beam line” of keV muons</a:t>
              </a: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endParaRPr lang="en-US" sz="1867" kern="1000" spc="31" dirty="0">
                <a:cs typeface="Franklin Gothic Book"/>
              </a:endParaRPr>
            </a:p>
            <a:p>
              <a:pPr marL="285744" indent="-285744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sz="1867" kern="1000" spc="31" dirty="0">
                  <a:cs typeface="Franklin Gothic Book"/>
                </a:rPr>
                <a:t>Strategy: Convert MeV muons to thermal (</a:t>
              </a:r>
              <a:r>
                <a:rPr lang="en-US" sz="1867" kern="1000" spc="31" dirty="0" err="1">
                  <a:cs typeface="Franklin Gothic Book"/>
                </a:rPr>
                <a:t>meV</a:t>
              </a:r>
              <a:r>
                <a:rPr lang="en-US" sz="1867" kern="1000" spc="31" dirty="0">
                  <a:cs typeface="Franklin Gothic Book"/>
                </a:rPr>
                <a:t>) or epithermal (eV) energies and re-accelerate up to 30 keV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7219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Particles</a:t>
            </a:r>
            <a:r>
              <a:rPr lang="de-CH" dirty="0"/>
              <a:t> </a:t>
            </a:r>
            <a:r>
              <a:rPr lang="de-CH" dirty="0" err="1"/>
              <a:t>Stopping</a:t>
            </a:r>
            <a:r>
              <a:rPr lang="de-CH" dirty="0"/>
              <a:t> in Matter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B7275AD-E27F-4A54-A186-C49263C5B03B}"/>
              </a:ext>
            </a:extLst>
          </p:cNvPr>
          <p:cNvSpPr txBox="1"/>
          <p:nvPr/>
        </p:nvSpPr>
        <p:spPr>
          <a:xfrm>
            <a:off x="6832835" y="1234440"/>
            <a:ext cx="3476390" cy="777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DE" kern="1000" spc="30" dirty="0">
                <a:cs typeface="Franklin Gothic Book"/>
              </a:rPr>
              <a:t>Energy </a:t>
            </a:r>
            <a:r>
              <a:rPr lang="de-DE" kern="1000" spc="30" dirty="0" err="1">
                <a:cs typeface="Franklin Gothic Book"/>
              </a:rPr>
              <a:t>loss</a:t>
            </a:r>
            <a:r>
              <a:rPr lang="de-DE" kern="1000" spc="30" dirty="0">
                <a:cs typeface="Franklin Gothic Book"/>
              </a:rPr>
              <a:t> </a:t>
            </a:r>
            <a:r>
              <a:rPr lang="de-DE" kern="1000" spc="30" dirty="0" err="1">
                <a:cs typeface="Franklin Gothic Book"/>
              </a:rPr>
              <a:t>of</a:t>
            </a:r>
            <a:r>
              <a:rPr lang="de-DE" kern="1000" spc="30" dirty="0">
                <a:cs typeface="Franklin Gothic Book"/>
              </a:rPr>
              <a:t> </a:t>
            </a:r>
            <a:r>
              <a:rPr lang="de-DE" kern="1000" spc="30" dirty="0" err="1">
                <a:cs typeface="Franklin Gothic Book"/>
              </a:rPr>
              <a:t>particles</a:t>
            </a:r>
            <a:r>
              <a:rPr lang="de-DE" kern="1000" spc="30" dirty="0">
                <a:cs typeface="Franklin Gothic Book"/>
              </a:rPr>
              <a:t> in matter:</a:t>
            </a:r>
          </a:p>
          <a:p>
            <a:pPr>
              <a:lnSpc>
                <a:spcPct val="110000"/>
              </a:lnSpc>
            </a:pPr>
            <a:r>
              <a:rPr lang="de-DE" kern="1000" spc="30" dirty="0" err="1">
                <a:cs typeface="Franklin Gothic Book"/>
              </a:rPr>
              <a:t>Stopping</a:t>
            </a:r>
            <a:r>
              <a:rPr lang="de-DE" kern="1000" spc="30" dirty="0">
                <a:cs typeface="Franklin Gothic Book"/>
              </a:rPr>
              <a:t> Power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158E8B-FD5D-482C-8198-68C98CACE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355703">
            <a:off x="2764000" y="645953"/>
            <a:ext cx="3187613" cy="420420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CD5CFEB-67A7-4780-99E4-897B2574C6D1}"/>
              </a:ext>
            </a:extLst>
          </p:cNvPr>
          <p:cNvSpPr txBox="1"/>
          <p:nvPr/>
        </p:nvSpPr>
        <p:spPr>
          <a:xfrm>
            <a:off x="1885946" y="6423406"/>
            <a:ext cx="7236718" cy="4297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kern="1000" spc="30" dirty="0">
                <a:cs typeface="Franklin Gothic Book"/>
              </a:rPr>
              <a:t>W. Eckstein,  “Computer Simulation of Ion-Solid Interactions”, Springer (1991).</a:t>
            </a:r>
            <a:br>
              <a:rPr lang="en-US" sz="1200" kern="1000" spc="30" dirty="0">
                <a:cs typeface="Franklin Gothic Book"/>
              </a:rPr>
            </a:br>
            <a:r>
              <a:rPr lang="en-US" sz="1200" kern="1000" spc="30" dirty="0">
                <a:cs typeface="Franklin Gothic Book"/>
              </a:rPr>
              <a:t>J.F. Ziegler, J.P. </a:t>
            </a:r>
            <a:r>
              <a:rPr lang="en-US" sz="1200" kern="1000" spc="30" dirty="0" err="1">
                <a:cs typeface="Franklin Gothic Book"/>
              </a:rPr>
              <a:t>Biersack</a:t>
            </a:r>
            <a:r>
              <a:rPr lang="en-US" sz="1200" kern="1000" spc="30" dirty="0">
                <a:cs typeface="Franklin Gothic Book"/>
              </a:rPr>
              <a:t>, M.D. Ziegler, “SRIM - The Stopping and Range  of Ions in Matter”, Lulu Press Co.</a:t>
            </a:r>
          </a:p>
          <a:p>
            <a:pPr>
              <a:lnSpc>
                <a:spcPct val="110000"/>
              </a:lnSpc>
            </a:pPr>
            <a:endParaRPr lang="en-US" sz="1200" kern="1000" spc="30" dirty="0">
              <a:cs typeface="Franklin Gothic Book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00EA6EC-6F89-4312-8AAA-79D19EA49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709" y="2129790"/>
            <a:ext cx="1101090" cy="63246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89070A8-05AF-479A-A9B3-4192112FB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709" y="2947987"/>
            <a:ext cx="1645920" cy="384810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F5CCD78-1ADC-4643-A09C-801E26932816}"/>
              </a:ext>
            </a:extLst>
          </p:cNvPr>
          <p:cNvGrpSpPr/>
          <p:nvPr/>
        </p:nvGrpSpPr>
        <p:grpSpPr>
          <a:xfrm>
            <a:off x="1524001" y="1143001"/>
            <a:ext cx="5005913" cy="5068633"/>
            <a:chOff x="0" y="1143000"/>
            <a:chExt cx="5005913" cy="5068633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A6DB859-E486-4DBB-8660-18BC52CA3748}"/>
                </a:ext>
              </a:extLst>
            </p:cNvPr>
            <p:cNvSpPr/>
            <p:nvPr/>
          </p:nvSpPr>
          <p:spPr bwMode="auto">
            <a:xfrm>
              <a:off x="795528" y="1143000"/>
              <a:ext cx="4210385" cy="31546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400">
                <a:latin typeface="Times" charset="0"/>
              </a:endParaRP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A6357252-ADF4-44F1-A000-9813FD35D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563880" y="2333053"/>
              <a:ext cx="3314700" cy="4442460"/>
            </a:xfrm>
            <a:prstGeom prst="rect">
              <a:avLst/>
            </a:prstGeom>
          </p:spPr>
        </p:pic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1E8E7745-C3C1-4CDE-8DFC-EE02EF800003}"/>
              </a:ext>
            </a:extLst>
          </p:cNvPr>
          <p:cNvGrpSpPr/>
          <p:nvPr/>
        </p:nvGrpSpPr>
        <p:grpSpPr>
          <a:xfrm>
            <a:off x="3087625" y="3332798"/>
            <a:ext cx="7221601" cy="3074099"/>
            <a:chOff x="1563624" y="3332797"/>
            <a:chExt cx="7221601" cy="3074099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E36897C9-CD46-495D-B77B-97A58A78A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08254" y="3630168"/>
              <a:ext cx="784860" cy="26670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ED31624A-0A3D-4CBB-B500-3ABFF9903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57559" y="4134803"/>
              <a:ext cx="3501390" cy="742950"/>
            </a:xfrm>
            <a:prstGeom prst="rect">
              <a:avLst/>
            </a:prstGeom>
          </p:spPr>
        </p:pic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88CBC752-D118-4B45-8752-F1D35133D250}"/>
                </a:ext>
              </a:extLst>
            </p:cNvPr>
            <p:cNvCxnSpPr/>
            <p:nvPr/>
          </p:nvCxnSpPr>
          <p:spPr bwMode="auto">
            <a:xfrm flipH="1">
              <a:off x="6057709" y="3332797"/>
              <a:ext cx="617411" cy="80200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A433F14E-99E8-43ED-A4CE-22040FF40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84800" y="5175790"/>
              <a:ext cx="3400425" cy="1231106"/>
            </a:xfrm>
            <a:prstGeom prst="rect">
              <a:avLst/>
            </a:prstGeom>
          </p:spPr>
        </p:pic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648F2077-01E1-4A4D-971B-B1E2262FD378}"/>
                </a:ext>
              </a:extLst>
            </p:cNvPr>
            <p:cNvSpPr/>
            <p:nvPr/>
          </p:nvSpPr>
          <p:spPr bwMode="auto">
            <a:xfrm>
              <a:off x="1563624" y="3904488"/>
              <a:ext cx="2706624" cy="1755648"/>
            </a:xfrm>
            <a:custGeom>
              <a:avLst/>
              <a:gdLst>
                <a:gd name="connsiteX0" fmla="*/ 0 w 2706624"/>
                <a:gd name="connsiteY0" fmla="*/ 0 h 1755648"/>
                <a:gd name="connsiteX1" fmla="*/ 512064 w 2706624"/>
                <a:gd name="connsiteY1" fmla="*/ 987552 h 1755648"/>
                <a:gd name="connsiteX2" fmla="*/ 1353312 w 2706624"/>
                <a:gd name="connsiteY2" fmla="*/ 1517904 h 1755648"/>
                <a:gd name="connsiteX3" fmla="*/ 2258568 w 2706624"/>
                <a:gd name="connsiteY3" fmla="*/ 1709928 h 1755648"/>
                <a:gd name="connsiteX4" fmla="*/ 2706624 w 2706624"/>
                <a:gd name="connsiteY4" fmla="*/ 1755648 h 17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24" h="1755648">
                  <a:moveTo>
                    <a:pt x="0" y="0"/>
                  </a:moveTo>
                  <a:cubicBezTo>
                    <a:pt x="143256" y="367284"/>
                    <a:pt x="286512" y="734568"/>
                    <a:pt x="512064" y="987552"/>
                  </a:cubicBezTo>
                  <a:cubicBezTo>
                    <a:pt x="737616" y="1240536"/>
                    <a:pt x="1062228" y="1397508"/>
                    <a:pt x="1353312" y="1517904"/>
                  </a:cubicBezTo>
                  <a:cubicBezTo>
                    <a:pt x="1644396" y="1638300"/>
                    <a:pt x="2033016" y="1670304"/>
                    <a:pt x="2258568" y="1709928"/>
                  </a:cubicBezTo>
                  <a:cubicBezTo>
                    <a:pt x="2484120" y="1749552"/>
                    <a:pt x="2595372" y="1752600"/>
                    <a:pt x="2706624" y="1755648"/>
                  </a:cubicBezTo>
                </a:path>
              </a:pathLst>
            </a:cu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400">
                <a:latin typeface="Times" charset="0"/>
              </a:endParaRP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3D4122D2-8BDE-49D3-BFD6-A769A5CDC86A}"/>
                </a:ext>
              </a:extLst>
            </p:cNvPr>
            <p:cNvCxnSpPr/>
            <p:nvPr/>
          </p:nvCxnSpPr>
          <p:spPr bwMode="auto">
            <a:xfrm flipH="1">
              <a:off x="3282696" y="4626864"/>
              <a:ext cx="1453896" cy="7223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4F0CB722-49F7-4591-9631-C0162E253591}"/>
                </a:ext>
              </a:extLst>
            </p:cNvPr>
            <p:cNvSpPr txBox="1"/>
            <p:nvPr/>
          </p:nvSpPr>
          <p:spPr>
            <a:xfrm rot="19974023">
              <a:off x="3403270" y="4548934"/>
              <a:ext cx="1197864" cy="3931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DE" kern="1000" spc="30" dirty="0">
                  <a:cs typeface="Franklin Gothic Book"/>
                </a:rPr>
                <a:t>Bethe-Bloch</a:t>
              </a: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393A1CCD-4023-4A03-A943-4287C56AA0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57559" y="4877753"/>
              <a:ext cx="350139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32" name="Grafik 31">
            <a:extLst>
              <a:ext uri="{FF2B5EF4-FFF2-40B4-BE49-F238E27FC236}">
                <a16:creationId xmlns:a16="http://schemas.microsoft.com/office/drawing/2014/main" id="{34B72931-4649-43E7-9F18-E3CDFCA7E6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3612052" y="822674"/>
            <a:ext cx="2406015" cy="317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230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D25E6-1D31-4E0B-9E1D-958E2D639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Low-</a:t>
            </a:r>
            <a:r>
              <a:rPr lang="de-DE" dirty="0" err="1"/>
              <a:t>energy</a:t>
            </a:r>
            <a:r>
              <a:rPr lang="de-DE" dirty="0"/>
              <a:t> µ</a:t>
            </a:r>
            <a:r>
              <a:rPr lang="de-DE" baseline="30000" dirty="0"/>
              <a:t>+ </a:t>
            </a:r>
            <a:r>
              <a:rPr lang="de-DE" dirty="0" err="1"/>
              <a:t>stopping</a:t>
            </a:r>
            <a:r>
              <a:rPr lang="de-DE" dirty="0"/>
              <a:t> </a:t>
            </a:r>
            <a:r>
              <a:rPr lang="de-DE" dirty="0" err="1"/>
              <a:t>profiles</a:t>
            </a:r>
            <a:endParaRPr lang="de-DE" baseline="30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56145C-38BE-42BF-9BB9-57249B361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0F1CA8-4E86-D654-58BD-30813FA9C5D8}"/>
              </a:ext>
            </a:extLst>
          </p:cNvPr>
          <p:cNvGrpSpPr/>
          <p:nvPr/>
        </p:nvGrpSpPr>
        <p:grpSpPr>
          <a:xfrm>
            <a:off x="461750" y="1204738"/>
            <a:ext cx="7146418" cy="5302226"/>
            <a:chOff x="2688912" y="1204738"/>
            <a:chExt cx="7146418" cy="5302226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DF7A5C32-05F6-445C-9DAA-DA7DE307F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19247" y="1579642"/>
              <a:ext cx="6700838" cy="4393406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FE52E96-F5D6-4F38-966E-B716E3AF518F}"/>
                </a:ext>
              </a:extLst>
            </p:cNvPr>
            <p:cNvSpPr txBox="1"/>
            <p:nvPr/>
          </p:nvSpPr>
          <p:spPr>
            <a:xfrm>
              <a:off x="4171569" y="1204738"/>
              <a:ext cx="4901184" cy="3566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DE" b="1" kern="1000" spc="30" dirty="0" err="1">
                  <a:cs typeface="Franklin Gothic Book"/>
                </a:rPr>
                <a:t>Calculated</a:t>
              </a:r>
              <a:r>
                <a:rPr lang="de-DE" b="1" kern="1000" spc="30" dirty="0">
                  <a:cs typeface="Franklin Gothic Book"/>
                </a:rPr>
                <a:t> </a:t>
              </a:r>
              <a:r>
                <a:rPr lang="de-DE" b="1" kern="1000" spc="30" dirty="0" err="1">
                  <a:cs typeface="Franklin Gothic Book"/>
                </a:rPr>
                <a:t>by</a:t>
              </a:r>
              <a:r>
                <a:rPr lang="de-DE" b="1" kern="1000" spc="30" dirty="0">
                  <a:cs typeface="Franklin Gothic Book"/>
                </a:rPr>
                <a:t> </a:t>
              </a:r>
              <a:r>
                <a:rPr lang="de-DE" b="1" kern="1000" spc="30" dirty="0" err="1">
                  <a:cs typeface="Franklin Gothic Book"/>
                </a:rPr>
                <a:t>the</a:t>
              </a:r>
              <a:r>
                <a:rPr lang="de-DE" b="1" kern="1000" spc="30" dirty="0">
                  <a:cs typeface="Franklin Gothic Book"/>
                </a:rPr>
                <a:t> Monte Carlo code TRIM.SP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797C9763-C9F4-4862-BFD9-FE3B8481BD75}"/>
                </a:ext>
              </a:extLst>
            </p:cNvPr>
            <p:cNvSpPr txBox="1"/>
            <p:nvPr/>
          </p:nvSpPr>
          <p:spPr>
            <a:xfrm>
              <a:off x="2688912" y="6127234"/>
              <a:ext cx="7146418" cy="3797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kern="1000" spc="30" dirty="0">
                  <a:cs typeface="Franklin Gothic Book"/>
                </a:rPr>
                <a:t>TRIM.SP: W. Eckstein “Computer Simulation of Ion-Solid Interactions”, Springer (1991)</a:t>
              </a:r>
            </a:p>
          </p:txBody>
        </p:sp>
      </p:grpSp>
      <p:grpSp>
        <p:nvGrpSpPr>
          <p:cNvPr id="8" name="Group 2">
            <a:extLst>
              <a:ext uri="{FF2B5EF4-FFF2-40B4-BE49-F238E27FC236}">
                <a16:creationId xmlns:a16="http://schemas.microsoft.com/office/drawing/2014/main" id="{46416248-4C13-47E9-D236-71A5F8B10E6C}"/>
              </a:ext>
            </a:extLst>
          </p:cNvPr>
          <p:cNvGrpSpPr>
            <a:grpSpLocks/>
          </p:cNvGrpSpPr>
          <p:nvPr/>
        </p:nvGrpSpPr>
        <p:grpSpPr bwMode="auto">
          <a:xfrm>
            <a:off x="7875670" y="693419"/>
            <a:ext cx="4321176" cy="6024560"/>
            <a:chOff x="-35" y="539"/>
            <a:chExt cx="2722" cy="3795"/>
          </a:xfrm>
        </p:grpSpPr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id="{16EC48D1-5B8D-B1C6-A84D-E79075497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0"/>
              <a:ext cx="2569" cy="364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77ACA00B-D847-4CF9-4C34-3AF30095F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" y="2127"/>
              <a:ext cx="7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0</a:t>
              </a:r>
            </a:p>
          </p:txBody>
        </p: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29F0C88F-8F77-95BE-426E-DD1DB6188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127"/>
              <a:ext cx="7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5</a:t>
              </a:r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47A767A7-C133-5338-AC42-460E84EEB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10</a:t>
              </a:r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12968A22-641A-0D16-0AD9-3A9D3329F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15</a:t>
              </a:r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D2B05B5D-EF7B-1046-776F-0144A857B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0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20</a:t>
              </a:r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4C5D2F86-7E8A-D924-8405-7CF61059B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25</a:t>
              </a:r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6C66DC48-0B4E-05A2-CD64-7B6C5C5C5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30</a:t>
              </a:r>
            </a:p>
          </p:txBody>
        </p:sp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id="{F8E89F6C-CDD4-903E-1125-E5251AF8D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" y="2127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35</a:t>
              </a:r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24B06868-F09C-002A-34A2-E8251B123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" y="2027"/>
              <a:ext cx="7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0</a:t>
              </a:r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62B3EC63-2845-DDE1-A6BC-959EF1A4F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" y="1688"/>
              <a:ext cx="14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50</a:t>
              </a:r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C277641D-C489-BA86-9E0F-B3E8845A0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" y="1347"/>
              <a:ext cx="21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100</a:t>
              </a:r>
            </a:p>
          </p:txBody>
        </p:sp>
        <p:sp>
          <p:nvSpPr>
            <p:cNvPr id="21" name="Rectangle 15">
              <a:extLst>
                <a:ext uri="{FF2B5EF4-FFF2-40B4-BE49-F238E27FC236}">
                  <a16:creationId xmlns:a16="http://schemas.microsoft.com/office/drawing/2014/main" id="{B922CA27-6F81-DCCF-C965-498A557FB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" y="1008"/>
              <a:ext cx="21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150</a:t>
              </a:r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22D2E81E-3017-A458-6492-4CABBAABC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" y="669"/>
              <a:ext cx="21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200</a:t>
              </a:r>
            </a:p>
          </p:txBody>
        </p:sp>
        <p:sp>
          <p:nvSpPr>
            <p:cNvPr id="23" name="Line 17">
              <a:extLst>
                <a:ext uri="{FF2B5EF4-FFF2-40B4-BE49-F238E27FC236}">
                  <a16:creationId xmlns:a16="http://schemas.microsoft.com/office/drawing/2014/main" id="{D59B87EB-AFFE-BDAC-C3E0-83234C6FFB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8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8">
              <a:extLst>
                <a:ext uri="{FF2B5EF4-FFF2-40B4-BE49-F238E27FC236}">
                  <a16:creationId xmlns:a16="http://schemas.microsoft.com/office/drawing/2014/main" id="{906D7DF7-BD34-0E3C-FC09-FD21464CC5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6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9">
              <a:extLst>
                <a:ext uri="{FF2B5EF4-FFF2-40B4-BE49-F238E27FC236}">
                  <a16:creationId xmlns:a16="http://schemas.microsoft.com/office/drawing/2014/main" id="{19118F40-663E-5196-DB9C-9869B452D1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4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0">
              <a:extLst>
                <a:ext uri="{FF2B5EF4-FFF2-40B4-BE49-F238E27FC236}">
                  <a16:creationId xmlns:a16="http://schemas.microsoft.com/office/drawing/2014/main" id="{8DC5887E-B83F-E62E-817F-C0E2A33835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3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1">
              <a:extLst>
                <a:ext uri="{FF2B5EF4-FFF2-40B4-BE49-F238E27FC236}">
                  <a16:creationId xmlns:a16="http://schemas.microsoft.com/office/drawing/2014/main" id="{E33CF9D3-6988-B7D1-AB46-ACDB54300C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1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2">
              <a:extLst>
                <a:ext uri="{FF2B5EF4-FFF2-40B4-BE49-F238E27FC236}">
                  <a16:creationId xmlns:a16="http://schemas.microsoft.com/office/drawing/2014/main" id="{6110CBAF-8CC3-9C2D-71DE-D7379D12ED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9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3">
              <a:extLst>
                <a:ext uri="{FF2B5EF4-FFF2-40B4-BE49-F238E27FC236}">
                  <a16:creationId xmlns:a16="http://schemas.microsoft.com/office/drawing/2014/main" id="{51257442-7E0F-0FE6-CEE9-FF235CD41D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57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4">
              <a:extLst>
                <a:ext uri="{FF2B5EF4-FFF2-40B4-BE49-F238E27FC236}">
                  <a16:creationId xmlns:a16="http://schemas.microsoft.com/office/drawing/2014/main" id="{D90CEA1F-C99E-718C-73EC-C89E501E87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5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5">
              <a:extLst>
                <a:ext uri="{FF2B5EF4-FFF2-40B4-BE49-F238E27FC236}">
                  <a16:creationId xmlns:a16="http://schemas.microsoft.com/office/drawing/2014/main" id="{2820D6CF-36D9-CF78-B84F-8CE66D8673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1" y="2094"/>
              <a:ext cx="0" cy="3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6">
              <a:extLst>
                <a:ext uri="{FF2B5EF4-FFF2-40B4-BE49-F238E27FC236}">
                  <a16:creationId xmlns:a16="http://schemas.microsoft.com/office/drawing/2014/main" id="{C154A327-4403-C001-491C-C8B93468AB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72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7">
              <a:extLst>
                <a:ext uri="{FF2B5EF4-FFF2-40B4-BE49-F238E27FC236}">
                  <a16:creationId xmlns:a16="http://schemas.microsoft.com/office/drawing/2014/main" id="{20A58A9A-4210-D248-254C-10E2CDA222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11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8">
              <a:extLst>
                <a:ext uri="{FF2B5EF4-FFF2-40B4-BE49-F238E27FC236}">
                  <a16:creationId xmlns:a16="http://schemas.microsoft.com/office/drawing/2014/main" id="{FFA1F08B-6283-F285-49AB-88F73E60CA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29">
              <a:extLst>
                <a:ext uri="{FF2B5EF4-FFF2-40B4-BE49-F238E27FC236}">
                  <a16:creationId xmlns:a16="http://schemas.microsoft.com/office/drawing/2014/main" id="{7563C239-5D16-2251-30A4-8C531E7C34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87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0">
              <a:extLst>
                <a:ext uri="{FF2B5EF4-FFF2-40B4-BE49-F238E27FC236}">
                  <a16:creationId xmlns:a16="http://schemas.microsoft.com/office/drawing/2014/main" id="{28A2696B-0E85-EDE0-7839-E3D799A62A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6" y="2094"/>
              <a:ext cx="0" cy="14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>
              <a:extLst>
                <a:ext uri="{FF2B5EF4-FFF2-40B4-BE49-F238E27FC236}">
                  <a16:creationId xmlns:a16="http://schemas.microsoft.com/office/drawing/2014/main" id="{4033F3F6-CFF0-D81C-0168-A5BF7766F9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65" y="2094"/>
              <a:ext cx="0" cy="28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2">
              <a:extLst>
                <a:ext uri="{FF2B5EF4-FFF2-40B4-BE49-F238E27FC236}">
                  <a16:creationId xmlns:a16="http://schemas.microsoft.com/office/drawing/2014/main" id="{D0974C1F-FACC-49F6-B9D6-DB08FD3A92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" y="2095"/>
              <a:ext cx="1936" cy="0"/>
            </a:xfrm>
            <a:prstGeom prst="line">
              <a:avLst/>
            </a:prstGeom>
            <a:noFill/>
            <a:ln w="183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3">
              <a:extLst>
                <a:ext uri="{FF2B5EF4-FFF2-40B4-BE49-F238E27FC236}">
                  <a16:creationId xmlns:a16="http://schemas.microsoft.com/office/drawing/2014/main" id="{978AB421-F901-40C8-B979-EF7B85F30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2095"/>
              <a:ext cx="27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34">
              <a:extLst>
                <a:ext uri="{FF2B5EF4-FFF2-40B4-BE49-F238E27FC236}">
                  <a16:creationId xmlns:a16="http://schemas.microsoft.com/office/drawing/2014/main" id="{C4624A61-B86B-C4AE-20FF-9B1F530D5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1945"/>
              <a:ext cx="11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5">
              <a:extLst>
                <a:ext uri="{FF2B5EF4-FFF2-40B4-BE49-F238E27FC236}">
                  <a16:creationId xmlns:a16="http://schemas.microsoft.com/office/drawing/2014/main" id="{61DC1711-F582-E2A2-FF00-C70FF9B1DF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1756"/>
              <a:ext cx="27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id="{2F31743B-5959-AC06-C24F-32114F423D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" y="1586"/>
              <a:ext cx="13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7">
              <a:extLst>
                <a:ext uri="{FF2B5EF4-FFF2-40B4-BE49-F238E27FC236}">
                  <a16:creationId xmlns:a16="http://schemas.microsoft.com/office/drawing/2014/main" id="{443F964A-3A01-2DFB-5E80-5B673C8759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1416"/>
              <a:ext cx="27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8">
              <a:extLst>
                <a:ext uri="{FF2B5EF4-FFF2-40B4-BE49-F238E27FC236}">
                  <a16:creationId xmlns:a16="http://schemas.microsoft.com/office/drawing/2014/main" id="{06035181-A360-F7B2-9C0F-DA21DAE574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" y="1246"/>
              <a:ext cx="13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9">
              <a:extLst>
                <a:ext uri="{FF2B5EF4-FFF2-40B4-BE49-F238E27FC236}">
                  <a16:creationId xmlns:a16="http://schemas.microsoft.com/office/drawing/2014/main" id="{C3ECBC06-65FE-FE17-6FC9-D6156D9B9E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6" y="1087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0">
              <a:extLst>
                <a:ext uri="{FF2B5EF4-FFF2-40B4-BE49-F238E27FC236}">
                  <a16:creationId xmlns:a16="http://schemas.microsoft.com/office/drawing/2014/main" id="{4B58B218-2D0A-CFB2-67AA-FF4FC84BF4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" y="906"/>
              <a:ext cx="13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1">
              <a:extLst>
                <a:ext uri="{FF2B5EF4-FFF2-40B4-BE49-F238E27FC236}">
                  <a16:creationId xmlns:a16="http://schemas.microsoft.com/office/drawing/2014/main" id="{06EC4A9B-D050-5441-0D2F-F0D56CADED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736"/>
              <a:ext cx="27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id="{AE24DA55-5713-8DD0-4C2E-3EBEF171C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736"/>
              <a:ext cx="0" cy="1358"/>
            </a:xfrm>
            <a:custGeom>
              <a:avLst/>
              <a:gdLst>
                <a:gd name="T0" fmla="*/ 1697 h 1697"/>
                <a:gd name="T1" fmla="*/ 0 h 1697"/>
                <a:gd name="T2" fmla="*/ 34 h 16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697">
                  <a:moveTo>
                    <a:pt x="0" y="1697"/>
                  </a:move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43">
              <a:extLst>
                <a:ext uri="{FF2B5EF4-FFF2-40B4-BE49-F238E27FC236}">
                  <a16:creationId xmlns:a16="http://schemas.microsoft.com/office/drawing/2014/main" id="{266CE2FE-6B47-4401-7E11-5798F5D1F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4">
              <a:extLst>
                <a:ext uri="{FF2B5EF4-FFF2-40B4-BE49-F238E27FC236}">
                  <a16:creationId xmlns:a16="http://schemas.microsoft.com/office/drawing/2014/main" id="{E62C2E38-1595-A983-6D2D-326B4C2BE5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45">
              <a:extLst>
                <a:ext uri="{FF2B5EF4-FFF2-40B4-BE49-F238E27FC236}">
                  <a16:creationId xmlns:a16="http://schemas.microsoft.com/office/drawing/2014/main" id="{E51F6CE7-9062-8B66-B9B7-7319AC1814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46">
              <a:extLst>
                <a:ext uri="{FF2B5EF4-FFF2-40B4-BE49-F238E27FC236}">
                  <a16:creationId xmlns:a16="http://schemas.microsoft.com/office/drawing/2014/main" id="{4DC1F171-990B-E7FB-DF29-085210157F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0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47">
              <a:extLst>
                <a:ext uri="{FF2B5EF4-FFF2-40B4-BE49-F238E27FC236}">
                  <a16:creationId xmlns:a16="http://schemas.microsoft.com/office/drawing/2014/main" id="{F733A436-4AB9-FAAC-8C03-28C558D21B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9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48">
              <a:extLst>
                <a:ext uri="{FF2B5EF4-FFF2-40B4-BE49-F238E27FC236}">
                  <a16:creationId xmlns:a16="http://schemas.microsoft.com/office/drawing/2014/main" id="{3DE4885C-0FDE-D9A6-2720-58F298FF96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7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49">
              <a:extLst>
                <a:ext uri="{FF2B5EF4-FFF2-40B4-BE49-F238E27FC236}">
                  <a16:creationId xmlns:a16="http://schemas.microsoft.com/office/drawing/2014/main" id="{D47DCF0D-4D38-484D-C7FF-7DCE9FA754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5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0">
              <a:extLst>
                <a:ext uri="{FF2B5EF4-FFF2-40B4-BE49-F238E27FC236}">
                  <a16:creationId xmlns:a16="http://schemas.microsoft.com/office/drawing/2014/main" id="{E0EAD904-45F8-FE75-75C8-9B20CDE66F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4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1">
              <a:extLst>
                <a:ext uri="{FF2B5EF4-FFF2-40B4-BE49-F238E27FC236}">
                  <a16:creationId xmlns:a16="http://schemas.microsoft.com/office/drawing/2014/main" id="{727AB111-6B70-4F62-C424-4C56B2E07D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2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2">
              <a:extLst>
                <a:ext uri="{FF2B5EF4-FFF2-40B4-BE49-F238E27FC236}">
                  <a16:creationId xmlns:a16="http://schemas.microsoft.com/office/drawing/2014/main" id="{2015F95A-61C3-0B77-BA00-5B2AC2364B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1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3">
              <a:extLst>
                <a:ext uri="{FF2B5EF4-FFF2-40B4-BE49-F238E27FC236}">
                  <a16:creationId xmlns:a16="http://schemas.microsoft.com/office/drawing/2014/main" id="{D629466B-5348-E669-6187-B0D9EBA2C1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54">
              <a:extLst>
                <a:ext uri="{FF2B5EF4-FFF2-40B4-BE49-F238E27FC236}">
                  <a16:creationId xmlns:a16="http://schemas.microsoft.com/office/drawing/2014/main" id="{F05A0948-1E67-0B73-A275-BAAF76CB7D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7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55">
              <a:extLst>
                <a:ext uri="{FF2B5EF4-FFF2-40B4-BE49-F238E27FC236}">
                  <a16:creationId xmlns:a16="http://schemas.microsoft.com/office/drawing/2014/main" id="{A352DE9F-4E41-62A0-BCBF-CEADDD7A2D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6" y="736"/>
              <a:ext cx="0" cy="13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56">
              <a:extLst>
                <a:ext uri="{FF2B5EF4-FFF2-40B4-BE49-F238E27FC236}">
                  <a16:creationId xmlns:a16="http://schemas.microsoft.com/office/drawing/2014/main" id="{BED97E2E-E3E9-6DCB-3721-C7E0978816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4" y="736"/>
              <a:ext cx="0" cy="26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7">
              <a:extLst>
                <a:ext uri="{FF2B5EF4-FFF2-40B4-BE49-F238E27FC236}">
                  <a16:creationId xmlns:a16="http://schemas.microsoft.com/office/drawing/2014/main" id="{7A26C47F-71CE-63A8-1B30-9488FF59C8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" y="736"/>
              <a:ext cx="1936" cy="0"/>
            </a:xfrm>
            <a:prstGeom prst="line">
              <a:avLst/>
            </a:prstGeom>
            <a:noFill/>
            <a:ln w="183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58">
              <a:extLst>
                <a:ext uri="{FF2B5EF4-FFF2-40B4-BE49-F238E27FC236}">
                  <a16:creationId xmlns:a16="http://schemas.microsoft.com/office/drawing/2014/main" id="{89BBF866-A342-CF46-4646-C41E3ED70D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2095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59">
              <a:extLst>
                <a:ext uri="{FF2B5EF4-FFF2-40B4-BE49-F238E27FC236}">
                  <a16:creationId xmlns:a16="http://schemas.microsoft.com/office/drawing/2014/main" id="{E850F8FE-45AA-7845-4D0A-E510C3BA52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8" y="1926"/>
              <a:ext cx="16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60">
              <a:extLst>
                <a:ext uri="{FF2B5EF4-FFF2-40B4-BE49-F238E27FC236}">
                  <a16:creationId xmlns:a16="http://schemas.microsoft.com/office/drawing/2014/main" id="{3879B658-792A-4900-D3E7-C2DAB0378F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1756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61">
              <a:extLst>
                <a:ext uri="{FF2B5EF4-FFF2-40B4-BE49-F238E27FC236}">
                  <a16:creationId xmlns:a16="http://schemas.microsoft.com/office/drawing/2014/main" id="{839E090E-EA98-E816-020E-8D90269F8F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8" y="1586"/>
              <a:ext cx="16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62">
              <a:extLst>
                <a:ext uri="{FF2B5EF4-FFF2-40B4-BE49-F238E27FC236}">
                  <a16:creationId xmlns:a16="http://schemas.microsoft.com/office/drawing/2014/main" id="{BA70EED9-B9FA-DC76-24C6-5B6768584D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1416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63">
              <a:extLst>
                <a:ext uri="{FF2B5EF4-FFF2-40B4-BE49-F238E27FC236}">
                  <a16:creationId xmlns:a16="http://schemas.microsoft.com/office/drawing/2014/main" id="{F5835BEA-94C5-AEBD-B5BE-41722016F6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8" y="1246"/>
              <a:ext cx="16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64">
              <a:extLst>
                <a:ext uri="{FF2B5EF4-FFF2-40B4-BE49-F238E27FC236}">
                  <a16:creationId xmlns:a16="http://schemas.microsoft.com/office/drawing/2014/main" id="{03D45EE4-17A6-E828-FA8E-04645E04A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1076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65">
              <a:extLst>
                <a:ext uri="{FF2B5EF4-FFF2-40B4-BE49-F238E27FC236}">
                  <a16:creationId xmlns:a16="http://schemas.microsoft.com/office/drawing/2014/main" id="{5BFA6ED6-CE77-4DE1-DC26-67FD9A45F9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8" y="907"/>
              <a:ext cx="16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66">
              <a:extLst>
                <a:ext uri="{FF2B5EF4-FFF2-40B4-BE49-F238E27FC236}">
                  <a16:creationId xmlns:a16="http://schemas.microsoft.com/office/drawing/2014/main" id="{65AF2AD0-E0D6-43A9-2398-F348677D8F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736"/>
              <a:ext cx="30" cy="0"/>
            </a:xfrm>
            <a:prstGeom prst="line">
              <a:avLst/>
            </a:prstGeom>
            <a:noFill/>
            <a:ln w="111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67">
              <a:extLst>
                <a:ext uri="{FF2B5EF4-FFF2-40B4-BE49-F238E27FC236}">
                  <a16:creationId xmlns:a16="http://schemas.microsoft.com/office/drawing/2014/main" id="{D837D348-3989-04A1-B186-98CA7D97A1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65" y="734"/>
              <a:ext cx="0" cy="1360"/>
            </a:xfrm>
            <a:prstGeom prst="line">
              <a:avLst/>
            </a:prstGeom>
            <a:noFill/>
            <a:ln w="1836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68">
              <a:extLst>
                <a:ext uri="{FF2B5EF4-FFF2-40B4-BE49-F238E27FC236}">
                  <a16:creationId xmlns:a16="http://schemas.microsoft.com/office/drawing/2014/main" id="{81ADAD85-BB45-F9E4-FA9C-CD367C7542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1" y="1976"/>
              <a:ext cx="75" cy="45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69">
              <a:extLst>
                <a:ext uri="{FF2B5EF4-FFF2-40B4-BE49-F238E27FC236}">
                  <a16:creationId xmlns:a16="http://schemas.microsoft.com/office/drawing/2014/main" id="{966BFD7E-5780-FDC7-8CB4-CBE2016E02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4" y="1868"/>
              <a:ext cx="136" cy="73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70">
              <a:extLst>
                <a:ext uri="{FF2B5EF4-FFF2-40B4-BE49-F238E27FC236}">
                  <a16:creationId xmlns:a16="http://schemas.microsoft.com/office/drawing/2014/main" id="{49F275B3-057A-E1F5-DD8D-67C40AE3A8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" y="1582"/>
              <a:ext cx="441" cy="251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1">
              <a:extLst>
                <a:ext uri="{FF2B5EF4-FFF2-40B4-BE49-F238E27FC236}">
                  <a16:creationId xmlns:a16="http://schemas.microsoft.com/office/drawing/2014/main" id="{1140FF36-26DA-6604-8C20-DE6FA98CFB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5" y="1426"/>
              <a:ext cx="219" cy="121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72">
              <a:extLst>
                <a:ext uri="{FF2B5EF4-FFF2-40B4-BE49-F238E27FC236}">
                  <a16:creationId xmlns:a16="http://schemas.microsoft.com/office/drawing/2014/main" id="{5F693C90-555C-01E3-1ED6-EA7C30FA72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2" y="1291"/>
              <a:ext cx="164" cy="100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73">
              <a:extLst>
                <a:ext uri="{FF2B5EF4-FFF2-40B4-BE49-F238E27FC236}">
                  <a16:creationId xmlns:a16="http://schemas.microsoft.com/office/drawing/2014/main" id="{9857C4E3-9074-3547-B093-E6358BD5E7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32" y="1129"/>
              <a:ext cx="193" cy="124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74">
              <a:extLst>
                <a:ext uri="{FF2B5EF4-FFF2-40B4-BE49-F238E27FC236}">
                  <a16:creationId xmlns:a16="http://schemas.microsoft.com/office/drawing/2014/main" id="{C90E414D-BCCA-4FAC-734A-61E182536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" y="2021"/>
              <a:ext cx="38" cy="38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75">
              <a:extLst>
                <a:ext uri="{FF2B5EF4-FFF2-40B4-BE49-F238E27FC236}">
                  <a16:creationId xmlns:a16="http://schemas.microsoft.com/office/drawing/2014/main" id="{B6CE8D92-F9A4-6C41-E012-14B4410F0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" y="1940"/>
              <a:ext cx="40" cy="37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Rectangle 76">
              <a:extLst>
                <a:ext uri="{FF2B5EF4-FFF2-40B4-BE49-F238E27FC236}">
                  <a16:creationId xmlns:a16="http://schemas.microsoft.com/office/drawing/2014/main" id="{EF1BA192-CEB5-CD53-9212-F4185C398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" y="1831"/>
              <a:ext cx="39" cy="37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77">
              <a:extLst>
                <a:ext uri="{FF2B5EF4-FFF2-40B4-BE49-F238E27FC236}">
                  <a16:creationId xmlns:a16="http://schemas.microsoft.com/office/drawing/2014/main" id="{1B5F9D0F-C2FC-DA67-E4D8-58905D411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545"/>
              <a:ext cx="40" cy="38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Rectangle 78">
              <a:extLst>
                <a:ext uri="{FF2B5EF4-FFF2-40B4-BE49-F238E27FC236}">
                  <a16:creationId xmlns:a16="http://schemas.microsoft.com/office/drawing/2014/main" id="{91003AAC-28A3-C549-141B-904750BD7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3" y="1390"/>
              <a:ext cx="40" cy="37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Rectangle 79">
              <a:extLst>
                <a:ext uri="{FF2B5EF4-FFF2-40B4-BE49-F238E27FC236}">
                  <a16:creationId xmlns:a16="http://schemas.microsoft.com/office/drawing/2014/main" id="{BA60D222-218C-BE7E-E5B0-DA224084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253"/>
              <a:ext cx="38" cy="38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Rectangle 80">
              <a:extLst>
                <a:ext uri="{FF2B5EF4-FFF2-40B4-BE49-F238E27FC236}">
                  <a16:creationId xmlns:a16="http://schemas.microsoft.com/office/drawing/2014/main" id="{D8357EBB-0104-B6B8-E6D2-C8F31A830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4" y="1091"/>
              <a:ext cx="39" cy="38"/>
            </a:xfrm>
            <a:prstGeom prst="rect">
              <a:avLst/>
            </a:prstGeom>
            <a:solidFill>
              <a:srgbClr val="FF0000"/>
            </a:solidFill>
            <a:ln w="648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81">
              <a:extLst>
                <a:ext uri="{FF2B5EF4-FFF2-40B4-BE49-F238E27FC236}">
                  <a16:creationId xmlns:a16="http://schemas.microsoft.com/office/drawing/2014/main" id="{2835ADD2-6AE9-3759-A8B5-34F18985F2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5" y="2048"/>
              <a:ext cx="67" cy="12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82">
              <a:extLst>
                <a:ext uri="{FF2B5EF4-FFF2-40B4-BE49-F238E27FC236}">
                  <a16:creationId xmlns:a16="http://schemas.microsoft.com/office/drawing/2014/main" id="{C4EF7D1F-64B4-961F-C81F-0D350CEAAE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9" y="2030"/>
              <a:ext cx="125" cy="7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83">
              <a:extLst>
                <a:ext uri="{FF2B5EF4-FFF2-40B4-BE49-F238E27FC236}">
                  <a16:creationId xmlns:a16="http://schemas.microsoft.com/office/drawing/2014/main" id="{08A31C57-8910-BFEA-136F-49093C950E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" y="2011"/>
              <a:ext cx="430" cy="14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84">
              <a:extLst>
                <a:ext uri="{FF2B5EF4-FFF2-40B4-BE49-F238E27FC236}">
                  <a16:creationId xmlns:a16="http://schemas.microsoft.com/office/drawing/2014/main" id="{85CEF998-9534-5ACA-7B13-2E5AB134C9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1" y="2002"/>
              <a:ext cx="208" cy="6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85">
              <a:extLst>
                <a:ext uri="{FF2B5EF4-FFF2-40B4-BE49-F238E27FC236}">
                  <a16:creationId xmlns:a16="http://schemas.microsoft.com/office/drawing/2014/main" id="{48EE2157-BD55-3144-594B-C94A083A3C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6" y="1994"/>
              <a:ext cx="154" cy="4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86">
              <a:extLst>
                <a:ext uri="{FF2B5EF4-FFF2-40B4-BE49-F238E27FC236}">
                  <a16:creationId xmlns:a16="http://schemas.microsoft.com/office/drawing/2014/main" id="{BF3C23D9-4A07-98C4-26E8-62ED6F675C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38" y="1985"/>
              <a:ext cx="181" cy="6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Rectangle 87">
              <a:extLst>
                <a:ext uri="{FF2B5EF4-FFF2-40B4-BE49-F238E27FC236}">
                  <a16:creationId xmlns:a16="http://schemas.microsoft.com/office/drawing/2014/main" id="{3D43AD16-6095-5A71-A77D-7EA1FBEF1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" y="2048"/>
              <a:ext cx="38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88">
              <a:extLst>
                <a:ext uri="{FF2B5EF4-FFF2-40B4-BE49-F238E27FC236}">
                  <a16:creationId xmlns:a16="http://schemas.microsoft.com/office/drawing/2014/main" id="{4D59F2EF-1720-59E3-FF9E-82E6F696D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" y="2021"/>
              <a:ext cx="40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89">
              <a:extLst>
                <a:ext uri="{FF2B5EF4-FFF2-40B4-BE49-F238E27FC236}">
                  <a16:creationId xmlns:a16="http://schemas.microsoft.com/office/drawing/2014/main" id="{291D7362-F642-88F1-5F62-58ECDF979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" y="2007"/>
              <a:ext cx="39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90">
              <a:extLst>
                <a:ext uri="{FF2B5EF4-FFF2-40B4-BE49-F238E27FC236}">
                  <a16:creationId xmlns:a16="http://schemas.microsoft.com/office/drawing/2014/main" id="{760D0C3F-3F9C-D3D9-BBAC-2869114EF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991"/>
              <a:ext cx="40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Rectangle 91">
              <a:extLst>
                <a:ext uri="{FF2B5EF4-FFF2-40B4-BE49-F238E27FC236}">
                  <a16:creationId xmlns:a16="http://schemas.microsoft.com/office/drawing/2014/main" id="{EFEDA245-D3A0-1D3F-49C9-43095BACC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3" y="1980"/>
              <a:ext cx="40" cy="37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92">
              <a:extLst>
                <a:ext uri="{FF2B5EF4-FFF2-40B4-BE49-F238E27FC236}">
                  <a16:creationId xmlns:a16="http://schemas.microsoft.com/office/drawing/2014/main" id="{A8CD7754-2F6A-3141-85C5-485EE68B7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974"/>
              <a:ext cx="38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Rectangle 93">
              <a:extLst>
                <a:ext uri="{FF2B5EF4-FFF2-40B4-BE49-F238E27FC236}">
                  <a16:creationId xmlns:a16="http://schemas.microsoft.com/office/drawing/2014/main" id="{1FF76D5E-2F12-621D-E09C-BAD962B2B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4" y="1964"/>
              <a:ext cx="39" cy="38"/>
            </a:xfrm>
            <a:prstGeom prst="rect">
              <a:avLst/>
            </a:prstGeom>
            <a:solidFill>
              <a:srgbClr val="0000A0"/>
            </a:solidFill>
            <a:ln w="648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94">
              <a:extLst>
                <a:ext uri="{FF2B5EF4-FFF2-40B4-BE49-F238E27FC236}">
                  <a16:creationId xmlns:a16="http://schemas.microsoft.com/office/drawing/2014/main" id="{6C5BF0E9-A5DC-662E-9C3F-E2EC175E6B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" y="858"/>
              <a:ext cx="82" cy="0"/>
            </a:xfrm>
            <a:prstGeom prst="line">
              <a:avLst/>
            </a:prstGeom>
            <a:noFill/>
            <a:ln w="1116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Rectangle 95">
              <a:extLst>
                <a:ext uri="{FF2B5EF4-FFF2-40B4-BE49-F238E27FC236}">
                  <a16:creationId xmlns:a16="http://schemas.microsoft.com/office/drawing/2014/main" id="{4D582180-FD49-CC97-5CCE-32F75F448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" y="835"/>
              <a:ext cx="48" cy="45"/>
            </a:xfrm>
            <a:prstGeom prst="rect">
              <a:avLst/>
            </a:prstGeom>
            <a:solidFill>
              <a:srgbClr val="FF0000"/>
            </a:solidFill>
            <a:ln w="12600" cap="flat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6">
              <a:extLst>
                <a:ext uri="{FF2B5EF4-FFF2-40B4-BE49-F238E27FC236}">
                  <a16:creationId xmlns:a16="http://schemas.microsoft.com/office/drawing/2014/main" id="{5B1B3A08-B25A-48BA-E5E7-6CE220A4F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796"/>
              <a:ext cx="7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  </a:t>
              </a:r>
            </a:p>
          </p:txBody>
        </p:sp>
        <p:sp>
          <p:nvSpPr>
            <p:cNvPr id="103" name="Rectangle 97">
              <a:extLst>
                <a:ext uri="{FF2B5EF4-FFF2-40B4-BE49-F238E27FC236}">
                  <a16:creationId xmlns:a16="http://schemas.microsoft.com/office/drawing/2014/main" id="{32CAAE60-0949-D101-5151-28738CB38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" y="796"/>
              <a:ext cx="394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 b="1">
                  <a:solidFill>
                    <a:srgbClr val="FF0000"/>
                  </a:solidFill>
                </a:rPr>
                <a:t>R</a:t>
              </a:r>
              <a:r>
                <a:rPr lang="de-CH" altLang="en-US" b="1">
                  <a:solidFill>
                    <a:srgbClr val="FF0000"/>
                  </a:solidFill>
                </a:rPr>
                <a:t>ange</a:t>
              </a:r>
            </a:p>
          </p:txBody>
        </p:sp>
        <p:sp>
          <p:nvSpPr>
            <p:cNvPr id="104" name="Line 98">
              <a:extLst>
                <a:ext uri="{FF2B5EF4-FFF2-40B4-BE49-F238E27FC236}">
                  <a16:creationId xmlns:a16="http://schemas.microsoft.com/office/drawing/2014/main" id="{3FBC7A63-1B96-C2DD-426B-2237910B2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" y="993"/>
              <a:ext cx="82" cy="0"/>
            </a:xfrm>
            <a:prstGeom prst="line">
              <a:avLst/>
            </a:prstGeom>
            <a:noFill/>
            <a:ln w="1116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Rectangle 99">
              <a:extLst>
                <a:ext uri="{FF2B5EF4-FFF2-40B4-BE49-F238E27FC236}">
                  <a16:creationId xmlns:a16="http://schemas.microsoft.com/office/drawing/2014/main" id="{1BD4C643-9882-EC96-613D-DDA86C9A6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970"/>
              <a:ext cx="54" cy="45"/>
            </a:xfrm>
            <a:prstGeom prst="rect">
              <a:avLst/>
            </a:prstGeom>
            <a:solidFill>
              <a:srgbClr val="0000A0"/>
            </a:solidFill>
            <a:ln w="12600" cap="flat">
              <a:solidFill>
                <a:srgbClr val="000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Rectangle 100">
              <a:extLst>
                <a:ext uri="{FF2B5EF4-FFF2-40B4-BE49-F238E27FC236}">
                  <a16:creationId xmlns:a16="http://schemas.microsoft.com/office/drawing/2014/main" id="{7DBFE9D5-4AA6-848F-9A29-18134BAA2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932"/>
              <a:ext cx="7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  </a:t>
              </a:r>
            </a:p>
          </p:txBody>
        </p:sp>
        <p:sp>
          <p:nvSpPr>
            <p:cNvPr id="107" name="Rectangle 101">
              <a:extLst>
                <a:ext uri="{FF2B5EF4-FFF2-40B4-BE49-F238E27FC236}">
                  <a16:creationId xmlns:a16="http://schemas.microsoft.com/office/drawing/2014/main" id="{63CEC1FB-6ADC-91FB-6472-C426DCC2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" y="932"/>
              <a:ext cx="53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 b="1">
                  <a:solidFill>
                    <a:srgbClr val="0000A0"/>
                  </a:solidFill>
                </a:rPr>
                <a:t>Varia</a:t>
              </a:r>
              <a:r>
                <a:rPr lang="de-CH" altLang="en-US" b="1">
                  <a:solidFill>
                    <a:srgbClr val="0000A0"/>
                  </a:solidFill>
                </a:rPr>
                <a:t>nce</a:t>
              </a:r>
            </a:p>
          </p:txBody>
        </p:sp>
        <p:sp>
          <p:nvSpPr>
            <p:cNvPr id="108" name="Rectangle 102">
              <a:extLst>
                <a:ext uri="{FF2B5EF4-FFF2-40B4-BE49-F238E27FC236}">
                  <a16:creationId xmlns:a16="http://schemas.microsoft.com/office/drawing/2014/main" id="{98FB1C58-3498-0D42-F5CC-5BCB2A6380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474" y="1401"/>
              <a:ext cx="36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1">
                <a:spcBef>
                  <a:spcPts val="1200"/>
                </a:spcBef>
                <a:spcAft>
                  <a:spcPts val="300"/>
                </a:spcAft>
              </a:pPr>
              <a:r>
                <a:rPr lang="en-GB" altLang="en-US">
                  <a:solidFill>
                    <a:srgbClr val="000000"/>
                  </a:solidFill>
                  <a:ea typeface="AR PL UMing HK" charset="0"/>
                  <a:cs typeface="AR PL UMing HK" charset="0"/>
                </a:rPr>
                <a:t> </a:t>
              </a:r>
            </a:p>
          </p:txBody>
        </p:sp>
        <p:graphicFrame>
          <p:nvGraphicFramePr>
            <p:cNvPr id="109" name="Object 103">
              <a:extLst>
                <a:ext uri="{FF2B5EF4-FFF2-40B4-BE49-F238E27FC236}">
                  <a16:creationId xmlns:a16="http://schemas.microsoft.com/office/drawing/2014/main" id="{B4EC2BF4-038A-66EE-66A1-0ACF3661BB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-35" y="2207"/>
            <a:ext cx="2722" cy="20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3" imgW="4170240" imgH="3251520" progId="">
                    <p:embed/>
                  </p:oleObj>
                </mc:Choice>
                <mc:Fallback>
                  <p:oleObj r:id="rId3" imgW="4170240" imgH="3251520" progId="">
                    <p:embed/>
                    <p:pic>
                      <p:nvPicPr>
                        <p:cNvPr id="25703" name="Object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35" y="2207"/>
                          <a:ext cx="2722" cy="2015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0" name="Text Box 104">
              <a:extLst>
                <a:ext uri="{FF2B5EF4-FFF2-40B4-BE49-F238E27FC236}">
                  <a16:creationId xmlns:a16="http://schemas.microsoft.com/office/drawing/2014/main" id="{94257274-552C-1391-6791-BEAD217D9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1" y="2228"/>
              <a:ext cx="1043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000"/>
                </a:spcBef>
                <a:spcAft>
                  <a:spcPts val="300"/>
                </a:spcAft>
              </a:pPr>
              <a:r>
                <a:rPr lang="de-CH" altLang="en-US" b="1"/>
                <a:t>Energy [keV]</a:t>
              </a:r>
            </a:p>
          </p:txBody>
        </p:sp>
        <p:sp>
          <p:nvSpPr>
            <p:cNvPr id="111" name="Text Box 105">
              <a:extLst>
                <a:ext uri="{FF2B5EF4-FFF2-40B4-BE49-F238E27FC236}">
                  <a16:creationId xmlns:a16="http://schemas.microsoft.com/office/drawing/2014/main" id="{B8E259AE-9572-A2D2-A7B5-4B77AEC6B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109" y="646"/>
              <a:ext cx="448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000"/>
                </a:spcBef>
                <a:spcAft>
                  <a:spcPts val="300"/>
                </a:spcAft>
              </a:pPr>
              <a:r>
                <a:rPr lang="de-CH" altLang="en-US" b="1" dirty="0" err="1"/>
                <a:t>nm</a:t>
              </a:r>
              <a:endParaRPr lang="de-CH" altLang="en-US" b="1" dirty="0"/>
            </a:p>
          </p:txBody>
        </p:sp>
        <p:sp>
          <p:nvSpPr>
            <p:cNvPr id="112" name="Text Box 106">
              <a:extLst>
                <a:ext uri="{FF2B5EF4-FFF2-40B4-BE49-F238E27FC236}">
                  <a16:creationId xmlns:a16="http://schemas.microsoft.com/office/drawing/2014/main" id="{DAD1FF7A-1755-59E6-9D6E-6470AED3BF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2" y="2664"/>
              <a:ext cx="884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000"/>
                </a:spcBef>
                <a:spcAft>
                  <a:spcPts val="300"/>
                </a:spcAft>
              </a:pPr>
              <a:r>
                <a:rPr lang="de-CH" altLang="en-US" b="1">
                  <a:solidFill>
                    <a:srgbClr val="008000"/>
                  </a:solidFill>
                </a:rPr>
                <a:t>YBa</a:t>
              </a:r>
              <a:r>
                <a:rPr lang="de-CH" altLang="en-US" b="1" baseline="-25000">
                  <a:solidFill>
                    <a:srgbClr val="008000"/>
                  </a:solidFill>
                </a:rPr>
                <a:t>2</a:t>
              </a:r>
              <a:r>
                <a:rPr lang="de-CH" altLang="en-US" b="1">
                  <a:solidFill>
                    <a:srgbClr val="008000"/>
                  </a:solidFill>
                </a:rPr>
                <a:t>Cu</a:t>
              </a:r>
              <a:r>
                <a:rPr lang="de-CH" altLang="en-US" b="1" baseline="-25000">
                  <a:solidFill>
                    <a:srgbClr val="008000"/>
                  </a:solidFill>
                </a:rPr>
                <a:t>3</a:t>
              </a:r>
              <a:r>
                <a:rPr lang="de-CH" altLang="en-US" b="1">
                  <a:solidFill>
                    <a:srgbClr val="008000"/>
                  </a:solidFill>
                </a:rPr>
                <a:t>O</a:t>
              </a:r>
              <a:r>
                <a:rPr lang="de-CH" altLang="en-US" b="1" baseline="-25000">
                  <a:solidFill>
                    <a:srgbClr val="008000"/>
                  </a:solidFill>
                </a:rPr>
                <a:t>7</a:t>
              </a:r>
            </a:p>
          </p:txBody>
        </p:sp>
        <p:sp>
          <p:nvSpPr>
            <p:cNvPr id="113" name="Text Box 107">
              <a:extLst>
                <a:ext uri="{FF2B5EF4-FFF2-40B4-BE49-F238E27FC236}">
                  <a16:creationId xmlns:a16="http://schemas.microsoft.com/office/drawing/2014/main" id="{C02633F2-BFC7-8555-A24C-93A497CEA6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7" y="1491"/>
              <a:ext cx="908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spcBef>
                  <a:spcPts val="1000"/>
                </a:spcBef>
                <a:spcAft>
                  <a:spcPts val="300"/>
                </a:spcAft>
              </a:pPr>
              <a:r>
                <a:rPr lang="de-CH" altLang="en-US" b="1" dirty="0">
                  <a:solidFill>
                    <a:srgbClr val="008000"/>
                  </a:solidFill>
                </a:rPr>
                <a:t>  YBa</a:t>
              </a:r>
              <a:r>
                <a:rPr lang="de-CH" altLang="en-US" b="1" baseline="-25000" dirty="0">
                  <a:solidFill>
                    <a:srgbClr val="008000"/>
                  </a:solidFill>
                </a:rPr>
                <a:t>2</a:t>
              </a:r>
              <a:r>
                <a:rPr lang="de-CH" altLang="en-US" b="1" dirty="0">
                  <a:solidFill>
                    <a:srgbClr val="008000"/>
                  </a:solidFill>
                </a:rPr>
                <a:t>Cu</a:t>
              </a:r>
              <a:r>
                <a:rPr lang="de-CH" altLang="en-US" b="1" baseline="-25000" dirty="0">
                  <a:solidFill>
                    <a:srgbClr val="008000"/>
                  </a:solidFill>
                </a:rPr>
                <a:t>3</a:t>
              </a:r>
              <a:r>
                <a:rPr lang="de-CH" altLang="en-US" b="1" dirty="0">
                  <a:solidFill>
                    <a:srgbClr val="008000"/>
                  </a:solidFill>
                </a:rPr>
                <a:t>O</a:t>
              </a:r>
              <a:r>
                <a:rPr lang="de-CH" altLang="en-US" b="1" baseline="-25000" dirty="0">
                  <a:solidFill>
                    <a:srgbClr val="008000"/>
                  </a:solidFill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74213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E5A73-EFD4-4F54-88E5-510FD9388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TRIM.SP, SRIM – check Monte Carlo Codes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04708A-466E-40C5-9463-494E95D6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26AA09-1771-4A46-8164-C3755EDC211F}"/>
              </a:ext>
            </a:extLst>
          </p:cNvPr>
          <p:cNvSpPr txBox="1"/>
          <p:nvPr/>
        </p:nvSpPr>
        <p:spPr>
          <a:xfrm>
            <a:off x="1768018" y="6474778"/>
            <a:ext cx="4338638" cy="37274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400" kern="1000" spc="30" dirty="0">
                <a:cs typeface="Franklin Gothic Book"/>
              </a:rPr>
              <a:t>E. </a:t>
            </a:r>
            <a:r>
              <a:rPr lang="de-DE" sz="1400" kern="1000" spc="30" dirty="0" err="1">
                <a:cs typeface="Franklin Gothic Book"/>
              </a:rPr>
              <a:t>Morenzoni</a:t>
            </a:r>
            <a:r>
              <a:rPr lang="de-DE" sz="1400" kern="1000" spc="30" dirty="0">
                <a:cs typeface="Franklin Gothic Book"/>
              </a:rPr>
              <a:t> et al., NIM </a:t>
            </a:r>
            <a:r>
              <a:rPr lang="de-DE" sz="1400" b="1" kern="1000" spc="30" dirty="0">
                <a:cs typeface="Franklin Gothic Book"/>
              </a:rPr>
              <a:t>B 192</a:t>
            </a:r>
            <a:r>
              <a:rPr lang="de-DE" sz="1400" kern="1000" spc="30" dirty="0">
                <a:cs typeface="Franklin Gothic Book"/>
              </a:rPr>
              <a:t>, 254 (2002).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BE5D442-3D16-4098-960D-ABE596311166}"/>
              </a:ext>
            </a:extLst>
          </p:cNvPr>
          <p:cNvSpPr txBox="1"/>
          <p:nvPr/>
        </p:nvSpPr>
        <p:spPr>
          <a:xfrm>
            <a:off x="4331208" y="1116520"/>
            <a:ext cx="5910838" cy="16367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kern="1000" spc="30" dirty="0">
                <a:cs typeface="Franklin Gothic Book"/>
              </a:rPr>
              <a:t>Idea: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Experimental fact: in fused quartz implanted µ</a:t>
            </a:r>
            <a:r>
              <a:rPr lang="en-US" kern="1000" spc="30" baseline="30000" dirty="0">
                <a:cs typeface="Franklin Gothic Book"/>
              </a:rPr>
              <a:t>+</a:t>
            </a:r>
            <a:r>
              <a:rPr lang="en-US" kern="1000" spc="30" dirty="0">
                <a:cs typeface="Franklin Gothic Book"/>
              </a:rPr>
              <a:t> form</a:t>
            </a:r>
            <a:br>
              <a:rPr lang="en-US" kern="1000" spc="30" dirty="0">
                <a:cs typeface="Franklin Gothic Book"/>
              </a:rPr>
            </a:br>
            <a:r>
              <a:rPr lang="en-US" kern="1000" spc="30" dirty="0">
                <a:cs typeface="Franklin Gothic Book"/>
              </a:rPr>
              <a:t>almost 100% muonium, Mu, at almost all implantation</a:t>
            </a:r>
            <a:br>
              <a:rPr lang="en-US" kern="1000" spc="30" dirty="0">
                <a:cs typeface="Franklin Gothic Book"/>
              </a:rPr>
            </a:br>
            <a:r>
              <a:rPr lang="en-US" kern="1000" spc="30" dirty="0">
                <a:cs typeface="Franklin Gothic Book"/>
              </a:rPr>
              <a:t>energies.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Grow sample on SiO</a:t>
            </a:r>
            <a:r>
              <a:rPr lang="en-US" kern="1000" spc="30" baseline="-25000" dirty="0">
                <a:cs typeface="Franklin Gothic Book"/>
              </a:rPr>
              <a:t>2</a:t>
            </a:r>
            <a:r>
              <a:rPr lang="en-US" kern="1000" spc="30" dirty="0">
                <a:cs typeface="Franklin Gothic Book"/>
              </a:rPr>
              <a:t>, and do the following: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6BBCF6-C8AE-43EF-BBBF-F788D01E4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272" y="3200020"/>
            <a:ext cx="3993833" cy="2859008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 bwMode="auto">
          <a:xfrm>
            <a:off x="9715500" y="1809750"/>
            <a:ext cx="462968" cy="1327150"/>
          </a:xfrm>
          <a:custGeom>
            <a:avLst/>
            <a:gdLst>
              <a:gd name="connsiteX0" fmla="*/ 215900 w 462968"/>
              <a:gd name="connsiteY0" fmla="*/ 0 h 1327150"/>
              <a:gd name="connsiteX1" fmla="*/ 457200 w 462968"/>
              <a:gd name="connsiteY1" fmla="*/ 381000 h 1327150"/>
              <a:gd name="connsiteX2" fmla="*/ 0 w 462968"/>
              <a:gd name="connsiteY2" fmla="*/ 1327150 h 132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2968" h="1327150">
                <a:moveTo>
                  <a:pt x="215900" y="0"/>
                </a:moveTo>
                <a:cubicBezTo>
                  <a:pt x="354541" y="79904"/>
                  <a:pt x="493183" y="159808"/>
                  <a:pt x="457200" y="381000"/>
                </a:cubicBezTo>
                <a:cubicBezTo>
                  <a:pt x="421217" y="602192"/>
                  <a:pt x="210608" y="964671"/>
                  <a:pt x="0" y="132715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629022" y="2679700"/>
            <a:ext cx="4477634" cy="3274486"/>
            <a:chOff x="105022" y="2679700"/>
            <a:chExt cx="4477634" cy="3274486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2EC0E312-AEE2-4EE8-BD80-A0A19447F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022" y="2931414"/>
              <a:ext cx="4477634" cy="3022772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 flipH="1">
              <a:off x="3879850" y="2679700"/>
              <a:ext cx="3683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699889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91B8C7-46D8-409A-B0AB-CAE92FEC4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TRIM.SP, SRIM – check Monte Carlo Codes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B1B7847-ADE0-4E70-9B7D-EEF29A42B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F5DCEDC-DCED-4AE6-B82E-DD016B13DE79}"/>
              </a:ext>
            </a:extLst>
          </p:cNvPr>
          <p:cNvSpPr txBox="1"/>
          <p:nvPr/>
        </p:nvSpPr>
        <p:spPr>
          <a:xfrm>
            <a:off x="1768018" y="6474778"/>
            <a:ext cx="4338638" cy="37274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400" kern="1000" spc="30" dirty="0">
                <a:cs typeface="Franklin Gothic Book"/>
              </a:rPr>
              <a:t>E. </a:t>
            </a:r>
            <a:r>
              <a:rPr lang="de-DE" sz="1400" kern="1000" spc="30" dirty="0" err="1">
                <a:cs typeface="Franklin Gothic Book"/>
              </a:rPr>
              <a:t>Morenzoni</a:t>
            </a:r>
            <a:r>
              <a:rPr lang="de-DE" sz="1400" kern="1000" spc="30" dirty="0">
                <a:cs typeface="Franklin Gothic Book"/>
              </a:rPr>
              <a:t> et al., NIM </a:t>
            </a:r>
            <a:r>
              <a:rPr lang="de-DE" sz="1400" b="1" kern="1000" spc="30" dirty="0">
                <a:cs typeface="Franklin Gothic Book"/>
              </a:rPr>
              <a:t>B 192</a:t>
            </a:r>
            <a:r>
              <a:rPr lang="de-DE" sz="1400" kern="1000" spc="30" dirty="0">
                <a:cs typeface="Franklin Gothic Book"/>
              </a:rPr>
              <a:t>, 254 (2002).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3F22827-126B-4906-BE24-097516E39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438" y="2391425"/>
            <a:ext cx="4648763" cy="3305287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74BCCB6D-4643-45F9-8531-9268DDDD47B8}"/>
              </a:ext>
            </a:extLst>
          </p:cNvPr>
          <p:cNvCxnSpPr/>
          <p:nvPr/>
        </p:nvCxnSpPr>
        <p:spPr bwMode="auto">
          <a:xfrm flipV="1">
            <a:off x="4852416" y="4242816"/>
            <a:ext cx="301752" cy="4206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4202C781-795A-4A78-8AFC-9C3339E7450B}"/>
              </a:ext>
            </a:extLst>
          </p:cNvPr>
          <p:cNvSpPr txBox="1"/>
          <p:nvPr/>
        </p:nvSpPr>
        <p:spPr>
          <a:xfrm>
            <a:off x="5174355" y="4009644"/>
            <a:ext cx="841248" cy="3566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DE" kern="1000" spc="30" dirty="0">
                <a:cs typeface="Franklin Gothic Book"/>
              </a:rPr>
              <a:t>TRIM.SP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8F66837-70AD-4958-8103-979E12F0D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675" y="1194276"/>
            <a:ext cx="3052763" cy="24431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9E21E17-D09C-4124-AA56-B5F5DC28E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149" y="3996389"/>
            <a:ext cx="3062288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316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1124B-2C93-5B15-8314-5563764C7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52736"/>
            <a:ext cx="10801349" cy="4644616"/>
          </a:xfrm>
        </p:spPr>
        <p:txBody>
          <a:bodyPr anchor="ctr" anchorCtr="0"/>
          <a:lstStyle/>
          <a:p>
            <a:pPr algn="ctr"/>
            <a:r>
              <a:rPr lang="de-CH" sz="3200" b="1" dirty="0" err="1"/>
              <a:t>Applications</a:t>
            </a:r>
            <a:r>
              <a:rPr lang="de-CH" sz="3200" b="1" dirty="0"/>
              <a:t> </a:t>
            </a:r>
            <a:r>
              <a:rPr lang="de-CH" sz="3200" b="1" dirty="0" err="1"/>
              <a:t>of</a:t>
            </a:r>
            <a:r>
              <a:rPr lang="de-CH" sz="3200" b="1" dirty="0"/>
              <a:t> LE-</a:t>
            </a:r>
            <a:r>
              <a:rPr lang="de-CH" sz="3200" b="1" dirty="0" err="1">
                <a:latin typeface="Symbol" panose="05050102010706020507" pitchFamily="18" charset="2"/>
              </a:rPr>
              <a:t>m</a:t>
            </a:r>
            <a:r>
              <a:rPr lang="de-CH" sz="3200" b="1" dirty="0" err="1"/>
              <a:t>SR</a:t>
            </a:r>
            <a:r>
              <a:rPr lang="de-CH" sz="3200" b="1" dirty="0"/>
              <a:t>: </a:t>
            </a:r>
            <a:r>
              <a:rPr lang="de-CH" sz="3200" b="1" dirty="0" err="1"/>
              <a:t>thin</a:t>
            </a:r>
            <a:r>
              <a:rPr lang="de-CH" sz="3200" b="1" dirty="0"/>
              <a:t> </a:t>
            </a:r>
            <a:r>
              <a:rPr lang="de-CH" sz="3200" b="1" dirty="0" err="1"/>
              <a:t>films</a:t>
            </a:r>
            <a:r>
              <a:rPr lang="de-CH" sz="3200" b="1" dirty="0"/>
              <a:t> and </a:t>
            </a:r>
            <a:r>
              <a:rPr lang="de-CH" sz="3200" b="1" dirty="0" err="1"/>
              <a:t>interfaces</a:t>
            </a:r>
            <a:endParaRPr lang="de-CH" sz="3200" b="1" dirty="0"/>
          </a:p>
          <a:p>
            <a:pPr algn="ctr"/>
            <a:endParaRPr lang="de-CH" dirty="0"/>
          </a:p>
          <a:p>
            <a:pPr algn="ctr"/>
            <a:r>
              <a:rPr lang="de-CH" sz="2400" dirty="0" err="1"/>
              <a:t>Superconducting</a:t>
            </a:r>
            <a:r>
              <a:rPr lang="de-CH" sz="2400" dirty="0"/>
              <a:t> and </a:t>
            </a:r>
            <a:r>
              <a:rPr lang="de-CH" sz="2400" dirty="0" err="1"/>
              <a:t>magnetic</a:t>
            </a:r>
            <a:r>
              <a:rPr lang="de-CH" sz="2400" dirty="0"/>
              <a:t> </a:t>
            </a:r>
            <a:r>
              <a:rPr lang="de-CH" sz="2400" dirty="0" err="1"/>
              <a:t>properties</a:t>
            </a:r>
            <a:r>
              <a:rPr lang="de-CH" sz="2400" dirty="0"/>
              <a:t> at </a:t>
            </a:r>
            <a:r>
              <a:rPr lang="de-CH" sz="2400" dirty="0" err="1"/>
              <a:t>surfaces</a:t>
            </a:r>
            <a:r>
              <a:rPr lang="de-CH" sz="2400" dirty="0"/>
              <a:t> and </a:t>
            </a:r>
            <a:r>
              <a:rPr lang="de-CH" sz="2400" dirty="0" err="1"/>
              <a:t>interfaces</a:t>
            </a:r>
            <a:r>
              <a:rPr lang="de-CH" sz="2400" dirty="0"/>
              <a:t>:</a:t>
            </a:r>
          </a:p>
          <a:p>
            <a:pPr algn="ctr"/>
            <a:r>
              <a:rPr lang="de-CH" sz="2400" dirty="0"/>
              <a:t>Meissner </a:t>
            </a:r>
            <a:r>
              <a:rPr lang="de-CH" sz="2400" dirty="0" err="1"/>
              <a:t>screening</a:t>
            </a:r>
            <a:r>
              <a:rPr lang="de-CH" sz="2400" dirty="0"/>
              <a:t>, </a:t>
            </a:r>
            <a:r>
              <a:rPr lang="de-CH" sz="2400" dirty="0" err="1"/>
              <a:t>proximity</a:t>
            </a:r>
            <a:r>
              <a:rPr lang="de-CH" sz="2400" dirty="0"/>
              <a:t> </a:t>
            </a:r>
            <a:r>
              <a:rPr lang="de-CH" sz="2400" dirty="0" err="1"/>
              <a:t>effects</a:t>
            </a:r>
            <a:r>
              <a:rPr lang="de-CH" sz="2400" dirty="0"/>
              <a:t>, </a:t>
            </a:r>
            <a:r>
              <a:rPr lang="de-CH" sz="2400" dirty="0" err="1"/>
              <a:t>volume</a:t>
            </a:r>
            <a:r>
              <a:rPr lang="de-CH" sz="2400" dirty="0"/>
              <a:t> </a:t>
            </a:r>
            <a:r>
              <a:rPr lang="de-CH" sz="2400" dirty="0" err="1"/>
              <a:t>fractions</a:t>
            </a:r>
            <a:endParaRPr lang="de-CH" sz="2400" dirty="0"/>
          </a:p>
          <a:p>
            <a:pPr algn="ctr"/>
            <a:endParaRPr lang="en-US" sz="3200" b="1" dirty="0"/>
          </a:p>
          <a:p>
            <a:pPr algn="ctr"/>
            <a:endParaRPr lang="en-US" sz="4000" b="1" dirty="0"/>
          </a:p>
          <a:p>
            <a:pPr algn="ctr"/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18996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Generation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polarized</a:t>
            </a:r>
            <a:r>
              <a:rPr lang="de-CH" dirty="0"/>
              <a:t> epithermal (~eV)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grpSp>
        <p:nvGrpSpPr>
          <p:cNvPr id="19" name="Group 2"/>
          <p:cNvGrpSpPr>
            <a:grpSpLocks/>
          </p:cNvGrpSpPr>
          <p:nvPr/>
        </p:nvGrpSpPr>
        <p:grpSpPr bwMode="auto">
          <a:xfrm>
            <a:off x="5257800" y="969963"/>
            <a:ext cx="5168900" cy="5707062"/>
            <a:chOff x="2352" y="611"/>
            <a:chExt cx="3256" cy="3595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352" y="611"/>
              <a:ext cx="3256" cy="35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endParaRPr lang="de-CH" sz="2400">
                <a:solidFill>
                  <a:srgbClr val="FFFFFF"/>
                </a:solidFill>
                <a:latin typeface="Times New Roman" pitchFamily="16" charset="0"/>
              </a:endParaRPr>
            </a:p>
          </p:txBody>
        </p:sp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4" y="819"/>
              <a:ext cx="3074" cy="3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646488" y="1465264"/>
            <a:ext cx="215900" cy="2205037"/>
          </a:xfrm>
          <a:prstGeom prst="rect">
            <a:avLst/>
          </a:prstGeom>
          <a:solidFill>
            <a:srgbClr val="C0C0C0"/>
          </a:solidFill>
          <a:ln w="126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sz="24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535239" y="3743325"/>
            <a:ext cx="16525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>
              <a:spcBef>
                <a:spcPts val="1125"/>
              </a:spcBef>
              <a:spcAft>
                <a:spcPts val="300"/>
              </a:spcAft>
              <a:buClr>
                <a:srgbClr val="000000"/>
              </a:buClr>
              <a:buSzPct val="100000"/>
            </a:pPr>
            <a:r>
              <a:rPr lang="en-GB" altLang="de-DE" sz="1800">
                <a:latin typeface="Arial" charset="0"/>
              </a:rPr>
              <a:t>~</a:t>
            </a:r>
            <a:r>
              <a:rPr lang="de-CH" altLang="de-DE" sz="1800">
                <a:latin typeface="Arial" charset="0"/>
              </a:rPr>
              <a:t>100 </a:t>
            </a:r>
            <a:r>
              <a:rPr lang="de-CH" altLang="de-DE" sz="1800">
                <a:latin typeface="Symbol" pitchFamily="16" charset="2"/>
              </a:rPr>
              <a:t>m</a:t>
            </a:r>
            <a:r>
              <a:rPr lang="de-CH" altLang="de-DE" sz="1800">
                <a:latin typeface="Arial" charset="0"/>
              </a:rPr>
              <a:t>m Ag</a:t>
            </a:r>
          </a:p>
        </p:txBody>
      </p:sp>
      <p:grpSp>
        <p:nvGrpSpPr>
          <p:cNvPr id="24" name="Group 7"/>
          <p:cNvGrpSpPr>
            <a:grpSpLocks/>
          </p:cNvGrpSpPr>
          <p:nvPr/>
        </p:nvGrpSpPr>
        <p:grpSpPr bwMode="auto">
          <a:xfrm>
            <a:off x="3857625" y="1468439"/>
            <a:ext cx="1366838" cy="3197225"/>
            <a:chOff x="1470" y="925"/>
            <a:chExt cx="861" cy="2014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485" y="925"/>
              <a:ext cx="57" cy="1389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endParaRPr lang="de-CH" sz="2400">
                <a:solidFill>
                  <a:srgbClr val="FFFFFF"/>
                </a:solidFill>
                <a:latin typeface="Times New Roman" pitchFamily="16" charset="0"/>
              </a:endParaRP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1470" y="2340"/>
              <a:ext cx="861" cy="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r>
                <a:rPr lang="en-GB" altLang="de-DE" sz="1800" b="1">
                  <a:solidFill>
                    <a:srgbClr val="00CCFF"/>
                  </a:solidFill>
                  <a:latin typeface="Arial" charset="0"/>
                </a:rPr>
                <a:t>~</a:t>
              </a:r>
              <a:r>
                <a:rPr lang="de-CH" altLang="de-DE" sz="1800" b="1">
                  <a:solidFill>
                    <a:srgbClr val="00CCFF"/>
                  </a:solidFill>
                  <a:latin typeface="Arial" charset="0"/>
                </a:rPr>
                <a:t>500 nm</a:t>
              </a:r>
            </a:p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r>
                <a:rPr lang="de-CH" altLang="de-DE" sz="1800" b="1">
                  <a:solidFill>
                    <a:srgbClr val="00CCFF"/>
                  </a:solidFill>
                  <a:latin typeface="Arial" charset="0"/>
                </a:rPr>
                <a:t>s-Ne, Ar,</a:t>
              </a:r>
            </a:p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r>
                <a:rPr lang="de-CH" altLang="de-DE" sz="1800" b="1">
                  <a:solidFill>
                    <a:srgbClr val="00CCFF"/>
                  </a:solidFill>
                  <a:latin typeface="Arial" charset="0"/>
                </a:rPr>
                <a:t>s-N</a:t>
              </a:r>
              <a:r>
                <a:rPr lang="de-CH" altLang="de-DE" sz="1800" b="1" baseline="-25000">
                  <a:solidFill>
                    <a:srgbClr val="00CCFF"/>
                  </a:solidFill>
                  <a:latin typeface="Arial" charset="0"/>
                </a:rPr>
                <a:t>2</a:t>
              </a:r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073400" y="4079875"/>
            <a:ext cx="10048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defTabSz="457200">
              <a:spcBef>
                <a:spcPts val="1125"/>
              </a:spcBef>
              <a:spcAft>
                <a:spcPts val="300"/>
              </a:spcAft>
              <a:buClr>
                <a:srgbClr val="000000"/>
              </a:buClr>
              <a:buSzPct val="100000"/>
            </a:pPr>
            <a:r>
              <a:rPr lang="de-CH" altLang="de-DE" sz="1800" b="1">
                <a:latin typeface="Arial" charset="0"/>
              </a:rPr>
              <a:t>   </a:t>
            </a:r>
            <a:r>
              <a:rPr lang="de-CH" altLang="de-DE" sz="1800">
                <a:latin typeface="Arial" charset="0"/>
              </a:rPr>
              <a:t>6 K</a:t>
            </a:r>
          </a:p>
        </p:txBody>
      </p:sp>
      <p:graphicFrame>
        <p:nvGraphicFramePr>
          <p:cNvPr id="28" name="Object 11"/>
          <p:cNvGraphicFramePr>
            <a:graphicFrameLocks noChangeAspect="1"/>
          </p:cNvGraphicFramePr>
          <p:nvPr/>
        </p:nvGraphicFramePr>
        <p:xfrm>
          <a:off x="2332039" y="2192338"/>
          <a:ext cx="85248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997200" imgH="1083600" progId="">
                  <p:embed/>
                </p:oleObj>
              </mc:Choice>
              <mc:Fallback>
                <p:oleObj r:id="rId4" imgW="997200" imgH="1083600" progId="">
                  <p:embed/>
                  <p:pic>
                    <p:nvPicPr>
                      <p:cNvPr id="28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039" y="2192338"/>
                        <a:ext cx="852487" cy="9271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1504950" y="1408114"/>
            <a:ext cx="2076450" cy="7408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„Surface“ </a:t>
            </a:r>
            <a:r>
              <a:rPr lang="de-CH" altLang="de-DE" sz="1400" b="1" dirty="0" err="1">
                <a:solidFill>
                  <a:schemeClr val="accent3"/>
                </a:solidFill>
                <a:latin typeface="+mn-lt"/>
              </a:rPr>
              <a:t>Muons</a:t>
            </a:r>
            <a:endParaRPr lang="de-CH" altLang="de-DE" sz="1400" b="1" dirty="0">
              <a:solidFill>
                <a:schemeClr val="accent3"/>
              </a:solidFill>
              <a:latin typeface="+mn-lt"/>
            </a:endParaRP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~ 4 MeV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b="1" dirty="0">
                <a:solidFill>
                  <a:schemeClr val="accent3"/>
                </a:solidFill>
                <a:latin typeface="+mn-lt"/>
              </a:rPr>
              <a:t>~ 100% </a:t>
            </a:r>
            <a:r>
              <a:rPr lang="de-CH" altLang="de-DE" sz="1400" b="1" dirty="0" err="1">
                <a:solidFill>
                  <a:schemeClr val="accent3"/>
                </a:solidFill>
                <a:latin typeface="+mn-lt"/>
              </a:rPr>
              <a:t>polarized</a:t>
            </a:r>
            <a:endParaRPr lang="de-CH" altLang="de-DE" sz="14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0" name="Freeform 13"/>
          <p:cNvSpPr>
            <a:spLocks noChangeArrowheads="1"/>
          </p:cNvSpPr>
          <p:nvPr/>
        </p:nvSpPr>
        <p:spPr bwMode="auto">
          <a:xfrm flipH="1">
            <a:off x="3646489" y="2403475"/>
            <a:ext cx="319087" cy="285750"/>
          </a:xfrm>
          <a:custGeom>
            <a:avLst/>
            <a:gdLst>
              <a:gd name="T0" fmla="*/ 191 w 191"/>
              <a:gd name="T1" fmla="*/ 185 h 185"/>
              <a:gd name="T2" fmla="*/ 162 w 191"/>
              <a:gd name="T3" fmla="*/ 179 h 185"/>
              <a:gd name="T4" fmla="*/ 137 w 191"/>
              <a:gd name="T5" fmla="*/ 156 h 185"/>
              <a:gd name="T6" fmla="*/ 119 w 191"/>
              <a:gd name="T7" fmla="*/ 140 h 185"/>
              <a:gd name="T8" fmla="*/ 99 w 191"/>
              <a:gd name="T9" fmla="*/ 108 h 185"/>
              <a:gd name="T10" fmla="*/ 90 w 191"/>
              <a:gd name="T11" fmla="*/ 87 h 185"/>
              <a:gd name="T12" fmla="*/ 84 w 191"/>
              <a:gd name="T13" fmla="*/ 65 h 185"/>
              <a:gd name="T14" fmla="*/ 78 w 191"/>
              <a:gd name="T15" fmla="*/ 51 h 185"/>
              <a:gd name="T16" fmla="*/ 72 w 191"/>
              <a:gd name="T17" fmla="*/ 32 h 185"/>
              <a:gd name="T18" fmla="*/ 54 w 191"/>
              <a:gd name="T19" fmla="*/ 6 h 185"/>
              <a:gd name="T20" fmla="*/ 38 w 191"/>
              <a:gd name="T21" fmla="*/ 2 h 185"/>
              <a:gd name="T22" fmla="*/ 23 w 191"/>
              <a:gd name="T23" fmla="*/ 0 h 185"/>
              <a:gd name="T24" fmla="*/ 0 w 191"/>
              <a:gd name="T25" fmla="*/ 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1" h="185">
                <a:moveTo>
                  <a:pt x="191" y="185"/>
                </a:moveTo>
                <a:cubicBezTo>
                  <a:pt x="181" y="183"/>
                  <a:pt x="172" y="181"/>
                  <a:pt x="162" y="179"/>
                </a:cubicBezTo>
                <a:cubicBezTo>
                  <a:pt x="151" y="174"/>
                  <a:pt x="146" y="164"/>
                  <a:pt x="137" y="156"/>
                </a:cubicBezTo>
                <a:cubicBezTo>
                  <a:pt x="131" y="151"/>
                  <a:pt x="119" y="140"/>
                  <a:pt x="119" y="140"/>
                </a:cubicBezTo>
                <a:cubicBezTo>
                  <a:pt x="114" y="128"/>
                  <a:pt x="105" y="119"/>
                  <a:pt x="99" y="108"/>
                </a:cubicBezTo>
                <a:cubicBezTo>
                  <a:pt x="98" y="100"/>
                  <a:pt x="94" y="94"/>
                  <a:pt x="90" y="87"/>
                </a:cubicBezTo>
                <a:cubicBezTo>
                  <a:pt x="89" y="80"/>
                  <a:pt x="87" y="71"/>
                  <a:pt x="84" y="65"/>
                </a:cubicBezTo>
                <a:cubicBezTo>
                  <a:pt x="83" y="59"/>
                  <a:pt x="80" y="56"/>
                  <a:pt x="78" y="51"/>
                </a:cubicBezTo>
                <a:cubicBezTo>
                  <a:pt x="77" y="45"/>
                  <a:pt x="75" y="38"/>
                  <a:pt x="72" y="32"/>
                </a:cubicBezTo>
                <a:cubicBezTo>
                  <a:pt x="71" y="25"/>
                  <a:pt x="61" y="7"/>
                  <a:pt x="54" y="6"/>
                </a:cubicBezTo>
                <a:cubicBezTo>
                  <a:pt x="46" y="0"/>
                  <a:pt x="48" y="4"/>
                  <a:pt x="38" y="2"/>
                </a:cubicBezTo>
                <a:cubicBezTo>
                  <a:pt x="34" y="0"/>
                  <a:pt x="27" y="2"/>
                  <a:pt x="23" y="0"/>
                </a:cubicBezTo>
                <a:cubicBezTo>
                  <a:pt x="15" y="1"/>
                  <a:pt x="0" y="9"/>
                  <a:pt x="0" y="9"/>
                </a:cubicBezTo>
              </a:path>
            </a:pathLst>
          </a:custGeom>
          <a:noFill/>
          <a:ln w="25560" cap="flat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sz="2400">
              <a:solidFill>
                <a:srgbClr val="FFFFFF"/>
              </a:solidFill>
              <a:latin typeface="Times New Roman" pitchFamily="16" charset="0"/>
            </a:endParaRPr>
          </a:p>
        </p:txBody>
      </p:sp>
      <p:graphicFrame>
        <p:nvGraphicFramePr>
          <p:cNvPr id="31" name="Object 14"/>
          <p:cNvGraphicFramePr>
            <a:graphicFrameLocks noChangeAspect="1"/>
          </p:cNvGraphicFramePr>
          <p:nvPr/>
        </p:nvGraphicFramePr>
        <p:xfrm>
          <a:off x="4078289" y="1522413"/>
          <a:ext cx="985837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090080" imgH="2136240" progId="">
                  <p:embed/>
                </p:oleObj>
              </mc:Choice>
              <mc:Fallback>
                <p:oleObj r:id="rId6" imgW="1090080" imgH="2136240" progId="">
                  <p:embed/>
                  <p:pic>
                    <p:nvPicPr>
                      <p:cNvPr id="31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8289" y="1522413"/>
                        <a:ext cx="985837" cy="19304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736502" y="5227847"/>
            <a:ext cx="4424461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fr-FR" altLang="de-DE" sz="1400" dirty="0">
                <a:latin typeface="+mn-lt"/>
              </a:rPr>
              <a:t>T. Prokscha et al.,</a:t>
            </a:r>
            <a:r>
              <a:rPr lang="fr-FR" altLang="de-DE" sz="1400" dirty="0">
                <a:solidFill>
                  <a:srgbClr val="008000"/>
                </a:solidFill>
                <a:latin typeface="+mn-lt"/>
              </a:rPr>
              <a:t> </a:t>
            </a:r>
            <a:r>
              <a:rPr lang="fr-FR" altLang="de-DE" sz="1400" dirty="0" err="1">
                <a:latin typeface="+mn-lt"/>
              </a:rPr>
              <a:t>Appl</a:t>
            </a:r>
            <a:r>
              <a:rPr lang="fr-FR" altLang="de-DE" sz="1400" dirty="0">
                <a:latin typeface="+mn-lt"/>
              </a:rPr>
              <a:t>. Surf. </a:t>
            </a:r>
            <a:r>
              <a:rPr lang="fr-FR" altLang="de-DE" sz="1400" dirty="0" err="1">
                <a:latin typeface="+mn-lt"/>
              </a:rPr>
              <a:t>Sci</a:t>
            </a:r>
            <a:r>
              <a:rPr lang="fr-FR" altLang="de-DE" sz="1400" dirty="0">
                <a:latin typeface="+mn-lt"/>
              </a:rPr>
              <a:t>. </a:t>
            </a:r>
            <a:r>
              <a:rPr lang="fr-FR" altLang="de-DE" sz="1400" b="1" dirty="0">
                <a:latin typeface="+mn-lt"/>
              </a:rPr>
              <a:t>172</a:t>
            </a:r>
            <a:r>
              <a:rPr lang="fr-FR" altLang="de-DE" sz="1400" dirty="0">
                <a:latin typeface="+mn-lt"/>
              </a:rPr>
              <a:t>, 235 (2001).</a:t>
            </a:r>
            <a:r>
              <a:rPr lang="fr-FR" altLang="de-DE" sz="1400" dirty="0">
                <a:solidFill>
                  <a:srgbClr val="008000"/>
                </a:solidFill>
                <a:latin typeface="+mn-lt"/>
              </a:rPr>
              <a:t> 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fr-FR" altLang="de-DE" sz="1400" dirty="0">
                <a:latin typeface="+mn-lt"/>
              </a:rPr>
              <a:t>T. Prokscha et al.,</a:t>
            </a:r>
            <a:r>
              <a:rPr lang="fr-FR" altLang="de-DE" sz="1400" dirty="0">
                <a:solidFill>
                  <a:srgbClr val="008000"/>
                </a:solidFill>
                <a:latin typeface="+mn-lt"/>
              </a:rPr>
              <a:t> </a:t>
            </a:r>
            <a:r>
              <a:rPr lang="fr-FR" altLang="de-DE" sz="1400" dirty="0">
                <a:latin typeface="+mn-lt"/>
              </a:rPr>
              <a:t>Phys. </a:t>
            </a:r>
            <a:r>
              <a:rPr lang="fr-FR" altLang="de-DE" sz="1400" dirty="0" err="1">
                <a:latin typeface="+mn-lt"/>
              </a:rPr>
              <a:t>Rev</a:t>
            </a:r>
            <a:r>
              <a:rPr lang="fr-FR" altLang="de-DE" sz="1400" dirty="0">
                <a:latin typeface="+mn-lt"/>
              </a:rPr>
              <a:t>.</a:t>
            </a:r>
            <a:r>
              <a:rPr lang="fr-FR" altLang="de-DE" sz="1400" b="1" dirty="0">
                <a:latin typeface="+mn-lt"/>
              </a:rPr>
              <a:t> A58</a:t>
            </a:r>
            <a:r>
              <a:rPr lang="fr-FR" altLang="de-DE" sz="1400" dirty="0">
                <a:latin typeface="+mn-lt"/>
              </a:rPr>
              <a:t>, 3739 (1998).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dirty="0">
                <a:latin typeface="+mn-lt"/>
              </a:rPr>
              <a:t>E. Morenzoni et al.,</a:t>
            </a:r>
            <a:r>
              <a:rPr lang="de-CH" altLang="de-DE" sz="1400" i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de-CH" altLang="de-DE" sz="1400" dirty="0">
                <a:latin typeface="+mn-lt"/>
              </a:rPr>
              <a:t>J. </a:t>
            </a:r>
            <a:r>
              <a:rPr lang="de-CH" altLang="de-DE" sz="1400" dirty="0" err="1">
                <a:latin typeface="+mn-lt"/>
              </a:rPr>
              <a:t>Appl</a:t>
            </a:r>
            <a:r>
              <a:rPr lang="de-CH" altLang="de-DE" sz="1400" dirty="0">
                <a:latin typeface="+mn-lt"/>
              </a:rPr>
              <a:t>. Phys. </a:t>
            </a:r>
            <a:r>
              <a:rPr lang="de-CH" altLang="de-DE" sz="1400" b="1" dirty="0">
                <a:latin typeface="+mn-lt"/>
              </a:rPr>
              <a:t>81</a:t>
            </a:r>
            <a:r>
              <a:rPr lang="de-CH" altLang="de-DE" sz="1400" dirty="0">
                <a:latin typeface="+mn-lt"/>
              </a:rPr>
              <a:t>, 3340  (1997).</a:t>
            </a:r>
            <a:r>
              <a:rPr lang="fr-FR" altLang="de-DE" sz="1400" dirty="0">
                <a:latin typeface="+mn-lt"/>
              </a:rPr>
              <a:t> 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400" dirty="0">
                <a:latin typeface="+mn-lt"/>
              </a:rPr>
              <a:t>D. </a:t>
            </a:r>
            <a:r>
              <a:rPr lang="de-CH" altLang="de-DE" sz="1400" dirty="0" err="1">
                <a:latin typeface="+mn-lt"/>
              </a:rPr>
              <a:t>Harshmann</a:t>
            </a:r>
            <a:r>
              <a:rPr lang="de-CH" altLang="de-DE" sz="1400" dirty="0">
                <a:latin typeface="+mn-lt"/>
              </a:rPr>
              <a:t> et al.,</a:t>
            </a:r>
            <a:r>
              <a:rPr lang="de-CH" altLang="de-DE" sz="1400" i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de-CH" altLang="de-DE" sz="1400" dirty="0">
                <a:latin typeface="+mn-lt"/>
              </a:rPr>
              <a:t>Phys. </a:t>
            </a:r>
            <a:r>
              <a:rPr lang="de-CH" altLang="de-DE" sz="1400" dirty="0" err="1">
                <a:latin typeface="+mn-lt"/>
              </a:rPr>
              <a:t>Rev</a:t>
            </a:r>
            <a:r>
              <a:rPr lang="de-CH" altLang="de-DE" sz="1400" dirty="0">
                <a:latin typeface="+mn-lt"/>
              </a:rPr>
              <a:t>. </a:t>
            </a:r>
            <a:r>
              <a:rPr lang="de-CH" altLang="de-DE" sz="1400" b="1" dirty="0">
                <a:latin typeface="+mn-lt"/>
              </a:rPr>
              <a:t>B36</a:t>
            </a:r>
            <a:r>
              <a:rPr lang="de-CH" altLang="de-DE" sz="1400" dirty="0">
                <a:latin typeface="+mn-lt"/>
              </a:rPr>
              <a:t>, 8850 (1987).</a:t>
            </a:r>
          </a:p>
        </p:txBody>
      </p:sp>
    </p:spTree>
    <p:extLst>
      <p:ext uri="{BB962C8B-B14F-4D97-AF65-F5344CB8AC3E}">
        <p14:creationId xmlns:p14="http://schemas.microsoft.com/office/powerpoint/2010/main" val="890758527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5" name="Group 2"/>
          <p:cNvGrpSpPr/>
          <p:nvPr/>
        </p:nvGrpSpPr>
        <p:grpSpPr>
          <a:xfrm>
            <a:off x="683000" y="1196752"/>
            <a:ext cx="9909224" cy="5727960"/>
            <a:chOff x="-443024" y="987480"/>
            <a:chExt cx="9909224" cy="5727960"/>
          </a:xfrm>
        </p:grpSpPr>
        <p:grpSp>
          <p:nvGrpSpPr>
            <p:cNvPr id="986" name="Group 3"/>
            <p:cNvGrpSpPr/>
            <p:nvPr/>
          </p:nvGrpSpPr>
          <p:grpSpPr>
            <a:xfrm>
              <a:off x="5489280" y="3867800"/>
              <a:ext cx="3595680" cy="2128680"/>
              <a:chOff x="5489280" y="3867800"/>
              <a:chExt cx="3595680" cy="2128680"/>
            </a:xfrm>
          </p:grpSpPr>
          <p:grpSp>
            <p:nvGrpSpPr>
              <p:cNvPr id="987" name="Group 4"/>
              <p:cNvGrpSpPr/>
              <p:nvPr/>
            </p:nvGrpSpPr>
            <p:grpSpPr>
              <a:xfrm>
                <a:off x="5489280" y="4107240"/>
                <a:ext cx="3595680" cy="1739520"/>
                <a:chOff x="5489280" y="4107240"/>
                <a:chExt cx="3595680" cy="1739520"/>
              </a:xfrm>
            </p:grpSpPr>
            <p:pic>
              <p:nvPicPr>
                <p:cNvPr id="988" name="Grafik 987"/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5489280" y="4107240"/>
                  <a:ext cx="3595680" cy="173952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989" name="CustomShape 5"/>
                <p:cNvSpPr/>
                <p:nvPr/>
              </p:nvSpPr>
              <p:spPr>
                <a:xfrm>
                  <a:off x="6260760" y="4764960"/>
                  <a:ext cx="1726920" cy="337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6800" rIns="90000" bIns="46800"/>
                <a:lstStyle/>
                <a:p>
                  <a:pPr>
                    <a:spcBef>
                      <a:spcPts val="998"/>
                    </a:spcBef>
                  </a:pPr>
                  <a:r>
                    <a:rPr lang="en-GB" sz="1600" b="1" spc="-1" dirty="0">
                      <a:solidFill>
                        <a:srgbClr val="3333CC"/>
                      </a:solidFill>
                    </a:rPr>
                    <a:t>nonlocal</a:t>
                  </a:r>
                  <a:endParaRPr lang="en-US" sz="1600" spc="-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0" name="CustomShape 6"/>
                <p:cNvSpPr/>
                <p:nvPr/>
              </p:nvSpPr>
              <p:spPr>
                <a:xfrm>
                  <a:off x="5756040" y="5173060"/>
                  <a:ext cx="1437840" cy="337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6800" rIns="90000" bIns="46800"/>
                <a:lstStyle/>
                <a:p>
                  <a:pPr>
                    <a:spcBef>
                      <a:spcPts val="998"/>
                    </a:spcBef>
                  </a:pPr>
                  <a:r>
                    <a:rPr lang="de-CH" sz="1600" b="1" spc="-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l</a:t>
                  </a:r>
                  <a:r>
                    <a:rPr lang="en-GB" sz="1600" b="1" spc="-1" dirty="0" err="1">
                      <a:solidFill>
                        <a:schemeClr val="accent2">
                          <a:lumMod val="75000"/>
                        </a:schemeClr>
                      </a:solidFill>
                    </a:rPr>
                    <a:t>oc</a:t>
                  </a:r>
                  <a:r>
                    <a:rPr lang="de-CH" sz="1600" b="1" spc="-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a</a:t>
                  </a:r>
                  <a:r>
                    <a:rPr lang="en-GB" sz="1600" b="1" spc="-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l</a:t>
                  </a:r>
                  <a:endParaRPr lang="en-US" sz="1600" spc="-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991" name="CustomShape 7"/>
              <p:cNvSpPr/>
              <p:nvPr/>
            </p:nvSpPr>
            <p:spPr>
              <a:xfrm>
                <a:off x="5503680" y="3867800"/>
                <a:ext cx="3425040" cy="2128680"/>
              </a:xfrm>
              <a:prstGeom prst="rect">
                <a:avLst/>
              </a:prstGeom>
              <a:noFill/>
              <a:ln w="38160">
                <a:solidFill>
                  <a:srgbClr val="FF99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92" name="CustomShape 8"/>
              <p:cNvSpPr/>
              <p:nvPr/>
            </p:nvSpPr>
            <p:spPr>
              <a:xfrm>
                <a:off x="8444880" y="5598720"/>
                <a:ext cx="540000" cy="33732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>
                  <a:spcBef>
                    <a:spcPts val="998"/>
                  </a:spcBef>
                </a:pPr>
                <a:r>
                  <a:rPr lang="en-US" sz="1600" spc="-1">
                    <a:solidFill>
                      <a:srgbClr val="000000"/>
                    </a:solidFill>
                    <a:latin typeface="Arial"/>
                  </a:rPr>
                  <a:t>z</a:t>
                </a:r>
                <a:endParaRPr lang="en-US" sz="1600" spc="-1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93" name="CustomShape 9"/>
              <p:cNvSpPr/>
              <p:nvPr/>
            </p:nvSpPr>
            <p:spPr>
              <a:xfrm>
                <a:off x="5581440" y="3926520"/>
                <a:ext cx="820080" cy="33732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>
                  <a:spcBef>
                    <a:spcPts val="998"/>
                  </a:spcBef>
                </a:pPr>
                <a:r>
                  <a:rPr lang="en-US" sz="1600" spc="-1">
                    <a:solidFill>
                      <a:srgbClr val="000000"/>
                    </a:solidFill>
                    <a:latin typeface="Arial"/>
                  </a:rPr>
                  <a:t>B(z)</a:t>
                </a:r>
                <a:endParaRPr lang="en-US" sz="1600" spc="-1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94" name="CustomShape 10"/>
              <p:cNvSpPr/>
              <p:nvPr/>
            </p:nvSpPr>
            <p:spPr>
              <a:xfrm>
                <a:off x="5579280" y="4706640"/>
                <a:ext cx="176760" cy="2934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95" name="CustomShape 11"/>
            <p:cNvSpPr/>
            <p:nvPr/>
          </p:nvSpPr>
          <p:spPr>
            <a:xfrm>
              <a:off x="5236920" y="2727000"/>
              <a:ext cx="4228920" cy="444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Clr>
                  <a:srgbClr val="000000"/>
                </a:buClr>
                <a:buFont typeface="Wingdings" charset="2"/>
                <a:buChar char=""/>
              </a:pPr>
              <a:r>
                <a:rPr lang="de-CH" sz="1600" spc="-1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de-CH" sz="1600" spc="-1" dirty="0">
                  <a:solidFill>
                    <a:srgbClr val="000000"/>
                  </a:solidFill>
                  <a:latin typeface="Symbol"/>
                </a:rPr>
                <a:t>x</a:t>
              </a:r>
              <a:r>
                <a:rPr lang="de-CH" sz="1600" spc="-1" dirty="0">
                  <a:solidFill>
                    <a:srgbClr val="000000"/>
                  </a:solidFill>
                </a:rPr>
                <a:t>(T=0)  =  </a:t>
              </a:r>
              <a:r>
                <a:rPr lang="de-CH" sz="1600" spc="-1" dirty="0" err="1">
                  <a:solidFill>
                    <a:srgbClr val="000000"/>
                  </a:solidFill>
                  <a:ea typeface="Arial"/>
                </a:rPr>
                <a:t>ħ</a:t>
              </a:r>
              <a:r>
                <a:rPr lang="de-CH" sz="1600" spc="-1" dirty="0" err="1">
                  <a:solidFill>
                    <a:srgbClr val="000000"/>
                  </a:solidFill>
                </a:rPr>
                <a:t>v</a:t>
              </a:r>
              <a:r>
                <a:rPr lang="de-CH" sz="1600" spc="-1" baseline="-25000" dirty="0" err="1">
                  <a:solidFill>
                    <a:srgbClr val="000000"/>
                  </a:solidFill>
                </a:rPr>
                <a:t>f</a:t>
              </a:r>
              <a:r>
                <a:rPr lang="de-CH" sz="1600" spc="-1" dirty="0">
                  <a:solidFill>
                    <a:srgbClr val="000000"/>
                  </a:solidFill>
                </a:rPr>
                <a:t>/[</a:t>
              </a:r>
              <a:r>
                <a:rPr lang="de-CH" sz="1600" spc="-1" dirty="0" err="1">
                  <a:solidFill>
                    <a:srgbClr val="000000"/>
                  </a:solidFill>
                  <a:latin typeface="Symbol"/>
                </a:rPr>
                <a:t>pD</a:t>
              </a:r>
              <a:r>
                <a:rPr lang="de-CH" sz="1600" spc="-1" dirty="0">
                  <a:solidFill>
                    <a:srgbClr val="000000"/>
                  </a:solidFill>
                </a:rPr>
                <a:t>(T=0)]</a:t>
              </a:r>
              <a:endParaRPr lang="en-US" sz="1600" spc="-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996" name="Object 12"/>
            <p:cNvGraphicFramePr/>
            <p:nvPr/>
          </p:nvGraphicFramePr>
          <p:xfrm>
            <a:off x="5489280" y="1719000"/>
            <a:ext cx="1450800" cy="706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4" imgW="0" imgH="0" progId="">
                    <p:embed/>
                  </p:oleObj>
                </mc:Choice>
                <mc:Fallback>
                  <p:oleObj r:id="rId4" imgW="0" imgH="0" progId="">
                    <p:embed/>
                    <p:pic>
                      <p:nvPicPr>
                        <p:cNvPr id="996" name="Object 12"/>
                        <p:cNvPicPr/>
                        <p:nvPr/>
                      </p:nvPicPr>
                      <p:blipFill>
                        <a:blip r:embed="rId5"/>
                        <a:stretch/>
                      </p:blipFill>
                      <p:spPr>
                        <a:xfrm>
                          <a:off x="5489280" y="1719000"/>
                          <a:ext cx="1450800" cy="70632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8" name="CustomShape 13"/>
            <p:cNvSpPr/>
            <p:nvPr/>
          </p:nvSpPr>
          <p:spPr>
            <a:xfrm>
              <a:off x="5208120" y="1023480"/>
              <a:ext cx="3724200" cy="5806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Clr>
                  <a:srgbClr val="000000"/>
                </a:buClr>
                <a:buFont typeface="Wingdings" charset="2"/>
                <a:buChar char=""/>
              </a:pPr>
              <a:r>
                <a:rPr lang="de-CH" sz="1600" spc="-1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Direct</a:t>
              </a:r>
              <a:r>
                <a:rPr lang="de-CH" sz="1600" spc="-1" dirty="0">
                  <a:solidFill>
                    <a:srgbClr val="000000"/>
                  </a:solidFill>
                </a:rPr>
                <a:t>, absolute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measurement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de-CH" sz="1600" b="1" spc="-1" dirty="0">
                  <a:solidFill>
                    <a:srgbClr val="3333CC"/>
                  </a:solidFill>
                </a:rPr>
                <a:t>    </a:t>
              </a:r>
              <a:r>
                <a:rPr lang="de-CH" sz="1600" b="1" spc="-1" dirty="0" err="1">
                  <a:solidFill>
                    <a:schemeClr val="accent3"/>
                  </a:solidFill>
                </a:rPr>
                <a:t>magnetic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600" b="1" spc="-1" dirty="0" err="1">
                  <a:solidFill>
                    <a:schemeClr val="accent3"/>
                  </a:solidFill>
                </a:rPr>
                <a:t>penetration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600" b="1" spc="-1" dirty="0" err="1">
                  <a:solidFill>
                    <a:schemeClr val="accent3"/>
                  </a:solidFill>
                </a:rPr>
                <a:t>depth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600" b="1" spc="-1" dirty="0">
                  <a:solidFill>
                    <a:schemeClr val="accent3"/>
                  </a:solidFill>
                  <a:latin typeface="Symbol"/>
                </a:rPr>
                <a:t>l</a:t>
              </a:r>
              <a:endParaRPr lang="en-US" sz="1600" spc="-1" dirty="0">
                <a:solidFill>
                  <a:schemeClr val="accent3"/>
                </a:solidFill>
                <a:latin typeface="Times New Roman"/>
              </a:endParaRPr>
            </a:p>
          </p:txBody>
        </p:sp>
        <p:sp>
          <p:nvSpPr>
            <p:cNvPr id="999" name="CustomShape 14"/>
            <p:cNvSpPr/>
            <p:nvPr/>
          </p:nvSpPr>
          <p:spPr>
            <a:xfrm>
              <a:off x="7006680" y="1794960"/>
              <a:ext cx="1676520" cy="7887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437"/>
                </a:spcBef>
                <a:buClr>
                  <a:srgbClr val="993300"/>
                </a:buClr>
                <a:buFont typeface="Wingdings" charset="2"/>
                <a:buChar char=""/>
              </a:pPr>
              <a:r>
                <a:rPr lang="de-CH" sz="1400" b="1" spc="-1" dirty="0" err="1">
                  <a:solidFill>
                    <a:schemeClr val="accent3"/>
                  </a:solidFill>
                </a:rPr>
                <a:t>effective</a:t>
              </a:r>
              <a:r>
                <a:rPr lang="de-CH" sz="1400" b="1" spc="-1" dirty="0">
                  <a:solidFill>
                    <a:schemeClr val="accent3"/>
                  </a:solidFill>
                </a:rPr>
                <a:t> mass</a:t>
              </a:r>
              <a:r>
                <a:rPr lang="de-CH" sz="1400" spc="-1" dirty="0">
                  <a:solidFill>
                    <a:schemeClr val="accent3"/>
                  </a:solidFill>
                </a:rPr>
                <a:t> </a:t>
              </a:r>
              <a:endParaRPr lang="en-US" sz="1400" spc="-1" dirty="0">
                <a:solidFill>
                  <a:schemeClr val="accent3"/>
                </a:solidFill>
              </a:endParaRPr>
            </a:p>
            <a:p>
              <a:pPr>
                <a:spcBef>
                  <a:spcPts val="437"/>
                </a:spcBef>
                <a:buClr>
                  <a:srgbClr val="993300"/>
                </a:buClr>
                <a:buFont typeface="Wingdings" charset="2"/>
                <a:buChar char=""/>
              </a:pPr>
              <a:r>
                <a:rPr lang="de-CH" sz="1400" b="1" spc="-1" dirty="0" err="1">
                  <a:solidFill>
                    <a:schemeClr val="accent3"/>
                  </a:solidFill>
                </a:rPr>
                <a:t>density</a:t>
              </a:r>
              <a:r>
                <a:rPr lang="de-CH" sz="14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400" b="1" spc="-1" dirty="0" err="1">
                  <a:solidFill>
                    <a:schemeClr val="accent3"/>
                  </a:solidFill>
                </a:rPr>
                <a:t>of</a:t>
              </a:r>
              <a:r>
                <a:rPr lang="de-CH" sz="1400" b="1" spc="-1" dirty="0">
                  <a:solidFill>
                    <a:schemeClr val="accent3"/>
                  </a:solidFill>
                </a:rPr>
                <a:t>         </a:t>
              </a:r>
              <a:r>
                <a:rPr lang="de-CH" sz="1400" b="1" spc="-1" dirty="0" err="1">
                  <a:solidFill>
                    <a:schemeClr val="accent3"/>
                  </a:solidFill>
                </a:rPr>
                <a:t>supercarriers</a:t>
              </a:r>
              <a:r>
                <a:rPr lang="de-CH" sz="1400" spc="-1" dirty="0">
                  <a:solidFill>
                    <a:schemeClr val="accent3"/>
                  </a:solidFill>
                </a:rPr>
                <a:t> </a:t>
              </a:r>
              <a:endParaRPr lang="en-US" sz="1400" spc="-1" dirty="0">
                <a:solidFill>
                  <a:schemeClr val="accent3"/>
                </a:solidFill>
              </a:endParaRPr>
            </a:p>
          </p:txBody>
        </p:sp>
        <p:sp>
          <p:nvSpPr>
            <p:cNvPr id="1000" name="CustomShape 15"/>
            <p:cNvSpPr/>
            <p:nvPr/>
          </p:nvSpPr>
          <p:spPr>
            <a:xfrm>
              <a:off x="-70584" y="4295880"/>
              <a:ext cx="4856040" cy="24195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Clr>
                  <a:srgbClr val="000000"/>
                </a:buClr>
                <a:buFont typeface="Times"/>
                <a:buChar char="•"/>
              </a:pPr>
              <a:r>
                <a:rPr lang="de-CH" sz="1600" spc="-1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CH" sz="1600" spc="-1" dirty="0">
                  <a:solidFill>
                    <a:srgbClr val="000000"/>
                  </a:solidFill>
                </a:rPr>
                <a:t>Determination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the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coherence</a:t>
              </a:r>
              <a:r>
                <a:rPr lang="de-CH" sz="1600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length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600" b="1" spc="-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x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>
                  <a:solidFill>
                    <a:schemeClr val="accent3"/>
                  </a:solidFill>
                </a:rPr>
                <a:t>(„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size</a:t>
              </a:r>
              <a:r>
                <a:rPr lang="de-CH" sz="1600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of</a:t>
              </a:r>
              <a:r>
                <a:rPr lang="de-CH" sz="1600" spc="-1" dirty="0">
                  <a:solidFill>
                    <a:schemeClr val="accent3"/>
                  </a:solidFill>
                </a:rPr>
                <a:t> Cooper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pairs</a:t>
              </a:r>
              <a:r>
                <a:rPr lang="de-CH" sz="1600" spc="-1" dirty="0">
                  <a:solidFill>
                    <a:schemeClr val="accent3"/>
                  </a:solidFill>
                </a:rPr>
                <a:t>)</a:t>
              </a:r>
              <a:r>
                <a:rPr lang="de-CH" sz="1600" b="1" spc="-1" dirty="0">
                  <a:solidFill>
                    <a:schemeClr val="accent3"/>
                  </a:solidFill>
                </a:rPr>
                <a:t>, </a:t>
              </a:r>
              <a:r>
                <a:rPr lang="de-CH" sz="1600" spc="-1" dirty="0">
                  <a:solidFill>
                    <a:schemeClr val="accent3"/>
                  </a:solidFill>
                </a:rPr>
                <a:t>and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magnetic</a:t>
              </a:r>
              <a:r>
                <a:rPr lang="de-CH" sz="1600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penetration</a:t>
              </a:r>
              <a:r>
                <a:rPr lang="de-CH" sz="1600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depth</a:t>
              </a:r>
              <a:r>
                <a:rPr lang="de-CH" sz="1600" spc="-1" dirty="0">
                  <a:solidFill>
                    <a:schemeClr val="accent3"/>
                  </a:solidFill>
                </a:rPr>
                <a:t> </a:t>
              </a:r>
              <a:r>
                <a:rPr lang="de-CH" sz="1600" spc="-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l</a:t>
              </a:r>
              <a:r>
                <a:rPr lang="de-CH" sz="1600" spc="-1" dirty="0">
                  <a:solidFill>
                    <a:schemeClr val="accent3"/>
                  </a:solidFill>
                </a:rPr>
                <a:t>; </a:t>
              </a:r>
              <a:r>
                <a:rPr lang="de-CH" sz="1600" b="1" spc="-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k=l/x </a:t>
              </a:r>
              <a:r>
                <a:rPr lang="de-CH" sz="1600" spc="-1" dirty="0">
                  <a:solidFill>
                    <a:schemeClr val="accent3"/>
                  </a:solidFill>
                </a:rPr>
                <a:t>(Ginzburg-Landau </a:t>
              </a:r>
              <a:r>
                <a:rPr lang="de-CH" sz="1600" spc="-1" dirty="0" err="1">
                  <a:solidFill>
                    <a:schemeClr val="accent3"/>
                  </a:solidFill>
                </a:rPr>
                <a:t>parameter</a:t>
              </a:r>
              <a:r>
                <a:rPr lang="de-CH" sz="1600" spc="-1" dirty="0">
                  <a:solidFill>
                    <a:schemeClr val="accent3"/>
                  </a:solidFill>
                </a:rPr>
                <a:t>)</a:t>
              </a:r>
            </a:p>
            <a:p>
              <a:pPr>
                <a:lnSpc>
                  <a:spcPct val="100000"/>
                </a:lnSpc>
                <a:buClr>
                  <a:srgbClr val="000000"/>
                </a:buClr>
                <a:buFont typeface="Times"/>
                <a:buChar char="•"/>
              </a:pP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  <a:buClr>
                  <a:srgbClr val="000000"/>
                </a:buClr>
                <a:buFont typeface="Times"/>
                <a:buChar char="•"/>
              </a:pP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2">
                      <a:lumMod val="75000"/>
                    </a:schemeClr>
                  </a:solidFill>
                </a:rPr>
                <a:t>Local</a:t>
              </a:r>
              <a:r>
                <a:rPr lang="de-CH" sz="1600" spc="-1" dirty="0">
                  <a:solidFill>
                    <a:srgbClr val="000000"/>
                  </a:solidFill>
                </a:rPr>
                <a:t>, </a:t>
              </a:r>
              <a:r>
                <a:rPr lang="de-CH" sz="1600" spc="-1" dirty="0">
                  <a:solidFill>
                    <a:schemeClr val="accent1"/>
                  </a:solidFill>
                </a:rPr>
                <a:t>non-</a:t>
              </a:r>
              <a:r>
                <a:rPr lang="de-CH" sz="1600" spc="-1" dirty="0" err="1">
                  <a:solidFill>
                    <a:schemeClr val="accent1"/>
                  </a:solidFill>
                </a:rPr>
                <a:t>local</a:t>
              </a:r>
              <a:r>
                <a:rPr lang="de-CH" sz="1600" spc="-1" dirty="0">
                  <a:solidFill>
                    <a:schemeClr val="accent1"/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1"/>
                  </a:solidFill>
                </a:rPr>
                <a:t>response</a:t>
              </a:r>
              <a:r>
                <a:rPr lang="de-CH" sz="1600" spc="-1" dirty="0">
                  <a:solidFill>
                    <a:schemeClr val="accent2">
                      <a:lumMod val="75000"/>
                    </a:schemeClr>
                  </a:solidFill>
                </a:rPr>
                <a:t>: </a:t>
              </a:r>
              <a:r>
                <a:rPr lang="de-CH" sz="1600" spc="-1" dirty="0" err="1">
                  <a:solidFill>
                    <a:schemeClr val="accent2">
                      <a:lumMod val="75000"/>
                    </a:schemeClr>
                  </a:solidFill>
                </a:rPr>
                <a:t>local</a:t>
              </a:r>
              <a:r>
                <a:rPr lang="de-CH" sz="1600" spc="-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de-CH" sz="1600" spc="-1" dirty="0" err="1">
                  <a:solidFill>
                    <a:schemeClr val="accent2">
                      <a:lumMod val="75000"/>
                    </a:schemeClr>
                  </a:solidFill>
                </a:rPr>
                <a:t>if</a:t>
              </a:r>
              <a:r>
                <a:rPr lang="de-CH" sz="1600" spc="-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de-CH" sz="1600" spc="-1" dirty="0">
                  <a:solidFill>
                    <a:schemeClr val="accent2">
                      <a:lumMod val="75000"/>
                    </a:schemeClr>
                  </a:solidFill>
                  <a:latin typeface="Symbol" panose="05050102010706020507" pitchFamily="18" charset="2"/>
                </a:rPr>
                <a:t>k</a:t>
              </a:r>
              <a:r>
                <a:rPr lang="de-CH" sz="1600" spc="-1" dirty="0">
                  <a:solidFill>
                    <a:schemeClr val="accent2">
                      <a:lumMod val="75000"/>
                    </a:schemeClr>
                  </a:solidFill>
                </a:rPr>
                <a:t> &gt;~ 1.4</a:t>
              </a:r>
              <a:r>
                <a:rPr lang="de-CH" sz="1600" spc="-1" dirty="0">
                  <a:solidFill>
                    <a:srgbClr val="000000"/>
                  </a:solidFill>
                </a:rPr>
                <a:t>;</a:t>
              </a:r>
              <a:r>
                <a:rPr lang="de-CH" sz="1600" b="1" spc="-1" dirty="0">
                  <a:solidFill>
                    <a:srgbClr val="3333CC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if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local</a:t>
              </a:r>
              <a:r>
                <a:rPr lang="de-CH" sz="1600" spc="-1" dirty="0">
                  <a:solidFill>
                    <a:srgbClr val="000000"/>
                  </a:solidFill>
                </a:rPr>
                <a:t>: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field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profile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is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exponential</a:t>
              </a:r>
              <a:r>
                <a:rPr lang="de-CH" sz="1600" spc="-1" dirty="0">
                  <a:solidFill>
                    <a:srgbClr val="000000"/>
                  </a:solidFill>
                </a:rPr>
                <a:t>: </a:t>
              </a:r>
              <a:r>
                <a:rPr lang="de-CH" sz="1600" b="1" spc="-1" dirty="0">
                  <a:solidFill>
                    <a:schemeClr val="accent2">
                      <a:lumMod val="75000"/>
                    </a:schemeClr>
                  </a:solidFill>
                </a:rPr>
                <a:t>B(z) = B</a:t>
              </a:r>
              <a:r>
                <a:rPr lang="de-CH" sz="1600" b="1" spc="-1" baseline="-25000" dirty="0">
                  <a:solidFill>
                    <a:schemeClr val="accent2">
                      <a:lumMod val="75000"/>
                    </a:schemeClr>
                  </a:solidFill>
                </a:rPr>
                <a:t>0</a:t>
              </a:r>
              <a:r>
                <a:rPr lang="de-CH" sz="1600" b="1" spc="-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de-CH" sz="1600" b="1" spc="-1" dirty="0" err="1">
                  <a:solidFill>
                    <a:schemeClr val="accent2">
                      <a:lumMod val="75000"/>
                    </a:schemeClr>
                  </a:solidFill>
                </a:rPr>
                <a:t>exp</a:t>
              </a:r>
              <a:r>
                <a:rPr lang="de-CH" sz="1600" b="1" spc="-1" dirty="0">
                  <a:solidFill>
                    <a:schemeClr val="accent2">
                      <a:lumMod val="75000"/>
                    </a:schemeClr>
                  </a:solidFill>
                </a:rPr>
                <a:t>(-z/</a:t>
              </a:r>
              <a:r>
                <a:rPr lang="de-CH" sz="1600" b="1" spc="-1" dirty="0">
                  <a:solidFill>
                    <a:schemeClr val="accent2">
                      <a:lumMod val="75000"/>
                    </a:schemeClr>
                  </a:solidFill>
                  <a:latin typeface="Symbol" panose="05050102010706020507" pitchFamily="18" charset="2"/>
                </a:rPr>
                <a:t>l</a:t>
              </a:r>
              <a:r>
                <a:rPr lang="de-CH" sz="1600" b="1" spc="-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  <a:p>
              <a:pPr>
                <a:lnSpc>
                  <a:spcPct val="100000"/>
                </a:lnSpc>
                <a:buClr>
                  <a:srgbClr val="000000"/>
                </a:buClr>
                <a:buFont typeface="Times"/>
                <a:buChar char="•"/>
              </a:pP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  <a:buClr>
                  <a:srgbClr val="000000"/>
                </a:buClr>
                <a:buFont typeface="Times"/>
                <a:buChar char="•"/>
              </a:pPr>
              <a:r>
                <a:rPr lang="de-CH" sz="1600" b="1" spc="-1" dirty="0">
                  <a:solidFill>
                    <a:srgbClr val="3333CC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Direct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determination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temperature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dependence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spc="-1" dirty="0">
                  <a:solidFill>
                    <a:srgbClr val="000000"/>
                  </a:solidFill>
                </a:rPr>
                <a:t> SC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order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parameter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n</a:t>
              </a:r>
              <a:r>
                <a:rPr lang="de-CH" sz="1600" spc="-1" baseline="-25000" dirty="0" err="1">
                  <a:solidFill>
                    <a:srgbClr val="000000"/>
                  </a:solidFill>
                </a:rPr>
                <a:t>s</a:t>
              </a:r>
              <a:r>
                <a:rPr lang="de-CH" sz="1600" spc="-1" dirty="0">
                  <a:solidFill>
                    <a:srgbClr val="000000"/>
                  </a:solidFill>
                </a:rPr>
                <a:t>(T) ~ 1/</a:t>
              </a:r>
              <a:r>
                <a:rPr lang="de-CH" sz="1600" spc="-1" dirty="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de-CH" sz="1600" spc="-1" dirty="0">
                  <a:solidFill>
                    <a:srgbClr val="000000"/>
                  </a:solidFill>
                </a:rPr>
                <a:t>(T)</a:t>
              </a:r>
              <a:r>
                <a:rPr lang="de-CH" sz="1600" spc="-1" baseline="30000" dirty="0">
                  <a:solidFill>
                    <a:srgbClr val="000000"/>
                  </a:solidFill>
                </a:rPr>
                <a:t>2</a:t>
              </a:r>
              <a:endParaRPr lang="en-US" sz="1600" spc="-1" baseline="30000" dirty="0">
                <a:solidFill>
                  <a:srgbClr val="000000"/>
                </a:solidFill>
              </a:endParaRPr>
            </a:p>
          </p:txBody>
        </p:sp>
        <p:pic>
          <p:nvPicPr>
            <p:cNvPr id="1001" name="Grafik 1000"/>
            <p:cNvPicPr/>
            <p:nvPr/>
          </p:nvPicPr>
          <p:blipFill>
            <a:blip r:embed="rId6"/>
            <a:stretch/>
          </p:blipFill>
          <p:spPr>
            <a:xfrm>
              <a:off x="-443024" y="987480"/>
              <a:ext cx="5052960" cy="3373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02" name="CustomShape 16"/>
            <p:cNvSpPr/>
            <p:nvPr/>
          </p:nvSpPr>
          <p:spPr>
            <a:xfrm>
              <a:off x="7563600" y="3509280"/>
              <a:ext cx="155520" cy="1555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03" name="CustomShape 17"/>
            <p:cNvSpPr/>
            <p:nvPr/>
          </p:nvSpPr>
          <p:spPr>
            <a:xfrm>
              <a:off x="5237280" y="3231360"/>
              <a:ext cx="4228920" cy="337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Clr>
                  <a:srgbClr val="000000"/>
                </a:buClr>
                <a:buFont typeface="Wingdings" charset="2"/>
                <a:buChar char=""/>
              </a:pP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Direct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test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spc="-1" dirty="0">
                  <a:solidFill>
                    <a:srgbClr val="000000"/>
                  </a:solidFill>
                </a:rPr>
                <a:t> </a:t>
              </a:r>
              <a:r>
                <a:rPr lang="de-CH" sz="1600" spc="-1" dirty="0" err="1">
                  <a:solidFill>
                    <a:srgbClr val="000000"/>
                  </a:solidFill>
                </a:rPr>
                <a:t>theories</a:t>
              </a:r>
              <a:r>
                <a:rPr lang="de-CH" sz="1600" spc="-1" dirty="0">
                  <a:solidFill>
                    <a:srgbClr val="000000"/>
                  </a:solidFill>
                </a:rPr>
                <a:t> (London, BCS)</a:t>
              </a:r>
              <a:endParaRPr lang="en-US" sz="1600" spc="-1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87D5DC56-C2FF-1C44-0BDE-6FBB74EDD9C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profile</a:t>
            </a:r>
            <a:r>
              <a:rPr lang="de-CH" dirty="0"/>
              <a:t> in a </a:t>
            </a:r>
            <a:r>
              <a:rPr lang="de-CH" dirty="0" err="1"/>
              <a:t>superconductor</a:t>
            </a:r>
            <a:endParaRPr lang="de-CH" baseline="30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5" name="Group 2"/>
          <p:cNvGrpSpPr/>
          <p:nvPr/>
        </p:nvGrpSpPr>
        <p:grpSpPr>
          <a:xfrm>
            <a:off x="1128464" y="931352"/>
            <a:ext cx="9144000" cy="6026040"/>
            <a:chOff x="36512" y="856800"/>
            <a:chExt cx="9144000" cy="6026040"/>
          </a:xfrm>
        </p:grpSpPr>
        <p:sp>
          <p:nvSpPr>
            <p:cNvPr id="1006" name="CustomShape 3"/>
            <p:cNvSpPr/>
            <p:nvPr/>
          </p:nvSpPr>
          <p:spPr>
            <a:xfrm>
              <a:off x="694440" y="6659280"/>
              <a:ext cx="900360" cy="1936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de-DE" sz="800" spc="-1">
                  <a:solidFill>
                    <a:srgbClr val="000000"/>
                  </a:solidFill>
                  <a:latin typeface="Arial Narrow"/>
                </a:rPr>
                <a:t>July-05 2010</a:t>
              </a:r>
              <a:endParaRPr lang="en-US" sz="8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07" name="CustomShape 4"/>
            <p:cNvSpPr/>
            <p:nvPr/>
          </p:nvSpPr>
          <p:spPr>
            <a:xfrm>
              <a:off x="7949160" y="6657840"/>
              <a:ext cx="825120" cy="225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algn="r">
                <a:lnSpc>
                  <a:spcPct val="100000"/>
                </a:lnSpc>
              </a:pPr>
              <a:r>
                <a:rPr lang="de-DE" sz="800" spc="-1">
                  <a:solidFill>
                    <a:srgbClr val="000000"/>
                  </a:solidFill>
                  <a:latin typeface="Arial Narrow"/>
                </a:rPr>
                <a:t>page </a:t>
              </a:r>
              <a:fld id="{702EEB31-B17B-4483-BC18-F90C4214E49A}" type="slidenum">
                <a:rPr lang="de-DE" sz="800" spc="-1">
                  <a:solidFill>
                    <a:srgbClr val="000000"/>
                  </a:solidFill>
                  <a:latin typeface="Arial Narrow"/>
                </a:rPr>
                <a:t>41</a:t>
              </a:fld>
              <a:endParaRPr lang="en-US" sz="800" spc="-1">
                <a:solidFill>
                  <a:srgbClr val="000000"/>
                </a:solidFill>
                <a:latin typeface="Times New Roman"/>
              </a:endParaRPr>
            </a:p>
          </p:txBody>
        </p:sp>
        <p:pic>
          <p:nvPicPr>
            <p:cNvPr id="1008" name="Grafik 1007"/>
            <p:cNvPicPr/>
            <p:nvPr/>
          </p:nvPicPr>
          <p:blipFill>
            <a:blip r:embed="rId3"/>
            <a:stretch/>
          </p:blipFill>
          <p:spPr>
            <a:xfrm>
              <a:off x="36512" y="856800"/>
              <a:ext cx="9144000" cy="5915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09" name="TextShape 5"/>
            <p:cNvSpPr txBox="1"/>
            <p:nvPr/>
          </p:nvSpPr>
          <p:spPr>
            <a:xfrm>
              <a:off x="661680" y="897480"/>
              <a:ext cx="8090280" cy="3646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>
                  <a:solidFill>
                    <a:srgbClr val="000000"/>
                  </a:solidFill>
                  <a:latin typeface="Calibri"/>
                </a:rPr>
                <a:t>A superconductor expels a magnetic field from its interior (“Meissner effect”)</a:t>
              </a:r>
              <a:r>
                <a:rPr lang="en-US" spc="-1">
                  <a:solidFill>
                    <a:srgbClr val="000000"/>
                  </a:solidFill>
                  <a:latin typeface="Arial"/>
                </a:rPr>
                <a:t> </a:t>
              </a:r>
              <a:endParaRPr lang="en-US" spc="-1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4" name="Title 2">
            <a:extLst>
              <a:ext uri="{FF2B5EF4-FFF2-40B4-BE49-F238E27FC236}">
                <a16:creationId xmlns:a16="http://schemas.microsoft.com/office/drawing/2014/main" id="{641704F3-BC7F-61DB-9591-6E909468F0A9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First </a:t>
            </a:r>
            <a:r>
              <a:rPr lang="de-CH" dirty="0" err="1"/>
              <a:t>direct</a:t>
            </a:r>
            <a:r>
              <a:rPr lang="de-CH" dirty="0"/>
              <a:t> </a:t>
            </a:r>
            <a:r>
              <a:rPr lang="de-CH" dirty="0" err="1"/>
              <a:t>study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1D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profile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endParaRPr lang="de-CH" baseline="30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1" name="Group 2"/>
          <p:cNvGrpSpPr/>
          <p:nvPr/>
        </p:nvGrpSpPr>
        <p:grpSpPr>
          <a:xfrm>
            <a:off x="878280" y="1089000"/>
            <a:ext cx="9615656" cy="5679512"/>
            <a:chOff x="-327656" y="1089000"/>
            <a:chExt cx="9615656" cy="5679512"/>
          </a:xfrm>
        </p:grpSpPr>
        <p:pic>
          <p:nvPicPr>
            <p:cNvPr id="1012" name="Grafik 1011"/>
            <p:cNvPicPr/>
            <p:nvPr/>
          </p:nvPicPr>
          <p:blipFill>
            <a:blip r:embed="rId3"/>
            <a:stretch/>
          </p:blipFill>
          <p:spPr>
            <a:xfrm>
              <a:off x="-327656" y="1089000"/>
              <a:ext cx="3057480" cy="34005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3" name="Grafik 1012"/>
            <p:cNvPicPr/>
            <p:nvPr/>
          </p:nvPicPr>
          <p:blipFill>
            <a:blip r:embed="rId4"/>
            <a:stretch/>
          </p:blipFill>
          <p:spPr>
            <a:xfrm>
              <a:off x="2802240" y="1089000"/>
              <a:ext cx="3219480" cy="32288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4" name="Grafik 1013"/>
            <p:cNvPicPr/>
            <p:nvPr/>
          </p:nvPicPr>
          <p:blipFill>
            <a:blip r:embed="rId5"/>
            <a:stretch/>
          </p:blipFill>
          <p:spPr>
            <a:xfrm>
              <a:off x="-189944" y="4797152"/>
              <a:ext cx="4647960" cy="19713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15" name="CustomShape 3"/>
            <p:cNvSpPr/>
            <p:nvPr/>
          </p:nvSpPr>
          <p:spPr>
            <a:xfrm>
              <a:off x="5830200" y="1160280"/>
              <a:ext cx="3200400" cy="16966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US" sz="1600" spc="-1" dirty="0">
                  <a:solidFill>
                    <a:srgbClr val="000000"/>
                  </a:solidFill>
                </a:rPr>
                <a:t>samples produced by R. Liang, W. Hardy, D. Bonn, Univ. of British Columbia;</a:t>
              </a:r>
            </a:p>
            <a:p>
              <a:pPr>
                <a:spcBef>
                  <a:spcPts val="1123"/>
                </a:spcBef>
              </a:pPr>
              <a:r>
                <a:rPr lang="en-US" sz="1600" spc="-1" dirty="0">
                  <a:solidFill>
                    <a:srgbClr val="000000"/>
                  </a:solidFill>
                </a:rPr>
                <a:t>Mosaic of samples glued onto the Ni coated sample plate of the LEM cryostat.</a:t>
              </a:r>
            </a:p>
          </p:txBody>
        </p:sp>
        <p:sp>
          <p:nvSpPr>
            <p:cNvPr id="1016" name="CustomShape 4"/>
            <p:cNvSpPr/>
            <p:nvPr/>
          </p:nvSpPr>
          <p:spPr>
            <a:xfrm>
              <a:off x="6134040" y="5764320"/>
              <a:ext cx="176040" cy="293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17" name="CustomShape 5"/>
            <p:cNvSpPr/>
            <p:nvPr/>
          </p:nvSpPr>
          <p:spPr>
            <a:xfrm>
              <a:off x="4854240" y="5590440"/>
              <a:ext cx="4433760" cy="1100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</a:pPr>
              <a:r>
                <a:rPr lang="de-CH" sz="1600" b="1" spc="-1" dirty="0">
                  <a:solidFill>
                    <a:srgbClr val="000000"/>
                  </a:solidFill>
                </a:rPr>
                <a:t>1/</a:t>
              </a:r>
              <a:r>
                <a:rPr lang="de-CH" sz="1600" b="1" spc="-1" dirty="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de-CH" sz="1600" b="1" spc="-1" baseline="30000" dirty="0">
                  <a:solidFill>
                    <a:srgbClr val="000000"/>
                  </a:solidFill>
                </a:rPr>
                <a:t>2</a:t>
              </a:r>
              <a:r>
                <a:rPr lang="de-CH" sz="1600" b="1" spc="-1" dirty="0">
                  <a:solidFill>
                    <a:srgbClr val="000000"/>
                  </a:solidFill>
                </a:rPr>
                <a:t> </a:t>
              </a:r>
              <a:r>
                <a:rPr lang="de-CH" sz="1600" b="1" spc="-1" dirty="0">
                  <a:solidFill>
                    <a:srgbClr val="000000"/>
                  </a:solidFill>
                  <a:ea typeface="Arial Unicode MS"/>
                </a:rPr>
                <a:t>~ </a:t>
              </a:r>
              <a:r>
                <a:rPr lang="de-CH" sz="1600" b="1" spc="-1" dirty="0" err="1">
                  <a:solidFill>
                    <a:srgbClr val="000000"/>
                  </a:solidFill>
                  <a:ea typeface="Arial Unicode MS"/>
                </a:rPr>
                <a:t>n</a:t>
              </a:r>
              <a:r>
                <a:rPr lang="de-CH" sz="1600" b="1" spc="-1" baseline="-25000" dirty="0" err="1">
                  <a:solidFill>
                    <a:srgbClr val="000000"/>
                  </a:solidFill>
                  <a:ea typeface="Arial Unicode MS"/>
                </a:rPr>
                <a:t>s</a:t>
              </a:r>
              <a:r>
                <a:rPr lang="de-CH" sz="1600" b="1" spc="-1" dirty="0">
                  <a:solidFill>
                    <a:srgbClr val="000000"/>
                  </a:solidFill>
                  <a:ea typeface="Arial Unicode MS"/>
                </a:rPr>
                <a:t>/m* ≡ </a:t>
              </a:r>
              <a:r>
                <a:rPr lang="de-CH" sz="1600" b="1" spc="-1" dirty="0" err="1">
                  <a:solidFill>
                    <a:srgbClr val="000000"/>
                  </a:solidFill>
                  <a:latin typeface="Symbol" panose="05050102010706020507" pitchFamily="18" charset="2"/>
                  <a:ea typeface="Arial Unicode MS"/>
                </a:rPr>
                <a:t>r</a:t>
              </a:r>
              <a:r>
                <a:rPr lang="de-CH" sz="1600" b="1" spc="-1" baseline="-25000" dirty="0" err="1">
                  <a:solidFill>
                    <a:srgbClr val="000000"/>
                  </a:solidFill>
                  <a:ea typeface="Arial Unicode MS"/>
                </a:rPr>
                <a:t>s</a:t>
              </a:r>
              <a:r>
                <a:rPr lang="de-CH" sz="1600" b="1" spc="-1" dirty="0">
                  <a:solidFill>
                    <a:srgbClr val="000000"/>
                  </a:solidFill>
                  <a:ea typeface="Arial Unicode MS"/>
                </a:rPr>
                <a:t>, superfluid </a:t>
              </a:r>
              <a:r>
                <a:rPr lang="de-CH" sz="1600" b="1" spc="-1" dirty="0" err="1">
                  <a:solidFill>
                    <a:srgbClr val="000000"/>
                  </a:solidFill>
                  <a:ea typeface="Arial Unicode MS"/>
                </a:rPr>
                <a:t>density</a:t>
              </a: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de-CH" sz="1600" b="1" spc="-1" dirty="0">
                  <a:solidFill>
                    <a:srgbClr val="000000"/>
                  </a:solidFill>
                </a:rPr>
                <a:t>T-</a:t>
              </a:r>
              <a:r>
                <a:rPr lang="de-CH" sz="1600" b="1" spc="-1" dirty="0" err="1">
                  <a:solidFill>
                    <a:srgbClr val="000000"/>
                  </a:solidFill>
                </a:rPr>
                <a:t>dependence</a:t>
              </a:r>
              <a:r>
                <a:rPr lang="de-CH" sz="1600" b="1" spc="-1" dirty="0">
                  <a:solidFill>
                    <a:srgbClr val="000000"/>
                  </a:solidFill>
                </a:rPr>
                <a:t>: </a:t>
              </a:r>
              <a:r>
                <a:rPr lang="de-CH" sz="1600" b="1" spc="-1" dirty="0" err="1">
                  <a:solidFill>
                    <a:srgbClr val="000000"/>
                  </a:solidFill>
                </a:rPr>
                <a:t>symmetry</a:t>
              </a:r>
              <a:r>
                <a:rPr lang="de-CH" sz="1600" b="1" spc="-1" dirty="0">
                  <a:solidFill>
                    <a:srgbClr val="000000"/>
                  </a:solidFill>
                </a:rPr>
                <a:t> </a:t>
              </a:r>
              <a:r>
                <a:rPr lang="de-CH" sz="1600" b="1" spc="-1" dirty="0" err="1">
                  <a:solidFill>
                    <a:srgbClr val="000000"/>
                  </a:solidFill>
                </a:rPr>
                <a:t>of</a:t>
              </a:r>
              <a:r>
                <a:rPr lang="de-CH" sz="1600" b="1" spc="-1" dirty="0">
                  <a:solidFill>
                    <a:srgbClr val="000000"/>
                  </a:solidFill>
                </a:rPr>
                <a:t> </a:t>
              </a:r>
              <a:r>
                <a:rPr lang="de-CH" sz="1600" b="1" spc="-1" dirty="0" err="1">
                  <a:solidFill>
                    <a:srgbClr val="000000"/>
                  </a:solidFill>
                </a:rPr>
                <a:t>the</a:t>
              </a:r>
              <a:r>
                <a:rPr lang="de-CH" sz="1600" b="1" spc="-1" dirty="0">
                  <a:solidFill>
                    <a:srgbClr val="000000"/>
                  </a:solidFill>
                </a:rPr>
                <a:t> SC </a:t>
              </a:r>
              <a:r>
                <a:rPr lang="de-CH" sz="1600" b="1" spc="-1" dirty="0" err="1">
                  <a:solidFill>
                    <a:srgbClr val="000000"/>
                  </a:solidFill>
                </a:rPr>
                <a:t>gap</a:t>
              </a:r>
              <a:endParaRPr lang="en-US" sz="1600" spc="-1" dirty="0">
                <a:solidFill>
                  <a:srgbClr val="000000"/>
                </a:solidFill>
              </a:endParaRPr>
            </a:p>
          </p:txBody>
        </p:sp>
        <p:grpSp>
          <p:nvGrpSpPr>
            <p:cNvPr id="1018" name="Group 6"/>
            <p:cNvGrpSpPr/>
            <p:nvPr/>
          </p:nvGrpSpPr>
          <p:grpSpPr>
            <a:xfrm>
              <a:off x="4951080" y="4402080"/>
              <a:ext cx="4043520" cy="888840"/>
              <a:chOff x="4951080" y="4402080"/>
              <a:chExt cx="4043520" cy="888840"/>
            </a:xfrm>
          </p:grpSpPr>
          <p:graphicFrame>
            <p:nvGraphicFramePr>
              <p:cNvPr id="1019" name="Object 7"/>
              <p:cNvGraphicFramePr/>
              <p:nvPr/>
            </p:nvGraphicFramePr>
            <p:xfrm>
              <a:off x="4951080" y="4402080"/>
              <a:ext cx="1451160" cy="7063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6" imgW="0" imgH="0" progId="">
                      <p:embed/>
                    </p:oleObj>
                  </mc:Choice>
                  <mc:Fallback>
                    <p:oleObj r:id="rId6" imgW="0" imgH="0" progId="">
                      <p:embed/>
                      <p:pic>
                        <p:nvPicPr>
                          <p:cNvPr id="1019" name="Object 7"/>
                          <p:cNvPicPr/>
                          <p:nvPr/>
                        </p:nvPicPr>
                        <p:blipFill>
                          <a:blip r:embed="rId7"/>
                          <a:stretch/>
                        </p:blipFill>
                        <p:spPr>
                          <a:xfrm>
                            <a:off x="4951080" y="4402080"/>
                            <a:ext cx="1451160" cy="706320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21" name="CustomShape 8"/>
              <p:cNvSpPr/>
              <p:nvPr/>
            </p:nvSpPr>
            <p:spPr>
              <a:xfrm>
                <a:off x="6367320" y="4411440"/>
                <a:ext cx="2627280" cy="8794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>
                  <a:spcBef>
                    <a:spcPts val="561"/>
                  </a:spcBef>
                  <a:buClr>
                    <a:srgbClr val="993300"/>
                  </a:buClr>
                  <a:buFont typeface="Wingdings" charset="2"/>
                  <a:buChar char=""/>
                </a:pPr>
                <a:r>
                  <a:rPr lang="de-CH" sz="1600" b="1" spc="-1" dirty="0" err="1">
                    <a:solidFill>
                      <a:schemeClr val="accent3"/>
                    </a:solidFill>
                  </a:rPr>
                  <a:t>effective</a:t>
                </a:r>
                <a:r>
                  <a:rPr lang="de-CH" sz="1600" b="1" spc="-1" dirty="0">
                    <a:solidFill>
                      <a:schemeClr val="accent3"/>
                    </a:solidFill>
                  </a:rPr>
                  <a:t> mass</a:t>
                </a:r>
                <a:r>
                  <a:rPr lang="de-CH" sz="1600" spc="-1" dirty="0">
                    <a:solidFill>
                      <a:schemeClr val="accent3"/>
                    </a:solidFill>
                  </a:rPr>
                  <a:t> </a:t>
                </a:r>
                <a:endParaRPr lang="en-US" sz="1600" spc="-1" dirty="0">
                  <a:solidFill>
                    <a:schemeClr val="accent3"/>
                  </a:solidFill>
                </a:endParaRPr>
              </a:p>
              <a:p>
                <a:pPr>
                  <a:spcBef>
                    <a:spcPts val="437"/>
                  </a:spcBef>
                  <a:buClr>
                    <a:srgbClr val="993300"/>
                  </a:buClr>
                  <a:buFont typeface="Wingdings" charset="2"/>
                  <a:buChar char=""/>
                </a:pPr>
                <a:r>
                  <a:rPr lang="de-CH" sz="1600" b="1" spc="-1" dirty="0" err="1">
                    <a:solidFill>
                      <a:schemeClr val="accent3"/>
                    </a:solidFill>
                  </a:rPr>
                  <a:t>density</a:t>
                </a:r>
                <a:r>
                  <a:rPr lang="de-CH" sz="1600" b="1" spc="-1" dirty="0">
                    <a:solidFill>
                      <a:schemeClr val="accent3"/>
                    </a:solidFill>
                  </a:rPr>
                  <a:t> </a:t>
                </a:r>
                <a:r>
                  <a:rPr lang="de-CH" sz="1600" b="1" spc="-1" dirty="0" err="1">
                    <a:solidFill>
                      <a:schemeClr val="accent3"/>
                    </a:solidFill>
                  </a:rPr>
                  <a:t>of</a:t>
                </a:r>
                <a:r>
                  <a:rPr lang="de-CH" sz="1600" b="1" spc="-1" dirty="0">
                    <a:solidFill>
                      <a:schemeClr val="accent3"/>
                    </a:solidFill>
                  </a:rPr>
                  <a:t> super </a:t>
                </a:r>
                <a:r>
                  <a:rPr lang="de-CH" sz="1600" b="1" spc="-1" dirty="0" err="1">
                    <a:solidFill>
                      <a:schemeClr val="accent3"/>
                    </a:solidFill>
                  </a:rPr>
                  <a:t>carriers</a:t>
                </a:r>
                <a:r>
                  <a:rPr lang="de-CH" sz="1600" spc="-1" dirty="0">
                    <a:solidFill>
                      <a:schemeClr val="accent3"/>
                    </a:solidFill>
                  </a:rPr>
                  <a:t> </a:t>
                </a:r>
                <a:endParaRPr lang="en-US" sz="1600" spc="-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A8E9E404-B9EF-C244-6D44-A3B8DBC901DE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In-plane </a:t>
            </a:r>
            <a:r>
              <a:rPr lang="de-CH" dirty="0" err="1"/>
              <a:t>anisotropy</a:t>
            </a:r>
            <a:r>
              <a:rPr lang="de-CH" dirty="0"/>
              <a:t> in </a:t>
            </a:r>
            <a:r>
              <a:rPr lang="de-CH" dirty="0" err="1"/>
              <a:t>detwinned</a:t>
            </a:r>
            <a:r>
              <a:rPr lang="de-CH" dirty="0"/>
              <a:t> YBa</a:t>
            </a:r>
            <a:r>
              <a:rPr lang="de-CH" baseline="-25000" dirty="0"/>
              <a:t>2</a:t>
            </a:r>
            <a:r>
              <a:rPr lang="de-CH" dirty="0"/>
              <a:t>Cu</a:t>
            </a:r>
            <a:r>
              <a:rPr lang="de-CH" baseline="-25000" dirty="0"/>
              <a:t>3</a:t>
            </a:r>
            <a:r>
              <a:rPr lang="de-CH" dirty="0"/>
              <a:t>O</a:t>
            </a:r>
            <a:r>
              <a:rPr lang="de-CH" baseline="-25000" dirty="0"/>
              <a:t>6.92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CustomShape 1"/>
          <p:cNvSpPr/>
          <p:nvPr/>
        </p:nvSpPr>
        <p:spPr>
          <a:xfrm>
            <a:off x="9570000" y="6687720"/>
            <a:ext cx="838080" cy="228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de-DE" sz="800" spc="-1">
                <a:solidFill>
                  <a:srgbClr val="000000"/>
                </a:solidFill>
                <a:latin typeface="Arial Narrow"/>
              </a:rPr>
              <a:t>page </a:t>
            </a:r>
            <a:fld id="{4FFE4E4E-B0E6-4A0F-8BC9-720FA3AEE156}" type="slidenum">
              <a:rPr lang="de-DE" sz="800" spc="-1">
                <a:solidFill>
                  <a:srgbClr val="000000"/>
                </a:solidFill>
                <a:latin typeface="Arial Narrow"/>
              </a:rPr>
              <a:t>43</a:t>
            </a:fld>
            <a:endParaRPr lang="en-US" sz="800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4" name="Grafik 1023"/>
          <p:cNvPicPr/>
          <p:nvPr/>
        </p:nvPicPr>
        <p:blipFill>
          <a:blip r:embed="rId3"/>
          <a:stretch/>
        </p:blipFill>
        <p:spPr>
          <a:xfrm>
            <a:off x="6986640" y="3995640"/>
            <a:ext cx="3681360" cy="2862360"/>
          </a:xfrm>
          <a:prstGeom prst="rect">
            <a:avLst/>
          </a:prstGeom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DB4EB8C-94B1-C2FA-4A4E-1AF2DF299662}"/>
              </a:ext>
            </a:extLst>
          </p:cNvPr>
          <p:cNvGrpSpPr/>
          <p:nvPr/>
        </p:nvGrpSpPr>
        <p:grpSpPr>
          <a:xfrm>
            <a:off x="1694648" y="1230928"/>
            <a:ext cx="4473360" cy="2990160"/>
            <a:chOff x="2252280" y="901080"/>
            <a:chExt cx="4473360" cy="2990160"/>
          </a:xfrm>
        </p:grpSpPr>
        <p:pic>
          <p:nvPicPr>
            <p:cNvPr id="1022" name="Grafik 1021"/>
            <p:cNvPicPr/>
            <p:nvPr/>
          </p:nvPicPr>
          <p:blipFill>
            <a:blip r:embed="rId4"/>
            <a:stretch/>
          </p:blipFill>
          <p:spPr>
            <a:xfrm>
              <a:off x="2252280" y="901080"/>
              <a:ext cx="3730680" cy="2990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25" name="CustomShape 2"/>
            <p:cNvSpPr/>
            <p:nvPr/>
          </p:nvSpPr>
          <p:spPr>
            <a:xfrm>
              <a:off x="5865240" y="1080720"/>
              <a:ext cx="860400" cy="398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/>
            <a:lstStyle/>
            <a:p>
              <a:pPr algn="ctr">
                <a:lnSpc>
                  <a:spcPct val="100000"/>
                </a:lnSpc>
              </a:pPr>
              <a:r>
                <a:rPr lang="en-US" sz="2000" b="1" spc="-1" dirty="0">
                  <a:solidFill>
                    <a:srgbClr val="000000"/>
                  </a:solidFill>
                </a:rPr>
                <a:t>100</a:t>
              </a:r>
              <a:r>
                <a:rPr lang="en-US" sz="2000" b="1" spc="-1" dirty="0">
                  <a:solidFill>
                    <a:srgbClr val="000000"/>
                  </a:solidFill>
                  <a:latin typeface="Arial"/>
                </a:rPr>
                <a:t> K</a:t>
              </a:r>
              <a:endParaRPr lang="en-US" sz="2000" spc="-1" dirty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26" name="CustomShape 3"/>
            <p:cNvSpPr/>
            <p:nvPr/>
          </p:nvSpPr>
          <p:spPr>
            <a:xfrm>
              <a:off x="5636280" y="2161800"/>
              <a:ext cx="961920" cy="398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</a:pPr>
              <a:r>
                <a:rPr lang="en-US" sz="2000" b="1" spc="-1" dirty="0">
                  <a:solidFill>
                    <a:srgbClr val="000000"/>
                  </a:solidFill>
                </a:rPr>
                <a:t>8 K</a:t>
              </a:r>
              <a:endParaRPr lang="en-US" sz="2000" spc="-1" dirty="0">
                <a:solidFill>
                  <a:srgbClr val="000000"/>
                </a:solidFill>
              </a:endParaRPr>
            </a:p>
          </p:txBody>
        </p:sp>
        <p:sp>
          <p:nvSpPr>
            <p:cNvPr id="1027" name="CustomShape 4"/>
            <p:cNvSpPr/>
            <p:nvPr/>
          </p:nvSpPr>
          <p:spPr>
            <a:xfrm>
              <a:off x="5744280" y="3025440"/>
              <a:ext cx="733320" cy="398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</a:pPr>
              <a:r>
                <a:rPr lang="en-US" sz="2000" b="1" spc="-1" dirty="0">
                  <a:solidFill>
                    <a:srgbClr val="000000"/>
                  </a:solidFill>
                </a:rPr>
                <a:t>8 K</a:t>
              </a:r>
              <a:endParaRPr lang="en-US" sz="2000" spc="-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28" name="Group 5"/>
          <p:cNvGrpSpPr/>
          <p:nvPr/>
        </p:nvGrpSpPr>
        <p:grpSpPr>
          <a:xfrm>
            <a:off x="7653720" y="4320720"/>
            <a:ext cx="2880000" cy="869400"/>
            <a:chOff x="6129720" y="4320720"/>
            <a:chExt cx="2880000" cy="869400"/>
          </a:xfrm>
        </p:grpSpPr>
        <p:pic>
          <p:nvPicPr>
            <p:cNvPr id="1029" name="Grafik 1028"/>
            <p:cNvPicPr/>
            <p:nvPr/>
          </p:nvPicPr>
          <p:blipFill>
            <a:blip r:embed="rId5"/>
            <a:stretch/>
          </p:blipFill>
          <p:spPr>
            <a:xfrm>
              <a:off x="6206040" y="4656960"/>
              <a:ext cx="2011320" cy="533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30" name="CustomShape 6"/>
            <p:cNvSpPr/>
            <p:nvPr/>
          </p:nvSpPr>
          <p:spPr>
            <a:xfrm>
              <a:off x="6129720" y="4320720"/>
              <a:ext cx="2880000" cy="337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r>
                <a:rPr lang="en-US" sz="1600" b="1" spc="-1">
                  <a:solidFill>
                    <a:srgbClr val="000000"/>
                  </a:solidFill>
                  <a:latin typeface="Times New Roman"/>
                </a:rPr>
                <a:t>at low T for a d-wave SC:</a:t>
              </a:r>
              <a:endParaRPr lang="en-US" sz="1600" spc="-1">
                <a:solidFill>
                  <a:srgbClr val="000000"/>
                </a:solidFill>
                <a:latin typeface="Times New Roman"/>
              </a:endParaRPr>
            </a:p>
          </p:txBody>
        </p:sp>
      </p:grpSp>
      <p:pic>
        <p:nvPicPr>
          <p:cNvPr id="1031" name="Grafik 1030"/>
          <p:cNvPicPr/>
          <p:nvPr/>
        </p:nvPicPr>
        <p:blipFill>
          <a:blip r:embed="rId6"/>
          <a:stretch/>
        </p:blipFill>
        <p:spPr>
          <a:xfrm>
            <a:off x="5287440" y="4746960"/>
            <a:ext cx="1789200" cy="1922400"/>
          </a:xfrm>
          <a:prstGeom prst="rect">
            <a:avLst/>
          </a:prstGeom>
          <a:ln>
            <a:noFill/>
          </a:ln>
        </p:spPr>
      </p:pic>
      <p:sp>
        <p:nvSpPr>
          <p:cNvPr id="1032" name="CustomShape 7"/>
          <p:cNvSpPr/>
          <p:nvPr/>
        </p:nvSpPr>
        <p:spPr>
          <a:xfrm>
            <a:off x="695325" y="5839216"/>
            <a:ext cx="4592115" cy="974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Symbol" panose="05050102010706020507" pitchFamily="18" charset="2"/>
              </a:rPr>
              <a:t>l</a:t>
            </a:r>
            <a:r>
              <a:rPr lang="en-US" sz="1400" b="1" spc="-1" baseline="-25000" dirty="0">
                <a:solidFill>
                  <a:srgbClr val="000000"/>
                </a:solidFill>
              </a:rPr>
              <a:t>a</a:t>
            </a:r>
            <a:r>
              <a:rPr lang="en-US" sz="1400" b="1" spc="-1" dirty="0">
                <a:solidFill>
                  <a:srgbClr val="000000"/>
                </a:solidFill>
              </a:rPr>
              <a:t> = 126(1.2)nm, </a:t>
            </a:r>
            <a:r>
              <a:rPr lang="en-US" sz="1400" b="1" spc="-1" dirty="0" err="1">
                <a:solidFill>
                  <a:srgbClr val="000000"/>
                </a:solidFill>
                <a:latin typeface="Symbol" panose="05050102010706020507" pitchFamily="18" charset="2"/>
              </a:rPr>
              <a:t>l</a:t>
            </a:r>
            <a:r>
              <a:rPr lang="en-US" sz="1400" b="1" spc="-1" baseline="-25000" dirty="0" err="1">
                <a:solidFill>
                  <a:srgbClr val="000000"/>
                </a:solidFill>
              </a:rPr>
              <a:t>b</a:t>
            </a:r>
            <a:r>
              <a:rPr lang="en-US" sz="1400" b="1" spc="-1" dirty="0">
                <a:solidFill>
                  <a:srgbClr val="000000"/>
                </a:solidFill>
              </a:rPr>
              <a:t> = 105.5(1.0) nm,  </a:t>
            </a:r>
            <a:r>
              <a:rPr lang="en-US" sz="1400" b="1" spc="-1" dirty="0">
                <a:solidFill>
                  <a:srgbClr val="000000"/>
                </a:solidFill>
                <a:latin typeface="Symbol" panose="05050102010706020507" pitchFamily="18" charset="2"/>
              </a:rPr>
              <a:t>l</a:t>
            </a:r>
            <a:r>
              <a:rPr lang="en-US" sz="1400" b="1" spc="-1" baseline="-25000" dirty="0">
                <a:solidFill>
                  <a:srgbClr val="000000"/>
                </a:solidFill>
              </a:rPr>
              <a:t>a</a:t>
            </a:r>
            <a:r>
              <a:rPr lang="en-US" sz="1400" b="1" spc="-1" dirty="0">
                <a:solidFill>
                  <a:srgbClr val="000000"/>
                </a:solidFill>
              </a:rPr>
              <a:t>/</a:t>
            </a:r>
            <a:r>
              <a:rPr lang="en-US" sz="1400" b="1" spc="-1" dirty="0" err="1">
                <a:solidFill>
                  <a:srgbClr val="000000"/>
                </a:solidFill>
                <a:latin typeface="Symbol" panose="05050102010706020507" pitchFamily="18" charset="2"/>
              </a:rPr>
              <a:t>l</a:t>
            </a:r>
            <a:r>
              <a:rPr lang="en-US" sz="1400" b="1" spc="-1" baseline="-25000" dirty="0" err="1">
                <a:solidFill>
                  <a:srgbClr val="000000"/>
                </a:solidFill>
              </a:rPr>
              <a:t>b</a:t>
            </a:r>
            <a:r>
              <a:rPr lang="en-US" sz="1400" b="1" spc="-1" dirty="0">
                <a:solidFill>
                  <a:srgbClr val="000000"/>
                </a:solidFill>
              </a:rPr>
              <a:t> = 1.19(1)</a:t>
            </a:r>
            <a:endParaRPr lang="en-US" sz="1400" spc="-1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</a:rPr>
              <a:t>R.F. </a:t>
            </a:r>
            <a:r>
              <a:rPr lang="en-US" sz="1400" spc="-1" dirty="0" err="1">
                <a:solidFill>
                  <a:srgbClr val="000000"/>
                </a:solidFill>
              </a:rPr>
              <a:t>Kiefl</a:t>
            </a:r>
            <a:r>
              <a:rPr lang="en-US" sz="1400" spc="-1" dirty="0">
                <a:solidFill>
                  <a:srgbClr val="000000"/>
                </a:solidFill>
              </a:rPr>
              <a:t> et al, Phys. Rev. </a:t>
            </a:r>
            <a:r>
              <a:rPr lang="en-US" sz="1400" b="1" spc="-1" dirty="0">
                <a:solidFill>
                  <a:srgbClr val="000000"/>
                </a:solidFill>
              </a:rPr>
              <a:t>B81</a:t>
            </a:r>
            <a:r>
              <a:rPr lang="en-US" sz="1400" spc="-1" dirty="0">
                <a:solidFill>
                  <a:srgbClr val="000000"/>
                </a:solidFill>
              </a:rPr>
              <a:t>, 180502(R), (2010)</a:t>
            </a:r>
          </a:p>
        </p:txBody>
      </p:sp>
      <p:grpSp>
        <p:nvGrpSpPr>
          <p:cNvPr id="1033" name="Group 8"/>
          <p:cNvGrpSpPr/>
          <p:nvPr/>
        </p:nvGrpSpPr>
        <p:grpSpPr>
          <a:xfrm>
            <a:off x="606143" y="4181580"/>
            <a:ext cx="4410000" cy="1483920"/>
            <a:chOff x="134280" y="3817440"/>
            <a:chExt cx="4410000" cy="1483920"/>
          </a:xfrm>
        </p:grpSpPr>
        <p:pic>
          <p:nvPicPr>
            <p:cNvPr id="1034" name="Grafik 1033"/>
            <p:cNvPicPr/>
            <p:nvPr/>
          </p:nvPicPr>
          <p:blipFill>
            <a:blip r:embed="rId7"/>
            <a:stretch/>
          </p:blipFill>
          <p:spPr>
            <a:xfrm>
              <a:off x="134280" y="4572720"/>
              <a:ext cx="4410000" cy="4665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5" name="Grafik 1034"/>
            <p:cNvPicPr/>
            <p:nvPr/>
          </p:nvPicPr>
          <p:blipFill>
            <a:blip r:embed="rId8"/>
            <a:stretch/>
          </p:blipFill>
          <p:spPr>
            <a:xfrm>
              <a:off x="151920" y="3817440"/>
              <a:ext cx="4095720" cy="723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36" name="TextShape 9"/>
            <p:cNvSpPr txBox="1"/>
            <p:nvPr/>
          </p:nvSpPr>
          <p:spPr>
            <a:xfrm>
              <a:off x="1530000" y="4997880"/>
              <a:ext cx="2285280" cy="3034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400" spc="-1" dirty="0">
                  <a:solidFill>
                    <a:srgbClr val="000000"/>
                  </a:solidFill>
                  <a:latin typeface="Times New Roman"/>
                </a:rPr>
                <a:t>(</a:t>
              </a:r>
              <a:r>
                <a:rPr lang="en-US" sz="1400" spc="-1" dirty="0">
                  <a:solidFill>
                    <a:srgbClr val="000000"/>
                  </a:solidFill>
                  <a:latin typeface="Symbol"/>
                </a:rPr>
                <a:t>r</a:t>
              </a:r>
              <a:r>
                <a:rPr lang="en-US" sz="1400" spc="-1" dirty="0">
                  <a:solidFill>
                    <a:srgbClr val="000000"/>
                  </a:solidFill>
                  <a:latin typeface="Times New Roman"/>
                </a:rPr>
                <a:t>(z): muon stopping profile)</a:t>
              </a:r>
            </a:p>
          </p:txBody>
        </p:sp>
      </p:grpSp>
      <p:pic>
        <p:nvPicPr>
          <p:cNvPr id="1038" name="Grafik 1037"/>
          <p:cNvPicPr/>
          <p:nvPr/>
        </p:nvPicPr>
        <p:blipFill>
          <a:blip r:embed="rId9"/>
          <a:stretch/>
        </p:blipFill>
        <p:spPr>
          <a:xfrm>
            <a:off x="6825360" y="766440"/>
            <a:ext cx="3730680" cy="3310200"/>
          </a:xfrm>
          <a:prstGeom prst="rect">
            <a:avLst/>
          </a:prstGeom>
          <a:ln>
            <a:noFill/>
          </a:ln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FE8FB50F-6D1C-F990-C696-7D47D803B52B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Detwinned</a:t>
            </a:r>
            <a:r>
              <a:rPr lang="de-CH" dirty="0"/>
              <a:t> YBa</a:t>
            </a:r>
            <a:r>
              <a:rPr lang="de-CH" baseline="-25000" dirty="0"/>
              <a:t>2</a:t>
            </a:r>
            <a:r>
              <a:rPr lang="de-CH" dirty="0"/>
              <a:t>Cu</a:t>
            </a:r>
            <a:r>
              <a:rPr lang="de-CH" baseline="-25000" dirty="0"/>
              <a:t>3</a:t>
            </a:r>
            <a:r>
              <a:rPr lang="de-CH" dirty="0"/>
              <a:t>O</a:t>
            </a:r>
            <a:r>
              <a:rPr lang="de-CH" baseline="-25000" dirty="0"/>
              <a:t>6.92</a:t>
            </a:r>
            <a:r>
              <a:rPr lang="de-CH" dirty="0"/>
              <a:t>, </a:t>
            </a:r>
            <a:r>
              <a:rPr lang="de-CH" dirty="0" err="1"/>
              <a:t>T</a:t>
            </a:r>
            <a:r>
              <a:rPr lang="de-CH" baseline="-25000" dirty="0" err="1"/>
              <a:t>c</a:t>
            </a:r>
            <a:r>
              <a:rPr lang="de-CH" dirty="0"/>
              <a:t> = 94 K, B = 9.47 </a:t>
            </a:r>
            <a:r>
              <a:rPr lang="de-CH" dirty="0" err="1"/>
              <a:t>mT</a:t>
            </a:r>
            <a:endParaRPr lang="de-CH" baseline="30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2"/>
          <p:cNvGrpSpPr/>
          <p:nvPr/>
        </p:nvGrpSpPr>
        <p:grpSpPr>
          <a:xfrm>
            <a:off x="839952" y="982080"/>
            <a:ext cx="9769728" cy="5808240"/>
            <a:chOff x="-684048" y="982080"/>
            <a:chExt cx="9769728" cy="5808240"/>
          </a:xfrm>
        </p:grpSpPr>
        <p:pic>
          <p:nvPicPr>
            <p:cNvPr id="1041" name="Grafik 1040"/>
            <p:cNvPicPr/>
            <p:nvPr/>
          </p:nvPicPr>
          <p:blipFill>
            <a:blip r:embed="rId3"/>
            <a:stretch/>
          </p:blipFill>
          <p:spPr>
            <a:xfrm>
              <a:off x="-324544" y="5655240"/>
              <a:ext cx="4410000" cy="4665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2" name="Grafik 1041"/>
            <p:cNvPicPr/>
            <p:nvPr/>
          </p:nvPicPr>
          <p:blipFill>
            <a:blip r:embed="rId4"/>
            <a:stretch/>
          </p:blipFill>
          <p:spPr>
            <a:xfrm>
              <a:off x="-12000" y="4899960"/>
              <a:ext cx="4095720" cy="723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43" name="TextShape 3"/>
            <p:cNvSpPr txBox="1"/>
            <p:nvPr/>
          </p:nvSpPr>
          <p:spPr>
            <a:xfrm>
              <a:off x="539552" y="6080400"/>
              <a:ext cx="2672256" cy="3034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400" spc="-1" dirty="0">
                  <a:solidFill>
                    <a:srgbClr val="000000"/>
                  </a:solidFill>
                </a:rPr>
                <a:t>(</a:t>
              </a:r>
              <a:r>
                <a:rPr lang="en-US" sz="1400" spc="-1" dirty="0">
                  <a:solidFill>
                    <a:srgbClr val="000000"/>
                  </a:solidFill>
                  <a:latin typeface="Symbol" panose="05050102010706020507" pitchFamily="18" charset="2"/>
                </a:rPr>
                <a:t>r</a:t>
              </a:r>
              <a:r>
                <a:rPr lang="en-US" sz="1400" spc="-1" dirty="0">
                  <a:solidFill>
                    <a:srgbClr val="000000"/>
                  </a:solidFill>
                </a:rPr>
                <a:t>(z): muon stopping profile)</a:t>
              </a:r>
            </a:p>
          </p:txBody>
        </p:sp>
        <p:pic>
          <p:nvPicPr>
            <p:cNvPr id="1044" name="Grafik 1043"/>
            <p:cNvPicPr/>
            <p:nvPr/>
          </p:nvPicPr>
          <p:blipFill>
            <a:blip r:embed="rId5"/>
            <a:stretch/>
          </p:blipFill>
          <p:spPr>
            <a:xfrm>
              <a:off x="-324544" y="1803240"/>
              <a:ext cx="3843360" cy="3083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45" name="TextShape 4"/>
            <p:cNvSpPr txBox="1"/>
            <p:nvPr/>
          </p:nvSpPr>
          <p:spPr>
            <a:xfrm>
              <a:off x="-684048" y="982080"/>
              <a:ext cx="4824000" cy="8204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 err="1">
                  <a:solidFill>
                    <a:srgbClr val="000000"/>
                  </a:solidFill>
                </a:rPr>
                <a:t>i</a:t>
              </a:r>
              <a:r>
                <a:rPr lang="en-US" sz="1600" spc="-1" dirty="0">
                  <a:solidFill>
                    <a:srgbClr val="0000FF"/>
                  </a:solidFill>
                </a:rPr>
                <a:t>) </a:t>
              </a:r>
              <a:r>
                <a:rPr lang="en-US" sz="1600" b="1" spc="-1" dirty="0">
                  <a:solidFill>
                    <a:schemeClr val="accent1"/>
                  </a:solidFill>
                </a:rPr>
                <a:t>If parametrization of B(z) is known</a:t>
              </a:r>
              <a:r>
                <a:rPr lang="en-US" sz="1600" spc="-1" dirty="0">
                  <a:solidFill>
                    <a:schemeClr val="accent1"/>
                  </a:solidFill>
                </a:rPr>
                <a:t>: </a:t>
              </a:r>
              <a:r>
                <a:rPr lang="en-US" sz="1600" spc="-1" dirty="0">
                  <a:solidFill>
                    <a:srgbClr val="000000"/>
                  </a:solidFill>
                </a:rPr>
                <a:t>Directly fit </a:t>
              </a:r>
              <a:r>
                <a:rPr lang="en-US" sz="1600" spc="-1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spc="-1" dirty="0" err="1">
                  <a:solidFill>
                    <a:srgbClr val="000000"/>
                  </a:solidFill>
                </a:rPr>
                <a:t>SR</a:t>
              </a:r>
              <a:r>
                <a:rPr lang="en-US" sz="1600" spc="-1" dirty="0">
                  <a:solidFill>
                    <a:srgbClr val="000000"/>
                  </a:solidFill>
                </a:rPr>
                <a:t> asymmetry A(t) with the proper function [Eq. (2)].</a:t>
              </a:r>
            </a:p>
          </p:txBody>
        </p:sp>
        <p:sp>
          <p:nvSpPr>
            <p:cNvPr id="1046" name="TextShape 5"/>
            <p:cNvSpPr txBox="1"/>
            <p:nvPr/>
          </p:nvSpPr>
          <p:spPr>
            <a:xfrm>
              <a:off x="4211960" y="982440"/>
              <a:ext cx="4860000" cy="17938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>
                  <a:solidFill>
                    <a:srgbClr val="000000"/>
                  </a:solidFill>
                </a:rPr>
                <a:t>ii) </a:t>
              </a:r>
              <a:r>
                <a:rPr lang="en-US" sz="1600" b="1" spc="-1" dirty="0">
                  <a:solidFill>
                    <a:schemeClr val="accent1"/>
                  </a:solidFill>
                </a:rPr>
                <a:t>B(z) can be determined without knowledge</a:t>
              </a:r>
              <a:r>
                <a:rPr lang="en-US" sz="1600" spc="-1" dirty="0">
                  <a:solidFill>
                    <a:schemeClr val="accent1"/>
                  </a:solidFill>
                </a:rPr>
                <a:t> </a:t>
              </a:r>
              <a:r>
                <a:rPr lang="en-US" sz="1600" b="1" spc="-1" dirty="0">
                  <a:solidFill>
                    <a:schemeClr val="accent1"/>
                  </a:solidFill>
                </a:rPr>
                <a:t>of its functional form</a:t>
              </a:r>
              <a:r>
                <a:rPr lang="en-US" sz="1600" spc="-1" dirty="0">
                  <a:solidFill>
                    <a:schemeClr val="accent1"/>
                  </a:solidFill>
                </a:rPr>
                <a:t>:  </a:t>
              </a:r>
              <a:r>
                <a:rPr lang="en-US" sz="1600" spc="-1" dirty="0">
                  <a:solidFill>
                    <a:srgbClr val="000000"/>
                  </a:solidFill>
                </a:rPr>
                <a:t>Fourier-transform of A(t) to obtain </a:t>
              </a:r>
              <a:r>
                <a:rPr lang="en-US" sz="1600" spc="-1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spc="-1" dirty="0" err="1">
                  <a:solidFill>
                    <a:srgbClr val="000000"/>
                  </a:solidFill>
                </a:rPr>
                <a:t>SR</a:t>
              </a:r>
              <a:r>
                <a:rPr lang="en-US" sz="1600" spc="-1" dirty="0">
                  <a:solidFill>
                    <a:srgbClr val="000000"/>
                  </a:solidFill>
                </a:rPr>
                <a:t> field distribution p(B,E) as a function of implantation energy E. For low-statistics data: use a Maximum-Entropy analysis to determine p(B,E). The following procedure works for monotonous B(z). </a:t>
              </a:r>
            </a:p>
          </p:txBody>
        </p:sp>
        <p:sp>
          <p:nvSpPr>
            <p:cNvPr id="1047" name="TextShape 6"/>
            <p:cNvSpPr txBox="1"/>
            <p:nvPr/>
          </p:nvSpPr>
          <p:spPr>
            <a:xfrm>
              <a:off x="4498920" y="5661720"/>
              <a:ext cx="4586760" cy="5770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>
                  <a:solidFill>
                    <a:srgbClr val="000000"/>
                  </a:solidFill>
                </a:rPr>
                <a:t>n(</a:t>
              </a:r>
              <a:r>
                <a:rPr lang="en-US" sz="1600" spc="-1" dirty="0" err="1">
                  <a:solidFill>
                    <a:srgbClr val="000000"/>
                  </a:solidFill>
                </a:rPr>
                <a:t>z,E</a:t>
              </a:r>
              <a:r>
                <a:rPr lang="en-US" sz="1600" spc="-1" dirty="0">
                  <a:solidFill>
                    <a:srgbClr val="000000"/>
                  </a:solidFill>
                </a:rPr>
                <a:t>): muon stopping distribution at implantation</a:t>
              </a:r>
            </a:p>
            <a:p>
              <a:r>
                <a:rPr lang="en-US" sz="1600" spc="-1" dirty="0">
                  <a:solidFill>
                    <a:srgbClr val="000000"/>
                  </a:solidFill>
                </a:rPr>
                <a:t>energy E. </a:t>
              </a:r>
            </a:p>
          </p:txBody>
        </p:sp>
        <p:grpSp>
          <p:nvGrpSpPr>
            <p:cNvPr id="1048" name="Group 7"/>
            <p:cNvGrpSpPr/>
            <p:nvPr/>
          </p:nvGrpSpPr>
          <p:grpSpPr>
            <a:xfrm>
              <a:off x="4634280" y="3433320"/>
              <a:ext cx="4354920" cy="2055960"/>
              <a:chOff x="4634280" y="3433320"/>
              <a:chExt cx="4354920" cy="2055960"/>
            </a:xfrm>
          </p:grpSpPr>
          <p:pic>
            <p:nvPicPr>
              <p:cNvPr id="1049" name="Grafik 1048"/>
              <p:cNvPicPr/>
              <p:nvPr/>
            </p:nvPicPr>
            <p:blipFill>
              <a:blip r:embed="rId6"/>
              <a:stretch/>
            </p:blipFill>
            <p:spPr>
              <a:xfrm>
                <a:off x="4634280" y="3433320"/>
                <a:ext cx="4352400" cy="70632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50" name="Grafik 1049"/>
              <p:cNvPicPr/>
              <p:nvPr/>
            </p:nvPicPr>
            <p:blipFill>
              <a:blip r:embed="rId7"/>
              <a:stretch/>
            </p:blipFill>
            <p:spPr>
              <a:xfrm>
                <a:off x="5458320" y="4298040"/>
                <a:ext cx="3529440" cy="40932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51" name="Grafik 1050"/>
              <p:cNvPicPr/>
              <p:nvPr/>
            </p:nvPicPr>
            <p:blipFill>
              <a:blip r:embed="rId8"/>
              <a:stretch/>
            </p:blipFill>
            <p:spPr>
              <a:xfrm>
                <a:off x="4974840" y="4690080"/>
                <a:ext cx="4014360" cy="79920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052" name="TextShape 8"/>
            <p:cNvSpPr txBox="1"/>
            <p:nvPr/>
          </p:nvSpPr>
          <p:spPr>
            <a:xfrm>
              <a:off x="7600680" y="2797200"/>
              <a:ext cx="584640" cy="339120"/>
            </a:xfrm>
            <a:prstGeom prst="rect">
              <a:avLst/>
            </a:prstGeom>
            <a:solidFill>
              <a:srgbClr val="E6E6FF"/>
            </a:solidFill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b="1" spc="-1">
                  <a:solidFill>
                    <a:srgbClr val="FF950E"/>
                  </a:solidFill>
                  <a:latin typeface="Arial"/>
                </a:rPr>
                <a:t>A(t)</a:t>
              </a:r>
              <a:r>
                <a:rPr lang="en-US" sz="1600" spc="-1">
                  <a:solidFill>
                    <a:srgbClr val="000000"/>
                  </a:solidFill>
                  <a:latin typeface="Arial"/>
                </a:rPr>
                <a:t> </a:t>
              </a:r>
              <a:endParaRPr lang="en-US" sz="16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53" name="CustomShape 9"/>
            <p:cNvSpPr/>
            <p:nvPr/>
          </p:nvSpPr>
          <p:spPr>
            <a:xfrm>
              <a:off x="6111000" y="3327480"/>
              <a:ext cx="867600" cy="949320"/>
            </a:xfrm>
            <a:prstGeom prst="ellipse">
              <a:avLst/>
            </a:prstGeom>
            <a:solidFill>
              <a:srgbClr val="FF9966">
                <a:alpha val="30000"/>
              </a:srgbClr>
            </a:solidFill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54" name="Line 10"/>
            <p:cNvSpPr/>
            <p:nvPr/>
          </p:nvSpPr>
          <p:spPr>
            <a:xfrm flipH="1">
              <a:off x="6894000" y="2985120"/>
              <a:ext cx="685800" cy="46476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55" name="TextShape 11"/>
            <p:cNvSpPr txBox="1"/>
            <p:nvPr/>
          </p:nvSpPr>
          <p:spPr>
            <a:xfrm>
              <a:off x="4536000" y="6456600"/>
              <a:ext cx="3852424" cy="333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400" spc="-1" dirty="0">
                  <a:solidFill>
                    <a:srgbClr val="000000"/>
                  </a:solidFill>
                </a:rPr>
                <a:t>A. Suter et al.,</a:t>
              </a:r>
              <a:r>
                <a:rPr lang="en-US" sz="1400" b="1" spc="-1" dirty="0">
                  <a:solidFill>
                    <a:srgbClr val="000000"/>
                  </a:solidFill>
                </a:rPr>
                <a:t> </a:t>
              </a:r>
              <a:r>
                <a:rPr lang="en-US" sz="1400" spc="-1" dirty="0">
                  <a:solidFill>
                    <a:srgbClr val="000000"/>
                  </a:solidFill>
                </a:rPr>
                <a:t>Phys. Rev.</a:t>
              </a:r>
              <a:r>
                <a:rPr lang="en-US" sz="1400" b="1" spc="-1" dirty="0">
                  <a:solidFill>
                    <a:srgbClr val="000000"/>
                  </a:solidFill>
                </a:rPr>
                <a:t> B72, </a:t>
              </a:r>
              <a:r>
                <a:rPr lang="en-US" sz="1400" spc="-1" dirty="0">
                  <a:solidFill>
                    <a:srgbClr val="000000"/>
                  </a:solidFill>
                </a:rPr>
                <a:t>024506 (2005). </a:t>
              </a:r>
            </a:p>
          </p:txBody>
        </p:sp>
        <p:sp>
          <p:nvSpPr>
            <p:cNvPr id="1056" name="CustomShape 12"/>
            <p:cNvSpPr/>
            <p:nvPr/>
          </p:nvSpPr>
          <p:spPr>
            <a:xfrm>
              <a:off x="-396056" y="6453336"/>
              <a:ext cx="4464000" cy="2764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000000"/>
                  </a:solidFill>
                </a:rPr>
                <a:t>R.F. </a:t>
              </a:r>
              <a:r>
                <a:rPr lang="en-US" sz="1400" spc="-1" dirty="0" err="1">
                  <a:solidFill>
                    <a:srgbClr val="000000"/>
                  </a:solidFill>
                </a:rPr>
                <a:t>Kiefl</a:t>
              </a:r>
              <a:r>
                <a:rPr lang="en-US" sz="1400" spc="-1" dirty="0">
                  <a:solidFill>
                    <a:srgbClr val="000000"/>
                  </a:solidFill>
                </a:rPr>
                <a:t> et al, </a:t>
              </a:r>
              <a:r>
                <a:rPr lang="en-US" sz="1400" spc="-1" dirty="0" err="1">
                  <a:solidFill>
                    <a:srgbClr val="000000"/>
                  </a:solidFill>
                </a:rPr>
                <a:t>Phys.Rev</a:t>
              </a:r>
              <a:r>
                <a:rPr lang="en-US" sz="1400" spc="-1" dirty="0">
                  <a:solidFill>
                    <a:srgbClr val="000000"/>
                  </a:solidFill>
                </a:rPr>
                <a:t>. </a:t>
              </a:r>
              <a:r>
                <a:rPr lang="en-US" sz="1400" b="1" spc="-1" dirty="0">
                  <a:solidFill>
                    <a:srgbClr val="000000"/>
                  </a:solidFill>
                </a:rPr>
                <a:t>B81</a:t>
              </a:r>
              <a:r>
                <a:rPr lang="en-US" sz="1400" spc="-1" dirty="0">
                  <a:solidFill>
                    <a:srgbClr val="000000"/>
                  </a:solidFill>
                </a:rPr>
                <a:t>, 180502(R), (2010).</a:t>
              </a: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73C0C75B-6A3A-C07A-BA97-9C408BBDA076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methods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determine</a:t>
            </a:r>
            <a:r>
              <a:rPr lang="de-CH" dirty="0"/>
              <a:t>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profile</a:t>
            </a:r>
            <a:r>
              <a:rPr lang="de-CH" dirty="0"/>
              <a:t> B(z)</a:t>
            </a:r>
            <a:endParaRPr lang="de-CH" baseline="30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9" name="Grafik 1058"/>
          <p:cNvPicPr/>
          <p:nvPr/>
        </p:nvPicPr>
        <p:blipFill>
          <a:blip r:embed="rId3"/>
          <a:stretch/>
        </p:blipFill>
        <p:spPr>
          <a:xfrm>
            <a:off x="911424" y="1098360"/>
            <a:ext cx="4389120" cy="5678280"/>
          </a:xfrm>
          <a:prstGeom prst="rect">
            <a:avLst/>
          </a:prstGeom>
          <a:ln>
            <a:noFill/>
          </a:ln>
        </p:spPr>
      </p:pic>
      <p:sp>
        <p:nvSpPr>
          <p:cNvPr id="1061" name="TextShape 3"/>
          <p:cNvSpPr txBox="1"/>
          <p:nvPr/>
        </p:nvSpPr>
        <p:spPr>
          <a:xfrm>
            <a:off x="6816360" y="6468488"/>
            <a:ext cx="4176184" cy="27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400" spc="-1" dirty="0">
                <a:solidFill>
                  <a:srgbClr val="000000"/>
                </a:solidFill>
              </a:rPr>
              <a:t>A. Suter et al.,</a:t>
            </a:r>
            <a:r>
              <a:rPr lang="en-US" sz="1400" b="1" spc="-1" dirty="0">
                <a:solidFill>
                  <a:srgbClr val="000000"/>
                </a:solidFill>
              </a:rPr>
              <a:t> </a:t>
            </a:r>
            <a:r>
              <a:rPr lang="en-US" sz="1400" spc="-1" dirty="0">
                <a:solidFill>
                  <a:srgbClr val="000000"/>
                </a:solidFill>
              </a:rPr>
              <a:t>Physical Review</a:t>
            </a:r>
            <a:r>
              <a:rPr lang="en-US" sz="1400" b="1" spc="-1" dirty="0">
                <a:solidFill>
                  <a:srgbClr val="000000"/>
                </a:solidFill>
              </a:rPr>
              <a:t> B72, </a:t>
            </a:r>
            <a:r>
              <a:rPr lang="en-US" sz="1400" spc="-1" dirty="0">
                <a:solidFill>
                  <a:srgbClr val="000000"/>
                </a:solidFill>
              </a:rPr>
              <a:t>024506 (2005).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E0BB268-39BE-C22D-24B8-A6AE11CD59E9}"/>
              </a:ext>
            </a:extLst>
          </p:cNvPr>
          <p:cNvGrpSpPr/>
          <p:nvPr/>
        </p:nvGrpSpPr>
        <p:grpSpPr>
          <a:xfrm>
            <a:off x="5303912" y="1146600"/>
            <a:ext cx="6112896" cy="4807440"/>
            <a:chOff x="5383704" y="1146600"/>
            <a:chExt cx="6112896" cy="4807440"/>
          </a:xfrm>
        </p:grpSpPr>
        <p:pic>
          <p:nvPicPr>
            <p:cNvPr id="1060" name="Grafik 1059"/>
            <p:cNvPicPr/>
            <p:nvPr/>
          </p:nvPicPr>
          <p:blipFill>
            <a:blip r:embed="rId4"/>
            <a:stretch/>
          </p:blipFill>
          <p:spPr>
            <a:xfrm>
              <a:off x="5383704" y="1146600"/>
              <a:ext cx="5248800" cy="40233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62" name="TextShape 4"/>
            <p:cNvSpPr txBox="1"/>
            <p:nvPr/>
          </p:nvSpPr>
          <p:spPr>
            <a:xfrm>
              <a:off x="8018760" y="1770840"/>
              <a:ext cx="3477840" cy="7599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>
                  <a:solidFill>
                    <a:srgbClr val="000000"/>
                  </a:solidFill>
                </a:rPr>
                <a:t>Pb, 5.2 keV, 3.05 K; B(z) determined by using Eq. (13) from previous slide. </a:t>
              </a:r>
            </a:p>
          </p:txBody>
        </p:sp>
        <p:sp>
          <p:nvSpPr>
            <p:cNvPr id="1063" name="Line 5"/>
            <p:cNvSpPr/>
            <p:nvPr/>
          </p:nvSpPr>
          <p:spPr>
            <a:xfrm flipH="1" flipV="1">
              <a:off x="6625560" y="4066560"/>
              <a:ext cx="120600" cy="1443600"/>
            </a:xfrm>
            <a:prstGeom prst="line">
              <a:avLst/>
            </a:prstGeom>
            <a:ln>
              <a:solidFill>
                <a:srgbClr val="008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64" name="TextShape 6"/>
            <p:cNvSpPr txBox="1"/>
            <p:nvPr/>
          </p:nvSpPr>
          <p:spPr>
            <a:xfrm>
              <a:off x="5895120" y="5407200"/>
              <a:ext cx="4521360" cy="5468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>
                  <a:solidFill>
                    <a:schemeClr val="accent2">
                      <a:lumMod val="75000"/>
                    </a:schemeClr>
                  </a:solidFill>
                </a:rPr>
                <a:t>Exponential B(z) (local response</a:t>
              </a:r>
              <a:r>
                <a:rPr lang="en-US" sz="1600" spc="-1" dirty="0">
                  <a:solidFill>
                    <a:srgbClr val="000000"/>
                  </a:solidFill>
                </a:rPr>
                <a:t>); </a:t>
              </a:r>
              <a:r>
                <a:rPr lang="en-US" sz="1600" b="1" spc="-1" dirty="0">
                  <a:solidFill>
                    <a:schemeClr val="accent1"/>
                  </a:solidFill>
                </a:rPr>
                <a:t>data clearly</a:t>
              </a:r>
              <a:endParaRPr lang="en-US" sz="1600" spc="-1" dirty="0">
                <a:solidFill>
                  <a:schemeClr val="accent1"/>
                </a:solidFill>
              </a:endParaRPr>
            </a:p>
            <a:p>
              <a:r>
                <a:rPr lang="en-US" sz="1600" b="1" spc="-1" dirty="0">
                  <a:solidFill>
                    <a:schemeClr val="accent1"/>
                  </a:solidFill>
                </a:rPr>
                <a:t>deviate from exponential → non-local effect!! </a:t>
              </a:r>
              <a:endParaRPr lang="en-US" sz="1600" spc="-1" dirty="0">
                <a:solidFill>
                  <a:schemeClr val="accent1"/>
                </a:solidFill>
              </a:endParaRPr>
            </a:p>
          </p:txBody>
        </p:sp>
        <p:sp>
          <p:nvSpPr>
            <p:cNvPr id="1065" name="Line 7"/>
            <p:cNvSpPr/>
            <p:nvPr/>
          </p:nvSpPr>
          <p:spPr>
            <a:xfrm flipH="1" flipV="1">
              <a:off x="6902760" y="4066560"/>
              <a:ext cx="1828800" cy="1371600"/>
            </a:xfrm>
            <a:prstGeom prst="line">
              <a:avLst/>
            </a:prstGeom>
            <a:ln>
              <a:solidFill>
                <a:srgbClr val="0000FF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30EAF04C-EDBD-1F27-F892-A5F6E2FDC5D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1</a:t>
            </a:r>
            <a:r>
              <a:rPr lang="de-CH" baseline="30000" dirty="0"/>
              <a:t>st</a:t>
            </a:r>
            <a:r>
              <a:rPr lang="de-CH" dirty="0"/>
              <a:t> </a:t>
            </a:r>
            <a:r>
              <a:rPr lang="de-CH" dirty="0" err="1"/>
              <a:t>direct</a:t>
            </a:r>
            <a:r>
              <a:rPr lang="de-CH" dirty="0"/>
              <a:t> </a:t>
            </a:r>
            <a:r>
              <a:rPr lang="de-CH" dirty="0" err="1"/>
              <a:t>observation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non-</a:t>
            </a:r>
            <a:r>
              <a:rPr lang="de-CH" dirty="0" err="1"/>
              <a:t>local</a:t>
            </a:r>
            <a:r>
              <a:rPr lang="de-CH" dirty="0"/>
              <a:t> </a:t>
            </a:r>
            <a:r>
              <a:rPr lang="de-CH" dirty="0" err="1"/>
              <a:t>effects</a:t>
            </a:r>
            <a:r>
              <a:rPr lang="de-CH" dirty="0"/>
              <a:t> in </a:t>
            </a:r>
            <a:r>
              <a:rPr lang="de-CH" dirty="0" err="1"/>
              <a:t>Pb</a:t>
            </a:r>
            <a:r>
              <a:rPr lang="de-CH" dirty="0"/>
              <a:t> (</a:t>
            </a:r>
            <a:r>
              <a:rPr lang="de-CH" dirty="0">
                <a:latin typeface="Symbol" panose="05050102010706020507" pitchFamily="18" charset="2"/>
              </a:rPr>
              <a:t>k</a:t>
            </a:r>
            <a:r>
              <a:rPr lang="de-CH" dirty="0"/>
              <a:t>~0.6)</a:t>
            </a:r>
            <a:endParaRPr lang="de-CH" baseline="30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7" name="Group 2"/>
          <p:cNvGrpSpPr/>
          <p:nvPr/>
        </p:nvGrpSpPr>
        <p:grpSpPr>
          <a:xfrm>
            <a:off x="1581960" y="692696"/>
            <a:ext cx="9626608" cy="6048672"/>
            <a:chOff x="57960" y="692696"/>
            <a:chExt cx="9626608" cy="6048672"/>
          </a:xfrm>
        </p:grpSpPr>
        <p:graphicFrame>
          <p:nvGraphicFramePr>
            <p:cNvPr id="1068" name="Object 3"/>
            <p:cNvGraphicFramePr/>
            <p:nvPr/>
          </p:nvGraphicFramePr>
          <p:xfrm>
            <a:off x="179512" y="816120"/>
            <a:ext cx="3587760" cy="4862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3" imgW="0" imgH="0" progId="">
                    <p:embed/>
                  </p:oleObj>
                </mc:Choice>
                <mc:Fallback>
                  <p:oleObj r:id="rId3" imgW="0" imgH="0" progId="">
                    <p:embed/>
                    <p:pic>
                      <p:nvPicPr>
                        <p:cNvPr id="1068" name="Object 3"/>
                        <p:cNvPicPr/>
                        <p:nvPr/>
                      </p:nvPicPr>
                      <p:blipFill>
                        <a:blip r:embed="rId4"/>
                        <a:stretch/>
                      </p:blipFill>
                      <p:spPr>
                        <a:xfrm>
                          <a:off x="179512" y="816120"/>
                          <a:ext cx="3587760" cy="486252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0" name="Object 4"/>
            <p:cNvGraphicFramePr/>
            <p:nvPr/>
          </p:nvGraphicFramePr>
          <p:xfrm>
            <a:off x="4809960" y="692696"/>
            <a:ext cx="3519360" cy="4981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5" imgW="0" imgH="0" progId="">
                    <p:embed/>
                  </p:oleObj>
                </mc:Choice>
                <mc:Fallback>
                  <p:oleObj r:id="rId5" imgW="0" imgH="0" progId="">
                    <p:embed/>
                    <p:pic>
                      <p:nvPicPr>
                        <p:cNvPr id="1070" name="Object 4"/>
                        <p:cNvPicPr/>
                        <p:nvPr/>
                      </p:nvPicPr>
                      <p:blipFill>
                        <a:blip r:embed="rId6"/>
                        <a:stretch/>
                      </p:blipFill>
                      <p:spPr>
                        <a:xfrm>
                          <a:off x="4809960" y="692696"/>
                          <a:ext cx="3519360" cy="4981624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2" name="CustomShape 5"/>
            <p:cNvSpPr/>
            <p:nvPr/>
          </p:nvSpPr>
          <p:spPr>
            <a:xfrm>
              <a:off x="815760" y="5436984"/>
              <a:ext cx="3429000" cy="3682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US" b="1" spc="-1" dirty="0">
                  <a:solidFill>
                    <a:schemeClr val="accent1"/>
                  </a:solidFill>
                </a:rPr>
                <a:t>Non-local: non-exponential</a:t>
              </a:r>
              <a:endParaRPr lang="en-US" spc="-1" dirty="0">
                <a:solidFill>
                  <a:schemeClr val="accent1"/>
                </a:solidFill>
              </a:endParaRPr>
            </a:p>
          </p:txBody>
        </p:sp>
        <p:sp>
          <p:nvSpPr>
            <p:cNvPr id="1073" name="CustomShape 6"/>
            <p:cNvSpPr/>
            <p:nvPr/>
          </p:nvSpPr>
          <p:spPr>
            <a:xfrm>
              <a:off x="5738432" y="5436000"/>
              <a:ext cx="2361960" cy="3682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US" b="1" spc="-1" dirty="0">
                  <a:solidFill>
                    <a:schemeClr val="accent2">
                      <a:lumMod val="50000"/>
                    </a:schemeClr>
                  </a:solidFill>
                </a:rPr>
                <a:t>local: exponential</a:t>
              </a:r>
              <a:endParaRPr lang="en-US" spc="-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074" name="CustomShape 7"/>
            <p:cNvSpPr/>
            <p:nvPr/>
          </p:nvSpPr>
          <p:spPr>
            <a:xfrm>
              <a:off x="5409360" y="6010920"/>
              <a:ext cx="4275208" cy="6415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 marL="457200" indent="-457200"/>
              <a:r>
                <a:rPr lang="en-US" sz="1400" spc="-1" dirty="0">
                  <a:solidFill>
                    <a:srgbClr val="000000"/>
                  </a:solidFill>
                </a:rPr>
                <a:t>T.J. Jackson et al.,</a:t>
              </a:r>
              <a:r>
                <a:rPr lang="en-US" sz="1400" i="1" spc="-1" dirty="0">
                  <a:solidFill>
                    <a:srgbClr val="008000"/>
                  </a:solidFill>
                </a:rPr>
                <a:t> </a:t>
              </a:r>
              <a:r>
                <a:rPr lang="en-US" sz="1400" spc="-1" dirty="0">
                  <a:solidFill>
                    <a:srgbClr val="000000"/>
                  </a:solidFill>
                </a:rPr>
                <a:t>Phys. Rev. Lett. </a:t>
              </a:r>
              <a:r>
                <a:rPr lang="en-US" sz="1400" b="1" spc="-1" dirty="0">
                  <a:solidFill>
                    <a:srgbClr val="000000"/>
                  </a:solidFill>
                </a:rPr>
                <a:t>84</a:t>
              </a:r>
              <a:r>
                <a:rPr lang="en-US" sz="1400" spc="-1" dirty="0">
                  <a:solidFill>
                    <a:srgbClr val="000000"/>
                  </a:solidFill>
                </a:rPr>
                <a:t>, 4958 (2000).</a:t>
              </a:r>
            </a:p>
            <a:p>
              <a:pPr marL="457200" indent="-457200"/>
              <a:r>
                <a:rPr lang="en-US" sz="1400" spc="-1" dirty="0">
                  <a:solidFill>
                    <a:srgbClr val="000000"/>
                  </a:solidFill>
                </a:rPr>
                <a:t>A. Suter et al.,</a:t>
              </a:r>
              <a:r>
                <a:rPr lang="en-US" sz="1400" i="1" spc="-1" dirty="0">
                  <a:solidFill>
                    <a:srgbClr val="008000"/>
                  </a:solidFill>
                </a:rPr>
                <a:t> </a:t>
              </a:r>
              <a:r>
                <a:rPr lang="en-US" sz="1400" spc="-1" dirty="0">
                  <a:solidFill>
                    <a:srgbClr val="000000"/>
                  </a:solidFill>
                </a:rPr>
                <a:t>Phys. Rev. Lett. </a:t>
              </a:r>
              <a:r>
                <a:rPr lang="en-US" sz="1400" b="1" spc="-1" dirty="0">
                  <a:solidFill>
                    <a:srgbClr val="000000"/>
                  </a:solidFill>
                </a:rPr>
                <a:t>92</a:t>
              </a:r>
              <a:r>
                <a:rPr lang="en-US" sz="1400" spc="-1" dirty="0">
                  <a:solidFill>
                    <a:srgbClr val="000000"/>
                  </a:solidFill>
                </a:rPr>
                <a:t>, 087001 (2004).</a:t>
              </a:r>
            </a:p>
            <a:p>
              <a:pPr marL="457200" indent="-457200"/>
              <a:r>
                <a:rPr lang="en-US" sz="1400" spc="-1" dirty="0">
                  <a:solidFill>
                    <a:srgbClr val="000000"/>
                  </a:solidFill>
                </a:rPr>
                <a:t>A. Suter et al.,</a:t>
              </a:r>
              <a:r>
                <a:rPr lang="en-US" sz="1400" i="1" spc="-1" dirty="0">
                  <a:solidFill>
                    <a:srgbClr val="008000"/>
                  </a:solidFill>
                </a:rPr>
                <a:t> </a:t>
              </a:r>
              <a:r>
                <a:rPr lang="en-US" sz="1400" spc="-1" dirty="0">
                  <a:solidFill>
                    <a:srgbClr val="000000"/>
                  </a:solidFill>
                </a:rPr>
                <a:t>Phys. Rev. </a:t>
              </a:r>
              <a:r>
                <a:rPr lang="en-US" sz="1400" b="1" spc="-1" dirty="0">
                  <a:solidFill>
                    <a:srgbClr val="000000"/>
                  </a:solidFill>
                </a:rPr>
                <a:t>B72</a:t>
              </a:r>
              <a:r>
                <a:rPr lang="en-US" sz="1400" spc="-1" dirty="0">
                  <a:solidFill>
                    <a:srgbClr val="000000"/>
                  </a:solidFill>
                </a:rPr>
                <a:t>, 024506 (2005).</a:t>
              </a:r>
            </a:p>
          </p:txBody>
        </p:sp>
        <p:sp>
          <p:nvSpPr>
            <p:cNvPr id="1075" name="CustomShape 8"/>
            <p:cNvSpPr/>
            <p:nvPr/>
          </p:nvSpPr>
          <p:spPr>
            <a:xfrm>
              <a:off x="846936" y="3102714"/>
              <a:ext cx="1549224" cy="3682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US" sz="1600" b="1" spc="-1" dirty="0">
                  <a:solidFill>
                    <a:schemeClr val="accent1"/>
                  </a:solidFill>
                  <a:latin typeface="Symbol"/>
                </a:rPr>
                <a:t>k = l</a:t>
              </a:r>
              <a:r>
                <a:rPr lang="en-US" sz="1600" b="1" spc="-1" baseline="-25000" dirty="0">
                  <a:solidFill>
                    <a:schemeClr val="accent1"/>
                  </a:solidFill>
                  <a:latin typeface="Symbol"/>
                </a:rPr>
                <a:t>0</a:t>
              </a:r>
              <a:r>
                <a:rPr lang="en-US" sz="1600" b="1" spc="-1" dirty="0">
                  <a:solidFill>
                    <a:schemeClr val="accent1"/>
                  </a:solidFill>
                  <a:latin typeface="Symbol"/>
                </a:rPr>
                <a:t>/x</a:t>
              </a:r>
              <a:r>
                <a:rPr lang="en-US" sz="1600" b="1" spc="-1" baseline="-25000" dirty="0">
                  <a:solidFill>
                    <a:schemeClr val="accent1"/>
                  </a:solidFill>
                  <a:latin typeface="Symbol"/>
                </a:rPr>
                <a:t>0</a:t>
              </a:r>
              <a:r>
                <a:rPr lang="en-US" sz="1600" b="1" spc="-1" dirty="0">
                  <a:solidFill>
                    <a:schemeClr val="accent1"/>
                  </a:solidFill>
                  <a:latin typeface="Arial"/>
                </a:rPr>
                <a:t> ~ 0.6</a:t>
              </a:r>
              <a:endParaRPr lang="en-US" sz="1600" spc="-1" dirty="0">
                <a:solidFill>
                  <a:schemeClr val="accent1"/>
                </a:solidFill>
                <a:latin typeface="Times New Roman"/>
              </a:endParaRPr>
            </a:p>
          </p:txBody>
        </p:sp>
        <p:sp>
          <p:nvSpPr>
            <p:cNvPr id="1076" name="CustomShape 9"/>
            <p:cNvSpPr/>
            <p:nvPr/>
          </p:nvSpPr>
          <p:spPr>
            <a:xfrm>
              <a:off x="5580112" y="2492896"/>
              <a:ext cx="1553400" cy="405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US" sz="1600" b="1" spc="-1" dirty="0">
                  <a:solidFill>
                    <a:schemeClr val="accent2">
                      <a:lumMod val="50000"/>
                    </a:schemeClr>
                  </a:solidFill>
                  <a:latin typeface="Symbol"/>
                </a:rPr>
                <a:t>k = l</a:t>
              </a:r>
              <a:r>
                <a:rPr lang="en-US" sz="1600" b="1" spc="-1" baseline="-25000" dirty="0">
                  <a:solidFill>
                    <a:schemeClr val="accent2">
                      <a:lumMod val="50000"/>
                    </a:schemeClr>
                  </a:solidFill>
                  <a:latin typeface="Symbol"/>
                </a:rPr>
                <a:t>0</a:t>
              </a:r>
              <a:r>
                <a:rPr lang="en-US" sz="1600" b="1" spc="-1" dirty="0">
                  <a:solidFill>
                    <a:schemeClr val="accent2">
                      <a:lumMod val="50000"/>
                    </a:schemeClr>
                  </a:solidFill>
                  <a:latin typeface="Symbol"/>
                </a:rPr>
                <a:t>/x</a:t>
              </a:r>
              <a:r>
                <a:rPr lang="en-US" sz="1600" b="1" spc="-1" baseline="-25000" dirty="0">
                  <a:solidFill>
                    <a:schemeClr val="accent2">
                      <a:lumMod val="50000"/>
                    </a:schemeClr>
                  </a:solidFill>
                  <a:latin typeface="Symbol"/>
                </a:rPr>
                <a:t>0</a:t>
              </a:r>
              <a:r>
                <a:rPr lang="en-US" sz="1600" b="1" spc="-1" dirty="0">
                  <a:solidFill>
                    <a:schemeClr val="accent2">
                      <a:lumMod val="50000"/>
                    </a:schemeClr>
                  </a:solidFill>
                  <a:latin typeface="Arial"/>
                </a:rPr>
                <a:t> ~ 90</a:t>
              </a:r>
              <a:endParaRPr lang="en-US" sz="1600" spc="-1" dirty="0">
                <a:solidFill>
                  <a:schemeClr val="accent2">
                    <a:lumMod val="50000"/>
                  </a:schemeClr>
                </a:solidFill>
                <a:latin typeface="Times New Roman"/>
              </a:endParaRPr>
            </a:p>
          </p:txBody>
        </p:sp>
        <p:sp>
          <p:nvSpPr>
            <p:cNvPr id="1077" name="TextShape 10"/>
            <p:cNvSpPr txBox="1"/>
            <p:nvPr/>
          </p:nvSpPr>
          <p:spPr>
            <a:xfrm>
              <a:off x="57960" y="5853248"/>
              <a:ext cx="4676400" cy="8881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600" spc="-1" dirty="0">
                  <a:solidFill>
                    <a:srgbClr val="000000"/>
                  </a:solidFill>
                </a:rPr>
                <a:t>1</a:t>
              </a:r>
              <a:r>
                <a:rPr lang="en-US" sz="1600" spc="-1" baseline="30000" dirty="0">
                  <a:solidFill>
                    <a:srgbClr val="000000"/>
                  </a:solidFill>
                </a:rPr>
                <a:t>st</a:t>
              </a:r>
              <a:r>
                <a:rPr lang="en-US" sz="1600" spc="-1" dirty="0">
                  <a:solidFill>
                    <a:srgbClr val="000000"/>
                  </a:solidFill>
                </a:rPr>
                <a:t> experimental determination of </a:t>
              </a:r>
              <a:r>
                <a:rPr lang="en-US" sz="1600" spc="-1" dirty="0">
                  <a:solidFill>
                    <a:srgbClr val="000000"/>
                  </a:solidFill>
                  <a:latin typeface="Symbol" panose="05050102010706020507" pitchFamily="18" charset="2"/>
                </a:rPr>
                <a:t>x</a:t>
              </a:r>
              <a:r>
                <a:rPr lang="en-US" sz="1600" spc="-1" baseline="-25000" dirty="0">
                  <a:solidFill>
                    <a:srgbClr val="000000"/>
                  </a:solidFill>
                </a:rPr>
                <a:t>0</a:t>
              </a:r>
              <a:r>
                <a:rPr lang="en-US" sz="1600" spc="-1" dirty="0">
                  <a:solidFill>
                    <a:srgbClr val="000000"/>
                  </a:solidFill>
                </a:rPr>
                <a:t> in a non-local superconductor; confirmation of some predictions of BCS  (~50 years after theory!!) </a:t>
              </a: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F6324B6C-EEA9-88B7-77F3-BDFC28DC540A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profiles</a:t>
            </a:r>
            <a:r>
              <a:rPr lang="de-CH" dirty="0"/>
              <a:t> in </a:t>
            </a:r>
            <a:r>
              <a:rPr lang="de-CH" dirty="0" err="1"/>
              <a:t>Pb</a:t>
            </a:r>
            <a:r>
              <a:rPr lang="de-CH" dirty="0"/>
              <a:t> and YBa</a:t>
            </a:r>
            <a:r>
              <a:rPr lang="de-CH" baseline="-25000" dirty="0"/>
              <a:t>2</a:t>
            </a:r>
            <a:r>
              <a:rPr lang="de-CH" dirty="0"/>
              <a:t>Cu</a:t>
            </a:r>
            <a:r>
              <a:rPr lang="de-CH" baseline="-25000" dirty="0"/>
              <a:t>3</a:t>
            </a:r>
            <a:r>
              <a:rPr lang="de-CH" dirty="0"/>
              <a:t>O</a:t>
            </a:r>
            <a:r>
              <a:rPr lang="de-CH" baseline="-25000" dirty="0"/>
              <a:t>7-</a:t>
            </a:r>
            <a:r>
              <a:rPr lang="de-CH" baseline="-25000" dirty="0">
                <a:latin typeface="Symbol" panose="05050102010706020507" pitchFamily="18" charset="2"/>
              </a:rPr>
              <a:t>d</a:t>
            </a:r>
            <a:endParaRPr lang="de-CH" baseline="30000" dirty="0">
              <a:latin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 study of interface/proximity effects</a:t>
            </a:r>
            <a:endParaRPr lang="en-GB" sz="2600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47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3810000" y="-2157144"/>
            <a:ext cx="75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221BADD-8A7E-4BCC-AD9E-E83A8F10B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752" y="2008369"/>
            <a:ext cx="4198319" cy="259228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25A6B8E-A2B9-4A8D-9065-1A30E05D5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7136" y="1990605"/>
            <a:ext cx="4083520" cy="417469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CAA4B2C-24DA-420F-9A93-88777ADF0C5C}"/>
              </a:ext>
            </a:extLst>
          </p:cNvPr>
          <p:cNvSpPr txBox="1"/>
          <p:nvPr/>
        </p:nvSpPr>
        <p:spPr>
          <a:xfrm>
            <a:off x="126000" y="1978760"/>
            <a:ext cx="3795489" cy="46823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 err="1">
                <a:cs typeface="Franklin Gothic Book"/>
              </a:rPr>
              <a:t>Measure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local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magnetic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field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as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function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of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energy</a:t>
            </a:r>
            <a:r>
              <a:rPr lang="de-CH" sz="1600" kern="1000" spc="30" dirty="0">
                <a:cs typeface="Franklin Gothic Book"/>
              </a:rPr>
              <a:t>/</a:t>
            </a:r>
            <a:r>
              <a:rPr lang="de-CH" sz="1600" kern="1000" spc="30" dirty="0" err="1">
                <a:cs typeface="Franklin Gothic Book"/>
              </a:rPr>
              <a:t>depth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below</a:t>
            </a:r>
            <a:r>
              <a:rPr lang="de-CH" sz="1600" kern="1000" spc="30" dirty="0">
                <a:cs typeface="Franklin Gothic Book"/>
              </a:rPr>
              <a:t> and </a:t>
            </a:r>
            <a:r>
              <a:rPr lang="de-CH" sz="1600" kern="1000" spc="30" dirty="0" err="1">
                <a:cs typeface="Franklin Gothic Book"/>
              </a:rPr>
              <a:t>above</a:t>
            </a:r>
            <a:r>
              <a:rPr lang="de-CH" sz="1600" kern="1000" spc="30" dirty="0">
                <a:cs typeface="Franklin Gothic Book"/>
              </a:rPr>
              <a:t> </a:t>
            </a:r>
            <a:r>
              <a:rPr lang="de-CH" sz="1600" kern="1000" spc="30" dirty="0" err="1">
                <a:cs typeface="Franklin Gothic Book"/>
              </a:rPr>
              <a:t>T</a:t>
            </a:r>
            <a:r>
              <a:rPr lang="de-CH" sz="1600" kern="1000" spc="30" baseline="-25000" dirty="0" err="1">
                <a:cs typeface="Franklin Gothic Book"/>
              </a:rPr>
              <a:t>c</a:t>
            </a:r>
            <a:endParaRPr lang="de-CH" sz="1600" kern="1000" spc="30" baseline="-2500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sz="1600" kern="1000" spc="30" dirty="0">
                <a:cs typeface="Franklin Gothic Book"/>
              </a:rPr>
              <a:t>Meissner </a:t>
            </a:r>
            <a:r>
              <a:rPr lang="de-CH" sz="1600" kern="1000" spc="30" dirty="0" err="1">
                <a:cs typeface="Franklin Gothic Book"/>
              </a:rPr>
              <a:t>screening</a:t>
            </a:r>
            <a:r>
              <a:rPr lang="de-CH" sz="1600" kern="1000" spc="30" dirty="0">
                <a:cs typeface="Franklin Gothic Book"/>
              </a:rPr>
              <a:t> at T &lt; </a:t>
            </a:r>
            <a:r>
              <a:rPr lang="de-CH" sz="1600" kern="1000" spc="30" dirty="0" err="1">
                <a:cs typeface="Franklin Gothic Book"/>
              </a:rPr>
              <a:t>T</a:t>
            </a:r>
            <a:r>
              <a:rPr lang="de-CH" sz="1600" kern="1000" spc="30" baseline="-25000" dirty="0" err="1">
                <a:cs typeface="Franklin Gothic Book"/>
              </a:rPr>
              <a:t>c</a:t>
            </a:r>
            <a:endParaRPr lang="de-CH" sz="1600" kern="1000" spc="30" baseline="-2500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sz="1600" kern="1000" spc="30" baseline="-2500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US" altLang="de-DE" sz="1600" b="1" dirty="0">
                <a:latin typeface="+mn-lt"/>
              </a:rPr>
              <a:t>Normal metal (Cu) exhibits a Meissner effect when in contact with a superconductor (Nb): </a:t>
            </a:r>
            <a:br>
              <a:rPr lang="en-US" altLang="de-DE" sz="1600" dirty="0">
                <a:latin typeface="+mn-lt"/>
              </a:rPr>
            </a:br>
            <a:r>
              <a:rPr lang="en-US" altLang="de-DE" sz="1600" dirty="0">
                <a:latin typeface="+mn-lt"/>
              </a:rPr>
              <a:t>results confirmed by theoretical calculations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US" altLang="de-DE" sz="1600" b="1" dirty="0">
                <a:latin typeface="+mn-lt"/>
              </a:rPr>
              <a:t>Using LE-</a:t>
            </a:r>
            <a:r>
              <a:rPr lang="en-US" altLang="de-DE" sz="1600" b="1" dirty="0" err="1">
                <a:latin typeface="Symbol" panose="05050102010706020507" pitchFamily="18" charset="2"/>
              </a:rPr>
              <a:t>m</a:t>
            </a:r>
            <a:r>
              <a:rPr lang="en-US" altLang="de-DE" sz="1600" b="1" dirty="0" err="1">
                <a:latin typeface="+mn-lt"/>
              </a:rPr>
              <a:t>SR</a:t>
            </a:r>
            <a:r>
              <a:rPr lang="en-US" altLang="de-DE" sz="1600" b="1" dirty="0">
                <a:latin typeface="+mn-lt"/>
              </a:rPr>
              <a:t> an unexpected effect is found when adding a ferromagnetic (Co) layer: the enhancement of the Meissner effect in the non-magnetic Cu layer </a:t>
            </a:r>
            <a:r>
              <a:rPr lang="en-US" altLang="de-DE" sz="1600" dirty="0">
                <a:latin typeface="+mn-lt"/>
              </a:rPr>
              <a:t>separated from the ferromagnetic layer by the 50-nm-thick Nb layer</a:t>
            </a:r>
            <a:endParaRPr lang="de-CH" altLang="de-DE" sz="1600" dirty="0">
              <a:latin typeface="+mn-lt"/>
            </a:endParaRPr>
          </a:p>
          <a:p>
            <a:pPr marL="285750" indent="-285750">
              <a:lnSpc>
                <a:spcPct val="110000"/>
              </a:lnSpc>
              <a:buSzPct val="200000"/>
              <a:buFont typeface="Arial" panose="020B0604020202020204" pitchFamily="34" charset="0"/>
              <a:buChar char="•"/>
            </a:pPr>
            <a:endParaRPr lang="en-US" altLang="de-DE" sz="1600" dirty="0">
              <a:latin typeface="+mn-lt"/>
            </a:endParaRPr>
          </a:p>
          <a:p>
            <a:pPr marL="285750" indent="-285750">
              <a:lnSpc>
                <a:spcPct val="110000"/>
              </a:lnSpc>
              <a:buSzPct val="200000"/>
              <a:buFont typeface="Arial" panose="020B0604020202020204" pitchFamily="34" charset="0"/>
              <a:buChar char="•"/>
            </a:pPr>
            <a:endParaRPr lang="de-CH" sz="1600" kern="1000" spc="30" dirty="0">
              <a:cs typeface="Franklin Gothic Book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BF3E3089-2894-73AF-6595-AC47DCC84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08000"/>
            <a:ext cx="1219200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Observation of Anomalous Meissner Screening in Cu/Nb and Cu/Nb/Co Thin films</a:t>
            </a: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dirty="0">
                <a:latin typeface="+mn-lt"/>
              </a:rPr>
              <a:t>M.G. </a:t>
            </a:r>
            <a:r>
              <a:rPr lang="en-US" altLang="en-US" dirty="0" err="1">
                <a:latin typeface="+mn-lt"/>
              </a:rPr>
              <a:t>Flokstra</a:t>
            </a:r>
            <a:r>
              <a:rPr lang="en-US" altLang="en-US" sz="1800" dirty="0">
                <a:latin typeface="+mn-lt"/>
              </a:rPr>
              <a:t> et al., </a:t>
            </a:r>
            <a:r>
              <a:rPr lang="en-US" altLang="en-US" dirty="0">
                <a:latin typeface="+mn-lt"/>
              </a:rPr>
              <a:t>Phys. Rev. Lett.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b="1" dirty="0">
                <a:latin typeface="+mn-lt"/>
              </a:rPr>
              <a:t>1</a:t>
            </a:r>
            <a:r>
              <a:rPr lang="en-US" altLang="en-US" sz="1800" b="1" dirty="0">
                <a:latin typeface="+mn-lt"/>
              </a:rPr>
              <a:t>20</a:t>
            </a:r>
            <a:r>
              <a:rPr lang="en-US" altLang="en-US" sz="1800" dirty="0">
                <a:latin typeface="+mn-lt"/>
              </a:rPr>
              <a:t>, 247001 (2018)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8E7FFF-B7E7-F491-05B3-C33F6262227F}"/>
              </a:ext>
            </a:extLst>
          </p:cNvPr>
          <p:cNvSpPr txBox="1"/>
          <p:nvPr/>
        </p:nvSpPr>
        <p:spPr>
          <a:xfrm>
            <a:off x="4367808" y="5155167"/>
            <a:ext cx="3600400" cy="101216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S(II): Nb layer with higher purity Nb than S(I)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NS(II): Cu/Nb layer with higher purity Nb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NSF(I): Cu/Nb/Co layer with lower purity Nb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NSF(II): Cu/Nb/Co layer with higher purity Nb</a:t>
            </a:r>
          </a:p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16315648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 study of interface/proximity effects</a:t>
            </a:r>
            <a:endParaRPr lang="en-GB" sz="2600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48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3810000" y="-2157144"/>
            <a:ext cx="75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120EDA63-FF97-4849-A330-1918FF9A9F41}"/>
              </a:ext>
            </a:extLst>
          </p:cNvPr>
          <p:cNvSpPr txBox="1"/>
          <p:nvPr/>
        </p:nvSpPr>
        <p:spPr>
          <a:xfrm>
            <a:off x="263352" y="2132856"/>
            <a:ext cx="5997823" cy="39522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b="1" kern="1000" spc="30" dirty="0" err="1">
                <a:cs typeface="Franklin Gothic Book"/>
              </a:rPr>
              <a:t>Unexpected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results</a:t>
            </a:r>
            <a:r>
              <a:rPr lang="de-CH" b="1" kern="1000" spc="30" dirty="0">
                <a:cs typeface="Franklin Gothic Book"/>
              </a:rPr>
              <a:t>: </a:t>
            </a:r>
            <a:r>
              <a:rPr lang="de-CH" b="1" kern="1000" spc="30" dirty="0" err="1">
                <a:cs typeface="Franklin Gothic Book"/>
              </a:rPr>
              <a:t>largest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flux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expulsion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observed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when</a:t>
            </a:r>
            <a:r>
              <a:rPr lang="de-CH" b="1" kern="1000" spc="30" dirty="0">
                <a:cs typeface="Franklin Gothic Book"/>
              </a:rPr>
              <a:t> a 2.4 </a:t>
            </a:r>
            <a:r>
              <a:rPr lang="de-CH" b="1" kern="1000" spc="30" dirty="0" err="1">
                <a:cs typeface="Franklin Gothic Book"/>
              </a:rPr>
              <a:t>nm</a:t>
            </a:r>
            <a:r>
              <a:rPr lang="de-CH" b="1" kern="1000" spc="30" dirty="0">
                <a:cs typeface="Franklin Gothic Book"/>
              </a:rPr>
              <a:t> FM Co </a:t>
            </a:r>
            <a:r>
              <a:rPr lang="de-CH" b="1" kern="1000" spc="30" dirty="0" err="1">
                <a:cs typeface="Franklin Gothic Book"/>
              </a:rPr>
              <a:t>layer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is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added</a:t>
            </a:r>
            <a:endParaRPr lang="de-CH" b="1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b="1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>
                <a:cs typeface="Franklin Gothic Book"/>
              </a:rPr>
              <a:t>The </a:t>
            </a:r>
            <a:r>
              <a:rPr lang="de-CH" kern="1000" spc="30" dirty="0" err="1">
                <a:cs typeface="Franklin Gothic Book"/>
              </a:rPr>
              <a:t>new</a:t>
            </a:r>
            <a:r>
              <a:rPr lang="de-CH" b="1" kern="1000" spc="30" dirty="0">
                <a:cs typeface="Franklin Gothic Book"/>
              </a:rPr>
              <a:t>, «</a:t>
            </a:r>
            <a:r>
              <a:rPr lang="de-CH" b="1" kern="1000" spc="30" dirty="0" err="1">
                <a:cs typeface="Franklin Gothic Book"/>
              </a:rPr>
              <a:t>electromagnetic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proximity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effect</a:t>
            </a:r>
            <a:r>
              <a:rPr lang="de-CH" b="1" kern="1000" spc="30" dirty="0">
                <a:cs typeface="Franklin Gothic Book"/>
              </a:rPr>
              <a:t>» </a:t>
            </a:r>
            <a:r>
              <a:rPr lang="de-CH" kern="1000" spc="30" dirty="0" err="1">
                <a:cs typeface="Franklin Gothic Book"/>
              </a:rPr>
              <a:t>is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origin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enhanced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flux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expulsion</a:t>
            </a:r>
            <a:r>
              <a:rPr lang="de-CH" kern="1000" spc="30" dirty="0">
                <a:cs typeface="Franklin Gothic Book"/>
              </a:rPr>
              <a:t>: </a:t>
            </a:r>
            <a:r>
              <a:rPr lang="de-CH" kern="1000" spc="30" dirty="0" err="1">
                <a:cs typeface="Franklin Gothic Book"/>
              </a:rPr>
              <a:t>screening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response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SC </a:t>
            </a:r>
            <a:r>
              <a:rPr lang="de-CH" kern="1000" spc="30" dirty="0" err="1">
                <a:cs typeface="Franklin Gothic Book"/>
              </a:rPr>
              <a:t>to</a:t>
            </a:r>
            <a:r>
              <a:rPr lang="de-CH" kern="1000" spc="30" dirty="0">
                <a:cs typeface="Franklin Gothic Book"/>
              </a:rPr>
              <a:t> a </a:t>
            </a:r>
            <a:r>
              <a:rPr lang="de-CH" kern="1000" spc="30" dirty="0" err="1">
                <a:cs typeface="Franklin Gothic Book"/>
              </a:rPr>
              <a:t>vector</a:t>
            </a:r>
            <a:r>
              <a:rPr lang="de-CH" kern="1000" spc="30" dirty="0">
                <a:cs typeface="Franklin Gothic Book"/>
              </a:rPr>
              <a:t> potential </a:t>
            </a:r>
            <a:r>
              <a:rPr lang="de-CH" kern="1000" spc="30" dirty="0" err="1">
                <a:cs typeface="Franklin Gothic Book"/>
              </a:rPr>
              <a:t>near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SC/FM interface (A.F. Volkov et al., PRB 99, 144506 (2019))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 err="1">
                <a:cs typeface="Franklin Gothic Book"/>
              </a:rPr>
              <a:t>Observed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cooperation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SC and FM </a:t>
            </a:r>
            <a:r>
              <a:rPr lang="de-CH" kern="1000" spc="30" dirty="0" err="1">
                <a:cs typeface="Franklin Gothic Book"/>
              </a:rPr>
              <a:t>could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be</a:t>
            </a:r>
            <a:r>
              <a:rPr lang="de-CH" kern="1000" spc="30" dirty="0">
                <a:cs typeface="Franklin Gothic Book"/>
              </a:rPr>
              <a:t> a </a:t>
            </a:r>
            <a:r>
              <a:rPr lang="de-CH" kern="1000" spc="30" dirty="0" err="1">
                <a:cs typeface="Franklin Gothic Book"/>
              </a:rPr>
              <a:t>key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ingredient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for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superconducting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spintronics</a:t>
            </a:r>
            <a:endParaRPr lang="en-US" kern="1000" spc="30" dirty="0">
              <a:cs typeface="Franklin Gothic Book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48D891-279F-4CE6-AEB1-65A6D97A6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7482" y="1877807"/>
            <a:ext cx="3525022" cy="299135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4A0AED7-D50A-46BD-86FA-1F9F21682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639" y="4847246"/>
            <a:ext cx="3939881" cy="196613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72391563-9D3B-D355-1DA0-F62DEFF7B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08000"/>
            <a:ext cx="1219200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dirty="0">
                <a:latin typeface="+mn-lt"/>
              </a:rPr>
              <a:t>Manifestation of the electromagnetic proximity effect in superconductor-ferromagnet thin film structures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dirty="0">
                <a:latin typeface="+mn-lt"/>
              </a:rPr>
              <a:t>M.G. </a:t>
            </a:r>
            <a:r>
              <a:rPr lang="en-US" altLang="en-US" dirty="0" err="1">
                <a:latin typeface="+mn-lt"/>
              </a:rPr>
              <a:t>Flokstra</a:t>
            </a:r>
            <a:r>
              <a:rPr lang="en-US" altLang="en-US" sz="1800" dirty="0">
                <a:latin typeface="+mn-lt"/>
              </a:rPr>
              <a:t> et al., Appl. </a:t>
            </a:r>
            <a:r>
              <a:rPr lang="en-US" altLang="en-US" dirty="0">
                <a:latin typeface="+mn-lt"/>
              </a:rPr>
              <a:t>Phys. Lett.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b="1" dirty="0">
                <a:latin typeface="+mn-lt"/>
              </a:rPr>
              <a:t>115</a:t>
            </a:r>
            <a:r>
              <a:rPr lang="en-US" altLang="en-US" sz="1800" dirty="0">
                <a:latin typeface="+mn-lt"/>
              </a:rPr>
              <a:t>, 072602 (2019)</a:t>
            </a:r>
          </a:p>
        </p:txBody>
      </p:sp>
    </p:spTree>
    <p:extLst>
      <p:ext uri="{BB962C8B-B14F-4D97-AF65-F5344CB8AC3E}">
        <p14:creationId xmlns:p14="http://schemas.microsoft.com/office/powerpoint/2010/main" val="792318831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 study of interface/proximity effects</a:t>
            </a:r>
            <a:endParaRPr lang="en-GB" sz="2600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49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3810000" y="-2157144"/>
            <a:ext cx="75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0C36B5F-F758-4464-83B8-07EF15551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576" y="1944216"/>
            <a:ext cx="6046636" cy="299695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88F9A52-1C2B-4675-9D27-3017C9304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1780" y="2060848"/>
            <a:ext cx="3558836" cy="4608512"/>
          </a:xfrm>
          <a:prstGeom prst="rect">
            <a:avLst/>
          </a:prstGeom>
        </p:spPr>
      </p:pic>
      <p:sp>
        <p:nvSpPr>
          <p:cNvPr id="15" name="TextBox 6">
            <a:extLst>
              <a:ext uri="{FF2B5EF4-FFF2-40B4-BE49-F238E27FC236}">
                <a16:creationId xmlns:a16="http://schemas.microsoft.com/office/drawing/2014/main" id="{54CF8D2E-87D5-472D-832B-F450E7BBD84B}"/>
              </a:ext>
            </a:extLst>
          </p:cNvPr>
          <p:cNvSpPr txBox="1"/>
          <p:nvPr/>
        </p:nvSpPr>
        <p:spPr>
          <a:xfrm>
            <a:off x="407368" y="5237410"/>
            <a:ext cx="7560840" cy="15039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>
                <a:cs typeface="Franklin Gothic Book"/>
              </a:rPr>
              <a:t>Field </a:t>
            </a:r>
            <a:r>
              <a:rPr lang="de-CH" kern="1000" spc="30" dirty="0" err="1">
                <a:cs typeface="Franklin Gothic Book"/>
              </a:rPr>
              <a:t>enhancement</a:t>
            </a:r>
            <a:r>
              <a:rPr lang="de-CH" kern="1000" spc="30" dirty="0">
                <a:cs typeface="Franklin Gothic Book"/>
              </a:rPr>
              <a:t> in TI, «</a:t>
            </a:r>
            <a:r>
              <a:rPr lang="de-CH" kern="1000" spc="30" dirty="0" err="1">
                <a:cs typeface="Franklin Gothic Book"/>
              </a:rPr>
              <a:t>paramagnetic</a:t>
            </a:r>
            <a:r>
              <a:rPr lang="de-CH" kern="1000" spc="30" dirty="0">
                <a:cs typeface="Franklin Gothic Book"/>
              </a:rPr>
              <a:t> Meissner </a:t>
            </a:r>
            <a:r>
              <a:rPr lang="de-CH" kern="1000" spc="30" dirty="0" err="1">
                <a:cs typeface="Franklin Gothic Book"/>
              </a:rPr>
              <a:t>effect</a:t>
            </a:r>
            <a:r>
              <a:rPr lang="de-CH" kern="1000" spc="30" dirty="0">
                <a:cs typeface="Franklin Gothic Book"/>
              </a:rPr>
              <a:t>» </a:t>
            </a:r>
            <a:r>
              <a:rPr lang="de-CH" kern="1000" spc="30" dirty="0" err="1">
                <a:cs typeface="Franklin Gothic Book"/>
              </a:rPr>
              <a:t>arising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from</a:t>
            </a:r>
            <a:r>
              <a:rPr lang="de-CH" kern="1000" spc="30" dirty="0">
                <a:cs typeface="Franklin Gothic Book"/>
              </a:rPr>
              <a:t> an </a:t>
            </a:r>
            <a:r>
              <a:rPr lang="de-CH" kern="1000" spc="30" dirty="0" err="1">
                <a:cs typeface="Franklin Gothic Book"/>
              </a:rPr>
              <a:t>odd-frequency</a:t>
            </a:r>
            <a:r>
              <a:rPr lang="de-CH" kern="1000" spc="30" dirty="0">
                <a:cs typeface="Franklin Gothic Book"/>
              </a:rPr>
              <a:t> SC </a:t>
            </a:r>
            <a:r>
              <a:rPr lang="de-CH" kern="1000" spc="30" dirty="0" err="1">
                <a:cs typeface="Franklin Gothic Book"/>
              </a:rPr>
              <a:t>state</a:t>
            </a:r>
            <a:r>
              <a:rPr lang="de-CH" kern="1000" spc="30" dirty="0">
                <a:cs typeface="Franklin Gothic Book"/>
              </a:rPr>
              <a:t> in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TI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b="1" kern="1000" spc="30" dirty="0">
                <a:cs typeface="Franklin Gothic Book"/>
              </a:rPr>
              <a:t>1st </a:t>
            </a:r>
            <a:r>
              <a:rPr lang="de-CH" b="1" kern="1000" spc="30" dirty="0" err="1">
                <a:cs typeface="Franklin Gothic Book"/>
              </a:rPr>
              <a:t>observation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of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bulk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odd-frequency</a:t>
            </a:r>
            <a:r>
              <a:rPr lang="de-CH" b="1" kern="1000" spc="30" dirty="0">
                <a:cs typeface="Franklin Gothic Book"/>
              </a:rPr>
              <a:t> SC in a TI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 err="1">
                <a:cs typeface="Franklin Gothic Book"/>
              </a:rPr>
              <a:t>Paramagnetic</a:t>
            </a:r>
            <a:r>
              <a:rPr lang="de-CH" kern="1000" spc="30" dirty="0">
                <a:cs typeface="Franklin Gothic Book"/>
              </a:rPr>
              <a:t> Meissner </a:t>
            </a:r>
            <a:r>
              <a:rPr lang="de-CH" kern="1000" spc="30" dirty="0" err="1">
                <a:cs typeface="Franklin Gothic Book"/>
              </a:rPr>
              <a:t>effect</a:t>
            </a:r>
            <a:r>
              <a:rPr lang="de-CH" kern="1000" spc="30" dirty="0">
                <a:cs typeface="Franklin Gothic Book"/>
              </a:rPr>
              <a:t> in Au/Ho/Nb: A. Di Bernardo et al., PRX </a:t>
            </a:r>
            <a:r>
              <a:rPr lang="de-CH" b="1" kern="1000" spc="30" dirty="0">
                <a:cs typeface="Franklin Gothic Book"/>
              </a:rPr>
              <a:t>5</a:t>
            </a:r>
            <a:r>
              <a:rPr lang="de-CH" kern="1000" spc="30" dirty="0">
                <a:cs typeface="Franklin Gothic Book"/>
              </a:rPr>
              <a:t>, 041021 (2015)</a:t>
            </a:r>
            <a:endParaRPr lang="en-US" kern="1000" spc="30" dirty="0">
              <a:cs typeface="Franklin Gothic Book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B3F16C82-416D-C416-C677-471BB57E1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08000"/>
            <a:ext cx="1219200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Proximity-Induced Odd-Frequency Superconductivity in a Topological Superconductor</a:t>
            </a: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J.A. Krieger et al., </a:t>
            </a:r>
            <a:r>
              <a:rPr lang="en-US" altLang="en-US" dirty="0">
                <a:latin typeface="+mn-lt"/>
              </a:rPr>
              <a:t>Phys. Rev. Lett.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b="1" dirty="0">
                <a:latin typeface="+mn-lt"/>
              </a:rPr>
              <a:t>125</a:t>
            </a:r>
            <a:r>
              <a:rPr lang="en-US" altLang="en-US" sz="1800" dirty="0">
                <a:latin typeface="+mn-lt"/>
              </a:rPr>
              <a:t>, 026802 (2020)</a:t>
            </a:r>
          </a:p>
        </p:txBody>
      </p:sp>
    </p:spTree>
    <p:extLst>
      <p:ext uri="{BB962C8B-B14F-4D97-AF65-F5344CB8AC3E}">
        <p14:creationId xmlns:p14="http://schemas.microsoft.com/office/powerpoint/2010/main" val="60797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Characteristics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epithermal (~eV)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558926" y="4041787"/>
            <a:ext cx="10009682" cy="298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Wingdings" charset="2"/>
              </a:rPr>
              <a:t></a:t>
            </a:r>
            <a:r>
              <a:rPr lang="de-CH" altLang="de-DE" sz="1600" dirty="0">
                <a:latin typeface="Arial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suppression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of</a:t>
            </a:r>
            <a:r>
              <a:rPr lang="de-CH" altLang="de-DE" sz="1600" dirty="0">
                <a:latin typeface="Calibri" panose="020F0502020204030204" pitchFamily="34" charset="0"/>
              </a:rPr>
              <a:t> electronic </a:t>
            </a:r>
            <a:r>
              <a:rPr lang="de-CH" altLang="de-DE" sz="1600" dirty="0" err="1">
                <a:latin typeface="Calibri" panose="020F0502020204030204" pitchFamily="34" charset="0"/>
              </a:rPr>
              <a:t>energy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loss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for</a:t>
            </a:r>
            <a:r>
              <a:rPr lang="de-CH" altLang="de-DE" sz="1600" dirty="0">
                <a:latin typeface="Calibri" panose="020F0502020204030204" pitchFamily="34" charset="0"/>
              </a:rPr>
              <a:t> E &gt; </a:t>
            </a:r>
            <a:r>
              <a:rPr lang="de-CH" altLang="de-DE" sz="1600" dirty="0" err="1">
                <a:latin typeface="Calibri" panose="020F0502020204030204" pitchFamily="34" charset="0"/>
              </a:rPr>
              <a:t>E</a:t>
            </a:r>
            <a:r>
              <a:rPr lang="de-CH" altLang="de-DE" sz="1600" baseline="-25000" dirty="0" err="1">
                <a:latin typeface="Calibri" panose="020F0502020204030204" pitchFamily="34" charset="0"/>
              </a:rPr>
              <a:t>g</a:t>
            </a:r>
            <a:r>
              <a:rPr lang="de-CH" altLang="de-DE" sz="1600" dirty="0">
                <a:latin typeface="Calibri" panose="020F0502020204030204" pitchFamily="34" charset="0"/>
              </a:rPr>
              <a:t>, large band </a:t>
            </a:r>
            <a:r>
              <a:rPr lang="de-CH" altLang="de-DE" sz="1600" dirty="0" err="1">
                <a:latin typeface="Calibri" panose="020F0502020204030204" pitchFamily="34" charset="0"/>
              </a:rPr>
              <a:t>gap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E</a:t>
            </a:r>
            <a:r>
              <a:rPr lang="de-CH" altLang="de-DE" sz="1600" baseline="-25000" dirty="0" err="1">
                <a:latin typeface="Calibri" panose="020F0502020204030204" pitchFamily="34" charset="0"/>
              </a:rPr>
              <a:t>g</a:t>
            </a:r>
            <a:r>
              <a:rPr lang="de-CH" altLang="de-DE" sz="1600" dirty="0">
                <a:latin typeface="Calibri" panose="020F0502020204030204" pitchFamily="34" charset="0"/>
              </a:rPr>
              <a:t> (10-20 eV) „soft, </a:t>
            </a:r>
            <a:r>
              <a:rPr lang="de-CH" altLang="de-DE" sz="1600" dirty="0" err="1">
                <a:latin typeface="Calibri" panose="020F0502020204030204" pitchFamily="34" charset="0"/>
              </a:rPr>
              <a:t>perfect</a:t>
            </a:r>
            <a:r>
              <a:rPr lang="de-CH" altLang="de-DE" sz="1600" dirty="0">
                <a:latin typeface="Calibri" panose="020F0502020204030204" pitchFamily="34" charset="0"/>
              </a:rPr>
              <a:t>“ </a:t>
            </a:r>
            <a:r>
              <a:rPr lang="de-CH" altLang="de-DE" sz="1600" dirty="0" err="1">
                <a:latin typeface="Calibri" panose="020F0502020204030204" pitchFamily="34" charset="0"/>
              </a:rPr>
              <a:t>insulators</a:t>
            </a:r>
            <a:endParaRPr lang="de-CH" altLang="de-DE" sz="1600" dirty="0">
              <a:latin typeface="Calibri" panose="020F0502020204030204" pitchFamily="34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Arial" charset="0"/>
              </a:rPr>
              <a:t> </a:t>
            </a: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Wingdings" charset="2"/>
              </a:rPr>
              <a:t></a:t>
            </a:r>
            <a:r>
              <a:rPr lang="de-CH" altLang="de-DE" sz="1600" dirty="0">
                <a:latin typeface="Arial" charset="0"/>
              </a:rPr>
              <a:t> </a:t>
            </a:r>
            <a:r>
              <a:rPr lang="de-CH" altLang="de-DE" sz="1600" b="1" dirty="0">
                <a:solidFill>
                  <a:srgbClr val="FF0000"/>
                </a:solidFill>
                <a:latin typeface="+mn-lt"/>
              </a:rPr>
              <a:t>large </a:t>
            </a:r>
            <a:r>
              <a:rPr lang="de-CH" altLang="de-DE" sz="1600" b="1" dirty="0" err="1">
                <a:solidFill>
                  <a:srgbClr val="FF0000"/>
                </a:solidFill>
                <a:latin typeface="+mn-lt"/>
              </a:rPr>
              <a:t>escape</a:t>
            </a:r>
            <a:r>
              <a:rPr lang="de-CH" altLang="de-DE" sz="16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CH" altLang="de-DE" sz="1600" b="1" dirty="0" err="1">
                <a:solidFill>
                  <a:srgbClr val="FF0000"/>
                </a:solidFill>
                <a:latin typeface="+mn-lt"/>
              </a:rPr>
              <a:t>depth</a:t>
            </a:r>
            <a:r>
              <a:rPr lang="de-CH" altLang="de-DE" sz="1600" b="1" dirty="0">
                <a:solidFill>
                  <a:srgbClr val="FF0000"/>
                </a:solidFill>
                <a:latin typeface="+mn-lt"/>
              </a:rPr>
              <a:t> L </a:t>
            </a:r>
            <a:r>
              <a:rPr lang="de-CH" altLang="de-DE" sz="1600" b="1" dirty="0">
                <a:latin typeface="+mn-lt"/>
              </a:rPr>
              <a:t>(10-100 </a:t>
            </a:r>
            <a:r>
              <a:rPr lang="de-CH" altLang="de-DE" sz="1600" b="1" dirty="0" err="1">
                <a:latin typeface="+mn-lt"/>
              </a:rPr>
              <a:t>nm</a:t>
            </a:r>
            <a:r>
              <a:rPr lang="de-CH" altLang="de-DE" sz="1600" b="1" dirty="0">
                <a:latin typeface="+mn-lt"/>
              </a:rPr>
              <a:t>), </a:t>
            </a:r>
            <a:r>
              <a:rPr lang="de-CH" altLang="de-DE" sz="1600" dirty="0" err="1">
                <a:latin typeface="+mn-lt"/>
              </a:rPr>
              <a:t>no</a:t>
            </a:r>
            <a:r>
              <a:rPr lang="de-CH" altLang="de-DE" sz="1600" dirty="0">
                <a:latin typeface="+mn-lt"/>
              </a:rPr>
              <a:t> </a:t>
            </a:r>
            <a:r>
              <a:rPr lang="de-CH" altLang="de-DE" sz="1600" dirty="0" err="1">
                <a:latin typeface="+mn-lt"/>
              </a:rPr>
              <a:t>loss</a:t>
            </a:r>
            <a:r>
              <a:rPr lang="de-CH" altLang="de-DE" sz="1600" dirty="0">
                <a:latin typeface="+mn-lt"/>
              </a:rPr>
              <a:t> </a:t>
            </a:r>
            <a:r>
              <a:rPr lang="de-CH" altLang="de-DE" sz="1600" dirty="0" err="1">
                <a:latin typeface="+mn-lt"/>
              </a:rPr>
              <a:t>of</a:t>
            </a:r>
            <a:r>
              <a:rPr lang="de-CH" altLang="de-DE" sz="1600" dirty="0">
                <a:latin typeface="+mn-lt"/>
              </a:rPr>
              <a:t> </a:t>
            </a:r>
            <a:r>
              <a:rPr lang="de-CH" altLang="de-DE" sz="1600" dirty="0" err="1">
                <a:latin typeface="+mn-lt"/>
              </a:rPr>
              <a:t>polarization</a:t>
            </a:r>
            <a:r>
              <a:rPr lang="de-CH" altLang="de-DE" sz="1600" dirty="0">
                <a:latin typeface="+mn-lt"/>
              </a:rPr>
              <a:t> </a:t>
            </a:r>
            <a:r>
              <a:rPr lang="de-CH" altLang="de-DE" sz="1600" dirty="0" err="1">
                <a:latin typeface="+mn-lt"/>
              </a:rPr>
              <a:t>during</a:t>
            </a:r>
            <a:r>
              <a:rPr lang="de-CH" altLang="de-DE" sz="1600" dirty="0">
                <a:latin typeface="+mn-lt"/>
              </a:rPr>
              <a:t> </a:t>
            </a:r>
            <a:r>
              <a:rPr lang="de-CH" altLang="de-DE" sz="1600" dirty="0" err="1">
                <a:latin typeface="+mn-lt"/>
              </a:rPr>
              <a:t>moderation</a:t>
            </a:r>
            <a:r>
              <a:rPr lang="de-CH" altLang="de-DE" sz="1600" dirty="0">
                <a:latin typeface="+mn-lt"/>
              </a:rPr>
              <a:t> (~10 </a:t>
            </a:r>
            <a:r>
              <a:rPr lang="de-CH" altLang="de-DE" sz="1600" dirty="0" err="1">
                <a:latin typeface="+mn-lt"/>
              </a:rPr>
              <a:t>ps</a:t>
            </a:r>
            <a:r>
              <a:rPr lang="de-CH" altLang="de-DE" sz="1600" dirty="0">
                <a:latin typeface="+mn-lt"/>
              </a:rPr>
              <a:t>)</a:t>
            </a: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altLang="de-DE" sz="1600" dirty="0">
              <a:latin typeface="Wingdings" charset="2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Wingdings" charset="2"/>
              </a:rPr>
              <a:t></a:t>
            </a:r>
            <a:r>
              <a:rPr lang="de-CH" altLang="de-DE" sz="1600" dirty="0">
                <a:latin typeface="Arial" charset="0"/>
              </a:rPr>
              <a:t> </a:t>
            </a:r>
            <a:r>
              <a:rPr lang="de-CH" altLang="de-DE" sz="1600" b="1" dirty="0" err="1">
                <a:latin typeface="+mn-lt"/>
              </a:rPr>
              <a:t>moderation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efficiency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is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low</a:t>
            </a:r>
            <a:r>
              <a:rPr lang="de-CH" altLang="de-DE" sz="1600" b="1" dirty="0">
                <a:latin typeface="+mn-lt"/>
              </a:rPr>
              <a:t> (</a:t>
            </a:r>
            <a:r>
              <a:rPr lang="de-CH" altLang="de-DE" sz="1600" b="1" dirty="0" err="1">
                <a:latin typeface="+mn-lt"/>
              </a:rPr>
              <a:t>requires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highest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intensities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>
                <a:latin typeface="Symbol" panose="05050102010706020507" pitchFamily="18" charset="2"/>
              </a:rPr>
              <a:t>m</a:t>
            </a:r>
            <a:r>
              <a:rPr lang="de-CH" altLang="de-DE" sz="1600" b="1" baseline="33000" dirty="0">
                <a:latin typeface="+mn-lt"/>
              </a:rPr>
              <a:t>+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 err="1">
                <a:latin typeface="+mn-lt"/>
              </a:rPr>
              <a:t>beams</a:t>
            </a:r>
            <a:r>
              <a:rPr lang="de-CH" altLang="de-DE" sz="1600" b="1" dirty="0">
                <a:latin typeface="+mn-lt"/>
              </a:rPr>
              <a:t>, &gt; 10</a:t>
            </a:r>
            <a:r>
              <a:rPr lang="de-CH" altLang="de-DE" sz="1600" b="1" baseline="33000" dirty="0">
                <a:latin typeface="+mn-lt"/>
              </a:rPr>
              <a:t>8</a:t>
            </a:r>
            <a:r>
              <a:rPr lang="de-CH" altLang="de-DE" sz="1600" b="1" dirty="0">
                <a:latin typeface="+mn-lt"/>
              </a:rPr>
              <a:t> </a:t>
            </a:r>
            <a:r>
              <a:rPr lang="de-CH" altLang="de-DE" sz="1600" b="1" dirty="0">
                <a:latin typeface="Symbol" panose="05050102010706020507" pitchFamily="18" charset="2"/>
              </a:rPr>
              <a:t>m</a:t>
            </a:r>
            <a:r>
              <a:rPr lang="de-CH" altLang="de-DE" sz="1600" b="1" baseline="33000" dirty="0">
                <a:latin typeface="+mn-lt"/>
              </a:rPr>
              <a:t>+</a:t>
            </a:r>
            <a:r>
              <a:rPr lang="de-CH" altLang="de-DE" sz="1600" b="1" dirty="0">
                <a:latin typeface="+mn-lt"/>
              </a:rPr>
              <a:t>/s, i.e. MW </a:t>
            </a:r>
            <a:r>
              <a:rPr lang="de-CH" altLang="de-DE" sz="1600" b="1" dirty="0" err="1">
                <a:latin typeface="+mn-lt"/>
              </a:rPr>
              <a:t>proton</a:t>
            </a:r>
            <a:r>
              <a:rPr lang="de-CH" altLang="de-DE" sz="1600" b="1" dirty="0">
                <a:latin typeface="+mn-lt"/>
              </a:rPr>
              <a:t> beam):</a:t>
            </a:r>
            <a:r>
              <a:rPr lang="de-CH" altLang="de-DE" sz="1600" dirty="0">
                <a:latin typeface="+mn-lt"/>
              </a:rPr>
              <a:t> </a:t>
            </a: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altLang="de-DE" sz="1600" dirty="0">
              <a:latin typeface="Arial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altLang="de-DE" sz="1400" dirty="0">
              <a:latin typeface="Arial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altLang="de-DE" sz="1400" dirty="0">
              <a:latin typeface="Arial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de-CH" altLang="de-DE" sz="1400" dirty="0">
              <a:latin typeface="Arial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Symbol" pitchFamily="16" charset="2"/>
              </a:rPr>
              <a:t>		DW</a:t>
            </a:r>
            <a:r>
              <a:rPr lang="de-CH" altLang="de-DE" sz="1600" dirty="0">
                <a:latin typeface="Calibri" panose="020F0502020204030204" pitchFamily="34" charset="0"/>
              </a:rPr>
              <a:t>: </a:t>
            </a:r>
            <a:r>
              <a:rPr lang="de-CH" altLang="de-DE" sz="1600" dirty="0" err="1">
                <a:latin typeface="Calibri" panose="020F0502020204030204" pitchFamily="34" charset="0"/>
              </a:rPr>
              <a:t>probability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to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escape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into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vacuum</a:t>
            </a:r>
            <a:r>
              <a:rPr lang="de-CH" altLang="de-DE" sz="1600" dirty="0">
                <a:latin typeface="Calibri" panose="020F0502020204030204" pitchFamily="34" charset="0"/>
              </a:rPr>
              <a:t> (~50% </a:t>
            </a:r>
            <a:r>
              <a:rPr lang="de-CH" altLang="de-DE" sz="1600" dirty="0" err="1">
                <a:latin typeface="Calibri" panose="020F0502020204030204" pitchFamily="34" charset="0"/>
              </a:rPr>
              <a:t>for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isotropic</a:t>
            </a:r>
            <a:r>
              <a:rPr lang="de-CH" altLang="de-DE" sz="1600" dirty="0">
                <a:latin typeface="Calibri" panose="020F0502020204030204" pitchFamily="34" charset="0"/>
              </a:rPr>
              <a:t> angular </a:t>
            </a:r>
            <a:r>
              <a:rPr lang="de-CH" altLang="de-DE" sz="1600" dirty="0" err="1">
                <a:latin typeface="Calibri" panose="020F0502020204030204" pitchFamily="34" charset="0"/>
              </a:rPr>
              <a:t>distribution</a:t>
            </a:r>
            <a:r>
              <a:rPr lang="de-CH" altLang="de-DE" sz="1600" dirty="0">
                <a:latin typeface="Calibri" panose="020F0502020204030204" pitchFamily="34" charset="0"/>
              </a:rPr>
              <a:t>) </a:t>
            </a: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de-CH" altLang="de-DE" sz="1600" dirty="0">
                <a:latin typeface="Calibri" panose="020F0502020204030204" pitchFamily="34" charset="0"/>
              </a:rPr>
              <a:t>		</a:t>
            </a:r>
            <a:r>
              <a:rPr lang="de-CH" altLang="de-DE" sz="1600" dirty="0" err="1">
                <a:latin typeface="Calibri" panose="020F0502020204030204" pitchFamily="34" charset="0"/>
              </a:rPr>
              <a:t>F</a:t>
            </a:r>
            <a:r>
              <a:rPr lang="de-CH" altLang="de-DE" sz="1600" baseline="-33000" dirty="0" err="1">
                <a:latin typeface="Calibri" panose="020F0502020204030204" pitchFamily="34" charset="0"/>
              </a:rPr>
              <a:t>Mu</a:t>
            </a:r>
            <a:r>
              <a:rPr lang="de-CH" altLang="de-DE" sz="1600" dirty="0">
                <a:latin typeface="Calibri" panose="020F0502020204030204" pitchFamily="34" charset="0"/>
              </a:rPr>
              <a:t>: muonium </a:t>
            </a:r>
            <a:r>
              <a:rPr lang="de-CH" altLang="de-DE" sz="1600" dirty="0" err="1">
                <a:latin typeface="Calibri" panose="020F0502020204030204" pitchFamily="34" charset="0"/>
              </a:rPr>
              <a:t>formation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probability</a:t>
            </a:r>
            <a:r>
              <a:rPr lang="de-CH" altLang="de-DE" sz="1600" dirty="0">
                <a:latin typeface="Calibri" panose="020F0502020204030204" pitchFamily="34" charset="0"/>
              </a:rPr>
              <a:t>, </a:t>
            </a:r>
            <a:r>
              <a:rPr lang="de-CH" altLang="de-DE" sz="1600" dirty="0">
                <a:latin typeface="Symbol" panose="05050102010706020507" pitchFamily="18" charset="2"/>
              </a:rPr>
              <a:t>D</a:t>
            </a:r>
            <a:r>
              <a:rPr lang="de-CH" altLang="de-DE" sz="1600" dirty="0">
                <a:latin typeface="Calibri" panose="020F0502020204030204" pitchFamily="34" charset="0"/>
              </a:rPr>
              <a:t>R ~ 100 </a:t>
            </a:r>
            <a:r>
              <a:rPr lang="de-CH" altLang="de-DE" sz="1600" dirty="0">
                <a:latin typeface="Symbol" panose="05050102010706020507" pitchFamily="18" charset="2"/>
              </a:rPr>
              <a:t>m</a:t>
            </a:r>
            <a:r>
              <a:rPr lang="de-CH" altLang="de-DE" sz="1600" dirty="0">
                <a:latin typeface="Calibri" panose="020F0502020204030204" pitchFamily="34" charset="0"/>
              </a:rPr>
              <a:t>m </a:t>
            </a:r>
            <a:r>
              <a:rPr lang="de-CH" altLang="de-DE" sz="1600" dirty="0" err="1">
                <a:latin typeface="Calibri" panose="020F0502020204030204" pitchFamily="34" charset="0"/>
              </a:rPr>
              <a:t>width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of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muon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stopping</a:t>
            </a:r>
            <a:r>
              <a:rPr lang="de-CH" altLang="de-DE" sz="1600" dirty="0">
                <a:latin typeface="Calibri" panose="020F0502020204030204" pitchFamily="34" charset="0"/>
              </a:rPr>
              <a:t> </a:t>
            </a:r>
            <a:r>
              <a:rPr lang="de-CH" altLang="de-DE" sz="1600" dirty="0" err="1">
                <a:latin typeface="Calibri" panose="020F0502020204030204" pitchFamily="34" charset="0"/>
              </a:rPr>
              <a:t>distribution</a:t>
            </a:r>
            <a:r>
              <a:rPr lang="de-CH" altLang="de-DE" sz="1600" dirty="0">
                <a:latin typeface="Calibri" panose="020F0502020204030204" pitchFamily="34" charset="0"/>
              </a:rPr>
              <a:t> in </a:t>
            </a:r>
            <a:r>
              <a:rPr lang="de-CH" altLang="de-DE" sz="1600" dirty="0" err="1">
                <a:latin typeface="Calibri" panose="020F0502020204030204" pitchFamily="34" charset="0"/>
              </a:rPr>
              <a:t>moderator</a:t>
            </a:r>
            <a:endParaRPr lang="de-CH" altLang="de-DE" sz="1600" dirty="0">
              <a:latin typeface="Calibri" panose="020F0502020204030204" pitchFamily="34" charset="0"/>
            </a:endParaRPr>
          </a:p>
          <a:p>
            <a:pPr algn="just" defTabSz="457200">
              <a:spcBef>
                <a:spcPct val="0"/>
              </a:spcBef>
              <a:buClr>
                <a:srgbClr val="000000"/>
              </a:buClr>
              <a:buSzPct val="100000"/>
            </a:pPr>
            <a:endParaRPr lang="en-US" altLang="de-DE" sz="1800" dirty="0">
              <a:latin typeface="Arial Narrow" pitchFamily="32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567609" y="5445225"/>
            <a:ext cx="6835775" cy="587375"/>
            <a:chOff x="250825" y="5500688"/>
            <a:chExt cx="6835775" cy="587375"/>
          </a:xfrm>
        </p:grpSpPr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250825" y="5500688"/>
              <a:ext cx="6835775" cy="4638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defRPr/>
              </a:pPr>
              <a:r>
                <a:rPr lang="en-US" altLang="de-DE" b="1" kern="0" dirty="0"/>
                <a:t> </a:t>
              </a:r>
              <a:r>
                <a:rPr lang="en-US" altLang="de-DE" sz="2000" b="1" kern="0" dirty="0">
                  <a:latin typeface="Symbol" pitchFamily="16" charset="2"/>
                </a:rPr>
                <a:t></a:t>
              </a:r>
              <a:r>
                <a:rPr lang="en-US" altLang="de-DE" sz="2000" b="1" kern="0" baseline="-25000" dirty="0">
                  <a:latin typeface="Symbol" pitchFamily="16" charset="2"/>
                </a:rPr>
                <a:t></a:t>
              </a:r>
              <a:r>
                <a:rPr lang="en-US" altLang="de-DE" sz="2000" b="1" kern="0" baseline="-25000" dirty="0"/>
                <a:t>+</a:t>
              </a:r>
              <a:r>
                <a:rPr lang="en-US" altLang="de-DE" sz="2000" b="1" kern="0" dirty="0"/>
                <a:t> </a:t>
              </a:r>
              <a:r>
                <a:rPr lang="en-US" altLang="de-DE" sz="1800" b="1" kern="0" dirty="0"/>
                <a:t> </a:t>
              </a:r>
              <a:r>
                <a:rPr lang="en-US" altLang="de-DE" sz="1800" b="1" kern="0" dirty="0">
                  <a:latin typeface="Calibri" panose="020F0502020204030204" pitchFamily="34" charset="0"/>
                </a:rPr>
                <a:t>= </a:t>
              </a:r>
              <a:r>
                <a:rPr lang="en-US" altLang="de-DE" sz="1800" b="1" kern="0" dirty="0" err="1">
                  <a:latin typeface="Calibri" panose="020F0502020204030204" pitchFamily="34" charset="0"/>
                </a:rPr>
                <a:t>N</a:t>
              </a:r>
              <a:r>
                <a:rPr lang="en-US" altLang="de-DE" sz="1800" b="1" kern="0" baseline="-25000" dirty="0" err="1">
                  <a:latin typeface="Calibri" panose="020F0502020204030204" pitchFamily="34" charset="0"/>
                </a:rPr>
                <a:t>epith</a:t>
              </a:r>
              <a:r>
                <a:rPr lang="en-US" altLang="de-DE" sz="1800" b="1" kern="0" dirty="0">
                  <a:latin typeface="Calibri" panose="020F0502020204030204" pitchFamily="34" charset="0"/>
                </a:rPr>
                <a:t>/N</a:t>
              </a:r>
              <a:r>
                <a:rPr lang="en-US" altLang="de-DE" sz="1800" b="1" kern="0" baseline="-25000" dirty="0">
                  <a:latin typeface="Calibri" panose="020F0502020204030204" pitchFamily="34" charset="0"/>
                </a:rPr>
                <a:t>4MeV </a:t>
              </a:r>
              <a:r>
                <a:rPr lang="en-US" altLang="de-DE" sz="1800" b="1" kern="0" dirty="0">
                  <a:latin typeface="Calibri" panose="020F0502020204030204" pitchFamily="34" charset="0"/>
                </a:rPr>
                <a:t>≈ </a:t>
              </a:r>
              <a:r>
                <a:rPr lang="en-US" altLang="de-DE" sz="1800" b="1" kern="0" dirty="0">
                  <a:latin typeface="Symbol" pitchFamily="16" charset="2"/>
                </a:rPr>
                <a:t>DW</a:t>
              </a:r>
              <a:r>
                <a:rPr lang="en-US" altLang="de-DE" sz="1800" b="1" kern="0" dirty="0"/>
                <a:t> </a:t>
              </a:r>
              <a:r>
                <a:rPr lang="en-US" altLang="de-DE" sz="1800" b="1" kern="0" dirty="0">
                  <a:latin typeface="+mn-lt"/>
                </a:rPr>
                <a:t>(1-F</a:t>
              </a:r>
              <a:r>
                <a:rPr lang="en-US" altLang="de-DE" sz="1800" b="1" kern="0" baseline="-25000" dirty="0">
                  <a:latin typeface="+mn-lt"/>
                </a:rPr>
                <a:t>Mu </a:t>
              </a:r>
              <a:r>
                <a:rPr lang="en-US" altLang="de-DE" sz="1800" b="1" kern="0" dirty="0">
                  <a:latin typeface="+mn-lt"/>
                </a:rPr>
                <a:t>) L/</a:t>
              </a:r>
              <a:r>
                <a:rPr lang="en-US" altLang="de-DE" sz="1800" b="1" kern="0" dirty="0">
                  <a:latin typeface="Symbol" panose="05050102010706020507" pitchFamily="18" charset="2"/>
                </a:rPr>
                <a:t>D</a:t>
              </a:r>
              <a:r>
                <a:rPr lang="en-US" altLang="de-DE" sz="1800" b="1" kern="0" dirty="0">
                  <a:latin typeface="+mn-lt"/>
                </a:rPr>
                <a:t>R  ≈ 0.25 L/</a:t>
              </a:r>
              <a:r>
                <a:rPr lang="en-US" altLang="de-DE" sz="1800" b="1" kern="0" dirty="0">
                  <a:latin typeface="Symbol" panose="05050102010706020507" pitchFamily="18" charset="2"/>
                </a:rPr>
                <a:t>D</a:t>
              </a:r>
              <a:r>
                <a:rPr lang="en-US" altLang="de-DE" sz="1800" b="1" kern="0" dirty="0">
                  <a:latin typeface="+mn-lt"/>
                </a:rPr>
                <a:t>R ≈ 10</a:t>
              </a:r>
              <a:r>
                <a:rPr lang="en-US" altLang="de-DE" sz="1800" b="1" kern="0" baseline="30000" dirty="0">
                  <a:latin typeface="+mn-lt"/>
                </a:rPr>
                <a:t>-4</a:t>
              </a:r>
              <a:r>
                <a:rPr lang="en-US" altLang="de-DE" sz="1800" b="1" kern="0" dirty="0">
                  <a:latin typeface="+mn-lt"/>
                </a:rPr>
                <a:t> – 10</a:t>
              </a:r>
              <a:r>
                <a:rPr lang="en-US" altLang="de-DE" sz="1800" b="1" kern="0" baseline="30000" dirty="0">
                  <a:latin typeface="+mn-lt"/>
                </a:rPr>
                <a:t>-5</a:t>
              </a:r>
            </a:p>
          </p:txBody>
        </p:sp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250825" y="5508625"/>
              <a:ext cx="6553423" cy="579438"/>
            </a:xfrm>
            <a:prstGeom prst="rect">
              <a:avLst/>
            </a:prstGeom>
            <a:noFill/>
            <a:ln w="38160" cap="flat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</a:pPr>
              <a:endParaRPr lang="de-CH" sz="2400">
                <a:solidFill>
                  <a:srgbClr val="FFFFFF"/>
                </a:solidFill>
                <a:latin typeface="Times New Roman" pitchFamily="16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1DC96E2-3544-AE36-D664-F9E4A3F6AD35}"/>
              </a:ext>
            </a:extLst>
          </p:cNvPr>
          <p:cNvGrpSpPr/>
          <p:nvPr/>
        </p:nvGrpSpPr>
        <p:grpSpPr>
          <a:xfrm>
            <a:off x="1527176" y="1091207"/>
            <a:ext cx="9067799" cy="3201889"/>
            <a:chOff x="1527176" y="836712"/>
            <a:chExt cx="9067799" cy="3201889"/>
          </a:xfrm>
        </p:grpSpPr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5794375" y="3400426"/>
              <a:ext cx="4800600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defTabSz="457200">
                <a:lnSpc>
                  <a:spcPct val="85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</a:pPr>
              <a:r>
                <a:rPr lang="de-CH" altLang="de-DE" sz="1200" dirty="0">
                  <a:latin typeface="+mn-lt"/>
                </a:rPr>
                <a:t>E. Morenzoni, F. Kottmann, D. Maden, B. Matthias,  M. </a:t>
              </a:r>
              <a:r>
                <a:rPr lang="de-CH" altLang="de-DE" sz="1200" dirty="0" err="1">
                  <a:latin typeface="+mn-lt"/>
                </a:rPr>
                <a:t>Meyberg</a:t>
              </a:r>
              <a:r>
                <a:rPr lang="de-CH" altLang="de-DE" sz="1200" dirty="0">
                  <a:latin typeface="+mn-lt"/>
                </a:rPr>
                <a:t>,   T. Prokscha, T. </a:t>
              </a:r>
              <a:r>
                <a:rPr lang="de-CH" altLang="de-DE" sz="1200" dirty="0" err="1">
                  <a:latin typeface="+mn-lt"/>
                </a:rPr>
                <a:t>Wutzke</a:t>
              </a:r>
              <a:r>
                <a:rPr lang="de-CH" altLang="de-DE" sz="1200" dirty="0">
                  <a:latin typeface="+mn-lt"/>
                </a:rPr>
                <a:t>,  U. Zimmermann,</a:t>
              </a:r>
              <a:r>
                <a:rPr lang="de-CH" altLang="de-DE" sz="1200" i="1" dirty="0">
                  <a:solidFill>
                    <a:srgbClr val="008000"/>
                  </a:solidFill>
                  <a:latin typeface="+mn-lt"/>
                </a:rPr>
                <a:t> </a:t>
              </a:r>
              <a:r>
                <a:rPr lang="de-CH" altLang="de-DE" sz="1200" dirty="0">
                  <a:latin typeface="+mn-lt"/>
                </a:rPr>
                <a:t> PRL </a:t>
              </a:r>
              <a:r>
                <a:rPr lang="de-CH" altLang="de-DE" sz="1200" b="1" dirty="0">
                  <a:latin typeface="+mn-lt"/>
                </a:rPr>
                <a:t>72</a:t>
              </a:r>
              <a:r>
                <a:rPr lang="de-CH" altLang="de-DE" sz="1200" dirty="0">
                  <a:latin typeface="+mn-lt"/>
                </a:rPr>
                <a:t>, 2793 (1994).</a:t>
              </a:r>
            </a:p>
            <a:p>
              <a:pPr defTabSz="457200">
                <a:lnSpc>
                  <a:spcPct val="85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</a:pPr>
              <a:endParaRPr lang="de-CH" altLang="de-DE" sz="1600" dirty="0">
                <a:latin typeface="+mn-lt"/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1582738" y="3397251"/>
              <a:ext cx="4056062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defTabSz="457200">
                <a:lnSpc>
                  <a:spcPct val="85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</a:pPr>
              <a:r>
                <a:rPr lang="de-CH" altLang="de-DE" sz="1200" dirty="0">
                  <a:latin typeface="+mn-lt"/>
                </a:rPr>
                <a:t>E. Morenzoni, T. Prokscha, A. Suter, H. Luetkens, R. </a:t>
              </a:r>
              <a:r>
                <a:rPr lang="de-CH" altLang="de-DE" sz="1200" dirty="0" err="1">
                  <a:latin typeface="+mn-lt"/>
                </a:rPr>
                <a:t>Khasanov</a:t>
              </a:r>
              <a:r>
                <a:rPr lang="de-CH" altLang="de-DE" sz="1200" dirty="0">
                  <a:latin typeface="+mn-lt"/>
                </a:rPr>
                <a:t>,</a:t>
              </a:r>
              <a:r>
                <a:rPr lang="de-CH" altLang="de-DE" sz="1200" i="1" dirty="0">
                  <a:solidFill>
                    <a:srgbClr val="008000"/>
                  </a:solidFill>
                  <a:latin typeface="+mn-lt"/>
                </a:rPr>
                <a:t> </a:t>
              </a:r>
              <a:r>
                <a:rPr lang="de-CH" altLang="de-DE" sz="1200" dirty="0">
                  <a:latin typeface="+mn-lt"/>
                </a:rPr>
                <a:t> </a:t>
              </a:r>
              <a:r>
                <a:rPr lang="de-CH" altLang="de-DE" sz="1200" dirty="0" err="1">
                  <a:latin typeface="+mn-lt"/>
                </a:rPr>
                <a:t>J.Phys</a:t>
              </a:r>
              <a:r>
                <a:rPr lang="de-CH" altLang="de-DE" sz="1200" dirty="0">
                  <a:latin typeface="+mn-lt"/>
                </a:rPr>
                <a:t>.: </a:t>
              </a:r>
              <a:r>
                <a:rPr lang="de-CH" altLang="de-DE" sz="1200" dirty="0" err="1">
                  <a:latin typeface="+mn-lt"/>
                </a:rPr>
                <a:t>Cond</a:t>
              </a:r>
              <a:r>
                <a:rPr lang="de-CH" altLang="de-DE" sz="1200" dirty="0">
                  <a:latin typeface="+mn-lt"/>
                </a:rPr>
                <a:t>. Matt. </a:t>
              </a:r>
              <a:r>
                <a:rPr lang="de-CH" altLang="de-DE" sz="1200" b="1" dirty="0">
                  <a:latin typeface="+mn-lt"/>
                </a:rPr>
                <a:t>16</a:t>
              </a:r>
              <a:r>
                <a:rPr lang="de-CH" altLang="de-DE" sz="1200" dirty="0">
                  <a:latin typeface="+mn-lt"/>
                </a:rPr>
                <a:t>, S4583 (2004).</a:t>
              </a:r>
            </a:p>
            <a:p>
              <a:pPr defTabSz="457200">
                <a:lnSpc>
                  <a:spcPct val="85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</a:pPr>
              <a:endParaRPr lang="de-CH" altLang="de-DE" sz="1600" dirty="0">
                <a:latin typeface="Calibri" panose="020F050202020403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07294C0-DC44-A7B7-4B1E-F1CBF1790724}"/>
                </a:ext>
              </a:extLst>
            </p:cNvPr>
            <p:cNvGrpSpPr/>
            <p:nvPr/>
          </p:nvGrpSpPr>
          <p:grpSpPr>
            <a:xfrm>
              <a:off x="1527176" y="836712"/>
              <a:ext cx="7715251" cy="2597151"/>
              <a:chOff x="1527176" y="877888"/>
              <a:chExt cx="7715251" cy="2597151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147"/>
              <a:stretch>
                <a:fillRect/>
              </a:stretch>
            </p:blipFill>
            <p:spPr bwMode="auto">
              <a:xfrm>
                <a:off x="1527176" y="877888"/>
                <a:ext cx="3521075" cy="2514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t="10147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0" name="Group 3"/>
              <p:cNvGrpSpPr>
                <a:grpSpLocks/>
              </p:cNvGrpSpPr>
              <p:nvPr/>
            </p:nvGrpSpPr>
            <p:grpSpPr bwMode="auto">
              <a:xfrm>
                <a:off x="5770564" y="944564"/>
                <a:ext cx="3471863" cy="2530475"/>
                <a:chOff x="2675" y="595"/>
                <a:chExt cx="2187" cy="1594"/>
              </a:xfrm>
            </p:grpSpPr>
            <p:graphicFrame>
              <p:nvGraphicFramePr>
                <p:cNvPr id="21" name="Object 4"/>
                <p:cNvGraphicFramePr>
                  <a:graphicFrameLocks noChangeAspect="1"/>
                </p:cNvGraphicFramePr>
                <p:nvPr/>
              </p:nvGraphicFramePr>
              <p:xfrm>
                <a:off x="2767" y="595"/>
                <a:ext cx="2095" cy="158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r:id="rId4" imgW="3326760" imgH="2519640" progId="">
                        <p:embed/>
                      </p:oleObj>
                    </mc:Choice>
                    <mc:Fallback>
                      <p:oleObj r:id="rId4" imgW="3326760" imgH="2519640" progId="">
                        <p:embed/>
                        <p:pic>
                          <p:nvPicPr>
                            <p:cNvPr id="21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67" y="595"/>
                              <a:ext cx="2095" cy="1586"/>
                            </a:xfrm>
                            <a:prstGeom prst="rect">
                              <a:avLst/>
                            </a:prstGeom>
                            <a:noFill/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blipFill dpi="0" rotWithShape="0">
                                    <a:blip/>
                                    <a:srcRect/>
                                    <a:stretch>
                                      <a:fillRect/>
                                    </a:stretch>
                                  </a:blipFill>
                                </a14:hiddenFill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2" name="Text Box 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166" y="1116"/>
                  <a:ext cx="1252" cy="2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1pPr>
                  <a:lvl2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2pPr>
                  <a:lvl3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3pPr>
                  <a:lvl4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4pPr>
                  <a:lvl5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9pPr>
                </a:lstStyle>
                <a:p>
                  <a:pPr algn="ctr" defTabSz="457200">
                    <a:spcBef>
                      <a:spcPts val="1125"/>
                    </a:spcBef>
                    <a:spcAft>
                      <a:spcPts val="300"/>
                    </a:spcAft>
                    <a:buClr>
                      <a:srgbClr val="000000"/>
                    </a:buClr>
                    <a:buSzPct val="100000"/>
                    <a:defRPr/>
                  </a:pPr>
                  <a:r>
                    <a:rPr lang="de-CH" altLang="de-DE" sz="1800" kern="0">
                      <a:latin typeface="Arial" charset="0"/>
                    </a:rPr>
                    <a:t>AP(t)</a:t>
                  </a:r>
                </a:p>
              </p:txBody>
            </p:sp>
            <p:sp>
              <p:nvSpPr>
                <p:cNvPr id="23" name="Rectangle 6"/>
                <p:cNvSpPr>
                  <a:spLocks noChangeArrowheads="1"/>
                </p:cNvSpPr>
                <p:nvPr/>
              </p:nvSpPr>
              <p:spPr bwMode="auto">
                <a:xfrm>
                  <a:off x="2676" y="2134"/>
                  <a:ext cx="376" cy="5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457200">
                    <a:spcBef>
                      <a:spcPct val="0"/>
                    </a:spcBef>
                    <a:buClr>
                      <a:srgbClr val="000000"/>
                    </a:buClr>
                    <a:buSzPct val="100000"/>
                    <a:defRPr/>
                  </a:pPr>
                  <a:endParaRPr lang="de-CH" sz="2400" kern="0">
                    <a:solidFill>
                      <a:srgbClr val="FFFFFF"/>
                    </a:solidFill>
                    <a:latin typeface="Times New Roman" pitchFamily="16" charset="0"/>
                  </a:endParaRPr>
                </a:p>
              </p:txBody>
            </p:sp>
            <p:sp>
              <p:nvSpPr>
                <p:cNvPr id="2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139" y="1404"/>
                  <a:ext cx="820" cy="27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1pPr>
                  <a:lvl2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2pPr>
                  <a:lvl3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3pPr>
                  <a:lvl4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4pPr>
                  <a:lvl5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ヒラギノ角ゴ Pro W3" charset="0"/>
                      <a:cs typeface="ヒラギノ角ゴ Pro W3" charset="0"/>
                    </a:defRPr>
                  </a:lvl9pPr>
                </a:lstStyle>
                <a:p>
                  <a:pPr algn="just" defTabSz="457200">
                    <a:spcBef>
                      <a:spcPts val="1375"/>
                    </a:spcBef>
                    <a:spcAft>
                      <a:spcPts val="300"/>
                    </a:spcAft>
                    <a:buClr>
                      <a:srgbClr val="000000"/>
                    </a:buClr>
                    <a:buSzPct val="100000"/>
                    <a:defRPr/>
                  </a:pPr>
                  <a:r>
                    <a:rPr lang="en-US" altLang="de-DE" sz="2200" b="1" kern="0">
                      <a:solidFill>
                        <a:srgbClr val="FF0000"/>
                      </a:solidFill>
                      <a:latin typeface="Arial" charset="0"/>
                    </a:rPr>
                    <a:t>P(0) </a:t>
                  </a:r>
                  <a:r>
                    <a:rPr lang="en-US" altLang="de-DE" sz="2200" b="1" kern="0">
                      <a:solidFill>
                        <a:srgbClr val="FF0000"/>
                      </a:solidFill>
                      <a:latin typeface="Symbol" pitchFamily="16" charset="2"/>
                    </a:rPr>
                    <a:t></a:t>
                  </a:r>
                  <a:r>
                    <a:rPr lang="en-US" altLang="de-DE" sz="2200" b="1" kern="0">
                      <a:solidFill>
                        <a:srgbClr val="FF0000"/>
                      </a:solidFill>
                      <a:latin typeface="Arial" charset="0"/>
                    </a:rPr>
                    <a:t>1</a:t>
                  </a:r>
                </a:p>
              </p:txBody>
            </p:sp>
          </p:grp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>
                <a:off x="2279576" y="1900239"/>
                <a:ext cx="566737" cy="1587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round/>
                <a:headEnd type="triangle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7200">
                  <a:spcBef>
                    <a:spcPct val="0"/>
                  </a:spcBef>
                  <a:buClr>
                    <a:srgbClr val="000000"/>
                  </a:buClr>
                  <a:buSzPct val="100000"/>
                </a:pPr>
                <a:endParaRPr lang="de-CH" sz="2400">
                  <a:solidFill>
                    <a:srgbClr val="FFFFFF"/>
                  </a:solidFill>
                  <a:latin typeface="Times New Roman" pitchFamily="16" charset="0"/>
                </a:endParaRPr>
              </a:p>
            </p:txBody>
          </p:sp>
          <p:sp>
            <p:nvSpPr>
              <p:cNvPr id="32" name="Text Box 15"/>
              <p:cNvSpPr txBox="1">
                <a:spLocks noChangeArrowheads="1"/>
              </p:cNvSpPr>
              <p:nvPr/>
            </p:nvSpPr>
            <p:spPr bwMode="auto">
              <a:xfrm>
                <a:off x="2351584" y="1631505"/>
                <a:ext cx="392112" cy="333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pPr algn="just" defTabSz="457200">
                  <a:spcBef>
                    <a:spcPct val="0"/>
                  </a:spcBef>
                  <a:buClr>
                    <a:srgbClr val="000000"/>
                  </a:buClr>
                  <a:buSzPct val="100000"/>
                </a:pPr>
                <a:r>
                  <a:rPr lang="de-CH" altLang="de-DE" sz="1600" b="1" dirty="0">
                    <a:solidFill>
                      <a:srgbClr val="FF0000"/>
                    </a:solidFill>
                    <a:latin typeface="Arial" charset="0"/>
                  </a:rPr>
                  <a:t> 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2604111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 study of interface/proximity effects</a:t>
            </a:r>
            <a:endParaRPr lang="en-GB" sz="2600" noProof="0" dirty="0"/>
          </a:p>
        </p:txBody>
      </p:sp>
      <p:sp>
        <p:nvSpPr>
          <p:cNvPr id="5" name="Rectangle 4"/>
          <p:cNvSpPr/>
          <p:nvPr/>
        </p:nvSpPr>
        <p:spPr>
          <a:xfrm>
            <a:off x="3810000" y="-2157144"/>
            <a:ext cx="75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US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772816"/>
            <a:ext cx="7657327" cy="2927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0373" y="4844327"/>
            <a:ext cx="9162091" cy="19228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 err="1">
                <a:cs typeface="Franklin Gothic Book"/>
              </a:rPr>
              <a:t>unique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combination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ARPES/DFT (</a:t>
            </a:r>
            <a:r>
              <a:rPr lang="de-CH" kern="1000" spc="30" dirty="0" err="1">
                <a:cs typeface="Franklin Gothic Book"/>
              </a:rPr>
              <a:t>electonic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structure</a:t>
            </a:r>
            <a:r>
              <a:rPr lang="de-CH" kern="1000" spc="30" dirty="0">
                <a:cs typeface="Franklin Gothic Book"/>
              </a:rPr>
              <a:t> at interface) and LE-</a:t>
            </a:r>
            <a:r>
              <a:rPr lang="de-CH" kern="1000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de-CH" kern="1000" spc="30" dirty="0">
                <a:cs typeface="Franklin Gothic Book"/>
              </a:rPr>
              <a:t>SR (</a:t>
            </a:r>
            <a:r>
              <a:rPr lang="de-CH" kern="1000" spc="30" dirty="0" err="1">
                <a:cs typeface="Franklin Gothic Book"/>
              </a:rPr>
              <a:t>local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magnetic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properties</a:t>
            </a:r>
            <a:r>
              <a:rPr lang="de-CH" kern="1000" spc="30" dirty="0">
                <a:cs typeface="Franklin Gothic Book"/>
              </a:rPr>
              <a:t>)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kern="1000" spc="30" dirty="0" err="1">
                <a:cs typeface="Franklin Gothic Book"/>
              </a:rPr>
              <a:t>comparison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between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EuS</a:t>
            </a:r>
            <a:r>
              <a:rPr lang="de-CH" kern="1000" spc="30" dirty="0">
                <a:cs typeface="Franklin Gothic Book"/>
              </a:rPr>
              <a:t>/Bi</a:t>
            </a:r>
            <a:r>
              <a:rPr lang="de-CH" kern="1000" spc="30" baseline="-25000" dirty="0">
                <a:cs typeface="Franklin Gothic Book"/>
              </a:rPr>
              <a:t>2</a:t>
            </a:r>
            <a:r>
              <a:rPr lang="de-CH" kern="1000" spc="30" dirty="0">
                <a:cs typeface="Franklin Gothic Book"/>
              </a:rPr>
              <a:t>Se</a:t>
            </a:r>
            <a:r>
              <a:rPr lang="de-CH" kern="1000" spc="30" baseline="-25000" dirty="0">
                <a:cs typeface="Franklin Gothic Book"/>
              </a:rPr>
              <a:t>3</a:t>
            </a:r>
            <a:r>
              <a:rPr lang="de-CH" kern="1000" spc="30" dirty="0">
                <a:cs typeface="Franklin Gothic Book"/>
              </a:rPr>
              <a:t> and </a:t>
            </a:r>
            <a:r>
              <a:rPr lang="de-CH" kern="1000" spc="30" dirty="0" err="1">
                <a:cs typeface="Franklin Gothic Book"/>
              </a:rPr>
              <a:t>EuS</a:t>
            </a:r>
            <a:r>
              <a:rPr lang="de-CH" kern="1000" spc="30" dirty="0">
                <a:cs typeface="Franklin Gothic Book"/>
              </a:rPr>
              <a:t>/Ti on </a:t>
            </a:r>
            <a:r>
              <a:rPr lang="de-CH" kern="1000" spc="30" dirty="0" err="1">
                <a:cs typeface="Franklin Gothic Book"/>
              </a:rPr>
              <a:t>sapphire</a:t>
            </a:r>
            <a:r>
              <a:rPr lang="de-CH" kern="1000" spc="30" dirty="0">
                <a:cs typeface="Franklin Gothic Book"/>
              </a:rPr>
              <a:t>: </a:t>
            </a:r>
            <a:r>
              <a:rPr lang="de-CH" kern="1000" spc="30" dirty="0" err="1">
                <a:cs typeface="Franklin Gothic Book"/>
              </a:rPr>
              <a:t>observed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local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magnetic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properties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independent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of</a:t>
            </a:r>
            <a:r>
              <a:rPr lang="de-CH" kern="1000" spc="30" dirty="0">
                <a:cs typeface="Franklin Gothic Book"/>
              </a:rPr>
              <a:t> </a:t>
            </a:r>
            <a:r>
              <a:rPr lang="de-CH" kern="1000" spc="30" dirty="0" err="1">
                <a:cs typeface="Franklin Gothic Book"/>
              </a:rPr>
              <a:t>topology</a:t>
            </a:r>
            <a:r>
              <a:rPr lang="de-CH" kern="1000" spc="30" dirty="0">
                <a:cs typeface="Franklin Gothic Book"/>
              </a:rPr>
              <a:t> and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electronic </a:t>
            </a:r>
            <a:r>
              <a:rPr lang="de-CH" kern="1000" spc="30" dirty="0" err="1">
                <a:cs typeface="Franklin Gothic Book"/>
              </a:rPr>
              <a:t>structure</a:t>
            </a:r>
            <a:r>
              <a:rPr lang="de-CH" kern="1000" spc="30" dirty="0">
                <a:cs typeface="Franklin Gothic Book"/>
              </a:rPr>
              <a:t> at </a:t>
            </a:r>
            <a:r>
              <a:rPr lang="de-CH" kern="1000" spc="30" dirty="0" err="1">
                <a:cs typeface="Franklin Gothic Book"/>
              </a:rPr>
              <a:t>the</a:t>
            </a:r>
            <a:r>
              <a:rPr lang="de-CH" kern="1000" spc="30" dirty="0">
                <a:cs typeface="Franklin Gothic Book"/>
              </a:rPr>
              <a:t> interface</a:t>
            </a: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endParaRPr lang="de-CH" b="1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SzPct val="150000"/>
              <a:buFont typeface="Arial" panose="020B0604020202020204" pitchFamily="34" charset="0"/>
              <a:buChar char="•"/>
            </a:pPr>
            <a:r>
              <a:rPr lang="de-CH" b="1" kern="1000" spc="30" dirty="0" err="1">
                <a:cs typeface="Franklin Gothic Book"/>
              </a:rPr>
              <a:t>No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need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to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introduce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interplay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between</a:t>
            </a:r>
            <a:r>
              <a:rPr lang="de-CH" b="1" kern="1000" spc="30" dirty="0">
                <a:cs typeface="Franklin Gothic Book"/>
              </a:rPr>
              <a:t> </a:t>
            </a:r>
            <a:r>
              <a:rPr lang="de-CH" b="1" kern="1000" spc="30" dirty="0" err="1">
                <a:cs typeface="Franklin Gothic Book"/>
              </a:rPr>
              <a:t>topology</a:t>
            </a:r>
            <a:r>
              <a:rPr lang="de-CH" b="1" kern="1000" spc="30" dirty="0">
                <a:cs typeface="Franklin Gothic Book"/>
              </a:rPr>
              <a:t> and FM at </a:t>
            </a:r>
            <a:r>
              <a:rPr lang="de-CH" b="1" kern="1000" spc="30" dirty="0" err="1">
                <a:cs typeface="Franklin Gothic Book"/>
              </a:rPr>
              <a:t>the</a:t>
            </a:r>
            <a:r>
              <a:rPr lang="de-CH" b="1" kern="1000" spc="30" dirty="0">
                <a:cs typeface="Franklin Gothic Book"/>
              </a:rPr>
              <a:t> interface</a:t>
            </a:r>
            <a:endParaRPr lang="en-US" b="1" kern="1000" spc="30" dirty="0">
              <a:cs typeface="Franklin Gothic Book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EAB8536B-71D7-DF35-0BF6-8F45B4D81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08000"/>
            <a:ext cx="1219200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dirty="0">
                <a:latin typeface="+mn-lt"/>
              </a:rPr>
              <a:t>Do topology and ferromagnetism cooperate at the </a:t>
            </a:r>
            <a:r>
              <a:rPr lang="en-US" altLang="en-US" dirty="0" err="1">
                <a:latin typeface="+mn-lt"/>
              </a:rPr>
              <a:t>EuS</a:t>
            </a:r>
            <a:r>
              <a:rPr lang="en-US" altLang="en-US" dirty="0">
                <a:latin typeface="+mn-lt"/>
              </a:rPr>
              <a:t>/Bi</a:t>
            </a:r>
            <a:r>
              <a:rPr lang="en-US" altLang="en-US" baseline="-25000" dirty="0">
                <a:latin typeface="+mn-lt"/>
              </a:rPr>
              <a:t>2</a:t>
            </a:r>
            <a:r>
              <a:rPr lang="en-US" altLang="en-US" dirty="0">
                <a:latin typeface="+mn-lt"/>
              </a:rPr>
              <a:t>Se</a:t>
            </a:r>
            <a:r>
              <a:rPr lang="en-US" altLang="en-US" baseline="-25000" dirty="0">
                <a:latin typeface="+mn-lt"/>
              </a:rPr>
              <a:t>3</a:t>
            </a:r>
            <a:r>
              <a:rPr lang="en-US" altLang="en-US" dirty="0">
                <a:latin typeface="+mn-lt"/>
              </a:rPr>
              <a:t> interface?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J.A. Krieger et al., </a:t>
            </a:r>
            <a:r>
              <a:rPr lang="en-US" altLang="en-US" dirty="0">
                <a:latin typeface="+mn-lt"/>
              </a:rPr>
              <a:t>Phys. Rev. B</a:t>
            </a:r>
            <a:r>
              <a:rPr lang="en-US" altLang="en-US" b="1" dirty="0">
                <a:latin typeface="+mn-lt"/>
              </a:rPr>
              <a:t> 99</a:t>
            </a:r>
            <a:r>
              <a:rPr lang="en-US" altLang="en-US" sz="1800" dirty="0">
                <a:latin typeface="+mn-lt"/>
              </a:rPr>
              <a:t>, 064423 (2019)</a:t>
            </a:r>
          </a:p>
        </p:txBody>
      </p:sp>
    </p:spTree>
    <p:extLst>
      <p:ext uri="{BB962C8B-B14F-4D97-AF65-F5344CB8AC3E}">
        <p14:creationId xmlns:p14="http://schemas.microsoft.com/office/powerpoint/2010/main" val="3881645820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: AFM order in ultra-thin LaNiO</a:t>
            </a:r>
            <a:r>
              <a:rPr lang="en-GB" sz="2600" baseline="-25000" dirty="0"/>
              <a:t>3</a:t>
            </a:r>
            <a:endParaRPr lang="en-GB" sz="2600" baseline="-25000" noProof="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31504" y="1008000"/>
            <a:ext cx="10153128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Dimensionality Control of Electronic Phase Transitions in Nickel-Oxide </a:t>
            </a:r>
            <a:r>
              <a:rPr lang="en-US" altLang="en-US" sz="1800" dirty="0" err="1">
                <a:latin typeface="+mn-lt"/>
              </a:rPr>
              <a:t>Superlattices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A.V. Boris et al., Science </a:t>
            </a:r>
            <a:r>
              <a:rPr lang="en-US" altLang="en-US" sz="1800" b="1" dirty="0">
                <a:latin typeface="+mn-lt"/>
              </a:rPr>
              <a:t>332</a:t>
            </a:r>
            <a:r>
              <a:rPr lang="en-US" altLang="en-US" sz="1800" dirty="0">
                <a:latin typeface="+mn-lt"/>
              </a:rPr>
              <a:t>, 937 (2011)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612" y="2348880"/>
            <a:ext cx="4030980" cy="34366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352" y="2348880"/>
            <a:ext cx="677022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+mn-lt"/>
                <a:cs typeface="Franklin Gothic Book"/>
              </a:rPr>
              <a:t>Transition </a:t>
            </a:r>
            <a:r>
              <a:rPr lang="de-CH" kern="1000" spc="30" dirty="0" err="1">
                <a:latin typeface="+mn-lt"/>
                <a:cs typeface="Franklin Gothic Book"/>
              </a:rPr>
              <a:t>metal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oxides</a:t>
            </a:r>
            <a:r>
              <a:rPr lang="de-CH" kern="1000" spc="30" dirty="0">
                <a:latin typeface="+mn-lt"/>
                <a:cs typeface="Franklin Gothic Book"/>
              </a:rPr>
              <a:t> AMO</a:t>
            </a:r>
            <a:r>
              <a:rPr lang="de-CH" kern="1000" spc="30" baseline="-25000" dirty="0">
                <a:latin typeface="+mn-lt"/>
                <a:cs typeface="Franklin Gothic Book"/>
              </a:rPr>
              <a:t>3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with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perovskite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structure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have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attracted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wide-spread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interest</a:t>
            </a:r>
            <a:r>
              <a:rPr lang="de-CH" kern="1000" spc="30" dirty="0">
                <a:latin typeface="+mn-lt"/>
                <a:cs typeface="Franklin Gothic Book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b="1" kern="1000" spc="30" dirty="0">
                <a:latin typeface="+mn-lt"/>
                <a:cs typeface="Franklin Gothic Book"/>
              </a:rPr>
              <a:t>- Wide </a:t>
            </a:r>
            <a:r>
              <a:rPr lang="de-CH" b="1" kern="1000" spc="30" dirty="0" err="1">
                <a:latin typeface="+mn-lt"/>
                <a:cs typeface="Franklin Gothic Book"/>
              </a:rPr>
              <a:t>range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of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functionalities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originating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from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interplay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between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lattice</a:t>
            </a:r>
            <a:r>
              <a:rPr lang="de-CH" b="1" kern="1000" spc="30" dirty="0">
                <a:latin typeface="+mn-lt"/>
                <a:cs typeface="Franklin Gothic Book"/>
              </a:rPr>
              <a:t>, electronic, </a:t>
            </a:r>
            <a:r>
              <a:rPr lang="de-CH" b="1" kern="1000" spc="30" dirty="0" err="1">
                <a:latin typeface="+mn-lt"/>
                <a:cs typeface="Franklin Gothic Book"/>
              </a:rPr>
              <a:t>and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magnetic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degrees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of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freedom</a:t>
            </a:r>
            <a:endParaRPr lang="de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+mn-lt"/>
                <a:cs typeface="Franklin Gothic Book"/>
              </a:rPr>
              <a:t>- </a:t>
            </a:r>
            <a:r>
              <a:rPr lang="de-CH" b="1" kern="1000" spc="30" dirty="0">
                <a:latin typeface="+mn-lt"/>
                <a:cs typeface="Franklin Gothic Book"/>
              </a:rPr>
              <a:t>Rare-</a:t>
            </a:r>
            <a:r>
              <a:rPr lang="de-CH" b="1" kern="1000" spc="30" dirty="0" err="1">
                <a:latin typeface="+mn-lt"/>
                <a:cs typeface="Franklin Gothic Book"/>
              </a:rPr>
              <a:t>earth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nickelates</a:t>
            </a:r>
            <a:r>
              <a:rPr lang="de-CH" b="1" kern="1000" spc="30" dirty="0">
                <a:latin typeface="+mn-lt"/>
                <a:cs typeface="Franklin Gothic Book"/>
              </a:rPr>
              <a:t> RNO</a:t>
            </a:r>
            <a:r>
              <a:rPr lang="de-CH" b="1" kern="1000" spc="30" baseline="-25000" dirty="0">
                <a:latin typeface="+mn-lt"/>
                <a:cs typeface="Franklin Gothic Book"/>
              </a:rPr>
              <a:t>3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are</a:t>
            </a:r>
            <a:r>
              <a:rPr lang="de-CH" b="1" kern="1000" spc="30" dirty="0">
                <a:latin typeface="+mn-lt"/>
                <a:cs typeface="Franklin Gothic Book"/>
              </a:rPr>
              <a:t> a </a:t>
            </a:r>
            <a:r>
              <a:rPr lang="de-CH" b="1" kern="1000" spc="30" dirty="0" err="1">
                <a:latin typeface="+mn-lt"/>
                <a:cs typeface="Franklin Gothic Book"/>
              </a:rPr>
              <a:t>prototypical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case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with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great</a:t>
            </a:r>
            <a:r>
              <a:rPr lang="de-CH" b="1" kern="1000" spc="30" dirty="0">
                <a:latin typeface="+mn-lt"/>
                <a:cs typeface="Franklin Gothic Book"/>
              </a:rPr>
              <a:t> potential </a:t>
            </a:r>
            <a:r>
              <a:rPr lang="de-CH" b="1" kern="1000" spc="30" dirty="0" err="1">
                <a:latin typeface="+mn-lt"/>
                <a:cs typeface="Franklin Gothic Book"/>
              </a:rPr>
              <a:t>for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engineering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novel</a:t>
            </a:r>
            <a:r>
              <a:rPr lang="de-CH" b="1" kern="1000" spc="30" dirty="0">
                <a:latin typeface="+mn-lt"/>
                <a:cs typeface="Franklin Gothic Book"/>
              </a:rPr>
              <a:t> electronic </a:t>
            </a:r>
            <a:r>
              <a:rPr lang="de-CH" b="1" kern="1000" spc="30" dirty="0" err="1">
                <a:latin typeface="+mn-lt"/>
                <a:cs typeface="Franklin Gothic Book"/>
              </a:rPr>
              <a:t>and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magnetic</a:t>
            </a:r>
            <a:r>
              <a:rPr lang="de-CH" b="1" kern="1000" spc="30" dirty="0">
                <a:latin typeface="+mn-lt"/>
                <a:cs typeface="Franklin Gothic Book"/>
              </a:rPr>
              <a:t> </a:t>
            </a:r>
            <a:r>
              <a:rPr lang="de-CH" b="1" kern="1000" spc="30" dirty="0" err="1">
                <a:latin typeface="+mn-lt"/>
                <a:cs typeface="Franklin Gothic Book"/>
              </a:rPr>
              <a:t>states</a:t>
            </a:r>
            <a:endParaRPr lang="de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+mn-lt"/>
                <a:cs typeface="Franklin Gothic Book"/>
              </a:rPr>
              <a:t>- LaNiO</a:t>
            </a:r>
            <a:r>
              <a:rPr lang="de-CH" kern="1000" spc="30" baseline="-25000" dirty="0">
                <a:latin typeface="+mn-lt"/>
                <a:cs typeface="Franklin Gothic Book"/>
              </a:rPr>
              <a:t>3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paramagnetic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metal</a:t>
            </a:r>
            <a:r>
              <a:rPr lang="de-CH" kern="1000" spc="30" dirty="0">
                <a:latin typeface="+mn-lt"/>
                <a:cs typeface="Franklin Gothic Book"/>
              </a:rPr>
              <a:t> down </a:t>
            </a:r>
            <a:r>
              <a:rPr lang="de-CH" kern="1000" spc="30" dirty="0" err="1">
                <a:latin typeface="+mn-lt"/>
                <a:cs typeface="Franklin Gothic Book"/>
              </a:rPr>
              <a:t>to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lowest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temperatures</a:t>
            </a:r>
            <a:r>
              <a:rPr lang="de-CH" kern="1000" spc="30" dirty="0">
                <a:latin typeface="+mn-lt"/>
                <a:cs typeface="Franklin Gothic Book"/>
              </a:rPr>
              <a:t>; all </a:t>
            </a:r>
            <a:r>
              <a:rPr lang="de-CH" kern="1000" spc="30" dirty="0" err="1">
                <a:latin typeface="+mn-lt"/>
                <a:cs typeface="Franklin Gothic Book"/>
              </a:rPr>
              <a:t>others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show</a:t>
            </a:r>
            <a:r>
              <a:rPr lang="de-CH" kern="1000" spc="30" dirty="0">
                <a:latin typeface="+mn-lt"/>
                <a:cs typeface="Franklin Gothic Book"/>
              </a:rPr>
              <a:t> a MI </a:t>
            </a:r>
            <a:r>
              <a:rPr lang="de-CH" kern="1000" spc="30" dirty="0" err="1">
                <a:latin typeface="+mn-lt"/>
                <a:cs typeface="Franklin Gothic Book"/>
              </a:rPr>
              <a:t>transition</a:t>
            </a:r>
            <a:r>
              <a:rPr lang="de-CH" kern="1000" spc="30" dirty="0">
                <a:latin typeface="+mn-lt"/>
                <a:cs typeface="Franklin Gothic Book"/>
              </a:rPr>
              <a:t>, </a:t>
            </a:r>
            <a:r>
              <a:rPr lang="de-CH" kern="1000" spc="30" dirty="0" err="1">
                <a:latin typeface="+mn-lt"/>
                <a:cs typeface="Franklin Gothic Book"/>
              </a:rPr>
              <a:t>accompanied</a:t>
            </a:r>
            <a:r>
              <a:rPr lang="de-CH" kern="1000" spc="30" dirty="0">
                <a:latin typeface="+mn-lt"/>
                <a:cs typeface="Franklin Gothic Book"/>
              </a:rPr>
              <a:t> </a:t>
            </a:r>
            <a:r>
              <a:rPr lang="de-CH" kern="1000" spc="30" dirty="0" err="1">
                <a:latin typeface="+mn-lt"/>
                <a:cs typeface="Franklin Gothic Book"/>
              </a:rPr>
              <a:t>by</a:t>
            </a:r>
            <a:r>
              <a:rPr lang="de-CH" kern="1000" spc="30" dirty="0">
                <a:latin typeface="+mn-lt"/>
                <a:cs typeface="Franklin Gothic Book"/>
              </a:rPr>
              <a:t> a PM-AFM </a:t>
            </a:r>
            <a:r>
              <a:rPr lang="de-CH" kern="1000" spc="30" dirty="0" err="1">
                <a:latin typeface="+mn-lt"/>
                <a:cs typeface="Franklin Gothic Book"/>
              </a:rPr>
              <a:t>transition</a:t>
            </a:r>
            <a:endParaRPr lang="de-CH" kern="1000" spc="30" dirty="0">
              <a:latin typeface="+mn-lt"/>
              <a:cs typeface="Franklin Gothic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6120" y="5877272"/>
            <a:ext cx="4968552" cy="3051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400" kern="1000" spc="30" dirty="0">
                <a:latin typeface="+mn-lt"/>
                <a:cs typeface="Franklin Gothic Book"/>
              </a:rPr>
              <a:t>Phase </a:t>
            </a:r>
            <a:r>
              <a:rPr lang="de-CH" sz="1400" kern="1000" spc="30" dirty="0" err="1">
                <a:latin typeface="+mn-lt"/>
                <a:cs typeface="Franklin Gothic Book"/>
              </a:rPr>
              <a:t>diagram</a:t>
            </a:r>
            <a:r>
              <a:rPr lang="de-CH" sz="1400" kern="1000" spc="30" dirty="0">
                <a:latin typeface="+mn-lt"/>
                <a:cs typeface="Franklin Gothic Book"/>
              </a:rPr>
              <a:t> </a:t>
            </a:r>
            <a:r>
              <a:rPr lang="de-CH" sz="1400" kern="1000" spc="30" dirty="0" err="1">
                <a:latin typeface="+mn-lt"/>
                <a:cs typeface="Franklin Gothic Book"/>
              </a:rPr>
              <a:t>of</a:t>
            </a:r>
            <a:r>
              <a:rPr lang="de-CH" sz="1400" kern="1000" spc="30" dirty="0">
                <a:latin typeface="+mn-lt"/>
                <a:cs typeface="Franklin Gothic Book"/>
              </a:rPr>
              <a:t> RNO</a:t>
            </a:r>
            <a:r>
              <a:rPr lang="de-CH" sz="1400" kern="1000" spc="30" baseline="-25000" dirty="0">
                <a:latin typeface="+mn-lt"/>
                <a:cs typeface="Franklin Gothic Book"/>
              </a:rPr>
              <a:t>3</a:t>
            </a:r>
            <a:r>
              <a:rPr lang="de-CH" sz="1400" kern="1000" spc="30" dirty="0">
                <a:latin typeface="+mn-lt"/>
                <a:cs typeface="Franklin Gothic Book"/>
              </a:rPr>
              <a:t>, </a:t>
            </a:r>
            <a:r>
              <a:rPr lang="de-CH" sz="1400" kern="1000" spc="30" dirty="0" err="1">
                <a:latin typeface="+mn-lt"/>
                <a:cs typeface="Franklin Gothic Book"/>
              </a:rPr>
              <a:t>from</a:t>
            </a:r>
            <a:r>
              <a:rPr lang="de-CH" sz="1400" kern="1000" spc="30" dirty="0">
                <a:latin typeface="+mn-lt"/>
                <a:cs typeface="Franklin Gothic Book"/>
              </a:rPr>
              <a:t> J. </a:t>
            </a:r>
            <a:r>
              <a:rPr lang="de-CH" sz="1400" kern="1000" spc="30" dirty="0" err="1">
                <a:latin typeface="+mn-lt"/>
                <a:cs typeface="Franklin Gothic Book"/>
              </a:rPr>
              <a:t>Fowlie</a:t>
            </a:r>
            <a:r>
              <a:rPr lang="de-CH" sz="1400" kern="1000" spc="30" dirty="0">
                <a:latin typeface="+mn-lt"/>
                <a:cs typeface="Franklin Gothic Book"/>
              </a:rPr>
              <a:t> et al., PSI </a:t>
            </a:r>
            <a:r>
              <a:rPr lang="de-CH" sz="1400" kern="1000" spc="30" dirty="0" err="1">
                <a:latin typeface="+mn-lt"/>
                <a:cs typeface="Franklin Gothic Book"/>
              </a:rPr>
              <a:t>proposal</a:t>
            </a:r>
            <a:r>
              <a:rPr lang="de-CH" sz="1400" kern="1000" spc="30" dirty="0">
                <a:latin typeface="+mn-lt"/>
                <a:cs typeface="Franklin Gothic Book"/>
              </a:rPr>
              <a:t> 20190133.</a:t>
            </a:r>
          </a:p>
        </p:txBody>
      </p:sp>
    </p:spTree>
    <p:extLst>
      <p:ext uri="{BB962C8B-B14F-4D97-AF65-F5344CB8AC3E}">
        <p14:creationId xmlns:p14="http://schemas.microsoft.com/office/powerpoint/2010/main" val="3367990045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: AFM order in ultra-thin LaNiO</a:t>
            </a:r>
            <a:r>
              <a:rPr lang="en-GB" sz="2600" baseline="-25000" dirty="0"/>
              <a:t>3</a:t>
            </a:r>
            <a:endParaRPr lang="en-GB" sz="2600" baseline="-25000" noProof="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31504" y="1008000"/>
            <a:ext cx="10153128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Dimensionality Control of Electronic Phase Transitions in Nickel-Oxide </a:t>
            </a:r>
            <a:r>
              <a:rPr lang="en-US" altLang="en-US" sz="1800" dirty="0" err="1">
                <a:latin typeface="+mn-lt"/>
              </a:rPr>
              <a:t>Superlattices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A.V. Boris et al., Science </a:t>
            </a:r>
            <a:r>
              <a:rPr lang="en-US" altLang="en-US" sz="1800" b="1" dirty="0">
                <a:latin typeface="+mn-lt"/>
              </a:rPr>
              <a:t>332</a:t>
            </a:r>
            <a:r>
              <a:rPr lang="en-US" altLang="en-US" sz="1800" dirty="0">
                <a:latin typeface="+mn-lt"/>
              </a:rPr>
              <a:t>, 937 (2011)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62799" y="2348881"/>
            <a:ext cx="684130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 err="1">
                <a:latin typeface="+mn-lt"/>
              </a:rPr>
              <a:t>Superlattices</a:t>
            </a:r>
            <a:r>
              <a:rPr lang="en-US" altLang="de-DE" dirty="0">
                <a:latin typeface="+mn-lt"/>
              </a:rPr>
              <a:t> (SL) of (LaNiO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)</a:t>
            </a:r>
            <a:r>
              <a:rPr lang="en-US" altLang="de-DE" baseline="-25000" dirty="0">
                <a:latin typeface="+mn-lt"/>
              </a:rPr>
              <a:t>N</a:t>
            </a:r>
            <a:r>
              <a:rPr lang="en-US" altLang="de-DE" dirty="0">
                <a:latin typeface="+mn-lt"/>
              </a:rPr>
              <a:t>/(LaAlO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)</a:t>
            </a:r>
            <a:r>
              <a:rPr lang="en-US" altLang="de-DE" baseline="-25000" dirty="0">
                <a:latin typeface="+mn-lt"/>
              </a:rPr>
              <a:t>N</a:t>
            </a:r>
            <a:r>
              <a:rPr lang="en-US" altLang="de-DE" dirty="0">
                <a:latin typeface="+mn-lt"/>
              </a:rPr>
              <a:t> with N=2 </a:t>
            </a:r>
            <a:r>
              <a:rPr lang="en-US" altLang="de-DE" dirty="0" err="1">
                <a:latin typeface="+mn-lt"/>
              </a:rPr>
              <a:t>u.c</a:t>
            </a:r>
            <a:r>
              <a:rPr lang="en-US" altLang="de-DE" dirty="0">
                <a:latin typeface="+mn-lt"/>
              </a:rPr>
              <a:t>. and N=4 </a:t>
            </a:r>
            <a:r>
              <a:rPr lang="en-US" altLang="de-DE" dirty="0" err="1">
                <a:latin typeface="+mn-lt"/>
              </a:rPr>
              <a:t>u.c</a:t>
            </a:r>
            <a:r>
              <a:rPr lang="en-US" altLang="de-DE" dirty="0">
                <a:latin typeface="+mn-lt"/>
              </a:rPr>
              <a:t>. were grown by PLD on LSAO and STO substrates (compressive and tensile strain), total SL thickness of 100 nm.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eaLnBrk="1" hangingPunct="1"/>
            <a:r>
              <a:rPr lang="en-US" altLang="de-DE" dirty="0">
                <a:latin typeface="+mn-lt"/>
              </a:rPr>
              <a:t>Spectral </a:t>
            </a:r>
            <a:r>
              <a:rPr lang="en-US" altLang="de-DE" dirty="0" err="1">
                <a:latin typeface="+mn-lt"/>
              </a:rPr>
              <a:t>ellipsometry</a:t>
            </a:r>
            <a:r>
              <a:rPr lang="en-US" altLang="de-DE" dirty="0">
                <a:latin typeface="+mn-lt"/>
              </a:rPr>
              <a:t>: dielectric permittivity for N=2 </a:t>
            </a:r>
            <a:r>
              <a:rPr lang="en-US" altLang="de-DE" dirty="0" err="1">
                <a:latin typeface="+mn-lt"/>
              </a:rPr>
              <a:t>u.c</a:t>
            </a:r>
            <a:r>
              <a:rPr lang="en-US" altLang="de-DE" dirty="0">
                <a:latin typeface="+mn-lt"/>
              </a:rPr>
              <a:t>. and N=4 </a:t>
            </a:r>
            <a:r>
              <a:rPr lang="en-US" altLang="de-DE" dirty="0" err="1">
                <a:latin typeface="+mn-lt"/>
              </a:rPr>
              <a:t>u.c</a:t>
            </a:r>
            <a:r>
              <a:rPr lang="en-US" altLang="de-DE" dirty="0">
                <a:latin typeface="+mn-lt"/>
              </a:rPr>
              <a:t>. LaNiO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 on different substrates, </a:t>
            </a:r>
            <a:r>
              <a:rPr lang="en-US" altLang="de-DE" b="1" dirty="0">
                <a:latin typeface="+mn-lt"/>
              </a:rPr>
              <a:t>showing a MI transition at 160 K (C) and 110 K (D) for N=2 </a:t>
            </a:r>
            <a:r>
              <a:rPr lang="en-US" altLang="de-DE" b="1" dirty="0" err="1">
                <a:latin typeface="+mn-lt"/>
              </a:rPr>
              <a:t>u.c</a:t>
            </a:r>
            <a:r>
              <a:rPr lang="en-US" altLang="de-DE" b="1" dirty="0">
                <a:latin typeface="+mn-lt"/>
              </a:rPr>
              <a:t>., but not for N=4 </a:t>
            </a:r>
            <a:r>
              <a:rPr lang="en-US" altLang="de-DE" b="1" dirty="0" err="1">
                <a:latin typeface="+mn-lt"/>
              </a:rPr>
              <a:t>u.c</a:t>
            </a:r>
            <a:r>
              <a:rPr lang="en-US" altLang="de-DE" b="1" dirty="0">
                <a:latin typeface="+mn-lt"/>
              </a:rPr>
              <a:t>. which remains metallic.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eaLnBrk="1" hangingPunct="1"/>
            <a:r>
              <a:rPr lang="en-US" altLang="de-DE" dirty="0">
                <a:latin typeface="+mn-lt"/>
              </a:rPr>
              <a:t>Expect a PM-AFM transition for the N=2 </a:t>
            </a:r>
            <a:r>
              <a:rPr lang="en-US" altLang="de-DE" dirty="0" err="1">
                <a:latin typeface="+mn-lt"/>
              </a:rPr>
              <a:t>u.c</a:t>
            </a:r>
            <a:r>
              <a:rPr lang="en-US" altLang="de-DE" dirty="0">
                <a:latin typeface="+mn-lt"/>
              </a:rPr>
              <a:t>. sample. But how to detect AFM order in such a thin SL?</a:t>
            </a:r>
          </a:p>
          <a:p>
            <a:pPr eaLnBrk="1" hangingPunct="1"/>
            <a:endParaRPr lang="en-US" altLang="de-DE" b="1" dirty="0">
              <a:latin typeface="+mn-lt"/>
            </a:endParaRPr>
          </a:p>
          <a:p>
            <a:pPr eaLnBrk="1" hangingPunct="1"/>
            <a:r>
              <a:rPr lang="en-US" altLang="de-DE" b="1" dirty="0">
                <a:latin typeface="+mn-lt"/>
              </a:rPr>
              <a:t>Use </a:t>
            </a:r>
            <a:r>
              <a:rPr lang="en-US" altLang="de-DE" b="1" dirty="0" err="1">
                <a:latin typeface="+mn-lt"/>
              </a:rPr>
              <a:t>LE-</a:t>
            </a:r>
            <a:r>
              <a:rPr lang="en-US" altLang="de-DE" b="1" dirty="0" err="1">
                <a:latin typeface="Symbol" panose="05050102010706020507" pitchFamily="18" charset="2"/>
              </a:rPr>
              <a:t>m</a:t>
            </a:r>
            <a:r>
              <a:rPr lang="en-US" altLang="de-DE" b="1" baseline="30000" dirty="0" err="1">
                <a:latin typeface="+mn-lt"/>
              </a:rPr>
              <a:t>+</a:t>
            </a:r>
            <a:r>
              <a:rPr lang="en-US" altLang="de-DE" b="1" dirty="0" err="1">
                <a:latin typeface="+mn-lt"/>
              </a:rPr>
              <a:t>SR</a:t>
            </a:r>
            <a:r>
              <a:rPr lang="en-US" altLang="de-DE" b="1" dirty="0">
                <a:latin typeface="+mn-lt"/>
              </a:rPr>
              <a:t>!</a:t>
            </a:r>
          </a:p>
          <a:p>
            <a:pPr eaLnBrk="1" hangingPunct="1"/>
            <a:endParaRPr lang="en-US" altLang="de-DE" dirty="0">
              <a:latin typeface="+mn-lt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032104" y="2224804"/>
            <a:ext cx="4986998" cy="2356324"/>
            <a:chOff x="1152079" y="3736901"/>
            <a:chExt cx="3463148" cy="1636315"/>
          </a:xfrm>
        </p:grpSpPr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079" y="3736901"/>
              <a:ext cx="3463148" cy="163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4"/>
            <p:cNvSpPr txBox="1">
              <a:spLocks noChangeArrowheads="1"/>
            </p:cNvSpPr>
            <p:nvPr/>
          </p:nvSpPr>
          <p:spPr bwMode="auto">
            <a:xfrm>
              <a:off x="1944178" y="4128672"/>
              <a:ext cx="326239" cy="23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de-DE" sz="1400" b="1"/>
                <a:t>T</a:t>
              </a:r>
              <a:r>
                <a:rPr lang="en-US" altLang="de-DE" sz="1400" b="1" baseline="-25000"/>
                <a:t>MI</a:t>
              </a:r>
            </a:p>
          </p:txBody>
        </p:sp>
        <p:sp>
          <p:nvSpPr>
            <p:cNvPr id="12" name="TextBox 15"/>
            <p:cNvSpPr txBox="1">
              <a:spLocks noChangeArrowheads="1"/>
            </p:cNvSpPr>
            <p:nvPr/>
          </p:nvSpPr>
          <p:spPr bwMode="auto">
            <a:xfrm>
              <a:off x="3456367" y="4180956"/>
              <a:ext cx="326239" cy="23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de-DE" sz="1400" b="1"/>
                <a:t>T</a:t>
              </a:r>
              <a:r>
                <a:rPr lang="en-US" altLang="de-DE" sz="1400" b="1" baseline="-25000"/>
                <a:t>MI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2156966" y="4416104"/>
              <a:ext cx="0" cy="360362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3617466" y="4489129"/>
              <a:ext cx="0" cy="360362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77067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: AFM order in ultra-thin LaNiO</a:t>
            </a:r>
            <a:r>
              <a:rPr lang="en-GB" sz="2600" baseline="-25000" dirty="0"/>
              <a:t>3</a:t>
            </a:r>
            <a:endParaRPr lang="en-GB" sz="2600" baseline="-25000" noProof="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31504" y="1008000"/>
            <a:ext cx="10153128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Dimensionality Control of Electronic Phase Transitions in Nickel-Oxide </a:t>
            </a:r>
            <a:r>
              <a:rPr lang="en-US" altLang="en-US" sz="1800" dirty="0" err="1">
                <a:latin typeface="+mn-lt"/>
              </a:rPr>
              <a:t>Superlattices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A.V. Boris et al., Science </a:t>
            </a:r>
            <a:r>
              <a:rPr lang="en-US" altLang="en-US" sz="1800" b="1" dirty="0">
                <a:latin typeface="+mn-lt"/>
              </a:rPr>
              <a:t>332</a:t>
            </a:r>
            <a:r>
              <a:rPr lang="en-US" altLang="en-US" sz="1800" dirty="0">
                <a:latin typeface="+mn-lt"/>
              </a:rPr>
              <a:t>, 937 (2011)</a:t>
            </a: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277200" y="2348881"/>
            <a:ext cx="5746792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>
                <a:latin typeface="+mn-lt"/>
              </a:rPr>
              <a:t>Time evolution of zero-field </a:t>
            </a:r>
            <a:r>
              <a:rPr lang="en-US" altLang="de-DE" dirty="0">
                <a:latin typeface="Symbol" panose="05050102010706020507" pitchFamily="18" charset="2"/>
              </a:rPr>
              <a:t>m</a:t>
            </a:r>
            <a:r>
              <a:rPr lang="en-US" altLang="de-DE" dirty="0">
                <a:latin typeface="+mn-lt"/>
              </a:rPr>
              <a:t>SR Polarization (A) and transverse field precession amplitude (C ) with LSAO substrate: 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marL="285750" indent="-285750" eaLnBrk="1" hangingPunct="1">
              <a:buSzPct val="150000"/>
              <a:buFont typeface="Arial" panose="020B0604020202020204" pitchFamily="34" charset="0"/>
              <a:buChar char="•"/>
            </a:pPr>
            <a:r>
              <a:rPr lang="en-US" altLang="de-DE" b="1" dirty="0">
                <a:latin typeface="+mn-lt"/>
              </a:rPr>
              <a:t>Development of static AFM state at T &lt; 50 K for the N=2 </a:t>
            </a:r>
            <a:r>
              <a:rPr lang="en-US" altLang="de-DE" b="1" dirty="0" err="1">
                <a:latin typeface="+mn-lt"/>
              </a:rPr>
              <a:t>u.c</a:t>
            </a:r>
            <a:r>
              <a:rPr lang="en-US" altLang="de-DE" b="1" dirty="0">
                <a:latin typeface="+mn-lt"/>
              </a:rPr>
              <a:t>. sample</a:t>
            </a:r>
            <a:r>
              <a:rPr lang="en-US" altLang="de-DE" dirty="0">
                <a:latin typeface="+mn-lt"/>
              </a:rPr>
              <a:t>.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marL="285750" indent="-285750" eaLnBrk="1" hangingPunct="1">
              <a:buSzPct val="150000"/>
              <a:buFont typeface="Arial" panose="020B0604020202020204" pitchFamily="34" charset="0"/>
              <a:buChar char="•"/>
            </a:pPr>
            <a:r>
              <a:rPr lang="en-US" altLang="de-DE" b="1" dirty="0">
                <a:latin typeface="+mn-lt"/>
              </a:rPr>
              <a:t>In agreement with the expectation: MI transition is related to a PM-AFM transition.</a:t>
            </a:r>
          </a:p>
          <a:p>
            <a:pPr eaLnBrk="1" hangingPunct="1"/>
            <a:endParaRPr lang="en-US" altLang="de-DE" b="1" dirty="0">
              <a:latin typeface="+mn-lt"/>
            </a:endParaRPr>
          </a:p>
          <a:p>
            <a:pPr eaLnBrk="1" hangingPunct="1"/>
            <a:endParaRPr lang="en-US" altLang="de-DE" dirty="0">
              <a:latin typeface="+mn-lt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232" y="2221091"/>
            <a:ext cx="5486400" cy="437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146054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00" dirty="0"/>
              <a:t>LE-</a:t>
            </a:r>
            <a:r>
              <a:rPr lang="en-GB" sz="2600" dirty="0" err="1">
                <a:latin typeface="Symbol" panose="05050102010706020507" pitchFamily="18" charset="2"/>
              </a:rPr>
              <a:t>m</a:t>
            </a:r>
            <a:r>
              <a:rPr lang="en-GB" sz="2600" dirty="0" err="1"/>
              <a:t>SR</a:t>
            </a:r>
            <a:r>
              <a:rPr lang="en-GB" sz="2600" dirty="0"/>
              <a:t>: AFM order in ultra-thin LaNiO</a:t>
            </a:r>
            <a:r>
              <a:rPr lang="en-GB" sz="2600" baseline="-25000" dirty="0"/>
              <a:t>3</a:t>
            </a:r>
            <a:endParaRPr lang="en-GB" sz="2600" baseline="-25000" noProof="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31504" y="1008000"/>
            <a:ext cx="10153128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Dimensionality Control of Electronic Phase Transitions in Nickel-Oxide </a:t>
            </a:r>
            <a:r>
              <a:rPr lang="en-US" altLang="en-US" sz="1800" dirty="0" err="1">
                <a:latin typeface="+mn-lt"/>
              </a:rPr>
              <a:t>Superlattices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A.V. Boris et al., Science </a:t>
            </a:r>
            <a:r>
              <a:rPr lang="en-US" altLang="en-US" sz="1800" b="1" dirty="0">
                <a:latin typeface="+mn-lt"/>
              </a:rPr>
              <a:t>332</a:t>
            </a:r>
            <a:r>
              <a:rPr lang="en-US" altLang="en-US" sz="1800" dirty="0">
                <a:latin typeface="+mn-lt"/>
              </a:rPr>
              <a:t>, 937 (2011)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2060848"/>
            <a:ext cx="3351213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24091" y="2128639"/>
            <a:ext cx="3808413" cy="187642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23992" y="4365104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dirty="0">
                <a:latin typeface="+mn-lt"/>
              </a:rPr>
              <a:t>Competition between collective quantum phases in strongly correlated electron systems depends sensitively  on dimensionality, which is difficult to control by standard solid-state chemistry</a:t>
            </a:r>
          </a:p>
          <a:p>
            <a:endParaRPr lang="en-US" altLang="de-DE" dirty="0">
              <a:latin typeface="+mn-lt"/>
            </a:endParaRPr>
          </a:p>
          <a:p>
            <a:r>
              <a:rPr lang="en-US" altLang="de-DE" b="1" dirty="0">
                <a:solidFill>
                  <a:schemeClr val="accent1"/>
                </a:solidFill>
                <a:latin typeface="+mn-lt"/>
              </a:rPr>
              <a:t>Metal-oxide </a:t>
            </a:r>
            <a:r>
              <a:rPr lang="en-US" altLang="de-DE" b="1" dirty="0" err="1">
                <a:solidFill>
                  <a:schemeClr val="accent1"/>
                </a:solidFill>
                <a:latin typeface="+mn-lt"/>
              </a:rPr>
              <a:t>superlattices</a:t>
            </a:r>
            <a:r>
              <a:rPr lang="en-US" altLang="de-DE" b="1" dirty="0">
                <a:solidFill>
                  <a:schemeClr val="accent1"/>
                </a:solidFill>
                <a:latin typeface="+mn-lt"/>
              </a:rPr>
              <a:t> allow the control of the dimensionality  and collective phase behavior of correlated electron systems</a:t>
            </a:r>
          </a:p>
          <a:p>
            <a:endParaRPr lang="de-CH" dirty="0">
              <a:latin typeface="+mn-lt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77200" y="5592142"/>
            <a:ext cx="55446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>
                <a:latin typeface="+mn-lt"/>
              </a:rPr>
              <a:t>Magnetic volume fraction </a:t>
            </a:r>
            <a:r>
              <a:rPr lang="en-US" altLang="de-DE" b="1" dirty="0" err="1">
                <a:latin typeface="+mn-lt"/>
              </a:rPr>
              <a:t>f</a:t>
            </a:r>
            <a:r>
              <a:rPr lang="en-US" altLang="de-DE" b="1" baseline="-25000" dirty="0" err="1">
                <a:latin typeface="+mn-lt"/>
              </a:rPr>
              <a:t>m</a:t>
            </a:r>
            <a:r>
              <a:rPr lang="en-US" altLang="de-DE" dirty="0">
                <a:latin typeface="+mn-lt"/>
              </a:rPr>
              <a:t> and dielectric permittivity </a:t>
            </a:r>
            <a:r>
              <a:rPr lang="en-US" altLang="de-DE" dirty="0">
                <a:latin typeface="Symbol" panose="05050102010706020507" pitchFamily="18" charset="2"/>
              </a:rPr>
              <a:t>e</a:t>
            </a:r>
            <a:r>
              <a:rPr lang="en-US" altLang="de-DE" baseline="-25000" dirty="0">
                <a:latin typeface="+mn-lt"/>
              </a:rPr>
              <a:t>1</a:t>
            </a:r>
            <a:r>
              <a:rPr lang="en-US" altLang="de-DE" dirty="0">
                <a:latin typeface="+mn-lt"/>
              </a:rPr>
              <a:t>* showing the MI and AFM transition temperatures T</a:t>
            </a:r>
            <a:r>
              <a:rPr lang="en-US" altLang="de-DE" baseline="-25000" dirty="0">
                <a:latin typeface="+mn-lt"/>
              </a:rPr>
              <a:t>MI</a:t>
            </a:r>
            <a:r>
              <a:rPr lang="en-US" altLang="de-DE" dirty="0">
                <a:latin typeface="+mn-lt"/>
              </a:rPr>
              <a:t> and T</a:t>
            </a:r>
            <a:r>
              <a:rPr lang="en-US" altLang="de-DE" baseline="-25000" dirty="0">
                <a:latin typeface="+mn-lt"/>
              </a:rPr>
              <a:t>N</a:t>
            </a:r>
            <a:r>
              <a:rPr lang="en-US" altLang="de-DE" dirty="0">
                <a:latin typeface="+mn-lt"/>
              </a:rPr>
              <a:t>  (tensile strain (SrTiO</a:t>
            </a:r>
            <a:r>
              <a:rPr lang="en-US" altLang="de-DE" baseline="-25000" dirty="0">
                <a:latin typeface="+mn-lt"/>
              </a:rPr>
              <a:t>3</a:t>
            </a:r>
            <a:r>
              <a:rPr lang="en-US" altLang="de-DE" dirty="0">
                <a:latin typeface="+mn-lt"/>
              </a:rPr>
              <a:t>) and compressive strain (LaSrAlO</a:t>
            </a:r>
            <a:r>
              <a:rPr lang="en-US" altLang="de-DE" baseline="-25000" dirty="0">
                <a:latin typeface="+mn-lt"/>
              </a:rPr>
              <a:t>4</a:t>
            </a:r>
            <a:r>
              <a:rPr lang="en-US" altLang="de-DE" dirty="0">
                <a:latin typeface="+mn-lt"/>
              </a:rPr>
              <a:t>)).</a:t>
            </a:r>
          </a:p>
        </p:txBody>
      </p:sp>
    </p:spTree>
    <p:extLst>
      <p:ext uri="{BB962C8B-B14F-4D97-AF65-F5344CB8AC3E}">
        <p14:creationId xmlns:p14="http://schemas.microsoft.com/office/powerpoint/2010/main" val="1907057297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94800" y="277200"/>
            <a:ext cx="820951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LE-</a:t>
            </a:r>
            <a:r>
              <a:rPr lang="de-CH" altLang="en-US" sz="2600" b="1" dirty="0" err="1">
                <a:solidFill>
                  <a:schemeClr val="tx1"/>
                </a:solidFill>
                <a:latin typeface="Symbol" panose="05050102010706020507" pitchFamily="18" charset="2"/>
                <a:ea typeface="ヒラギノ角ゴ Pro W3" charset="0"/>
                <a:cs typeface="ヒラギノ角ゴ Pro W3" charset="0"/>
              </a:rPr>
              <a:t>m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SR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: nanometer-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scale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magnetic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homogeneity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32920" y="963965"/>
            <a:ext cx="872616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Evidence for the homogeneous FM phase in (</a:t>
            </a:r>
            <a:r>
              <a:rPr lang="en-US" altLang="en-US" sz="1800" dirty="0" err="1">
                <a:latin typeface="+mn-lt"/>
              </a:rPr>
              <a:t>Ga,Mn</a:t>
            </a:r>
            <a:r>
              <a:rPr lang="en-US" altLang="en-US" sz="1800" dirty="0">
                <a:latin typeface="+mn-lt"/>
              </a:rPr>
              <a:t>)(</a:t>
            </a:r>
            <a:r>
              <a:rPr lang="en-US" altLang="en-US" sz="1800" dirty="0" err="1">
                <a:latin typeface="+mn-lt"/>
              </a:rPr>
              <a:t>Bi,As</a:t>
            </a:r>
            <a:r>
              <a:rPr lang="en-US" altLang="en-US" sz="1800" dirty="0">
                <a:latin typeface="+mn-lt"/>
              </a:rPr>
              <a:t>) epitaxial layers from </a:t>
            </a:r>
            <a:r>
              <a:rPr lang="en-US" altLang="en-US" sz="1800" dirty="0" err="1">
                <a:latin typeface="Symbol" panose="05050102010706020507" pitchFamily="18" charset="2"/>
              </a:rPr>
              <a:t>m</a:t>
            </a:r>
            <a:r>
              <a:rPr lang="en-US" altLang="en-US" sz="1800" dirty="0" err="1">
                <a:latin typeface="+mn-lt"/>
              </a:rPr>
              <a:t>SR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K. </a:t>
            </a:r>
            <a:r>
              <a:rPr lang="en-US" altLang="en-US" sz="1800" dirty="0" err="1">
                <a:latin typeface="+mn-lt"/>
              </a:rPr>
              <a:t>Levchenko</a:t>
            </a:r>
            <a:r>
              <a:rPr lang="en-US" altLang="en-US" sz="1800" dirty="0">
                <a:latin typeface="+mn-lt"/>
              </a:rPr>
              <a:t> et al., Scientific Reports </a:t>
            </a:r>
            <a:r>
              <a:rPr lang="en-US" altLang="en-US" sz="1800" b="1" dirty="0">
                <a:latin typeface="+mn-lt"/>
              </a:rPr>
              <a:t>9</a:t>
            </a:r>
            <a:r>
              <a:rPr lang="en-US" altLang="en-US" sz="1800" dirty="0">
                <a:latin typeface="+mn-lt"/>
              </a:rPr>
              <a:t>, 3394 (2019)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2199656"/>
            <a:ext cx="3469577" cy="4613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068" y="4379739"/>
            <a:ext cx="3337084" cy="2361629"/>
          </a:xfrm>
          <a:prstGeom prst="rect">
            <a:avLst/>
          </a:prstGeom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79376" y="2145875"/>
            <a:ext cx="669674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>
                <a:latin typeface="+mn-lt"/>
              </a:rPr>
              <a:t>Spintronics: magneto-resistive devices, based on planar Hall effect (PHE), can be made of DFS (</a:t>
            </a:r>
            <a:r>
              <a:rPr lang="en-US" altLang="de-DE" dirty="0" err="1">
                <a:latin typeface="+mn-lt"/>
              </a:rPr>
              <a:t>Ga,Mn</a:t>
            </a:r>
            <a:r>
              <a:rPr lang="en-US" altLang="de-DE" dirty="0">
                <a:latin typeface="+mn-lt"/>
              </a:rPr>
              <a:t>)As</a:t>
            </a:r>
          </a:p>
          <a:p>
            <a:pPr eaLnBrk="1" hangingPunct="1"/>
            <a:r>
              <a:rPr lang="en-US" altLang="de-DE" dirty="0">
                <a:latin typeface="+mn-lt"/>
              </a:rPr>
              <a:t>Adding Bi, (</a:t>
            </a:r>
            <a:r>
              <a:rPr lang="en-US" altLang="de-DE" dirty="0" err="1">
                <a:latin typeface="+mn-lt"/>
              </a:rPr>
              <a:t>Ga,Mn</a:t>
            </a:r>
            <a:r>
              <a:rPr lang="en-US" altLang="de-DE" dirty="0">
                <a:latin typeface="+mn-lt"/>
              </a:rPr>
              <a:t>)(</a:t>
            </a:r>
            <a:r>
              <a:rPr lang="en-US" altLang="de-DE" dirty="0" err="1">
                <a:latin typeface="+mn-lt"/>
              </a:rPr>
              <a:t>Bi,As</a:t>
            </a:r>
            <a:r>
              <a:rPr lang="en-US" altLang="de-DE" dirty="0">
                <a:latin typeface="+mn-lt"/>
              </a:rPr>
              <a:t>), enhances magneto-transport effects due to strong enhancement of spin-orbit coupling</a:t>
            </a:r>
          </a:p>
          <a:p>
            <a:pPr eaLnBrk="1" hangingPunct="1"/>
            <a:r>
              <a:rPr lang="en-US" altLang="de-DE" dirty="0">
                <a:latin typeface="+mn-lt"/>
              </a:rPr>
              <a:t>Practical limitations may arise if the system is inhomogeneous: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eaLnBrk="1" hangingPunct="1"/>
            <a:r>
              <a:rPr lang="en-US" altLang="de-DE" dirty="0">
                <a:latin typeface="+mn-lt"/>
              </a:rPr>
              <a:t> 	       </a:t>
            </a:r>
            <a:r>
              <a:rPr lang="en-US" altLang="de-DE" b="1" dirty="0">
                <a:latin typeface="+mn-lt"/>
              </a:rPr>
              <a:t>use </a:t>
            </a:r>
            <a:r>
              <a:rPr lang="en-US" altLang="de-DE" b="1" dirty="0" err="1">
                <a:latin typeface="+mn-lt"/>
              </a:rPr>
              <a:t>LE-</a:t>
            </a:r>
            <a:r>
              <a:rPr lang="en-US" altLang="de-DE" b="1" dirty="0" err="1">
                <a:latin typeface="Symbol" panose="05050102010706020507" pitchFamily="18" charset="2"/>
              </a:rPr>
              <a:t>m</a:t>
            </a:r>
            <a:r>
              <a:rPr lang="en-US" altLang="de-DE" b="1" baseline="30000" dirty="0" err="1">
                <a:latin typeface="+mn-lt"/>
              </a:rPr>
              <a:t>+</a:t>
            </a:r>
            <a:r>
              <a:rPr lang="en-US" altLang="de-DE" b="1" dirty="0" err="1">
                <a:latin typeface="+mn-lt"/>
              </a:rPr>
              <a:t>SR</a:t>
            </a:r>
            <a:r>
              <a:rPr lang="en-US" altLang="de-DE" b="1" dirty="0">
                <a:latin typeface="+mn-lt"/>
              </a:rPr>
              <a:t> to test magnetic homogeneity</a:t>
            </a:r>
          </a:p>
        </p:txBody>
      </p:sp>
    </p:spTree>
    <p:extLst>
      <p:ext uri="{BB962C8B-B14F-4D97-AF65-F5344CB8AC3E}">
        <p14:creationId xmlns:p14="http://schemas.microsoft.com/office/powerpoint/2010/main" val="25362533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94800" y="277200"/>
            <a:ext cx="820951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LE-</a:t>
            </a:r>
            <a:r>
              <a:rPr lang="de-CH" altLang="en-US" sz="2600" b="1" dirty="0" err="1">
                <a:solidFill>
                  <a:schemeClr val="tx1"/>
                </a:solidFill>
                <a:latin typeface="Symbol" panose="05050102010706020507" pitchFamily="18" charset="2"/>
                <a:ea typeface="ヒラギノ角ゴ Pro W3" charset="0"/>
                <a:cs typeface="ヒラギノ角ゴ Pro W3" charset="0"/>
              </a:rPr>
              <a:t>m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SR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: nanometer-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scale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magnetic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homogeneity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32920" y="963965"/>
            <a:ext cx="872616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Evidence for the homogeneous FM phase in (</a:t>
            </a:r>
            <a:r>
              <a:rPr lang="en-US" altLang="en-US" sz="1800" dirty="0" err="1">
                <a:latin typeface="+mn-lt"/>
              </a:rPr>
              <a:t>Ga,Mn</a:t>
            </a:r>
            <a:r>
              <a:rPr lang="en-US" altLang="en-US" sz="1800" dirty="0">
                <a:latin typeface="+mn-lt"/>
              </a:rPr>
              <a:t>)(</a:t>
            </a:r>
            <a:r>
              <a:rPr lang="en-US" altLang="en-US" sz="1800" dirty="0" err="1">
                <a:latin typeface="+mn-lt"/>
              </a:rPr>
              <a:t>Bi,As</a:t>
            </a:r>
            <a:r>
              <a:rPr lang="en-US" altLang="en-US" sz="1800" dirty="0">
                <a:latin typeface="+mn-lt"/>
              </a:rPr>
              <a:t>) epitaxial layers from </a:t>
            </a:r>
            <a:r>
              <a:rPr lang="en-US" altLang="en-US" sz="1800" dirty="0" err="1">
                <a:latin typeface="Symbol" panose="05050102010706020507" pitchFamily="18" charset="2"/>
              </a:rPr>
              <a:t>m</a:t>
            </a:r>
            <a:r>
              <a:rPr lang="en-US" altLang="en-US" sz="1800" dirty="0" err="1">
                <a:latin typeface="+mn-lt"/>
              </a:rPr>
              <a:t>SR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K. </a:t>
            </a:r>
            <a:r>
              <a:rPr lang="en-US" altLang="en-US" sz="1800" dirty="0" err="1">
                <a:latin typeface="+mn-lt"/>
              </a:rPr>
              <a:t>Levchenko</a:t>
            </a:r>
            <a:r>
              <a:rPr lang="en-US" altLang="en-US" sz="1800" dirty="0">
                <a:latin typeface="+mn-lt"/>
              </a:rPr>
              <a:t> et al., Scientific Reports </a:t>
            </a:r>
            <a:r>
              <a:rPr lang="en-US" altLang="en-US" sz="1800" b="1" dirty="0">
                <a:latin typeface="+mn-lt"/>
              </a:rPr>
              <a:t>9</a:t>
            </a:r>
            <a:r>
              <a:rPr lang="en-US" altLang="en-US" sz="1800" dirty="0">
                <a:latin typeface="+mn-lt"/>
              </a:rPr>
              <a:t>, 3394 (2019)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E33EDD-8548-5A33-B9F0-7CB1E1FF8B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219434"/>
            <a:ext cx="3350028" cy="45831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DB2B3E-8D52-405B-FD34-8EDF02F34C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126" y="2289427"/>
            <a:ext cx="3600017" cy="458312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D614CF0-BE7D-683A-478A-0D7FB515EDAB}"/>
              </a:ext>
            </a:extLst>
          </p:cNvPr>
          <p:cNvGrpSpPr/>
          <p:nvPr/>
        </p:nvGrpSpPr>
        <p:grpSpPr>
          <a:xfrm>
            <a:off x="4570562" y="2221477"/>
            <a:ext cx="3279076" cy="4627061"/>
            <a:chOff x="7497444" y="2175496"/>
            <a:chExt cx="3207068" cy="449386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812FA3B-5050-278F-AD6E-A3A9A8DE7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7444" y="2175496"/>
              <a:ext cx="3207068" cy="233362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46403E4-5EE5-1BA0-0196-447F53599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2132" y="4467086"/>
              <a:ext cx="3042380" cy="2202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9235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94800" y="277200"/>
            <a:ext cx="820951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LE-</a:t>
            </a:r>
            <a:r>
              <a:rPr lang="de-CH" altLang="en-US" sz="2600" b="1" dirty="0" err="1">
                <a:solidFill>
                  <a:schemeClr val="tx1"/>
                </a:solidFill>
                <a:latin typeface="Symbol" panose="05050102010706020507" pitchFamily="18" charset="2"/>
                <a:ea typeface="ヒラギノ角ゴ Pro W3" charset="0"/>
                <a:cs typeface="ヒラギノ角ゴ Pro W3" charset="0"/>
              </a:rPr>
              <a:t>m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SR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: nanometer-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scale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magnetic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homogeneity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32920" y="963965"/>
            <a:ext cx="872616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Evidence for the homogeneous FM phase in (</a:t>
            </a:r>
            <a:r>
              <a:rPr lang="en-US" altLang="en-US" sz="1800" dirty="0" err="1">
                <a:latin typeface="+mn-lt"/>
              </a:rPr>
              <a:t>Ga,Mn</a:t>
            </a:r>
            <a:r>
              <a:rPr lang="en-US" altLang="en-US" sz="1800" dirty="0">
                <a:latin typeface="+mn-lt"/>
              </a:rPr>
              <a:t>)(</a:t>
            </a:r>
            <a:r>
              <a:rPr lang="en-US" altLang="en-US" sz="1800" dirty="0" err="1">
                <a:latin typeface="+mn-lt"/>
              </a:rPr>
              <a:t>Bi,As</a:t>
            </a:r>
            <a:r>
              <a:rPr lang="en-US" altLang="en-US" sz="1800" dirty="0">
                <a:latin typeface="+mn-lt"/>
              </a:rPr>
              <a:t>) epitaxial layers from </a:t>
            </a:r>
            <a:r>
              <a:rPr lang="en-US" altLang="en-US" sz="1800" dirty="0" err="1">
                <a:latin typeface="Symbol" panose="05050102010706020507" pitchFamily="18" charset="2"/>
              </a:rPr>
              <a:t>m</a:t>
            </a:r>
            <a:r>
              <a:rPr lang="en-US" altLang="en-US" sz="1800" dirty="0" err="1">
                <a:latin typeface="+mn-lt"/>
              </a:rPr>
              <a:t>SR</a:t>
            </a:r>
            <a:endParaRPr lang="en-US" altLang="en-US" sz="1800" dirty="0">
              <a:latin typeface="+mn-lt"/>
            </a:endParaRP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K. </a:t>
            </a:r>
            <a:r>
              <a:rPr lang="en-US" altLang="en-US" sz="1800" dirty="0" err="1">
                <a:latin typeface="+mn-lt"/>
              </a:rPr>
              <a:t>Levchenko</a:t>
            </a:r>
            <a:r>
              <a:rPr lang="en-US" altLang="en-US" sz="1800" dirty="0">
                <a:latin typeface="+mn-lt"/>
              </a:rPr>
              <a:t> et al., Scientific Reports </a:t>
            </a:r>
            <a:r>
              <a:rPr lang="en-US" altLang="en-US" sz="1800" b="1" dirty="0">
                <a:latin typeface="+mn-lt"/>
              </a:rPr>
              <a:t>9</a:t>
            </a:r>
            <a:r>
              <a:rPr lang="en-US" altLang="en-US" sz="1800" dirty="0">
                <a:latin typeface="+mn-lt"/>
              </a:rPr>
              <a:t>, 3394 (2019)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43C7A7-AAFB-3881-D86C-259E79DAB952}"/>
              </a:ext>
            </a:extLst>
          </p:cNvPr>
          <p:cNvGrpSpPr/>
          <p:nvPr/>
        </p:nvGrpSpPr>
        <p:grpSpPr>
          <a:xfrm>
            <a:off x="1487488" y="3861048"/>
            <a:ext cx="4568571" cy="2848353"/>
            <a:chOff x="253167" y="3965023"/>
            <a:chExt cx="4568571" cy="284835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2058097-39B6-EC39-B99B-8C45CEC3C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167" y="3965023"/>
              <a:ext cx="4568571" cy="263232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57F4A9-5EE6-03A4-D63E-2FBFD19EB67C}"/>
                </a:ext>
              </a:extLst>
            </p:cNvPr>
            <p:cNvSpPr txBox="1"/>
            <p:nvPr/>
          </p:nvSpPr>
          <p:spPr>
            <a:xfrm>
              <a:off x="467544" y="6581958"/>
              <a:ext cx="4176464" cy="2314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1400" kern="1000" spc="30" dirty="0">
                  <a:latin typeface="+mn-lt"/>
                  <a:cs typeface="Franklin Gothic Book"/>
                </a:rPr>
                <a:t>A.J. Drew et al, Nature Materials </a:t>
              </a:r>
              <a:r>
                <a:rPr lang="de-CH" sz="1400" b="1" kern="1000" spc="30" dirty="0">
                  <a:latin typeface="+mn-lt"/>
                  <a:cs typeface="Franklin Gothic Book"/>
                </a:rPr>
                <a:t>8</a:t>
              </a:r>
              <a:r>
                <a:rPr lang="de-CH" sz="1400" kern="1000" spc="30" dirty="0">
                  <a:latin typeface="+mn-lt"/>
                  <a:cs typeface="Franklin Gothic Book"/>
                </a:rPr>
                <a:t>, 109 (2009)</a:t>
              </a:r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8C6B3284-13C1-A4F3-DA0B-69F73FC43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200" y="1988840"/>
            <a:ext cx="66108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b="1" dirty="0">
                <a:latin typeface="+mn-lt"/>
              </a:rPr>
              <a:t>LE-</a:t>
            </a:r>
            <a:r>
              <a:rPr lang="en-US" altLang="de-DE" b="1" dirty="0" err="1">
                <a:latin typeface="Symbol" panose="05050102010706020507" pitchFamily="18" charset="2"/>
              </a:rPr>
              <a:t>m</a:t>
            </a:r>
            <a:r>
              <a:rPr lang="en-US" altLang="de-DE" b="1" dirty="0" err="1">
                <a:latin typeface="+mn-lt"/>
              </a:rPr>
              <a:t>SR</a:t>
            </a:r>
            <a:r>
              <a:rPr lang="en-US" altLang="de-DE" b="1" dirty="0">
                <a:latin typeface="+mn-lt"/>
              </a:rPr>
              <a:t> shows:</a:t>
            </a:r>
          </a:p>
          <a:p>
            <a:pPr eaLnBrk="1" hangingPunct="1"/>
            <a:endParaRPr lang="en-US" altLang="de-DE" dirty="0">
              <a:latin typeface="+mn-lt"/>
            </a:endParaRPr>
          </a:p>
          <a:p>
            <a:pPr marL="285750" indent="-285750" eaLnBrk="1" hangingPunct="1">
              <a:buSzPct val="150000"/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Long-range FM order develops below T</a:t>
            </a:r>
            <a:r>
              <a:rPr lang="en-US" altLang="de-DE" baseline="-25000" dirty="0">
                <a:latin typeface="+mn-lt"/>
              </a:rPr>
              <a:t>C</a:t>
            </a:r>
            <a:r>
              <a:rPr lang="en-US" altLang="de-DE" dirty="0">
                <a:latin typeface="+mn-lt"/>
              </a:rPr>
              <a:t> in full volume fraction</a:t>
            </a:r>
          </a:p>
          <a:p>
            <a:pPr marL="285750" indent="-285750" eaLnBrk="1" hangingPunct="1">
              <a:buSzPct val="150000"/>
              <a:buFont typeface="Arial" panose="020B0604020202020204" pitchFamily="34" charset="0"/>
              <a:buChar char="•"/>
            </a:pPr>
            <a:endParaRPr lang="en-US" altLang="de-DE" dirty="0">
              <a:latin typeface="+mn-lt"/>
            </a:endParaRPr>
          </a:p>
          <a:p>
            <a:pPr marL="285750" indent="-285750" eaLnBrk="1" hangingPunct="1">
              <a:buSzPct val="150000"/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Weak magnetic stray fields in the substrate indicates single domain FM phase with low interface roughness (&lt;~ 2nm)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43C356-20DA-99A2-E236-3C927A12FB61}"/>
              </a:ext>
            </a:extLst>
          </p:cNvPr>
          <p:cNvGrpSpPr/>
          <p:nvPr/>
        </p:nvGrpSpPr>
        <p:grpSpPr>
          <a:xfrm>
            <a:off x="7163236" y="1986772"/>
            <a:ext cx="3685292" cy="4898612"/>
            <a:chOff x="5436096" y="1916832"/>
            <a:chExt cx="3685292" cy="489861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7A4EB3-E267-0530-757F-6DBB6A189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1916832"/>
              <a:ext cx="3536633" cy="489861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05D368-509D-5358-1768-4BD7FAEC9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2822069"/>
              <a:ext cx="1813084" cy="4629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7630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94800" y="277200"/>
            <a:ext cx="864156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LE-</a:t>
            </a:r>
            <a:r>
              <a:rPr lang="de-CH" altLang="en-US" sz="2600" b="1" dirty="0">
                <a:solidFill>
                  <a:schemeClr val="tx1"/>
                </a:solidFill>
                <a:latin typeface="Symbol" panose="05050102010706020507" pitchFamily="18" charset="2"/>
                <a:ea typeface="ヒラギノ角ゴ Pro W3" charset="0"/>
                <a:cs typeface="ヒラギノ角ゴ Pro W3" charset="0"/>
              </a:rPr>
              <a:t>m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SR: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magnetic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transition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in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multiferroics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under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en-US" sz="2600" b="1" dirty="0" err="1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strain</a:t>
            </a:r>
            <a:r>
              <a:rPr lang="de-CH" altLang="en-US" sz="2600" b="1" dirty="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83433" y="1008000"/>
            <a:ext cx="10081120" cy="76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 hangingPunct="1">
              <a:spcBef>
                <a:spcPts val="1500"/>
              </a:spcBef>
              <a:buSzPct val="45000"/>
            </a:pPr>
            <a:r>
              <a:rPr lang="en-US" altLang="en-US" sz="1800" dirty="0">
                <a:latin typeface="+mn-lt"/>
              </a:rPr>
              <a:t>Engineering the magnetic order in </a:t>
            </a:r>
            <a:r>
              <a:rPr lang="en-US" altLang="en-US" sz="1800" dirty="0" err="1">
                <a:latin typeface="+mn-lt"/>
              </a:rPr>
              <a:t>epitaxially</a:t>
            </a:r>
            <a:r>
              <a:rPr lang="en-US" altLang="en-US" sz="1800" dirty="0">
                <a:latin typeface="+mn-lt"/>
              </a:rPr>
              <a:t> strained Sr</a:t>
            </a:r>
            <a:r>
              <a:rPr lang="en-US" altLang="en-US" sz="1800" baseline="-25000" dirty="0">
                <a:latin typeface="+mn-lt"/>
              </a:rPr>
              <a:t>1-x</a:t>
            </a:r>
            <a:r>
              <a:rPr lang="en-US" altLang="en-US" sz="1800" dirty="0">
                <a:latin typeface="+mn-lt"/>
              </a:rPr>
              <a:t>Ba</a:t>
            </a:r>
            <a:r>
              <a:rPr lang="en-US" altLang="en-US" sz="1800" baseline="-25000" dirty="0">
                <a:latin typeface="+mn-lt"/>
              </a:rPr>
              <a:t>x</a:t>
            </a:r>
            <a:r>
              <a:rPr lang="en-US" altLang="en-US" sz="1800" dirty="0">
                <a:latin typeface="+mn-lt"/>
              </a:rPr>
              <a:t>MnO</a:t>
            </a:r>
            <a:r>
              <a:rPr lang="en-US" altLang="en-US" sz="1800" baseline="-25000" dirty="0">
                <a:latin typeface="+mn-lt"/>
              </a:rPr>
              <a:t>3</a:t>
            </a:r>
            <a:r>
              <a:rPr lang="en-US" altLang="en-US" sz="1800" dirty="0">
                <a:latin typeface="+mn-lt"/>
              </a:rPr>
              <a:t> perovskite thin films</a:t>
            </a:r>
          </a:p>
          <a:p>
            <a:pPr algn="ctr" hangingPunct="1">
              <a:spcBef>
                <a:spcPts val="875"/>
              </a:spcBef>
              <a:buSzPct val="45000"/>
            </a:pPr>
            <a:r>
              <a:rPr lang="en-US" altLang="en-US" sz="1800" dirty="0">
                <a:latin typeface="+mn-lt"/>
              </a:rPr>
              <a:t>L. </a:t>
            </a:r>
            <a:r>
              <a:rPr lang="en-US" altLang="en-US" sz="1800" dirty="0" err="1">
                <a:latin typeface="+mn-lt"/>
              </a:rPr>
              <a:t>Maurel</a:t>
            </a:r>
            <a:r>
              <a:rPr lang="en-US" altLang="en-US" sz="1800" dirty="0">
                <a:latin typeface="+mn-lt"/>
              </a:rPr>
              <a:t> et al., APL Materials </a:t>
            </a:r>
            <a:r>
              <a:rPr lang="en-US" altLang="en-US" sz="1800" b="1" dirty="0">
                <a:latin typeface="+mn-lt"/>
              </a:rPr>
              <a:t>7</a:t>
            </a:r>
            <a:r>
              <a:rPr lang="en-US" altLang="en-US" sz="1800" dirty="0">
                <a:latin typeface="+mn-lt"/>
              </a:rPr>
              <a:t>, 041117 (2019)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2067272"/>
            <a:ext cx="57975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AutoShape 1"/>
          <p:cNvSpPr>
            <a:spLocks noChangeArrowheads="1"/>
          </p:cNvSpPr>
          <p:nvPr/>
        </p:nvSpPr>
        <p:spPr bwMode="auto">
          <a:xfrm>
            <a:off x="1197496" y="5989490"/>
            <a:ext cx="5906616" cy="648512"/>
          </a:xfrm>
          <a:custGeom>
            <a:avLst/>
            <a:gdLst/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800" i="1" baseline="-25000" dirty="0">
                <a:latin typeface="+mn-lt"/>
              </a:rPr>
              <a:t>FIG. 2. Temperature dependence of the transverse fraction </a:t>
            </a:r>
            <a:r>
              <a:rPr lang="en-US" altLang="de-DE" sz="1800" i="1" baseline="-25000" dirty="0" err="1">
                <a:latin typeface="+mn-lt"/>
              </a:rPr>
              <a:t>f</a:t>
            </a:r>
            <a:r>
              <a:rPr lang="en-US" altLang="de-DE" sz="1800" i="1" baseline="-33000" dirty="0" err="1">
                <a:latin typeface="+mn-lt"/>
              </a:rPr>
              <a:t>T</a:t>
            </a:r>
            <a:r>
              <a:rPr lang="en-US" altLang="de-DE" sz="1800" i="1" baseline="15000" dirty="0" err="1">
                <a:latin typeface="+mn-lt"/>
              </a:rPr>
              <a:t>TF</a:t>
            </a:r>
            <a:r>
              <a:rPr lang="en-US" altLang="de-DE" sz="1800" i="1" baseline="-25000" dirty="0">
                <a:latin typeface="+mn-lt"/>
              </a:rPr>
              <a:t> of the muons normalized to the fraction at 300 K, determined from LE-</a:t>
            </a:r>
            <a:r>
              <a:rPr lang="en-US" altLang="de-DE" sz="1800" i="1" baseline="-25000" dirty="0" err="1">
                <a:latin typeface="+mn-lt"/>
              </a:rPr>
              <a:t>μSR</a:t>
            </a:r>
            <a:r>
              <a:rPr lang="en-US" altLang="de-DE" sz="1800" i="1" baseline="-25000" dirty="0">
                <a:latin typeface="+mn-lt"/>
              </a:rPr>
              <a:t> measurements for 10-nm-thick Sr</a:t>
            </a:r>
            <a:r>
              <a:rPr lang="en-US" altLang="de-DE" sz="1800" i="1" baseline="-33000" dirty="0">
                <a:latin typeface="+mn-lt"/>
              </a:rPr>
              <a:t>1-x</a:t>
            </a:r>
            <a:r>
              <a:rPr lang="en-US" altLang="de-DE" sz="1800" i="1" baseline="-25000" dirty="0">
                <a:latin typeface="+mn-lt"/>
              </a:rPr>
              <a:t>Ba</a:t>
            </a:r>
            <a:r>
              <a:rPr lang="en-US" altLang="de-DE" sz="1800" i="1" baseline="-33000" dirty="0">
                <a:latin typeface="+mn-lt"/>
              </a:rPr>
              <a:t>x</a:t>
            </a:r>
            <a:r>
              <a:rPr lang="en-US" altLang="de-DE" sz="1800" i="1" baseline="-25000" dirty="0">
                <a:latin typeface="+mn-lt"/>
              </a:rPr>
              <a:t>MnO</a:t>
            </a:r>
            <a:r>
              <a:rPr lang="en-US" altLang="de-DE" sz="1800" i="1" baseline="-33000" dirty="0">
                <a:latin typeface="+mn-lt"/>
              </a:rPr>
              <a:t>3</a:t>
            </a:r>
            <a:r>
              <a:rPr lang="en-US" altLang="de-DE" sz="1800" i="1" baseline="-25000" dirty="0">
                <a:latin typeface="+mn-lt"/>
              </a:rPr>
              <a:t> films on (a) LSAT and (b) TSO. The arrows indicate the magnetic order temperature.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988840"/>
            <a:ext cx="4324152" cy="19120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269" y="3933056"/>
            <a:ext cx="3397347" cy="282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74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E3543-FFDB-5346-52E8-85414B35D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F3C176-4687-473E-BBDD-2F3030BFD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de-CH" sz="2400" dirty="0"/>
              <a:t>Summary</a:t>
            </a:r>
            <a:br>
              <a:rPr lang="en-US" sz="2400" dirty="0"/>
            </a:b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6D2DD0-0BE7-D801-EE2C-CFF7298AB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089307" cy="4644616"/>
          </a:xfrm>
        </p:spPr>
        <p:txBody>
          <a:bodyPr/>
          <a:lstStyle/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dirty="0"/>
              <a:t>The </a:t>
            </a:r>
            <a:r>
              <a:rPr lang="de-CH" dirty="0" err="1"/>
              <a:t>low-energy</a:t>
            </a:r>
            <a:r>
              <a:rPr lang="de-CH" dirty="0"/>
              <a:t> </a:t>
            </a: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facility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LE-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most</a:t>
            </a:r>
            <a:r>
              <a:rPr lang="de-CH" dirty="0"/>
              <a:t> </a:t>
            </a:r>
            <a:r>
              <a:rPr lang="de-CH" dirty="0" err="1"/>
              <a:t>complex</a:t>
            </a:r>
            <a:r>
              <a:rPr lang="de-CH" dirty="0"/>
              <a:t> experimental </a:t>
            </a:r>
            <a:r>
              <a:rPr lang="de-CH" dirty="0" err="1"/>
              <a:t>setup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studies</a:t>
            </a:r>
            <a:endParaRPr lang="de-CH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dirty="0" err="1"/>
              <a:t>Apparatus</a:t>
            </a:r>
            <a:r>
              <a:rPr lang="de-CH" dirty="0"/>
              <a:t>/experimental </a:t>
            </a:r>
            <a:r>
              <a:rPr lang="de-CH" dirty="0" err="1"/>
              <a:t>effects</a:t>
            </a:r>
            <a:r>
              <a:rPr lang="de-CH" dirty="0"/>
              <a:t> at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implantation</a:t>
            </a:r>
            <a:r>
              <a:rPr lang="de-CH" dirty="0"/>
              <a:t> </a:t>
            </a:r>
            <a:r>
              <a:rPr lang="de-CH" dirty="0" err="1"/>
              <a:t>energies</a:t>
            </a:r>
            <a:r>
              <a:rPr lang="de-CH" dirty="0"/>
              <a:t> </a:t>
            </a:r>
            <a:r>
              <a:rPr lang="de-CH" dirty="0" err="1"/>
              <a:t>makes</a:t>
            </a:r>
            <a:r>
              <a:rPr lang="de-CH" dirty="0"/>
              <a:t> </a:t>
            </a:r>
            <a:r>
              <a:rPr lang="de-CH" dirty="0" err="1"/>
              <a:t>analysis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 </a:t>
            </a:r>
            <a:r>
              <a:rPr lang="de-CH" dirty="0" err="1"/>
              <a:t>complicated</a:t>
            </a:r>
            <a:r>
              <a:rPr lang="de-CH" dirty="0"/>
              <a:t> </a:t>
            </a:r>
            <a:r>
              <a:rPr lang="de-CH" dirty="0" err="1"/>
              <a:t>than</a:t>
            </a:r>
            <a:r>
              <a:rPr lang="de-CH" dirty="0"/>
              <a:t> «</a:t>
            </a:r>
            <a:r>
              <a:rPr lang="de-CH" dirty="0" err="1"/>
              <a:t>standard</a:t>
            </a:r>
            <a:r>
              <a:rPr lang="de-CH" dirty="0"/>
              <a:t>»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data</a:t>
            </a:r>
            <a:endParaRPr lang="de-CH" dirty="0"/>
          </a:p>
          <a:p>
            <a:pPr marL="594900" lvl="1" indent="-342900">
              <a:buSzPct val="100000"/>
              <a:buFont typeface="Courier New" panose="02070309020205020404" pitchFamily="49" charset="0"/>
              <a:buChar char="o"/>
            </a:pPr>
            <a:r>
              <a:rPr lang="de-CH" dirty="0"/>
              <a:t>Time-</a:t>
            </a:r>
            <a:r>
              <a:rPr lang="de-CH" dirty="0" err="1"/>
              <a:t>of</a:t>
            </a:r>
            <a:r>
              <a:rPr lang="de-CH" dirty="0"/>
              <a:t>-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distribution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sample </a:t>
            </a:r>
            <a:r>
              <a:rPr lang="de-CH" dirty="0" err="1"/>
              <a:t>distorting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first</a:t>
            </a:r>
            <a:r>
              <a:rPr lang="de-CH" dirty="0"/>
              <a:t> 70 </a:t>
            </a:r>
            <a:r>
              <a:rPr lang="de-CH" dirty="0" err="1"/>
              <a:t>ns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SR</a:t>
            </a:r>
            <a:r>
              <a:rPr lang="de-CH" dirty="0"/>
              <a:t> </a:t>
            </a:r>
            <a:r>
              <a:rPr lang="de-CH" dirty="0" err="1"/>
              <a:t>spectra</a:t>
            </a:r>
            <a:r>
              <a:rPr lang="de-CH" dirty="0"/>
              <a:t>, 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dependence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asymmetry</a:t>
            </a:r>
            <a:r>
              <a:rPr lang="de-CH" dirty="0"/>
              <a:t>, </a:t>
            </a:r>
            <a:r>
              <a:rPr lang="de-CH" dirty="0" err="1"/>
              <a:t>contribution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reflected</a:t>
            </a:r>
            <a:r>
              <a:rPr lang="de-CH" dirty="0"/>
              <a:t> </a:t>
            </a:r>
            <a:r>
              <a:rPr lang="de-CH" dirty="0" err="1"/>
              <a:t>muons</a:t>
            </a:r>
            <a:r>
              <a:rPr lang="de-CH" dirty="0"/>
              <a:t> </a:t>
            </a:r>
            <a:r>
              <a:rPr lang="de-CH" dirty="0" err="1"/>
              <a:t>below</a:t>
            </a:r>
            <a:r>
              <a:rPr lang="de-CH" dirty="0"/>
              <a:t> 3 keV</a:t>
            </a:r>
          </a:p>
          <a:p>
            <a:pPr marL="594900" lvl="1" indent="-342900">
              <a:buSzPct val="100000"/>
              <a:buFont typeface="Courier New" panose="02070309020205020404" pitchFamily="49" charset="0"/>
              <a:buChar char="o"/>
            </a:pP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stopping</a:t>
            </a:r>
            <a:r>
              <a:rPr lang="de-CH" dirty="0"/>
              <a:t> </a:t>
            </a:r>
            <a:r>
              <a:rPr lang="de-CH" dirty="0" err="1"/>
              <a:t>distribution</a:t>
            </a:r>
            <a:endParaRPr lang="de-CH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dirty="0"/>
              <a:t>Unique experimental </a:t>
            </a:r>
            <a:r>
              <a:rPr lang="de-CH" dirty="0" err="1"/>
              <a:t>capabilities</a:t>
            </a:r>
            <a:r>
              <a:rPr lang="de-CH" dirty="0"/>
              <a:t> in </a:t>
            </a:r>
            <a:r>
              <a:rPr lang="de-CH" dirty="0" err="1"/>
              <a:t>measuring</a:t>
            </a:r>
            <a:r>
              <a:rPr lang="de-CH" dirty="0"/>
              <a:t>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profiles</a:t>
            </a:r>
            <a:r>
              <a:rPr lang="de-CH" dirty="0"/>
              <a:t> in </a:t>
            </a:r>
            <a:r>
              <a:rPr lang="de-CH" dirty="0" err="1"/>
              <a:t>superconductors</a:t>
            </a:r>
            <a:r>
              <a:rPr lang="de-CH" dirty="0"/>
              <a:t> and </a:t>
            </a:r>
            <a:r>
              <a:rPr lang="de-CH" dirty="0" err="1"/>
              <a:t>superconductor</a:t>
            </a:r>
            <a:r>
              <a:rPr lang="de-CH" dirty="0"/>
              <a:t> </a:t>
            </a:r>
            <a:r>
              <a:rPr lang="de-CH" dirty="0" err="1"/>
              <a:t>heterostructures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2-3 </a:t>
            </a:r>
            <a:r>
              <a:rPr lang="de-CH" dirty="0" err="1"/>
              <a:t>nm</a:t>
            </a:r>
            <a:r>
              <a:rPr lang="de-CH" dirty="0"/>
              <a:t> </a:t>
            </a:r>
            <a:r>
              <a:rPr lang="de-CH" dirty="0" err="1"/>
              <a:t>depth</a:t>
            </a:r>
            <a:r>
              <a:rPr lang="de-CH" dirty="0"/>
              <a:t> </a:t>
            </a:r>
            <a:r>
              <a:rPr lang="de-CH" dirty="0" err="1"/>
              <a:t>resolution</a:t>
            </a:r>
            <a:r>
              <a:rPr lang="de-CH" dirty="0"/>
              <a:t>, </a:t>
            </a:r>
            <a:r>
              <a:rPr lang="de-CH" dirty="0" err="1"/>
              <a:t>proximity</a:t>
            </a:r>
            <a:r>
              <a:rPr lang="de-CH" dirty="0"/>
              <a:t> </a:t>
            </a:r>
            <a:r>
              <a:rPr lang="de-CH" dirty="0" err="1"/>
              <a:t>effects</a:t>
            </a:r>
            <a:r>
              <a:rPr lang="de-CH" dirty="0"/>
              <a:t>, </a:t>
            </a:r>
            <a:r>
              <a:rPr lang="de-CH" dirty="0" err="1"/>
              <a:t>homogeneity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order</a:t>
            </a:r>
            <a:r>
              <a:rPr lang="de-CH" dirty="0"/>
              <a:t> in </a:t>
            </a:r>
            <a:r>
              <a:rPr lang="de-CH" dirty="0" err="1"/>
              <a:t>thin</a:t>
            </a:r>
            <a:r>
              <a:rPr lang="de-CH" dirty="0"/>
              <a:t> </a:t>
            </a:r>
            <a:r>
              <a:rPr lang="de-CH" dirty="0" err="1"/>
              <a:t>layers</a:t>
            </a:r>
            <a:r>
              <a:rPr lang="de-CH" dirty="0"/>
              <a:t> and </a:t>
            </a:r>
            <a:r>
              <a:rPr lang="de-CH" dirty="0" err="1"/>
              <a:t>heterostructures</a:t>
            </a:r>
            <a:r>
              <a:rPr lang="de-CH" dirty="0"/>
              <a:t>, dimensional </a:t>
            </a:r>
            <a:r>
              <a:rPr lang="de-CH" dirty="0" err="1"/>
              <a:t>effects</a:t>
            </a:r>
            <a:r>
              <a:rPr lang="de-CH" dirty="0"/>
              <a:t> 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484A82-3C98-8387-3BEB-4F30F6BF4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/>
              <a:t>17.01.2026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4EBF8B-4895-0656-CB02-A8C3FF47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19B1F4-20DD-4C30-637F-E6A7EBBA3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39452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Low-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  <a:r>
              <a:rPr lang="de-CH" dirty="0"/>
              <a:t> </a:t>
            </a:r>
            <a:r>
              <a:rPr lang="de-CH" dirty="0" err="1"/>
              <a:t>facility</a:t>
            </a:r>
            <a:r>
              <a:rPr lang="de-CH" dirty="0"/>
              <a:t> at PSI at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dirty="0"/>
              <a:t>E4 </a:t>
            </a:r>
            <a:r>
              <a:rPr lang="de-CH" dirty="0" err="1"/>
              <a:t>surface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  <a:r>
              <a:rPr lang="de-CH" dirty="0"/>
              <a:t> </a:t>
            </a:r>
            <a:r>
              <a:rPr lang="de-CH" dirty="0" err="1"/>
              <a:t>beamline</a:t>
            </a:r>
            <a:endParaRPr lang="de-CH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ED0804-C135-ED7F-A27B-55F6D0263897}"/>
              </a:ext>
            </a:extLst>
          </p:cNvPr>
          <p:cNvGrpSpPr/>
          <p:nvPr/>
        </p:nvGrpSpPr>
        <p:grpSpPr>
          <a:xfrm>
            <a:off x="623392" y="980728"/>
            <a:ext cx="10369152" cy="5834336"/>
            <a:chOff x="972793" y="835025"/>
            <a:chExt cx="10369152" cy="583433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1" y="1379538"/>
              <a:ext cx="9326563" cy="5180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980286" y="1691180"/>
              <a:ext cx="2519112" cy="728021"/>
            </a:xfrm>
            <a:prstGeom prst="rect">
              <a:avLst/>
            </a:prstGeom>
            <a:solidFill>
              <a:srgbClr val="FFFFFF"/>
            </a:solidFill>
            <a:ln w="9360" cap="flat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spcBef>
                  <a:spcPts val="1125"/>
                </a:spcBef>
              </a:pPr>
              <a:r>
                <a:rPr lang="en-US" altLang="de-DE" sz="1600" b="1" dirty="0">
                  <a:solidFill>
                    <a:schemeClr val="accent3"/>
                  </a:solidFill>
                  <a:latin typeface="+mn-lt"/>
                </a:rPr>
                <a:t>- UHV system, 10</a:t>
              </a:r>
              <a:r>
                <a:rPr lang="en-US" altLang="de-DE" sz="1600" b="1" baseline="30000" dirty="0">
                  <a:solidFill>
                    <a:schemeClr val="accent3"/>
                  </a:solidFill>
                  <a:latin typeface="+mn-lt"/>
                </a:rPr>
                <a:t>-10</a:t>
              </a:r>
              <a:r>
                <a:rPr lang="en-US" altLang="de-DE" sz="1600" b="1" dirty="0">
                  <a:solidFill>
                    <a:schemeClr val="accent3"/>
                  </a:solidFill>
                  <a:latin typeface="+mn-lt"/>
                </a:rPr>
                <a:t> mbar</a:t>
              </a:r>
            </a:p>
            <a:p>
              <a:pPr>
                <a:spcBef>
                  <a:spcPts val="1125"/>
                </a:spcBef>
              </a:pPr>
              <a:r>
                <a:rPr lang="en-US" altLang="de-DE" sz="1600" b="1" dirty="0">
                  <a:solidFill>
                    <a:schemeClr val="accent3"/>
                  </a:solidFill>
                  <a:latin typeface="+mn-lt"/>
                </a:rPr>
                <a:t>- some parts LN</a:t>
              </a:r>
              <a:r>
                <a:rPr lang="en-US" altLang="de-DE" sz="1600" b="1" baseline="-25000" dirty="0">
                  <a:solidFill>
                    <a:schemeClr val="accent3"/>
                  </a:solidFill>
                  <a:latin typeface="+mn-lt"/>
                </a:rPr>
                <a:t>2</a:t>
              </a:r>
              <a:r>
                <a:rPr lang="en-US" altLang="de-DE" sz="1600" b="1" dirty="0">
                  <a:solidFill>
                    <a:schemeClr val="accent3"/>
                  </a:solidFill>
                  <a:latin typeface="+mn-lt"/>
                </a:rPr>
                <a:t> cooled</a:t>
              </a: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972793" y="3009724"/>
              <a:ext cx="3182916" cy="185031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hangingPunct="1">
                <a:lnSpc>
                  <a:spcPct val="120000"/>
                </a:lnSpc>
              </a:pPr>
              <a:r>
                <a:rPr lang="de-CH" altLang="de-DE" sz="1600" b="1" u="sng" dirty="0" err="1">
                  <a:solidFill>
                    <a:schemeClr val="accent3"/>
                  </a:solidFill>
                  <a:latin typeface="+mn-lt"/>
                </a:rPr>
                <a:t>Polarized</a:t>
              </a:r>
              <a:r>
                <a:rPr lang="de-CH" altLang="de-DE" sz="1600" b="1" u="sng" dirty="0">
                  <a:solidFill>
                    <a:schemeClr val="accent3"/>
                  </a:solidFill>
                  <a:latin typeface="+mn-lt"/>
                </a:rPr>
                <a:t> </a:t>
              </a:r>
              <a:r>
                <a:rPr lang="de-CH" altLang="de-DE" sz="1600" b="1" u="sng" dirty="0" err="1">
                  <a:solidFill>
                    <a:schemeClr val="accent3"/>
                  </a:solidFill>
                  <a:latin typeface="+mn-lt"/>
                </a:rPr>
                <a:t>low-energy</a:t>
              </a:r>
              <a:r>
                <a:rPr lang="de-CH" altLang="de-DE" sz="1600" b="1" u="sng" dirty="0">
                  <a:solidFill>
                    <a:schemeClr val="accent3"/>
                  </a:solidFill>
                  <a:latin typeface="+mn-lt"/>
                </a:rPr>
                <a:t> </a:t>
              </a:r>
              <a:r>
                <a:rPr lang="de-CH" altLang="de-DE" sz="1600" b="1" u="sng" dirty="0">
                  <a:solidFill>
                    <a:schemeClr val="accent3"/>
                  </a:solidFill>
                  <a:latin typeface="Symbol" panose="05050102010706020507" pitchFamily="18" charset="2"/>
                </a:rPr>
                <a:t>m</a:t>
              </a:r>
              <a:r>
                <a:rPr lang="de-CH" altLang="de-DE" sz="1600" b="1" u="sng" baseline="30000" dirty="0">
                  <a:solidFill>
                    <a:schemeClr val="accent3"/>
                  </a:solidFill>
                  <a:latin typeface="+mn-lt"/>
                </a:rPr>
                <a:t>+</a:t>
              </a:r>
              <a:r>
                <a:rPr lang="de-CH" altLang="de-DE" sz="1600" b="1" u="sng" dirty="0">
                  <a:solidFill>
                    <a:schemeClr val="accent3"/>
                  </a:solidFill>
                  <a:latin typeface="+mn-lt"/>
                </a:rPr>
                <a:t> Beam 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Energy:          	1 - 30 keV                  </a:t>
              </a:r>
              <a:r>
                <a:rPr lang="en-GB" altLang="de-DE" sz="1600" b="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D</a:t>
              </a:r>
              <a:r>
                <a:rPr lang="en-GB" altLang="de-DE" sz="1600" b="1" dirty="0">
                  <a:solidFill>
                    <a:schemeClr val="accent3"/>
                  </a:solidFill>
                  <a:latin typeface="+mn-lt"/>
                </a:rPr>
                <a:t>E,  </a:t>
              </a:r>
              <a:r>
                <a:rPr lang="en-GB" altLang="de-DE" sz="1600" b="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D</a:t>
              </a:r>
              <a:r>
                <a:rPr lang="en-GB" altLang="de-DE" sz="1600" b="1" dirty="0">
                  <a:solidFill>
                    <a:schemeClr val="accent3"/>
                  </a:solidFill>
                  <a:latin typeface="+mn-lt"/>
                </a:rPr>
                <a:t>t:	    	400 eV,  5 ns      Mean 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Depth: 	5 – 200 </a:t>
              </a:r>
              <a:r>
                <a:rPr lang="de-CH" altLang="de-DE" sz="1600" b="1" dirty="0" err="1">
                  <a:solidFill>
                    <a:schemeClr val="accent3"/>
                  </a:solidFill>
                  <a:latin typeface="+mn-lt"/>
                </a:rPr>
                <a:t>nm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 </a:t>
              </a:r>
              <a:r>
                <a:rPr lang="de-CH" altLang="de-DE" sz="1600" b="1" dirty="0" err="1">
                  <a:solidFill>
                    <a:schemeClr val="accent3"/>
                  </a:solidFill>
                  <a:latin typeface="+mn-lt"/>
                </a:rPr>
                <a:t>Polarization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   	~90 % (</a:t>
              </a:r>
              <a:r>
                <a:rPr lang="de-CH" altLang="de-DE" sz="1600" b="1" dirty="0" err="1">
                  <a:solidFill>
                    <a:schemeClr val="accent3"/>
                  </a:solidFill>
                  <a:latin typeface="+mn-lt"/>
                </a:rPr>
                <a:t>surface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 </a:t>
              </a:r>
              <a:r>
                <a:rPr lang="de-CH" altLang="de-DE" sz="1600" b="1" dirty="0">
                  <a:solidFill>
                    <a:schemeClr val="accent3"/>
                  </a:solidFill>
                  <a:latin typeface="Symbol" panose="05050102010706020507" pitchFamily="18" charset="2"/>
                </a:rPr>
                <a:t>m</a:t>
              </a:r>
              <a:r>
                <a:rPr lang="de-CH" altLang="de-DE" sz="1600" b="1" baseline="30000" dirty="0">
                  <a:solidFill>
                    <a:schemeClr val="accent3"/>
                  </a:solidFill>
                  <a:latin typeface="+mn-lt"/>
                </a:rPr>
                <a:t>+</a:t>
              </a:r>
              <a:r>
                <a:rPr lang="de-CH" altLang="de-DE" sz="1600" b="1" dirty="0">
                  <a:solidFill>
                    <a:schemeClr val="accent3"/>
                  </a:solidFill>
                  <a:latin typeface="+mn-lt"/>
                </a:rPr>
                <a:t>) Beam Spot:    	12 mm (FWHM</a:t>
              </a:r>
              <a:r>
                <a:rPr lang="de-CH" altLang="de-DE" sz="1600" b="1" dirty="0">
                  <a:solidFill>
                    <a:srgbClr val="993300"/>
                  </a:solidFill>
                  <a:latin typeface="+mn-lt"/>
                </a:rPr>
                <a:t>)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3BE91F8-EF5C-BDF6-9D47-EBB9F8FAE506}"/>
                </a:ext>
              </a:extLst>
            </p:cNvPr>
            <p:cNvGrpSpPr/>
            <p:nvPr/>
          </p:nvGrpSpPr>
          <p:grpSpPr>
            <a:xfrm>
              <a:off x="1916810" y="1384300"/>
              <a:ext cx="9425135" cy="5285061"/>
              <a:chOff x="1912886" y="1384300"/>
              <a:chExt cx="9425135" cy="5285061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31744" y="4227786"/>
                <a:ext cx="2452688" cy="2441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7205042" y="3075113"/>
                <a:ext cx="3563240" cy="576051"/>
              </a:xfrm>
              <a:prstGeom prst="rect">
                <a:avLst/>
              </a:prstGeom>
              <a:noFill/>
              <a:ln w="27360" cap="flat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84600" tIns="41400" rIns="84600" bIns="41400">
                <a:spAutoFit/>
              </a:bodyPr>
              <a:lstStyle>
                <a:lvl1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pPr>
                  <a:spcBef>
                    <a:spcPts val="1000"/>
                  </a:spcBef>
                </a:pPr>
                <a:r>
                  <a:rPr lang="en-GB" altLang="de-DE" sz="1600" b="1" dirty="0">
                    <a:latin typeface="+mn-lt"/>
                  </a:rPr>
                  <a:t>~ 16’000 (24’000) LE-</a:t>
                </a:r>
                <a:r>
                  <a:rPr lang="en-GB" altLang="de-DE" sz="1600" b="1" dirty="0">
                    <a:latin typeface="Symbol" panose="05050102010706020507" pitchFamily="18" charset="2"/>
                  </a:rPr>
                  <a:t>m</a:t>
                </a:r>
                <a:r>
                  <a:rPr lang="en-GB" altLang="de-DE" sz="1600" b="1" baseline="30000" dirty="0">
                    <a:latin typeface="+mn-lt"/>
                  </a:rPr>
                  <a:t>+</a:t>
                </a:r>
                <a:r>
                  <a:rPr lang="en-GB" altLang="de-DE" sz="1600" b="1" dirty="0">
                    <a:latin typeface="+mn-lt"/>
                  </a:rPr>
                  <a:t>/s, s-Ar (s-Ne); accelerate up to 20 keV</a:t>
                </a:r>
              </a:p>
            </p:txBody>
          </p:sp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8184233" y="2165872"/>
                <a:ext cx="1716087" cy="327025"/>
              </a:xfrm>
              <a:prstGeom prst="rect">
                <a:avLst/>
              </a:prstGeom>
              <a:noFill/>
              <a:ln w="27360" cap="flat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84600" tIns="41400" rIns="84600" bIns="41400">
                <a:spAutoFit/>
              </a:bodyPr>
              <a:lstStyle>
                <a:lvl1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pPr>
                  <a:spcBef>
                    <a:spcPts val="1000"/>
                  </a:spcBef>
                </a:pPr>
                <a:r>
                  <a:rPr lang="en-GB" altLang="de-DE" sz="1600" b="1" dirty="0"/>
                  <a:t>~2.7 </a:t>
                </a:r>
                <a:r>
                  <a:rPr lang="en-GB" altLang="de-DE" sz="1600" b="1" dirty="0">
                    <a:cs typeface="Arial" charset="0"/>
                  </a:rPr>
                  <a:t>• 10</a:t>
                </a:r>
                <a:r>
                  <a:rPr lang="en-GB" altLang="de-DE" sz="1600" b="1" baseline="30000" dirty="0">
                    <a:cs typeface="Arial" charset="0"/>
                  </a:rPr>
                  <a:t>8</a:t>
                </a:r>
                <a:r>
                  <a:rPr lang="en-GB" altLang="de-DE" sz="1600" b="1" dirty="0">
                    <a:cs typeface="Arial" charset="0"/>
                  </a:rPr>
                  <a:t> </a:t>
                </a:r>
                <a:r>
                  <a:rPr lang="en-GB" altLang="de-DE" sz="1600" b="1" dirty="0">
                    <a:latin typeface="Symbol" pitchFamily="16" charset="2"/>
                    <a:cs typeface="Arial" charset="0"/>
                  </a:rPr>
                  <a:t></a:t>
                </a:r>
                <a:r>
                  <a:rPr lang="en-GB" altLang="de-DE" sz="1600" b="1" baseline="30000" dirty="0">
                    <a:cs typeface="Arial" charset="0"/>
                  </a:rPr>
                  <a:t>+</a:t>
                </a:r>
                <a:r>
                  <a:rPr lang="en-GB" altLang="de-DE" sz="1600" b="1" dirty="0">
                    <a:cs typeface="Arial" charset="0"/>
                  </a:rPr>
                  <a:t>/s</a:t>
                </a:r>
              </a:p>
            </p:txBody>
          </p: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1912886" y="5883424"/>
                <a:ext cx="3484616" cy="576051"/>
              </a:xfrm>
              <a:prstGeom prst="rect">
                <a:avLst/>
              </a:prstGeom>
              <a:noFill/>
              <a:ln w="27360" cap="flat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84600" tIns="41400" rIns="84600" bIns="41400">
                <a:spAutoFit/>
              </a:bodyPr>
              <a:lstStyle>
                <a:lvl1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pPr>
                  <a:spcBef>
                    <a:spcPts val="1000"/>
                  </a:spcBef>
                </a:pPr>
                <a:r>
                  <a:rPr lang="en-GB" altLang="de-DE" sz="1600" b="1" dirty="0">
                    <a:latin typeface="+mn-lt"/>
                  </a:rPr>
                  <a:t>at sample:               		         up to ~ 6’400 (9’600) </a:t>
                </a:r>
                <a:r>
                  <a:rPr lang="en-GB" altLang="de-DE" sz="1600" b="1" dirty="0">
                    <a:latin typeface="Symbol" panose="05050102010706020507" pitchFamily="18" charset="2"/>
                  </a:rPr>
                  <a:t>m</a:t>
                </a:r>
                <a:r>
                  <a:rPr lang="en-GB" altLang="de-DE" sz="1600" b="1" baseline="30000" dirty="0">
                    <a:latin typeface="+mn-lt"/>
                  </a:rPr>
                  <a:t>+</a:t>
                </a:r>
                <a:r>
                  <a:rPr lang="en-GB" altLang="de-DE" sz="1600" b="1" dirty="0">
                    <a:latin typeface="+mn-lt"/>
                  </a:rPr>
                  <a:t>/s, s-Ar (s-Ne)</a:t>
                </a:r>
              </a:p>
            </p:txBody>
          </p:sp>
          <p:sp>
            <p:nvSpPr>
              <p:cNvPr id="19" name="Text Box 10"/>
              <p:cNvSpPr txBox="1">
                <a:spLocks noChangeArrowheads="1"/>
              </p:cNvSpPr>
              <p:nvPr/>
            </p:nvSpPr>
            <p:spPr bwMode="auto">
              <a:xfrm>
                <a:off x="7716264" y="3933056"/>
                <a:ext cx="1980137" cy="290328"/>
              </a:xfrm>
              <a:prstGeom prst="rect">
                <a:avLst/>
              </a:prstGeom>
              <a:noFill/>
              <a:ln w="18360" cap="flat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80280" tIns="37080" rIns="80280" bIns="37080">
                <a:spAutoFit/>
              </a:bodyPr>
              <a:lstStyle>
                <a:lvl1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pPr>
                  <a:spcBef>
                    <a:spcPts val="1000"/>
                  </a:spcBef>
                </a:pPr>
                <a:r>
                  <a:rPr lang="en-GB" altLang="de-DE" sz="1400" b="1" dirty="0">
                    <a:latin typeface="+mn-lt"/>
                  </a:rPr>
                  <a:t>Beam spot at sample</a:t>
                </a:r>
              </a:p>
            </p:txBody>
          </p:sp>
          <p:sp>
            <p:nvSpPr>
              <p:cNvPr id="20" name="Text Box 11"/>
              <p:cNvSpPr txBox="1">
                <a:spLocks noChangeArrowheads="1"/>
              </p:cNvSpPr>
              <p:nvPr/>
            </p:nvSpPr>
            <p:spPr bwMode="auto">
              <a:xfrm>
                <a:off x="4223793" y="2647951"/>
                <a:ext cx="1339527" cy="293625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Spin-rotator (E x B)</a:t>
                </a:r>
              </a:p>
            </p:txBody>
          </p:sp>
          <p:sp>
            <p:nvSpPr>
              <p:cNvPr id="21" name="Text Box 12"/>
              <p:cNvSpPr txBox="1">
                <a:spLocks noChangeArrowheads="1"/>
              </p:cNvSpPr>
              <p:nvPr/>
            </p:nvSpPr>
            <p:spPr bwMode="auto">
              <a:xfrm>
                <a:off x="4410076" y="5335588"/>
                <a:ext cx="1012825" cy="260350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Conical lens</a:t>
                </a:r>
              </a:p>
            </p:txBody>
          </p:sp>
          <p:sp>
            <p:nvSpPr>
              <p:cNvPr id="22" name="Text Box 13"/>
              <p:cNvSpPr txBox="1">
                <a:spLocks noChangeArrowheads="1"/>
              </p:cNvSpPr>
              <p:nvPr/>
            </p:nvSpPr>
            <p:spPr bwMode="auto">
              <a:xfrm>
                <a:off x="4223793" y="4365104"/>
                <a:ext cx="1108075" cy="593576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Start detector</a:t>
                </a:r>
              </a:p>
              <a:p>
                <a:r>
                  <a:rPr lang="en-US" altLang="de-DE" sz="1200" dirty="0">
                    <a:latin typeface="+mn-lt"/>
                  </a:rPr>
                  <a:t>(10 nm C-foil)</a:t>
                </a:r>
              </a:p>
            </p:txBody>
          </p:sp>
          <p:sp>
            <p:nvSpPr>
              <p:cNvPr id="23" name="Text Box 14"/>
              <p:cNvSpPr txBox="1">
                <a:spLocks noChangeArrowheads="1"/>
              </p:cNvSpPr>
              <p:nvPr/>
            </p:nvSpPr>
            <p:spPr bwMode="auto">
              <a:xfrm>
                <a:off x="6091238" y="5589240"/>
                <a:ext cx="1276350" cy="648072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Sample cryostat</a:t>
                </a:r>
              </a:p>
              <a:p>
                <a:r>
                  <a:rPr lang="en-US" altLang="de-DE" sz="1200" b="1" dirty="0">
                    <a:solidFill>
                      <a:srgbClr val="008000"/>
                    </a:solidFill>
                    <a:latin typeface="+mn-lt"/>
                  </a:rPr>
                  <a:t>e+ detectors</a:t>
                </a:r>
              </a:p>
            </p:txBody>
          </p:sp>
          <p:sp>
            <p:nvSpPr>
              <p:cNvPr id="24" name="Text Box 15"/>
              <p:cNvSpPr txBox="1">
                <a:spLocks noChangeArrowheads="1"/>
              </p:cNvSpPr>
              <p:nvPr/>
            </p:nvSpPr>
            <p:spPr bwMode="auto">
              <a:xfrm>
                <a:off x="4349750" y="1384300"/>
                <a:ext cx="1436688" cy="260350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electrostatic mirror</a:t>
                </a:r>
              </a:p>
            </p:txBody>
          </p:sp>
          <p:sp>
            <p:nvSpPr>
              <p:cNvPr id="25" name="Text Box 16"/>
              <p:cNvSpPr txBox="1">
                <a:spLocks noChangeArrowheads="1"/>
              </p:cNvSpPr>
              <p:nvPr/>
            </p:nvSpPr>
            <p:spPr bwMode="auto">
              <a:xfrm>
                <a:off x="6053139" y="2670176"/>
                <a:ext cx="1019175" cy="542801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 err="1">
                    <a:latin typeface="+mn-lt"/>
                  </a:rPr>
                  <a:t>Einzel</a:t>
                </a:r>
                <a:r>
                  <a:rPr lang="en-US" altLang="de-DE" sz="1200" dirty="0">
                    <a:latin typeface="+mn-lt"/>
                  </a:rPr>
                  <a:t> lens</a:t>
                </a:r>
              </a:p>
              <a:p>
                <a:r>
                  <a:rPr lang="en-US" altLang="de-DE" sz="1200" dirty="0">
                    <a:latin typeface="+mn-lt"/>
                  </a:rPr>
                  <a:t>(LN</a:t>
                </a:r>
                <a:r>
                  <a:rPr lang="en-US" altLang="de-DE" sz="1200" baseline="-33000" dirty="0">
                    <a:latin typeface="+mn-lt"/>
                  </a:rPr>
                  <a:t>2</a:t>
                </a:r>
                <a:r>
                  <a:rPr lang="en-US" altLang="de-DE" sz="1200" dirty="0">
                    <a:latin typeface="+mn-lt"/>
                  </a:rPr>
                  <a:t> cooled)</a:t>
                </a:r>
              </a:p>
            </p:txBody>
          </p:sp>
          <p:sp>
            <p:nvSpPr>
              <p:cNvPr id="26" name="Text Box 17"/>
              <p:cNvSpPr txBox="1">
                <a:spLocks noChangeArrowheads="1"/>
              </p:cNvSpPr>
              <p:nvPr/>
            </p:nvSpPr>
            <p:spPr bwMode="auto">
              <a:xfrm>
                <a:off x="7160742" y="2684463"/>
                <a:ext cx="879475" cy="260350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+mn-lt"/>
                  </a:rPr>
                  <a:t>moderator</a:t>
                </a:r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 flipH="1" flipV="1">
                <a:off x="6970713" y="2141539"/>
                <a:ext cx="404812" cy="604837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28" name="Line 19"/>
              <p:cNvSpPr>
                <a:spLocks noChangeShapeType="1"/>
              </p:cNvSpPr>
              <p:nvPr/>
            </p:nvSpPr>
            <p:spPr bwMode="auto">
              <a:xfrm flipH="1" flipV="1">
                <a:off x="6345238" y="2098676"/>
                <a:ext cx="119062" cy="6270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29" name="Line 20"/>
              <p:cNvSpPr>
                <a:spLocks noChangeShapeType="1"/>
              </p:cNvSpPr>
              <p:nvPr/>
            </p:nvSpPr>
            <p:spPr bwMode="auto">
              <a:xfrm flipV="1">
                <a:off x="5715001" y="1930400"/>
                <a:ext cx="193675" cy="19685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0" name="Line 21"/>
              <p:cNvSpPr>
                <a:spLocks noChangeShapeType="1"/>
              </p:cNvSpPr>
              <p:nvPr/>
            </p:nvSpPr>
            <p:spPr bwMode="auto">
              <a:xfrm flipV="1">
                <a:off x="5745164" y="1960563"/>
                <a:ext cx="193675" cy="19685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1" name="Text Box 22"/>
              <p:cNvSpPr txBox="1">
                <a:spLocks noChangeArrowheads="1"/>
              </p:cNvSpPr>
              <p:nvPr/>
            </p:nvSpPr>
            <p:spPr bwMode="auto">
              <a:xfrm>
                <a:off x="4425951" y="3501009"/>
                <a:ext cx="1019175" cy="536005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 err="1">
                    <a:latin typeface="+mn-lt"/>
                  </a:rPr>
                  <a:t>Einzel</a:t>
                </a:r>
                <a:r>
                  <a:rPr lang="en-US" altLang="de-DE" sz="1200" dirty="0">
                    <a:latin typeface="+mn-lt"/>
                  </a:rPr>
                  <a:t> lens</a:t>
                </a:r>
              </a:p>
              <a:p>
                <a:r>
                  <a:rPr lang="en-US" altLang="de-DE" sz="1200" dirty="0">
                    <a:latin typeface="+mn-lt"/>
                  </a:rPr>
                  <a:t>(LN</a:t>
                </a:r>
                <a:r>
                  <a:rPr lang="en-US" altLang="de-DE" sz="1200" baseline="-33000" dirty="0">
                    <a:latin typeface="+mn-lt"/>
                  </a:rPr>
                  <a:t>2</a:t>
                </a:r>
                <a:r>
                  <a:rPr lang="en-US" altLang="de-DE" sz="1200" dirty="0">
                    <a:latin typeface="+mn-lt"/>
                  </a:rPr>
                  <a:t> cooled)</a:t>
                </a:r>
              </a:p>
            </p:txBody>
          </p:sp>
          <p:sp>
            <p:nvSpPr>
              <p:cNvPr id="32" name="Line 23"/>
              <p:cNvSpPr>
                <a:spLocks noChangeShapeType="1"/>
              </p:cNvSpPr>
              <p:nvPr/>
            </p:nvSpPr>
            <p:spPr bwMode="auto">
              <a:xfrm>
                <a:off x="5141913" y="1603375"/>
                <a:ext cx="603250" cy="40163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4" name="Line 25"/>
              <p:cNvSpPr>
                <a:spLocks noChangeShapeType="1"/>
              </p:cNvSpPr>
              <p:nvPr/>
            </p:nvSpPr>
            <p:spPr bwMode="auto">
              <a:xfrm>
                <a:off x="6907214" y="2016125"/>
                <a:ext cx="2009775" cy="15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5" name="Text Box 26"/>
              <p:cNvSpPr txBox="1">
                <a:spLocks noChangeArrowheads="1"/>
              </p:cNvSpPr>
              <p:nvPr/>
            </p:nvSpPr>
            <p:spPr bwMode="auto">
              <a:xfrm>
                <a:off x="7894639" y="1668463"/>
                <a:ext cx="3443382" cy="290512"/>
              </a:xfrm>
              <a:prstGeom prst="rect">
                <a:avLst/>
              </a:prstGeom>
              <a:solidFill>
                <a:srgbClr val="E6E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dirty="0">
                    <a:latin typeface="Symbol" panose="05050102010706020507" pitchFamily="18" charset="2"/>
                  </a:rPr>
                  <a:t>m</a:t>
                </a:r>
                <a:r>
                  <a:rPr lang="en-US" altLang="de-DE" sz="1200" dirty="0">
                    <a:latin typeface="+mn-lt"/>
                  </a:rPr>
                  <a:t>E4 “surface” </a:t>
                </a:r>
                <a:r>
                  <a:rPr lang="en-US" altLang="de-DE" sz="1200" dirty="0">
                    <a:latin typeface="Symbol" panose="05050102010706020507" pitchFamily="18" charset="2"/>
                  </a:rPr>
                  <a:t>m</a:t>
                </a:r>
                <a:r>
                  <a:rPr lang="en-US" altLang="de-DE" sz="1200" baseline="33000" dirty="0">
                    <a:latin typeface="+mn-lt"/>
                  </a:rPr>
                  <a:t>+</a:t>
                </a:r>
                <a:r>
                  <a:rPr lang="en-US" altLang="de-DE" sz="1200" dirty="0">
                    <a:latin typeface="+mn-lt"/>
                  </a:rPr>
                  <a:t> beam, ~4 MeV, ~90% polarization</a:t>
                </a:r>
              </a:p>
            </p:txBody>
          </p:sp>
          <p:sp>
            <p:nvSpPr>
              <p:cNvPr id="36" name="Line 27"/>
              <p:cNvSpPr>
                <a:spLocks noChangeShapeType="1"/>
              </p:cNvSpPr>
              <p:nvPr/>
            </p:nvSpPr>
            <p:spPr bwMode="auto">
              <a:xfrm>
                <a:off x="5808664" y="2354264"/>
                <a:ext cx="401637" cy="1587"/>
              </a:xfrm>
              <a:prstGeom prst="line">
                <a:avLst/>
              </a:prstGeom>
              <a:noFill/>
              <a:ln w="36720" cap="flat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7" name="Line 28"/>
              <p:cNvSpPr>
                <a:spLocks noChangeShapeType="1"/>
              </p:cNvSpPr>
              <p:nvPr/>
            </p:nvSpPr>
            <p:spPr bwMode="auto">
              <a:xfrm>
                <a:off x="7267575" y="2016125"/>
                <a:ext cx="401638" cy="1588"/>
              </a:xfrm>
              <a:prstGeom prst="line">
                <a:avLst/>
              </a:prstGeom>
              <a:noFill/>
              <a:ln w="36720" cap="flat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8" name="Line 29"/>
              <p:cNvSpPr>
                <a:spLocks noChangeShapeType="1"/>
              </p:cNvSpPr>
              <p:nvPr/>
            </p:nvSpPr>
            <p:spPr bwMode="auto">
              <a:xfrm flipV="1">
                <a:off x="5822950" y="2341563"/>
                <a:ext cx="1588" cy="404812"/>
              </a:xfrm>
              <a:prstGeom prst="line">
                <a:avLst/>
              </a:prstGeom>
              <a:noFill/>
              <a:ln w="36720" cap="flat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9" name="Line 30"/>
              <p:cNvSpPr>
                <a:spLocks noChangeShapeType="1"/>
              </p:cNvSpPr>
              <p:nvPr/>
            </p:nvSpPr>
            <p:spPr bwMode="auto">
              <a:xfrm>
                <a:off x="7680325" y="2016125"/>
                <a:ext cx="401638" cy="1588"/>
              </a:xfrm>
              <a:prstGeom prst="line">
                <a:avLst/>
              </a:prstGeom>
              <a:noFill/>
              <a:ln w="36720" cap="flat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0" name="Text Box 31"/>
              <p:cNvSpPr txBox="1">
                <a:spLocks noChangeArrowheads="1"/>
              </p:cNvSpPr>
              <p:nvPr/>
            </p:nvSpPr>
            <p:spPr bwMode="auto">
              <a:xfrm>
                <a:off x="7673976" y="2079625"/>
                <a:ext cx="511175" cy="260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55668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r>
                  <a:rPr lang="en-US" altLang="de-DE" sz="1200" b="1">
                    <a:solidFill>
                      <a:srgbClr val="0000FF"/>
                    </a:solidFill>
                  </a:rPr>
                  <a:t>Spin</a:t>
                </a:r>
              </a:p>
            </p:txBody>
          </p:sp>
          <p:sp>
            <p:nvSpPr>
              <p:cNvPr id="41" name="Line 32"/>
              <p:cNvSpPr>
                <a:spLocks noChangeShapeType="1"/>
              </p:cNvSpPr>
              <p:nvPr/>
            </p:nvSpPr>
            <p:spPr bwMode="auto">
              <a:xfrm>
                <a:off x="5607050" y="5354638"/>
                <a:ext cx="1588" cy="658812"/>
              </a:xfrm>
              <a:prstGeom prst="line">
                <a:avLst/>
              </a:prstGeom>
              <a:noFill/>
              <a:ln w="18360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2" name="Line 33"/>
              <p:cNvSpPr>
                <a:spLocks noChangeShapeType="1"/>
              </p:cNvSpPr>
              <p:nvPr/>
            </p:nvSpPr>
            <p:spPr bwMode="auto">
              <a:xfrm>
                <a:off x="5575300" y="5354638"/>
                <a:ext cx="1588" cy="658812"/>
              </a:xfrm>
              <a:prstGeom prst="line">
                <a:avLst/>
              </a:prstGeom>
              <a:noFill/>
              <a:ln w="18360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3" name="Line 34"/>
              <p:cNvSpPr>
                <a:spLocks noChangeShapeType="1"/>
              </p:cNvSpPr>
              <p:nvPr/>
            </p:nvSpPr>
            <p:spPr bwMode="auto">
              <a:xfrm>
                <a:off x="6024564" y="5356226"/>
                <a:ext cx="1587" cy="658813"/>
              </a:xfrm>
              <a:prstGeom prst="line">
                <a:avLst/>
              </a:prstGeom>
              <a:noFill/>
              <a:ln w="18360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4" name="Line 35"/>
              <p:cNvSpPr>
                <a:spLocks noChangeShapeType="1"/>
              </p:cNvSpPr>
              <p:nvPr/>
            </p:nvSpPr>
            <p:spPr bwMode="auto">
              <a:xfrm>
                <a:off x="6056314" y="5356226"/>
                <a:ext cx="1587" cy="658813"/>
              </a:xfrm>
              <a:prstGeom prst="line">
                <a:avLst/>
              </a:prstGeom>
              <a:noFill/>
              <a:ln w="18360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5" name="Oval 36"/>
              <p:cNvSpPr>
                <a:spLocks noChangeArrowheads="1"/>
              </p:cNvSpPr>
              <p:nvPr/>
            </p:nvSpPr>
            <p:spPr bwMode="auto">
              <a:xfrm>
                <a:off x="7616826" y="1974851"/>
                <a:ext cx="104775" cy="104775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46" name="Oval 37"/>
              <p:cNvSpPr>
                <a:spLocks noChangeArrowheads="1"/>
              </p:cNvSpPr>
              <p:nvPr/>
            </p:nvSpPr>
            <p:spPr bwMode="auto">
              <a:xfrm>
                <a:off x="5767389" y="2311401"/>
                <a:ext cx="104775" cy="104775"/>
              </a:xfrm>
              <a:prstGeom prst="ellipse">
                <a:avLst/>
              </a:prstGeom>
              <a:solidFill>
                <a:srgbClr val="729FCF"/>
              </a:solidFill>
              <a:ln w="9525" cap="flat">
                <a:solidFill>
                  <a:srgbClr val="3465A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47" name="Line 38"/>
              <p:cNvSpPr>
                <a:spLocks noChangeShapeType="1"/>
              </p:cNvSpPr>
              <p:nvPr/>
            </p:nvSpPr>
            <p:spPr bwMode="auto">
              <a:xfrm flipV="1">
                <a:off x="5734050" y="4525963"/>
                <a:ext cx="160338" cy="16351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8" name="Line 39"/>
              <p:cNvSpPr>
                <a:spLocks noChangeShapeType="1"/>
              </p:cNvSpPr>
              <p:nvPr/>
            </p:nvSpPr>
            <p:spPr bwMode="auto">
              <a:xfrm flipV="1">
                <a:off x="5710239" y="4511676"/>
                <a:ext cx="160337" cy="16351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49" name="Line 40"/>
              <p:cNvSpPr>
                <a:spLocks noChangeShapeType="1"/>
              </p:cNvSpPr>
              <p:nvPr/>
            </p:nvSpPr>
            <p:spPr bwMode="auto">
              <a:xfrm>
                <a:off x="5724525" y="4694239"/>
                <a:ext cx="160338" cy="1587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50" name="Text Box 41"/>
            <p:cNvSpPr txBox="1">
              <a:spLocks noChangeArrowheads="1"/>
            </p:cNvSpPr>
            <p:nvPr/>
          </p:nvSpPr>
          <p:spPr bwMode="auto">
            <a:xfrm>
              <a:off x="1970645" y="835025"/>
              <a:ext cx="7272809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1002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</a:tabLst>
                <a:defRPr>
                  <a:solidFill>
                    <a:srgbClr val="000000"/>
                  </a:solidFill>
                  <a:latin typeface="Arial" charset="0"/>
                  <a:ea typeface="AR PL UMing HK" charset="0"/>
                  <a:cs typeface="AR PL UMing HK" charset="0"/>
                </a:defRPr>
              </a:lvl9pPr>
            </a:lstStyle>
            <a:p>
              <a:pPr algn="ctr"/>
              <a:r>
                <a:rPr lang="en-US" altLang="de-DE" dirty="0">
                  <a:latin typeface="+mn-lt"/>
                </a:rPr>
                <a:t>Rates at </a:t>
              </a:r>
              <a:r>
                <a:rPr lang="en-US" altLang="de-DE" b="1" dirty="0">
                  <a:latin typeface="+mn-lt"/>
                </a:rPr>
                <a:t>2.2 mA proton beam current </a:t>
              </a:r>
              <a:r>
                <a:rPr lang="en-US" altLang="de-DE" dirty="0">
                  <a:latin typeface="+mn-lt"/>
                </a:rPr>
                <a:t>(2025)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7260120"/>
      </p:ext>
    </p:extLst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Muon Spin Spectroscopy School 2026, Jan 14 – 21 </a:t>
            </a:r>
            <a:endParaRPr lang="en-GB" noProof="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17.01.2026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60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438BE9-4ACB-3D2F-182A-5B412637F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9A9EF0-F99A-58B4-2E2C-1EFCCEA8DD40}"/>
              </a:ext>
            </a:extLst>
          </p:cNvPr>
          <p:cNvSpPr txBox="1"/>
          <p:nvPr/>
        </p:nvSpPr>
        <p:spPr>
          <a:xfrm>
            <a:off x="2063552" y="4797152"/>
            <a:ext cx="65527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3600" b="1" dirty="0" err="1">
                <a:solidFill>
                  <a:schemeClr val="accent3"/>
                </a:solidFill>
              </a:rPr>
              <a:t>Thank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you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for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your</a:t>
            </a:r>
            <a:r>
              <a:rPr lang="de-CH" sz="3600" b="1" dirty="0">
                <a:solidFill>
                  <a:schemeClr val="accent3"/>
                </a:solidFill>
              </a:rPr>
              <a:t> </a:t>
            </a:r>
            <a:r>
              <a:rPr lang="de-CH" sz="3600" b="1" dirty="0" err="1">
                <a:solidFill>
                  <a:schemeClr val="accent3"/>
                </a:solidFill>
              </a:rPr>
              <a:t>attention</a:t>
            </a:r>
            <a:r>
              <a:rPr lang="de-CH" sz="3600" b="1" dirty="0">
                <a:solidFill>
                  <a:schemeClr val="accent3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0090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1124B-2C93-5B15-8314-5563764C7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52736"/>
            <a:ext cx="10801349" cy="4644616"/>
          </a:xfrm>
        </p:spPr>
        <p:txBody>
          <a:bodyPr anchor="ctr" anchorCtr="0"/>
          <a:lstStyle/>
          <a:p>
            <a:pPr algn="ctr"/>
            <a:r>
              <a:rPr lang="en-US" sz="3200" b="1" dirty="0"/>
              <a:t>Appendix</a:t>
            </a:r>
          </a:p>
          <a:p>
            <a:pPr algn="ctr"/>
            <a:endParaRPr lang="en-US" sz="3200" b="1" dirty="0"/>
          </a:p>
          <a:p>
            <a:pPr algn="ctr"/>
            <a:r>
              <a:rPr lang="de-CH" sz="2400" dirty="0"/>
              <a:t>Depth </a:t>
            </a:r>
            <a:r>
              <a:rPr lang="de-CH" sz="2400" dirty="0" err="1"/>
              <a:t>profiling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defect</a:t>
            </a:r>
            <a:r>
              <a:rPr lang="de-CH" sz="2400" dirty="0"/>
              <a:t> </a:t>
            </a:r>
            <a:r>
              <a:rPr lang="de-CH" sz="2400" dirty="0" err="1"/>
              <a:t>regions</a:t>
            </a:r>
            <a:r>
              <a:rPr lang="de-CH" sz="2400" dirty="0"/>
              <a:t>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nm</a:t>
            </a:r>
            <a:r>
              <a:rPr lang="de-CH" sz="2400" dirty="0"/>
              <a:t> </a:t>
            </a:r>
            <a:r>
              <a:rPr lang="de-CH" sz="2400" dirty="0" err="1"/>
              <a:t>resolution</a:t>
            </a:r>
            <a:r>
              <a:rPr lang="de-CH" sz="2400" dirty="0"/>
              <a:t> at </a:t>
            </a:r>
            <a:r>
              <a:rPr lang="de-CH" sz="2400" dirty="0" err="1"/>
              <a:t>technologically</a:t>
            </a:r>
            <a:r>
              <a:rPr lang="de-CH" sz="2400" dirty="0"/>
              <a:t> relevant </a:t>
            </a:r>
            <a:r>
              <a:rPr lang="de-CH" sz="2400" dirty="0" err="1"/>
              <a:t>semiconductor</a:t>
            </a:r>
            <a:r>
              <a:rPr lang="de-CH" sz="2400" dirty="0"/>
              <a:t> </a:t>
            </a:r>
            <a:r>
              <a:rPr lang="de-CH" sz="2400" dirty="0" err="1"/>
              <a:t>interfaces</a:t>
            </a:r>
            <a:r>
              <a:rPr lang="de-CH" sz="2400" dirty="0"/>
              <a:t> (MOSFETs, solar </a:t>
            </a:r>
            <a:r>
              <a:rPr lang="de-CH" sz="2400" dirty="0" err="1"/>
              <a:t>cells</a:t>
            </a:r>
            <a:r>
              <a:rPr lang="de-CH" sz="2400" dirty="0"/>
              <a:t>)</a:t>
            </a:r>
          </a:p>
          <a:p>
            <a:pPr algn="ctr"/>
            <a:endParaRPr lang="en-US" sz="4000" b="1" dirty="0"/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2173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de-CH" sz="2400" dirty="0" err="1"/>
              <a:t>Why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use</a:t>
            </a:r>
            <a:r>
              <a:rPr lang="de-CH" sz="2400" dirty="0"/>
              <a:t> </a:t>
            </a:r>
            <a:r>
              <a:rPr lang="de-CH" sz="2400" dirty="0">
                <a:latin typeface="Symbol" panose="05050102010706020507" pitchFamily="18" charset="2"/>
              </a:rPr>
              <a:t>m</a:t>
            </a:r>
            <a:r>
              <a:rPr lang="de-CH" sz="2400" baseline="30000" dirty="0"/>
              <a:t>+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measure</a:t>
            </a:r>
            <a:r>
              <a:rPr lang="de-CH" sz="2400" dirty="0"/>
              <a:t> </a:t>
            </a:r>
            <a:r>
              <a:rPr lang="de-CH" sz="2400" dirty="0" err="1"/>
              <a:t>defect</a:t>
            </a:r>
            <a:r>
              <a:rPr lang="de-CH" sz="2400" dirty="0"/>
              <a:t> </a:t>
            </a:r>
            <a:r>
              <a:rPr lang="de-CH" sz="2400" dirty="0" err="1"/>
              <a:t>profiles</a:t>
            </a:r>
            <a:r>
              <a:rPr lang="de-CH" sz="2400" dirty="0"/>
              <a:t> at SC </a:t>
            </a:r>
            <a:r>
              <a:rPr lang="de-CH" sz="2400" dirty="0" err="1"/>
              <a:t>interfaces</a:t>
            </a:r>
            <a:r>
              <a:rPr lang="de-CH" sz="2400" dirty="0"/>
              <a:t>?</a:t>
            </a:r>
            <a:br>
              <a:rPr lang="en-US" sz="2400" dirty="0"/>
            </a:b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089307" cy="4644616"/>
          </a:xfrm>
        </p:spPr>
        <p:txBody>
          <a:bodyPr/>
          <a:lstStyle/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sz="1800" b="1" dirty="0" err="1"/>
              <a:t>Defects</a:t>
            </a:r>
            <a:r>
              <a:rPr lang="de-CH" sz="1800" b="1" dirty="0"/>
              <a:t> and </a:t>
            </a:r>
            <a:r>
              <a:rPr lang="de-CH" sz="1800" b="1" dirty="0" err="1"/>
              <a:t>structural</a:t>
            </a:r>
            <a:r>
              <a:rPr lang="de-CH" sz="1800" b="1" dirty="0"/>
              <a:t> </a:t>
            </a:r>
            <a:r>
              <a:rPr lang="de-CH" sz="1800" b="1" dirty="0" err="1"/>
              <a:t>changes</a:t>
            </a:r>
            <a:r>
              <a:rPr lang="de-CH" sz="1800" b="1" dirty="0"/>
              <a:t> at </a:t>
            </a:r>
            <a:r>
              <a:rPr lang="de-CH" sz="1800" b="1" dirty="0" err="1"/>
              <a:t>semiconductor</a:t>
            </a:r>
            <a:r>
              <a:rPr lang="de-CH" sz="1800" b="1" dirty="0"/>
              <a:t> </a:t>
            </a:r>
            <a:r>
              <a:rPr lang="de-CH" sz="1800" b="1" dirty="0" err="1"/>
              <a:t>interfaces</a:t>
            </a:r>
            <a:r>
              <a:rPr lang="de-CH" sz="1800" b="1" dirty="0"/>
              <a:t> </a:t>
            </a:r>
            <a:r>
              <a:rPr lang="de-CH" sz="1800" b="1" dirty="0" err="1"/>
              <a:t>are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fundamental </a:t>
            </a:r>
            <a:r>
              <a:rPr lang="de-CH" sz="1800" b="1" dirty="0" err="1"/>
              <a:t>importance</a:t>
            </a:r>
            <a:r>
              <a:rPr lang="de-CH" sz="1800" b="1" dirty="0"/>
              <a:t> </a:t>
            </a:r>
            <a:r>
              <a:rPr lang="de-CH" sz="1800" b="1" dirty="0" err="1"/>
              <a:t>for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performance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</a:t>
            </a:r>
            <a:r>
              <a:rPr lang="de-CH" sz="1800" b="1" dirty="0" err="1"/>
              <a:t>semiconductor</a:t>
            </a:r>
            <a:r>
              <a:rPr lang="de-CH" sz="1800" b="1" dirty="0"/>
              <a:t> </a:t>
            </a:r>
            <a:r>
              <a:rPr lang="de-CH" sz="1800" b="1" dirty="0" err="1"/>
              <a:t>devices</a:t>
            </a:r>
            <a:r>
              <a:rPr lang="de-CH" sz="1800" b="1" dirty="0"/>
              <a:t>. </a:t>
            </a:r>
            <a:r>
              <a:rPr lang="en-GB" sz="1800" dirty="0"/>
              <a:t>SiC-based MOSFET fabrication, for example, requires oxidation, ion-implantation and other processes creating defects in the device structure.</a:t>
            </a:r>
            <a:endParaRPr lang="de-CH" sz="1800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sz="1800" b="1" dirty="0"/>
              <a:t>Standard </a:t>
            </a:r>
            <a:r>
              <a:rPr lang="de-CH" sz="1800" b="1" dirty="0" err="1"/>
              <a:t>characterization</a:t>
            </a:r>
            <a:r>
              <a:rPr lang="de-CH" sz="1800" b="1" dirty="0"/>
              <a:t> </a:t>
            </a:r>
            <a:r>
              <a:rPr lang="de-CH" sz="1800" b="1" dirty="0" err="1"/>
              <a:t>methods</a:t>
            </a:r>
            <a:r>
              <a:rPr lang="de-CH" sz="1800" b="1" dirty="0"/>
              <a:t> (DLTS, CV, IV, PL) </a:t>
            </a:r>
            <a:r>
              <a:rPr lang="de-CH" sz="1800" b="1" dirty="0" err="1"/>
              <a:t>for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investigation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</a:t>
            </a:r>
            <a:r>
              <a:rPr lang="de-CH" sz="1800" b="1" dirty="0" err="1"/>
              <a:t>process-induced</a:t>
            </a:r>
            <a:r>
              <a:rPr lang="de-CH" sz="1800" b="1" dirty="0"/>
              <a:t> </a:t>
            </a:r>
            <a:r>
              <a:rPr lang="de-CH" sz="1800" b="1" dirty="0" err="1"/>
              <a:t>defects</a:t>
            </a:r>
            <a:r>
              <a:rPr lang="de-CH" sz="1800" b="1" dirty="0"/>
              <a:t> </a:t>
            </a:r>
            <a:r>
              <a:rPr lang="de-CH" sz="1800" b="1" dirty="0" err="1"/>
              <a:t>have</a:t>
            </a:r>
            <a:r>
              <a:rPr lang="de-CH" sz="1800" b="1" dirty="0"/>
              <a:t> limited </a:t>
            </a:r>
            <a:r>
              <a:rPr lang="de-CH" sz="1800" b="1" dirty="0" err="1"/>
              <a:t>depth</a:t>
            </a:r>
            <a:r>
              <a:rPr lang="de-CH" sz="1800" b="1" dirty="0"/>
              <a:t> </a:t>
            </a:r>
            <a:r>
              <a:rPr lang="de-CH" sz="1800" b="1" dirty="0" err="1"/>
              <a:t>resolution</a:t>
            </a:r>
            <a:r>
              <a:rPr lang="de-CH" sz="1800" b="1" dirty="0"/>
              <a:t> (&gt;100 </a:t>
            </a:r>
            <a:r>
              <a:rPr lang="de-CH" sz="1800" b="1" dirty="0" err="1"/>
              <a:t>nm</a:t>
            </a:r>
            <a:r>
              <a:rPr lang="de-CH" sz="1800" b="1" dirty="0"/>
              <a:t>) </a:t>
            </a:r>
            <a:r>
              <a:rPr lang="de-CH" sz="1800" b="1" dirty="0" err="1"/>
              <a:t>of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defect</a:t>
            </a:r>
            <a:r>
              <a:rPr lang="de-CH" sz="1800" b="1" dirty="0"/>
              <a:t> </a:t>
            </a:r>
            <a:r>
              <a:rPr lang="de-CH" sz="1800" b="1" dirty="0" err="1"/>
              <a:t>profiles</a:t>
            </a:r>
            <a:r>
              <a:rPr lang="de-CH" sz="1800" b="1" dirty="0"/>
              <a:t> </a:t>
            </a:r>
            <a:r>
              <a:rPr lang="de-CH" sz="1800" b="1" dirty="0" err="1"/>
              <a:t>close</a:t>
            </a:r>
            <a:r>
              <a:rPr lang="de-CH" sz="1800" b="1" dirty="0"/>
              <a:t> </a:t>
            </a:r>
            <a:r>
              <a:rPr lang="de-CH" sz="1800" b="1" dirty="0" err="1"/>
              <a:t>to</a:t>
            </a:r>
            <a:r>
              <a:rPr lang="de-CH" sz="1800" b="1" dirty="0"/>
              <a:t> </a:t>
            </a:r>
            <a:r>
              <a:rPr lang="de-CH" sz="1800" b="1" dirty="0" err="1"/>
              <a:t>interfaces</a:t>
            </a:r>
            <a:r>
              <a:rPr lang="de-CH" sz="1800" b="1" dirty="0"/>
              <a:t>. </a:t>
            </a:r>
            <a:r>
              <a:rPr lang="de-CH" sz="1800" dirty="0"/>
              <a:t>ARPES, TEM and EELS </a:t>
            </a:r>
            <a:r>
              <a:rPr lang="de-CH" sz="1800" dirty="0" err="1"/>
              <a:t>show</a:t>
            </a:r>
            <a:r>
              <a:rPr lang="de-CH" sz="1800" dirty="0"/>
              <a:t> large </a:t>
            </a:r>
            <a:r>
              <a:rPr lang="de-CH" sz="1800" dirty="0" err="1"/>
              <a:t>spread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data</a:t>
            </a:r>
            <a:r>
              <a:rPr lang="de-CH" sz="1800" dirty="0"/>
              <a:t> </a:t>
            </a:r>
            <a:r>
              <a:rPr lang="de-CH" sz="1800" dirty="0" err="1"/>
              <a:t>from</a:t>
            </a:r>
            <a:r>
              <a:rPr lang="de-CH" sz="1800" dirty="0"/>
              <a:t> </a:t>
            </a:r>
            <a:r>
              <a:rPr lang="de-CH" sz="1800" dirty="0" err="1"/>
              <a:t>nm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tens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nm.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sz="1800" dirty="0" err="1"/>
              <a:t>Defect</a:t>
            </a:r>
            <a:r>
              <a:rPr lang="de-CH" sz="1800" dirty="0"/>
              <a:t> </a:t>
            </a:r>
            <a:r>
              <a:rPr lang="de-CH" sz="1800" dirty="0" err="1"/>
              <a:t>profile</a:t>
            </a:r>
            <a:r>
              <a:rPr lang="de-CH" sz="1800" dirty="0"/>
              <a:t> </a:t>
            </a:r>
            <a:r>
              <a:rPr lang="de-CH" sz="1800" dirty="0" err="1"/>
              <a:t>information</a:t>
            </a:r>
            <a:r>
              <a:rPr lang="de-CH" sz="1800" dirty="0"/>
              <a:t> on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nm</a:t>
            </a:r>
            <a:r>
              <a:rPr lang="de-CH" sz="1800" dirty="0"/>
              <a:t> </a:t>
            </a:r>
            <a:r>
              <a:rPr lang="de-CH" sz="1800" dirty="0" err="1"/>
              <a:t>scale</a:t>
            </a:r>
            <a:r>
              <a:rPr lang="de-CH" sz="1800" dirty="0"/>
              <a:t> </a:t>
            </a:r>
            <a:r>
              <a:rPr lang="de-CH" sz="1800" dirty="0" err="1"/>
              <a:t>is</a:t>
            </a:r>
            <a:r>
              <a:rPr lang="de-CH" sz="1800" dirty="0"/>
              <a:t> essential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better</a:t>
            </a:r>
            <a:r>
              <a:rPr lang="de-CH" sz="1800" dirty="0"/>
              <a:t> </a:t>
            </a:r>
            <a:r>
              <a:rPr lang="de-CH" sz="1800" dirty="0" err="1"/>
              <a:t>understand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relation</a:t>
            </a:r>
            <a:r>
              <a:rPr lang="de-CH" sz="1800" dirty="0"/>
              <a:t> </a:t>
            </a:r>
            <a:r>
              <a:rPr lang="de-CH" sz="1800" dirty="0" err="1"/>
              <a:t>between</a:t>
            </a:r>
            <a:r>
              <a:rPr lang="de-CH" sz="1800" dirty="0"/>
              <a:t> </a:t>
            </a:r>
            <a:r>
              <a:rPr lang="de-CH" sz="1800" dirty="0" err="1"/>
              <a:t>defects</a:t>
            </a:r>
            <a:r>
              <a:rPr lang="de-CH" sz="1800" dirty="0"/>
              <a:t> and </a:t>
            </a:r>
            <a:r>
              <a:rPr lang="de-CH" sz="1800" dirty="0" err="1"/>
              <a:t>limitations</a:t>
            </a:r>
            <a:r>
              <a:rPr lang="de-CH" sz="1800" dirty="0"/>
              <a:t> in </a:t>
            </a:r>
            <a:r>
              <a:rPr lang="de-CH" sz="1800" dirty="0" err="1"/>
              <a:t>device</a:t>
            </a:r>
            <a:r>
              <a:rPr lang="de-CH" sz="1800" dirty="0"/>
              <a:t> </a:t>
            </a:r>
            <a:r>
              <a:rPr lang="de-CH" sz="1800" dirty="0" err="1"/>
              <a:t>performance</a:t>
            </a:r>
            <a:r>
              <a:rPr lang="de-CH" sz="1800" dirty="0"/>
              <a:t>.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sz="1800" dirty="0"/>
              <a:t>Low-</a:t>
            </a:r>
            <a:r>
              <a:rPr lang="de-CH" sz="1800" dirty="0" err="1"/>
              <a:t>energy</a:t>
            </a:r>
            <a:r>
              <a:rPr lang="de-CH" sz="1800" dirty="0"/>
              <a:t> </a:t>
            </a:r>
            <a:r>
              <a:rPr lang="de-CH" sz="1800" dirty="0" err="1"/>
              <a:t>muon</a:t>
            </a:r>
            <a:r>
              <a:rPr lang="de-CH" sz="1800" dirty="0"/>
              <a:t> </a:t>
            </a:r>
            <a:r>
              <a:rPr lang="de-CH" sz="1800" dirty="0" err="1"/>
              <a:t>spin</a:t>
            </a:r>
            <a:r>
              <a:rPr lang="de-CH" sz="1800" dirty="0"/>
              <a:t> </a:t>
            </a:r>
            <a:r>
              <a:rPr lang="de-CH" sz="1800" dirty="0" err="1"/>
              <a:t>rotation</a:t>
            </a:r>
            <a:r>
              <a:rPr lang="de-CH" sz="1800" dirty="0"/>
              <a:t> (</a:t>
            </a:r>
            <a:r>
              <a:rPr lang="de-CH" sz="1800" dirty="0" err="1"/>
              <a:t>LE-</a:t>
            </a:r>
            <a:r>
              <a:rPr lang="de-CH" sz="1800" dirty="0" err="1">
                <a:latin typeface="Symbol" panose="05050102010706020507" pitchFamily="18" charset="2"/>
              </a:rPr>
              <a:t>m</a:t>
            </a:r>
            <a:r>
              <a:rPr lang="de-CH" sz="1800" baseline="30000" dirty="0" err="1"/>
              <a:t>+</a:t>
            </a:r>
            <a:r>
              <a:rPr lang="de-CH" sz="1800" dirty="0" err="1"/>
              <a:t>SR</a:t>
            </a:r>
            <a:r>
              <a:rPr lang="de-CH" sz="1800" dirty="0"/>
              <a:t>, 1 – 30 keV, </a:t>
            </a:r>
            <a:r>
              <a:rPr lang="de-CH" sz="1800" dirty="0" err="1"/>
              <a:t>mean</a:t>
            </a:r>
            <a:r>
              <a:rPr lang="de-CH" sz="1800" dirty="0"/>
              <a:t> </a:t>
            </a:r>
            <a:r>
              <a:rPr lang="de-CH" sz="1800" dirty="0" err="1"/>
              <a:t>implantation</a:t>
            </a:r>
            <a:r>
              <a:rPr lang="de-CH" sz="1800" dirty="0"/>
              <a:t> </a:t>
            </a:r>
            <a:r>
              <a:rPr lang="de-CH" sz="1800" dirty="0" err="1"/>
              <a:t>depths</a:t>
            </a:r>
            <a:r>
              <a:rPr lang="de-CH" sz="1800" dirty="0"/>
              <a:t> 5 – 200 </a:t>
            </a:r>
            <a:r>
              <a:rPr lang="de-CH" sz="1800" dirty="0" err="1"/>
              <a:t>nm</a:t>
            </a:r>
            <a:r>
              <a:rPr lang="de-CH" sz="1800" dirty="0"/>
              <a:t>) </a:t>
            </a:r>
            <a:r>
              <a:rPr lang="de-CH" sz="1800" dirty="0" err="1"/>
              <a:t>is</a:t>
            </a:r>
            <a:r>
              <a:rPr lang="de-CH" sz="1800" dirty="0"/>
              <a:t> a powerful </a:t>
            </a:r>
            <a:r>
              <a:rPr lang="de-CH" sz="1800" dirty="0" err="1"/>
              <a:t>tool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study</a:t>
            </a:r>
            <a:r>
              <a:rPr lang="de-CH" sz="1800" dirty="0"/>
              <a:t> </a:t>
            </a:r>
            <a:r>
              <a:rPr lang="de-CH" sz="1800" dirty="0" err="1"/>
              <a:t>defect</a:t>
            </a:r>
            <a:r>
              <a:rPr lang="de-CH" sz="1800" dirty="0"/>
              <a:t> </a:t>
            </a:r>
            <a:r>
              <a:rPr lang="de-CH" sz="1800" dirty="0" err="1"/>
              <a:t>distributions</a:t>
            </a:r>
            <a:r>
              <a:rPr lang="de-CH" sz="1800" dirty="0"/>
              <a:t> </a:t>
            </a:r>
            <a:r>
              <a:rPr lang="de-CH" sz="1800" dirty="0" err="1"/>
              <a:t>with</a:t>
            </a:r>
            <a:r>
              <a:rPr lang="de-CH" sz="1800" dirty="0"/>
              <a:t> </a:t>
            </a:r>
            <a:r>
              <a:rPr lang="de-CH" sz="1800" dirty="0" err="1"/>
              <a:t>nm</a:t>
            </a:r>
            <a:r>
              <a:rPr lang="de-CH" sz="1800" dirty="0"/>
              <a:t> </a:t>
            </a:r>
            <a:r>
              <a:rPr lang="de-CH" sz="1800" dirty="0" err="1"/>
              <a:t>depth</a:t>
            </a:r>
            <a:r>
              <a:rPr lang="de-CH" sz="1800" dirty="0"/>
              <a:t> </a:t>
            </a:r>
            <a:r>
              <a:rPr lang="de-CH" sz="1800" dirty="0" err="1"/>
              <a:t>resolution</a:t>
            </a:r>
            <a:r>
              <a:rPr lang="de-CH" sz="1800" dirty="0"/>
              <a:t>.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endParaRPr lang="de-CH" sz="1800" b="1" dirty="0"/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de-CH" sz="1800" b="1" dirty="0"/>
              <a:t>Here: </a:t>
            </a:r>
            <a:r>
              <a:rPr lang="de-CH" sz="1800" b="1" dirty="0" err="1"/>
              <a:t>study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effect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</a:t>
            </a:r>
            <a:r>
              <a:rPr lang="de-CH" sz="1800" b="1" dirty="0" err="1"/>
              <a:t>defects</a:t>
            </a:r>
            <a:r>
              <a:rPr lang="de-CH" sz="1800" b="1" dirty="0"/>
              <a:t> in proton-</a:t>
            </a:r>
            <a:r>
              <a:rPr lang="de-CH" sz="1800" b="1" dirty="0" err="1"/>
              <a:t>irradiated</a:t>
            </a:r>
            <a:r>
              <a:rPr lang="de-CH" sz="1800" b="1" dirty="0"/>
              <a:t> Si and 4H-SiC on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formation</a:t>
            </a:r>
            <a:r>
              <a:rPr lang="de-CH" sz="1800" b="1" dirty="0"/>
              <a:t> </a:t>
            </a:r>
            <a:r>
              <a:rPr lang="de-CH" sz="1800" b="1" dirty="0" err="1"/>
              <a:t>of</a:t>
            </a:r>
            <a:r>
              <a:rPr lang="de-CH" sz="1800" b="1" dirty="0"/>
              <a:t> hydrogen-like </a:t>
            </a:r>
            <a:r>
              <a:rPr lang="de-CH" sz="1800" b="1" dirty="0" err="1"/>
              <a:t>muonium</a:t>
            </a:r>
            <a:r>
              <a:rPr lang="de-CH" sz="1800" b="1" dirty="0"/>
              <a:t> </a:t>
            </a:r>
            <a:r>
              <a:rPr lang="de-CH" sz="1800" b="1" dirty="0" err="1"/>
              <a:t>states</a:t>
            </a:r>
            <a:r>
              <a:rPr lang="de-CH" sz="1800" b="1" dirty="0"/>
              <a:t>, and </a:t>
            </a:r>
            <a:r>
              <a:rPr lang="de-CH" sz="1800" b="1" dirty="0" err="1"/>
              <a:t>apply</a:t>
            </a:r>
            <a:r>
              <a:rPr lang="de-CH" sz="1800" b="1" dirty="0"/>
              <a:t> </a:t>
            </a:r>
            <a:r>
              <a:rPr lang="de-CH" sz="1800" b="1" dirty="0" err="1"/>
              <a:t>the</a:t>
            </a:r>
            <a:r>
              <a:rPr lang="de-CH" sz="1800" b="1" dirty="0"/>
              <a:t> </a:t>
            </a:r>
            <a:r>
              <a:rPr lang="de-CH" sz="1800" b="1" dirty="0" err="1"/>
              <a:t>technique</a:t>
            </a:r>
            <a:r>
              <a:rPr lang="de-CH" sz="1800" b="1" dirty="0"/>
              <a:t> </a:t>
            </a:r>
            <a:r>
              <a:rPr lang="de-CH" sz="1800" b="1" dirty="0" err="1"/>
              <a:t>to</a:t>
            </a:r>
            <a:r>
              <a:rPr lang="de-CH" sz="1800" b="1" dirty="0"/>
              <a:t> SiO</a:t>
            </a:r>
            <a:r>
              <a:rPr lang="de-CH" sz="1800" b="1" baseline="-25000" dirty="0"/>
              <a:t>2</a:t>
            </a:r>
            <a:r>
              <a:rPr lang="de-CH" sz="1800" b="1" dirty="0"/>
              <a:t>/Si, SiO</a:t>
            </a:r>
            <a:r>
              <a:rPr lang="de-CH" sz="1800" b="1" baseline="-25000" dirty="0"/>
              <a:t>2</a:t>
            </a:r>
            <a:r>
              <a:rPr lang="de-CH" sz="1800" b="1" dirty="0"/>
              <a:t>/SiC </a:t>
            </a:r>
            <a:r>
              <a:rPr lang="de-CH" sz="1800" b="1" dirty="0" err="1"/>
              <a:t>interfaces</a:t>
            </a:r>
            <a:r>
              <a:rPr lang="de-CH" sz="1800" b="1" dirty="0"/>
              <a:t> and solar </a:t>
            </a:r>
            <a:r>
              <a:rPr lang="de-CH" sz="1800" b="1" dirty="0" err="1"/>
              <a:t>cell</a:t>
            </a:r>
            <a:r>
              <a:rPr lang="de-CH" sz="1800" b="1" dirty="0"/>
              <a:t> </a:t>
            </a:r>
            <a:r>
              <a:rPr lang="de-CH" sz="1800" b="1" dirty="0" err="1"/>
              <a:t>materials</a:t>
            </a:r>
            <a:r>
              <a:rPr lang="de-CH" sz="1800" b="1" dirty="0"/>
              <a:t> (CIGS).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/>
              <a:t>17.01.2026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91618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495E6-5B6E-6E91-22F7-980631CD2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dirty="0"/>
              <a:t>Muonium complexes in Si and 4H-SiC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FE19F-B461-A342-075F-8BBBE426D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63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8D3284-A935-E17C-1BC7-7E0E12413AAA}"/>
              </a:ext>
            </a:extLst>
          </p:cNvPr>
          <p:cNvSpPr txBox="1"/>
          <p:nvPr/>
        </p:nvSpPr>
        <p:spPr>
          <a:xfrm>
            <a:off x="8456067" y="5417352"/>
            <a:ext cx="3735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R. L. Lichti, </a:t>
            </a:r>
            <a:r>
              <a:rPr lang="en-GB" sz="1200" i="1" dirty="0"/>
              <a:t>et al</a:t>
            </a:r>
            <a:r>
              <a:rPr lang="en-GB" sz="1200" dirty="0"/>
              <a:t>., Phys. Rev. B 70, 165204 (2004)</a:t>
            </a:r>
            <a:endParaRPr lang="en-GB" sz="1200" dirty="0">
              <a:cs typeface="Calibri" panose="020F0502020204030204" pitchFamily="34" charset="0"/>
            </a:endParaRPr>
          </a:p>
          <a:p>
            <a:r>
              <a:rPr lang="en-GB" sz="1200" dirty="0">
                <a:cs typeface="Calibri" panose="020F0502020204030204" pitchFamily="34" charset="0"/>
              </a:rPr>
              <a:t>M. E. </a:t>
            </a:r>
            <a:r>
              <a:rPr lang="en-GB" sz="1200" dirty="0" err="1">
                <a:cs typeface="Calibri" panose="020F0502020204030204" pitchFamily="34" charset="0"/>
              </a:rPr>
              <a:t>Bathen</a:t>
            </a:r>
            <a:r>
              <a:rPr lang="en-GB" sz="1200" dirty="0">
                <a:cs typeface="Calibri" panose="020F0502020204030204" pitchFamily="34" charset="0"/>
              </a:rPr>
              <a:t>, </a:t>
            </a:r>
            <a:r>
              <a:rPr lang="en-GB" sz="1200" i="1" dirty="0">
                <a:cs typeface="Calibri" panose="020F0502020204030204" pitchFamily="34" charset="0"/>
              </a:rPr>
              <a:t>et al</a:t>
            </a:r>
            <a:r>
              <a:rPr lang="en-GB" sz="1200" dirty="0">
                <a:cs typeface="Calibri" panose="020F0502020204030204" pitchFamily="34" charset="0"/>
              </a:rPr>
              <a:t>., J. Appl. Phys. 127, 085701 (2020)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CEE4B9-2867-98C4-C575-3F7B0BD22998}"/>
              </a:ext>
            </a:extLst>
          </p:cNvPr>
          <p:cNvGrpSpPr/>
          <p:nvPr/>
        </p:nvGrpSpPr>
        <p:grpSpPr>
          <a:xfrm>
            <a:off x="4367808" y="836712"/>
            <a:ext cx="3865979" cy="4481653"/>
            <a:chOff x="5306828" y="1085039"/>
            <a:chExt cx="2899484" cy="336124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DFD7FFB-3F5D-C0D1-4031-740C06BBF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6828" y="1514489"/>
              <a:ext cx="2899484" cy="293179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C99440-DEAA-7B76-E4C5-2EF3C6DEF546}"/>
                </a:ext>
              </a:extLst>
            </p:cNvPr>
            <p:cNvSpPr txBox="1"/>
            <p:nvPr/>
          </p:nvSpPr>
          <p:spPr>
            <a:xfrm>
              <a:off x="6748758" y="1421965"/>
              <a:ext cx="0" cy="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GB" sz="24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5425D99-7B06-5B95-88B7-B30017ABF211}"/>
                </a:ext>
              </a:extLst>
            </p:cNvPr>
            <p:cNvSpPr txBox="1"/>
            <p:nvPr/>
          </p:nvSpPr>
          <p:spPr>
            <a:xfrm>
              <a:off x="5580111" y="1085039"/>
              <a:ext cx="2232248" cy="5760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b="1" dirty="0">
                  <a:solidFill>
                    <a:srgbClr val="000000"/>
                  </a:solidFill>
                </a:rPr>
                <a:t>4H-SiC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F0212E-85C2-95B9-2E3E-37CDE2AD09F9}"/>
              </a:ext>
            </a:extLst>
          </p:cNvPr>
          <p:cNvGrpSpPr/>
          <p:nvPr/>
        </p:nvGrpSpPr>
        <p:grpSpPr>
          <a:xfrm>
            <a:off x="1608746" y="889593"/>
            <a:ext cx="3055065" cy="2873299"/>
            <a:chOff x="845865" y="995055"/>
            <a:chExt cx="2291299" cy="215497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B961044-ABF7-080B-1C1A-A6C1DBDB6218}"/>
                </a:ext>
              </a:extLst>
            </p:cNvPr>
            <p:cNvGrpSpPr/>
            <p:nvPr/>
          </p:nvGrpSpPr>
          <p:grpSpPr>
            <a:xfrm>
              <a:off x="845865" y="995055"/>
              <a:ext cx="2291299" cy="2154974"/>
              <a:chOff x="1198957" y="1955911"/>
              <a:chExt cx="2291299" cy="2154974"/>
            </a:xfrm>
          </p:grpSpPr>
          <p:pic>
            <p:nvPicPr>
              <p:cNvPr id="7" name="Picture 6" descr="A diagram of a molecule&#10;&#10;Description automatically generated">
                <a:extLst>
                  <a:ext uri="{FF2B5EF4-FFF2-40B4-BE49-F238E27FC236}">
                    <a16:creationId xmlns:a16="http://schemas.microsoft.com/office/drawing/2014/main" id="{3B18FFA5-BB8D-BE33-1E75-49F3FEF26D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3894" t="16680" r="23939" b="14890"/>
              <a:stretch/>
            </p:blipFill>
            <p:spPr>
              <a:xfrm>
                <a:off x="1198957" y="2558975"/>
                <a:ext cx="1756507" cy="155191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9C9C74-66C8-BB77-94CC-A9F398B53839}"/>
                  </a:ext>
                </a:extLst>
              </p:cNvPr>
              <p:cNvSpPr txBox="1"/>
              <p:nvPr/>
            </p:nvSpPr>
            <p:spPr>
              <a:xfrm>
                <a:off x="1258008" y="1955911"/>
                <a:ext cx="2232248" cy="5760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GB" sz="2400" b="1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</p:grpSp>
        <p:sp>
          <p:nvSpPr>
            <p:cNvPr id="23" name="Connector 22">
              <a:extLst>
                <a:ext uri="{FF2B5EF4-FFF2-40B4-BE49-F238E27FC236}">
                  <a16:creationId xmlns:a16="http://schemas.microsoft.com/office/drawing/2014/main" id="{8DDB9ADC-60C0-55D4-ED3F-D033E25126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3898" y="2762839"/>
              <a:ext cx="108000" cy="108000"/>
            </a:xfrm>
            <a:prstGeom prst="flowChartConnector">
              <a:avLst/>
            </a:prstGeom>
            <a:solidFill>
              <a:srgbClr val="C3882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12700" prstMaterial="plastic">
              <a:bevelT w="50800" h="50800"/>
              <a:extrusionClr>
                <a:schemeClr val="accent2">
                  <a:lumMod val="75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25" name="Connector 24">
              <a:extLst>
                <a:ext uri="{FF2B5EF4-FFF2-40B4-BE49-F238E27FC236}">
                  <a16:creationId xmlns:a16="http://schemas.microsoft.com/office/drawing/2014/main" id="{EC3E8BB9-A3C5-9AC0-8232-5F35BCD556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0118" y="2309528"/>
              <a:ext cx="108000" cy="108000"/>
            </a:xfrm>
            <a:prstGeom prst="flowChartConnector">
              <a:avLst/>
            </a:prstGeom>
            <a:solidFill>
              <a:srgbClr val="C3882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12700" prstMaterial="plastic">
              <a:bevelT w="50800" h="50800"/>
              <a:extrusionClr>
                <a:schemeClr val="accent2">
                  <a:lumMod val="75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7E1267-AF4E-918E-8568-7D234EB116B1}"/>
                </a:ext>
              </a:extLst>
            </p:cNvPr>
            <p:cNvSpPr txBox="1"/>
            <p:nvPr/>
          </p:nvSpPr>
          <p:spPr>
            <a:xfrm>
              <a:off x="1625488" y="2363528"/>
              <a:ext cx="113587" cy="1607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467" dirty="0">
                  <a:solidFill>
                    <a:srgbClr val="000000"/>
                  </a:solidFill>
                  <a:latin typeface="Calibri"/>
                </a:rPr>
                <a:t>T</a:t>
              </a:r>
              <a:endParaRPr lang="en-GB" sz="1467" baseline="30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031D7E-D435-4292-718A-81EE2E312975}"/>
                </a:ext>
              </a:extLst>
            </p:cNvPr>
            <p:cNvSpPr txBox="1"/>
            <p:nvPr/>
          </p:nvSpPr>
          <p:spPr>
            <a:xfrm>
              <a:off x="2294290" y="2597207"/>
              <a:ext cx="221833" cy="1607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467" dirty="0">
                  <a:solidFill>
                    <a:srgbClr val="000000"/>
                  </a:solidFill>
                  <a:latin typeface="Calibri"/>
                </a:rPr>
                <a:t>BC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D2440E7-5BF8-2871-D619-DD050D8B9BC4}"/>
                  </a:ext>
                </a:extLst>
              </p:cNvPr>
              <p:cNvSpPr txBox="1"/>
              <p:nvPr/>
            </p:nvSpPr>
            <p:spPr>
              <a:xfrm>
                <a:off x="-93830" y="2765479"/>
                <a:ext cx="1705809" cy="7680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pt-PT" sz="200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Mu</m:t>
                          </m:r>
                        </m:e>
                        <m:sub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pt-PT" sz="2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pt-PT" sz="200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Mu</m:t>
                          </m:r>
                        </m:e>
                        <m:sub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GB" sz="2000" baseline="-25000" dirty="0">
                  <a:solidFill>
                    <a:srgbClr val="000000"/>
                  </a:solidFill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pt-PT" sz="200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Mu</m:t>
                          </m:r>
                        </m:e>
                        <m:sub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pt-PT" sz="2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pt-PT" sz="200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Mu</m:t>
                          </m:r>
                        </m:e>
                        <m:sub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pt-PT" sz="20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GB" sz="2000" baseline="-25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D2440E7-5BF8-2871-D619-DD050D8B9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3830" y="2765479"/>
                <a:ext cx="1705809" cy="7680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785C0DB3-15E6-4BE8-CB76-AE106E2EF9B9}"/>
              </a:ext>
            </a:extLst>
          </p:cNvPr>
          <p:cNvSpPr txBox="1"/>
          <p:nvPr/>
        </p:nvSpPr>
        <p:spPr>
          <a:xfrm>
            <a:off x="1252322" y="1322773"/>
            <a:ext cx="31674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B.D. Patterson, Rev. Mod. Phys. 60, 69 (1988)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915CBA4-850C-43D0-E9CC-970CEAAC9AFF}"/>
                  </a:ext>
                </a:extLst>
              </p:cNvPr>
              <p:cNvSpPr txBox="1"/>
              <p:nvPr/>
            </p:nvSpPr>
            <p:spPr>
              <a:xfrm>
                <a:off x="8688288" y="4362500"/>
                <a:ext cx="3121370" cy="782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pt-PT" sz="2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Mu</m:t>
                        </m:r>
                      </m:e>
                      <m:sub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pt-PT" sz="2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in AB to Si(k),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pt-PT" sz="2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Mu</m:t>
                        </m:r>
                      </m:e>
                      <m:sub/>
                      <m:sup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pt-PT" sz="2000" dirty="0">
                  <a:solidFill>
                    <a:srgbClr val="000000"/>
                  </a:solidFill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pt-PT" sz="2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Mu</m:t>
                        </m:r>
                      </m:e>
                      <m:sub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GB" sz="2000" baseline="-25000" dirty="0">
                    <a:solidFill>
                      <a:srgbClr val="000000"/>
                    </a:solidFill>
                  </a:rPr>
                  <a:t> </a:t>
                </a:r>
                <a:r>
                  <a:rPr lang="en-GB" sz="2000" dirty="0">
                    <a:solidFill>
                      <a:srgbClr val="000000"/>
                    </a:solidFill>
                  </a:rPr>
                  <a:t>at AB</a:t>
                </a:r>
                <a:r>
                  <a:rPr lang="en-GB" sz="2000" baseline="-25000" dirty="0">
                    <a:solidFill>
                      <a:srgbClr val="000000"/>
                    </a:solidFill>
                  </a:rPr>
                  <a:t>C</a:t>
                </a:r>
                <a:r>
                  <a:rPr lang="en-GB" sz="20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pt-PT" sz="2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Mu</m:t>
                        </m:r>
                      </m:e>
                      <m:sub/>
                      <m:sup>
                        <m:r>
                          <a:rPr lang="pt-PT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GB" sz="2000" baseline="-25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915CBA4-850C-43D0-E9CC-970CEAAC9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4362500"/>
                <a:ext cx="3121370" cy="782536"/>
              </a:xfrm>
              <a:prstGeom prst="rect">
                <a:avLst/>
              </a:prstGeom>
              <a:blipFill>
                <a:blip r:embed="rId6"/>
                <a:stretch>
                  <a:fillRect l="-2734" t="-7031" b="-781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17744A04-36D4-A30D-1B48-3D5AB44A3FCE}"/>
              </a:ext>
            </a:extLst>
          </p:cNvPr>
          <p:cNvGrpSpPr/>
          <p:nvPr/>
        </p:nvGrpSpPr>
        <p:grpSpPr>
          <a:xfrm>
            <a:off x="8184642" y="889594"/>
            <a:ext cx="3864020" cy="2657277"/>
            <a:chOff x="4194018" y="4606221"/>
            <a:chExt cx="2898015" cy="1992958"/>
          </a:xfrm>
        </p:grpSpPr>
        <p:pic>
          <p:nvPicPr>
            <p:cNvPr id="9" name="object 5">
              <a:extLst>
                <a:ext uri="{FF2B5EF4-FFF2-40B4-BE49-F238E27FC236}">
                  <a16:creationId xmlns:a16="http://schemas.microsoft.com/office/drawing/2014/main" id="{F734E01C-EAA4-63D3-2FDC-D33513748F4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94018" y="4606221"/>
              <a:ext cx="2898015" cy="1992958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C17C7B6D-E044-C74E-5AA1-BC64AB657CF8}"/>
                </a:ext>
              </a:extLst>
            </p:cNvPr>
            <p:cNvSpPr txBox="1"/>
            <p:nvPr/>
          </p:nvSpPr>
          <p:spPr>
            <a:xfrm>
              <a:off x="5132532" y="5311982"/>
              <a:ext cx="1459230" cy="200696"/>
            </a:xfrm>
            <a:prstGeom prst="rect">
              <a:avLst/>
            </a:prstGeom>
          </p:spPr>
          <p:txBody>
            <a:bodyPr vert="horz" wrap="square" lIns="0" tIns="21167" rIns="0" bIns="0" rtlCol="0">
              <a:spAutoFit/>
            </a:bodyPr>
            <a:lstStyle/>
            <a:p>
              <a:pPr marL="16933">
                <a:spcBef>
                  <a:spcPts val="167"/>
                </a:spcBef>
              </a:pPr>
              <a:r>
                <a:rPr sz="1600" spc="33" dirty="0">
                  <a:cs typeface="Calibri"/>
                </a:rPr>
                <a:t>H</a:t>
              </a:r>
              <a:r>
                <a:rPr sz="1600" spc="13" dirty="0">
                  <a:cs typeface="Calibri"/>
                </a:rPr>
                <a:t>AL</a:t>
              </a:r>
              <a:r>
                <a:rPr sz="1600" spc="27" dirty="0">
                  <a:cs typeface="Calibri"/>
                </a:rPr>
                <a:t>-</a:t>
              </a:r>
              <a:r>
                <a:rPr sz="1600" spc="40" dirty="0">
                  <a:cs typeface="Calibri"/>
                </a:rPr>
                <a:t>9500</a:t>
              </a:r>
              <a:r>
                <a:rPr sz="1600" spc="7" dirty="0">
                  <a:cs typeface="Calibri"/>
                </a:rPr>
                <a:t>,</a:t>
              </a:r>
              <a:r>
                <a:rPr sz="1600" spc="-100" dirty="0">
                  <a:cs typeface="Calibri"/>
                </a:rPr>
                <a:t> </a:t>
              </a:r>
              <a:r>
                <a:rPr sz="1600" spc="27" dirty="0">
                  <a:cs typeface="Calibri"/>
                </a:rPr>
                <a:t>P</a:t>
              </a:r>
              <a:r>
                <a:rPr sz="1600" spc="33" dirty="0">
                  <a:cs typeface="Calibri"/>
                </a:rPr>
                <a:t>S</a:t>
              </a:r>
              <a:r>
                <a:rPr sz="1600" spc="7" dirty="0">
                  <a:cs typeface="Calibri"/>
                </a:rPr>
                <a:t>I</a:t>
              </a:r>
              <a:r>
                <a:rPr sz="1600" spc="-107" dirty="0">
                  <a:cs typeface="Calibri"/>
                </a:rPr>
                <a:t> </a:t>
              </a:r>
              <a:r>
                <a:rPr sz="1600" spc="40" dirty="0">
                  <a:cs typeface="Calibri"/>
                </a:rPr>
                <a:t>20</a:t>
              </a:r>
              <a:r>
                <a:rPr sz="1600" spc="-53" dirty="0">
                  <a:cs typeface="Calibri"/>
                </a:rPr>
                <a:t>2</a:t>
              </a:r>
              <a:r>
                <a:rPr sz="1600" spc="13" dirty="0">
                  <a:cs typeface="Calibri"/>
                </a:rPr>
                <a:t>2</a:t>
              </a:r>
              <a:endParaRPr sz="1600" dirty="0">
                <a:cs typeface="Calibri"/>
              </a:endParaRPr>
            </a:p>
          </p:txBody>
        </p:sp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06AD1FEF-0AEA-85FA-B2CF-DD64D9C2F9FF}"/>
                </a:ext>
              </a:extLst>
            </p:cNvPr>
            <p:cNvSpPr txBox="1"/>
            <p:nvPr/>
          </p:nvSpPr>
          <p:spPr>
            <a:xfrm>
              <a:off x="5143357" y="5614088"/>
              <a:ext cx="1406476" cy="268760"/>
            </a:xfrm>
            <a:prstGeom prst="rect">
              <a:avLst/>
            </a:prstGeom>
          </p:spPr>
          <p:txBody>
            <a:bodyPr vert="horz" wrap="square" lIns="0" tIns="16933" rIns="0" bIns="0" rtlCol="0">
              <a:spAutoFit/>
            </a:bodyPr>
            <a:lstStyle/>
            <a:p>
              <a:pPr marL="16933">
                <a:spcBef>
                  <a:spcPts val="133"/>
                </a:spcBef>
              </a:pPr>
              <a:r>
                <a:rPr sz="1067" spc="47" dirty="0">
                  <a:latin typeface="Calibri"/>
                  <a:cs typeface="Calibri"/>
                </a:rPr>
                <a:t>R</a:t>
              </a:r>
              <a:r>
                <a:rPr sz="1067" dirty="0">
                  <a:latin typeface="Calibri"/>
                  <a:cs typeface="Calibri"/>
                </a:rPr>
                <a:t>.</a:t>
              </a:r>
              <a:r>
                <a:rPr sz="1067" spc="-80" dirty="0">
                  <a:latin typeface="Calibri"/>
                  <a:cs typeface="Calibri"/>
                </a:rPr>
                <a:t> </a:t>
              </a:r>
              <a:r>
                <a:rPr sz="1067" spc="-7" dirty="0">
                  <a:latin typeface="Calibri"/>
                  <a:cs typeface="Calibri"/>
                </a:rPr>
                <a:t>L</a:t>
              </a:r>
              <a:r>
                <a:rPr sz="1067" dirty="0">
                  <a:latin typeface="Calibri"/>
                  <a:cs typeface="Calibri"/>
                </a:rPr>
                <a:t>.</a:t>
              </a:r>
              <a:r>
                <a:rPr sz="1067" spc="20" dirty="0">
                  <a:latin typeface="Calibri"/>
                  <a:cs typeface="Calibri"/>
                </a:rPr>
                <a:t> </a:t>
              </a:r>
              <a:r>
                <a:rPr sz="1067" spc="-7" dirty="0">
                  <a:latin typeface="Calibri"/>
                  <a:cs typeface="Calibri"/>
                </a:rPr>
                <a:t>L</a:t>
              </a:r>
              <a:r>
                <a:rPr sz="1067" spc="120" dirty="0">
                  <a:latin typeface="Calibri"/>
                  <a:cs typeface="Calibri"/>
                </a:rPr>
                <a:t>i</a:t>
              </a:r>
              <a:r>
                <a:rPr sz="1067" spc="-13" dirty="0">
                  <a:latin typeface="Calibri"/>
                  <a:cs typeface="Calibri"/>
                </a:rPr>
                <a:t>c</a:t>
              </a:r>
              <a:r>
                <a:rPr sz="1067" spc="67" dirty="0">
                  <a:latin typeface="Calibri"/>
                  <a:cs typeface="Calibri"/>
                </a:rPr>
                <a:t>h</a:t>
              </a:r>
              <a:r>
                <a:rPr sz="1067" dirty="0">
                  <a:latin typeface="Calibri"/>
                  <a:cs typeface="Calibri"/>
                </a:rPr>
                <a:t>ti</a:t>
              </a:r>
              <a:r>
                <a:rPr sz="1067" spc="47" dirty="0">
                  <a:latin typeface="Calibri"/>
                  <a:cs typeface="Calibri"/>
                </a:rPr>
                <a:t> </a:t>
              </a:r>
              <a:r>
                <a:rPr sz="1067" dirty="0">
                  <a:latin typeface="Calibri"/>
                  <a:cs typeface="Calibri"/>
                </a:rPr>
                <a:t>et</a:t>
              </a:r>
              <a:r>
                <a:rPr sz="1067" spc="-73" dirty="0">
                  <a:latin typeface="Calibri"/>
                  <a:cs typeface="Calibri"/>
                </a:rPr>
                <a:t> </a:t>
              </a:r>
              <a:r>
                <a:rPr sz="1067" spc="120" dirty="0">
                  <a:latin typeface="Calibri"/>
                  <a:cs typeface="Calibri"/>
                </a:rPr>
                <a:t>a</a:t>
              </a:r>
              <a:r>
                <a:rPr sz="1067" spc="20" dirty="0">
                  <a:latin typeface="Calibri"/>
                  <a:cs typeface="Calibri"/>
                </a:rPr>
                <a:t>l</a:t>
              </a:r>
              <a:r>
                <a:rPr sz="1067" spc="-7" dirty="0">
                  <a:latin typeface="Calibri"/>
                  <a:cs typeface="Calibri"/>
                </a:rPr>
                <a:t>.</a:t>
              </a:r>
              <a:r>
                <a:rPr sz="1067" dirty="0">
                  <a:latin typeface="Calibri"/>
                  <a:cs typeface="Calibri"/>
                </a:rPr>
                <a:t>,</a:t>
              </a:r>
              <a:r>
                <a:rPr sz="1067" spc="-80" dirty="0">
                  <a:latin typeface="Calibri"/>
                  <a:cs typeface="Calibri"/>
                </a:rPr>
                <a:t> </a:t>
              </a:r>
              <a:endParaRPr lang="de-CH" sz="1067" spc="-80" dirty="0">
                <a:latin typeface="Calibri"/>
                <a:cs typeface="Calibri"/>
              </a:endParaRPr>
            </a:p>
            <a:p>
              <a:pPr marL="16933">
                <a:spcBef>
                  <a:spcPts val="133"/>
                </a:spcBef>
              </a:pPr>
              <a:r>
                <a:rPr sz="1067" spc="-20" dirty="0">
                  <a:latin typeface="Calibri"/>
                  <a:cs typeface="Calibri"/>
                </a:rPr>
                <a:t>P</a:t>
              </a:r>
              <a:r>
                <a:rPr sz="1067" spc="67" dirty="0">
                  <a:latin typeface="Calibri"/>
                  <a:cs typeface="Calibri"/>
                </a:rPr>
                <a:t>h</a:t>
              </a:r>
              <a:r>
                <a:rPr sz="1067" spc="-47" dirty="0">
                  <a:latin typeface="Calibri"/>
                  <a:cs typeface="Calibri"/>
                </a:rPr>
                <a:t>y</a:t>
              </a:r>
              <a:r>
                <a:rPr sz="1067" spc="27" dirty="0">
                  <a:latin typeface="Calibri"/>
                  <a:cs typeface="Calibri"/>
                </a:rPr>
                <a:t>s</a:t>
              </a:r>
              <a:r>
                <a:rPr sz="1067" dirty="0">
                  <a:latin typeface="Calibri"/>
                  <a:cs typeface="Calibri"/>
                </a:rPr>
                <a:t>.</a:t>
              </a:r>
              <a:r>
                <a:rPr sz="1067" spc="-80" dirty="0">
                  <a:latin typeface="Calibri"/>
                  <a:cs typeface="Calibri"/>
                </a:rPr>
                <a:t> </a:t>
              </a:r>
              <a:r>
                <a:rPr sz="1067" spc="47" dirty="0">
                  <a:latin typeface="Calibri"/>
                  <a:cs typeface="Calibri"/>
                </a:rPr>
                <a:t>R</a:t>
              </a:r>
              <a:r>
                <a:rPr sz="1067" dirty="0">
                  <a:latin typeface="Calibri"/>
                  <a:cs typeface="Calibri"/>
                </a:rPr>
                <a:t>e</a:t>
              </a:r>
              <a:r>
                <a:rPr sz="1067" spc="-40" dirty="0">
                  <a:latin typeface="Calibri"/>
                  <a:cs typeface="Calibri"/>
                </a:rPr>
                <a:t>v</a:t>
              </a:r>
              <a:r>
                <a:rPr sz="1067" dirty="0">
                  <a:latin typeface="Calibri"/>
                  <a:cs typeface="Calibri"/>
                </a:rPr>
                <a:t>.</a:t>
              </a:r>
              <a:r>
                <a:rPr sz="1067" spc="-80" dirty="0">
                  <a:latin typeface="Calibri"/>
                  <a:cs typeface="Calibri"/>
                </a:rPr>
                <a:t> </a:t>
              </a:r>
              <a:r>
                <a:rPr sz="1067" dirty="0">
                  <a:latin typeface="Calibri"/>
                  <a:cs typeface="Calibri"/>
                </a:rPr>
                <a:t>B</a:t>
              </a:r>
              <a:r>
                <a:rPr sz="1067" spc="-27" dirty="0">
                  <a:latin typeface="Calibri"/>
                  <a:cs typeface="Calibri"/>
                </a:rPr>
                <a:t> </a:t>
              </a:r>
              <a:r>
                <a:rPr sz="1067" spc="-13" dirty="0">
                  <a:latin typeface="Calibri"/>
                  <a:cs typeface="Calibri"/>
                </a:rPr>
                <a:t>70</a:t>
              </a:r>
              <a:r>
                <a:rPr sz="1067" dirty="0">
                  <a:latin typeface="Calibri"/>
                  <a:cs typeface="Calibri"/>
                </a:rPr>
                <a:t>,</a:t>
              </a:r>
              <a:r>
                <a:rPr sz="1067" spc="-73" dirty="0">
                  <a:latin typeface="Calibri"/>
                  <a:cs typeface="Calibri"/>
                </a:rPr>
                <a:t> </a:t>
              </a:r>
              <a:r>
                <a:rPr sz="1067" spc="-13" dirty="0">
                  <a:latin typeface="Calibri"/>
                  <a:cs typeface="Calibri"/>
                </a:rPr>
                <a:t>16520</a:t>
              </a:r>
              <a:r>
                <a:rPr sz="1067" dirty="0">
                  <a:latin typeface="Calibri"/>
                  <a:cs typeface="Calibri"/>
                </a:rPr>
                <a:t>4</a:t>
              </a:r>
              <a:r>
                <a:rPr sz="1067" spc="-80" dirty="0">
                  <a:latin typeface="Calibri"/>
                  <a:cs typeface="Calibri"/>
                </a:rPr>
                <a:t> </a:t>
              </a:r>
              <a:r>
                <a:rPr sz="1067" spc="33" dirty="0">
                  <a:latin typeface="Calibri"/>
                  <a:cs typeface="Calibri"/>
                </a:rPr>
                <a:t>(</a:t>
              </a:r>
              <a:r>
                <a:rPr sz="1067" spc="-13" dirty="0">
                  <a:latin typeface="Calibri"/>
                  <a:cs typeface="Calibri"/>
                </a:rPr>
                <a:t>2004</a:t>
              </a:r>
              <a:r>
                <a:rPr sz="1067" dirty="0">
                  <a:latin typeface="Calibri"/>
                  <a:cs typeface="Calibri"/>
                </a:rPr>
                <a:t>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42C62FB-D74A-D331-16EF-FCF509BA061A}"/>
              </a:ext>
            </a:extLst>
          </p:cNvPr>
          <p:cNvGrpSpPr/>
          <p:nvPr/>
        </p:nvGrpSpPr>
        <p:grpSpPr>
          <a:xfrm>
            <a:off x="909595" y="3717033"/>
            <a:ext cx="3596308" cy="3112932"/>
            <a:chOff x="682196" y="2787774"/>
            <a:chExt cx="2697231" cy="233469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F1D8108-BB05-7844-1014-308C9A726B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2196" y="2787774"/>
              <a:ext cx="2697231" cy="2334699"/>
              <a:chOff x="3307322" y="1000285"/>
              <a:chExt cx="2018209" cy="174694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279EB0-93FB-8F74-5BFB-52DFE6BEDE11}"/>
                  </a:ext>
                </a:extLst>
              </p:cNvPr>
              <p:cNvSpPr txBox="1"/>
              <p:nvPr/>
            </p:nvSpPr>
            <p:spPr>
              <a:xfrm>
                <a:off x="4644007" y="1087360"/>
                <a:ext cx="556089" cy="4320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GB" sz="1200" dirty="0">
                    <a:solidFill>
                      <a:srgbClr val="000000"/>
                    </a:solidFill>
                    <a:latin typeface="Calibri"/>
                  </a:rPr>
                  <a:t>T=30 K</a:t>
                </a:r>
                <a:br>
                  <a:rPr lang="en-GB" sz="1200" dirty="0">
                    <a:solidFill>
                      <a:srgbClr val="000000"/>
                    </a:solidFill>
                    <a:latin typeface="Calibri"/>
                  </a:rPr>
                </a:br>
                <a:r>
                  <a:rPr lang="en-GB" sz="1200" dirty="0">
                    <a:solidFill>
                      <a:srgbClr val="000000"/>
                    </a:solidFill>
                    <a:latin typeface="Calibri"/>
                  </a:rPr>
                  <a:t>E=15.4 keV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D4B13B99-9687-8B8A-BE44-207F280DC696}"/>
                  </a:ext>
                </a:extLst>
              </p:cNvPr>
              <p:cNvSpPr/>
              <p:nvPr/>
            </p:nvSpPr>
            <p:spPr bwMode="auto">
              <a:xfrm>
                <a:off x="3707903" y="1059582"/>
                <a:ext cx="224727" cy="162954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200">
                  <a:latin typeface="Times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53E3019-0608-24CE-C4FB-15F89E50E9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49010" t="856" r="4785" b="2649"/>
              <a:stretch/>
            </p:blipFill>
            <p:spPr>
              <a:xfrm>
                <a:off x="3307322" y="1000285"/>
                <a:ext cx="2018209" cy="1746943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CF3A93-43CC-0CA0-3E4C-F443719D4662}"/>
                </a:ext>
              </a:extLst>
            </p:cNvPr>
            <p:cNvSpPr txBox="1"/>
            <p:nvPr/>
          </p:nvSpPr>
          <p:spPr>
            <a:xfrm>
              <a:off x="2604592" y="3168000"/>
              <a:ext cx="531319" cy="2077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0.15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2100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52B680F4-30F4-4686-2658-C4F1816F78FD}"/>
              </a:ext>
            </a:extLst>
          </p:cNvPr>
          <p:cNvGrpSpPr/>
          <p:nvPr/>
        </p:nvGrpSpPr>
        <p:grpSpPr>
          <a:xfrm>
            <a:off x="8571408" y="962580"/>
            <a:ext cx="2997200" cy="5080000"/>
            <a:chOff x="6347813" y="721935"/>
            <a:chExt cx="2247900" cy="3810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AF4AA24-B6B3-D91D-4433-EC36CBD3B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7813" y="721935"/>
              <a:ext cx="2247900" cy="3810000"/>
            </a:xfrm>
            <a:prstGeom prst="rect">
              <a:avLst/>
            </a:prstGeom>
          </p:spPr>
        </p:pic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B7B30DB2-3AA6-6526-6D1F-D0712265CBE1}"/>
                </a:ext>
              </a:extLst>
            </p:cNvPr>
            <p:cNvSpPr/>
            <p:nvPr/>
          </p:nvSpPr>
          <p:spPr>
            <a:xfrm rot="10800000">
              <a:off x="7596336" y="845736"/>
              <a:ext cx="83123" cy="934145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F9A7D0FD-0B42-51F4-5477-0419937AC01A}"/>
                </a:ext>
              </a:extLst>
            </p:cNvPr>
            <p:cNvSpPr/>
            <p:nvPr/>
          </p:nvSpPr>
          <p:spPr>
            <a:xfrm>
              <a:off x="7781913" y="2283718"/>
              <a:ext cx="83123" cy="648000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05F50B2-7927-C292-4F3B-108DC2A43A00}"/>
              </a:ext>
            </a:extLst>
          </p:cNvPr>
          <p:cNvSpPr/>
          <p:nvPr/>
        </p:nvSpPr>
        <p:spPr>
          <a:xfrm>
            <a:off x="0" y="962580"/>
            <a:ext cx="1117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C3BE8D-6936-8000-B558-3522E5FD6B0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64</a:t>
            </a:fld>
            <a:endParaRPr lang="de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46E402-0829-84D7-BBF9-207540DF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spc="-7" dirty="0"/>
              <a:t>LE-µSR study of defects in Si (n  </a:t>
            </a:r>
            <a:r>
              <a:rPr lang="en-GB" sz="2667" spc="-7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GB" sz="2667" spc="-7" dirty="0"/>
              <a:t>5×10</a:t>
            </a:r>
            <a:r>
              <a:rPr lang="en-GB" sz="2667" spc="-7" baseline="30000" dirty="0"/>
              <a:t>11</a:t>
            </a:r>
            <a:r>
              <a:rPr lang="en-GB" sz="2667" spc="-7" dirty="0"/>
              <a:t> cm</a:t>
            </a:r>
            <a:r>
              <a:rPr lang="en-GB" sz="2667" spc="-7" baseline="30000" dirty="0"/>
              <a:t>-3</a:t>
            </a:r>
            <a:r>
              <a:rPr lang="en-GB" sz="2667" spc="-7" dirty="0"/>
              <a:t>)</a:t>
            </a:r>
            <a:endParaRPr lang="en-GB" sz="2667" dirty="0"/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E1F370F4-877B-4635-9AE6-96DE5EDACAB8}"/>
              </a:ext>
            </a:extLst>
          </p:cNvPr>
          <p:cNvSpPr txBox="1"/>
          <p:nvPr/>
        </p:nvSpPr>
        <p:spPr>
          <a:xfrm>
            <a:off x="431371" y="4992000"/>
            <a:ext cx="3936437" cy="1532172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50799" marR="40639" indent="50799">
              <a:lnSpc>
                <a:spcPct val="111700"/>
              </a:lnSpc>
              <a:spcBef>
                <a:spcPts val="127"/>
              </a:spcBef>
            </a:pPr>
            <a:r>
              <a:rPr lang="en-GB" spc="33" dirty="0">
                <a:cs typeface="Calibri"/>
              </a:rPr>
              <a:t>10-keV proton profiles (circles) and muon stopping profiles. </a:t>
            </a:r>
          </a:p>
          <a:p>
            <a:pPr marL="50799" marR="40639" indent="50799">
              <a:lnSpc>
                <a:spcPct val="111700"/>
              </a:lnSpc>
              <a:spcBef>
                <a:spcPts val="127"/>
              </a:spcBef>
            </a:pPr>
            <a:r>
              <a:rPr lang="en-GB" spc="33" dirty="0">
                <a:cs typeface="Calibri"/>
              </a:rPr>
              <a:t>4H-SiC annealed at 1150</a:t>
            </a:r>
            <a:r>
              <a:rPr lang="en-GB" spc="33" baseline="30000" dirty="0">
                <a:cs typeface="Calibri"/>
              </a:rPr>
              <a:t>o</a:t>
            </a:r>
            <a:r>
              <a:rPr lang="en-GB" spc="33" dirty="0">
                <a:cs typeface="Calibri"/>
              </a:rPr>
              <a:t>C after irradiation (mainly V</a:t>
            </a:r>
            <a:r>
              <a:rPr lang="en-GB" spc="33" baseline="-25000" dirty="0">
                <a:cs typeface="Calibri"/>
              </a:rPr>
              <a:t>C</a:t>
            </a:r>
            <a:r>
              <a:rPr lang="en-GB" spc="33" dirty="0">
                <a:cs typeface="Calibri"/>
              </a:rPr>
              <a:t> left).</a:t>
            </a:r>
          </a:p>
          <a:p>
            <a:pPr marL="50799" marR="40639" indent="50799" algn="ctr">
              <a:lnSpc>
                <a:spcPct val="111700"/>
              </a:lnSpc>
              <a:spcBef>
                <a:spcPts val="127"/>
              </a:spcBef>
            </a:pPr>
            <a:endParaRPr lang="en-GB" sz="1867" spc="33" baseline="300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DB033514-5BAD-84C8-FA3E-E6D3384AEFEC}"/>
              </a:ext>
            </a:extLst>
          </p:cNvPr>
          <p:cNvSpPr txBox="1"/>
          <p:nvPr/>
        </p:nvSpPr>
        <p:spPr>
          <a:xfrm>
            <a:off x="4463819" y="4992001"/>
            <a:ext cx="4421632" cy="1450483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pc="200" dirty="0">
                <a:cs typeface="Calibri"/>
              </a:rPr>
              <a:t>Defects </a:t>
            </a:r>
            <a:r>
              <a:rPr lang="en-GB" spc="33" dirty="0">
                <a:cs typeface="Calibri"/>
              </a:rPr>
              <a:t>↑:</a:t>
            </a:r>
            <a:r>
              <a:rPr lang="en-GB" spc="40" dirty="0">
                <a:cs typeface="Calibri"/>
              </a:rPr>
              <a:t> </a:t>
            </a:r>
            <a:r>
              <a:rPr lang="en-GB" spc="7" dirty="0">
                <a:cs typeface="Calibri"/>
              </a:rPr>
              <a:t> A</a:t>
            </a:r>
            <a:r>
              <a:rPr lang="en-GB" spc="7" baseline="-25000" dirty="0">
                <a:cs typeface="Calibri"/>
              </a:rPr>
              <a:t>D</a:t>
            </a:r>
            <a:r>
              <a:rPr lang="en-GB" spc="7" dirty="0">
                <a:cs typeface="Calibri"/>
              </a:rPr>
              <a:t> &amp; </a:t>
            </a:r>
            <a:r>
              <a:rPr lang="en-GB" spc="20" dirty="0">
                <a:cs typeface="Calibri"/>
              </a:rPr>
              <a:t>F</a:t>
            </a:r>
            <a:r>
              <a:rPr lang="en-GB" spc="29" baseline="-15873" dirty="0">
                <a:cs typeface="Calibri"/>
              </a:rPr>
              <a:t>D</a:t>
            </a:r>
            <a:r>
              <a:rPr lang="en-GB" spc="279" dirty="0">
                <a:cs typeface="Calibri"/>
              </a:rPr>
              <a:t>=A</a:t>
            </a:r>
            <a:r>
              <a:rPr lang="en-GB" spc="279" baseline="-25000" dirty="0">
                <a:cs typeface="Calibri"/>
              </a:rPr>
              <a:t>D</a:t>
            </a:r>
            <a:r>
              <a:rPr lang="en-GB" spc="279" dirty="0">
                <a:cs typeface="Calibri"/>
              </a:rPr>
              <a:t>/(</a:t>
            </a:r>
            <a:r>
              <a:rPr lang="en-GB" spc="279" dirty="0" err="1">
                <a:cs typeface="Calibri"/>
              </a:rPr>
              <a:t>A</a:t>
            </a:r>
            <a:r>
              <a:rPr lang="en-GB" spc="279" baseline="-25000" dirty="0" err="1">
                <a:cs typeface="Calibri"/>
              </a:rPr>
              <a:t>D</a:t>
            </a:r>
            <a:r>
              <a:rPr lang="en-GB" spc="279" dirty="0" err="1">
                <a:cs typeface="Calibri"/>
              </a:rPr>
              <a:t>+A</a:t>
            </a:r>
            <a:r>
              <a:rPr lang="en-GB" spc="279" baseline="-25000" dirty="0" err="1">
                <a:cs typeface="Calibri"/>
              </a:rPr>
              <a:t>Mu</a:t>
            </a:r>
            <a:r>
              <a:rPr lang="en-GB" spc="279" dirty="0">
                <a:cs typeface="Calibri"/>
              </a:rPr>
              <a:t>)</a:t>
            </a:r>
            <a:r>
              <a:rPr lang="en-GB" spc="33" dirty="0">
                <a:solidFill>
                  <a:srgbClr val="0070C0"/>
                </a:solidFill>
                <a:cs typeface="Calibri"/>
              </a:rPr>
              <a:t>↑</a:t>
            </a: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pc="47" dirty="0" err="1">
                <a:cs typeface="Calibri"/>
              </a:rPr>
              <a:t>A</a:t>
            </a:r>
            <a:r>
              <a:rPr lang="en-GB" spc="47" baseline="-25000" dirty="0" err="1">
                <a:cs typeface="Calibri"/>
              </a:rPr>
              <a:t>MuBC</a:t>
            </a:r>
            <a:r>
              <a:rPr lang="en-GB" spc="47" dirty="0">
                <a:cs typeface="Calibri"/>
              </a:rPr>
              <a:t> &amp; </a:t>
            </a:r>
            <a:r>
              <a:rPr lang="en-GB" spc="47" dirty="0" err="1">
                <a:cs typeface="Calibri"/>
              </a:rPr>
              <a:t>A</a:t>
            </a:r>
            <a:r>
              <a:rPr lang="en-GB" spc="47" baseline="-25000" dirty="0" err="1">
                <a:cs typeface="Calibri"/>
              </a:rPr>
              <a:t>MuT</a:t>
            </a:r>
            <a:r>
              <a:rPr lang="en-GB" spc="29" baseline="-15873" dirty="0">
                <a:cs typeface="Calibri"/>
              </a:rPr>
              <a:t> </a:t>
            </a:r>
            <a:r>
              <a:rPr lang="en-GB" sz="1867" spc="27" dirty="0">
                <a:solidFill>
                  <a:srgbClr val="FF0000"/>
                </a:solidFill>
                <a:latin typeface="Calibri"/>
                <a:cs typeface="Calibri"/>
              </a:rPr>
              <a:t>↓</a:t>
            </a: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endParaRPr lang="en-GB" sz="1867" spc="27" baseline="300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b="1" spc="27" dirty="0">
                <a:cs typeface="Calibri"/>
              </a:rPr>
              <a:t>Identification of defect regions in Si</a:t>
            </a:r>
            <a:endParaRPr lang="en-GB" spc="33" dirty="0"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endParaRPr lang="en-GB" sz="1867" spc="33" baseline="300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0CDA21FA-BC64-96BC-CA90-72518B9147E3}"/>
              </a:ext>
            </a:extLst>
          </p:cNvPr>
          <p:cNvSpPr txBox="1"/>
          <p:nvPr/>
        </p:nvSpPr>
        <p:spPr>
          <a:xfrm>
            <a:off x="426229" y="6405331"/>
            <a:ext cx="4421632" cy="3992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sz="1200" spc="13" dirty="0">
                <a:solidFill>
                  <a:srgbClr val="222222"/>
                </a:solidFill>
                <a:latin typeface="Calibri"/>
                <a:cs typeface="Calibri"/>
              </a:rPr>
              <a:t>J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.</a:t>
            </a:r>
            <a:r>
              <a:rPr sz="1200" spc="-8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27" dirty="0" err="1">
                <a:solidFill>
                  <a:srgbClr val="222222"/>
                </a:solidFill>
                <a:latin typeface="Calibri"/>
                <a:cs typeface="Calibri"/>
              </a:rPr>
              <a:t>W</a:t>
            </a:r>
            <a:r>
              <a:rPr sz="1200" spc="60" dirty="0" err="1">
                <a:solidFill>
                  <a:srgbClr val="222222"/>
                </a:solidFill>
                <a:latin typeface="Calibri"/>
                <a:cs typeface="Calibri"/>
              </a:rPr>
              <a:t>o</a:t>
            </a:r>
            <a:r>
              <a:rPr sz="1200" spc="100" dirty="0" err="1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spc="-20" dirty="0" err="1">
                <a:solidFill>
                  <a:srgbClr val="222222"/>
                </a:solidFill>
                <a:latin typeface="Calibri"/>
                <a:cs typeface="Calibri"/>
              </a:rPr>
              <a:t>r</a:t>
            </a:r>
            <a:r>
              <a:rPr sz="1200" spc="120" dirty="0" err="1">
                <a:solidFill>
                  <a:srgbClr val="222222"/>
                </a:solidFill>
                <a:latin typeface="Calibri"/>
                <a:cs typeface="Calibri"/>
              </a:rPr>
              <a:t>l</a:t>
            </a:r>
            <a:r>
              <a:rPr sz="1200" spc="7" dirty="0" err="1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i="1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lang="de-CH" sz="1200" i="1" dirty="0">
                <a:solidFill>
                  <a:srgbClr val="222222"/>
                </a:solidFill>
                <a:latin typeface="Calibri"/>
                <a:cs typeface="Calibri"/>
              </a:rPr>
              <a:t>  </a:t>
            </a:r>
            <a:r>
              <a:rPr sz="1200" i="1" spc="100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i="1" dirty="0">
                <a:solidFill>
                  <a:srgbClr val="222222"/>
                </a:solidFill>
                <a:latin typeface="Calibri"/>
                <a:cs typeface="Calibri"/>
              </a:rPr>
              <a:t>t</a:t>
            </a:r>
            <a:r>
              <a:rPr sz="1200" i="1" spc="-8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i="1" spc="20" dirty="0">
                <a:solidFill>
                  <a:srgbClr val="222222"/>
                </a:solidFill>
                <a:latin typeface="Calibri"/>
                <a:cs typeface="Calibri"/>
              </a:rPr>
              <a:t>al</a:t>
            </a:r>
            <a:r>
              <a:rPr sz="1200" spc="-7" dirty="0">
                <a:solidFill>
                  <a:srgbClr val="222222"/>
                </a:solidFill>
                <a:latin typeface="Calibri"/>
                <a:cs typeface="Calibri"/>
              </a:rPr>
              <a:t>.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27" dirty="0">
                <a:solidFill>
                  <a:srgbClr val="222222"/>
                </a:solidFill>
                <a:latin typeface="Calibri"/>
                <a:cs typeface="Calibri"/>
              </a:rPr>
              <a:t>P</a:t>
            </a:r>
            <a:r>
              <a:rPr sz="1200" spc="67" dirty="0">
                <a:solidFill>
                  <a:srgbClr val="222222"/>
                </a:solidFill>
                <a:latin typeface="Calibri"/>
                <a:cs typeface="Calibri"/>
              </a:rPr>
              <a:t>h</a:t>
            </a:r>
            <a:r>
              <a:rPr sz="1200" spc="-47" dirty="0">
                <a:solidFill>
                  <a:srgbClr val="222222"/>
                </a:solidFill>
                <a:latin typeface="Calibri"/>
                <a:cs typeface="Calibri"/>
              </a:rPr>
              <a:t>y</a:t>
            </a:r>
            <a:r>
              <a:rPr sz="1200" spc="27" dirty="0">
                <a:solidFill>
                  <a:srgbClr val="222222"/>
                </a:solidFill>
                <a:latin typeface="Calibri"/>
                <a:cs typeface="Calibri"/>
              </a:rPr>
              <a:t>s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i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c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a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l</a:t>
            </a:r>
            <a:r>
              <a:rPr sz="1200" spc="-5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40" dirty="0">
                <a:solidFill>
                  <a:srgbClr val="222222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spc="-47" dirty="0">
                <a:solidFill>
                  <a:srgbClr val="222222"/>
                </a:solidFill>
                <a:latin typeface="Calibri"/>
                <a:cs typeface="Calibri"/>
              </a:rPr>
              <a:t>v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i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ew</a:t>
            </a:r>
            <a:r>
              <a:rPr sz="1200" spc="-3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40" dirty="0">
                <a:solidFill>
                  <a:srgbClr val="222222"/>
                </a:solidFill>
                <a:latin typeface="Calibri"/>
                <a:cs typeface="Calibri"/>
              </a:rPr>
              <a:t>B</a:t>
            </a:r>
            <a:r>
              <a:rPr lang="de-CH" sz="1200" spc="4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100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lang="de-CH"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120" dirty="0">
                <a:solidFill>
                  <a:srgbClr val="222222"/>
                </a:solidFill>
                <a:latin typeface="Calibri"/>
                <a:cs typeface="Calibri"/>
              </a:rPr>
              <a:t>1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1520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2</a:t>
            </a:r>
            <a:r>
              <a:rPr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33" dirty="0">
                <a:solidFill>
                  <a:srgbClr val="222222"/>
                </a:solidFill>
                <a:latin typeface="Calibri"/>
                <a:cs typeface="Calibri"/>
              </a:rPr>
              <a:t>(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2019</a:t>
            </a:r>
            <a:r>
              <a:rPr sz="1200" spc="33" dirty="0">
                <a:solidFill>
                  <a:srgbClr val="222222"/>
                </a:solidFill>
                <a:latin typeface="Calibri"/>
                <a:cs typeface="Calibri"/>
              </a:rPr>
              <a:t>)</a:t>
            </a:r>
            <a:endParaRPr lang="pt-PT" sz="1200" spc="33" dirty="0">
              <a:solidFill>
                <a:srgbClr val="222222"/>
              </a:solidFill>
              <a:latin typeface="Calibri"/>
              <a:cs typeface="Calibri"/>
            </a:endParaRPr>
          </a:p>
          <a:p>
            <a:pPr marL="16933">
              <a:spcBef>
                <a:spcPts val="133"/>
              </a:spcBef>
            </a:pPr>
            <a:r>
              <a:rPr lang="en-GB" sz="1200" spc="7" dirty="0">
                <a:latin typeface="Calibri"/>
                <a:cs typeface="Calibri"/>
              </a:rPr>
              <a:t>J.</a:t>
            </a:r>
            <a:r>
              <a:rPr lang="en-GB" sz="1200" spc="-73" dirty="0">
                <a:latin typeface="Calibri"/>
                <a:cs typeface="Calibri"/>
              </a:rPr>
              <a:t> </a:t>
            </a:r>
            <a:r>
              <a:rPr lang="en-GB" sz="1200" spc="40" dirty="0" err="1">
                <a:latin typeface="Calibri"/>
                <a:cs typeface="Calibri"/>
              </a:rPr>
              <a:t>Woerle</a:t>
            </a:r>
            <a:r>
              <a:rPr lang="en-GB" sz="1200" spc="40" dirty="0">
                <a:latin typeface="Calibri"/>
                <a:cs typeface="Calibri"/>
              </a:rPr>
              <a:t>,</a:t>
            </a:r>
            <a:r>
              <a:rPr lang="en-GB" sz="1200" spc="247" dirty="0">
                <a:latin typeface="Calibri"/>
                <a:cs typeface="Calibri"/>
              </a:rPr>
              <a:t> </a:t>
            </a:r>
            <a:r>
              <a:rPr lang="en-GB" sz="1200" i="1" spc="47" dirty="0">
                <a:latin typeface="Calibri"/>
                <a:cs typeface="Calibri"/>
              </a:rPr>
              <a:t>et</a:t>
            </a:r>
            <a:r>
              <a:rPr lang="en-GB" sz="1200" i="1" spc="-80" dirty="0">
                <a:latin typeface="Calibri"/>
                <a:cs typeface="Calibri"/>
              </a:rPr>
              <a:t> </a:t>
            </a:r>
            <a:r>
              <a:rPr lang="en-GB" sz="1200" i="1" spc="7" dirty="0">
                <a:latin typeface="Calibri"/>
                <a:cs typeface="Calibri"/>
              </a:rPr>
              <a:t>al</a:t>
            </a:r>
            <a:r>
              <a:rPr lang="en-GB" sz="1200" spc="7" dirty="0">
                <a:latin typeface="Calibri"/>
                <a:cs typeface="Calibri"/>
              </a:rPr>
              <a:t>.,</a:t>
            </a:r>
            <a:r>
              <a:rPr lang="en-GB" sz="1200" spc="-67" dirty="0">
                <a:latin typeface="Calibri"/>
                <a:cs typeface="Calibri"/>
              </a:rPr>
              <a:t> </a:t>
            </a:r>
            <a:r>
              <a:rPr lang="en-GB" sz="1200" spc="-7" dirty="0">
                <a:latin typeface="Calibri"/>
                <a:cs typeface="Calibri"/>
              </a:rPr>
              <a:t>Physical</a:t>
            </a:r>
            <a:r>
              <a:rPr lang="en-GB" sz="1200" spc="-47" dirty="0">
                <a:latin typeface="Calibri"/>
                <a:cs typeface="Calibri"/>
              </a:rPr>
              <a:t> </a:t>
            </a:r>
            <a:r>
              <a:rPr lang="en-GB" sz="1200" spc="20" dirty="0">
                <a:latin typeface="Calibri"/>
                <a:cs typeface="Calibri"/>
              </a:rPr>
              <a:t>Review</a:t>
            </a:r>
            <a:r>
              <a:rPr lang="en-GB" sz="1200" spc="-127" dirty="0">
                <a:latin typeface="Calibri"/>
                <a:cs typeface="Calibri"/>
              </a:rPr>
              <a:t> </a:t>
            </a:r>
            <a:r>
              <a:rPr lang="en-GB" sz="1200" dirty="0">
                <a:latin typeface="Calibri"/>
                <a:cs typeface="Calibri"/>
              </a:rPr>
              <a:t>Applied 14,</a:t>
            </a:r>
            <a:r>
              <a:rPr lang="en-GB" sz="1200" spc="-67" dirty="0">
                <a:latin typeface="Calibri"/>
                <a:cs typeface="Calibri"/>
              </a:rPr>
              <a:t> </a:t>
            </a:r>
            <a:r>
              <a:rPr lang="en-GB" sz="1200" spc="-7" dirty="0">
                <a:latin typeface="Calibri"/>
                <a:cs typeface="Calibri"/>
              </a:rPr>
              <a:t> 054053</a:t>
            </a:r>
            <a:r>
              <a:rPr lang="en-GB" sz="1200" spc="-73" dirty="0">
                <a:latin typeface="Calibri"/>
                <a:cs typeface="Calibri"/>
              </a:rPr>
              <a:t> </a:t>
            </a:r>
            <a:r>
              <a:rPr lang="en-GB" sz="1200" spc="7" dirty="0">
                <a:latin typeface="Calibri"/>
                <a:cs typeface="Calibri"/>
              </a:rPr>
              <a:t>(2020)</a:t>
            </a:r>
            <a:endParaRPr lang="en-GB" sz="1200" dirty="0">
              <a:latin typeface="Calibri"/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378EC52-65CC-8FBF-D991-FFED9216E99F}"/>
              </a:ext>
            </a:extLst>
          </p:cNvPr>
          <p:cNvGrpSpPr/>
          <p:nvPr/>
        </p:nvGrpSpPr>
        <p:grpSpPr>
          <a:xfrm>
            <a:off x="431371" y="1008000"/>
            <a:ext cx="3086100" cy="3810000"/>
            <a:chOff x="395536" y="843558"/>
            <a:chExt cx="2314575" cy="2857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71B384-8865-4B13-E1F0-DE750DFCA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536" y="843558"/>
              <a:ext cx="2314575" cy="2857500"/>
            </a:xfrm>
            <a:prstGeom prst="rect">
              <a:avLst/>
            </a:prstGeom>
          </p:spPr>
        </p:pic>
        <p:sp>
          <p:nvSpPr>
            <p:cNvPr id="23" name="object 15">
              <a:extLst>
                <a:ext uri="{FF2B5EF4-FFF2-40B4-BE49-F238E27FC236}">
                  <a16:creationId xmlns:a16="http://schemas.microsoft.com/office/drawing/2014/main" id="{EE15B46C-8A89-2D3B-9ED1-3A031B7A839B}"/>
                </a:ext>
              </a:extLst>
            </p:cNvPr>
            <p:cNvSpPr/>
            <p:nvPr/>
          </p:nvSpPr>
          <p:spPr>
            <a:xfrm rot="1728185">
              <a:off x="1838409" y="2479211"/>
              <a:ext cx="76200" cy="628650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1E04BC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6" name="object 3">
              <a:extLst>
                <a:ext uri="{FF2B5EF4-FFF2-40B4-BE49-F238E27FC236}">
                  <a16:creationId xmlns:a16="http://schemas.microsoft.com/office/drawing/2014/main" id="{1A9DA8D2-8B42-1C3A-B36F-BFF81CF16949}"/>
                </a:ext>
              </a:extLst>
            </p:cNvPr>
            <p:cNvSpPr txBox="1"/>
            <p:nvPr/>
          </p:nvSpPr>
          <p:spPr>
            <a:xfrm>
              <a:off x="1763688" y="2376000"/>
              <a:ext cx="874415" cy="166664"/>
            </a:xfrm>
            <a:prstGeom prst="rect">
              <a:avLst/>
            </a:prstGeom>
          </p:spPr>
          <p:txBody>
            <a:bodyPr vert="horz" wrap="square" lIns="0" tIns="16933" rIns="0" bIns="0" rtlCol="0">
              <a:spAutoFit/>
            </a:bodyPr>
            <a:lstStyle/>
            <a:p>
              <a:pPr marL="16933">
                <a:spcBef>
                  <a:spcPts val="133"/>
                </a:spcBef>
              </a:pPr>
              <a:r>
                <a:rPr lang="pt-PT" sz="1333" b="1" spc="13" dirty="0">
                  <a:solidFill>
                    <a:srgbClr val="222222"/>
                  </a:solidFill>
                  <a:latin typeface="Calibri"/>
                  <a:cs typeface="Calibri"/>
                </a:rPr>
                <a:t>10 keV protons</a:t>
              </a:r>
              <a:endParaRPr lang="pt-PT" sz="1333" b="1" spc="33" dirty="0">
                <a:solidFill>
                  <a:srgbClr val="222222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5B77AC15-896E-D6EF-869E-4C874E3757D3}"/>
                </a:ext>
              </a:extLst>
            </p:cNvPr>
            <p:cNvSpPr/>
            <p:nvPr/>
          </p:nvSpPr>
          <p:spPr>
            <a:xfrm rot="10800000">
              <a:off x="2008853" y="1851734"/>
              <a:ext cx="76200" cy="576000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C5000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335BA16-4255-AD61-071F-7F82CA733651}"/>
              </a:ext>
            </a:extLst>
          </p:cNvPr>
          <p:cNvGrpSpPr/>
          <p:nvPr/>
        </p:nvGrpSpPr>
        <p:grpSpPr>
          <a:xfrm>
            <a:off x="4435844" y="962580"/>
            <a:ext cx="3108960" cy="3810000"/>
            <a:chOff x="3326883" y="721935"/>
            <a:chExt cx="2331720" cy="28575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F55150-7258-58E5-FF01-22DDC9315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26883" y="721935"/>
              <a:ext cx="2331720" cy="2857500"/>
            </a:xfrm>
            <a:prstGeom prst="rect">
              <a:avLst/>
            </a:prstGeom>
          </p:spPr>
        </p:pic>
        <p:sp>
          <p:nvSpPr>
            <p:cNvPr id="19" name="object 15">
              <a:extLst>
                <a:ext uri="{FF2B5EF4-FFF2-40B4-BE49-F238E27FC236}">
                  <a16:creationId xmlns:a16="http://schemas.microsoft.com/office/drawing/2014/main" id="{B751C83B-75C5-771D-CF0E-32C6B6F17444}"/>
                </a:ext>
              </a:extLst>
            </p:cNvPr>
            <p:cNvSpPr/>
            <p:nvPr/>
          </p:nvSpPr>
          <p:spPr>
            <a:xfrm rot="10800000">
              <a:off x="4380411" y="2233614"/>
              <a:ext cx="83123" cy="934145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617367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05F50B2-7927-C292-4F3B-108DC2A43A00}"/>
              </a:ext>
            </a:extLst>
          </p:cNvPr>
          <p:cNvSpPr/>
          <p:nvPr/>
        </p:nvSpPr>
        <p:spPr>
          <a:xfrm>
            <a:off x="0" y="962580"/>
            <a:ext cx="1117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C3BE8D-6936-8000-B558-3522E5FD6B0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65</a:t>
            </a:fld>
            <a:endParaRPr lang="de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46E402-0829-84D7-BBF9-207540DF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spc="-7" dirty="0"/>
              <a:t>LE-µSR study of defects in 4H-SiC (n  </a:t>
            </a:r>
            <a:r>
              <a:rPr lang="en-GB" sz="2667" spc="-7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GB" sz="2667" spc="-7" dirty="0"/>
              <a:t>3×10</a:t>
            </a:r>
            <a:r>
              <a:rPr lang="en-GB" sz="2667" spc="-7" baseline="30000" dirty="0"/>
              <a:t>15</a:t>
            </a:r>
            <a:r>
              <a:rPr lang="en-GB" sz="2667" spc="-7" dirty="0"/>
              <a:t> cm</a:t>
            </a:r>
            <a:r>
              <a:rPr lang="en-GB" sz="2667" spc="-7" baseline="30000" dirty="0"/>
              <a:t>-3</a:t>
            </a:r>
            <a:r>
              <a:rPr lang="en-GB" sz="2667" spc="-7" dirty="0"/>
              <a:t>)</a:t>
            </a:r>
            <a:endParaRPr lang="en-GB" sz="2667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181060-2240-6ABC-4946-CF0C46AF63B8}"/>
              </a:ext>
            </a:extLst>
          </p:cNvPr>
          <p:cNvGrpSpPr/>
          <p:nvPr/>
        </p:nvGrpSpPr>
        <p:grpSpPr>
          <a:xfrm>
            <a:off x="-42313" y="1349271"/>
            <a:ext cx="3915617" cy="4660915"/>
            <a:chOff x="-31735" y="1011953"/>
            <a:chExt cx="2936713" cy="3495686"/>
          </a:xfrm>
        </p:grpSpPr>
        <p:sp>
          <p:nvSpPr>
            <p:cNvPr id="16" name="object 17">
              <a:extLst>
                <a:ext uri="{FF2B5EF4-FFF2-40B4-BE49-F238E27FC236}">
                  <a16:creationId xmlns:a16="http://schemas.microsoft.com/office/drawing/2014/main" id="{E1F370F4-877B-4635-9AE6-96DE5EDACAB8}"/>
                </a:ext>
              </a:extLst>
            </p:cNvPr>
            <p:cNvSpPr txBox="1"/>
            <p:nvPr/>
          </p:nvSpPr>
          <p:spPr>
            <a:xfrm>
              <a:off x="143216" y="3272669"/>
              <a:ext cx="2761762" cy="1234970"/>
            </a:xfrm>
            <a:prstGeom prst="rect">
              <a:avLst/>
            </a:prstGeom>
          </p:spPr>
          <p:txBody>
            <a:bodyPr vert="horz" wrap="square" lIns="0" tIns="16087" rIns="0" bIns="0" rtlCol="0">
              <a:spAutoFit/>
            </a:bodyPr>
            <a:lstStyle/>
            <a:p>
              <a:pPr marL="50799" marR="40639" indent="50799">
                <a:lnSpc>
                  <a:spcPct val="111700"/>
                </a:lnSpc>
                <a:spcBef>
                  <a:spcPts val="127"/>
                </a:spcBef>
              </a:pPr>
              <a:r>
                <a:rPr lang="en-GB" sz="1867" dirty="0">
                  <a:latin typeface="Calibri"/>
                  <a:cs typeface="Calibri"/>
                </a:rPr>
                <a:t>Carbon</a:t>
              </a:r>
              <a:r>
                <a:rPr lang="en-GB" sz="1867" spc="133" dirty="0">
                  <a:latin typeface="Calibri"/>
                  <a:cs typeface="Calibri"/>
                </a:rPr>
                <a:t> </a:t>
              </a:r>
              <a:r>
                <a:rPr lang="en-GB" sz="1867" spc="7" dirty="0">
                  <a:latin typeface="Calibri"/>
                  <a:cs typeface="Calibri"/>
                </a:rPr>
                <a:t>vacancies</a:t>
              </a:r>
              <a:r>
                <a:rPr lang="en-GB" sz="1867" spc="200" dirty="0">
                  <a:latin typeface="Calibri"/>
                  <a:cs typeface="Calibri"/>
                </a:rPr>
                <a:t> </a:t>
              </a:r>
              <a:r>
                <a:rPr lang="en-GB" sz="1867" spc="33" dirty="0">
                  <a:latin typeface="Calibri"/>
                  <a:cs typeface="Calibri"/>
                </a:rPr>
                <a:t>↑</a:t>
              </a:r>
              <a:r>
                <a:rPr lang="en-GB" sz="1867" spc="40" dirty="0">
                  <a:latin typeface="Calibri"/>
                  <a:cs typeface="Calibri"/>
                </a:rPr>
                <a:t> </a:t>
              </a:r>
              <a:r>
                <a:rPr lang="en-GB" sz="1867" spc="7" dirty="0">
                  <a:latin typeface="Calibri"/>
                  <a:cs typeface="Calibri"/>
                </a:rPr>
                <a:t>,	A</a:t>
              </a:r>
              <a:r>
                <a:rPr lang="en-GB" sz="1867" spc="29" baseline="-15873" dirty="0">
                  <a:latin typeface="Calibri"/>
                  <a:cs typeface="Calibri"/>
                </a:rPr>
                <a:t>D</a:t>
              </a:r>
              <a:r>
                <a:rPr lang="en-GB" sz="1867" spc="279" baseline="-15873" dirty="0">
                  <a:latin typeface="Calibri"/>
                  <a:cs typeface="Calibri"/>
                </a:rPr>
                <a:t> </a:t>
              </a:r>
              <a:r>
                <a:rPr lang="en-GB" sz="1867" spc="33" dirty="0">
                  <a:solidFill>
                    <a:srgbClr val="0070C0"/>
                  </a:solidFill>
                  <a:latin typeface="Calibri"/>
                  <a:cs typeface="Calibri"/>
                </a:rPr>
                <a:t>↑</a:t>
              </a:r>
            </a:p>
            <a:p>
              <a:pPr marL="50799" marR="40639" indent="50799" algn="ctr">
                <a:lnSpc>
                  <a:spcPct val="111700"/>
                </a:lnSpc>
                <a:spcBef>
                  <a:spcPts val="127"/>
                </a:spcBef>
              </a:pPr>
              <a:r>
                <a:rPr lang="en-GB" sz="1867" b="1" spc="33" dirty="0">
                  <a:latin typeface="Calibri"/>
                  <a:cs typeface="Calibri"/>
                </a:rPr>
                <a:t>[V</a:t>
              </a:r>
              <a:r>
                <a:rPr lang="en-GB" sz="1867" b="1" spc="33" baseline="-25000" dirty="0">
                  <a:latin typeface="Calibri"/>
                  <a:cs typeface="Calibri"/>
                </a:rPr>
                <a:t>C</a:t>
              </a:r>
              <a:r>
                <a:rPr lang="en-GB" sz="1867" b="1" spc="33" dirty="0">
                  <a:latin typeface="Calibri"/>
                  <a:cs typeface="Calibri"/>
                </a:rPr>
                <a:t>] &gt; 1×10</a:t>
              </a:r>
              <a:r>
                <a:rPr lang="en-GB" sz="1867" b="1" spc="33" baseline="30000" dirty="0">
                  <a:latin typeface="Calibri"/>
                  <a:cs typeface="Calibri"/>
                </a:rPr>
                <a:t>17</a:t>
              </a:r>
              <a:r>
                <a:rPr lang="en-GB" sz="1867" b="1" spc="33" dirty="0">
                  <a:latin typeface="Calibri"/>
                  <a:cs typeface="Calibri"/>
                </a:rPr>
                <a:t> cm</a:t>
              </a:r>
              <a:r>
                <a:rPr lang="en-GB" sz="1867" b="1" spc="33" baseline="30000" dirty="0">
                  <a:latin typeface="Calibri"/>
                  <a:cs typeface="Calibri"/>
                </a:rPr>
                <a:t>-3</a:t>
              </a:r>
            </a:p>
            <a:p>
              <a:pPr marL="50799" marR="40639" indent="50799" algn="ctr">
                <a:lnSpc>
                  <a:spcPct val="111700"/>
                </a:lnSpc>
                <a:spcBef>
                  <a:spcPts val="127"/>
                </a:spcBef>
              </a:pPr>
              <a:endParaRPr lang="pt-PT" sz="1867" spc="-33" dirty="0">
                <a:latin typeface="Calibri"/>
                <a:cs typeface="Calibri"/>
              </a:endParaRPr>
            </a:p>
            <a:p>
              <a:pPr marL="50799" marR="40639" indent="50799">
                <a:lnSpc>
                  <a:spcPct val="111700"/>
                </a:lnSpc>
                <a:spcBef>
                  <a:spcPts val="127"/>
                </a:spcBef>
              </a:pPr>
              <a:r>
                <a:rPr sz="1867" spc="-33" dirty="0">
                  <a:latin typeface="Calibri"/>
                  <a:cs typeface="Calibri"/>
                </a:rPr>
                <a:t>µ</a:t>
              </a:r>
              <a:r>
                <a:rPr sz="1867" spc="13" dirty="0">
                  <a:latin typeface="Calibri"/>
                  <a:cs typeface="Calibri"/>
                </a:rPr>
                <a:t>+</a:t>
              </a:r>
              <a:r>
                <a:rPr sz="1867" spc="27" dirty="0">
                  <a:latin typeface="Calibri"/>
                  <a:cs typeface="Calibri"/>
                </a:rPr>
                <a:t> </a:t>
              </a:r>
              <a:r>
                <a:rPr sz="1867" spc="-33" dirty="0">
                  <a:latin typeface="Calibri"/>
                  <a:cs typeface="Calibri"/>
                </a:rPr>
                <a:t>t</a:t>
              </a:r>
              <a:r>
                <a:rPr sz="1867" spc="40" dirty="0">
                  <a:latin typeface="Calibri"/>
                  <a:cs typeface="Calibri"/>
                </a:rPr>
                <a:t>r</a:t>
              </a:r>
              <a:r>
                <a:rPr sz="1867" dirty="0">
                  <a:latin typeface="Calibri"/>
                  <a:cs typeface="Calibri"/>
                </a:rPr>
                <a:t>a</a:t>
              </a:r>
              <a:r>
                <a:rPr sz="1867" spc="7" dirty="0">
                  <a:latin typeface="Calibri"/>
                  <a:cs typeface="Calibri"/>
                </a:rPr>
                <a:t>pp</a:t>
              </a:r>
              <a:r>
                <a:rPr sz="1867" spc="-33" dirty="0">
                  <a:latin typeface="Calibri"/>
                  <a:cs typeface="Calibri"/>
                </a:rPr>
                <a:t>i</a:t>
              </a:r>
              <a:r>
                <a:rPr sz="1867" spc="7" dirty="0">
                  <a:latin typeface="Calibri"/>
                  <a:cs typeface="Calibri"/>
                </a:rPr>
                <a:t>n</a:t>
              </a:r>
              <a:r>
                <a:rPr sz="1867" spc="13" dirty="0">
                  <a:latin typeface="Calibri"/>
                  <a:cs typeface="Calibri"/>
                </a:rPr>
                <a:t>g</a:t>
              </a:r>
              <a:r>
                <a:rPr sz="1867" spc="-120" dirty="0">
                  <a:latin typeface="Calibri"/>
                  <a:cs typeface="Calibri"/>
                </a:rPr>
                <a:t> </a:t>
              </a:r>
              <a:r>
                <a:rPr sz="1867" spc="-33" dirty="0">
                  <a:latin typeface="Calibri"/>
                  <a:cs typeface="Calibri"/>
                </a:rPr>
                <a:t>i</a:t>
              </a:r>
              <a:r>
                <a:rPr sz="1867" spc="13" dirty="0">
                  <a:latin typeface="Calibri"/>
                  <a:cs typeface="Calibri"/>
                </a:rPr>
                <a:t>n</a:t>
              </a:r>
              <a:r>
                <a:rPr sz="1867" spc="73" dirty="0">
                  <a:latin typeface="Calibri"/>
                  <a:cs typeface="Calibri"/>
                </a:rPr>
                <a:t> </a:t>
              </a:r>
              <a:r>
                <a:rPr sz="1867" spc="60" dirty="0">
                  <a:latin typeface="Calibri"/>
                  <a:cs typeface="Calibri"/>
                </a:rPr>
                <a:t>V</a:t>
              </a:r>
              <a:r>
                <a:rPr baseline="-18518" dirty="0">
                  <a:latin typeface="Calibri"/>
                  <a:cs typeface="Calibri"/>
                </a:rPr>
                <a:t>C</a:t>
              </a:r>
              <a:r>
                <a:rPr spc="-20" baseline="-18518" dirty="0">
                  <a:latin typeface="Calibri"/>
                  <a:cs typeface="Calibri"/>
                </a:rPr>
                <a:t> </a:t>
              </a:r>
              <a:r>
                <a:rPr sz="1867" spc="20" dirty="0">
                  <a:latin typeface="Calibri"/>
                  <a:cs typeface="Calibri"/>
                </a:rPr>
                <a:t>f</a:t>
              </a:r>
              <a:r>
                <a:rPr sz="1867" spc="7" dirty="0">
                  <a:latin typeface="Calibri"/>
                  <a:cs typeface="Calibri"/>
                </a:rPr>
                <a:t>o</a:t>
              </a:r>
              <a:r>
                <a:rPr sz="1867" spc="-33" dirty="0">
                  <a:latin typeface="Calibri"/>
                  <a:cs typeface="Calibri"/>
                </a:rPr>
                <a:t>ll</a:t>
              </a:r>
              <a:r>
                <a:rPr sz="1867" spc="7" dirty="0">
                  <a:latin typeface="Calibri"/>
                  <a:cs typeface="Calibri"/>
                </a:rPr>
                <a:t>o</a:t>
              </a:r>
              <a:r>
                <a:rPr sz="1867" spc="53" dirty="0">
                  <a:latin typeface="Calibri"/>
                  <a:cs typeface="Calibri"/>
                </a:rPr>
                <a:t>w</a:t>
              </a:r>
              <a:r>
                <a:rPr sz="1867" spc="-40" dirty="0">
                  <a:latin typeface="Calibri"/>
                  <a:cs typeface="Calibri"/>
                </a:rPr>
                <a:t>e</a:t>
              </a:r>
              <a:r>
                <a:rPr sz="1867" spc="13" dirty="0">
                  <a:latin typeface="Calibri"/>
                  <a:cs typeface="Calibri"/>
                </a:rPr>
                <a:t>d</a:t>
              </a:r>
              <a:r>
                <a:rPr sz="1867" spc="-127" dirty="0">
                  <a:latin typeface="Calibri"/>
                  <a:cs typeface="Calibri"/>
                </a:rPr>
                <a:t> </a:t>
              </a:r>
              <a:r>
                <a:rPr sz="1867" dirty="0">
                  <a:latin typeface="Calibri"/>
                  <a:cs typeface="Calibri"/>
                </a:rPr>
                <a:t>by  double</a:t>
              </a:r>
              <a:r>
                <a:rPr sz="1867" spc="-80" dirty="0">
                  <a:latin typeface="Calibri"/>
                  <a:cs typeface="Calibri"/>
                </a:rPr>
                <a:t> </a:t>
              </a:r>
              <a:r>
                <a:rPr lang="de-CH" sz="1867" spc="-80" dirty="0">
                  <a:latin typeface="Calibri"/>
                  <a:cs typeface="Calibri"/>
                </a:rPr>
                <a:t>  </a:t>
              </a:r>
              <a:r>
                <a:rPr sz="1867" spc="-7" dirty="0">
                  <a:latin typeface="Calibri"/>
                  <a:cs typeface="Calibri"/>
                </a:rPr>
                <a:t>electron</a:t>
              </a:r>
              <a:r>
                <a:rPr sz="1867" spc="-33" dirty="0">
                  <a:latin typeface="Calibri"/>
                  <a:cs typeface="Calibri"/>
                </a:rPr>
                <a:t> </a:t>
              </a:r>
              <a:r>
                <a:rPr sz="1867" dirty="0">
                  <a:latin typeface="Calibri"/>
                  <a:cs typeface="Calibri"/>
                </a:rPr>
                <a:t>capture</a:t>
              </a:r>
              <a:r>
                <a:rPr lang="de-CH" sz="1867" dirty="0">
                  <a:latin typeface="Calibri"/>
                  <a:cs typeface="Calibri"/>
                </a:rPr>
                <a:t> </a:t>
              </a:r>
              <a:r>
                <a:rPr lang="de-CH" sz="1867" dirty="0" err="1">
                  <a:latin typeface="Calibri"/>
                  <a:cs typeface="Calibri"/>
                </a:rPr>
                <a:t>to</a:t>
              </a:r>
              <a:r>
                <a:rPr lang="de-CH" sz="1867" dirty="0">
                  <a:latin typeface="Calibri"/>
                  <a:cs typeface="Calibri"/>
                </a:rPr>
                <a:t> form Mu</a:t>
              </a:r>
              <a:r>
                <a:rPr lang="de-CH" sz="1867" baseline="30000" dirty="0">
                  <a:latin typeface="Calibri"/>
                  <a:cs typeface="Calibri"/>
                </a:rPr>
                <a:t>-</a:t>
              </a:r>
              <a:r>
                <a:rPr lang="de-CH" sz="1867" dirty="0">
                  <a:latin typeface="Calibri"/>
                  <a:cs typeface="Calibri"/>
                </a:rPr>
                <a:t>.</a:t>
              </a:r>
              <a:endParaRPr sz="1867" baseline="30000" dirty="0">
                <a:latin typeface="Calibri"/>
                <a:cs typeface="Calibri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3DC42B6-00F3-8AFE-D8FC-E876E08AB922}"/>
                </a:ext>
              </a:extLst>
            </p:cNvPr>
            <p:cNvGrpSpPr/>
            <p:nvPr/>
          </p:nvGrpSpPr>
          <p:grpSpPr>
            <a:xfrm>
              <a:off x="-31735" y="1011953"/>
              <a:ext cx="2936713" cy="2028612"/>
              <a:chOff x="-31735" y="1011953"/>
              <a:chExt cx="2936713" cy="2028612"/>
            </a:xfrm>
          </p:grpSpPr>
          <p:sp>
            <p:nvSpPr>
              <p:cNvPr id="10" name="object 15">
                <a:extLst>
                  <a:ext uri="{FF2B5EF4-FFF2-40B4-BE49-F238E27FC236}">
                    <a16:creationId xmlns:a16="http://schemas.microsoft.com/office/drawing/2014/main" id="{C2C88F1F-4E39-A5A9-5A43-E3D0AFEF018C}"/>
                  </a:ext>
                </a:extLst>
              </p:cNvPr>
              <p:cNvSpPr/>
              <p:nvPr/>
            </p:nvSpPr>
            <p:spPr>
              <a:xfrm rot="10800000">
                <a:off x="2210831" y="1215748"/>
                <a:ext cx="83123" cy="934145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628650">
                    <a:moveTo>
                      <a:pt x="0" y="552450"/>
                    </a:moveTo>
                    <a:lnTo>
                      <a:pt x="37973" y="628650"/>
                    </a:lnTo>
                    <a:lnTo>
                      <a:pt x="69818" y="565276"/>
                    </a:lnTo>
                    <a:lnTo>
                      <a:pt x="42799" y="565276"/>
                    </a:lnTo>
                    <a:lnTo>
                      <a:pt x="33274" y="565150"/>
                    </a:lnTo>
                    <a:lnTo>
                      <a:pt x="33305" y="552505"/>
                    </a:lnTo>
                    <a:lnTo>
                      <a:pt x="0" y="552450"/>
                    </a:lnTo>
                    <a:close/>
                  </a:path>
                  <a:path w="76200" h="628650">
                    <a:moveTo>
                      <a:pt x="33305" y="552505"/>
                    </a:moveTo>
                    <a:lnTo>
                      <a:pt x="33274" y="565150"/>
                    </a:lnTo>
                    <a:lnTo>
                      <a:pt x="42799" y="565276"/>
                    </a:lnTo>
                    <a:lnTo>
                      <a:pt x="42830" y="552521"/>
                    </a:lnTo>
                    <a:lnTo>
                      <a:pt x="33305" y="552505"/>
                    </a:lnTo>
                    <a:close/>
                  </a:path>
                  <a:path w="76200" h="628650">
                    <a:moveTo>
                      <a:pt x="42830" y="552521"/>
                    </a:moveTo>
                    <a:lnTo>
                      <a:pt x="42799" y="565276"/>
                    </a:lnTo>
                    <a:lnTo>
                      <a:pt x="69818" y="565276"/>
                    </a:lnTo>
                    <a:lnTo>
                      <a:pt x="76200" y="552576"/>
                    </a:lnTo>
                    <a:lnTo>
                      <a:pt x="42830" y="552521"/>
                    </a:lnTo>
                    <a:close/>
                  </a:path>
                  <a:path w="76200" h="628650">
                    <a:moveTo>
                      <a:pt x="34671" y="0"/>
                    </a:moveTo>
                    <a:lnTo>
                      <a:pt x="33305" y="552505"/>
                    </a:lnTo>
                    <a:lnTo>
                      <a:pt x="42830" y="552521"/>
                    </a:lnTo>
                    <a:lnTo>
                      <a:pt x="44196" y="126"/>
                    </a:lnTo>
                    <a:lnTo>
                      <a:pt x="34671" y="0"/>
                    </a:lnTo>
                    <a:close/>
                  </a:path>
                </a:pathLst>
              </a:custGeom>
              <a:solidFill>
                <a:srgbClr val="0070C0"/>
              </a:solidFill>
            </p:spPr>
            <p:txBody>
              <a:bodyPr wrap="square" lIns="0" tIns="0" rIns="0" bIns="0" rtlCol="0"/>
              <a:lstStyle/>
              <a:p>
                <a:endParaRPr sz="2400"/>
              </a:p>
            </p:txBody>
          </p:sp>
          <p:pic>
            <p:nvPicPr>
              <p:cNvPr id="9" name="object 7">
                <a:extLst>
                  <a:ext uri="{FF2B5EF4-FFF2-40B4-BE49-F238E27FC236}">
                    <a16:creationId xmlns:a16="http://schemas.microsoft.com/office/drawing/2014/main" id="{251109AA-3B18-0ED0-B840-AB70D9DABC56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3216" y="1011953"/>
                <a:ext cx="2461431" cy="1799716"/>
              </a:xfrm>
              <a:prstGeom prst="rect">
                <a:avLst/>
              </a:prstGeom>
            </p:spPr>
          </p:pic>
          <p:pic>
            <p:nvPicPr>
              <p:cNvPr id="13" name="object 9">
                <a:extLst>
                  <a:ext uri="{FF2B5EF4-FFF2-40B4-BE49-F238E27FC236}">
                    <a16:creationId xmlns:a16="http://schemas.microsoft.com/office/drawing/2014/main" id="{BD597E25-0F8C-3486-0998-BB6A61C0C2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-31735" y="2891982"/>
                <a:ext cx="2936713" cy="148583"/>
              </a:xfrm>
              <a:prstGeom prst="rect">
                <a:avLst/>
              </a:prstGeom>
            </p:spPr>
          </p:pic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FC2FEAA4-5D29-5322-3C85-FF2576AB35F7}"/>
                  </a:ext>
                </a:extLst>
              </p:cNvPr>
              <p:cNvSpPr/>
              <p:nvPr/>
            </p:nvSpPr>
            <p:spPr>
              <a:xfrm rot="10800000">
                <a:off x="2380962" y="1273773"/>
                <a:ext cx="83123" cy="934145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628650">
                    <a:moveTo>
                      <a:pt x="0" y="552450"/>
                    </a:moveTo>
                    <a:lnTo>
                      <a:pt x="37973" y="628650"/>
                    </a:lnTo>
                    <a:lnTo>
                      <a:pt x="69818" y="565276"/>
                    </a:lnTo>
                    <a:lnTo>
                      <a:pt x="42799" y="565276"/>
                    </a:lnTo>
                    <a:lnTo>
                      <a:pt x="33274" y="565150"/>
                    </a:lnTo>
                    <a:lnTo>
                      <a:pt x="33305" y="552505"/>
                    </a:lnTo>
                    <a:lnTo>
                      <a:pt x="0" y="552450"/>
                    </a:lnTo>
                    <a:close/>
                  </a:path>
                  <a:path w="76200" h="628650">
                    <a:moveTo>
                      <a:pt x="33305" y="552505"/>
                    </a:moveTo>
                    <a:lnTo>
                      <a:pt x="33274" y="565150"/>
                    </a:lnTo>
                    <a:lnTo>
                      <a:pt x="42799" y="565276"/>
                    </a:lnTo>
                    <a:lnTo>
                      <a:pt x="42830" y="552521"/>
                    </a:lnTo>
                    <a:lnTo>
                      <a:pt x="33305" y="552505"/>
                    </a:lnTo>
                    <a:close/>
                  </a:path>
                  <a:path w="76200" h="628650">
                    <a:moveTo>
                      <a:pt x="42830" y="552521"/>
                    </a:moveTo>
                    <a:lnTo>
                      <a:pt x="42799" y="565276"/>
                    </a:lnTo>
                    <a:lnTo>
                      <a:pt x="69818" y="565276"/>
                    </a:lnTo>
                    <a:lnTo>
                      <a:pt x="76200" y="552576"/>
                    </a:lnTo>
                    <a:lnTo>
                      <a:pt x="42830" y="552521"/>
                    </a:lnTo>
                    <a:close/>
                  </a:path>
                  <a:path w="76200" h="628650">
                    <a:moveTo>
                      <a:pt x="34671" y="0"/>
                    </a:moveTo>
                    <a:lnTo>
                      <a:pt x="33305" y="552505"/>
                    </a:lnTo>
                    <a:lnTo>
                      <a:pt x="42830" y="552521"/>
                    </a:lnTo>
                    <a:lnTo>
                      <a:pt x="44196" y="126"/>
                    </a:lnTo>
                    <a:lnTo>
                      <a:pt x="34671" y="0"/>
                    </a:lnTo>
                    <a:close/>
                  </a:path>
                </a:pathLst>
              </a:custGeom>
              <a:solidFill>
                <a:srgbClr val="0070C0"/>
              </a:solidFill>
            </p:spPr>
            <p:txBody>
              <a:bodyPr wrap="square" lIns="0" tIns="0" rIns="0" bIns="0" rtlCol="0"/>
              <a:lstStyle/>
              <a:p>
                <a:endParaRPr sz="2400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C59BCDE-677D-A949-6FB3-C5FC47833978}"/>
              </a:ext>
            </a:extLst>
          </p:cNvPr>
          <p:cNvGrpSpPr/>
          <p:nvPr/>
        </p:nvGrpSpPr>
        <p:grpSpPr>
          <a:xfrm>
            <a:off x="3983766" y="1364897"/>
            <a:ext cx="4334932" cy="4968903"/>
            <a:chOff x="3072617" y="1023673"/>
            <a:chExt cx="3251199" cy="3726677"/>
          </a:xfrm>
        </p:grpSpPr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5B77AC15-896E-D6EF-869E-4C874E3757D3}"/>
                </a:ext>
              </a:extLst>
            </p:cNvPr>
            <p:cNvSpPr/>
            <p:nvPr/>
          </p:nvSpPr>
          <p:spPr>
            <a:xfrm>
              <a:off x="5304404" y="2027451"/>
              <a:ext cx="76200" cy="628650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C5000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638CAF44-0BAD-2B33-2F0C-C76CB9CCB3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72617" y="1023673"/>
              <a:ext cx="2719855" cy="1946552"/>
            </a:xfrm>
            <a:prstGeom prst="rect">
              <a:avLst/>
            </a:prstGeom>
          </p:spPr>
        </p:pic>
        <p:sp>
          <p:nvSpPr>
            <p:cNvPr id="15" name="object 16">
              <a:extLst>
                <a:ext uri="{FF2B5EF4-FFF2-40B4-BE49-F238E27FC236}">
                  <a16:creationId xmlns:a16="http://schemas.microsoft.com/office/drawing/2014/main" id="{DB033514-5BAD-84C8-FA3E-E6D3384AEFEC}"/>
                </a:ext>
              </a:extLst>
            </p:cNvPr>
            <p:cNvSpPr txBox="1"/>
            <p:nvPr/>
          </p:nvSpPr>
          <p:spPr>
            <a:xfrm>
              <a:off x="3361899" y="3272669"/>
              <a:ext cx="2961917" cy="1477681"/>
            </a:xfrm>
            <a:prstGeom prst="rect">
              <a:avLst/>
            </a:prstGeom>
          </p:spPr>
          <p:txBody>
            <a:bodyPr vert="horz" wrap="square" lIns="0" tIns="16087" rIns="0" bIns="0" rtlCol="0">
              <a:spAutoFit/>
            </a:bodyPr>
            <a:lstStyle/>
            <a:p>
              <a:pPr marL="50799" marR="40639">
                <a:lnSpc>
                  <a:spcPct val="111700"/>
                </a:lnSpc>
                <a:spcBef>
                  <a:spcPts val="127"/>
                </a:spcBef>
              </a:pPr>
              <a:r>
                <a:rPr lang="en-GB" sz="1867" spc="47" dirty="0">
                  <a:latin typeface="Calibri"/>
                  <a:cs typeface="Calibri"/>
                </a:rPr>
                <a:t>S</a:t>
              </a:r>
              <a:r>
                <a:rPr lang="en-GB" sz="1867" spc="20" dirty="0">
                  <a:latin typeface="Calibri"/>
                  <a:cs typeface="Calibri"/>
                </a:rPr>
                <a:t>ilic</a:t>
              </a:r>
              <a:r>
                <a:rPr lang="en-GB" sz="1867" spc="7" dirty="0">
                  <a:latin typeface="Calibri"/>
                  <a:cs typeface="Calibri"/>
                </a:rPr>
                <a:t>o</a:t>
              </a:r>
              <a:r>
                <a:rPr lang="en-GB" sz="1867" spc="13" dirty="0">
                  <a:latin typeface="Calibri"/>
                  <a:cs typeface="Calibri"/>
                </a:rPr>
                <a:t>n</a:t>
              </a:r>
              <a:r>
                <a:rPr lang="en-GB" sz="1867" spc="-80" dirty="0">
                  <a:latin typeface="Calibri"/>
                  <a:cs typeface="Calibri"/>
                </a:rPr>
                <a:t> </a:t>
              </a:r>
              <a:r>
                <a:rPr lang="en-GB" sz="1867" spc="-40" dirty="0">
                  <a:latin typeface="Calibri"/>
                  <a:cs typeface="Calibri"/>
                </a:rPr>
                <a:t>v</a:t>
              </a:r>
              <a:r>
                <a:rPr lang="en-GB" sz="1867" spc="13" dirty="0">
                  <a:latin typeface="Calibri"/>
                  <a:cs typeface="Calibri"/>
                </a:rPr>
                <a:t>acanc</a:t>
              </a:r>
              <a:r>
                <a:rPr lang="en-GB" sz="1867" spc="20" dirty="0">
                  <a:latin typeface="Calibri"/>
                  <a:cs typeface="Calibri"/>
                </a:rPr>
                <a:t>i</a:t>
              </a:r>
              <a:r>
                <a:rPr lang="en-GB" sz="1867" spc="-33" dirty="0">
                  <a:latin typeface="Calibri"/>
                  <a:cs typeface="Calibri"/>
                </a:rPr>
                <a:t>e</a:t>
              </a:r>
              <a:r>
                <a:rPr lang="en-GB" sz="1867" spc="13" dirty="0">
                  <a:latin typeface="Calibri"/>
                  <a:cs typeface="Calibri"/>
                </a:rPr>
                <a:t>s   </a:t>
              </a:r>
              <a:r>
                <a:rPr lang="en-GB" sz="1867" spc="27" dirty="0">
                  <a:latin typeface="Calibri"/>
                  <a:cs typeface="Calibri"/>
                </a:rPr>
                <a:t>↑</a:t>
              </a:r>
              <a:r>
                <a:rPr lang="en-GB" sz="1867" spc="127" dirty="0">
                  <a:latin typeface="Calibri"/>
                  <a:cs typeface="Calibri"/>
                </a:rPr>
                <a:t> </a:t>
              </a:r>
              <a:r>
                <a:rPr lang="en-GB" sz="1867" spc="7" dirty="0">
                  <a:latin typeface="Calibri"/>
                  <a:cs typeface="Calibri"/>
                </a:rPr>
                <a:t>,</a:t>
              </a:r>
              <a:r>
                <a:rPr lang="en-GB" sz="1867" dirty="0">
                  <a:latin typeface="Calibri"/>
                  <a:cs typeface="Calibri"/>
                </a:rPr>
                <a:t>	A</a:t>
              </a:r>
              <a:r>
                <a:rPr lang="en-GB" sz="1867" baseline="-15873" dirty="0">
                  <a:latin typeface="Calibri"/>
                  <a:cs typeface="Calibri"/>
                </a:rPr>
                <a:t>D</a:t>
              </a:r>
              <a:r>
                <a:rPr lang="en-GB" sz="1867" spc="29" baseline="-15873" dirty="0">
                  <a:latin typeface="Calibri"/>
                  <a:cs typeface="Calibri"/>
                </a:rPr>
                <a:t> </a:t>
              </a:r>
              <a:r>
                <a:rPr lang="en-GB" sz="1867" spc="27" dirty="0">
                  <a:solidFill>
                    <a:srgbClr val="FF0000"/>
                  </a:solidFill>
                  <a:latin typeface="Calibri"/>
                  <a:cs typeface="Calibri"/>
                </a:rPr>
                <a:t>↓</a:t>
              </a:r>
            </a:p>
            <a:p>
              <a:pPr marL="50799" marR="40639" algn="ctr">
                <a:lnSpc>
                  <a:spcPct val="111700"/>
                </a:lnSpc>
                <a:spcBef>
                  <a:spcPts val="127"/>
                </a:spcBef>
              </a:pPr>
              <a:r>
                <a:rPr lang="en-GB" sz="1867" b="1" spc="33" dirty="0">
                  <a:latin typeface="Calibri"/>
                  <a:cs typeface="Calibri"/>
                </a:rPr>
                <a:t>[</a:t>
              </a:r>
              <a:r>
                <a:rPr lang="en-GB" sz="1867" b="1" spc="33" dirty="0" err="1">
                  <a:latin typeface="Calibri"/>
                  <a:cs typeface="Calibri"/>
                </a:rPr>
                <a:t>V</a:t>
              </a:r>
              <a:r>
                <a:rPr lang="en-GB" sz="1867" b="1" spc="33" baseline="-25000" dirty="0" err="1">
                  <a:latin typeface="Calibri"/>
                  <a:cs typeface="Calibri"/>
                </a:rPr>
                <a:t>Si</a:t>
              </a:r>
              <a:r>
                <a:rPr lang="en-GB" sz="1867" b="1" spc="33" dirty="0">
                  <a:latin typeface="Calibri"/>
                  <a:cs typeface="Calibri"/>
                </a:rPr>
                <a:t>] &gt; 3×10</a:t>
              </a:r>
              <a:r>
                <a:rPr lang="en-GB" sz="1867" b="1" spc="33" baseline="30000" dirty="0">
                  <a:latin typeface="Calibri"/>
                  <a:cs typeface="Calibri"/>
                </a:rPr>
                <a:t>14</a:t>
              </a:r>
              <a:r>
                <a:rPr lang="en-GB" sz="1867" b="1" spc="33" dirty="0">
                  <a:latin typeface="Calibri"/>
                  <a:cs typeface="Calibri"/>
                </a:rPr>
                <a:t> cm</a:t>
              </a:r>
              <a:r>
                <a:rPr lang="en-GB" sz="1867" b="1" spc="33" baseline="30000" dirty="0">
                  <a:latin typeface="Calibri"/>
                  <a:cs typeface="Calibri"/>
                </a:rPr>
                <a:t>-3</a:t>
              </a:r>
            </a:p>
            <a:p>
              <a:pPr marL="50799" marR="40639">
                <a:lnSpc>
                  <a:spcPct val="111700"/>
                </a:lnSpc>
                <a:spcBef>
                  <a:spcPts val="127"/>
                </a:spcBef>
              </a:pPr>
              <a:endParaRPr lang="pt-PT" sz="1867" spc="27" dirty="0">
                <a:latin typeface="Calibri"/>
                <a:cs typeface="Calibri"/>
              </a:endParaRPr>
            </a:p>
            <a:p>
              <a:pPr marL="50799" marR="40639">
                <a:lnSpc>
                  <a:spcPct val="111700"/>
                </a:lnSpc>
                <a:spcBef>
                  <a:spcPts val="127"/>
                </a:spcBef>
              </a:pPr>
              <a:r>
                <a:rPr sz="1867" spc="27" dirty="0" err="1">
                  <a:latin typeface="Calibri"/>
                  <a:cs typeface="Calibri"/>
                </a:rPr>
                <a:t>V</a:t>
              </a:r>
              <a:r>
                <a:rPr spc="40" baseline="-18518" dirty="0" err="1">
                  <a:latin typeface="Calibri"/>
                  <a:cs typeface="Calibri"/>
                </a:rPr>
                <a:t>Si</a:t>
              </a:r>
              <a:r>
                <a:rPr spc="200" baseline="-18518" dirty="0">
                  <a:latin typeface="Calibri"/>
                  <a:cs typeface="Calibri"/>
                </a:rPr>
                <a:t> </a:t>
              </a:r>
              <a:r>
                <a:rPr sz="1867" spc="13" dirty="0">
                  <a:latin typeface="Calibri"/>
                  <a:cs typeface="Calibri"/>
                </a:rPr>
                <a:t>–</a:t>
              </a:r>
              <a:r>
                <a:rPr sz="1867" spc="-87" dirty="0">
                  <a:latin typeface="Calibri"/>
                  <a:cs typeface="Calibri"/>
                </a:rPr>
                <a:t> </a:t>
              </a:r>
              <a:r>
                <a:rPr sz="1867" spc="7" dirty="0">
                  <a:latin typeface="Calibri"/>
                  <a:cs typeface="Calibri"/>
                </a:rPr>
                <a:t>Mu</a:t>
              </a:r>
              <a:r>
                <a:rPr sz="1867" spc="-33" dirty="0">
                  <a:latin typeface="Calibri"/>
                  <a:cs typeface="Calibri"/>
                </a:rPr>
                <a:t> </a:t>
              </a:r>
              <a:r>
                <a:rPr sz="1867" spc="-13" dirty="0">
                  <a:latin typeface="Calibri"/>
                  <a:cs typeface="Calibri"/>
                </a:rPr>
                <a:t>is</a:t>
              </a:r>
              <a:r>
                <a:rPr sz="1867" spc="13" dirty="0">
                  <a:latin typeface="Calibri"/>
                  <a:cs typeface="Calibri"/>
                </a:rPr>
                <a:t> </a:t>
              </a:r>
              <a:r>
                <a:rPr sz="1867" spc="-7" dirty="0" err="1">
                  <a:latin typeface="Calibri"/>
                  <a:cs typeface="Calibri"/>
                </a:rPr>
                <a:t>energetica</a:t>
              </a:r>
              <a:r>
                <a:rPr lang="de-CH" sz="1867" spc="-7" dirty="0">
                  <a:latin typeface="Calibri"/>
                  <a:cs typeface="Calibri"/>
                </a:rPr>
                <a:t>l</a:t>
              </a:r>
              <a:r>
                <a:rPr sz="1867" spc="-7" dirty="0" err="1">
                  <a:latin typeface="Calibri"/>
                  <a:cs typeface="Calibri"/>
                </a:rPr>
                <a:t>ly</a:t>
              </a:r>
              <a:r>
                <a:rPr sz="1867" dirty="0">
                  <a:latin typeface="Calibri"/>
                  <a:cs typeface="Calibri"/>
                </a:rPr>
                <a:t> </a:t>
              </a:r>
              <a:r>
                <a:rPr sz="1867" spc="20" dirty="0">
                  <a:latin typeface="Calibri"/>
                  <a:cs typeface="Calibri"/>
                </a:rPr>
                <a:t>more </a:t>
              </a:r>
              <a:r>
                <a:rPr sz="1867" spc="-400" dirty="0">
                  <a:latin typeface="Calibri"/>
                  <a:cs typeface="Calibri"/>
                </a:rPr>
                <a:t> </a:t>
              </a:r>
              <a:r>
                <a:rPr sz="1867" spc="20" dirty="0">
                  <a:latin typeface="Calibri"/>
                  <a:cs typeface="Calibri"/>
                </a:rPr>
                <a:t>f</a:t>
              </a:r>
              <a:r>
                <a:rPr sz="1867" dirty="0">
                  <a:latin typeface="Calibri"/>
                  <a:cs typeface="Calibri"/>
                </a:rPr>
                <a:t>a</a:t>
              </a:r>
              <a:r>
                <a:rPr sz="1867" spc="47" dirty="0">
                  <a:latin typeface="Calibri"/>
                  <a:cs typeface="Calibri"/>
                </a:rPr>
                <a:t>v</a:t>
              </a:r>
              <a:r>
                <a:rPr sz="1867" spc="7" dirty="0">
                  <a:latin typeface="Calibri"/>
                  <a:cs typeface="Calibri"/>
                </a:rPr>
                <a:t>o</a:t>
              </a:r>
              <a:r>
                <a:rPr sz="1867" spc="33" dirty="0">
                  <a:latin typeface="Calibri"/>
                  <a:cs typeface="Calibri"/>
                </a:rPr>
                <a:t>r</a:t>
              </a:r>
              <a:r>
                <a:rPr sz="1867" dirty="0">
                  <a:latin typeface="Calibri"/>
                  <a:cs typeface="Calibri"/>
                </a:rPr>
                <a:t>a</a:t>
              </a:r>
              <a:r>
                <a:rPr sz="1867" spc="7" dirty="0">
                  <a:latin typeface="Calibri"/>
                  <a:cs typeface="Calibri"/>
                </a:rPr>
                <a:t>b</a:t>
              </a:r>
              <a:r>
                <a:rPr sz="1867" spc="-33" dirty="0">
                  <a:latin typeface="Calibri"/>
                  <a:cs typeface="Calibri"/>
                </a:rPr>
                <a:t>l</a:t>
              </a:r>
              <a:r>
                <a:rPr sz="1867" spc="13" dirty="0">
                  <a:latin typeface="Calibri"/>
                  <a:cs typeface="Calibri"/>
                </a:rPr>
                <a:t>e</a:t>
              </a:r>
              <a:r>
                <a:rPr sz="1867" spc="-160" dirty="0">
                  <a:latin typeface="Calibri"/>
                  <a:cs typeface="Calibri"/>
                </a:rPr>
                <a:t> </a:t>
              </a:r>
              <a:r>
                <a:rPr sz="1867" spc="-33" dirty="0">
                  <a:latin typeface="Calibri"/>
                  <a:cs typeface="Calibri"/>
                </a:rPr>
                <a:t>t</a:t>
              </a:r>
              <a:r>
                <a:rPr sz="1867" spc="7" dirty="0">
                  <a:latin typeface="Calibri"/>
                  <a:cs typeface="Calibri"/>
                </a:rPr>
                <a:t>h</a:t>
              </a:r>
              <a:r>
                <a:rPr sz="1867" dirty="0">
                  <a:latin typeface="Calibri"/>
                  <a:cs typeface="Calibri"/>
                </a:rPr>
                <a:t>a</a:t>
              </a:r>
              <a:r>
                <a:rPr sz="1867" spc="13" dirty="0">
                  <a:latin typeface="Calibri"/>
                  <a:cs typeface="Calibri"/>
                </a:rPr>
                <a:t>n</a:t>
              </a:r>
              <a:r>
                <a:rPr sz="1867" spc="-120" dirty="0">
                  <a:latin typeface="Calibri"/>
                  <a:cs typeface="Calibri"/>
                </a:rPr>
                <a:t> </a:t>
              </a:r>
              <a:r>
                <a:rPr sz="1867" spc="-33" dirty="0">
                  <a:latin typeface="Calibri"/>
                  <a:cs typeface="Calibri"/>
                </a:rPr>
                <a:t>i</a:t>
              </a:r>
              <a:r>
                <a:rPr sz="1867" spc="60" dirty="0">
                  <a:latin typeface="Calibri"/>
                  <a:cs typeface="Calibri"/>
                </a:rPr>
                <a:t>s</a:t>
              </a:r>
              <a:r>
                <a:rPr sz="1867" spc="7" dirty="0">
                  <a:latin typeface="Calibri"/>
                  <a:cs typeface="Calibri"/>
                </a:rPr>
                <a:t>o</a:t>
              </a:r>
              <a:r>
                <a:rPr sz="1867" spc="-33" dirty="0">
                  <a:latin typeface="Calibri"/>
                  <a:cs typeface="Calibri"/>
                </a:rPr>
                <a:t>l</a:t>
              </a:r>
              <a:r>
                <a:rPr sz="1867" dirty="0">
                  <a:latin typeface="Calibri"/>
                  <a:cs typeface="Calibri"/>
                </a:rPr>
                <a:t>a</a:t>
              </a:r>
              <a:r>
                <a:rPr sz="1867" spc="-33" dirty="0">
                  <a:latin typeface="Calibri"/>
                  <a:cs typeface="Calibri"/>
                </a:rPr>
                <a:t>t</a:t>
              </a:r>
              <a:r>
                <a:rPr sz="1867" spc="-40" dirty="0">
                  <a:latin typeface="Calibri"/>
                  <a:cs typeface="Calibri"/>
                </a:rPr>
                <a:t>e</a:t>
              </a:r>
              <a:r>
                <a:rPr sz="1867" spc="13" dirty="0">
                  <a:latin typeface="Calibri"/>
                  <a:cs typeface="Calibri"/>
                </a:rPr>
                <a:t>d</a:t>
              </a:r>
              <a:r>
                <a:rPr sz="1867" spc="-20" dirty="0">
                  <a:latin typeface="Calibri"/>
                  <a:cs typeface="Calibri"/>
                </a:rPr>
                <a:t> </a:t>
              </a:r>
              <a:r>
                <a:rPr sz="1867" spc="40" dirty="0">
                  <a:latin typeface="Calibri"/>
                  <a:cs typeface="Calibri"/>
                </a:rPr>
                <a:t>V</a:t>
              </a:r>
              <a:r>
                <a:rPr lang="de-CH" spc="69" baseline="-18518" dirty="0">
                  <a:latin typeface="Calibri"/>
                  <a:cs typeface="Calibri"/>
                </a:rPr>
                <a:t>S</a:t>
              </a:r>
              <a:r>
                <a:rPr spc="69" baseline="-18518" dirty="0" err="1">
                  <a:latin typeface="Calibri"/>
                  <a:cs typeface="Calibri"/>
                </a:rPr>
                <a:t>i</a:t>
              </a:r>
              <a:r>
                <a:rPr lang="de-CH" spc="69" dirty="0">
                  <a:latin typeface="Calibri"/>
                  <a:cs typeface="Calibri"/>
                </a:rPr>
                <a:t>. </a:t>
              </a:r>
            </a:p>
            <a:p>
              <a:pPr marL="50799" marR="40639">
                <a:lnSpc>
                  <a:spcPct val="111700"/>
                </a:lnSpc>
                <a:spcBef>
                  <a:spcPts val="127"/>
                </a:spcBef>
              </a:pPr>
              <a:r>
                <a:rPr lang="de-CH" b="1" spc="69" dirty="0">
                  <a:latin typeface="Calibri"/>
                  <a:cs typeface="Calibri"/>
                </a:rPr>
                <a:t>«</a:t>
              </a:r>
              <a:r>
                <a:rPr lang="de-CH" b="1" spc="69" dirty="0" err="1">
                  <a:latin typeface="Calibri"/>
                  <a:cs typeface="Calibri"/>
                </a:rPr>
                <a:t>Muons</a:t>
              </a:r>
              <a:r>
                <a:rPr lang="de-CH" b="1" spc="69" dirty="0">
                  <a:latin typeface="Calibri"/>
                  <a:cs typeface="Calibri"/>
                </a:rPr>
                <a:t> </a:t>
              </a:r>
              <a:r>
                <a:rPr lang="de-CH" b="1" spc="69" dirty="0" err="1">
                  <a:latin typeface="Calibri"/>
                  <a:cs typeface="Calibri"/>
                </a:rPr>
                <a:t>can</a:t>
              </a:r>
              <a:r>
                <a:rPr lang="de-CH" b="1" spc="69" dirty="0">
                  <a:latin typeface="Calibri"/>
                  <a:cs typeface="Calibri"/>
                </a:rPr>
                <a:t> </a:t>
              </a:r>
              <a:r>
                <a:rPr lang="de-CH" b="1" spc="69" dirty="0" err="1">
                  <a:latin typeface="Calibri"/>
                  <a:cs typeface="Calibri"/>
                </a:rPr>
                <a:t>distinguish</a:t>
              </a:r>
              <a:r>
                <a:rPr lang="de-CH" b="1" spc="69" dirty="0">
                  <a:latin typeface="Calibri"/>
                  <a:cs typeface="Calibri"/>
                </a:rPr>
                <a:t> V</a:t>
              </a:r>
              <a:r>
                <a:rPr lang="de-CH" b="1" spc="69" baseline="-25000" dirty="0">
                  <a:latin typeface="Calibri"/>
                  <a:cs typeface="Calibri"/>
                </a:rPr>
                <a:t>C</a:t>
              </a:r>
              <a:r>
                <a:rPr lang="de-CH" b="1" spc="69" dirty="0">
                  <a:latin typeface="Calibri"/>
                  <a:cs typeface="Calibri"/>
                </a:rPr>
                <a:t> and </a:t>
              </a:r>
              <a:r>
                <a:rPr lang="de-CH" b="1" spc="69" dirty="0" err="1">
                  <a:latin typeface="Calibri"/>
                  <a:cs typeface="Calibri"/>
                </a:rPr>
                <a:t>V</a:t>
              </a:r>
              <a:r>
                <a:rPr lang="de-CH" b="1" spc="69" baseline="-25000" dirty="0" err="1">
                  <a:latin typeface="Calibri"/>
                  <a:cs typeface="Calibri"/>
                </a:rPr>
                <a:t>Si</a:t>
              </a:r>
              <a:r>
                <a:rPr lang="de-CH" b="1" spc="69" dirty="0">
                  <a:latin typeface="Calibri"/>
                  <a:cs typeface="Calibri"/>
                </a:rPr>
                <a:t>»</a:t>
              </a:r>
              <a:endParaRPr b="1" dirty="0">
                <a:latin typeface="Calibri"/>
                <a:cs typeface="Calibri"/>
              </a:endParaRPr>
            </a:p>
          </p:txBody>
        </p:sp>
        <p:sp>
          <p:nvSpPr>
            <p:cNvPr id="23" name="object 15">
              <a:extLst>
                <a:ext uri="{FF2B5EF4-FFF2-40B4-BE49-F238E27FC236}">
                  <a16:creationId xmlns:a16="http://schemas.microsoft.com/office/drawing/2014/main" id="{EE15B46C-8A89-2D3B-9ED1-3A031B7A839B}"/>
                </a:ext>
              </a:extLst>
            </p:cNvPr>
            <p:cNvSpPr/>
            <p:nvPr/>
          </p:nvSpPr>
          <p:spPr>
            <a:xfrm>
              <a:off x="5449184" y="2007005"/>
              <a:ext cx="76200" cy="628650"/>
            </a:xfrm>
            <a:custGeom>
              <a:avLst/>
              <a:gdLst/>
              <a:ahLst/>
              <a:cxnLst/>
              <a:rect l="l" t="t" r="r" b="b"/>
              <a:pathLst>
                <a:path w="76200" h="628650">
                  <a:moveTo>
                    <a:pt x="0" y="552450"/>
                  </a:moveTo>
                  <a:lnTo>
                    <a:pt x="37973" y="628650"/>
                  </a:lnTo>
                  <a:lnTo>
                    <a:pt x="69818" y="565276"/>
                  </a:lnTo>
                  <a:lnTo>
                    <a:pt x="42799" y="565276"/>
                  </a:lnTo>
                  <a:lnTo>
                    <a:pt x="33274" y="565150"/>
                  </a:lnTo>
                  <a:lnTo>
                    <a:pt x="33305" y="552505"/>
                  </a:lnTo>
                  <a:lnTo>
                    <a:pt x="0" y="552450"/>
                  </a:lnTo>
                  <a:close/>
                </a:path>
                <a:path w="76200" h="628650">
                  <a:moveTo>
                    <a:pt x="33305" y="552505"/>
                  </a:moveTo>
                  <a:lnTo>
                    <a:pt x="33274" y="565150"/>
                  </a:lnTo>
                  <a:lnTo>
                    <a:pt x="42799" y="565276"/>
                  </a:lnTo>
                  <a:lnTo>
                    <a:pt x="42830" y="552521"/>
                  </a:lnTo>
                  <a:lnTo>
                    <a:pt x="33305" y="552505"/>
                  </a:lnTo>
                  <a:close/>
                </a:path>
                <a:path w="76200" h="628650">
                  <a:moveTo>
                    <a:pt x="42830" y="552521"/>
                  </a:moveTo>
                  <a:lnTo>
                    <a:pt x="42799" y="565276"/>
                  </a:lnTo>
                  <a:lnTo>
                    <a:pt x="69818" y="565276"/>
                  </a:lnTo>
                  <a:lnTo>
                    <a:pt x="76200" y="552576"/>
                  </a:lnTo>
                  <a:lnTo>
                    <a:pt x="42830" y="552521"/>
                  </a:lnTo>
                  <a:close/>
                </a:path>
                <a:path w="76200" h="628650">
                  <a:moveTo>
                    <a:pt x="34671" y="0"/>
                  </a:moveTo>
                  <a:lnTo>
                    <a:pt x="33305" y="552505"/>
                  </a:lnTo>
                  <a:lnTo>
                    <a:pt x="42830" y="552521"/>
                  </a:lnTo>
                  <a:lnTo>
                    <a:pt x="44196" y="126"/>
                  </a:lnTo>
                  <a:lnTo>
                    <a:pt x="34671" y="0"/>
                  </a:lnTo>
                  <a:close/>
                </a:path>
              </a:pathLst>
            </a:custGeom>
            <a:solidFill>
              <a:srgbClr val="C5000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5" name="object 3">
            <a:extLst>
              <a:ext uri="{FF2B5EF4-FFF2-40B4-BE49-F238E27FC236}">
                <a16:creationId xmlns:a16="http://schemas.microsoft.com/office/drawing/2014/main" id="{0CDA21FA-BC64-96BC-CA90-72518B9147E3}"/>
              </a:ext>
            </a:extLst>
          </p:cNvPr>
          <p:cNvSpPr txBox="1"/>
          <p:nvPr/>
        </p:nvSpPr>
        <p:spPr>
          <a:xfrm>
            <a:off x="262012" y="6385844"/>
            <a:ext cx="4421632" cy="3992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sz="1200" spc="13" dirty="0">
                <a:solidFill>
                  <a:srgbClr val="222222"/>
                </a:solidFill>
                <a:latin typeface="Calibri"/>
                <a:cs typeface="Calibri"/>
              </a:rPr>
              <a:t>J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.</a:t>
            </a:r>
            <a:r>
              <a:rPr sz="1200" spc="-8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27" dirty="0">
                <a:solidFill>
                  <a:srgbClr val="222222"/>
                </a:solidFill>
                <a:latin typeface="Calibri"/>
                <a:cs typeface="Calibri"/>
              </a:rPr>
              <a:t>W</a:t>
            </a:r>
            <a:r>
              <a:rPr sz="1200" spc="60" dirty="0">
                <a:solidFill>
                  <a:srgbClr val="222222"/>
                </a:solidFill>
                <a:latin typeface="Calibri"/>
                <a:cs typeface="Calibri"/>
              </a:rPr>
              <a:t>o</a:t>
            </a:r>
            <a:r>
              <a:rPr sz="1200" spc="100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spc="-20" dirty="0">
                <a:solidFill>
                  <a:srgbClr val="222222"/>
                </a:solidFill>
                <a:latin typeface="Calibri"/>
                <a:cs typeface="Calibri"/>
              </a:rPr>
              <a:t>r</a:t>
            </a:r>
            <a:r>
              <a:rPr sz="1200" spc="120" dirty="0">
                <a:solidFill>
                  <a:srgbClr val="222222"/>
                </a:solidFill>
                <a:latin typeface="Calibri"/>
                <a:cs typeface="Calibri"/>
              </a:rPr>
              <a:t>l</a:t>
            </a:r>
            <a:r>
              <a:rPr sz="1200" spc="7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i="1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sz="1200" i="1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i="1" spc="100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i="1" dirty="0">
                <a:solidFill>
                  <a:srgbClr val="222222"/>
                </a:solidFill>
                <a:latin typeface="Calibri"/>
                <a:cs typeface="Calibri"/>
              </a:rPr>
              <a:t>t</a:t>
            </a:r>
            <a:r>
              <a:rPr sz="1200" i="1" spc="-8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i="1" spc="20" dirty="0">
                <a:solidFill>
                  <a:srgbClr val="222222"/>
                </a:solidFill>
                <a:latin typeface="Calibri"/>
                <a:cs typeface="Calibri"/>
              </a:rPr>
              <a:t>al</a:t>
            </a:r>
            <a:r>
              <a:rPr sz="1200" spc="-7" dirty="0">
                <a:solidFill>
                  <a:srgbClr val="222222"/>
                </a:solidFill>
                <a:latin typeface="Calibri"/>
                <a:cs typeface="Calibri"/>
              </a:rPr>
              <a:t>.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27" dirty="0">
                <a:solidFill>
                  <a:srgbClr val="222222"/>
                </a:solidFill>
                <a:latin typeface="Calibri"/>
                <a:cs typeface="Calibri"/>
              </a:rPr>
              <a:t>P</a:t>
            </a:r>
            <a:r>
              <a:rPr sz="1200" spc="67" dirty="0">
                <a:solidFill>
                  <a:srgbClr val="222222"/>
                </a:solidFill>
                <a:latin typeface="Calibri"/>
                <a:cs typeface="Calibri"/>
              </a:rPr>
              <a:t>h</a:t>
            </a:r>
            <a:r>
              <a:rPr sz="1200" spc="-47" dirty="0">
                <a:solidFill>
                  <a:srgbClr val="222222"/>
                </a:solidFill>
                <a:latin typeface="Calibri"/>
                <a:cs typeface="Calibri"/>
              </a:rPr>
              <a:t>y</a:t>
            </a:r>
            <a:r>
              <a:rPr sz="1200" spc="27" dirty="0">
                <a:solidFill>
                  <a:srgbClr val="222222"/>
                </a:solidFill>
                <a:latin typeface="Calibri"/>
                <a:cs typeface="Calibri"/>
              </a:rPr>
              <a:t>s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i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c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a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l</a:t>
            </a:r>
            <a:r>
              <a:rPr sz="1200" spc="-5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40" dirty="0">
                <a:solidFill>
                  <a:srgbClr val="222222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e</a:t>
            </a:r>
            <a:r>
              <a:rPr sz="1200" spc="-47" dirty="0">
                <a:solidFill>
                  <a:srgbClr val="222222"/>
                </a:solidFill>
                <a:latin typeface="Calibri"/>
                <a:cs typeface="Calibri"/>
              </a:rPr>
              <a:t>v</a:t>
            </a:r>
            <a:r>
              <a:rPr sz="1200" spc="20" dirty="0">
                <a:solidFill>
                  <a:srgbClr val="222222"/>
                </a:solidFill>
                <a:latin typeface="Calibri"/>
                <a:cs typeface="Calibri"/>
              </a:rPr>
              <a:t>i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ew</a:t>
            </a:r>
            <a:r>
              <a:rPr sz="1200" spc="-3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40" dirty="0">
                <a:solidFill>
                  <a:srgbClr val="222222"/>
                </a:solidFill>
                <a:latin typeface="Calibri"/>
                <a:cs typeface="Calibri"/>
              </a:rPr>
              <a:t>B</a:t>
            </a:r>
            <a:r>
              <a:rPr lang="de-CH" sz="1200" spc="40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100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,</a:t>
            </a:r>
            <a:r>
              <a:rPr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lang="de-CH" sz="1200" spc="67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-120" dirty="0">
                <a:solidFill>
                  <a:srgbClr val="222222"/>
                </a:solidFill>
                <a:latin typeface="Calibri"/>
                <a:cs typeface="Calibri"/>
              </a:rPr>
              <a:t>1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1520</a:t>
            </a:r>
            <a:r>
              <a:rPr sz="1200" dirty="0">
                <a:solidFill>
                  <a:srgbClr val="222222"/>
                </a:solidFill>
                <a:latin typeface="Calibri"/>
                <a:cs typeface="Calibri"/>
              </a:rPr>
              <a:t>2</a:t>
            </a:r>
            <a:r>
              <a:rPr sz="1200" spc="-73" dirty="0">
                <a:solidFill>
                  <a:srgbClr val="222222"/>
                </a:solidFill>
                <a:latin typeface="Calibri"/>
                <a:cs typeface="Calibri"/>
              </a:rPr>
              <a:t> </a:t>
            </a:r>
            <a:r>
              <a:rPr sz="1200" spc="33" dirty="0">
                <a:solidFill>
                  <a:srgbClr val="222222"/>
                </a:solidFill>
                <a:latin typeface="Calibri"/>
                <a:cs typeface="Calibri"/>
              </a:rPr>
              <a:t>(</a:t>
            </a:r>
            <a:r>
              <a:rPr sz="1200" spc="-13" dirty="0">
                <a:solidFill>
                  <a:srgbClr val="222222"/>
                </a:solidFill>
                <a:latin typeface="Calibri"/>
                <a:cs typeface="Calibri"/>
              </a:rPr>
              <a:t>2019</a:t>
            </a:r>
            <a:r>
              <a:rPr sz="1200" spc="33" dirty="0">
                <a:solidFill>
                  <a:srgbClr val="222222"/>
                </a:solidFill>
                <a:latin typeface="Calibri"/>
                <a:cs typeface="Calibri"/>
              </a:rPr>
              <a:t>)</a:t>
            </a:r>
            <a:endParaRPr lang="pt-PT" sz="1200" spc="33" dirty="0">
              <a:solidFill>
                <a:srgbClr val="222222"/>
              </a:solidFill>
              <a:latin typeface="Calibri"/>
              <a:cs typeface="Calibri"/>
            </a:endParaRPr>
          </a:p>
          <a:p>
            <a:pPr marL="16933">
              <a:spcBef>
                <a:spcPts val="133"/>
              </a:spcBef>
            </a:pPr>
            <a:r>
              <a:rPr lang="en-GB" sz="1200" spc="7" dirty="0">
                <a:latin typeface="Calibri"/>
                <a:cs typeface="Calibri"/>
              </a:rPr>
              <a:t>J.</a:t>
            </a:r>
            <a:r>
              <a:rPr lang="en-GB" sz="1200" spc="-73" dirty="0">
                <a:latin typeface="Calibri"/>
                <a:cs typeface="Calibri"/>
              </a:rPr>
              <a:t> </a:t>
            </a:r>
            <a:r>
              <a:rPr lang="en-GB" sz="1200" spc="40" dirty="0" err="1">
                <a:latin typeface="Calibri"/>
                <a:cs typeface="Calibri"/>
              </a:rPr>
              <a:t>Woerle</a:t>
            </a:r>
            <a:r>
              <a:rPr lang="en-GB" sz="1200" spc="40" dirty="0">
                <a:latin typeface="Calibri"/>
                <a:cs typeface="Calibri"/>
              </a:rPr>
              <a:t>,</a:t>
            </a:r>
            <a:r>
              <a:rPr lang="en-GB" sz="1200" spc="247" dirty="0">
                <a:latin typeface="Calibri"/>
                <a:cs typeface="Calibri"/>
              </a:rPr>
              <a:t> </a:t>
            </a:r>
            <a:r>
              <a:rPr lang="en-GB" sz="1200" i="1" spc="47" dirty="0">
                <a:latin typeface="Calibri"/>
                <a:cs typeface="Calibri"/>
              </a:rPr>
              <a:t>et</a:t>
            </a:r>
            <a:r>
              <a:rPr lang="en-GB" sz="1200" i="1" spc="-80" dirty="0">
                <a:latin typeface="Calibri"/>
                <a:cs typeface="Calibri"/>
              </a:rPr>
              <a:t> </a:t>
            </a:r>
            <a:r>
              <a:rPr lang="en-GB" sz="1200" i="1" spc="7" dirty="0">
                <a:latin typeface="Calibri"/>
                <a:cs typeface="Calibri"/>
              </a:rPr>
              <a:t>al</a:t>
            </a:r>
            <a:r>
              <a:rPr lang="en-GB" sz="1200" spc="7" dirty="0">
                <a:latin typeface="Calibri"/>
                <a:cs typeface="Calibri"/>
              </a:rPr>
              <a:t>.,</a:t>
            </a:r>
            <a:r>
              <a:rPr lang="en-GB" sz="1200" spc="-67" dirty="0">
                <a:latin typeface="Calibri"/>
                <a:cs typeface="Calibri"/>
              </a:rPr>
              <a:t> </a:t>
            </a:r>
            <a:r>
              <a:rPr lang="en-GB" sz="1200" spc="-7" dirty="0">
                <a:latin typeface="Calibri"/>
                <a:cs typeface="Calibri"/>
              </a:rPr>
              <a:t>Physical</a:t>
            </a:r>
            <a:r>
              <a:rPr lang="en-GB" sz="1200" spc="-47" dirty="0">
                <a:latin typeface="Calibri"/>
                <a:cs typeface="Calibri"/>
              </a:rPr>
              <a:t> </a:t>
            </a:r>
            <a:r>
              <a:rPr lang="en-GB" sz="1200" spc="20" dirty="0">
                <a:latin typeface="Calibri"/>
                <a:cs typeface="Calibri"/>
              </a:rPr>
              <a:t>Review</a:t>
            </a:r>
            <a:r>
              <a:rPr lang="en-GB" sz="1200" spc="-127" dirty="0">
                <a:latin typeface="Calibri"/>
                <a:cs typeface="Calibri"/>
              </a:rPr>
              <a:t> </a:t>
            </a:r>
            <a:r>
              <a:rPr lang="en-GB" sz="1200" dirty="0">
                <a:latin typeface="Calibri"/>
                <a:cs typeface="Calibri"/>
              </a:rPr>
              <a:t>Applied</a:t>
            </a:r>
            <a:r>
              <a:rPr lang="en-GB" sz="1200" spc="-40" dirty="0">
                <a:latin typeface="Calibri"/>
                <a:cs typeface="Calibri"/>
              </a:rPr>
              <a:t> </a:t>
            </a:r>
            <a:r>
              <a:rPr lang="en-GB" sz="1200" dirty="0">
                <a:latin typeface="Calibri"/>
                <a:cs typeface="Calibri"/>
              </a:rPr>
              <a:t>14,</a:t>
            </a:r>
            <a:r>
              <a:rPr lang="en-GB" sz="1200" spc="-67" dirty="0">
                <a:latin typeface="Calibri"/>
                <a:cs typeface="Calibri"/>
              </a:rPr>
              <a:t> </a:t>
            </a:r>
            <a:r>
              <a:rPr lang="en-GB" sz="1200" spc="-7" dirty="0">
                <a:latin typeface="Calibri"/>
                <a:cs typeface="Calibri"/>
              </a:rPr>
              <a:t>054053</a:t>
            </a:r>
            <a:r>
              <a:rPr lang="en-GB" sz="1200" spc="-73" dirty="0">
                <a:latin typeface="Calibri"/>
                <a:cs typeface="Calibri"/>
              </a:rPr>
              <a:t> </a:t>
            </a:r>
            <a:r>
              <a:rPr lang="en-GB" sz="1200" spc="7" dirty="0">
                <a:latin typeface="Calibri"/>
                <a:cs typeface="Calibri"/>
              </a:rPr>
              <a:t>(2020)</a:t>
            </a:r>
            <a:endParaRPr lang="en-GB" sz="1200" dirty="0">
              <a:latin typeface="Calibri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BE28AD-3C2D-0DA1-6347-38DCFA5569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5651" y="1344002"/>
            <a:ext cx="3937000" cy="392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63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6576053" y="1002032"/>
            <a:ext cx="5568619" cy="5415889"/>
          </a:xfrm>
        </p:spPr>
        <p:txBody>
          <a:bodyPr/>
          <a:lstStyle/>
          <a:p>
            <a:r>
              <a:rPr lang="en-GB" sz="1867" dirty="0"/>
              <a:t>Model of the depth variation of the muon signal in the SiO</a:t>
            </a:r>
            <a:r>
              <a:rPr lang="en-GB" sz="1867" baseline="-25000" dirty="0"/>
              <a:t>2</a:t>
            </a:r>
            <a:r>
              <a:rPr lang="en-GB" sz="1867" dirty="0"/>
              <a:t>/Si system obtained from the measured energy dependence.</a:t>
            </a:r>
          </a:p>
          <a:p>
            <a:r>
              <a:rPr lang="en-GB" sz="1867" dirty="0"/>
              <a:t>The muon signal (diamagnetic fraction and paramagnetic fraction, F</a:t>
            </a:r>
            <a:r>
              <a:rPr lang="en-GB" sz="1867" baseline="-25000" dirty="0"/>
              <a:t>D</a:t>
            </a:r>
            <a:r>
              <a:rPr lang="en-GB" sz="1867" dirty="0"/>
              <a:t>, </a:t>
            </a:r>
            <a:r>
              <a:rPr lang="en-GB" sz="1867" dirty="0" err="1"/>
              <a:t>F</a:t>
            </a:r>
            <a:r>
              <a:rPr lang="en-GB" sz="1867" baseline="-25000" dirty="0" err="1"/>
              <a:t>Mu</a:t>
            </a:r>
            <a:r>
              <a:rPr lang="en-GB" sz="1867" dirty="0"/>
              <a:t>) is sensitive to the presence of free carriers and defects.</a:t>
            </a:r>
          </a:p>
          <a:p>
            <a:endParaRPr lang="en-GB" sz="1867" dirty="0"/>
          </a:p>
          <a:p>
            <a:pPr marL="0" indent="0">
              <a:buNone/>
            </a:pPr>
            <a:r>
              <a:rPr lang="en-GB" sz="1867" dirty="0"/>
              <a:t>Deposited oxide (PECVD) (300</a:t>
            </a:r>
            <a:r>
              <a:rPr lang="en-GB" sz="1867" baseline="30000" dirty="0"/>
              <a:t>o</a:t>
            </a:r>
            <a:r>
              <a:rPr lang="en-GB" sz="1867" dirty="0"/>
              <a:t>C) on Si: </a:t>
            </a:r>
          </a:p>
          <a:p>
            <a:r>
              <a:rPr lang="en-GB" sz="1867" dirty="0"/>
              <a:t>Deposition of oxide results in a sharp interface.</a:t>
            </a:r>
          </a:p>
          <a:p>
            <a:r>
              <a:rPr lang="en-GB" sz="1867" dirty="0"/>
              <a:t>Deposited oxide is defect-rich.</a:t>
            </a:r>
          </a:p>
          <a:p>
            <a:pPr marL="0" indent="0">
              <a:buNone/>
            </a:pPr>
            <a:endParaRPr lang="en-GB" sz="1867" dirty="0"/>
          </a:p>
          <a:p>
            <a:pPr marL="0" indent="0">
              <a:buNone/>
            </a:pPr>
            <a:r>
              <a:rPr lang="en-GB" sz="1867" dirty="0"/>
              <a:t>Thermal oxidation (1050</a:t>
            </a:r>
            <a:r>
              <a:rPr lang="en-GB" sz="1867" baseline="30000" dirty="0"/>
              <a:t>o</a:t>
            </a:r>
            <a:r>
              <a:rPr lang="en-GB" sz="1867" dirty="0"/>
              <a:t>C) of Si leads to:</a:t>
            </a:r>
          </a:p>
          <a:p>
            <a:r>
              <a:rPr lang="en-GB" sz="1867" dirty="0"/>
              <a:t>Defect-rich/strained region (  </a:t>
            </a:r>
            <a:r>
              <a:rPr lang="en-GB" sz="1867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GB" sz="1867" dirty="0"/>
              <a:t>20 nm) on SiO</a:t>
            </a:r>
            <a:r>
              <a:rPr lang="en-GB" sz="1867" baseline="-25000" dirty="0"/>
              <a:t>2 </a:t>
            </a:r>
            <a:r>
              <a:rPr lang="en-GB" sz="1867" dirty="0"/>
              <a:t>side.</a:t>
            </a:r>
          </a:p>
          <a:p>
            <a:r>
              <a:rPr lang="en-GB" sz="1867" dirty="0"/>
              <a:t>5 – 10  nm defective region in Si, or electron </a:t>
            </a:r>
            <a:r>
              <a:rPr lang="en-GB" sz="1867" dirty="0" err="1"/>
              <a:t>accumulation</a:t>
            </a:r>
            <a:r>
              <a:rPr lang="en-GB" sz="1867" dirty="0"/>
              <a:t> at the interface (Mu</a:t>
            </a:r>
            <a:r>
              <a:rPr lang="en-GB" sz="1867" baseline="30000" dirty="0"/>
              <a:t>-</a:t>
            </a:r>
            <a:r>
              <a:rPr lang="en-GB" sz="1867" dirty="0"/>
              <a:t> formation).</a:t>
            </a:r>
          </a:p>
          <a:p>
            <a:r>
              <a:rPr lang="en-GB" sz="1867" dirty="0" err="1"/>
              <a:t>D</a:t>
            </a:r>
            <a:r>
              <a:rPr lang="en-GB" sz="1867" baseline="-25000" dirty="0" err="1"/>
              <a:t>it</a:t>
            </a:r>
            <a:r>
              <a:rPr lang="en-GB" sz="1867" dirty="0"/>
              <a:t>  </a:t>
            </a:r>
            <a:r>
              <a:rPr lang="en-GB" sz="1867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GB" sz="1867" dirty="0"/>
              <a:t>10</a:t>
            </a:r>
            <a:r>
              <a:rPr lang="en-GB" sz="1867" baseline="30000" dirty="0"/>
              <a:t>12</a:t>
            </a:r>
            <a:r>
              <a:rPr lang="en-GB" sz="1867" dirty="0"/>
              <a:t> cm</a:t>
            </a:r>
            <a:r>
              <a:rPr lang="en-GB" sz="1867" baseline="30000" dirty="0"/>
              <a:t>-2</a:t>
            </a:r>
            <a:r>
              <a:rPr lang="en-GB" sz="1867" dirty="0"/>
              <a:t> eV</a:t>
            </a:r>
            <a:r>
              <a:rPr lang="en-GB" sz="1867" baseline="30000" dirty="0"/>
              <a:t>-1</a:t>
            </a:r>
            <a:r>
              <a:rPr lang="en-GB" sz="1867" dirty="0"/>
              <a:t>. </a:t>
            </a:r>
            <a:endParaRPr lang="en-GB" sz="1867" baseline="30000" dirty="0"/>
          </a:p>
          <a:p>
            <a:pPr marL="0" indent="0">
              <a:buNone/>
            </a:pPr>
            <a:endParaRPr lang="en-GB" sz="1867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dirty="0"/>
              <a:t>Analysis of SiO</a:t>
            </a:r>
            <a:r>
              <a:rPr lang="en-GB" sz="2667" baseline="-25000" dirty="0"/>
              <a:t>2</a:t>
            </a:r>
            <a:r>
              <a:rPr lang="en-GB" sz="2667" dirty="0"/>
              <a:t>/Si (</a:t>
            </a:r>
            <a:r>
              <a:rPr lang="en-GB" sz="2667" spc="-7" dirty="0"/>
              <a:t>n  </a:t>
            </a:r>
            <a:r>
              <a:rPr lang="en-GB" sz="2667" spc="-7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GB" sz="2667" spc="-7" dirty="0"/>
              <a:t>5×10</a:t>
            </a:r>
            <a:r>
              <a:rPr lang="en-GB" sz="2667" spc="-7" baseline="30000" dirty="0"/>
              <a:t>16</a:t>
            </a:r>
            <a:r>
              <a:rPr lang="en-GB" sz="2667" spc="-7" dirty="0"/>
              <a:t> cm</a:t>
            </a:r>
            <a:r>
              <a:rPr lang="en-GB" sz="2667" spc="-7" baseline="30000" dirty="0"/>
              <a:t>-3</a:t>
            </a:r>
            <a:r>
              <a:rPr lang="en-GB" sz="2667" spc="-7" dirty="0"/>
              <a:t>)</a:t>
            </a:r>
            <a:r>
              <a:rPr lang="en-GB" sz="2667" spc="-7" baseline="30000" dirty="0"/>
              <a:t> </a:t>
            </a:r>
            <a:r>
              <a:rPr lang="en-GB" sz="2667" dirty="0"/>
              <a:t>interface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609570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21913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82870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438278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3047848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65741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426698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87655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66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5EC79-D904-DF98-01FC-8FB336A236AD}"/>
              </a:ext>
            </a:extLst>
          </p:cNvPr>
          <p:cNvSpPr txBox="1"/>
          <p:nvPr/>
        </p:nvSpPr>
        <p:spPr>
          <a:xfrm>
            <a:off x="6576053" y="6173821"/>
            <a:ext cx="47045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M. Mendes Martins, </a:t>
            </a:r>
            <a:r>
              <a:rPr lang="en-GB" sz="1200" i="1" dirty="0">
                <a:solidFill>
                  <a:srgbClr val="1C1D1E"/>
                </a:solidFill>
                <a:cs typeface="Arial" panose="020B0604020202020204" pitchFamily="34" charset="0"/>
              </a:rPr>
              <a:t>et al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., Adv. Mater. Interfaces 10, 2300209 (2023)</a:t>
            </a:r>
          </a:p>
          <a:p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M. Mendes Martins</a:t>
            </a:r>
            <a:r>
              <a:rPr lang="en-GB" sz="1200" i="1" dirty="0">
                <a:solidFill>
                  <a:srgbClr val="1C1D1E"/>
                </a:solidFill>
                <a:cs typeface="Arial" panose="020B0604020202020204" pitchFamily="34" charset="0"/>
              </a:rPr>
              <a:t>, et al., 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J. Phys.: Conf. Ser. 2462, 012025 (2023)</a:t>
            </a:r>
          </a:p>
          <a:p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A.F.A. </a:t>
            </a:r>
            <a:r>
              <a:rPr lang="en-GB" sz="1200" dirty="0" err="1">
                <a:solidFill>
                  <a:srgbClr val="1C1D1E"/>
                </a:solidFill>
                <a:cs typeface="Arial" panose="020B0604020202020204" pitchFamily="34" charset="0"/>
              </a:rPr>
              <a:t>Sim</a:t>
            </a:r>
            <a:r>
              <a:rPr lang="en-GB" sz="1200" dirty="0" err="1">
                <a:solidFill>
                  <a:srgbClr val="1C1D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õ</a:t>
            </a:r>
            <a:r>
              <a:rPr lang="en-GB" sz="1200" dirty="0" err="1">
                <a:solidFill>
                  <a:srgbClr val="1C1D1E"/>
                </a:solidFill>
                <a:cs typeface="Arial" panose="020B0604020202020204" pitchFamily="34" charset="0"/>
              </a:rPr>
              <a:t>es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, </a:t>
            </a:r>
            <a:r>
              <a:rPr lang="en-GB" sz="1200" i="1" dirty="0">
                <a:solidFill>
                  <a:srgbClr val="1C1D1E"/>
                </a:solidFill>
                <a:cs typeface="Arial" panose="020B0604020202020204" pitchFamily="34" charset="0"/>
              </a:rPr>
              <a:t>et al.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, Rev. Sci. Instr. 91, 023906 (2019)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E2120F-BDD6-E085-C186-AAB3876E5E9C}"/>
              </a:ext>
            </a:extLst>
          </p:cNvPr>
          <p:cNvSpPr txBox="1"/>
          <p:nvPr/>
        </p:nvSpPr>
        <p:spPr>
          <a:xfrm>
            <a:off x="5062331" y="-5565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400" dirty="0" err="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C70BDE-6F06-4A26-8722-B998FC5FBCFB}"/>
              </a:ext>
            </a:extLst>
          </p:cNvPr>
          <p:cNvGrpSpPr/>
          <p:nvPr/>
        </p:nvGrpSpPr>
        <p:grpSpPr>
          <a:xfrm>
            <a:off x="-10747" y="988696"/>
            <a:ext cx="6394779" cy="5800677"/>
            <a:chOff x="-8060" y="741522"/>
            <a:chExt cx="4796084" cy="435050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FE79B0-DA5A-07E2-46D9-D93534D52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060" y="741522"/>
              <a:ext cx="4796084" cy="435050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1B9F617-71E1-58F4-D05C-E5E3BA022708}"/>
                </a:ext>
              </a:extLst>
            </p:cNvPr>
            <p:cNvSpPr txBox="1"/>
            <p:nvPr/>
          </p:nvSpPr>
          <p:spPr>
            <a:xfrm>
              <a:off x="1259632" y="3024000"/>
              <a:ext cx="518309" cy="223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333" b="1" dirty="0">
                  <a:solidFill>
                    <a:srgbClr val="1C1D1E"/>
                  </a:solidFill>
                  <a:cs typeface="Arial" panose="020B0604020202020204" pitchFamily="34" charset="0"/>
                </a:rPr>
                <a:t>Mu</a:t>
              </a:r>
              <a:r>
                <a:rPr lang="en-GB" sz="1333" b="1" baseline="-25000" dirty="0">
                  <a:solidFill>
                    <a:srgbClr val="1C1D1E"/>
                  </a:solidFill>
                  <a:cs typeface="Arial" panose="020B0604020202020204" pitchFamily="34" charset="0"/>
                </a:rPr>
                <a:t>BC</a:t>
              </a:r>
              <a:r>
                <a:rPr lang="en-GB" sz="1333" b="1" baseline="30000" dirty="0">
                  <a:solidFill>
                    <a:srgbClr val="1C1D1E"/>
                  </a:solidFill>
                  <a:cs typeface="Arial" panose="020B0604020202020204" pitchFamily="34" charset="0"/>
                </a:rPr>
                <a:t>0</a:t>
              </a:r>
              <a:endParaRPr lang="en-GB" sz="1333" b="1" baseline="30000" dirty="0"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C9D45D-11F6-DC1E-11CC-2789CB58E2A0}"/>
                </a:ext>
              </a:extLst>
            </p:cNvPr>
            <p:cNvSpPr txBox="1"/>
            <p:nvPr/>
          </p:nvSpPr>
          <p:spPr>
            <a:xfrm>
              <a:off x="1270379" y="2757577"/>
              <a:ext cx="518309" cy="223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333" b="1" dirty="0" err="1">
                  <a:solidFill>
                    <a:srgbClr val="1C1D1E"/>
                  </a:solidFill>
                  <a:cs typeface="Arial" panose="020B0604020202020204" pitchFamily="34" charset="0"/>
                </a:rPr>
                <a:t>Mu</a:t>
              </a:r>
              <a:r>
                <a:rPr lang="en-GB" sz="1333" b="1" baseline="-25000" dirty="0" err="1">
                  <a:solidFill>
                    <a:srgbClr val="1C1D1E"/>
                  </a:solidFill>
                  <a:cs typeface="Arial" panose="020B0604020202020204" pitchFamily="34" charset="0"/>
                </a:rPr>
                <a:t>BC</a:t>
              </a:r>
              <a:r>
                <a:rPr lang="en-GB" sz="1333" b="1" baseline="30000" dirty="0">
                  <a:solidFill>
                    <a:srgbClr val="1C1D1E"/>
                  </a:solidFill>
                  <a:cs typeface="Arial" panose="020B0604020202020204" pitchFamily="34" charset="0"/>
                </a:rPr>
                <a:t>+</a:t>
              </a:r>
              <a:endParaRPr lang="en-GB" sz="1333" b="1" baseline="30000" dirty="0"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995DF6-9EF7-78C4-7849-386EDC192068}"/>
                </a:ext>
              </a:extLst>
            </p:cNvPr>
            <p:cNvSpPr txBox="1"/>
            <p:nvPr/>
          </p:nvSpPr>
          <p:spPr>
            <a:xfrm>
              <a:off x="3479538" y="3705321"/>
              <a:ext cx="1296144" cy="3769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333" b="1" dirty="0">
                  <a:solidFill>
                    <a:srgbClr val="1C1D1E"/>
                  </a:solidFill>
                  <a:cs typeface="Arial" panose="020B0604020202020204" pitchFamily="34" charset="0"/>
                </a:rPr>
                <a:t>Si-C: Si-B, HF, PECVD</a:t>
              </a:r>
              <a:endParaRPr lang="en-GB" sz="1333" b="1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73289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6576054" y="1002031"/>
            <a:ext cx="5424602" cy="5211279"/>
          </a:xfrm>
        </p:spPr>
        <p:txBody>
          <a:bodyPr/>
          <a:lstStyle/>
          <a:p>
            <a:r>
              <a:rPr lang="en-GB" sz="1800" dirty="0"/>
              <a:t>4H-SiC Si-face, epi-layer (</a:t>
            </a:r>
            <a:r>
              <a:rPr lang="en-GB" sz="1800" spc="-7" dirty="0"/>
              <a:t>n  ̴8×10</a:t>
            </a:r>
            <a:r>
              <a:rPr lang="en-GB" sz="1800" spc="-7" baseline="30000" dirty="0"/>
              <a:t>15</a:t>
            </a:r>
            <a:r>
              <a:rPr lang="en-GB" sz="1800" spc="-7" dirty="0"/>
              <a:t> cm</a:t>
            </a:r>
            <a:r>
              <a:rPr lang="en-GB" sz="1800" spc="-7" baseline="30000" dirty="0"/>
              <a:t>-3</a:t>
            </a:r>
            <a:r>
              <a:rPr lang="en-GB" sz="1800" spc="-7" dirty="0"/>
              <a:t>)</a:t>
            </a:r>
            <a:endParaRPr lang="en-GB" sz="1800" dirty="0"/>
          </a:p>
          <a:p>
            <a:r>
              <a:rPr lang="en-GB" sz="1800" dirty="0"/>
              <a:t>4H-SiC C-face: (</a:t>
            </a:r>
            <a:r>
              <a:rPr lang="en-GB" sz="1800" spc="-7" dirty="0"/>
              <a:t>n  ̴10</a:t>
            </a:r>
            <a:r>
              <a:rPr lang="en-GB" sz="1800" spc="-7" baseline="30000" dirty="0"/>
              <a:t>19</a:t>
            </a:r>
            <a:r>
              <a:rPr lang="en-GB" sz="1800" spc="-7" dirty="0"/>
              <a:t> cm</a:t>
            </a:r>
            <a:r>
              <a:rPr lang="en-GB" sz="1800" spc="-7" baseline="30000" dirty="0"/>
              <a:t>-3</a:t>
            </a:r>
            <a:r>
              <a:rPr lang="en-GB" sz="1800" spc="-7" dirty="0"/>
              <a:t>)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PECVD of SiO</a:t>
            </a:r>
            <a:r>
              <a:rPr lang="en-GB" sz="1800" baseline="-25000" dirty="0"/>
              <a:t>2</a:t>
            </a:r>
            <a:r>
              <a:rPr lang="en-GB" sz="1800" dirty="0"/>
              <a:t> and t</a:t>
            </a:r>
            <a:r>
              <a:rPr lang="en-GB" sz="1800" dirty="0" err="1"/>
              <a:t>hermal</a:t>
            </a:r>
            <a:r>
              <a:rPr lang="en-GB" sz="1800" dirty="0"/>
              <a:t> oxidation (1050</a:t>
            </a:r>
            <a:r>
              <a:rPr lang="en-GB" sz="1800" baseline="30000" dirty="0"/>
              <a:t>o</a:t>
            </a:r>
            <a:r>
              <a:rPr lang="en-GB" sz="1800" dirty="0"/>
              <a:t>C) of 4H-SiC lead to:</a:t>
            </a:r>
          </a:p>
          <a:p>
            <a:r>
              <a:rPr lang="en-GB" sz="1800" dirty="0"/>
              <a:t>SiC-A: D</a:t>
            </a:r>
            <a:r>
              <a:rPr lang="en-GB" sz="1800" baseline="-25000" dirty="0"/>
              <a:t>it</a:t>
            </a:r>
            <a:r>
              <a:rPr lang="en-GB" sz="1800" dirty="0"/>
              <a:t> ~1</a:t>
            </a:r>
            <a:r>
              <a:rPr lang="en-GB" sz="1800" spc="-7" dirty="0"/>
              <a:t>×</a:t>
            </a:r>
            <a:r>
              <a:rPr lang="en-GB" sz="1800" dirty="0"/>
              <a:t>10</a:t>
            </a:r>
            <a:r>
              <a:rPr lang="en-GB" sz="1800" baseline="30000" dirty="0"/>
              <a:t>12</a:t>
            </a:r>
            <a:r>
              <a:rPr lang="en-GB" sz="1800" dirty="0"/>
              <a:t> cm</a:t>
            </a:r>
            <a:r>
              <a:rPr lang="en-GB" sz="1800" baseline="30000" dirty="0"/>
              <a:t>-2</a:t>
            </a:r>
            <a:r>
              <a:rPr lang="en-GB" sz="1800" dirty="0"/>
              <a:t> eV</a:t>
            </a:r>
            <a:r>
              <a:rPr lang="en-GB" sz="1800" baseline="30000" dirty="0"/>
              <a:t>-1</a:t>
            </a:r>
            <a:r>
              <a:rPr lang="en-GB" sz="1800" dirty="0"/>
              <a:t>, SiC-B: D</a:t>
            </a:r>
            <a:r>
              <a:rPr lang="en-GB" sz="1800" baseline="-25000" dirty="0"/>
              <a:t>it </a:t>
            </a:r>
            <a:r>
              <a:rPr lang="en-GB" sz="1800" dirty="0"/>
              <a:t> ~8</a:t>
            </a:r>
            <a:r>
              <a:rPr lang="en-GB" sz="1800" spc="-7" dirty="0"/>
              <a:t>×</a:t>
            </a:r>
            <a:r>
              <a:rPr lang="en-GB" sz="1800" dirty="0"/>
              <a:t>10</a:t>
            </a:r>
            <a:r>
              <a:rPr lang="en-GB" sz="1800" baseline="30000" dirty="0"/>
              <a:t>12</a:t>
            </a:r>
            <a:r>
              <a:rPr lang="en-GB" sz="1800" dirty="0"/>
              <a:t> cm</a:t>
            </a:r>
            <a:r>
              <a:rPr lang="en-GB" sz="1800" baseline="30000" dirty="0"/>
              <a:t>-2</a:t>
            </a:r>
            <a:r>
              <a:rPr lang="en-GB" sz="1800" dirty="0"/>
              <a:t> eV</a:t>
            </a:r>
            <a:r>
              <a:rPr lang="en-GB" sz="1800" baseline="30000" dirty="0"/>
              <a:t>-1</a:t>
            </a:r>
            <a:r>
              <a:rPr lang="en-GB" sz="1800" dirty="0"/>
              <a:t>. </a:t>
            </a:r>
          </a:p>
          <a:p>
            <a:r>
              <a:rPr lang="en-GB" sz="1800" dirty="0"/>
              <a:t>Si-face: more defects and oxidation induced strain in 20 nm of SiO</a:t>
            </a:r>
            <a:r>
              <a:rPr lang="en-GB" sz="1800" baseline="-25000" dirty="0"/>
              <a:t>2</a:t>
            </a:r>
            <a:r>
              <a:rPr lang="en-GB" sz="1800" dirty="0"/>
              <a:t>, 5 nm defective region in </a:t>
            </a:r>
            <a:r>
              <a:rPr lang="en-GB" sz="1800" dirty="0" err="1"/>
              <a:t>SiC.</a:t>
            </a:r>
            <a:r>
              <a:rPr lang="en-GB" sz="1800" dirty="0"/>
              <a:t> </a:t>
            </a:r>
          </a:p>
          <a:p>
            <a:r>
              <a:rPr lang="en-GB" sz="1800" dirty="0"/>
              <a:t>Si-face: higher e</a:t>
            </a:r>
            <a:r>
              <a:rPr lang="en-GB" sz="1800" baseline="30000" dirty="0"/>
              <a:t>-</a:t>
            </a:r>
            <a:r>
              <a:rPr lang="en-GB" sz="1800" dirty="0"/>
              <a:t> concentration from interface traps cause disappearance of </a:t>
            </a:r>
            <a:r>
              <a:rPr lang="en-GB" sz="1800" dirty="0" err="1"/>
              <a:t>F</a:t>
            </a:r>
            <a:r>
              <a:rPr lang="en-GB" sz="1800" baseline="-25000" dirty="0" err="1"/>
              <a:t>Mu</a:t>
            </a:r>
            <a:r>
              <a:rPr lang="en-GB" sz="1800" dirty="0"/>
              <a:t> in </a:t>
            </a:r>
            <a:r>
              <a:rPr lang="en-GB" sz="1800" dirty="0" err="1"/>
              <a:t>SiC</a:t>
            </a:r>
            <a:r>
              <a:rPr lang="en-GB" sz="1800" dirty="0"/>
              <a:t>-B.</a:t>
            </a:r>
          </a:p>
          <a:p>
            <a:r>
              <a:rPr lang="en-GB" sz="1800" dirty="0"/>
              <a:t>C-face: defect rich region in 10 nm of SiO</a:t>
            </a:r>
            <a:r>
              <a:rPr lang="en-GB" sz="1800" baseline="-25000" dirty="0"/>
              <a:t>2</a:t>
            </a:r>
            <a:r>
              <a:rPr lang="en-GB" sz="1800" dirty="0"/>
              <a:t>. 30 nm defective region in </a:t>
            </a:r>
            <a:r>
              <a:rPr lang="en-GB" sz="1800" dirty="0" err="1"/>
              <a:t>SiC</a:t>
            </a:r>
            <a:r>
              <a:rPr lang="en-GB" sz="1800" dirty="0"/>
              <a:t>, formation of C-rich layer during oxidization, which persists after removal of SiO</a:t>
            </a:r>
            <a:r>
              <a:rPr lang="en-GB" sz="1800" baseline="-25000" dirty="0"/>
              <a:t>2</a:t>
            </a:r>
            <a:r>
              <a:rPr lang="en-GB" sz="1800" dirty="0"/>
              <a:t>.</a:t>
            </a:r>
          </a:p>
          <a:p>
            <a:r>
              <a:rPr lang="en-GB" sz="1800" dirty="0"/>
              <a:t>C-face: thermal growth of oxide results in a layer with more structural disorder, not suitable for device applications</a:t>
            </a:r>
            <a:endParaRPr lang="en-GB" sz="1800" baseline="30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dirty="0"/>
              <a:t>Analysis of SiO</a:t>
            </a:r>
            <a:r>
              <a:rPr lang="en-GB" sz="2667" baseline="-25000" dirty="0"/>
              <a:t>2</a:t>
            </a:r>
            <a:r>
              <a:rPr lang="en-GB" sz="2667" dirty="0"/>
              <a:t>/4H-SiC interface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609570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21913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82870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438278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3047848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65741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426698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87655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67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5EC79-D904-DF98-01FC-8FB336A236AD}"/>
              </a:ext>
            </a:extLst>
          </p:cNvPr>
          <p:cNvSpPr txBox="1"/>
          <p:nvPr/>
        </p:nvSpPr>
        <p:spPr>
          <a:xfrm>
            <a:off x="6661632" y="6480372"/>
            <a:ext cx="46189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M. Mendes Martins, </a:t>
            </a:r>
            <a:r>
              <a:rPr lang="en-GB" sz="1200" i="1" dirty="0">
                <a:solidFill>
                  <a:srgbClr val="1C1D1E"/>
                </a:solidFill>
                <a:cs typeface="Arial" panose="020B0604020202020204" pitchFamily="34" charset="0"/>
              </a:rPr>
              <a:t>et al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., Adv. Mater. Interfaces 10, 2300209 (2023)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E2120F-BDD6-E085-C186-AAB3876E5E9C}"/>
              </a:ext>
            </a:extLst>
          </p:cNvPr>
          <p:cNvSpPr txBox="1"/>
          <p:nvPr/>
        </p:nvSpPr>
        <p:spPr>
          <a:xfrm>
            <a:off x="5062331" y="-5565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7F90A6-D962-5AAE-9C7C-38E5BA01B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6808"/>
            <a:ext cx="6394779" cy="581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73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5922827" y="1341444"/>
            <a:ext cx="5790823" cy="4310835"/>
          </a:xfrm>
        </p:spPr>
        <p:txBody>
          <a:bodyPr/>
          <a:lstStyle/>
          <a:p>
            <a:r>
              <a:rPr lang="en-GB" sz="1867" dirty="0" err="1"/>
              <a:t>SiC</a:t>
            </a:r>
            <a:r>
              <a:rPr lang="en-GB" sz="1867" dirty="0"/>
              <a:t>-D = </a:t>
            </a:r>
            <a:r>
              <a:rPr lang="en-GB" sz="1867" dirty="0" err="1"/>
              <a:t>SiC</a:t>
            </a:r>
            <a:r>
              <a:rPr lang="en-GB" sz="1867" dirty="0"/>
              <a:t>-C, HF, PECVD</a:t>
            </a:r>
          </a:p>
          <a:p>
            <a:pPr marL="0" indent="0">
              <a:buNone/>
            </a:pPr>
            <a:endParaRPr lang="en-GB" sz="1867" dirty="0"/>
          </a:p>
          <a:p>
            <a:r>
              <a:rPr lang="en-GB" sz="1867" dirty="0"/>
              <a:t>C-face: defect rich region in 10 nm of SiO</a:t>
            </a:r>
            <a:r>
              <a:rPr lang="en-GB" sz="1867" baseline="-25000" dirty="0"/>
              <a:t>2</a:t>
            </a:r>
            <a:r>
              <a:rPr lang="en-GB" sz="1867" dirty="0"/>
              <a:t>. 30 nm defective region in </a:t>
            </a:r>
            <a:r>
              <a:rPr lang="en-GB" sz="1867" dirty="0" err="1"/>
              <a:t>SiC</a:t>
            </a:r>
            <a:r>
              <a:rPr lang="en-GB" sz="1867" dirty="0"/>
              <a:t>, formation of C-rich layer during oxidization, which persists after removal of SiO</a:t>
            </a:r>
            <a:r>
              <a:rPr lang="en-GB" sz="1867" baseline="-25000" dirty="0"/>
              <a:t>2</a:t>
            </a:r>
            <a:r>
              <a:rPr lang="en-GB" sz="1867" dirty="0"/>
              <a:t>.</a:t>
            </a:r>
          </a:p>
          <a:p>
            <a:r>
              <a:rPr lang="en-GB" sz="1867" dirty="0"/>
              <a:t>C-face: thermal growth of oxide results in a layer with more structural disorder, not suitable for device applications</a:t>
            </a:r>
            <a:endParaRPr lang="en-GB" sz="1867" baseline="30000" dirty="0"/>
          </a:p>
          <a:p>
            <a:pPr marL="0" indent="0">
              <a:buNone/>
            </a:pPr>
            <a:endParaRPr lang="en-GB" sz="1867" dirty="0"/>
          </a:p>
          <a:p>
            <a:pPr marL="0" indent="0">
              <a:buNone/>
            </a:pPr>
            <a:endParaRPr lang="en-GB" sz="1867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en-GB" sz="2667" dirty="0"/>
              <a:t>Analysis of SiO</a:t>
            </a:r>
            <a:r>
              <a:rPr lang="en-GB" sz="2667" baseline="-25000" dirty="0"/>
              <a:t>2</a:t>
            </a:r>
            <a:r>
              <a:rPr lang="en-GB" sz="2667" dirty="0"/>
              <a:t>/4H-SiC (</a:t>
            </a:r>
            <a:r>
              <a:rPr lang="en-GB" sz="2667" spc="-7" dirty="0"/>
              <a:t>n~10</a:t>
            </a:r>
            <a:r>
              <a:rPr lang="en-GB" sz="2667" spc="-7" baseline="30000" dirty="0"/>
              <a:t>19</a:t>
            </a:r>
            <a:r>
              <a:rPr lang="en-GB" sz="2667" spc="-7" dirty="0"/>
              <a:t> cm</a:t>
            </a:r>
            <a:r>
              <a:rPr lang="en-GB" sz="2667" spc="-7" baseline="30000" dirty="0"/>
              <a:t>-3</a:t>
            </a:r>
            <a:r>
              <a:rPr lang="en-GB" sz="2667" dirty="0"/>
              <a:t>) interface, C-face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67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609570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21913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828709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438278" algn="l" rtl="0" eaLnBrk="0" fontAlgn="base" hangingPunct="0">
              <a:spcBef>
                <a:spcPct val="50000"/>
              </a:spcBef>
              <a:spcAft>
                <a:spcPct val="0"/>
              </a:spcAft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3047848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65741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426698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876557" algn="l" defTabSz="609570" rtl="0" eaLnBrk="1" latinLnBrk="0" hangingPunct="1">
              <a:defRPr sz="2133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68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5EC79-D904-DF98-01FC-8FB336A236AD}"/>
              </a:ext>
            </a:extLst>
          </p:cNvPr>
          <p:cNvSpPr txBox="1"/>
          <p:nvPr/>
        </p:nvSpPr>
        <p:spPr>
          <a:xfrm>
            <a:off x="1007435" y="6022062"/>
            <a:ext cx="4608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M. Mendes Martins, </a:t>
            </a:r>
            <a:r>
              <a:rPr lang="en-GB" sz="1200" i="1" dirty="0">
                <a:solidFill>
                  <a:srgbClr val="1C1D1E"/>
                </a:solidFill>
                <a:cs typeface="Arial" panose="020B0604020202020204" pitchFamily="34" charset="0"/>
              </a:rPr>
              <a:t>et al</a:t>
            </a:r>
            <a:r>
              <a:rPr lang="en-GB" sz="1200" dirty="0">
                <a:solidFill>
                  <a:srgbClr val="1C1D1E"/>
                </a:solidFill>
                <a:cs typeface="Arial" panose="020B0604020202020204" pitchFamily="34" charset="0"/>
              </a:rPr>
              <a:t>., Adv. Mater. Interfaces 10, 2300209 (2023)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E75F6F-3535-4321-FD22-76E715C60CEB}"/>
              </a:ext>
            </a:extLst>
          </p:cNvPr>
          <p:cNvSpPr txBox="1"/>
          <p:nvPr/>
        </p:nvSpPr>
        <p:spPr>
          <a:xfrm>
            <a:off x="5354249" y="530309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400" dirty="0" err="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723F86A-73B3-946C-8664-7097450DA094}"/>
              </a:ext>
            </a:extLst>
          </p:cNvPr>
          <p:cNvGrpSpPr/>
          <p:nvPr/>
        </p:nvGrpSpPr>
        <p:grpSpPr>
          <a:xfrm>
            <a:off x="1102792" y="1133848"/>
            <a:ext cx="4705177" cy="4590304"/>
            <a:chOff x="841743" y="-169001"/>
            <a:chExt cx="3528883" cy="34427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0989C60-E481-D537-7276-EC2ECEF29D5B}"/>
                </a:ext>
              </a:extLst>
            </p:cNvPr>
            <p:cNvGrpSpPr/>
            <p:nvPr/>
          </p:nvGrpSpPr>
          <p:grpSpPr>
            <a:xfrm>
              <a:off x="841743" y="-169001"/>
              <a:ext cx="2142496" cy="3442728"/>
              <a:chOff x="4924292" y="189313"/>
              <a:chExt cx="2142496" cy="344272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13DE57F-C293-DC5C-92AB-A0BD78F535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68" r="94055" b="38314"/>
              <a:stretch/>
            </p:blipFill>
            <p:spPr>
              <a:xfrm>
                <a:off x="4924292" y="189313"/>
                <a:ext cx="182111" cy="317279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37FA924-54FE-066C-04AF-CE724F7CB8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4062" r="228" b="33066"/>
              <a:stretch/>
            </p:blipFill>
            <p:spPr>
              <a:xfrm>
                <a:off x="5082199" y="189313"/>
                <a:ext cx="1984589" cy="3442728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A50FE6E-6260-1B52-CAEE-43A13A2DC72F}"/>
                </a:ext>
              </a:extLst>
            </p:cNvPr>
            <p:cNvGrpSpPr/>
            <p:nvPr/>
          </p:nvGrpSpPr>
          <p:grpSpPr>
            <a:xfrm>
              <a:off x="2627784" y="1646055"/>
              <a:ext cx="1728192" cy="1627672"/>
              <a:chOff x="2627784" y="1646055"/>
              <a:chExt cx="1728192" cy="162767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F1DBB4A-DCCE-7DD4-0C4D-FAEE2B428A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6522" t="2909" r="4528"/>
              <a:stretch/>
            </p:blipFill>
            <p:spPr>
              <a:xfrm>
                <a:off x="2678727" y="1646055"/>
                <a:ext cx="1677249" cy="1627672"/>
              </a:xfrm>
              <a:prstGeom prst="rect">
                <a:avLst/>
              </a:prstGeom>
            </p:spPr>
          </p:pic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F4FE5A4-1538-B8EE-0AAB-8F2536332CB0}"/>
                  </a:ext>
                </a:extLst>
              </p:cNvPr>
              <p:cNvSpPr/>
              <p:nvPr/>
            </p:nvSpPr>
            <p:spPr bwMode="auto">
              <a:xfrm>
                <a:off x="2627784" y="3075806"/>
                <a:ext cx="216023" cy="14401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200">
                  <a:latin typeface="Times" charset="0"/>
                </a:endParaRPr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E1D9CA-FF70-C363-0306-1B3374F87C14}"/>
                </a:ext>
              </a:extLst>
            </p:cNvPr>
            <p:cNvSpPr/>
            <p:nvPr/>
          </p:nvSpPr>
          <p:spPr bwMode="auto">
            <a:xfrm>
              <a:off x="2410242" y="1234227"/>
              <a:ext cx="310987" cy="23160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200">
                <a:latin typeface="Times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8F24CF8-0017-32BD-99F9-90D8D4E492D7}"/>
                </a:ext>
              </a:extLst>
            </p:cNvPr>
            <p:cNvSpPr/>
            <p:nvPr/>
          </p:nvSpPr>
          <p:spPr bwMode="auto">
            <a:xfrm>
              <a:off x="912124" y="1355608"/>
              <a:ext cx="310987" cy="23160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200">
                <a:latin typeface="Times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A704D33-8609-BEDF-EE61-98E4FF68E7A2}"/>
                </a:ext>
              </a:extLst>
            </p:cNvPr>
            <p:cNvSpPr/>
            <p:nvPr/>
          </p:nvSpPr>
          <p:spPr bwMode="auto">
            <a:xfrm>
              <a:off x="944708" y="3030755"/>
              <a:ext cx="310987" cy="23160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200">
                <a:latin typeface="Times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5F8E882-2411-37EA-9542-6CA58739ED3F}"/>
                </a:ext>
              </a:extLst>
            </p:cNvPr>
            <p:cNvGrpSpPr/>
            <p:nvPr/>
          </p:nvGrpSpPr>
          <p:grpSpPr>
            <a:xfrm>
              <a:off x="2613218" y="-30392"/>
              <a:ext cx="1757408" cy="1676447"/>
              <a:chOff x="2665905" y="-36494"/>
              <a:chExt cx="1757408" cy="1676447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6569505-D3CF-B862-0E4B-70E91E080B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89" r="53472"/>
              <a:stretch/>
            </p:blipFill>
            <p:spPr>
              <a:xfrm>
                <a:off x="2707803" y="-36494"/>
                <a:ext cx="1715510" cy="1676447"/>
              </a:xfrm>
              <a:prstGeom prst="rect">
                <a:avLst/>
              </a:prstGeom>
            </p:spPr>
          </p:pic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9514096-182F-9D94-43F7-EC714FD43AAB}"/>
                  </a:ext>
                </a:extLst>
              </p:cNvPr>
              <p:cNvSpPr/>
              <p:nvPr/>
            </p:nvSpPr>
            <p:spPr bwMode="auto">
              <a:xfrm>
                <a:off x="2665905" y="1420377"/>
                <a:ext cx="216023" cy="14401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200">
                  <a:latin typeface="Times" charset="0"/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1332B86-0098-0F64-8D6D-4BC49F143366}"/>
              </a:ext>
            </a:extLst>
          </p:cNvPr>
          <p:cNvSpPr txBox="1"/>
          <p:nvPr/>
        </p:nvSpPr>
        <p:spPr>
          <a:xfrm>
            <a:off x="1408727" y="3206617"/>
            <a:ext cx="2293885" cy="2599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Muon implantation energy (keV)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A379EE-AB41-BD99-0154-F553C7BB84C1}"/>
              </a:ext>
            </a:extLst>
          </p:cNvPr>
          <p:cNvSpPr txBox="1"/>
          <p:nvPr/>
        </p:nvSpPr>
        <p:spPr>
          <a:xfrm>
            <a:off x="1967426" y="5373564"/>
            <a:ext cx="922023" cy="3088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Depth (nm)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245DCF-4C9F-95EB-D7CD-95688EF5D614}"/>
              </a:ext>
            </a:extLst>
          </p:cNvPr>
          <p:cNvSpPr txBox="1"/>
          <p:nvPr/>
        </p:nvSpPr>
        <p:spPr>
          <a:xfrm>
            <a:off x="4183237" y="5372721"/>
            <a:ext cx="922023" cy="3088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Depth (nm)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E64211-7FEE-3B71-7727-924C59DEE50F}"/>
              </a:ext>
            </a:extLst>
          </p:cNvPr>
          <p:cNvSpPr txBox="1"/>
          <p:nvPr/>
        </p:nvSpPr>
        <p:spPr>
          <a:xfrm>
            <a:off x="3646115" y="3202356"/>
            <a:ext cx="2293885" cy="2599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Muon implantation energy (keV)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0E5C6D-254C-30DA-08B0-B92D0CAC95EA}"/>
              </a:ext>
            </a:extLst>
          </p:cNvPr>
          <p:cNvSpPr txBox="1"/>
          <p:nvPr/>
        </p:nvSpPr>
        <p:spPr>
          <a:xfrm rot="16200000">
            <a:off x="295213" y="4269708"/>
            <a:ext cx="1373587" cy="2369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Diamagnetic Fraction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C9098E-5EF8-D0B0-2ACC-C40F86EC37CB}"/>
              </a:ext>
            </a:extLst>
          </p:cNvPr>
          <p:cNvSpPr txBox="1"/>
          <p:nvPr/>
        </p:nvSpPr>
        <p:spPr>
          <a:xfrm rot="16200000">
            <a:off x="297531" y="2061071"/>
            <a:ext cx="1373587" cy="2369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200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Diamagnetic Fraction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B324FA9-78CC-959B-4E5A-4291739534AE}"/>
              </a:ext>
            </a:extLst>
          </p:cNvPr>
          <p:cNvSpPr txBox="1"/>
          <p:nvPr/>
        </p:nvSpPr>
        <p:spPr>
          <a:xfrm>
            <a:off x="3686495" y="3891271"/>
            <a:ext cx="708856" cy="3088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067" dirty="0">
                <a:solidFill>
                  <a:srgbClr val="000000"/>
                </a:solidFill>
                <a:highlight>
                  <a:srgbClr val="FFFFFF"/>
                </a:highlight>
                <a:latin typeface="LiterationSerif Nerd Font" panose="02020603050405020304" pitchFamily="18" charset="0"/>
                <a:ea typeface="LiterationSerif Nerd Font" panose="02020603050405020304" pitchFamily="18" charset="0"/>
                <a:cs typeface="LiterationSerif Nerd Font" panose="02020603050405020304" pitchFamily="18" charset="0"/>
              </a:rPr>
              <a:t>Deposited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E2120F-BDD6-E085-C186-AAB3876E5E9C}"/>
              </a:ext>
            </a:extLst>
          </p:cNvPr>
          <p:cNvSpPr txBox="1"/>
          <p:nvPr/>
        </p:nvSpPr>
        <p:spPr>
          <a:xfrm>
            <a:off x="5062331" y="-5565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2006809"/>
      </p:ext>
    </p:extLst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05F50B2-7927-C292-4F3B-108DC2A43A00}"/>
              </a:ext>
            </a:extLst>
          </p:cNvPr>
          <p:cNvSpPr/>
          <p:nvPr/>
        </p:nvSpPr>
        <p:spPr>
          <a:xfrm>
            <a:off x="0" y="962580"/>
            <a:ext cx="1117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C3BE8D-6936-8000-B558-3522E5FD6B0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69</a:t>
            </a:fld>
            <a:endParaRPr lang="de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3DF365-DD23-5FD1-1047-4635AFC37F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909"/>
          <a:stretch/>
        </p:blipFill>
        <p:spPr>
          <a:xfrm rot="5400000">
            <a:off x="573285" y="2309629"/>
            <a:ext cx="3152480" cy="4019105"/>
          </a:xfrm>
          <a:prstGeom prst="rect">
            <a:avLst/>
          </a:prstGeom>
        </p:spPr>
      </p:pic>
      <p:sp>
        <p:nvSpPr>
          <p:cNvPr id="24" name="object 16">
            <a:extLst>
              <a:ext uri="{FF2B5EF4-FFF2-40B4-BE49-F238E27FC236}">
                <a16:creationId xmlns:a16="http://schemas.microsoft.com/office/drawing/2014/main" id="{F7341FBA-73B1-1F5E-C947-8429B582CE15}"/>
              </a:ext>
            </a:extLst>
          </p:cNvPr>
          <p:cNvSpPr txBox="1"/>
          <p:nvPr/>
        </p:nvSpPr>
        <p:spPr>
          <a:xfrm>
            <a:off x="8052909" y="3813043"/>
            <a:ext cx="3995752" cy="3520024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z="1867" spc="47" dirty="0">
                <a:latin typeface="Calibri"/>
                <a:cs typeface="Calibri"/>
              </a:rPr>
              <a:t>Defects created in SiO</a:t>
            </a:r>
            <a:r>
              <a:rPr lang="en-GB" sz="1867" spc="47" baseline="-25000" dirty="0">
                <a:latin typeface="Calibri"/>
                <a:cs typeface="Calibri"/>
              </a:rPr>
              <a:t>2</a:t>
            </a:r>
            <a:r>
              <a:rPr lang="en-GB" sz="1867" spc="47" dirty="0">
                <a:latin typeface="Calibri"/>
                <a:cs typeface="Calibri"/>
              </a:rPr>
              <a:t> increase A</a:t>
            </a:r>
            <a:r>
              <a:rPr lang="en-GB" sz="1867" baseline="-15873" dirty="0">
                <a:latin typeface="Calibri"/>
                <a:cs typeface="Calibri"/>
              </a:rPr>
              <a:t>D</a:t>
            </a:r>
            <a:endParaRPr lang="en-GB" sz="1867" spc="47" dirty="0">
              <a:latin typeface="Calibri"/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z="1867" spc="47" dirty="0">
                <a:latin typeface="Calibri"/>
                <a:cs typeface="Calibri"/>
              </a:rPr>
              <a:t>In </a:t>
            </a:r>
            <a:r>
              <a:rPr lang="en-GB" sz="1867" spc="47" dirty="0" err="1">
                <a:latin typeface="Calibri"/>
                <a:cs typeface="Calibri"/>
              </a:rPr>
              <a:t>SiC</a:t>
            </a:r>
            <a:r>
              <a:rPr lang="en-GB" sz="1867" spc="47" dirty="0">
                <a:latin typeface="Calibri"/>
                <a:cs typeface="Calibri"/>
              </a:rPr>
              <a:t>: </a:t>
            </a: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z="1867" spc="47" dirty="0">
                <a:solidFill>
                  <a:srgbClr val="1E04BC"/>
                </a:solidFill>
                <a:latin typeface="Calibri"/>
                <a:cs typeface="Calibri"/>
              </a:rPr>
              <a:t>A</a:t>
            </a:r>
            <a:r>
              <a:rPr lang="en-GB" sz="1867" baseline="-15873" dirty="0">
                <a:solidFill>
                  <a:srgbClr val="1E04BC"/>
                </a:solidFill>
                <a:latin typeface="Calibri"/>
                <a:cs typeface="Calibri"/>
              </a:rPr>
              <a:t>D</a:t>
            </a:r>
            <a:r>
              <a:rPr lang="en-GB" sz="1867" spc="29" baseline="-15873" dirty="0">
                <a:solidFill>
                  <a:srgbClr val="1E04BC"/>
                </a:solidFill>
                <a:latin typeface="Calibri"/>
                <a:cs typeface="Calibri"/>
              </a:rPr>
              <a:t> </a:t>
            </a:r>
            <a:r>
              <a:rPr lang="en-GB" sz="1867" spc="27" dirty="0">
                <a:solidFill>
                  <a:srgbClr val="1E04BC"/>
                </a:solidFill>
                <a:latin typeface="Calibri"/>
                <a:cs typeface="Calibri"/>
              </a:rPr>
              <a:t>↑ due to Mu</a:t>
            </a:r>
            <a:r>
              <a:rPr lang="en-GB" sz="1867" spc="27" baseline="30000" dirty="0">
                <a:solidFill>
                  <a:srgbClr val="1E04BC"/>
                </a:solidFill>
                <a:latin typeface="Calibri"/>
                <a:cs typeface="Calibri"/>
              </a:rPr>
              <a:t>- </a:t>
            </a:r>
            <a:r>
              <a:rPr lang="en-GB" sz="1867" spc="27" dirty="0">
                <a:solidFill>
                  <a:srgbClr val="1E04BC"/>
                </a:solidFill>
                <a:latin typeface="Calibri"/>
                <a:cs typeface="Calibri"/>
              </a:rPr>
              <a:t>formation,</a:t>
            </a:r>
            <a:r>
              <a:rPr lang="en-GB" sz="1867" spc="27" baseline="30000" dirty="0">
                <a:solidFill>
                  <a:srgbClr val="1E04BC"/>
                </a:solidFill>
                <a:latin typeface="Calibri"/>
                <a:cs typeface="Calibri"/>
              </a:rPr>
              <a:t> </a:t>
            </a:r>
            <a:r>
              <a:rPr lang="en-GB" sz="1867" i="1" spc="27" dirty="0">
                <a:solidFill>
                  <a:srgbClr val="1E04BC"/>
                </a:solidFill>
                <a:latin typeface="Calibri"/>
                <a:cs typeface="Calibri"/>
              </a:rPr>
              <a:t>n</a:t>
            </a:r>
            <a:r>
              <a:rPr lang="en-GB" sz="1867" spc="33" dirty="0">
                <a:solidFill>
                  <a:srgbClr val="1E04BC"/>
                </a:solidFill>
                <a:latin typeface="Calibri"/>
                <a:cs typeface="Calibri"/>
              </a:rPr>
              <a:t> ≳ 1×10</a:t>
            </a:r>
            <a:r>
              <a:rPr lang="en-GB" sz="1867" spc="33" baseline="30000" dirty="0">
                <a:solidFill>
                  <a:srgbClr val="1E04BC"/>
                </a:solidFill>
                <a:latin typeface="Calibri"/>
                <a:cs typeface="Calibri"/>
              </a:rPr>
              <a:t>16</a:t>
            </a:r>
            <a:r>
              <a:rPr lang="en-GB" sz="1867" spc="33" dirty="0">
                <a:solidFill>
                  <a:srgbClr val="1E04BC"/>
                </a:solidFill>
                <a:latin typeface="Calibri"/>
                <a:cs typeface="Calibri"/>
              </a:rPr>
              <a:t> cm</a:t>
            </a:r>
            <a:r>
              <a:rPr lang="en-GB" sz="1867" spc="33" baseline="30000" dirty="0">
                <a:solidFill>
                  <a:srgbClr val="1E04BC"/>
                </a:solidFill>
                <a:latin typeface="Calibri"/>
                <a:cs typeface="Calibri"/>
              </a:rPr>
              <a:t>-3 </a:t>
            </a:r>
            <a:r>
              <a:rPr lang="en-GB" sz="1867" spc="33" dirty="0">
                <a:solidFill>
                  <a:srgbClr val="1E04BC"/>
                </a:solidFill>
                <a:latin typeface="Calibri"/>
                <a:cs typeface="Calibri"/>
              </a:rPr>
              <a:t>and passivation of </a:t>
            </a:r>
            <a:r>
              <a:rPr lang="en-US" sz="1867" spc="27" dirty="0" err="1">
                <a:solidFill>
                  <a:srgbClr val="1E04BC"/>
                </a:solidFill>
                <a:latin typeface="Calibri"/>
                <a:cs typeface="Calibri"/>
              </a:rPr>
              <a:t>V</a:t>
            </a:r>
            <a:r>
              <a:rPr lang="en-US" sz="1867" spc="27" baseline="-25000" dirty="0" err="1">
                <a:solidFill>
                  <a:srgbClr val="1E04BC"/>
                </a:solidFill>
                <a:latin typeface="Calibri"/>
                <a:cs typeface="Calibri"/>
              </a:rPr>
              <a:t>si</a:t>
            </a:r>
            <a:r>
              <a:rPr lang="en-GB" sz="1867" spc="33" dirty="0">
                <a:solidFill>
                  <a:srgbClr val="1E04BC"/>
                </a:solidFill>
                <a:latin typeface="Calibri"/>
                <a:cs typeface="Calibri"/>
              </a:rPr>
              <a:t> </a:t>
            </a: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GB" sz="1867" dirty="0">
                <a:solidFill>
                  <a:srgbClr val="00B050"/>
                </a:solidFill>
                <a:latin typeface="Calibri"/>
                <a:cs typeface="Calibri"/>
              </a:rPr>
              <a:t>A</a:t>
            </a:r>
            <a:r>
              <a:rPr lang="en-GB" sz="1867" baseline="-15873" dirty="0">
                <a:solidFill>
                  <a:srgbClr val="00B050"/>
                </a:solidFill>
                <a:latin typeface="Calibri"/>
                <a:cs typeface="Calibri"/>
              </a:rPr>
              <a:t>D</a:t>
            </a:r>
            <a:r>
              <a:rPr lang="en-GB" sz="1867" spc="29" baseline="-15873" dirty="0">
                <a:latin typeface="Calibri"/>
                <a:cs typeface="Calibri"/>
              </a:rPr>
              <a:t> </a:t>
            </a:r>
            <a:r>
              <a:rPr lang="en-GB" sz="1867" spc="27" dirty="0">
                <a:solidFill>
                  <a:srgbClr val="00B050"/>
                </a:solidFill>
                <a:latin typeface="Calibri"/>
                <a:cs typeface="Calibri"/>
              </a:rPr>
              <a:t>↓ due to presence of </a:t>
            </a:r>
            <a:r>
              <a:rPr lang="en-GB" sz="1867" spc="27" dirty="0" err="1">
                <a:solidFill>
                  <a:srgbClr val="00B050"/>
                </a:solidFill>
                <a:latin typeface="Calibri"/>
                <a:cs typeface="Calibri"/>
              </a:rPr>
              <a:t>V</a:t>
            </a:r>
            <a:r>
              <a:rPr lang="en-GB" sz="1867" spc="27" baseline="-25000" dirty="0" err="1">
                <a:solidFill>
                  <a:srgbClr val="00B050"/>
                </a:solidFill>
                <a:latin typeface="Calibri"/>
                <a:cs typeface="Calibri"/>
              </a:rPr>
              <a:t>si</a:t>
            </a:r>
            <a:r>
              <a:rPr lang="en-GB" sz="1867" spc="27" dirty="0">
                <a:solidFill>
                  <a:srgbClr val="00B050"/>
                </a:solidFill>
                <a:latin typeface="Calibri"/>
                <a:cs typeface="Calibri"/>
              </a:rPr>
              <a:t> (Ar1300)</a:t>
            </a:r>
            <a:r>
              <a:rPr lang="en-GB" sz="1867" spc="27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</a:p>
          <a:p>
            <a:pPr marL="50799" marR="40639" algn="ctr">
              <a:lnSpc>
                <a:spcPct val="111700"/>
              </a:lnSpc>
              <a:spcBef>
                <a:spcPts val="127"/>
              </a:spcBef>
            </a:pPr>
            <a:endParaRPr lang="pt-PT" sz="1867" spc="27" dirty="0">
              <a:latin typeface="Calibri"/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r>
              <a:rPr lang="en-US" sz="1867" spc="27" dirty="0">
                <a:solidFill>
                  <a:srgbClr val="1E04BC"/>
                </a:solidFill>
                <a:latin typeface="Calibri"/>
                <a:cs typeface="Calibri"/>
              </a:rPr>
              <a:t>Annealing in NO at 1300</a:t>
            </a:r>
            <a:r>
              <a:rPr lang="en-US" sz="1867" spc="27" dirty="0">
                <a:solidFill>
                  <a:srgbClr val="1E04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℃ </a:t>
            </a:r>
            <a:r>
              <a:rPr lang="en-US" sz="1867" spc="27" dirty="0">
                <a:solidFill>
                  <a:srgbClr val="1E04BC"/>
                </a:solidFill>
                <a:latin typeface="Calibri"/>
                <a:cs typeface="Calibri"/>
              </a:rPr>
              <a:t>introduces N which acts as donor, and which passivates </a:t>
            </a:r>
            <a:r>
              <a:rPr lang="en-US" sz="1867" spc="27" dirty="0" err="1">
                <a:solidFill>
                  <a:srgbClr val="1E04BC"/>
                </a:solidFill>
                <a:latin typeface="Calibri"/>
                <a:cs typeface="Calibri"/>
              </a:rPr>
              <a:t>V</a:t>
            </a:r>
            <a:r>
              <a:rPr lang="en-US" sz="1867" spc="27" baseline="-25000" dirty="0" err="1">
                <a:solidFill>
                  <a:srgbClr val="1E04BC"/>
                </a:solidFill>
                <a:latin typeface="Calibri"/>
                <a:cs typeface="Calibri"/>
              </a:rPr>
              <a:t>Si</a:t>
            </a:r>
            <a:r>
              <a:rPr lang="en-US" sz="1867" spc="27" dirty="0">
                <a:solidFill>
                  <a:srgbClr val="1E04BC"/>
                </a:solidFill>
                <a:latin typeface="Calibri"/>
                <a:cs typeface="Calibri"/>
              </a:rPr>
              <a:t>: </a:t>
            </a:r>
            <a:r>
              <a:rPr lang="en-GB" sz="1867" spc="47" dirty="0">
                <a:solidFill>
                  <a:srgbClr val="1E04BC"/>
                </a:solidFill>
                <a:latin typeface="Calibri"/>
                <a:cs typeface="Calibri"/>
              </a:rPr>
              <a:t>A</a:t>
            </a:r>
            <a:r>
              <a:rPr lang="en-GB" sz="1867" baseline="-15873" dirty="0">
                <a:solidFill>
                  <a:srgbClr val="1E04BC"/>
                </a:solidFill>
                <a:latin typeface="Calibri"/>
                <a:cs typeface="Calibri"/>
              </a:rPr>
              <a:t>D</a:t>
            </a:r>
            <a:r>
              <a:rPr lang="en-GB" sz="1867" spc="29" baseline="-15873" dirty="0">
                <a:solidFill>
                  <a:srgbClr val="1E04BC"/>
                </a:solidFill>
                <a:latin typeface="Calibri"/>
                <a:cs typeface="Calibri"/>
              </a:rPr>
              <a:t> </a:t>
            </a:r>
            <a:r>
              <a:rPr lang="en-GB" sz="1867" spc="27" dirty="0">
                <a:solidFill>
                  <a:srgbClr val="1E04BC"/>
                </a:solidFill>
                <a:latin typeface="Calibri"/>
                <a:cs typeface="Calibri"/>
              </a:rPr>
              <a:t>↑</a:t>
            </a:r>
            <a:endParaRPr lang="en-US" sz="1867" spc="27" dirty="0">
              <a:solidFill>
                <a:srgbClr val="1E04BC"/>
              </a:solidFill>
              <a:latin typeface="Calibri"/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endParaRPr lang="en-US" sz="1867" spc="27" dirty="0">
              <a:latin typeface="Calibri"/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endParaRPr baseline="-25000" dirty="0">
              <a:latin typeface="Calibri"/>
              <a:cs typeface="Calibri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43244B1D-9D0F-5ED4-C3F5-CDED13281621}"/>
              </a:ext>
            </a:extLst>
          </p:cNvPr>
          <p:cNvSpPr txBox="1"/>
          <p:nvPr/>
        </p:nvSpPr>
        <p:spPr>
          <a:xfrm>
            <a:off x="305933" y="6442754"/>
            <a:ext cx="4421632" cy="20176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GB" sz="1200" dirty="0">
                <a:latin typeface="Calibri"/>
                <a:cs typeface="Calibri"/>
              </a:rPr>
              <a:t>P. Kumar, </a:t>
            </a:r>
            <a:r>
              <a:rPr lang="en-GB" sz="1200" i="1" spc="47" dirty="0">
                <a:latin typeface="Calibri"/>
                <a:cs typeface="Calibri"/>
              </a:rPr>
              <a:t>et</a:t>
            </a:r>
            <a:r>
              <a:rPr lang="en-GB" sz="1200" i="1" spc="-80" dirty="0">
                <a:latin typeface="Calibri"/>
                <a:cs typeface="Calibri"/>
              </a:rPr>
              <a:t> </a:t>
            </a:r>
            <a:r>
              <a:rPr lang="en-GB" sz="1200" i="1" spc="7" dirty="0">
                <a:latin typeface="Calibri"/>
                <a:cs typeface="Calibri"/>
              </a:rPr>
              <a:t>al</a:t>
            </a:r>
            <a:r>
              <a:rPr lang="en-GB" sz="1200" spc="7" dirty="0">
                <a:latin typeface="Calibri"/>
                <a:cs typeface="Calibri"/>
              </a:rPr>
              <a:t>.</a:t>
            </a:r>
            <a:r>
              <a:rPr lang="en-GB" sz="1200" dirty="0">
                <a:latin typeface="Calibri"/>
                <a:cs typeface="Calibri"/>
              </a:rPr>
              <a:t>, Phys. Rev. Applied 19, 054025 (2023)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F8A013-98CB-EC2B-C885-8C6CD1FC9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60" y="1030245"/>
            <a:ext cx="7002019" cy="12893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15AF42A-940B-18BB-479F-939F85638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246" y="2983479"/>
            <a:ext cx="3576677" cy="289710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C5F3CFA-7CA5-B176-5789-FE63D67054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1921" y="962580"/>
            <a:ext cx="3619500" cy="2454021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C7600B70-A949-AB22-B2CB-DE62B2B71F80}"/>
              </a:ext>
            </a:extLst>
          </p:cNvPr>
          <p:cNvGrpSpPr/>
          <p:nvPr/>
        </p:nvGrpSpPr>
        <p:grpSpPr>
          <a:xfrm>
            <a:off x="7930352" y="288000"/>
            <a:ext cx="6390227" cy="3452840"/>
            <a:chOff x="6044026" y="216000"/>
            <a:chExt cx="4792670" cy="258963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430D84C-B001-200C-0768-951B26F893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58222" y="698945"/>
              <a:ext cx="2762250" cy="1872805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2F167D5-5EF7-0AB8-AF20-79964FAC9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44026" y="698943"/>
              <a:ext cx="4619625" cy="1967960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E76FF8-3538-823B-933E-A9B0718C5A36}"/>
                </a:ext>
              </a:extLst>
            </p:cNvPr>
            <p:cNvSpPr/>
            <p:nvPr/>
          </p:nvSpPr>
          <p:spPr bwMode="auto">
            <a:xfrm>
              <a:off x="8353839" y="216000"/>
              <a:ext cx="2482857" cy="25896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3A46E402-0829-84D7-BBF9-207540DF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9505056" cy="508500"/>
          </a:xfrm>
        </p:spPr>
        <p:txBody>
          <a:bodyPr/>
          <a:lstStyle/>
          <a:p>
            <a:r>
              <a:rPr lang="en-GB" sz="2667" spc="-7" dirty="0"/>
              <a:t>LE-µSR study of annealing effects at the SiO</a:t>
            </a:r>
            <a:r>
              <a:rPr lang="en-GB" sz="2667" spc="-7" baseline="-25000" dirty="0"/>
              <a:t>2</a:t>
            </a:r>
            <a:r>
              <a:rPr lang="en-GB" sz="2667" spc="-7" dirty="0"/>
              <a:t>/4H-SiC interface</a:t>
            </a:r>
            <a:endParaRPr lang="en-GB" sz="2667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9B6BDB89-0E46-95F7-439A-747F076C0332}"/>
              </a:ext>
            </a:extLst>
          </p:cNvPr>
          <p:cNvSpPr txBox="1"/>
          <p:nvPr/>
        </p:nvSpPr>
        <p:spPr>
          <a:xfrm>
            <a:off x="408669" y="2375966"/>
            <a:ext cx="1558873" cy="222219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GB" sz="1333" dirty="0">
                <a:latin typeface="Calibri" panose="020F0502020204030204" pitchFamily="34" charset="0"/>
                <a:cs typeface="Calibri" panose="020F0502020204030204" pitchFamily="34" charset="0"/>
              </a:rPr>
              <a:t>4H-SiC </a:t>
            </a:r>
            <a:r>
              <a:rPr lang="en-GB" sz="1333" spc="-7" dirty="0">
                <a:latin typeface="Calibri" panose="020F0502020204030204" pitchFamily="34" charset="0"/>
                <a:cs typeface="Calibri" panose="020F0502020204030204" pitchFamily="34" charset="0"/>
              </a:rPr>
              <a:t>n  ̴3×10</a:t>
            </a:r>
            <a:r>
              <a:rPr lang="en-GB" sz="1333" spc="-7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GB" sz="1333" spc="-7" dirty="0"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lang="en-GB" sz="1333" spc="-7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endParaRPr lang="en-GB" sz="13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5952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9" name="Group 2"/>
          <p:cNvGrpSpPr/>
          <p:nvPr/>
        </p:nvGrpSpPr>
        <p:grpSpPr>
          <a:xfrm>
            <a:off x="217416" y="1159280"/>
            <a:ext cx="9695008" cy="5726104"/>
            <a:chOff x="-540568" y="997560"/>
            <a:chExt cx="9695008" cy="5726104"/>
          </a:xfrm>
        </p:grpSpPr>
        <p:pic>
          <p:nvPicPr>
            <p:cNvPr id="960" name="Grafik 959"/>
            <p:cNvPicPr/>
            <p:nvPr/>
          </p:nvPicPr>
          <p:blipFill>
            <a:blip r:embed="rId3"/>
            <a:stretch/>
          </p:blipFill>
          <p:spPr>
            <a:xfrm>
              <a:off x="-62584" y="997560"/>
              <a:ext cx="4927680" cy="36957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61" name="Grafik 960"/>
            <p:cNvPicPr/>
            <p:nvPr/>
          </p:nvPicPr>
          <p:blipFill>
            <a:blip r:embed="rId4"/>
            <a:stretch/>
          </p:blipFill>
          <p:spPr>
            <a:xfrm>
              <a:off x="4928760" y="997560"/>
              <a:ext cx="4225680" cy="5703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962" name="CustomShape 3"/>
            <p:cNvSpPr/>
            <p:nvPr/>
          </p:nvSpPr>
          <p:spPr>
            <a:xfrm>
              <a:off x="-62584" y="4826924"/>
              <a:ext cx="4835520" cy="1204776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60">
              <a:solidFill>
                <a:srgbClr val="FF99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spcBef>
                  <a:spcPts val="1123"/>
                </a:spcBef>
              </a:pPr>
              <a:r>
                <a:rPr lang="en-GB" sz="1600" b="1" spc="-1" dirty="0">
                  <a:solidFill>
                    <a:srgbClr val="000000"/>
                  </a:solidFill>
                </a:rPr>
                <a:t>At 2.2 mA proton current </a:t>
              </a:r>
              <a:endParaRPr lang="en-US" sz="1600" spc="-1" dirty="0">
                <a:solidFill>
                  <a:srgbClr val="000000"/>
                </a:solidFill>
              </a:endParaRPr>
            </a:p>
            <a:p>
              <a:pPr>
                <a:spcBef>
                  <a:spcPts val="1123"/>
                </a:spcBef>
              </a:pPr>
              <a:r>
                <a:rPr lang="en-GB" sz="1600" b="1" spc="-1" dirty="0">
                  <a:solidFill>
                    <a:srgbClr val="000000"/>
                  </a:solidFill>
                </a:rPr>
                <a:t>~6.2 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• 10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8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 </a:t>
              </a:r>
              <a:r>
                <a:rPr lang="en-GB" sz="1600" b="1" spc="-1" dirty="0">
                  <a:solidFill>
                    <a:srgbClr val="000000"/>
                  </a:solidFill>
                  <a:latin typeface="Symbol" panose="05050102010706020507" pitchFamily="18" charset="2"/>
                  <a:ea typeface="Arial"/>
                </a:rPr>
                <a:t>m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+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/s total, </a:t>
              </a:r>
              <a:r>
                <a:rPr lang="en-GB" sz="1600" b="1" spc="-1" dirty="0" err="1">
                  <a:solidFill>
                    <a:srgbClr val="000000"/>
                  </a:solidFill>
                  <a:latin typeface="Symbol" panose="05050102010706020507" pitchFamily="18" charset="2"/>
                  <a:ea typeface="Arial"/>
                </a:rPr>
                <a:t>D</a:t>
              </a:r>
              <a:r>
                <a:rPr lang="en-GB" sz="1600" b="1" spc="-1" dirty="0" err="1">
                  <a:solidFill>
                    <a:srgbClr val="000000"/>
                  </a:solidFill>
                  <a:ea typeface="Arial"/>
                </a:rPr>
                <a:t>p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/p = 9.5% (FWHM) 	                 </a:t>
              </a:r>
              <a:r>
                <a:rPr lang="en-GB" sz="1600" b="1" spc="-1" dirty="0">
                  <a:solidFill>
                    <a:srgbClr val="000000"/>
                  </a:solidFill>
                </a:rPr>
                <a:t>~2.7 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• 10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8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 </a:t>
              </a:r>
              <a:r>
                <a:rPr lang="en-GB" sz="1600" b="1" spc="-1" dirty="0">
                  <a:solidFill>
                    <a:srgbClr val="000000"/>
                  </a:solidFill>
                  <a:latin typeface="Symbol" panose="05050102010706020507" pitchFamily="18" charset="2"/>
                  <a:ea typeface="Arial"/>
                </a:rPr>
                <a:t>m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+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/s on LEM moderator       	         ~1.6/2.4 • 10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4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 </a:t>
              </a:r>
              <a:r>
                <a:rPr lang="en-GB" sz="1600" b="1" spc="-1" dirty="0">
                  <a:solidFill>
                    <a:srgbClr val="000000"/>
                  </a:solidFill>
                  <a:latin typeface="Symbol" panose="05050102010706020507" pitchFamily="18" charset="2"/>
                  <a:ea typeface="Arial"/>
                </a:rPr>
                <a:t>m</a:t>
              </a:r>
              <a:r>
                <a:rPr lang="en-GB" sz="1600" b="1" spc="-1" baseline="30000" dirty="0">
                  <a:solidFill>
                    <a:srgbClr val="000000"/>
                  </a:solidFill>
                  <a:ea typeface="Arial"/>
                </a:rPr>
                <a:t>+</a:t>
              </a:r>
              <a:r>
                <a:rPr lang="en-GB" sz="1600" b="1" spc="-1" dirty="0">
                  <a:solidFill>
                    <a:srgbClr val="000000"/>
                  </a:solidFill>
                  <a:ea typeface="Arial"/>
                </a:rPr>
                <a:t>/s moderated (solid Ar/solid Ne) </a:t>
              </a:r>
              <a:endParaRPr lang="en-US" sz="1600" spc="-1" dirty="0">
                <a:solidFill>
                  <a:srgbClr val="000000"/>
                </a:solidFill>
              </a:endParaRPr>
            </a:p>
          </p:txBody>
        </p:sp>
        <p:sp>
          <p:nvSpPr>
            <p:cNvPr id="963" name="CustomShape 4"/>
            <p:cNvSpPr/>
            <p:nvPr/>
          </p:nvSpPr>
          <p:spPr>
            <a:xfrm>
              <a:off x="-540568" y="6165304"/>
              <a:ext cx="5461272" cy="558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>
                <a:lnSpc>
                  <a:spcPct val="85000"/>
                </a:lnSpc>
              </a:pPr>
              <a:r>
                <a:rPr lang="de-CH" sz="1400" spc="-1" dirty="0">
                  <a:solidFill>
                    <a:srgbClr val="000000"/>
                  </a:solidFill>
                </a:rPr>
                <a:t>T. Prokscha, E. </a:t>
              </a:r>
              <a:r>
                <a:rPr lang="de-CH" sz="1400" spc="-1" dirty="0" err="1">
                  <a:solidFill>
                    <a:srgbClr val="000000"/>
                  </a:solidFill>
                </a:rPr>
                <a:t>Morenzoni</a:t>
              </a:r>
              <a:r>
                <a:rPr lang="de-CH" sz="1400" spc="-1" dirty="0">
                  <a:solidFill>
                    <a:srgbClr val="000000"/>
                  </a:solidFill>
                </a:rPr>
                <a:t>, K. Deiters, F. </a:t>
              </a:r>
              <a:r>
                <a:rPr lang="de-CH" sz="1400" spc="-1" dirty="0" err="1">
                  <a:solidFill>
                    <a:srgbClr val="000000"/>
                  </a:solidFill>
                </a:rPr>
                <a:t>Foroughi</a:t>
              </a:r>
              <a:r>
                <a:rPr lang="de-CH" sz="1400" spc="-1" dirty="0">
                  <a:solidFill>
                    <a:srgbClr val="000000"/>
                  </a:solidFill>
                </a:rPr>
                <a:t>, D. George, R. Kobler, A. Suter and V. </a:t>
              </a:r>
              <a:r>
                <a:rPr lang="de-CH" sz="1400" spc="-1" dirty="0" err="1">
                  <a:solidFill>
                    <a:srgbClr val="000000"/>
                  </a:solidFill>
                </a:rPr>
                <a:t>Vrankovic</a:t>
              </a:r>
              <a:r>
                <a:rPr lang="de-CH" sz="1400" spc="-1" dirty="0">
                  <a:solidFill>
                    <a:srgbClr val="000000"/>
                  </a:solidFill>
                </a:rPr>
                <a:t>,</a:t>
              </a:r>
              <a:r>
                <a:rPr lang="en-US" sz="1400" spc="-1" dirty="0">
                  <a:solidFill>
                    <a:srgbClr val="000000"/>
                  </a:solidFill>
                </a:rPr>
                <a:t> </a:t>
              </a:r>
              <a:r>
                <a:rPr lang="de-CH" sz="1400" spc="-1" dirty="0" err="1">
                  <a:solidFill>
                    <a:srgbClr val="000000"/>
                  </a:solidFill>
                </a:rPr>
                <a:t>Nucl</a:t>
              </a:r>
              <a:r>
                <a:rPr lang="de-CH" sz="1400" spc="-1" dirty="0">
                  <a:solidFill>
                    <a:srgbClr val="000000"/>
                  </a:solidFill>
                </a:rPr>
                <a:t>. </a:t>
              </a:r>
              <a:r>
                <a:rPr lang="de-CH" sz="1400" spc="-1" dirty="0" err="1">
                  <a:solidFill>
                    <a:srgbClr val="000000"/>
                  </a:solidFill>
                </a:rPr>
                <a:t>Instr</a:t>
              </a:r>
              <a:r>
                <a:rPr lang="de-CH" sz="1400" spc="-1" dirty="0">
                  <a:solidFill>
                    <a:srgbClr val="000000"/>
                  </a:solidFill>
                </a:rPr>
                <a:t>. Meth.</a:t>
              </a:r>
              <a:r>
                <a:rPr lang="de-CH" sz="1400" b="1" spc="-1" dirty="0">
                  <a:solidFill>
                    <a:srgbClr val="000000"/>
                  </a:solidFill>
                </a:rPr>
                <a:t> A595</a:t>
              </a:r>
              <a:r>
                <a:rPr lang="de-CH" sz="1400" spc="-1" dirty="0">
                  <a:solidFill>
                    <a:srgbClr val="000000"/>
                  </a:solidFill>
                </a:rPr>
                <a:t>, 317  (2008).</a:t>
              </a:r>
              <a:endParaRPr lang="en-US" sz="1400" spc="-1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44F7875F-31FC-C0E5-28F1-3A47E49FAF37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Low-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  <a:r>
              <a:rPr lang="de-CH" dirty="0"/>
              <a:t> </a:t>
            </a:r>
            <a:r>
              <a:rPr lang="de-CH" dirty="0" err="1"/>
              <a:t>facility</a:t>
            </a:r>
            <a:r>
              <a:rPr lang="de-CH" dirty="0"/>
              <a:t> at PSI at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dirty="0"/>
              <a:t>E4 </a:t>
            </a:r>
            <a:r>
              <a:rPr lang="de-CH" dirty="0" err="1"/>
              <a:t>surface</a:t>
            </a:r>
            <a:r>
              <a:rPr lang="de-CH" dirty="0"/>
              <a:t> </a:t>
            </a:r>
            <a:r>
              <a:rPr lang="de-CH" dirty="0">
                <a:latin typeface="Symbol" panose="05050102010706020507" pitchFamily="18" charset="2"/>
              </a:rPr>
              <a:t>m</a:t>
            </a:r>
            <a:r>
              <a:rPr lang="de-CH" baseline="30000" dirty="0"/>
              <a:t>+</a:t>
            </a:r>
            <a:r>
              <a:rPr lang="de-CH" dirty="0"/>
              <a:t> </a:t>
            </a:r>
            <a:r>
              <a:rPr lang="de-CH" dirty="0" err="1"/>
              <a:t>beamline</a:t>
            </a:r>
            <a:endParaRPr lang="de-CH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05F50B2-7927-C292-4F3B-108DC2A43A00}"/>
              </a:ext>
            </a:extLst>
          </p:cNvPr>
          <p:cNvSpPr/>
          <p:nvPr/>
        </p:nvSpPr>
        <p:spPr>
          <a:xfrm>
            <a:off x="0" y="962580"/>
            <a:ext cx="1117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C3BE8D-6936-8000-B558-3522E5FD6B0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70</a:t>
            </a:fld>
            <a:endParaRPr lang="de-DE"/>
          </a:p>
        </p:txBody>
      </p:sp>
      <p:sp>
        <p:nvSpPr>
          <p:cNvPr id="24" name="object 16">
            <a:extLst>
              <a:ext uri="{FF2B5EF4-FFF2-40B4-BE49-F238E27FC236}">
                <a16:creationId xmlns:a16="http://schemas.microsoft.com/office/drawing/2014/main" id="{F7341FBA-73B1-1F5E-C947-8429B582CE15}"/>
              </a:ext>
            </a:extLst>
          </p:cNvPr>
          <p:cNvSpPr txBox="1"/>
          <p:nvPr/>
        </p:nvSpPr>
        <p:spPr>
          <a:xfrm>
            <a:off x="6480043" y="3789040"/>
            <a:ext cx="5608709" cy="3159733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431789" marR="40639" indent="-380990">
              <a:lnSpc>
                <a:spcPct val="111700"/>
              </a:lnSpc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pc="47" dirty="0">
                <a:cs typeface="Calibri"/>
              </a:rPr>
              <a:t>Near interface, lattice distortions appear in a ~50-nm wide region due to long-range strain fields caused by defects</a:t>
            </a:r>
          </a:p>
          <a:p>
            <a:pPr marL="431789" marR="40639" indent="-380990">
              <a:lnSpc>
                <a:spcPct val="111700"/>
              </a:lnSpc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pc="47" dirty="0">
                <a:cs typeface="Calibri"/>
              </a:rPr>
              <a:t>Defects increase barrier height </a:t>
            </a:r>
            <a:r>
              <a:rPr lang="en-GB" spc="47" dirty="0">
                <a:cs typeface="Calibri"/>
                <a:sym typeface="Wingdings" panose="05000000000000000000" pitchFamily="2" charset="2"/>
              </a:rPr>
              <a:t>  F</a:t>
            </a:r>
            <a:r>
              <a:rPr lang="en-GB" baseline="-15873" dirty="0">
                <a:cs typeface="Calibri"/>
              </a:rPr>
              <a:t>D</a:t>
            </a:r>
            <a:r>
              <a:rPr lang="en-GB" spc="29" baseline="-15873" dirty="0">
                <a:cs typeface="Calibri"/>
              </a:rPr>
              <a:t> </a:t>
            </a:r>
            <a:r>
              <a:rPr lang="en-GB" spc="27" dirty="0">
                <a:solidFill>
                  <a:srgbClr val="FF0000"/>
                </a:solidFill>
                <a:cs typeface="Calibri"/>
              </a:rPr>
              <a:t>↓</a:t>
            </a:r>
            <a:endParaRPr lang="en-GB" spc="47" dirty="0">
              <a:cs typeface="Calibri"/>
            </a:endParaRPr>
          </a:p>
          <a:p>
            <a:pPr marL="431789" marR="40639" indent="-380990">
              <a:lnSpc>
                <a:spcPct val="111700"/>
              </a:lnSpc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pc="47" dirty="0">
                <a:cs typeface="Calibri"/>
              </a:rPr>
              <a:t>Passivation of defects by buffer layers is crucial for device performance/efficiency</a:t>
            </a:r>
          </a:p>
          <a:p>
            <a:pPr marL="431789" marR="40639" indent="-380990">
              <a:lnSpc>
                <a:spcPct val="111700"/>
              </a:lnSpc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b="1" spc="47" dirty="0">
                <a:cs typeface="Calibri"/>
              </a:rPr>
              <a:t>LE-</a:t>
            </a:r>
            <a:r>
              <a:rPr lang="en-GB" b="1" spc="47" dirty="0" err="1">
                <a:latin typeface="Symbol" panose="05050102010706020507" pitchFamily="18" charset="2"/>
                <a:cs typeface="Calibri"/>
              </a:rPr>
              <a:t>m</a:t>
            </a:r>
            <a:r>
              <a:rPr lang="en-GB" b="1" spc="47" dirty="0" err="1">
                <a:cs typeface="Calibri"/>
              </a:rPr>
              <a:t>SR</a:t>
            </a:r>
            <a:r>
              <a:rPr lang="en-GB" b="1" spc="47" dirty="0">
                <a:cs typeface="Calibri"/>
              </a:rPr>
              <a:t> measurements allow quantification of defect passivation effect of various buffer layers</a:t>
            </a:r>
            <a:endParaRPr lang="en-US" b="1" spc="27" dirty="0">
              <a:cs typeface="Calibri"/>
            </a:endParaRPr>
          </a:p>
          <a:p>
            <a:pPr marL="50799" marR="40639">
              <a:lnSpc>
                <a:spcPct val="111700"/>
              </a:lnSpc>
              <a:spcBef>
                <a:spcPts val="127"/>
              </a:spcBef>
            </a:pPr>
            <a:endParaRPr baseline="-25000" dirty="0">
              <a:latin typeface="Calibri"/>
              <a:cs typeface="Calibri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43244B1D-9D0F-5ED4-C3F5-CDED13281621}"/>
              </a:ext>
            </a:extLst>
          </p:cNvPr>
          <p:cNvSpPr txBox="1"/>
          <p:nvPr/>
        </p:nvSpPr>
        <p:spPr>
          <a:xfrm>
            <a:off x="6570912" y="6597352"/>
            <a:ext cx="4421632" cy="201764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GB" sz="1200" dirty="0">
                <a:cs typeface="Calibri"/>
              </a:rPr>
              <a:t>H.V. Alberto, </a:t>
            </a:r>
            <a:r>
              <a:rPr lang="en-GB" sz="1200" i="1" spc="47" dirty="0">
                <a:cs typeface="Calibri"/>
              </a:rPr>
              <a:t>et</a:t>
            </a:r>
            <a:r>
              <a:rPr lang="en-GB" sz="1200" i="1" spc="-80" dirty="0">
                <a:cs typeface="Calibri"/>
              </a:rPr>
              <a:t> </a:t>
            </a:r>
            <a:r>
              <a:rPr lang="en-GB" sz="1200" i="1" spc="7" dirty="0">
                <a:cs typeface="Calibri"/>
              </a:rPr>
              <a:t>al</a:t>
            </a:r>
            <a:r>
              <a:rPr lang="en-GB" sz="1200" spc="7" dirty="0">
                <a:cs typeface="Calibri"/>
              </a:rPr>
              <a:t>.</a:t>
            </a:r>
            <a:r>
              <a:rPr lang="en-GB" sz="1200" dirty="0">
                <a:cs typeface="Calibri"/>
              </a:rPr>
              <a:t>, Adv. Mater. Interfaces 9, 2200374 (2022)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46E402-0829-84D7-BBF9-207540DF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9505056" cy="508500"/>
          </a:xfrm>
        </p:spPr>
        <p:txBody>
          <a:bodyPr/>
          <a:lstStyle/>
          <a:p>
            <a:r>
              <a:rPr lang="en-GB" sz="2667" spc="-7" dirty="0"/>
              <a:t>Interfacial defect layers in CIGS solar cells</a:t>
            </a:r>
            <a:endParaRPr lang="en-GB" sz="2667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0B3CFE-10FC-154D-8EF6-4756CF1B6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71" y="1131889"/>
            <a:ext cx="5149848" cy="21018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51A690-3EC7-2609-A024-300C1217C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6107" y="837842"/>
            <a:ext cx="4128459" cy="2909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9EBFE2-1E8F-9C81-59CA-2C897B1A7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520" y="871240"/>
            <a:ext cx="5889491" cy="55340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E68E9E-E934-1225-BBCA-5C0928B48F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349" y="864096"/>
            <a:ext cx="4333056" cy="592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42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5" name="Group 4"/>
          <p:cNvGrpSpPr/>
          <p:nvPr/>
        </p:nvGrpSpPr>
        <p:grpSpPr>
          <a:xfrm>
            <a:off x="2340110" y="1337552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4907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711624" y="2519251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31505" y="3465353"/>
            <a:ext cx="2474445" cy="2771959"/>
            <a:chOff x="107504" y="3501008"/>
            <a:chExt cx="2474445" cy="2771959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1578899" y="3501008"/>
              <a:ext cx="1003050" cy="86409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grpSp>
          <p:nvGrpSpPr>
            <p:cNvPr id="15" name="Group 14"/>
            <p:cNvGrpSpPr/>
            <p:nvPr/>
          </p:nvGrpSpPr>
          <p:grpSpPr>
            <a:xfrm>
              <a:off x="107504" y="3676772"/>
              <a:ext cx="1477658" cy="2596195"/>
              <a:chOff x="297355" y="3676772"/>
              <a:chExt cx="1477658" cy="2596195"/>
            </a:xfrm>
          </p:grpSpPr>
          <p:pic>
            <p:nvPicPr>
              <p:cNvPr id="16" name="Picture 211" descr="3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355" y="4365104"/>
                <a:ext cx="1477658" cy="19078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562498" y="3676772"/>
                <a:ext cx="94737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b="1" dirty="0">
                    <a:cs typeface="Arial Narrow"/>
                  </a:rPr>
                  <a:t>Moderator</a:t>
                </a:r>
                <a:br>
                  <a:rPr lang="en-US" sz="1200" b="1" dirty="0">
                    <a:cs typeface="Arial Narrow"/>
                  </a:rPr>
                </a:br>
                <a:r>
                  <a:rPr lang="en-US" sz="1200" b="1" dirty="0">
                    <a:cs typeface="Arial Narrow"/>
                  </a:rPr>
                  <a:t>low-energy </a:t>
                </a:r>
                <a:r>
                  <a:rPr lang="el-GR" sz="1200" b="1" dirty="0">
                    <a:cs typeface="Arial Narrow"/>
                  </a:rPr>
                  <a:t>μ</a:t>
                </a:r>
                <a:r>
                  <a:rPr lang="de-CH" sz="1200" b="1" baseline="30000" dirty="0">
                    <a:cs typeface="Arial Narrow"/>
                  </a:rPr>
                  <a:t>+</a:t>
                </a:r>
              </a:p>
              <a:p>
                <a:pPr algn="ctr"/>
                <a:r>
                  <a:rPr lang="de-CH" sz="1200" b="1" dirty="0" err="1">
                    <a:cs typeface="Arial Narrow"/>
                  </a:rPr>
                  <a:t>source</a:t>
                </a:r>
                <a:endParaRPr lang="en-US" sz="1200" b="1" dirty="0">
                  <a:cs typeface="Arial Narrow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8401453" y="4528325"/>
            <a:ext cx="2735107" cy="4050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kern="1000" spc="30" dirty="0">
                <a:cs typeface="Franklin Gothic Book"/>
              </a:rPr>
              <a:t>Why re-accelerate slow µ</a:t>
            </a:r>
            <a:r>
              <a:rPr lang="en-US" kern="1000" spc="30" baseline="30000" dirty="0">
                <a:cs typeface="Franklin Gothic Book"/>
              </a:rPr>
              <a:t>+</a:t>
            </a:r>
            <a:r>
              <a:rPr lang="en-US" kern="1000" spc="30" dirty="0">
                <a:cs typeface="Franklin Gothic Book"/>
              </a:rPr>
              <a:t>? 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8410998" y="4981884"/>
            <a:ext cx="2725562" cy="1605187"/>
            <a:chOff x="6085547" y="4981883"/>
            <a:chExt cx="2725562" cy="1605187"/>
          </a:xfrm>
        </p:grpSpPr>
        <p:grpSp>
          <p:nvGrpSpPr>
            <p:cNvPr id="57" name="Group 56"/>
            <p:cNvGrpSpPr/>
            <p:nvPr/>
          </p:nvGrpSpPr>
          <p:grpSpPr>
            <a:xfrm>
              <a:off x="6085547" y="4981883"/>
              <a:ext cx="2725562" cy="962892"/>
              <a:chOff x="6085547" y="5205621"/>
              <a:chExt cx="2725562" cy="962892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6124553" y="5205621"/>
                <a:ext cx="2686556" cy="3920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de-CH" kern="1000" spc="30" dirty="0" err="1">
                    <a:cs typeface="Franklin Gothic Book"/>
                  </a:rPr>
                  <a:t>for</a:t>
                </a:r>
                <a:r>
                  <a:rPr lang="de-CH" i="1" kern="1000" spc="30" dirty="0">
                    <a:cs typeface="Franklin Gothic Book"/>
                  </a:rPr>
                  <a:t> E </a:t>
                </a:r>
                <a:r>
                  <a:rPr lang="de-CH" kern="1000" spc="30" dirty="0">
                    <a:cs typeface="Franklin Gothic Book"/>
                  </a:rPr>
                  <a:t>≈ 10eV</a:t>
                </a: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24553" y="5507721"/>
                <a:ext cx="2668619" cy="36461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85547" y="5895050"/>
                <a:ext cx="1848231" cy="273463"/>
              </a:xfrm>
              <a:prstGeom prst="rect">
                <a:avLst/>
              </a:prstGeom>
            </p:spPr>
          </p:pic>
        </p:grpSp>
        <p:sp>
          <p:nvSpPr>
            <p:cNvPr id="58" name="TextBox 57"/>
            <p:cNvSpPr txBox="1"/>
            <p:nvPr/>
          </p:nvSpPr>
          <p:spPr>
            <a:xfrm>
              <a:off x="7261948" y="6185939"/>
              <a:ext cx="1232235" cy="4011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de-CH" kern="1000" spc="30" dirty="0" err="1">
                  <a:cs typeface="Franklin Gothic Book"/>
                </a:rPr>
                <a:t>No</a:t>
              </a:r>
              <a:r>
                <a:rPr lang="de-CH" kern="1000" spc="30" dirty="0">
                  <a:cs typeface="Franklin Gothic Book"/>
                </a:rPr>
                <a:t> µ</a:t>
              </a:r>
              <a:r>
                <a:rPr lang="de-CH" kern="1000" spc="30" baseline="30000" dirty="0">
                  <a:cs typeface="Franklin Gothic Book"/>
                </a:rPr>
                <a:t>+</a:t>
              </a:r>
              <a:r>
                <a:rPr lang="de-CH" kern="1000" spc="30" dirty="0">
                  <a:cs typeface="Franklin Gothic Book"/>
                </a:rPr>
                <a:t> </a:t>
              </a:r>
              <a:r>
                <a:rPr lang="de-CH" kern="1000" spc="30" dirty="0" err="1">
                  <a:cs typeface="Franklin Gothic Book"/>
                </a:rPr>
                <a:t>left</a:t>
              </a:r>
              <a:r>
                <a:rPr lang="de-CH" kern="1000" spc="30" dirty="0">
                  <a:cs typeface="Franklin Gothic Book"/>
                </a:rPr>
                <a:t> </a:t>
              </a:r>
            </a:p>
          </p:txBody>
        </p:sp>
        <p:cxnSp>
          <p:nvCxnSpPr>
            <p:cNvPr id="60" name="Straight Arrow Connector 59"/>
            <p:cNvCxnSpPr/>
            <p:nvPr/>
          </p:nvCxnSpPr>
          <p:spPr bwMode="auto">
            <a:xfrm>
              <a:off x="7675123" y="5944775"/>
              <a:ext cx="0" cy="2411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D3D50AF-8CDC-F2B9-73ED-671E562C8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5107" y="4471806"/>
            <a:ext cx="4347756" cy="232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77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μ</a:t>
            </a:r>
            <a:r>
              <a:rPr lang="en-US" baseline="30000" dirty="0"/>
              <a:t>+</a:t>
            </a:r>
            <a:r>
              <a:rPr lang="en-US" dirty="0"/>
              <a:t> beam and setup for LE-μSR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746000"/>
            <a:ext cx="6757987" cy="3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40110" y="1337552"/>
            <a:ext cx="1788033" cy="435264"/>
            <a:chOff x="4584433" y="971522"/>
            <a:chExt cx="1788033" cy="435264"/>
          </a:xfrm>
        </p:grpSpPr>
        <p:sp>
          <p:nvSpPr>
            <p:cNvPr id="6" name="TextBox 5"/>
            <p:cNvSpPr txBox="1"/>
            <p:nvPr/>
          </p:nvSpPr>
          <p:spPr>
            <a:xfrm>
              <a:off x="4955090" y="971522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Spin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090" y="1129787"/>
              <a:ext cx="1417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b="1" dirty="0" err="1">
                  <a:cs typeface="Arial" pitchFamily="34" charset="0"/>
                </a:rPr>
                <a:t>Muon</a:t>
              </a:r>
              <a:r>
                <a:rPr lang="de-CH" sz="1200" b="1" dirty="0">
                  <a:cs typeface="Arial" pitchFamily="34" charset="0"/>
                </a:rPr>
                <a:t> </a:t>
              </a:r>
              <a:r>
                <a:rPr lang="de-CH" sz="1200" b="1" dirty="0" err="1">
                  <a:cs typeface="Arial" pitchFamily="34" charset="0"/>
                </a:rPr>
                <a:t>Momentum</a:t>
              </a:r>
              <a:endParaRPr lang="en-US" sz="1200" b="1" dirty="0">
                <a:cs typeface="Arial" pitchFamily="34" charset="0"/>
              </a:endParaRPr>
            </a:p>
          </p:txBody>
        </p:sp>
        <p:sp>
          <p:nvSpPr>
            <p:cNvPr id="8" name="Notched Right Arrow 7"/>
            <p:cNvSpPr>
              <a:spLocks noChangeAspect="1"/>
            </p:cNvSpPr>
            <p:nvPr/>
          </p:nvSpPr>
          <p:spPr>
            <a:xfrm>
              <a:off x="4611813" y="1216606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Notched Right Arrow 8"/>
            <p:cNvSpPr>
              <a:spLocks noChangeAspect="1"/>
            </p:cNvSpPr>
            <p:nvPr/>
          </p:nvSpPr>
          <p:spPr>
            <a:xfrm rot="10800000">
              <a:off x="4584433" y="1058341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11624" y="2519252"/>
            <a:ext cx="561326" cy="261677"/>
            <a:chOff x="1350000" y="2470069"/>
            <a:chExt cx="561326" cy="261677"/>
          </a:xfrm>
        </p:grpSpPr>
        <p:sp>
          <p:nvSpPr>
            <p:cNvPr id="11" name="Notched Right Arrow 10"/>
            <p:cNvSpPr>
              <a:spLocks noChangeAspect="1"/>
            </p:cNvSpPr>
            <p:nvPr/>
          </p:nvSpPr>
          <p:spPr>
            <a:xfrm rot="1800000">
              <a:off x="1626174" y="2629332"/>
              <a:ext cx="285152" cy="102414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Notched Right Arrow 11"/>
            <p:cNvSpPr>
              <a:spLocks noChangeAspect="1"/>
            </p:cNvSpPr>
            <p:nvPr/>
          </p:nvSpPr>
          <p:spPr>
            <a:xfrm rot="-9000000">
              <a:off x="1350000" y="2470069"/>
              <a:ext cx="285152" cy="102414"/>
            </a:xfrm>
            <a:prstGeom prst="notched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26371" y="4085456"/>
            <a:ext cx="2208614" cy="2772544"/>
            <a:chOff x="2302371" y="4085456"/>
            <a:chExt cx="2208614" cy="2772544"/>
          </a:xfrm>
        </p:grpSpPr>
        <p:pic>
          <p:nvPicPr>
            <p:cNvPr id="19" name="Picture 212" descr="24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2072" y="5021838"/>
              <a:ext cx="1218913" cy="183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Straight Arrow Connector 19"/>
            <p:cNvCxnSpPr>
              <a:stCxn id="19" idx="0"/>
            </p:cNvCxnSpPr>
            <p:nvPr/>
          </p:nvCxnSpPr>
          <p:spPr bwMode="auto">
            <a:xfrm flipH="1" flipV="1">
              <a:off x="3558826" y="4085456"/>
              <a:ext cx="342703" cy="93638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302371" y="5589240"/>
              <a:ext cx="83394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cs typeface="Arial Narrow"/>
                </a:rPr>
                <a:t>Mirror</a:t>
              </a:r>
            </a:p>
            <a:p>
              <a:pPr algn="r"/>
              <a:r>
                <a:rPr lang="en-US" sz="1200" b="1" dirty="0">
                  <a:cs typeface="Arial Narrow"/>
                </a:rPr>
                <a:t>energy filter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242569" y="4363089"/>
            <a:ext cx="3188070" cy="698289"/>
            <a:chOff x="3718569" y="4363088"/>
            <a:chExt cx="3188070" cy="698289"/>
          </a:xfrm>
        </p:grpSpPr>
        <p:sp>
          <p:nvSpPr>
            <p:cNvPr id="44" name="Down Arrow 43"/>
            <p:cNvSpPr/>
            <p:nvPr/>
          </p:nvSpPr>
          <p:spPr bwMode="auto">
            <a:xfrm rot="18202270">
              <a:off x="4163959" y="3917698"/>
              <a:ext cx="321013" cy="1211793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3">
                <a:alpha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84843" y="4463055"/>
              <a:ext cx="1721796" cy="5983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b="1" kern="1000" spc="30" dirty="0" err="1">
                  <a:solidFill>
                    <a:schemeClr val="accent3"/>
                  </a:solidFill>
                  <a:cs typeface="Franklin Gothic Book"/>
                </a:rPr>
                <a:t>Un-moderated</a:t>
              </a:r>
              <a:br>
                <a:rPr lang="de-CH" b="1" kern="1000" spc="30" dirty="0">
                  <a:solidFill>
                    <a:schemeClr val="accent3"/>
                  </a:solidFill>
                  <a:cs typeface="Franklin Gothic Book"/>
                </a:rPr>
              </a:br>
              <a:r>
                <a:rPr lang="de-CH" b="1" kern="1000" spc="30" dirty="0">
                  <a:solidFill>
                    <a:schemeClr val="accent3"/>
                  </a:solidFill>
                  <a:cs typeface="Franklin Gothic Book"/>
                </a:rPr>
                <a:t>fast µ</a:t>
              </a:r>
              <a:r>
                <a:rPr lang="de-CH" b="1" kern="1000" spc="30" baseline="30000" dirty="0">
                  <a:solidFill>
                    <a:schemeClr val="accent3"/>
                  </a:solidFill>
                  <a:cs typeface="Franklin Gothic Book"/>
                </a:rPr>
                <a:t>+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16C0EB-75BE-1DC5-252E-E752C0184B56}"/>
              </a:ext>
            </a:extLst>
          </p:cNvPr>
          <p:cNvGrpSpPr/>
          <p:nvPr/>
        </p:nvGrpSpPr>
        <p:grpSpPr>
          <a:xfrm>
            <a:off x="4816072" y="2497066"/>
            <a:ext cx="1624589" cy="1219966"/>
            <a:chOff x="4816072" y="2497066"/>
            <a:chExt cx="1624589" cy="1219966"/>
          </a:xfrm>
        </p:grpSpPr>
        <p:sp>
          <p:nvSpPr>
            <p:cNvPr id="50" name="Down Arrow 49"/>
            <p:cNvSpPr/>
            <p:nvPr/>
          </p:nvSpPr>
          <p:spPr bwMode="auto">
            <a:xfrm rot="14522852">
              <a:off x="5857082" y="3133454"/>
              <a:ext cx="291829" cy="875328"/>
            </a:xfrm>
            <a:prstGeom prst="downArrow">
              <a:avLst>
                <a:gd name="adj1" fmla="val 50000"/>
                <a:gd name="adj2" fmla="val 93333"/>
              </a:avLst>
            </a:prstGeom>
            <a:solidFill>
              <a:schemeClr val="accent1">
                <a:alpha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 dirty="0">
                <a:latin typeface="Times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816072" y="2497066"/>
              <a:ext cx="1440160" cy="5888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b="1" kern="1000" spc="30" dirty="0" err="1">
                  <a:solidFill>
                    <a:schemeClr val="accent1"/>
                  </a:solidFill>
                  <a:cs typeface="Franklin Gothic Book"/>
                </a:rPr>
                <a:t>Moderated</a:t>
              </a:r>
              <a:br>
                <a:rPr lang="de-CH" b="1" kern="1000" spc="30" dirty="0">
                  <a:solidFill>
                    <a:schemeClr val="accent1"/>
                  </a:solidFill>
                  <a:cs typeface="Franklin Gothic Book"/>
                </a:rPr>
              </a:br>
              <a:r>
                <a:rPr lang="de-CH" b="1" kern="1000" spc="30" dirty="0">
                  <a:solidFill>
                    <a:schemeClr val="accent1"/>
                  </a:solidFill>
                  <a:cs typeface="Franklin Gothic Book"/>
                </a:rPr>
                <a:t>slow (keV) µ</a:t>
              </a:r>
              <a:r>
                <a:rPr lang="de-CH" b="1" kern="1000" spc="30" baseline="30000" dirty="0">
                  <a:solidFill>
                    <a:schemeClr val="accent1"/>
                  </a:solidFill>
                  <a:cs typeface="Franklin Gothic Book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5805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c9077d15-72ed-4fec-bcfe-3472729e9195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muSR2025_PSI_LMU-SmuS-Report_Prokscha</Template>
  <TotalTime>0</TotalTime>
  <Words>6198</Words>
  <Application>Microsoft Office PowerPoint</Application>
  <PresentationFormat>Widescreen</PresentationFormat>
  <Paragraphs>768</Paragraphs>
  <Slides>70</Slides>
  <Notes>30</Notes>
  <HiddenSlides>3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9" baseType="lpstr">
      <vt:lpstr>Aptos</vt:lpstr>
      <vt:lpstr>AR PL UMing HK</vt:lpstr>
      <vt:lpstr>Arial</vt:lpstr>
      <vt:lpstr>Arial Narrow</vt:lpstr>
      <vt:lpstr>Arial Unicode MS</vt:lpstr>
      <vt:lpstr>Calibri</vt:lpstr>
      <vt:lpstr>Cambria Math</vt:lpstr>
      <vt:lpstr>Comic Sans MS</vt:lpstr>
      <vt:lpstr>Courier New</vt:lpstr>
      <vt:lpstr>Franklin Gothic Book</vt:lpstr>
      <vt:lpstr>LiterationSerif Nerd Font</vt:lpstr>
      <vt:lpstr>Rockwell</vt:lpstr>
      <vt:lpstr>Symbol</vt:lpstr>
      <vt:lpstr>Times</vt:lpstr>
      <vt:lpstr>Times New Roman</vt:lpstr>
      <vt:lpstr>Wingdings</vt:lpstr>
      <vt:lpstr>ヒラギノ角ゴ Pro W3</vt:lpstr>
      <vt:lpstr>Benutzerdefiniertes Design</vt:lpstr>
      <vt:lpstr>Graph</vt:lpstr>
      <vt:lpstr>Low-energy mSR (LEM) applications</vt:lpstr>
      <vt:lpstr>Outline</vt:lpstr>
      <vt:lpstr>Generation of polarized epithermal (~eV) m+</vt:lpstr>
      <vt:lpstr>Generation of polarized epithermal (~eV) m+</vt:lpstr>
      <vt:lpstr>Characteristics of epithermal (~eV) m+</vt:lpstr>
      <vt:lpstr>Low-energy m+ facility at PSI at the mE4 surface m+ beamline</vt:lpstr>
      <vt:lpstr>PowerPoint Presentation</vt:lpstr>
      <vt:lpstr>Low-energy μ+ beam and setup for LE-μSR </vt:lpstr>
      <vt:lpstr>Low-energy μ+ beam and setup for LE-μSR </vt:lpstr>
      <vt:lpstr>Low-energy μ+ beam and setup for LE-μSR </vt:lpstr>
      <vt:lpstr>Low-energy μ+ beam and setup for LE-μSR </vt:lpstr>
      <vt:lpstr>Low-energy μ+ beam and setup for LE-μSR </vt:lpstr>
      <vt:lpstr>Low-energy μ+ beam and setup for LE-μSR </vt:lpstr>
      <vt:lpstr>Low-energy μ+ beam and setup for LE-μSR </vt:lpstr>
      <vt:lpstr>Low-energy μ+ beam and setup for LE-μSR </vt:lpstr>
      <vt:lpstr>Low-energy μ+ beam and setup for LE-μSR, WEW magnet </vt:lpstr>
      <vt:lpstr>LEM experiment geometries</vt:lpstr>
      <vt:lpstr>LEM experiment geometries, rates, asymmetries</vt:lpstr>
      <vt:lpstr>PowerPoint Presentation</vt:lpstr>
      <vt:lpstr>t0 at a quasi continuous muon source – LEM </vt:lpstr>
      <vt:lpstr>t0 at a quasi continuous muon source – LEM </vt:lpstr>
      <vt:lpstr>t0 at a Quasi Continuous Muon Source – LEM </vt:lpstr>
      <vt:lpstr>t0 at a quasi continuous muon source – LEM </vt:lpstr>
      <vt:lpstr>How does the beam transport affect the LE-mSR spectra?</vt:lpstr>
      <vt:lpstr>How does the beam transport affect the LE-mSR spectra?</vt:lpstr>
      <vt:lpstr>How does the beam transport affect the LE-mSR spectra?</vt:lpstr>
      <vt:lpstr>How does the beam transport affect the LE-mSR spectra?</vt:lpstr>
      <vt:lpstr>LEM – sample plates and beam spot</vt:lpstr>
      <vt:lpstr>LEM – sample plates, mSR parameters</vt:lpstr>
      <vt:lpstr>LEM cryostats – cold finger cryostats («Konti»)</vt:lpstr>
      <vt:lpstr>LEM cryostats – «LowTemp Cryo» with He phase separator</vt:lpstr>
      <vt:lpstr>LEM – Oven </vt:lpstr>
      <vt:lpstr>PowerPoint Presentation</vt:lpstr>
      <vt:lpstr>Different muon energies for different applications</vt:lpstr>
      <vt:lpstr>Particles Stopping in Matter</vt:lpstr>
      <vt:lpstr>Low-energy µ+ stopping profiles</vt:lpstr>
      <vt:lpstr>TRIM.SP, SRIM – check Monte Carlo Codes</vt:lpstr>
      <vt:lpstr>TRIM.SP, SRIM – check Monte Carlo Codes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LE-mSR study of interface/proximity effects</vt:lpstr>
      <vt:lpstr>LE-mSR study of interface/proximity effects</vt:lpstr>
      <vt:lpstr>LE-mSR study of interface/proximity effects</vt:lpstr>
      <vt:lpstr>LE-mSR study of interface/proximity effects</vt:lpstr>
      <vt:lpstr>LE-mSR: AFM order in ultra-thin LaNiO3</vt:lpstr>
      <vt:lpstr>LE-mSR: AFM order in ultra-thin LaNiO3</vt:lpstr>
      <vt:lpstr>LE-mSR: AFM order in ultra-thin LaNiO3</vt:lpstr>
      <vt:lpstr>LE-mSR: AFM order in ultra-thin LaNiO3</vt:lpstr>
      <vt:lpstr>PowerPoint Presentation</vt:lpstr>
      <vt:lpstr>PowerPoint Presentation</vt:lpstr>
      <vt:lpstr>PowerPoint Presentation</vt:lpstr>
      <vt:lpstr>PowerPoint Presentation</vt:lpstr>
      <vt:lpstr>Summary </vt:lpstr>
      <vt:lpstr>Muon Spin Spectroscopy School 2026, Jan 14 – 21 </vt:lpstr>
      <vt:lpstr>PowerPoint Presentation</vt:lpstr>
      <vt:lpstr>Why to use m+ to measure defect profiles at SC interfaces? </vt:lpstr>
      <vt:lpstr>Muonium complexes in Si and 4H-SiC</vt:lpstr>
      <vt:lpstr>LE-µSR study of defects in Si (n  ̴5×1011 cm-3)</vt:lpstr>
      <vt:lpstr>LE-µSR study of defects in 4H-SiC (n  ̴3×1015 cm-3)</vt:lpstr>
      <vt:lpstr>Analysis of SiO2/Si (n  ̴5×1016 cm-3) interface</vt:lpstr>
      <vt:lpstr>Analysis of SiO2/4H-SiC interface</vt:lpstr>
      <vt:lpstr>Analysis of SiO2/4H-SiC (n~1019 cm-3) interface, C-face</vt:lpstr>
      <vt:lpstr>LE-µSR study of annealing effects at the SiO2/4H-SiC interface</vt:lpstr>
      <vt:lpstr>Interfacial defect layers in CIGS solar cells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</dc:title>
  <dc:creator>Prokscha Thomas</dc:creator>
  <dc:description>erstellt durch Vorlagenbauer.ch</dc:description>
  <cp:lastModifiedBy>Prokscha, Thomas</cp:lastModifiedBy>
  <cp:revision>535</cp:revision>
  <dcterms:created xsi:type="dcterms:W3CDTF">2025-07-12T14:02:03Z</dcterms:created>
  <dcterms:modified xsi:type="dcterms:W3CDTF">2026-01-17T14:14:34Z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