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tiff" ContentType="image/tiff"/>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7" r:id="rId4"/>
  </p:sldMasterIdLst>
  <p:notesMasterIdLst>
    <p:notesMasterId r:id="rId51"/>
  </p:notesMasterIdLst>
  <p:handoutMasterIdLst>
    <p:handoutMasterId r:id="rId52"/>
  </p:handoutMasterIdLst>
  <p:sldIdLst>
    <p:sldId id="328" r:id="rId5"/>
    <p:sldId id="332" r:id="rId6"/>
    <p:sldId id="407" r:id="rId7"/>
    <p:sldId id="333" r:id="rId8"/>
    <p:sldId id="352" r:id="rId9"/>
    <p:sldId id="410" r:id="rId10"/>
    <p:sldId id="335" r:id="rId11"/>
    <p:sldId id="409" r:id="rId12"/>
    <p:sldId id="337" r:id="rId13"/>
    <p:sldId id="445" r:id="rId14"/>
    <p:sldId id="411" r:id="rId15"/>
    <p:sldId id="338" r:id="rId16"/>
    <p:sldId id="412" r:id="rId17"/>
    <p:sldId id="339" r:id="rId18"/>
    <p:sldId id="341" r:id="rId19"/>
    <p:sldId id="340" r:id="rId20"/>
    <p:sldId id="342" r:id="rId21"/>
    <p:sldId id="344" r:id="rId22"/>
    <p:sldId id="345" r:id="rId23"/>
    <p:sldId id="466" r:id="rId24"/>
    <p:sldId id="346" r:id="rId25"/>
    <p:sldId id="349" r:id="rId26"/>
    <p:sldId id="350" r:id="rId27"/>
    <p:sldId id="351" r:id="rId28"/>
    <p:sldId id="480" r:id="rId29"/>
    <p:sldId id="479" r:id="rId30"/>
    <p:sldId id="481" r:id="rId31"/>
    <p:sldId id="353" r:id="rId32"/>
    <p:sldId id="475" r:id="rId33"/>
    <p:sldId id="355" r:id="rId34"/>
    <p:sldId id="356" r:id="rId35"/>
    <p:sldId id="357" r:id="rId36"/>
    <p:sldId id="358" r:id="rId37"/>
    <p:sldId id="476" r:id="rId38"/>
    <p:sldId id="348" r:id="rId39"/>
    <p:sldId id="347" r:id="rId40"/>
    <p:sldId id="477" r:id="rId41"/>
    <p:sldId id="416" r:id="rId42"/>
    <p:sldId id="414" r:id="rId43"/>
    <p:sldId id="415" r:id="rId44"/>
    <p:sldId id="417" r:id="rId45"/>
    <p:sldId id="419" r:id="rId46"/>
    <p:sldId id="420" r:id="rId47"/>
    <p:sldId id="421" r:id="rId48"/>
    <p:sldId id="422" r:id="rId49"/>
    <p:sldId id="408" r:id="rId50"/>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0F0F0"/>
    <a:srgbClr val="CBCCF5"/>
    <a:srgbClr val="E7E7FA"/>
    <a:srgbClr val="EBE7F9"/>
    <a:srgbClr val="D5CCF2"/>
    <a:srgbClr val="FF66FF"/>
    <a:srgbClr val="F5F5F5"/>
    <a:srgbClr val="FFFFFF"/>
    <a:srgbClr val="F1F3F3"/>
    <a:srgbClr val="E5EAE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028" autoAdjust="0"/>
    <p:restoredTop sz="94693" autoAdjust="0"/>
  </p:normalViewPr>
  <p:slideViewPr>
    <p:cSldViewPr showGuides="1">
      <p:cViewPr varScale="1">
        <p:scale>
          <a:sx n="91" d="100"/>
          <a:sy n="91" d="100"/>
        </p:scale>
        <p:origin x="72" y="811"/>
      </p:cViewPr>
      <p:guideLst/>
    </p:cSldViewPr>
  </p:slideViewPr>
  <p:outlineViewPr>
    <p:cViewPr>
      <p:scale>
        <a:sx n="33" d="100"/>
        <a:sy n="33" d="100"/>
      </p:scale>
      <p:origin x="0" y="-2664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96" d="100"/>
          <a:sy n="96" d="100"/>
        </p:scale>
        <p:origin x="3538" y="5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presProps" Target="presProps.xml"/><Relationship Id="rId5" Type="http://schemas.openxmlformats.org/officeDocument/2006/relationships/slide" Target="slides/slid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tableStyles" Target="tableStyles.xml"/><Relationship Id="rId8" Type="http://schemas.openxmlformats.org/officeDocument/2006/relationships/slide" Target="slides/slide4.xml"/><Relationship Id="rId51" Type="http://schemas.openxmlformats.org/officeDocument/2006/relationships/notesMaster" Target="notesMasters/notesMaster1.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476672" y="229395"/>
            <a:ext cx="4320480" cy="310159"/>
          </a:xfrm>
          <a:prstGeom prst="rect">
            <a:avLst/>
          </a:prstGeom>
        </p:spPr>
        <p:txBody>
          <a:bodyPr vert="horz" lIns="0" tIns="0" rIns="0" bIns="0" rtlCol="0"/>
          <a:lstStyle>
            <a:lvl1pPr algn="l">
              <a:defRPr sz="1200"/>
            </a:lvl1pPr>
          </a:lstStyle>
          <a:p>
            <a:r>
              <a:rPr lang="de-CH" sz="900"/>
              <a:t>Kopfzeilentext</a:t>
            </a:r>
            <a:endParaRPr lang="de-CH" sz="900" dirty="0"/>
          </a:p>
        </p:txBody>
      </p:sp>
      <p:sp>
        <p:nvSpPr>
          <p:cNvPr id="3" name="Datumsplatzhalter 2"/>
          <p:cNvSpPr>
            <a:spLocks noGrp="1"/>
          </p:cNvSpPr>
          <p:nvPr>
            <p:ph type="dt" sz="quarter" idx="1"/>
          </p:nvPr>
        </p:nvSpPr>
        <p:spPr>
          <a:xfrm>
            <a:off x="5137720" y="229395"/>
            <a:ext cx="1243608" cy="310159"/>
          </a:xfrm>
          <a:prstGeom prst="rect">
            <a:avLst/>
          </a:prstGeom>
        </p:spPr>
        <p:txBody>
          <a:bodyPr vert="horz" lIns="0" tIns="0" rIns="0" bIns="0" rtlCol="0"/>
          <a:lstStyle>
            <a:lvl1pPr algn="r">
              <a:defRPr sz="1200"/>
            </a:lvl1pPr>
          </a:lstStyle>
          <a:p>
            <a:fld id="{EEC665CA-D682-48EC-95D2-126FD6449D65}" type="datetime1">
              <a:rPr lang="de-CH" sz="900" smtClean="0"/>
              <a:t>16.01.2026</a:t>
            </a:fld>
            <a:endParaRPr lang="de-CH" sz="900"/>
          </a:p>
        </p:txBody>
      </p:sp>
      <p:sp>
        <p:nvSpPr>
          <p:cNvPr id="4" name="Fußzeilenplatzhalter 3"/>
          <p:cNvSpPr>
            <a:spLocks noGrp="1"/>
          </p:cNvSpPr>
          <p:nvPr>
            <p:ph type="ftr" sz="quarter" idx="2"/>
          </p:nvPr>
        </p:nvSpPr>
        <p:spPr>
          <a:xfrm>
            <a:off x="476672" y="8489144"/>
            <a:ext cx="4320480" cy="331331"/>
          </a:xfrm>
          <a:prstGeom prst="rect">
            <a:avLst/>
          </a:prstGeom>
        </p:spPr>
        <p:txBody>
          <a:bodyPr vert="horz" lIns="0" tIns="0" rIns="0" bIns="0" rtlCol="0" anchor="b"/>
          <a:lstStyle>
            <a:lvl1pPr algn="l">
              <a:defRPr sz="1200"/>
            </a:lvl1pPr>
          </a:lstStyle>
          <a:p>
            <a:r>
              <a:rPr lang="de-CH" sz="900"/>
              <a:t>Fusszeilentext</a:t>
            </a:r>
            <a:endParaRPr lang="de-CH" sz="900" dirty="0"/>
          </a:p>
        </p:txBody>
      </p:sp>
      <p:sp>
        <p:nvSpPr>
          <p:cNvPr id="5" name="Foliennummernplatzhalter 4"/>
          <p:cNvSpPr>
            <a:spLocks noGrp="1"/>
          </p:cNvSpPr>
          <p:nvPr>
            <p:ph type="sldNum" sz="quarter" idx="3"/>
          </p:nvPr>
        </p:nvSpPr>
        <p:spPr>
          <a:xfrm>
            <a:off x="5137720" y="8489146"/>
            <a:ext cx="1243608" cy="331329"/>
          </a:xfrm>
          <a:prstGeom prst="rect">
            <a:avLst/>
          </a:prstGeom>
        </p:spPr>
        <p:txBody>
          <a:bodyPr vert="horz" lIns="0" tIns="0" rIns="0" bIns="0" rtlCol="0" anchor="b"/>
          <a:lstStyle>
            <a:lvl1pPr algn="r">
              <a:defRPr sz="1200"/>
            </a:lvl1pPr>
          </a:lstStyle>
          <a:p>
            <a:fld id="{2CEDAA2C-602C-494B-9BFF-F0D7FF14E319}" type="slidenum">
              <a:rPr lang="de-CH" sz="900" smtClean="0"/>
              <a:t>‹#›</a:t>
            </a:fld>
            <a:endParaRPr lang="de-CH" sz="900" dirty="0"/>
          </a:p>
        </p:txBody>
      </p:sp>
    </p:spTree>
    <p:extLst>
      <p:ext uri="{BB962C8B-B14F-4D97-AF65-F5344CB8AC3E}">
        <p14:creationId xmlns:p14="http://schemas.microsoft.com/office/powerpoint/2010/main" val="1625002673"/>
      </p:ext>
    </p:extLst>
  </p:cSld>
  <p:clrMap bg1="lt1" tx1="dk1" bg2="lt2" tx2="dk2" accent1="accent1" accent2="accent2" accent3="accent3" accent4="accent4" accent5="accent5" accent6="accent6" hlink="hlink" folHlink="folHlink"/>
  <p:hf hdr="0" ftr="0" dt="0"/>
  <p:extLst>
    <p:ext uri="{56416CCD-93CA-4268-BC5B-53C4BB910035}">
      <p15:sldGuideLst xmlns:p15="http://schemas.microsoft.com/office/powerpoint/2012/main">
        <p15:guide id="1" orient="horz" pos="2880" userDrawn="1">
          <p15:clr>
            <a:srgbClr val="F26B43"/>
          </p15:clr>
        </p15:guide>
        <p15:guide id="2" pos="2160"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Folienbildplatzhalter 11"/>
          <p:cNvSpPr>
            <a:spLocks noGrp="1" noRot="1" noChangeAspect="1"/>
          </p:cNvSpPr>
          <p:nvPr>
            <p:ph type="sldImg" idx="2"/>
          </p:nvPr>
        </p:nvSpPr>
        <p:spPr>
          <a:xfrm>
            <a:off x="764704" y="899592"/>
            <a:ext cx="5560412" cy="3127732"/>
          </a:xfrm>
          <a:prstGeom prst="rect">
            <a:avLst/>
          </a:prstGeom>
          <a:noFill/>
          <a:ln w="3175">
            <a:solidFill>
              <a:prstClr val="black"/>
            </a:solidFill>
          </a:ln>
        </p:spPr>
        <p:txBody>
          <a:bodyPr vert="horz" lIns="91440" tIns="45720" rIns="91440" bIns="45720" rtlCol="0" anchor="ctr"/>
          <a:lstStyle/>
          <a:p>
            <a:endParaRPr lang="de-CH"/>
          </a:p>
        </p:txBody>
      </p:sp>
      <p:sp>
        <p:nvSpPr>
          <p:cNvPr id="14" name="Fußzeilenplatzhalter 13"/>
          <p:cNvSpPr>
            <a:spLocks noGrp="1"/>
          </p:cNvSpPr>
          <p:nvPr>
            <p:ph type="ftr" sz="quarter" idx="4"/>
          </p:nvPr>
        </p:nvSpPr>
        <p:spPr>
          <a:xfrm>
            <a:off x="775244" y="8712000"/>
            <a:ext cx="2230428" cy="179512"/>
          </a:xfrm>
          <a:prstGeom prst="rect">
            <a:avLst/>
          </a:prstGeom>
        </p:spPr>
        <p:txBody>
          <a:bodyPr vert="horz" lIns="0" tIns="0" rIns="0" bIns="0" rtlCol="0" anchor="t"/>
          <a:lstStyle>
            <a:lvl1pPr algn="l">
              <a:defRPr sz="900"/>
            </a:lvl1pPr>
          </a:lstStyle>
          <a:p>
            <a:r>
              <a:rPr lang="de-CH" dirty="0"/>
              <a:t>Fusszeilentext</a:t>
            </a:r>
          </a:p>
        </p:txBody>
      </p:sp>
      <p:sp>
        <p:nvSpPr>
          <p:cNvPr id="15" name="Foliennummernplatzhalter 14"/>
          <p:cNvSpPr>
            <a:spLocks noGrp="1"/>
          </p:cNvSpPr>
          <p:nvPr>
            <p:ph type="sldNum" sz="quarter" idx="5"/>
          </p:nvPr>
        </p:nvSpPr>
        <p:spPr>
          <a:xfrm>
            <a:off x="5462663" y="8712000"/>
            <a:ext cx="871173" cy="179512"/>
          </a:xfrm>
          <a:prstGeom prst="rect">
            <a:avLst/>
          </a:prstGeom>
        </p:spPr>
        <p:txBody>
          <a:bodyPr vert="horz" lIns="0" tIns="0" rIns="0" bIns="0" rtlCol="0" anchor="t"/>
          <a:lstStyle>
            <a:lvl1pPr algn="r">
              <a:defRPr sz="900"/>
            </a:lvl1pPr>
          </a:lstStyle>
          <a:p>
            <a:fld id="{83C81C81-E364-4366-A610-2DB15FF98538}" type="slidenum">
              <a:rPr lang="de-CH" smtClean="0"/>
              <a:pPr/>
              <a:t>‹#›</a:t>
            </a:fld>
            <a:endParaRPr lang="de-CH" dirty="0"/>
          </a:p>
        </p:txBody>
      </p:sp>
      <p:sp>
        <p:nvSpPr>
          <p:cNvPr id="16" name="Notizenplatzhalter 15"/>
          <p:cNvSpPr>
            <a:spLocks noGrp="1"/>
          </p:cNvSpPr>
          <p:nvPr>
            <p:ph type="body" sz="quarter" idx="3"/>
          </p:nvPr>
        </p:nvSpPr>
        <p:spPr>
          <a:xfrm>
            <a:off x="773424" y="4283968"/>
            <a:ext cx="5560412" cy="4248472"/>
          </a:xfrm>
          <a:prstGeom prst="rect">
            <a:avLst/>
          </a:prstGeom>
        </p:spPr>
        <p:txBody>
          <a:bodyPr vert="horz" lIns="0" tIns="0" rIns="0" bIns="0" rtlCol="0"/>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de-CH" dirty="0"/>
          </a:p>
        </p:txBody>
      </p:sp>
      <p:sp>
        <p:nvSpPr>
          <p:cNvPr id="17" name="Datumsplatzhalter 16"/>
          <p:cNvSpPr>
            <a:spLocks noGrp="1"/>
          </p:cNvSpPr>
          <p:nvPr>
            <p:ph type="dt" idx="1"/>
          </p:nvPr>
        </p:nvSpPr>
        <p:spPr>
          <a:xfrm>
            <a:off x="4229809" y="425838"/>
            <a:ext cx="2095308" cy="185722"/>
          </a:xfrm>
          <a:prstGeom prst="rect">
            <a:avLst/>
          </a:prstGeom>
        </p:spPr>
        <p:txBody>
          <a:bodyPr vert="horz" lIns="0" tIns="0" rIns="0" bIns="0" rtlCol="0"/>
          <a:lstStyle>
            <a:lvl1pPr algn="r">
              <a:defRPr sz="900"/>
            </a:lvl1pPr>
          </a:lstStyle>
          <a:p>
            <a:fld id="{A17AAF7D-4283-4014-80F4-26E915FEACF8}" type="datetime1">
              <a:rPr lang="de-CH" smtClean="0"/>
              <a:t>16.01.2026</a:t>
            </a:fld>
            <a:endParaRPr lang="de-CH" dirty="0"/>
          </a:p>
        </p:txBody>
      </p:sp>
      <p:sp>
        <p:nvSpPr>
          <p:cNvPr id="18" name="Kopfzeilenplatzhalter 17"/>
          <p:cNvSpPr>
            <a:spLocks noGrp="1"/>
          </p:cNvSpPr>
          <p:nvPr>
            <p:ph type="hdr" sz="quarter"/>
          </p:nvPr>
        </p:nvSpPr>
        <p:spPr>
          <a:xfrm>
            <a:off x="764704" y="432000"/>
            <a:ext cx="3249080" cy="179560"/>
          </a:xfrm>
          <a:prstGeom prst="rect">
            <a:avLst/>
          </a:prstGeom>
        </p:spPr>
        <p:txBody>
          <a:bodyPr vert="horz" lIns="0" tIns="0" rIns="0" bIns="0" rtlCol="0"/>
          <a:lstStyle>
            <a:lvl1pPr algn="l">
              <a:defRPr sz="900"/>
            </a:lvl1pPr>
          </a:lstStyle>
          <a:p>
            <a:r>
              <a:rPr lang="de-CH"/>
              <a:t>Kopfzeilentext</a:t>
            </a:r>
            <a:endParaRPr lang="de-CH" dirty="0"/>
          </a:p>
        </p:txBody>
      </p:sp>
    </p:spTree>
    <p:extLst>
      <p:ext uri="{BB962C8B-B14F-4D97-AF65-F5344CB8AC3E}">
        <p14:creationId xmlns:p14="http://schemas.microsoft.com/office/powerpoint/2010/main" val="3117097057"/>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spcAft>
        <a:spcPts val="600"/>
      </a:spcAft>
      <a:defRPr sz="1100" kern="1200">
        <a:solidFill>
          <a:schemeClr val="tx1"/>
        </a:solidFill>
        <a:latin typeface="+mn-lt"/>
        <a:ea typeface="+mn-ea"/>
        <a:cs typeface="+mn-cs"/>
      </a:defRPr>
    </a:lvl1pPr>
    <a:lvl2pPr marL="177800" indent="-177800" algn="l" defTabSz="914400" rtl="0" eaLnBrk="1" latinLnBrk="0" hangingPunct="1">
      <a:spcAft>
        <a:spcPts val="600"/>
      </a:spcAft>
      <a:buFont typeface="Arial" panose="020B0604020202020204" pitchFamily="34" charset="0"/>
      <a:buChar char="‒"/>
      <a:defRPr sz="1100" kern="1200">
        <a:solidFill>
          <a:schemeClr val="tx1"/>
        </a:solidFill>
        <a:latin typeface="+mn-lt"/>
        <a:ea typeface="+mn-ea"/>
        <a:cs typeface="+mn-cs"/>
      </a:defRPr>
    </a:lvl2pPr>
    <a:lvl3pPr marL="357188" indent="-179388" algn="l" defTabSz="914400" rtl="0" eaLnBrk="1" latinLnBrk="0" hangingPunct="1">
      <a:spcAft>
        <a:spcPts val="600"/>
      </a:spcAft>
      <a:buFont typeface="Arial" panose="020B0604020202020204" pitchFamily="34" charset="0"/>
      <a:buChar char="‒"/>
      <a:defRPr sz="1100" kern="1200">
        <a:solidFill>
          <a:schemeClr val="tx1"/>
        </a:solidFill>
        <a:latin typeface="+mn-lt"/>
        <a:ea typeface="+mn-ea"/>
        <a:cs typeface="+mn-cs"/>
      </a:defRPr>
    </a:lvl3pPr>
    <a:lvl4pPr marL="534988" indent="-177800" algn="l" defTabSz="914400" rtl="0" eaLnBrk="1" latinLnBrk="0" hangingPunct="1">
      <a:spcAft>
        <a:spcPts val="600"/>
      </a:spcAft>
      <a:buFont typeface="Arial" panose="020B0604020202020204" pitchFamily="34" charset="0"/>
      <a:buChar char="‒"/>
      <a:defRPr sz="1100" kern="1200">
        <a:solidFill>
          <a:schemeClr val="tx1"/>
        </a:solidFill>
        <a:latin typeface="+mn-lt"/>
        <a:ea typeface="+mn-ea"/>
        <a:cs typeface="+mn-cs"/>
      </a:defRPr>
    </a:lvl4pPr>
    <a:lvl5pPr marL="720725" indent="-185738" algn="l" defTabSz="914400" rtl="0" eaLnBrk="1" latinLnBrk="0" hangingPunct="1">
      <a:spcAft>
        <a:spcPts val="600"/>
      </a:spcAft>
      <a:buFont typeface="Arial" panose="020B0604020202020204" pitchFamily="34" charset="0"/>
      <a:buChar char="‒"/>
      <a:defRPr sz="11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2880" userDrawn="1">
          <p15:clr>
            <a:srgbClr val="F26B43"/>
          </p15:clr>
        </p15:guide>
        <p15:guide id="2" pos="2160" userDrawn="1">
          <p15:clr>
            <a:srgbClr val="F26B43"/>
          </p15:clr>
        </p15:guide>
      </p15:sldGuideLst>
    </p:ext>
  </p:extLst>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4.emf"/></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4.emf"/></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Blue">
    <p:bg>
      <p:bgPr>
        <a:solidFill>
          <a:schemeClr val="accent1"/>
        </a:solidFill>
        <a:effectLst/>
      </p:bgPr>
    </p:bg>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0A8B8A68-2013-7A50-3DFF-79E25B84082D}"/>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386" y="1558"/>
            <a:ext cx="12189228" cy="6854883"/>
          </a:xfrm>
          <a:prstGeom prst="rect">
            <a:avLst/>
          </a:prstGeom>
        </p:spPr>
      </p:pic>
      <p:pic>
        <p:nvPicPr>
          <p:cNvPr id="6" name="Grafik 5">
            <a:extLst>
              <a:ext uri="{FF2B5EF4-FFF2-40B4-BE49-F238E27FC236}">
                <a16:creationId xmlns:a16="http://schemas.microsoft.com/office/drawing/2014/main" id="{4D577D92-A6C2-D2B8-7044-B46CDEEE8716}"/>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631137" y="358671"/>
            <a:ext cx="1773820" cy="730070"/>
          </a:xfrm>
          <a:prstGeom prst="rect">
            <a:avLst/>
          </a:prstGeom>
        </p:spPr>
      </p:pic>
      <p:sp>
        <p:nvSpPr>
          <p:cNvPr id="2" name="Titel 1"/>
          <p:cNvSpPr>
            <a:spLocks noGrp="1"/>
          </p:cNvSpPr>
          <p:nvPr>
            <p:ph type="ctrTitle" hasCustomPrompt="1"/>
          </p:nvPr>
        </p:nvSpPr>
        <p:spPr>
          <a:xfrm>
            <a:off x="695325" y="1449388"/>
            <a:ext cx="8045451" cy="2004460"/>
          </a:xfrm>
        </p:spPr>
        <p:txBody>
          <a:bodyPr anchor="b"/>
          <a:lstStyle>
            <a:lvl1pPr algn="l">
              <a:lnSpc>
                <a:spcPct val="92000"/>
              </a:lnSpc>
              <a:defRPr sz="4200">
                <a:solidFill>
                  <a:schemeClr val="bg1"/>
                </a:solidFill>
              </a:defRPr>
            </a:lvl1pPr>
          </a:lstStyle>
          <a:p>
            <a:r>
              <a:rPr lang="en-GB" noProof="0" dirty="0"/>
              <a:t>Add Title</a:t>
            </a:r>
          </a:p>
        </p:txBody>
      </p:sp>
      <p:sp>
        <p:nvSpPr>
          <p:cNvPr id="3" name="Untertitel 2"/>
          <p:cNvSpPr>
            <a:spLocks noGrp="1"/>
          </p:cNvSpPr>
          <p:nvPr>
            <p:ph type="subTitle" idx="1" hasCustomPrompt="1"/>
          </p:nvPr>
        </p:nvSpPr>
        <p:spPr>
          <a:xfrm>
            <a:off x="695325" y="3789040"/>
            <a:ext cx="8045451" cy="1080120"/>
          </a:xfrm>
        </p:spPr>
        <p:txBody>
          <a:bodyPr/>
          <a:lstStyle>
            <a:lvl1pPr marL="0" indent="0" algn="l">
              <a:lnSpc>
                <a:spcPct val="92000"/>
              </a:lnSpc>
              <a:buNone/>
              <a:defRPr sz="26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bg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bg1"/>
                </a:solidFill>
              </a:defRPr>
            </a:lvl1pPr>
            <a:lvl2pPr marL="0" indent="0">
              <a:buNone/>
              <a:defRPr/>
            </a:lvl2pPr>
          </a:lstStyle>
          <a:p>
            <a:pPr lvl="0"/>
            <a:r>
              <a:rPr lang="en-GB" noProof="0" dirty="0"/>
              <a:t>Location, DD Month YYYY</a:t>
            </a:r>
          </a:p>
        </p:txBody>
      </p:sp>
      <p:pic>
        <p:nvPicPr>
          <p:cNvPr id="5" name="Grafik 4">
            <a:extLst>
              <a:ext uri="{FF2B5EF4-FFF2-40B4-BE49-F238E27FC236}">
                <a16:creationId xmlns:a16="http://schemas.microsoft.com/office/drawing/2014/main" id="{5E49241A-9E14-C07D-7433-98C0D5DA7AEC}"/>
              </a:ext>
            </a:extLst>
          </p:cNvPr>
          <p:cNvPicPr>
            <a:picLocks/>
          </p:cNvPicPr>
          <p:nvPr userDrawn="1"/>
        </p:nvPicPr>
        <p:blipFill rotWithShape="1">
          <a:blip r:embed="rId4" cstate="print">
            <a:extLst>
              <a:ext uri="{28A0092B-C50C-407E-A947-70E740481C1C}">
                <a14:useLocalDpi xmlns:a14="http://schemas.microsoft.com/office/drawing/2010/main" val="0"/>
              </a:ext>
            </a:extLst>
          </a:blip>
          <a:srcRect l="34698"/>
          <a:stretch/>
        </p:blipFill>
        <p:spPr>
          <a:xfrm>
            <a:off x="2532062" y="536705"/>
            <a:ext cx="1622109" cy="378000"/>
          </a:xfrm>
          <a:prstGeom prst="rect">
            <a:avLst/>
          </a:prstGeom>
        </p:spPr>
      </p:pic>
    </p:spTree>
    <p:extLst>
      <p:ext uri="{BB962C8B-B14F-4D97-AF65-F5344CB8AC3E}">
        <p14:creationId xmlns:p14="http://schemas.microsoft.com/office/powerpoint/2010/main" val="2168795099"/>
      </p:ext>
    </p:extLst>
  </p:cSld>
  <p:clrMapOvr>
    <a:masterClrMapping/>
  </p:clrMapOvr>
  <p:extLst>
    <p:ext uri="{DCECCB84-F9BA-43D5-87BE-67443E8EF086}">
      <p15:sldGuideLst xmlns:p15="http://schemas.microsoft.com/office/powerpoint/2012/main">
        <p15:guide id="2" pos="7106">
          <p15:clr>
            <a:srgbClr val="A4A3A4"/>
          </p15:clr>
        </p15:guide>
        <p15:guide id="3" orient="horz" pos="3181">
          <p15:clr>
            <a:srgbClr val="A4A3A4"/>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ection Heading Green">
    <p:bg>
      <p:bgPr>
        <a:solidFill>
          <a:schemeClr val="accent2"/>
        </a:solidFill>
        <a:effectLst/>
      </p:bgPr>
    </p:bg>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BB2F6EE1-DCB8-4B46-BDAC-5223FF5BF56E}" type="datetime1">
              <a:rPr lang="de-CH" noProof="0" smtClean="0"/>
              <a:t>16.01.2026</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Neutron and Muon Sciences</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10" name="Textplatzhalter 9">
            <a:extLst>
              <a:ext uri="{FF2B5EF4-FFF2-40B4-BE49-F238E27FC236}">
                <a16:creationId xmlns:a16="http://schemas.microsoft.com/office/drawing/2014/main" id="{38A5E6FE-0D37-3DFF-F3B7-73A91BE84605}"/>
              </a:ext>
            </a:extLst>
          </p:cNvPr>
          <p:cNvSpPr>
            <a:spLocks noGrp="1"/>
          </p:cNvSpPr>
          <p:nvPr>
            <p:ph type="body" sz="quarter" idx="13" hasCustomPrompt="1"/>
          </p:nvPr>
        </p:nvSpPr>
        <p:spPr>
          <a:xfrm>
            <a:off x="695325" y="1292087"/>
            <a:ext cx="8964613" cy="4729302"/>
          </a:xfrm>
        </p:spPr>
        <p:txBody>
          <a:bodyPr/>
          <a:lstStyle>
            <a:lvl1pPr>
              <a:defRPr sz="4200"/>
            </a:lvl1pPr>
            <a:lvl2pPr marL="0" indent="0">
              <a:buFontTx/>
              <a:buNone/>
              <a:defRPr/>
            </a:lvl2pPr>
            <a:lvl3pPr marL="250825" indent="-250825">
              <a:defRPr/>
            </a:lvl3pPr>
          </a:lstStyle>
          <a:p>
            <a:pPr lvl="0"/>
            <a:r>
              <a:rPr lang="en-GB" noProof="0" dirty="0"/>
              <a:t>Section Heading</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26397580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ection Heading Yellow">
    <p:bg>
      <p:bgPr>
        <a:solidFill>
          <a:schemeClr val="accent5"/>
        </a:solidFill>
        <a:effectLst/>
      </p:bgPr>
    </p:bg>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3F3F4005-3535-4F7B-B692-29E3430811FE}" type="datetime1">
              <a:rPr lang="de-CH" noProof="0" smtClean="0"/>
              <a:t>16.01.2026</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Neutron and Muon Sciences</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10" name="Textplatzhalter 9">
            <a:extLst>
              <a:ext uri="{FF2B5EF4-FFF2-40B4-BE49-F238E27FC236}">
                <a16:creationId xmlns:a16="http://schemas.microsoft.com/office/drawing/2014/main" id="{38A5E6FE-0D37-3DFF-F3B7-73A91BE84605}"/>
              </a:ext>
            </a:extLst>
          </p:cNvPr>
          <p:cNvSpPr>
            <a:spLocks noGrp="1"/>
          </p:cNvSpPr>
          <p:nvPr>
            <p:ph type="body" sz="quarter" idx="13" hasCustomPrompt="1"/>
          </p:nvPr>
        </p:nvSpPr>
        <p:spPr>
          <a:xfrm>
            <a:off x="695325" y="1292087"/>
            <a:ext cx="8964613" cy="4729302"/>
          </a:xfrm>
        </p:spPr>
        <p:txBody>
          <a:bodyPr/>
          <a:lstStyle>
            <a:lvl1pPr>
              <a:defRPr sz="4200"/>
            </a:lvl1pPr>
            <a:lvl2pPr marL="0" indent="0">
              <a:buFontTx/>
              <a:buNone/>
              <a:defRPr/>
            </a:lvl2pPr>
            <a:lvl3pPr marL="250825" indent="-250825">
              <a:defRPr/>
            </a:lvl3pPr>
          </a:lstStyle>
          <a:p>
            <a:pPr lvl="0"/>
            <a:r>
              <a:rPr lang="en-GB" noProof="0" dirty="0"/>
              <a:t>Section Heading</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18225316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Wide Content">
    <p:spTree>
      <p:nvGrpSpPr>
        <p:cNvPr id="1" name=""/>
        <p:cNvGrpSpPr/>
        <p:nvPr/>
      </p:nvGrpSpPr>
      <p:grpSpPr>
        <a:xfrm>
          <a:off x="0" y="0"/>
          <a:ext cx="0" cy="0"/>
          <a:chOff x="0" y="0"/>
          <a:chExt cx="0" cy="0"/>
        </a:xfrm>
      </p:grpSpPr>
      <p:sp>
        <p:nvSpPr>
          <p:cNvPr id="3" name="Inhaltsplatzhalter 2"/>
          <p:cNvSpPr>
            <a:spLocks noGrp="1"/>
          </p:cNvSpPr>
          <p:nvPr>
            <p:ph idx="1" hasCustomPrompt="1"/>
          </p:nvPr>
        </p:nvSpPr>
        <p:spPr>
          <a:xfrm>
            <a:off x="695325" y="1376773"/>
            <a:ext cx="8964613" cy="4644616"/>
          </a:xfrm>
        </p:spPr>
        <p:txBody>
          <a:bodyPr/>
          <a:lstStyle>
            <a:lvl1pPr defTabSz="984250">
              <a:tabLst>
                <a:tab pos="536575" algn="l"/>
              </a:tabLst>
              <a:defRPr/>
            </a:lvl1pPr>
            <a:lvl2pPr>
              <a:tabLst>
                <a:tab pos="536575" algn="l"/>
              </a:tabLst>
              <a:defRPr/>
            </a:lvl2pPr>
          </a:lstStyle>
          <a:p>
            <a:pPr lvl="0"/>
            <a:r>
              <a:rPr lang="en-GB" noProof="0" dirty="0"/>
              <a:t>Add Content</a:t>
            </a:r>
          </a:p>
          <a:p>
            <a:pPr lvl="1"/>
            <a:r>
              <a:rPr lang="en-GB" noProof="0" dirty="0"/>
              <a:t>Second Level</a:t>
            </a:r>
          </a:p>
          <a:p>
            <a:pPr lvl="2"/>
            <a:r>
              <a:rPr lang="en-GB" noProof="0" dirty="0"/>
              <a:t>Third Level</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65606DE8-6C41-4D92-B2CB-09ED7CAF9EB3}" type="datetime1">
              <a:rPr lang="de-CH" noProof="0" smtClean="0"/>
              <a:t>16.01.2026</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Neutron and Muon Sciences</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Titel 6">
            <a:extLst>
              <a:ext uri="{FF2B5EF4-FFF2-40B4-BE49-F238E27FC236}">
                <a16:creationId xmlns:a16="http://schemas.microsoft.com/office/drawing/2014/main" id="{A939BEE7-204C-1008-67F3-C8FC6E64EBA4}"/>
              </a:ext>
            </a:extLst>
          </p:cNvPr>
          <p:cNvSpPr>
            <a:spLocks noGrp="1"/>
          </p:cNvSpPr>
          <p:nvPr>
            <p:ph type="title" hasCustomPrompt="1"/>
          </p:nvPr>
        </p:nvSpPr>
        <p:spPr/>
        <p:txBody>
          <a:bodyPr/>
          <a:lstStyle>
            <a:lvl1pPr>
              <a:defRPr/>
            </a:lvl1pPr>
          </a:lstStyle>
          <a:p>
            <a:r>
              <a:rPr lang="en-GB" noProof="0" dirty="0"/>
              <a:t>Add Title</a:t>
            </a:r>
          </a:p>
        </p:txBody>
      </p:sp>
    </p:spTree>
    <p:extLst>
      <p:ext uri="{BB962C8B-B14F-4D97-AF65-F5344CB8AC3E}">
        <p14:creationId xmlns:p14="http://schemas.microsoft.com/office/powerpoint/2010/main" val="4795704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Extra wide Content">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3" name="Inhaltsplatzhalter 2"/>
          <p:cNvSpPr>
            <a:spLocks noGrp="1"/>
          </p:cNvSpPr>
          <p:nvPr>
            <p:ph idx="1" hasCustomPrompt="1"/>
          </p:nvPr>
        </p:nvSpPr>
        <p:spPr>
          <a:xfrm>
            <a:off x="695325" y="1376773"/>
            <a:ext cx="10801349"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5BE073C2-F0D7-4A24-9886-2BC1DDD0AEC9}" type="datetime1">
              <a:rPr lang="de-CH" noProof="0" smtClean="0"/>
              <a:t>16.01.2026</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Neutron and Muon Sciences</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Tree>
    <p:extLst>
      <p:ext uri="{BB962C8B-B14F-4D97-AF65-F5344CB8AC3E}">
        <p14:creationId xmlns:p14="http://schemas.microsoft.com/office/powerpoint/2010/main" val="406510998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ntent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3" name="Inhaltsplatzhalter 2"/>
          <p:cNvSpPr>
            <a:spLocks noGrp="1"/>
          </p:cNvSpPr>
          <p:nvPr>
            <p:ph idx="1" hasCustomPrompt="1"/>
          </p:nvPr>
        </p:nvSpPr>
        <p:spPr>
          <a:xfrm>
            <a:off x="695326" y="1376773"/>
            <a:ext cx="5291476" cy="4644616"/>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DEFDBA4F-0B87-4C95-BDB5-8EF8C0C3A759}" type="datetime1">
              <a:rPr lang="de-CH" noProof="0" smtClean="0"/>
              <a:t>16.01.2026</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Neutron and Muon Sciences</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8" name="Inhaltsplatzhalter 2">
            <a:extLst>
              <a:ext uri="{FF2B5EF4-FFF2-40B4-BE49-F238E27FC236}">
                <a16:creationId xmlns:a16="http://schemas.microsoft.com/office/drawing/2014/main" id="{03327075-DC64-5DAB-E02B-8A18CBF5A994}"/>
              </a:ext>
            </a:extLst>
          </p:cNvPr>
          <p:cNvSpPr>
            <a:spLocks noGrp="1"/>
          </p:cNvSpPr>
          <p:nvPr>
            <p:ph idx="13" hasCustomPrompt="1"/>
          </p:nvPr>
        </p:nvSpPr>
        <p:spPr>
          <a:xfrm>
            <a:off x="6205201" y="1376773"/>
            <a:ext cx="5291474" cy="4644616"/>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33878828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ntent and Imag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3" name="Inhaltsplatzhalter 2"/>
          <p:cNvSpPr>
            <a:spLocks noGrp="1"/>
          </p:cNvSpPr>
          <p:nvPr>
            <p:ph idx="1" hasCustomPrompt="1"/>
          </p:nvPr>
        </p:nvSpPr>
        <p:spPr>
          <a:xfrm>
            <a:off x="695325" y="1376773"/>
            <a:ext cx="5292725"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F56E6E18-2E03-4CD5-B270-8271A242D30A}" type="datetime1">
              <a:rPr lang="de-CH" noProof="0" smtClean="0"/>
              <a:t>16.01.2026</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Neutron and Muon Sciences</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6203948" y="1449389"/>
            <a:ext cx="5292725"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35993912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Image and Content">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3" name="Inhaltsplatzhalter 2"/>
          <p:cNvSpPr>
            <a:spLocks noGrp="1"/>
          </p:cNvSpPr>
          <p:nvPr>
            <p:ph idx="1" hasCustomPrompt="1"/>
          </p:nvPr>
        </p:nvSpPr>
        <p:spPr>
          <a:xfrm>
            <a:off x="6203950" y="1376773"/>
            <a:ext cx="5292724"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30877055-2769-443C-ACB6-78C99789A72C}" type="datetime1">
              <a:rPr lang="de-CH" noProof="0" smtClean="0"/>
              <a:t>16.01.2026</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Neutron and Muon Sciences</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695326" y="1449389"/>
            <a:ext cx="5292724"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28135738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Wide Imag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5" name="Bildplatzhalter 4">
            <a:extLst>
              <a:ext uri="{FF2B5EF4-FFF2-40B4-BE49-F238E27FC236}">
                <a16:creationId xmlns:a16="http://schemas.microsoft.com/office/drawing/2014/main" id="{1024D5AC-18B7-42A0-8763-5161D9B6B298}"/>
              </a:ext>
            </a:extLst>
          </p:cNvPr>
          <p:cNvSpPr>
            <a:spLocks noGrp="1"/>
          </p:cNvSpPr>
          <p:nvPr>
            <p:ph type="pic" sz="quarter" idx="13" hasCustomPrompt="1"/>
          </p:nvPr>
        </p:nvSpPr>
        <p:spPr>
          <a:xfrm>
            <a:off x="695325" y="1449389"/>
            <a:ext cx="8964613"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3" name="Datumsplatzhalter 2">
            <a:extLst>
              <a:ext uri="{FF2B5EF4-FFF2-40B4-BE49-F238E27FC236}">
                <a16:creationId xmlns:a16="http://schemas.microsoft.com/office/drawing/2014/main" id="{BEB216CB-AE9D-4C01-AD48-4B7915875192}"/>
              </a:ext>
            </a:extLst>
          </p:cNvPr>
          <p:cNvSpPr>
            <a:spLocks noGrp="1"/>
          </p:cNvSpPr>
          <p:nvPr>
            <p:ph type="dt" sz="half" idx="14"/>
          </p:nvPr>
        </p:nvSpPr>
        <p:spPr/>
        <p:txBody>
          <a:bodyPr/>
          <a:lstStyle/>
          <a:p>
            <a:fld id="{CF07EDC9-EF41-4E42-8FEF-D4254A53D4D0}" type="datetime1">
              <a:rPr lang="de-CH" noProof="0" smtClean="0"/>
              <a:t>16.01.2026</a:t>
            </a:fld>
            <a:endParaRPr lang="en-GB" noProof="0" dirty="0"/>
          </a:p>
        </p:txBody>
      </p:sp>
      <p:sp>
        <p:nvSpPr>
          <p:cNvPr id="4" name="Fußzeilenplatzhalter 3">
            <a:extLst>
              <a:ext uri="{FF2B5EF4-FFF2-40B4-BE49-F238E27FC236}">
                <a16:creationId xmlns:a16="http://schemas.microsoft.com/office/drawing/2014/main" id="{43E67269-0443-40A6-8D53-CF9C30AE7206}"/>
              </a:ext>
            </a:extLst>
          </p:cNvPr>
          <p:cNvSpPr>
            <a:spLocks noGrp="1"/>
          </p:cNvSpPr>
          <p:nvPr>
            <p:ph type="ftr" sz="quarter" idx="15"/>
          </p:nvPr>
        </p:nvSpPr>
        <p:spPr/>
        <p:txBody>
          <a:bodyPr/>
          <a:lstStyle/>
          <a:p>
            <a:r>
              <a:rPr lang="en-US" noProof="0"/>
              <a:t>PSI Center for Neutron and Muon Sciences</a:t>
            </a:r>
            <a:endParaRPr lang="en-GB" noProof="0" dirty="0"/>
          </a:p>
        </p:txBody>
      </p:sp>
      <p:sp>
        <p:nvSpPr>
          <p:cNvPr id="6" name="Foliennummernplatzhalter 5">
            <a:extLst>
              <a:ext uri="{FF2B5EF4-FFF2-40B4-BE49-F238E27FC236}">
                <a16:creationId xmlns:a16="http://schemas.microsoft.com/office/drawing/2014/main" id="{1FD2179C-3288-47A5-A587-1B7255A2C3E5}"/>
              </a:ext>
            </a:extLst>
          </p:cNvPr>
          <p:cNvSpPr>
            <a:spLocks noGrp="1"/>
          </p:cNvSpPr>
          <p:nvPr>
            <p:ph type="sldNum" sz="quarter" idx="16"/>
          </p:nvPr>
        </p:nvSpPr>
        <p:spPr/>
        <p:txBody>
          <a:bodyPr/>
          <a:lstStyle/>
          <a:p>
            <a:fld id="{442AD375-037F-43D0-B059-5172DA06796A}" type="slidenum">
              <a:rPr lang="en-GB" noProof="0" smtClean="0"/>
              <a:pPr/>
              <a:t>‹#›</a:t>
            </a:fld>
            <a:endParaRPr lang="en-GB" noProof="0" dirty="0"/>
          </a:p>
        </p:txBody>
      </p:sp>
    </p:spTree>
    <p:extLst>
      <p:ext uri="{BB962C8B-B14F-4D97-AF65-F5344CB8AC3E}">
        <p14:creationId xmlns:p14="http://schemas.microsoft.com/office/powerpoint/2010/main" val="245175380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wo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A1DD5580-AE1D-4A15-B015-0BAB533AB508}" type="datetime1">
              <a:rPr lang="de-CH" noProof="0" smtClean="0"/>
              <a:t>16.01.2026</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Neutron and Muon Sciences</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695326" y="1449389"/>
            <a:ext cx="5292724" cy="457199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8" name="Bildplatzhalter 4">
            <a:extLst>
              <a:ext uri="{FF2B5EF4-FFF2-40B4-BE49-F238E27FC236}">
                <a16:creationId xmlns:a16="http://schemas.microsoft.com/office/drawing/2014/main" id="{17580FB4-DD13-1B0D-5A9E-15F0A7CB65B4}"/>
              </a:ext>
            </a:extLst>
          </p:cNvPr>
          <p:cNvSpPr>
            <a:spLocks noGrp="1"/>
          </p:cNvSpPr>
          <p:nvPr>
            <p:ph type="pic" sz="quarter" idx="14" hasCustomPrompt="1"/>
          </p:nvPr>
        </p:nvSpPr>
        <p:spPr>
          <a:xfrm>
            <a:off x="6203948" y="1449389"/>
            <a:ext cx="5292725" cy="457199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315293255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ntent and wide Imag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ABFD2FAB-B738-4C4C-AF2C-D9DFA052A92D}" type="datetime1">
              <a:rPr lang="de-CH" noProof="0" smtClean="0"/>
              <a:t>16.01.2026</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Neutron and Muon Sciences</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4367213" y="1449389"/>
            <a:ext cx="7129461"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9" name="Inhaltsplatzhalter 2">
            <a:extLst>
              <a:ext uri="{FF2B5EF4-FFF2-40B4-BE49-F238E27FC236}">
                <a16:creationId xmlns:a16="http://schemas.microsoft.com/office/drawing/2014/main" id="{F99B93C7-FD88-F860-2772-AA3BFEC82DB3}"/>
              </a:ext>
            </a:extLst>
          </p:cNvPr>
          <p:cNvSpPr>
            <a:spLocks noGrp="1"/>
          </p:cNvSpPr>
          <p:nvPr>
            <p:ph idx="1" hasCustomPrompt="1"/>
          </p:nvPr>
        </p:nvSpPr>
        <p:spPr>
          <a:xfrm>
            <a:off x="695326" y="1376773"/>
            <a:ext cx="3455988"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31737062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Dark Blue">
    <p:bg>
      <p:bgPr>
        <a:solidFill>
          <a:schemeClr val="accent1">
            <a:lumMod val="50000"/>
          </a:schemeClr>
        </a:solidFill>
        <a:effectLst/>
      </p:bgPr>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722682E1-BDD2-BA0B-22F2-3AE34EBB20B0}"/>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384" y="1948"/>
            <a:ext cx="12190615" cy="6855662"/>
          </a:xfrm>
          <a:prstGeom prst="rect">
            <a:avLst/>
          </a:prstGeom>
        </p:spPr>
      </p:pic>
      <p:sp>
        <p:nvSpPr>
          <p:cNvPr id="2" name="Titel 1"/>
          <p:cNvSpPr>
            <a:spLocks noGrp="1"/>
          </p:cNvSpPr>
          <p:nvPr>
            <p:ph type="ctrTitle" hasCustomPrompt="1"/>
          </p:nvPr>
        </p:nvSpPr>
        <p:spPr>
          <a:xfrm>
            <a:off x="695325" y="1445464"/>
            <a:ext cx="8045451" cy="2008384"/>
          </a:xfrm>
        </p:spPr>
        <p:txBody>
          <a:bodyPr anchor="b"/>
          <a:lstStyle>
            <a:lvl1pPr algn="l">
              <a:lnSpc>
                <a:spcPct val="92000"/>
              </a:lnSpc>
              <a:defRPr sz="4200">
                <a:solidFill>
                  <a:schemeClr val="bg1"/>
                </a:solidFill>
              </a:defRPr>
            </a:lvl1pPr>
          </a:lstStyle>
          <a:p>
            <a:r>
              <a:rPr lang="en-GB" noProof="0" dirty="0"/>
              <a:t>Add Title</a:t>
            </a:r>
          </a:p>
        </p:txBody>
      </p:sp>
      <p:sp>
        <p:nvSpPr>
          <p:cNvPr id="3" name="Untertitel 2"/>
          <p:cNvSpPr>
            <a:spLocks noGrp="1"/>
          </p:cNvSpPr>
          <p:nvPr>
            <p:ph type="subTitle" idx="1" hasCustomPrompt="1"/>
          </p:nvPr>
        </p:nvSpPr>
        <p:spPr>
          <a:xfrm>
            <a:off x="695325" y="3789040"/>
            <a:ext cx="8045451" cy="1080120"/>
          </a:xfrm>
        </p:spPr>
        <p:txBody>
          <a:bodyPr/>
          <a:lstStyle>
            <a:lvl1pPr marL="0" indent="0" algn="l">
              <a:lnSpc>
                <a:spcPct val="92000"/>
              </a:lnSpc>
              <a:buNone/>
              <a:defRPr sz="26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bg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bg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631137" y="358671"/>
            <a:ext cx="1773820" cy="730070"/>
          </a:xfrm>
          <a:prstGeom prst="rect">
            <a:avLst/>
          </a:prstGeom>
        </p:spPr>
      </p:pic>
      <p:pic>
        <p:nvPicPr>
          <p:cNvPr id="5" name="Grafik 4">
            <a:extLst>
              <a:ext uri="{FF2B5EF4-FFF2-40B4-BE49-F238E27FC236}">
                <a16:creationId xmlns:a16="http://schemas.microsoft.com/office/drawing/2014/main" id="{B8E0DFA1-FB3F-638E-5DB8-EB23BE65B54A}"/>
              </a:ext>
            </a:extLst>
          </p:cNvPr>
          <p:cNvPicPr>
            <a:picLocks/>
          </p:cNvPicPr>
          <p:nvPr userDrawn="1"/>
        </p:nvPicPr>
        <p:blipFill rotWithShape="1">
          <a:blip r:embed="rId4" cstate="print">
            <a:extLst>
              <a:ext uri="{28A0092B-C50C-407E-A947-70E740481C1C}">
                <a14:useLocalDpi xmlns:a14="http://schemas.microsoft.com/office/drawing/2010/main" val="0"/>
              </a:ext>
            </a:extLst>
          </a:blip>
          <a:srcRect l="34698"/>
          <a:stretch/>
        </p:blipFill>
        <p:spPr>
          <a:xfrm>
            <a:off x="2532062" y="536705"/>
            <a:ext cx="1622109" cy="378000"/>
          </a:xfrm>
          <a:prstGeom prst="rect">
            <a:avLst/>
          </a:prstGeom>
        </p:spPr>
      </p:pic>
    </p:spTree>
    <p:extLst>
      <p:ext uri="{BB962C8B-B14F-4D97-AF65-F5344CB8AC3E}">
        <p14:creationId xmlns:p14="http://schemas.microsoft.com/office/powerpoint/2010/main" val="2569687707"/>
      </p:ext>
    </p:extLst>
  </p:cSld>
  <p:clrMapOvr>
    <a:masterClrMapping/>
  </p:clrMapOvr>
  <p:extLst>
    <p:ext uri="{DCECCB84-F9BA-43D5-87BE-67443E8EF086}">
      <p15:sldGuideLst xmlns:p15="http://schemas.microsoft.com/office/powerpoint/2012/main">
        <p15:guide id="2" pos="7106">
          <p15:clr>
            <a:srgbClr val="A4A3A4"/>
          </p15:clr>
        </p15:guide>
        <p15:guide id="3" orient="horz" pos="3181">
          <p15:clr>
            <a:srgbClr val="A4A3A4"/>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ntent and two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EB403E50-1ECF-4336-B262-3FF40C2186B2}" type="datetime1">
              <a:rPr lang="de-CH" noProof="0" smtClean="0"/>
              <a:t>16.01.2026</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Neutron and Muon Sciences</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4367213" y="1449389"/>
            <a:ext cx="3457575"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3" name="Bildplatzhalter 4">
            <a:extLst>
              <a:ext uri="{FF2B5EF4-FFF2-40B4-BE49-F238E27FC236}">
                <a16:creationId xmlns:a16="http://schemas.microsoft.com/office/drawing/2014/main" id="{FB98D413-4196-B49D-71B4-7CED7EED69F2}"/>
              </a:ext>
            </a:extLst>
          </p:cNvPr>
          <p:cNvSpPr>
            <a:spLocks noGrp="1"/>
          </p:cNvSpPr>
          <p:nvPr>
            <p:ph type="pic" sz="quarter" idx="14" hasCustomPrompt="1"/>
          </p:nvPr>
        </p:nvSpPr>
        <p:spPr>
          <a:xfrm>
            <a:off x="8040688" y="1449389"/>
            <a:ext cx="3455986"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9" name="Inhaltsplatzhalter 2">
            <a:extLst>
              <a:ext uri="{FF2B5EF4-FFF2-40B4-BE49-F238E27FC236}">
                <a16:creationId xmlns:a16="http://schemas.microsoft.com/office/drawing/2014/main" id="{C5A45EC1-6C70-C75B-70A0-557B1FE6DA34}"/>
              </a:ext>
            </a:extLst>
          </p:cNvPr>
          <p:cNvSpPr>
            <a:spLocks noGrp="1"/>
          </p:cNvSpPr>
          <p:nvPr>
            <p:ph idx="1" hasCustomPrompt="1"/>
          </p:nvPr>
        </p:nvSpPr>
        <p:spPr>
          <a:xfrm>
            <a:off x="695326" y="1376773"/>
            <a:ext cx="3455988"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337243207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ntent and three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FCEE6BE3-CD9E-4978-8A7F-64F697B8605B}" type="datetime1">
              <a:rPr lang="de-CH" noProof="0" smtClean="0"/>
              <a:t>16.01.2026</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Neutron and Muon Sciences</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4367213" y="1449388"/>
            <a:ext cx="3457575" cy="217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3" name="Bildplatzhalter 4">
            <a:extLst>
              <a:ext uri="{FF2B5EF4-FFF2-40B4-BE49-F238E27FC236}">
                <a16:creationId xmlns:a16="http://schemas.microsoft.com/office/drawing/2014/main" id="{FB98D413-4196-B49D-71B4-7CED7EED69F2}"/>
              </a:ext>
            </a:extLst>
          </p:cNvPr>
          <p:cNvSpPr>
            <a:spLocks noGrp="1"/>
          </p:cNvSpPr>
          <p:nvPr>
            <p:ph type="pic" sz="quarter" idx="14" hasCustomPrompt="1"/>
          </p:nvPr>
        </p:nvSpPr>
        <p:spPr>
          <a:xfrm>
            <a:off x="8040688" y="1449389"/>
            <a:ext cx="3455986"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1" name="Bildplatzhalter 4">
            <a:extLst>
              <a:ext uri="{FF2B5EF4-FFF2-40B4-BE49-F238E27FC236}">
                <a16:creationId xmlns:a16="http://schemas.microsoft.com/office/drawing/2014/main" id="{FDF6C985-A691-B0CD-8A11-7C955F324589}"/>
              </a:ext>
            </a:extLst>
          </p:cNvPr>
          <p:cNvSpPr>
            <a:spLocks noGrp="1"/>
          </p:cNvSpPr>
          <p:nvPr>
            <p:ph type="pic" sz="quarter" idx="15" hasCustomPrompt="1"/>
          </p:nvPr>
        </p:nvSpPr>
        <p:spPr>
          <a:xfrm>
            <a:off x="4367213" y="3843389"/>
            <a:ext cx="3457575" cy="217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2" name="Inhaltsplatzhalter 2">
            <a:extLst>
              <a:ext uri="{FF2B5EF4-FFF2-40B4-BE49-F238E27FC236}">
                <a16:creationId xmlns:a16="http://schemas.microsoft.com/office/drawing/2014/main" id="{C772A35F-591D-5A80-72BC-28B068C3A562}"/>
              </a:ext>
            </a:extLst>
          </p:cNvPr>
          <p:cNvSpPr>
            <a:spLocks noGrp="1"/>
          </p:cNvSpPr>
          <p:nvPr>
            <p:ph idx="1" hasCustomPrompt="1"/>
          </p:nvPr>
        </p:nvSpPr>
        <p:spPr>
          <a:xfrm>
            <a:off x="695326" y="1376773"/>
            <a:ext cx="3455988"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179204250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ntent and four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1372BAF3-5489-4512-80D0-B47DA25855CA}" type="datetime1">
              <a:rPr lang="de-CH" noProof="0" smtClean="0"/>
              <a:t>16.01.2026</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Neutron and Muon Sciences</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4367213" y="1449388"/>
            <a:ext cx="3457575" cy="217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3" name="Bildplatzhalter 4">
            <a:extLst>
              <a:ext uri="{FF2B5EF4-FFF2-40B4-BE49-F238E27FC236}">
                <a16:creationId xmlns:a16="http://schemas.microsoft.com/office/drawing/2014/main" id="{FB98D413-4196-B49D-71B4-7CED7EED69F2}"/>
              </a:ext>
            </a:extLst>
          </p:cNvPr>
          <p:cNvSpPr>
            <a:spLocks noGrp="1"/>
          </p:cNvSpPr>
          <p:nvPr>
            <p:ph type="pic" sz="quarter" idx="14" hasCustomPrompt="1"/>
          </p:nvPr>
        </p:nvSpPr>
        <p:spPr>
          <a:xfrm>
            <a:off x="8040688" y="1449389"/>
            <a:ext cx="3455986" cy="217799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1" name="Bildplatzhalter 4">
            <a:extLst>
              <a:ext uri="{FF2B5EF4-FFF2-40B4-BE49-F238E27FC236}">
                <a16:creationId xmlns:a16="http://schemas.microsoft.com/office/drawing/2014/main" id="{FDF6C985-A691-B0CD-8A11-7C955F324589}"/>
              </a:ext>
            </a:extLst>
          </p:cNvPr>
          <p:cNvSpPr>
            <a:spLocks noGrp="1"/>
          </p:cNvSpPr>
          <p:nvPr>
            <p:ph type="pic" sz="quarter" idx="15" hasCustomPrompt="1"/>
          </p:nvPr>
        </p:nvSpPr>
        <p:spPr>
          <a:xfrm>
            <a:off x="4367213" y="3843389"/>
            <a:ext cx="3457575" cy="217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9" name="Bildplatzhalter 4">
            <a:extLst>
              <a:ext uri="{FF2B5EF4-FFF2-40B4-BE49-F238E27FC236}">
                <a16:creationId xmlns:a16="http://schemas.microsoft.com/office/drawing/2014/main" id="{CE065AA4-86F5-4BAD-ED9D-98129FDEFEF4}"/>
              </a:ext>
            </a:extLst>
          </p:cNvPr>
          <p:cNvSpPr>
            <a:spLocks noGrp="1"/>
          </p:cNvSpPr>
          <p:nvPr>
            <p:ph type="pic" sz="quarter" idx="16" hasCustomPrompt="1"/>
          </p:nvPr>
        </p:nvSpPr>
        <p:spPr>
          <a:xfrm>
            <a:off x="8040688" y="3843387"/>
            <a:ext cx="3455986" cy="2178001"/>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2" name="Inhaltsplatzhalter 2">
            <a:extLst>
              <a:ext uri="{FF2B5EF4-FFF2-40B4-BE49-F238E27FC236}">
                <a16:creationId xmlns:a16="http://schemas.microsoft.com/office/drawing/2014/main" id="{089D7F61-76FC-5B15-D914-2BB427BF7163}"/>
              </a:ext>
            </a:extLst>
          </p:cNvPr>
          <p:cNvSpPr>
            <a:spLocks noGrp="1"/>
          </p:cNvSpPr>
          <p:nvPr>
            <p:ph idx="1" hasCustomPrompt="1"/>
          </p:nvPr>
        </p:nvSpPr>
        <p:spPr>
          <a:xfrm>
            <a:off x="695326" y="1376773"/>
            <a:ext cx="3455988"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271383495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ntent and tall Imag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13A97B48-A48B-42CE-966E-6085FA0636A8}" type="datetime1">
              <a:rPr lang="de-CH" noProof="0" smtClean="0"/>
              <a:t>16.01.2026</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Neutron and Muon Sciences</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12" name="Inhaltsplatzhalter 2">
            <a:extLst>
              <a:ext uri="{FF2B5EF4-FFF2-40B4-BE49-F238E27FC236}">
                <a16:creationId xmlns:a16="http://schemas.microsoft.com/office/drawing/2014/main" id="{EED849DD-27BF-60D5-0E2A-BC6C9A827ACC}"/>
              </a:ext>
            </a:extLst>
          </p:cNvPr>
          <p:cNvSpPr>
            <a:spLocks noGrp="1"/>
          </p:cNvSpPr>
          <p:nvPr>
            <p:ph idx="1" hasCustomPrompt="1"/>
          </p:nvPr>
        </p:nvSpPr>
        <p:spPr>
          <a:xfrm>
            <a:off x="695325" y="1376773"/>
            <a:ext cx="7129463"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
        <p:nvSpPr>
          <p:cNvPr id="13" name="Bildplatzhalter 4">
            <a:extLst>
              <a:ext uri="{FF2B5EF4-FFF2-40B4-BE49-F238E27FC236}">
                <a16:creationId xmlns:a16="http://schemas.microsoft.com/office/drawing/2014/main" id="{8CA68BBC-536B-0C49-B239-F2A8A8ACBAAC}"/>
              </a:ext>
            </a:extLst>
          </p:cNvPr>
          <p:cNvSpPr>
            <a:spLocks noGrp="1"/>
          </p:cNvSpPr>
          <p:nvPr>
            <p:ph type="pic" sz="quarter" idx="14" hasCustomPrompt="1"/>
          </p:nvPr>
        </p:nvSpPr>
        <p:spPr>
          <a:xfrm>
            <a:off x="8040688" y="1449389"/>
            <a:ext cx="3455986"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100084726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ntent and two wide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0EE7F46B-646F-47EE-B701-DF27178D8060}" type="datetime1">
              <a:rPr lang="de-CH" noProof="0" smtClean="0"/>
              <a:t>16.01.2026</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Neutron and Muon Sciences</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3" name="Bildplatzhalter 4">
            <a:extLst>
              <a:ext uri="{FF2B5EF4-FFF2-40B4-BE49-F238E27FC236}">
                <a16:creationId xmlns:a16="http://schemas.microsoft.com/office/drawing/2014/main" id="{FB98D413-4196-B49D-71B4-7CED7EED69F2}"/>
              </a:ext>
            </a:extLst>
          </p:cNvPr>
          <p:cNvSpPr>
            <a:spLocks noGrp="1"/>
          </p:cNvSpPr>
          <p:nvPr>
            <p:ph type="pic" sz="quarter" idx="14" hasCustomPrompt="1"/>
          </p:nvPr>
        </p:nvSpPr>
        <p:spPr>
          <a:xfrm>
            <a:off x="8040688" y="1449389"/>
            <a:ext cx="3455986" cy="217799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9" name="Bildplatzhalter 4">
            <a:extLst>
              <a:ext uri="{FF2B5EF4-FFF2-40B4-BE49-F238E27FC236}">
                <a16:creationId xmlns:a16="http://schemas.microsoft.com/office/drawing/2014/main" id="{CE065AA4-86F5-4BAD-ED9D-98129FDEFEF4}"/>
              </a:ext>
            </a:extLst>
          </p:cNvPr>
          <p:cNvSpPr>
            <a:spLocks noGrp="1"/>
          </p:cNvSpPr>
          <p:nvPr>
            <p:ph type="pic" sz="quarter" idx="16" hasCustomPrompt="1"/>
          </p:nvPr>
        </p:nvSpPr>
        <p:spPr>
          <a:xfrm>
            <a:off x="8040688" y="3843387"/>
            <a:ext cx="3455986" cy="2178001"/>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2" name="Inhaltsplatzhalter 2">
            <a:extLst>
              <a:ext uri="{FF2B5EF4-FFF2-40B4-BE49-F238E27FC236}">
                <a16:creationId xmlns:a16="http://schemas.microsoft.com/office/drawing/2014/main" id="{EED849DD-27BF-60D5-0E2A-BC6C9A827ACC}"/>
              </a:ext>
            </a:extLst>
          </p:cNvPr>
          <p:cNvSpPr>
            <a:spLocks noGrp="1"/>
          </p:cNvSpPr>
          <p:nvPr>
            <p:ph idx="1" hasCustomPrompt="1"/>
          </p:nvPr>
        </p:nvSpPr>
        <p:spPr>
          <a:xfrm>
            <a:off x="695325" y="1376773"/>
            <a:ext cx="7129463"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13915984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wo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BBD25A8D-CB4C-4DC2-B52D-3E4D31AB6CDF}" type="datetime1">
              <a:rPr lang="de-CH" noProof="0" smtClean="0"/>
              <a:t>16.01.2026</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Neutron and Muon Sciences</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695326" y="1449389"/>
            <a:ext cx="5292724"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8" name="Bildplatzhalter 4">
            <a:extLst>
              <a:ext uri="{FF2B5EF4-FFF2-40B4-BE49-F238E27FC236}">
                <a16:creationId xmlns:a16="http://schemas.microsoft.com/office/drawing/2014/main" id="{17580FB4-DD13-1B0D-5A9E-15F0A7CB65B4}"/>
              </a:ext>
            </a:extLst>
          </p:cNvPr>
          <p:cNvSpPr>
            <a:spLocks noGrp="1"/>
          </p:cNvSpPr>
          <p:nvPr>
            <p:ph type="pic" sz="quarter" idx="14" hasCustomPrompt="1"/>
          </p:nvPr>
        </p:nvSpPr>
        <p:spPr>
          <a:xfrm>
            <a:off x="6203948" y="1449389"/>
            <a:ext cx="5292725"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1" name="Inhaltsplatzhalter 2">
            <a:extLst>
              <a:ext uri="{FF2B5EF4-FFF2-40B4-BE49-F238E27FC236}">
                <a16:creationId xmlns:a16="http://schemas.microsoft.com/office/drawing/2014/main" id="{747A0213-C397-B258-EE3A-69DBB54DD3B9}"/>
              </a:ext>
            </a:extLst>
          </p:cNvPr>
          <p:cNvSpPr>
            <a:spLocks noGrp="1"/>
          </p:cNvSpPr>
          <p:nvPr>
            <p:ph idx="1" hasCustomPrompt="1"/>
          </p:nvPr>
        </p:nvSpPr>
        <p:spPr>
          <a:xfrm>
            <a:off x="695326" y="4553982"/>
            <a:ext cx="5291476" cy="1467406"/>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
        <p:nvSpPr>
          <p:cNvPr id="12" name="Inhaltsplatzhalter 2">
            <a:extLst>
              <a:ext uri="{FF2B5EF4-FFF2-40B4-BE49-F238E27FC236}">
                <a16:creationId xmlns:a16="http://schemas.microsoft.com/office/drawing/2014/main" id="{7DE0905A-F588-783E-2408-3EEBCC47B7C5}"/>
              </a:ext>
            </a:extLst>
          </p:cNvPr>
          <p:cNvSpPr>
            <a:spLocks noGrp="1"/>
          </p:cNvSpPr>
          <p:nvPr>
            <p:ph idx="15" hasCustomPrompt="1"/>
          </p:nvPr>
        </p:nvSpPr>
        <p:spPr>
          <a:xfrm>
            <a:off x="6205201" y="4553982"/>
            <a:ext cx="5291474" cy="1467406"/>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82126828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hree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C3F025A6-6F18-4EDF-91B2-FD24EF78DE5F}" type="datetime1">
              <a:rPr lang="de-CH" noProof="0" smtClean="0"/>
              <a:t>16.01.2026</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Neutron and Muon Sciences</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4367213" y="1449388"/>
            <a:ext cx="3457575" cy="2987724"/>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8" name="Inhaltsplatzhalter 2">
            <a:extLst>
              <a:ext uri="{FF2B5EF4-FFF2-40B4-BE49-F238E27FC236}">
                <a16:creationId xmlns:a16="http://schemas.microsoft.com/office/drawing/2014/main" id="{11B3F6C3-759F-AE0A-F24C-FF78D18C5F8E}"/>
              </a:ext>
            </a:extLst>
          </p:cNvPr>
          <p:cNvSpPr>
            <a:spLocks noGrp="1"/>
          </p:cNvSpPr>
          <p:nvPr>
            <p:ph idx="1" hasCustomPrompt="1"/>
          </p:nvPr>
        </p:nvSpPr>
        <p:spPr>
          <a:xfrm>
            <a:off x="695326" y="4545123"/>
            <a:ext cx="3455987" cy="1476265"/>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
        <p:nvSpPr>
          <p:cNvPr id="3" name="Bildplatzhalter 4">
            <a:extLst>
              <a:ext uri="{FF2B5EF4-FFF2-40B4-BE49-F238E27FC236}">
                <a16:creationId xmlns:a16="http://schemas.microsoft.com/office/drawing/2014/main" id="{FB98D413-4196-B49D-71B4-7CED7EED69F2}"/>
              </a:ext>
            </a:extLst>
          </p:cNvPr>
          <p:cNvSpPr>
            <a:spLocks noGrp="1"/>
          </p:cNvSpPr>
          <p:nvPr>
            <p:ph type="pic" sz="quarter" idx="14" hasCustomPrompt="1"/>
          </p:nvPr>
        </p:nvSpPr>
        <p:spPr>
          <a:xfrm>
            <a:off x="8040688" y="1449389"/>
            <a:ext cx="3455986"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1" name="Bildplatzhalter 4">
            <a:extLst>
              <a:ext uri="{FF2B5EF4-FFF2-40B4-BE49-F238E27FC236}">
                <a16:creationId xmlns:a16="http://schemas.microsoft.com/office/drawing/2014/main" id="{FDF6C985-A691-B0CD-8A11-7C955F324589}"/>
              </a:ext>
            </a:extLst>
          </p:cNvPr>
          <p:cNvSpPr>
            <a:spLocks noGrp="1"/>
          </p:cNvSpPr>
          <p:nvPr>
            <p:ph type="pic" sz="quarter" idx="15" hasCustomPrompt="1"/>
          </p:nvPr>
        </p:nvSpPr>
        <p:spPr>
          <a:xfrm>
            <a:off x="695325" y="1449388"/>
            <a:ext cx="3457575" cy="2987724"/>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2" name="Inhaltsplatzhalter 2">
            <a:extLst>
              <a:ext uri="{FF2B5EF4-FFF2-40B4-BE49-F238E27FC236}">
                <a16:creationId xmlns:a16="http://schemas.microsoft.com/office/drawing/2014/main" id="{7D982B28-131F-0EF1-DBEF-7E5426DA6F8C}"/>
              </a:ext>
            </a:extLst>
          </p:cNvPr>
          <p:cNvSpPr>
            <a:spLocks noGrp="1"/>
          </p:cNvSpPr>
          <p:nvPr>
            <p:ph idx="16" hasCustomPrompt="1"/>
          </p:nvPr>
        </p:nvSpPr>
        <p:spPr>
          <a:xfrm>
            <a:off x="4368801" y="4545123"/>
            <a:ext cx="3455987" cy="1476265"/>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
        <p:nvSpPr>
          <p:cNvPr id="13" name="Inhaltsplatzhalter 2">
            <a:extLst>
              <a:ext uri="{FF2B5EF4-FFF2-40B4-BE49-F238E27FC236}">
                <a16:creationId xmlns:a16="http://schemas.microsoft.com/office/drawing/2014/main" id="{3A5C3130-D9C4-9998-9902-8B054B641165}"/>
              </a:ext>
            </a:extLst>
          </p:cNvPr>
          <p:cNvSpPr>
            <a:spLocks noGrp="1"/>
          </p:cNvSpPr>
          <p:nvPr>
            <p:ph idx="17" hasCustomPrompt="1"/>
          </p:nvPr>
        </p:nvSpPr>
        <p:spPr>
          <a:xfrm>
            <a:off x="8040688" y="4545123"/>
            <a:ext cx="3455987" cy="1476265"/>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122588062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Four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73EC227F-D933-4B52-89D0-B951AFEE3DCC}" type="datetime1">
              <a:rPr lang="de-CH" noProof="0" smtClean="0"/>
              <a:t>16.01.2026</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Neutron and Muon Sciences</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9" name="Bildplatzhalter 4">
            <a:extLst>
              <a:ext uri="{FF2B5EF4-FFF2-40B4-BE49-F238E27FC236}">
                <a16:creationId xmlns:a16="http://schemas.microsoft.com/office/drawing/2014/main" id="{12784F6E-FB73-D6E4-8C2C-41F75D7C7223}"/>
              </a:ext>
            </a:extLst>
          </p:cNvPr>
          <p:cNvSpPr>
            <a:spLocks noGrp="1"/>
          </p:cNvSpPr>
          <p:nvPr>
            <p:ph type="pic" sz="quarter" idx="18" hasCustomPrompt="1"/>
          </p:nvPr>
        </p:nvSpPr>
        <p:spPr>
          <a:xfrm>
            <a:off x="695327" y="1449389"/>
            <a:ext cx="2538000"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0" name="Bildplatzhalter 4">
            <a:extLst>
              <a:ext uri="{FF2B5EF4-FFF2-40B4-BE49-F238E27FC236}">
                <a16:creationId xmlns:a16="http://schemas.microsoft.com/office/drawing/2014/main" id="{2EA8E577-195E-4B1A-BC32-FE3D591B8C38}"/>
              </a:ext>
            </a:extLst>
          </p:cNvPr>
          <p:cNvSpPr>
            <a:spLocks noGrp="1"/>
          </p:cNvSpPr>
          <p:nvPr>
            <p:ph type="pic" sz="quarter" idx="14" hasCustomPrompt="1"/>
          </p:nvPr>
        </p:nvSpPr>
        <p:spPr>
          <a:xfrm>
            <a:off x="8958673" y="1449389"/>
            <a:ext cx="2538000"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4" name="Bildplatzhalter 4">
            <a:extLst>
              <a:ext uri="{FF2B5EF4-FFF2-40B4-BE49-F238E27FC236}">
                <a16:creationId xmlns:a16="http://schemas.microsoft.com/office/drawing/2014/main" id="{0646FBB3-9915-B3D3-1716-7B2E4AB38A58}"/>
              </a:ext>
            </a:extLst>
          </p:cNvPr>
          <p:cNvSpPr>
            <a:spLocks noGrp="1"/>
          </p:cNvSpPr>
          <p:nvPr>
            <p:ph type="pic" sz="quarter" idx="19" hasCustomPrompt="1"/>
          </p:nvPr>
        </p:nvSpPr>
        <p:spPr>
          <a:xfrm>
            <a:off x="3450050" y="1449389"/>
            <a:ext cx="2538000"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5" name="Bildplatzhalter 4">
            <a:extLst>
              <a:ext uri="{FF2B5EF4-FFF2-40B4-BE49-F238E27FC236}">
                <a16:creationId xmlns:a16="http://schemas.microsoft.com/office/drawing/2014/main" id="{B3FC8EB0-667A-22B3-F4B0-8DFF68655699}"/>
              </a:ext>
            </a:extLst>
          </p:cNvPr>
          <p:cNvSpPr>
            <a:spLocks noGrp="1"/>
          </p:cNvSpPr>
          <p:nvPr>
            <p:ph type="pic" sz="quarter" idx="20" hasCustomPrompt="1"/>
          </p:nvPr>
        </p:nvSpPr>
        <p:spPr>
          <a:xfrm>
            <a:off x="6203950" y="1449389"/>
            <a:ext cx="2538000"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21" name="Textplatzhalter 19">
            <a:extLst>
              <a:ext uri="{FF2B5EF4-FFF2-40B4-BE49-F238E27FC236}">
                <a16:creationId xmlns:a16="http://schemas.microsoft.com/office/drawing/2014/main" id="{2B3EE353-935F-47F2-890E-86D599D69C34}"/>
              </a:ext>
            </a:extLst>
          </p:cNvPr>
          <p:cNvSpPr>
            <a:spLocks noGrp="1"/>
          </p:cNvSpPr>
          <p:nvPr>
            <p:ph type="body" sz="quarter" idx="22" hasCustomPrompt="1"/>
          </p:nvPr>
        </p:nvSpPr>
        <p:spPr>
          <a:xfrm>
            <a:off x="695325" y="4545013"/>
            <a:ext cx="2533650" cy="1476375"/>
          </a:xfrm>
        </p:spPr>
        <p:txBody>
          <a:bodyPr/>
          <a:lstStyle>
            <a:lvl1pPr>
              <a:spcBef>
                <a:spcPts val="40"/>
              </a:spcBef>
              <a:defRPr sz="1600"/>
            </a:lvl1pPr>
            <a:lvl2pPr marL="179388" indent="-179388">
              <a:spcBef>
                <a:spcPts val="40"/>
              </a:spcBef>
              <a:defRPr sz="1600"/>
            </a:lvl2pPr>
            <a:lvl3pPr marL="360363" indent="-180975">
              <a:spcBef>
                <a:spcPts val="40"/>
              </a:spcBef>
              <a:defRPr sz="16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a:p>
            <a:pPr lvl="2"/>
            <a:r>
              <a:rPr lang="en-GB" noProof="0" dirty="0"/>
              <a:t>Third Level</a:t>
            </a:r>
          </a:p>
        </p:txBody>
      </p:sp>
      <p:sp>
        <p:nvSpPr>
          <p:cNvPr id="22" name="Textplatzhalter 19">
            <a:extLst>
              <a:ext uri="{FF2B5EF4-FFF2-40B4-BE49-F238E27FC236}">
                <a16:creationId xmlns:a16="http://schemas.microsoft.com/office/drawing/2014/main" id="{7650EC49-433E-6552-2740-6B65EFF94806}"/>
              </a:ext>
            </a:extLst>
          </p:cNvPr>
          <p:cNvSpPr>
            <a:spLocks noGrp="1"/>
          </p:cNvSpPr>
          <p:nvPr>
            <p:ph type="body" sz="quarter" idx="23" hasCustomPrompt="1"/>
          </p:nvPr>
        </p:nvSpPr>
        <p:spPr>
          <a:xfrm>
            <a:off x="3449108" y="4545013"/>
            <a:ext cx="2533650" cy="1476375"/>
          </a:xfrm>
        </p:spPr>
        <p:txBody>
          <a:bodyPr/>
          <a:lstStyle>
            <a:lvl1pPr>
              <a:spcBef>
                <a:spcPts val="40"/>
              </a:spcBef>
              <a:defRPr sz="1600"/>
            </a:lvl1pPr>
            <a:lvl2pPr marL="179388" indent="-179388">
              <a:spcBef>
                <a:spcPts val="40"/>
              </a:spcBef>
              <a:defRPr sz="1600"/>
            </a:lvl2pPr>
            <a:lvl3pPr marL="360363" indent="-180975">
              <a:spcBef>
                <a:spcPts val="40"/>
              </a:spcBef>
              <a:defRPr sz="16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a:p>
            <a:pPr lvl="2"/>
            <a:r>
              <a:rPr lang="en-GB" noProof="0" dirty="0"/>
              <a:t>Third Level</a:t>
            </a:r>
          </a:p>
        </p:txBody>
      </p:sp>
      <p:sp>
        <p:nvSpPr>
          <p:cNvPr id="23" name="Textplatzhalter 19">
            <a:extLst>
              <a:ext uri="{FF2B5EF4-FFF2-40B4-BE49-F238E27FC236}">
                <a16:creationId xmlns:a16="http://schemas.microsoft.com/office/drawing/2014/main" id="{38A397CC-14F5-DD8F-565D-CB576CCEF0AC}"/>
              </a:ext>
            </a:extLst>
          </p:cNvPr>
          <p:cNvSpPr>
            <a:spLocks noGrp="1"/>
          </p:cNvSpPr>
          <p:nvPr>
            <p:ph type="body" sz="quarter" idx="24" hasCustomPrompt="1"/>
          </p:nvPr>
        </p:nvSpPr>
        <p:spPr>
          <a:xfrm>
            <a:off x="6202891" y="4545013"/>
            <a:ext cx="2533650" cy="1476375"/>
          </a:xfrm>
        </p:spPr>
        <p:txBody>
          <a:bodyPr/>
          <a:lstStyle>
            <a:lvl1pPr>
              <a:spcBef>
                <a:spcPts val="40"/>
              </a:spcBef>
              <a:defRPr sz="1600"/>
            </a:lvl1pPr>
            <a:lvl2pPr marL="179388" indent="-179388">
              <a:spcBef>
                <a:spcPts val="40"/>
              </a:spcBef>
              <a:defRPr sz="1600"/>
            </a:lvl2pPr>
            <a:lvl3pPr marL="360363" indent="-180975">
              <a:spcBef>
                <a:spcPts val="40"/>
              </a:spcBef>
              <a:defRPr sz="16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a:p>
            <a:pPr lvl="2"/>
            <a:r>
              <a:rPr lang="en-GB" noProof="0" dirty="0"/>
              <a:t>Third Level</a:t>
            </a:r>
          </a:p>
        </p:txBody>
      </p:sp>
      <p:sp>
        <p:nvSpPr>
          <p:cNvPr id="24" name="Textplatzhalter 19">
            <a:extLst>
              <a:ext uri="{FF2B5EF4-FFF2-40B4-BE49-F238E27FC236}">
                <a16:creationId xmlns:a16="http://schemas.microsoft.com/office/drawing/2014/main" id="{52C714DB-CD94-62D4-DBCC-363F77E96BFD}"/>
              </a:ext>
            </a:extLst>
          </p:cNvPr>
          <p:cNvSpPr>
            <a:spLocks noGrp="1"/>
          </p:cNvSpPr>
          <p:nvPr>
            <p:ph type="body" sz="quarter" idx="25" hasCustomPrompt="1"/>
          </p:nvPr>
        </p:nvSpPr>
        <p:spPr>
          <a:xfrm>
            <a:off x="8956675" y="4545013"/>
            <a:ext cx="2533650" cy="1476375"/>
          </a:xfrm>
        </p:spPr>
        <p:txBody>
          <a:bodyPr/>
          <a:lstStyle>
            <a:lvl1pPr>
              <a:spcBef>
                <a:spcPts val="40"/>
              </a:spcBef>
              <a:defRPr sz="1600"/>
            </a:lvl1pPr>
            <a:lvl2pPr marL="179388" indent="-179388">
              <a:spcBef>
                <a:spcPts val="40"/>
              </a:spcBef>
              <a:defRPr sz="1600"/>
            </a:lvl2pPr>
            <a:lvl3pPr marL="360363" indent="-180975">
              <a:spcBef>
                <a:spcPts val="40"/>
              </a:spcBef>
              <a:defRPr sz="16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180217257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ix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298AC002-36F2-4E59-A952-C8536C8FB32B}" type="datetime1">
              <a:rPr lang="de-CH" noProof="0" smtClean="0"/>
              <a:t>16.01.2026</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Neutron and Muon Sciences</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10" name="Bildplatzhalter 4">
            <a:extLst>
              <a:ext uri="{FF2B5EF4-FFF2-40B4-BE49-F238E27FC236}">
                <a16:creationId xmlns:a16="http://schemas.microsoft.com/office/drawing/2014/main" id="{18983A1D-4D6A-20A1-246F-D90E834D6804}"/>
              </a:ext>
            </a:extLst>
          </p:cNvPr>
          <p:cNvSpPr>
            <a:spLocks noGrp="1"/>
          </p:cNvSpPr>
          <p:nvPr>
            <p:ph type="pic" sz="quarter" idx="13" hasCustomPrompt="1"/>
          </p:nvPr>
        </p:nvSpPr>
        <p:spPr>
          <a:xfrm>
            <a:off x="4367213" y="1449388"/>
            <a:ext cx="3457575" cy="179959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4" name="Bildplatzhalter 4">
            <a:extLst>
              <a:ext uri="{FF2B5EF4-FFF2-40B4-BE49-F238E27FC236}">
                <a16:creationId xmlns:a16="http://schemas.microsoft.com/office/drawing/2014/main" id="{1EC548A2-BD24-9227-A6CD-523677F543BD}"/>
              </a:ext>
            </a:extLst>
          </p:cNvPr>
          <p:cNvSpPr>
            <a:spLocks noGrp="1"/>
          </p:cNvSpPr>
          <p:nvPr>
            <p:ph type="pic" sz="quarter" idx="14" hasCustomPrompt="1"/>
          </p:nvPr>
        </p:nvSpPr>
        <p:spPr>
          <a:xfrm>
            <a:off x="8040688" y="1449389"/>
            <a:ext cx="3455986"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5" name="Bildplatzhalter 4">
            <a:extLst>
              <a:ext uri="{FF2B5EF4-FFF2-40B4-BE49-F238E27FC236}">
                <a16:creationId xmlns:a16="http://schemas.microsoft.com/office/drawing/2014/main" id="{B1FDEC21-8808-4E1C-5D07-37DFA5117527}"/>
              </a:ext>
            </a:extLst>
          </p:cNvPr>
          <p:cNvSpPr>
            <a:spLocks noGrp="1"/>
          </p:cNvSpPr>
          <p:nvPr>
            <p:ph type="pic" sz="quarter" idx="15" hasCustomPrompt="1"/>
          </p:nvPr>
        </p:nvSpPr>
        <p:spPr>
          <a:xfrm>
            <a:off x="695325" y="1449388"/>
            <a:ext cx="3457575" cy="179959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6" name="Bildplatzhalter 4">
            <a:extLst>
              <a:ext uri="{FF2B5EF4-FFF2-40B4-BE49-F238E27FC236}">
                <a16:creationId xmlns:a16="http://schemas.microsoft.com/office/drawing/2014/main" id="{C093E107-B829-CEE4-9295-B1B84BEAE140}"/>
              </a:ext>
            </a:extLst>
          </p:cNvPr>
          <p:cNvSpPr>
            <a:spLocks noGrp="1"/>
          </p:cNvSpPr>
          <p:nvPr>
            <p:ph type="pic" sz="quarter" idx="18" hasCustomPrompt="1"/>
          </p:nvPr>
        </p:nvSpPr>
        <p:spPr>
          <a:xfrm>
            <a:off x="4367212" y="3852000"/>
            <a:ext cx="3457575" cy="179959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7" name="Bildplatzhalter 4">
            <a:extLst>
              <a:ext uri="{FF2B5EF4-FFF2-40B4-BE49-F238E27FC236}">
                <a16:creationId xmlns:a16="http://schemas.microsoft.com/office/drawing/2014/main" id="{269E9327-75CD-A94E-4F13-6C971DCF19A5}"/>
              </a:ext>
            </a:extLst>
          </p:cNvPr>
          <p:cNvSpPr>
            <a:spLocks noGrp="1"/>
          </p:cNvSpPr>
          <p:nvPr>
            <p:ph type="pic" sz="quarter" idx="19" hasCustomPrompt="1"/>
          </p:nvPr>
        </p:nvSpPr>
        <p:spPr>
          <a:xfrm>
            <a:off x="8040688" y="3852000"/>
            <a:ext cx="3455986"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8" name="Bildplatzhalter 4">
            <a:extLst>
              <a:ext uri="{FF2B5EF4-FFF2-40B4-BE49-F238E27FC236}">
                <a16:creationId xmlns:a16="http://schemas.microsoft.com/office/drawing/2014/main" id="{7B4B6D58-21AF-6B45-2504-E31EDE54A33E}"/>
              </a:ext>
            </a:extLst>
          </p:cNvPr>
          <p:cNvSpPr>
            <a:spLocks noGrp="1"/>
          </p:cNvSpPr>
          <p:nvPr>
            <p:ph type="pic" sz="quarter" idx="20" hasCustomPrompt="1"/>
          </p:nvPr>
        </p:nvSpPr>
        <p:spPr>
          <a:xfrm>
            <a:off x="695325" y="3852000"/>
            <a:ext cx="3457575" cy="179959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20" name="Textplatzhalter 19">
            <a:extLst>
              <a:ext uri="{FF2B5EF4-FFF2-40B4-BE49-F238E27FC236}">
                <a16:creationId xmlns:a16="http://schemas.microsoft.com/office/drawing/2014/main" id="{7EDE1E8A-EFD6-AFE3-8FC8-A8781D081C65}"/>
              </a:ext>
            </a:extLst>
          </p:cNvPr>
          <p:cNvSpPr>
            <a:spLocks noGrp="1"/>
          </p:cNvSpPr>
          <p:nvPr>
            <p:ph type="body" sz="quarter" idx="21" hasCustomPrompt="1"/>
          </p:nvPr>
        </p:nvSpPr>
        <p:spPr>
          <a:xfrm>
            <a:off x="695325" y="5689101"/>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1" name="Textplatzhalter 19">
            <a:extLst>
              <a:ext uri="{FF2B5EF4-FFF2-40B4-BE49-F238E27FC236}">
                <a16:creationId xmlns:a16="http://schemas.microsoft.com/office/drawing/2014/main" id="{90B09162-F170-AF79-446C-2FD12FCF2EF5}"/>
              </a:ext>
            </a:extLst>
          </p:cNvPr>
          <p:cNvSpPr>
            <a:spLocks noGrp="1"/>
          </p:cNvSpPr>
          <p:nvPr>
            <p:ph type="body" sz="quarter" idx="22" hasCustomPrompt="1"/>
          </p:nvPr>
        </p:nvSpPr>
        <p:spPr>
          <a:xfrm>
            <a:off x="4367212" y="5689101"/>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2" name="Textplatzhalter 19">
            <a:extLst>
              <a:ext uri="{FF2B5EF4-FFF2-40B4-BE49-F238E27FC236}">
                <a16:creationId xmlns:a16="http://schemas.microsoft.com/office/drawing/2014/main" id="{B625CAA8-22B4-0491-F50F-A64DB8182052}"/>
              </a:ext>
            </a:extLst>
          </p:cNvPr>
          <p:cNvSpPr>
            <a:spLocks noGrp="1"/>
          </p:cNvSpPr>
          <p:nvPr>
            <p:ph type="body" sz="quarter" idx="23" hasCustomPrompt="1"/>
          </p:nvPr>
        </p:nvSpPr>
        <p:spPr>
          <a:xfrm>
            <a:off x="8040688" y="5689101"/>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3" name="Textplatzhalter 19">
            <a:extLst>
              <a:ext uri="{FF2B5EF4-FFF2-40B4-BE49-F238E27FC236}">
                <a16:creationId xmlns:a16="http://schemas.microsoft.com/office/drawing/2014/main" id="{233B6E2E-EE51-3815-5A82-51C2D0BDCDE9}"/>
              </a:ext>
            </a:extLst>
          </p:cNvPr>
          <p:cNvSpPr>
            <a:spLocks noGrp="1"/>
          </p:cNvSpPr>
          <p:nvPr>
            <p:ph type="body" sz="quarter" idx="24" hasCustomPrompt="1"/>
          </p:nvPr>
        </p:nvSpPr>
        <p:spPr>
          <a:xfrm>
            <a:off x="695325" y="3299877"/>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4" name="Textplatzhalter 19">
            <a:extLst>
              <a:ext uri="{FF2B5EF4-FFF2-40B4-BE49-F238E27FC236}">
                <a16:creationId xmlns:a16="http://schemas.microsoft.com/office/drawing/2014/main" id="{DC029808-0B66-A918-9826-7CF902C7DE37}"/>
              </a:ext>
            </a:extLst>
          </p:cNvPr>
          <p:cNvSpPr>
            <a:spLocks noGrp="1"/>
          </p:cNvSpPr>
          <p:nvPr>
            <p:ph type="body" sz="quarter" idx="25" hasCustomPrompt="1"/>
          </p:nvPr>
        </p:nvSpPr>
        <p:spPr>
          <a:xfrm>
            <a:off x="4367212" y="3299877"/>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5" name="Textplatzhalter 19">
            <a:extLst>
              <a:ext uri="{FF2B5EF4-FFF2-40B4-BE49-F238E27FC236}">
                <a16:creationId xmlns:a16="http://schemas.microsoft.com/office/drawing/2014/main" id="{0C032556-82F7-0D1B-C717-506C730F768B}"/>
              </a:ext>
            </a:extLst>
          </p:cNvPr>
          <p:cNvSpPr>
            <a:spLocks noGrp="1"/>
          </p:cNvSpPr>
          <p:nvPr>
            <p:ph type="body" sz="quarter" idx="26" hasCustomPrompt="1"/>
          </p:nvPr>
        </p:nvSpPr>
        <p:spPr>
          <a:xfrm>
            <a:off x="8040688" y="3299877"/>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Tree>
    <p:extLst>
      <p:ext uri="{BB962C8B-B14F-4D97-AF65-F5344CB8AC3E}">
        <p14:creationId xmlns:p14="http://schemas.microsoft.com/office/powerpoint/2010/main" val="394725436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Eight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073E8437-90B7-46CA-BC9D-E42764A9274E}" type="datetime1">
              <a:rPr lang="de-CH" noProof="0" smtClean="0"/>
              <a:t>16.01.2026</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Neutron and Muon Sciences</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9" name="Bildplatzhalter 4">
            <a:extLst>
              <a:ext uri="{FF2B5EF4-FFF2-40B4-BE49-F238E27FC236}">
                <a16:creationId xmlns:a16="http://schemas.microsoft.com/office/drawing/2014/main" id="{12784F6E-FB73-D6E4-8C2C-41F75D7C7223}"/>
              </a:ext>
            </a:extLst>
          </p:cNvPr>
          <p:cNvSpPr>
            <a:spLocks noGrp="1"/>
          </p:cNvSpPr>
          <p:nvPr>
            <p:ph type="pic" sz="quarter" idx="18" hasCustomPrompt="1"/>
          </p:nvPr>
        </p:nvSpPr>
        <p:spPr>
          <a:xfrm>
            <a:off x="695327" y="144939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0" name="Bildplatzhalter 4">
            <a:extLst>
              <a:ext uri="{FF2B5EF4-FFF2-40B4-BE49-F238E27FC236}">
                <a16:creationId xmlns:a16="http://schemas.microsoft.com/office/drawing/2014/main" id="{2EA8E577-195E-4B1A-BC32-FE3D591B8C38}"/>
              </a:ext>
            </a:extLst>
          </p:cNvPr>
          <p:cNvSpPr>
            <a:spLocks noGrp="1"/>
          </p:cNvSpPr>
          <p:nvPr>
            <p:ph type="pic" sz="quarter" idx="14" hasCustomPrompt="1"/>
          </p:nvPr>
        </p:nvSpPr>
        <p:spPr>
          <a:xfrm>
            <a:off x="8958673" y="144939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4" name="Bildplatzhalter 4">
            <a:extLst>
              <a:ext uri="{FF2B5EF4-FFF2-40B4-BE49-F238E27FC236}">
                <a16:creationId xmlns:a16="http://schemas.microsoft.com/office/drawing/2014/main" id="{0646FBB3-9915-B3D3-1716-7B2E4AB38A58}"/>
              </a:ext>
            </a:extLst>
          </p:cNvPr>
          <p:cNvSpPr>
            <a:spLocks noGrp="1"/>
          </p:cNvSpPr>
          <p:nvPr>
            <p:ph type="pic" sz="quarter" idx="19" hasCustomPrompt="1"/>
          </p:nvPr>
        </p:nvSpPr>
        <p:spPr>
          <a:xfrm>
            <a:off x="3450050" y="144939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5" name="Bildplatzhalter 4">
            <a:extLst>
              <a:ext uri="{FF2B5EF4-FFF2-40B4-BE49-F238E27FC236}">
                <a16:creationId xmlns:a16="http://schemas.microsoft.com/office/drawing/2014/main" id="{B3FC8EB0-667A-22B3-F4B0-8DFF68655699}"/>
              </a:ext>
            </a:extLst>
          </p:cNvPr>
          <p:cNvSpPr>
            <a:spLocks noGrp="1"/>
          </p:cNvSpPr>
          <p:nvPr>
            <p:ph type="pic" sz="quarter" idx="20" hasCustomPrompt="1"/>
          </p:nvPr>
        </p:nvSpPr>
        <p:spPr>
          <a:xfrm>
            <a:off x="6203950" y="144939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22" name="Textplatzhalter 19">
            <a:extLst>
              <a:ext uri="{FF2B5EF4-FFF2-40B4-BE49-F238E27FC236}">
                <a16:creationId xmlns:a16="http://schemas.microsoft.com/office/drawing/2014/main" id="{7650EC49-433E-6552-2740-6B65EFF94806}"/>
              </a:ext>
            </a:extLst>
          </p:cNvPr>
          <p:cNvSpPr>
            <a:spLocks noGrp="1"/>
          </p:cNvSpPr>
          <p:nvPr>
            <p:ph type="body" sz="quarter" idx="23" hasCustomPrompt="1"/>
          </p:nvPr>
        </p:nvSpPr>
        <p:spPr>
          <a:xfrm>
            <a:off x="3449108" y="5689100"/>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23" name="Textplatzhalter 19">
            <a:extLst>
              <a:ext uri="{FF2B5EF4-FFF2-40B4-BE49-F238E27FC236}">
                <a16:creationId xmlns:a16="http://schemas.microsoft.com/office/drawing/2014/main" id="{38A397CC-14F5-DD8F-565D-CB576CCEF0AC}"/>
              </a:ext>
            </a:extLst>
          </p:cNvPr>
          <p:cNvSpPr>
            <a:spLocks noGrp="1"/>
          </p:cNvSpPr>
          <p:nvPr>
            <p:ph type="body" sz="quarter" idx="24" hasCustomPrompt="1"/>
          </p:nvPr>
        </p:nvSpPr>
        <p:spPr>
          <a:xfrm>
            <a:off x="6208300" y="5689100"/>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24" name="Textplatzhalter 19">
            <a:extLst>
              <a:ext uri="{FF2B5EF4-FFF2-40B4-BE49-F238E27FC236}">
                <a16:creationId xmlns:a16="http://schemas.microsoft.com/office/drawing/2014/main" id="{52C714DB-CD94-62D4-DBCC-363F77E96BFD}"/>
              </a:ext>
            </a:extLst>
          </p:cNvPr>
          <p:cNvSpPr>
            <a:spLocks noGrp="1"/>
          </p:cNvSpPr>
          <p:nvPr>
            <p:ph type="body" sz="quarter" idx="25" hasCustomPrompt="1"/>
          </p:nvPr>
        </p:nvSpPr>
        <p:spPr>
          <a:xfrm>
            <a:off x="8956675" y="5689100"/>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7" name="Bildplatzhalter 4">
            <a:extLst>
              <a:ext uri="{FF2B5EF4-FFF2-40B4-BE49-F238E27FC236}">
                <a16:creationId xmlns:a16="http://schemas.microsoft.com/office/drawing/2014/main" id="{FF900A0F-DD38-976A-BFC1-92B5ACB7395B}"/>
              </a:ext>
            </a:extLst>
          </p:cNvPr>
          <p:cNvSpPr>
            <a:spLocks noGrp="1"/>
          </p:cNvSpPr>
          <p:nvPr>
            <p:ph type="pic" sz="quarter" idx="26" hasCustomPrompt="1"/>
          </p:nvPr>
        </p:nvSpPr>
        <p:spPr>
          <a:xfrm>
            <a:off x="695325" y="3852000"/>
            <a:ext cx="2538000" cy="179959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8" name="Textplatzhalter 19">
            <a:extLst>
              <a:ext uri="{FF2B5EF4-FFF2-40B4-BE49-F238E27FC236}">
                <a16:creationId xmlns:a16="http://schemas.microsoft.com/office/drawing/2014/main" id="{530B9B83-A2E6-A97A-6B7B-389BCDC2C8CF}"/>
              </a:ext>
            </a:extLst>
          </p:cNvPr>
          <p:cNvSpPr>
            <a:spLocks noGrp="1"/>
          </p:cNvSpPr>
          <p:nvPr>
            <p:ph type="body" sz="quarter" idx="27" hasCustomPrompt="1"/>
          </p:nvPr>
        </p:nvSpPr>
        <p:spPr>
          <a:xfrm>
            <a:off x="695325" y="3299877"/>
            <a:ext cx="253682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11" name="Textplatzhalter 19">
            <a:extLst>
              <a:ext uri="{FF2B5EF4-FFF2-40B4-BE49-F238E27FC236}">
                <a16:creationId xmlns:a16="http://schemas.microsoft.com/office/drawing/2014/main" id="{CD6A5AE7-8194-069E-96C6-A9A19A691F17}"/>
              </a:ext>
            </a:extLst>
          </p:cNvPr>
          <p:cNvSpPr>
            <a:spLocks noGrp="1"/>
          </p:cNvSpPr>
          <p:nvPr>
            <p:ph type="body" sz="quarter" idx="21" hasCustomPrompt="1"/>
          </p:nvPr>
        </p:nvSpPr>
        <p:spPr>
          <a:xfrm>
            <a:off x="695325" y="5689101"/>
            <a:ext cx="2540001"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12" name="Textplatzhalter 19">
            <a:extLst>
              <a:ext uri="{FF2B5EF4-FFF2-40B4-BE49-F238E27FC236}">
                <a16:creationId xmlns:a16="http://schemas.microsoft.com/office/drawing/2014/main" id="{E33B1E40-AEE0-028C-74FA-4DA2F2785C86}"/>
              </a:ext>
            </a:extLst>
          </p:cNvPr>
          <p:cNvSpPr>
            <a:spLocks noGrp="1"/>
          </p:cNvSpPr>
          <p:nvPr>
            <p:ph type="body" sz="quarter" idx="28" hasCustomPrompt="1"/>
          </p:nvPr>
        </p:nvSpPr>
        <p:spPr>
          <a:xfrm>
            <a:off x="3448050" y="3299877"/>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13" name="Textplatzhalter 19">
            <a:extLst>
              <a:ext uri="{FF2B5EF4-FFF2-40B4-BE49-F238E27FC236}">
                <a16:creationId xmlns:a16="http://schemas.microsoft.com/office/drawing/2014/main" id="{6CF8C6E7-2EBA-0F42-5F97-0B15A298F57D}"/>
              </a:ext>
            </a:extLst>
          </p:cNvPr>
          <p:cNvSpPr>
            <a:spLocks noGrp="1"/>
          </p:cNvSpPr>
          <p:nvPr>
            <p:ph type="body" sz="quarter" idx="29" hasCustomPrompt="1"/>
          </p:nvPr>
        </p:nvSpPr>
        <p:spPr>
          <a:xfrm>
            <a:off x="6208300" y="3299877"/>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16" name="Textplatzhalter 19">
            <a:extLst>
              <a:ext uri="{FF2B5EF4-FFF2-40B4-BE49-F238E27FC236}">
                <a16:creationId xmlns:a16="http://schemas.microsoft.com/office/drawing/2014/main" id="{A8581B57-63E2-3060-2AF6-9711ABA14922}"/>
              </a:ext>
            </a:extLst>
          </p:cNvPr>
          <p:cNvSpPr>
            <a:spLocks noGrp="1"/>
          </p:cNvSpPr>
          <p:nvPr>
            <p:ph type="body" sz="quarter" idx="30" hasCustomPrompt="1"/>
          </p:nvPr>
        </p:nvSpPr>
        <p:spPr>
          <a:xfrm>
            <a:off x="8955617" y="3299877"/>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17" name="Bildplatzhalter 4">
            <a:extLst>
              <a:ext uri="{FF2B5EF4-FFF2-40B4-BE49-F238E27FC236}">
                <a16:creationId xmlns:a16="http://schemas.microsoft.com/office/drawing/2014/main" id="{615C431B-993D-61F7-28CB-6E9C6E916B27}"/>
              </a:ext>
            </a:extLst>
          </p:cNvPr>
          <p:cNvSpPr>
            <a:spLocks noGrp="1"/>
          </p:cNvSpPr>
          <p:nvPr>
            <p:ph type="pic" sz="quarter" idx="31" hasCustomPrompt="1"/>
          </p:nvPr>
        </p:nvSpPr>
        <p:spPr>
          <a:xfrm>
            <a:off x="8957560" y="385200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8" name="Bildplatzhalter 4">
            <a:extLst>
              <a:ext uri="{FF2B5EF4-FFF2-40B4-BE49-F238E27FC236}">
                <a16:creationId xmlns:a16="http://schemas.microsoft.com/office/drawing/2014/main" id="{5F9CC3CC-2D09-5169-EE63-2F307DD025AE}"/>
              </a:ext>
            </a:extLst>
          </p:cNvPr>
          <p:cNvSpPr>
            <a:spLocks noGrp="1"/>
          </p:cNvSpPr>
          <p:nvPr>
            <p:ph type="pic" sz="quarter" idx="32" hasCustomPrompt="1"/>
          </p:nvPr>
        </p:nvSpPr>
        <p:spPr>
          <a:xfrm>
            <a:off x="3448937" y="385200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9" name="Bildplatzhalter 4">
            <a:extLst>
              <a:ext uri="{FF2B5EF4-FFF2-40B4-BE49-F238E27FC236}">
                <a16:creationId xmlns:a16="http://schemas.microsoft.com/office/drawing/2014/main" id="{05CD9CF5-8030-A2FA-B5F1-BDE8A3AB64FE}"/>
              </a:ext>
            </a:extLst>
          </p:cNvPr>
          <p:cNvSpPr>
            <a:spLocks noGrp="1"/>
          </p:cNvSpPr>
          <p:nvPr>
            <p:ph type="pic" sz="quarter" idx="33" hasCustomPrompt="1"/>
          </p:nvPr>
        </p:nvSpPr>
        <p:spPr>
          <a:xfrm>
            <a:off x="6202837" y="385200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23318096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Red">
    <p:bg>
      <p:bgPr>
        <a:solidFill>
          <a:schemeClr val="accent3"/>
        </a:solidFill>
        <a:effectLst/>
      </p:bgPr>
    </p:bg>
    <p:spTree>
      <p:nvGrpSpPr>
        <p:cNvPr id="1" name=""/>
        <p:cNvGrpSpPr/>
        <p:nvPr/>
      </p:nvGrpSpPr>
      <p:grpSpPr>
        <a:xfrm>
          <a:off x="0" y="0"/>
          <a:ext cx="0" cy="0"/>
          <a:chOff x="0" y="0"/>
          <a:chExt cx="0" cy="0"/>
        </a:xfrm>
      </p:grpSpPr>
      <p:pic>
        <p:nvPicPr>
          <p:cNvPr id="9" name="Grafik 8">
            <a:extLst>
              <a:ext uri="{FF2B5EF4-FFF2-40B4-BE49-F238E27FC236}">
                <a16:creationId xmlns:a16="http://schemas.microsoft.com/office/drawing/2014/main" id="{B38DCA60-4450-B213-8B4C-328CD0ED5D2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384" y="1948"/>
            <a:ext cx="12190615" cy="6855662"/>
          </a:xfrm>
          <a:prstGeom prst="rect">
            <a:avLst/>
          </a:prstGeom>
        </p:spPr>
      </p:pic>
      <p:sp>
        <p:nvSpPr>
          <p:cNvPr id="2" name="Titel 1"/>
          <p:cNvSpPr>
            <a:spLocks noGrp="1"/>
          </p:cNvSpPr>
          <p:nvPr>
            <p:ph type="ctrTitle" hasCustomPrompt="1"/>
          </p:nvPr>
        </p:nvSpPr>
        <p:spPr>
          <a:xfrm>
            <a:off x="695325" y="1445464"/>
            <a:ext cx="8045451" cy="2008384"/>
          </a:xfrm>
        </p:spPr>
        <p:txBody>
          <a:bodyPr anchor="b"/>
          <a:lstStyle>
            <a:lvl1pPr algn="l">
              <a:lnSpc>
                <a:spcPct val="92000"/>
              </a:lnSpc>
              <a:defRPr sz="4200">
                <a:solidFill>
                  <a:schemeClr val="bg1"/>
                </a:solidFill>
              </a:defRPr>
            </a:lvl1pPr>
          </a:lstStyle>
          <a:p>
            <a:r>
              <a:rPr lang="en-GB" noProof="0" dirty="0"/>
              <a:t>Add Title</a:t>
            </a:r>
          </a:p>
        </p:txBody>
      </p:sp>
      <p:sp>
        <p:nvSpPr>
          <p:cNvPr id="3" name="Untertitel 2"/>
          <p:cNvSpPr>
            <a:spLocks noGrp="1"/>
          </p:cNvSpPr>
          <p:nvPr>
            <p:ph type="subTitle" idx="1" hasCustomPrompt="1"/>
          </p:nvPr>
        </p:nvSpPr>
        <p:spPr>
          <a:xfrm>
            <a:off x="695325" y="3789040"/>
            <a:ext cx="8045451" cy="1080120"/>
          </a:xfrm>
        </p:spPr>
        <p:txBody>
          <a:bodyPr/>
          <a:lstStyle>
            <a:lvl1pPr marL="0" indent="0" algn="l">
              <a:lnSpc>
                <a:spcPct val="92000"/>
              </a:lnSpc>
              <a:buNone/>
              <a:defRPr sz="26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bg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bg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631137" y="358671"/>
            <a:ext cx="1773820" cy="730070"/>
          </a:xfrm>
          <a:prstGeom prst="rect">
            <a:avLst/>
          </a:prstGeom>
        </p:spPr>
      </p:pic>
      <p:pic>
        <p:nvPicPr>
          <p:cNvPr id="5" name="Grafik 4">
            <a:extLst>
              <a:ext uri="{FF2B5EF4-FFF2-40B4-BE49-F238E27FC236}">
                <a16:creationId xmlns:a16="http://schemas.microsoft.com/office/drawing/2014/main" id="{FA72EA5E-7F0C-6DE6-C84D-CB0A213F2F25}"/>
              </a:ext>
            </a:extLst>
          </p:cNvPr>
          <p:cNvPicPr>
            <a:picLocks/>
          </p:cNvPicPr>
          <p:nvPr userDrawn="1"/>
        </p:nvPicPr>
        <p:blipFill rotWithShape="1">
          <a:blip r:embed="rId4" cstate="print">
            <a:extLst>
              <a:ext uri="{28A0092B-C50C-407E-A947-70E740481C1C}">
                <a14:useLocalDpi xmlns:a14="http://schemas.microsoft.com/office/drawing/2010/main" val="0"/>
              </a:ext>
            </a:extLst>
          </a:blip>
          <a:srcRect l="34698"/>
          <a:stretch/>
        </p:blipFill>
        <p:spPr>
          <a:xfrm>
            <a:off x="2532062" y="536705"/>
            <a:ext cx="1622109" cy="378000"/>
          </a:xfrm>
          <a:prstGeom prst="rect">
            <a:avLst/>
          </a:prstGeom>
        </p:spPr>
      </p:pic>
    </p:spTree>
    <p:extLst>
      <p:ext uri="{BB962C8B-B14F-4D97-AF65-F5344CB8AC3E}">
        <p14:creationId xmlns:p14="http://schemas.microsoft.com/office/powerpoint/2010/main" val="4127666378"/>
      </p:ext>
    </p:extLst>
  </p:cSld>
  <p:clrMapOvr>
    <a:masterClrMapping/>
  </p:clrMapOvr>
  <p:extLst>
    <p:ext uri="{DCECCB84-F9BA-43D5-87BE-67443E8EF086}">
      <p15:sldGuideLst xmlns:p15="http://schemas.microsoft.com/office/powerpoint/2012/main">
        <p15:guide id="2" pos="7106">
          <p15:clr>
            <a:srgbClr val="A4A3A4"/>
          </p15:clr>
        </p15:guide>
        <p15:guide id="3" orient="horz" pos="3181">
          <p15:clr>
            <a:srgbClr val="A4A3A4"/>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welve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4C61B3D8-C087-4470-AB8E-12277E1B53ED}" type="datetime1">
              <a:rPr lang="de-CH" noProof="0" smtClean="0"/>
              <a:t>16.01.2026</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Neutron and Muon Sciences</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10" name="Bildplatzhalter 4">
            <a:extLst>
              <a:ext uri="{FF2B5EF4-FFF2-40B4-BE49-F238E27FC236}">
                <a16:creationId xmlns:a16="http://schemas.microsoft.com/office/drawing/2014/main" id="{18983A1D-4D6A-20A1-246F-D90E834D6804}"/>
              </a:ext>
            </a:extLst>
          </p:cNvPr>
          <p:cNvSpPr>
            <a:spLocks noGrp="1"/>
          </p:cNvSpPr>
          <p:nvPr>
            <p:ph type="pic" sz="quarter" idx="13" hasCustomPrompt="1"/>
          </p:nvPr>
        </p:nvSpPr>
        <p:spPr>
          <a:xfrm>
            <a:off x="4367213" y="1449389"/>
            <a:ext cx="1620837"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4" name="Bildplatzhalter 4">
            <a:extLst>
              <a:ext uri="{FF2B5EF4-FFF2-40B4-BE49-F238E27FC236}">
                <a16:creationId xmlns:a16="http://schemas.microsoft.com/office/drawing/2014/main" id="{1EC548A2-BD24-9227-A6CD-523677F543BD}"/>
              </a:ext>
            </a:extLst>
          </p:cNvPr>
          <p:cNvSpPr>
            <a:spLocks noGrp="1"/>
          </p:cNvSpPr>
          <p:nvPr>
            <p:ph type="pic" sz="quarter" idx="14" hasCustomPrompt="1"/>
          </p:nvPr>
        </p:nvSpPr>
        <p:spPr>
          <a:xfrm>
            <a:off x="9874248" y="1449389"/>
            <a:ext cx="1622425"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5" name="Bildplatzhalter 4">
            <a:extLst>
              <a:ext uri="{FF2B5EF4-FFF2-40B4-BE49-F238E27FC236}">
                <a16:creationId xmlns:a16="http://schemas.microsoft.com/office/drawing/2014/main" id="{B1FDEC21-8808-4E1C-5D07-37DFA5117527}"/>
              </a:ext>
            </a:extLst>
          </p:cNvPr>
          <p:cNvSpPr>
            <a:spLocks noGrp="1"/>
          </p:cNvSpPr>
          <p:nvPr>
            <p:ph type="pic" sz="quarter" idx="15" hasCustomPrompt="1"/>
          </p:nvPr>
        </p:nvSpPr>
        <p:spPr>
          <a:xfrm>
            <a:off x="695326" y="1449389"/>
            <a:ext cx="1620838"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6" name="Bildplatzhalter 4">
            <a:extLst>
              <a:ext uri="{FF2B5EF4-FFF2-40B4-BE49-F238E27FC236}">
                <a16:creationId xmlns:a16="http://schemas.microsoft.com/office/drawing/2014/main" id="{C093E107-B829-CEE4-9295-B1B84BEAE140}"/>
              </a:ext>
            </a:extLst>
          </p:cNvPr>
          <p:cNvSpPr>
            <a:spLocks noGrp="1"/>
          </p:cNvSpPr>
          <p:nvPr>
            <p:ph type="pic" sz="quarter" idx="18" hasCustomPrompt="1"/>
          </p:nvPr>
        </p:nvSpPr>
        <p:spPr>
          <a:xfrm>
            <a:off x="4367212" y="3851999"/>
            <a:ext cx="1620837"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7" name="Bildplatzhalter 4">
            <a:extLst>
              <a:ext uri="{FF2B5EF4-FFF2-40B4-BE49-F238E27FC236}">
                <a16:creationId xmlns:a16="http://schemas.microsoft.com/office/drawing/2014/main" id="{269E9327-75CD-A94E-4F13-6C971DCF19A5}"/>
              </a:ext>
            </a:extLst>
          </p:cNvPr>
          <p:cNvSpPr>
            <a:spLocks noGrp="1"/>
          </p:cNvSpPr>
          <p:nvPr>
            <p:ph type="pic" sz="quarter" idx="19" hasCustomPrompt="1"/>
          </p:nvPr>
        </p:nvSpPr>
        <p:spPr>
          <a:xfrm>
            <a:off x="8040688" y="3852000"/>
            <a:ext cx="1619250"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8" name="Bildplatzhalter 4">
            <a:extLst>
              <a:ext uri="{FF2B5EF4-FFF2-40B4-BE49-F238E27FC236}">
                <a16:creationId xmlns:a16="http://schemas.microsoft.com/office/drawing/2014/main" id="{7B4B6D58-21AF-6B45-2504-E31EDE54A33E}"/>
              </a:ext>
            </a:extLst>
          </p:cNvPr>
          <p:cNvSpPr>
            <a:spLocks noGrp="1"/>
          </p:cNvSpPr>
          <p:nvPr>
            <p:ph type="pic" sz="quarter" idx="20" hasCustomPrompt="1"/>
          </p:nvPr>
        </p:nvSpPr>
        <p:spPr>
          <a:xfrm>
            <a:off x="695326" y="3851999"/>
            <a:ext cx="1620838"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20" name="Textplatzhalter 19">
            <a:extLst>
              <a:ext uri="{FF2B5EF4-FFF2-40B4-BE49-F238E27FC236}">
                <a16:creationId xmlns:a16="http://schemas.microsoft.com/office/drawing/2014/main" id="{7EDE1E8A-EFD6-AFE3-8FC8-A8781D081C65}"/>
              </a:ext>
            </a:extLst>
          </p:cNvPr>
          <p:cNvSpPr>
            <a:spLocks noGrp="1"/>
          </p:cNvSpPr>
          <p:nvPr>
            <p:ph type="body" sz="quarter" idx="21" hasCustomPrompt="1"/>
          </p:nvPr>
        </p:nvSpPr>
        <p:spPr>
          <a:xfrm>
            <a:off x="695326" y="5589240"/>
            <a:ext cx="1620838"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1" name="Textplatzhalter 19">
            <a:extLst>
              <a:ext uri="{FF2B5EF4-FFF2-40B4-BE49-F238E27FC236}">
                <a16:creationId xmlns:a16="http://schemas.microsoft.com/office/drawing/2014/main" id="{90B09162-F170-AF79-446C-2FD12FCF2EF5}"/>
              </a:ext>
            </a:extLst>
          </p:cNvPr>
          <p:cNvSpPr>
            <a:spLocks noGrp="1"/>
          </p:cNvSpPr>
          <p:nvPr>
            <p:ph type="body" sz="quarter" idx="22" hasCustomPrompt="1"/>
          </p:nvPr>
        </p:nvSpPr>
        <p:spPr>
          <a:xfrm>
            <a:off x="4367212" y="5589240"/>
            <a:ext cx="1620837"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2" name="Textplatzhalter 19">
            <a:extLst>
              <a:ext uri="{FF2B5EF4-FFF2-40B4-BE49-F238E27FC236}">
                <a16:creationId xmlns:a16="http://schemas.microsoft.com/office/drawing/2014/main" id="{B625CAA8-22B4-0491-F50F-A64DB8182052}"/>
              </a:ext>
            </a:extLst>
          </p:cNvPr>
          <p:cNvSpPr>
            <a:spLocks noGrp="1"/>
          </p:cNvSpPr>
          <p:nvPr>
            <p:ph type="body" sz="quarter" idx="23" hasCustomPrompt="1"/>
          </p:nvPr>
        </p:nvSpPr>
        <p:spPr>
          <a:xfrm>
            <a:off x="8040688" y="5589240"/>
            <a:ext cx="1619995"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3" name="Textplatzhalter 19">
            <a:extLst>
              <a:ext uri="{FF2B5EF4-FFF2-40B4-BE49-F238E27FC236}">
                <a16:creationId xmlns:a16="http://schemas.microsoft.com/office/drawing/2014/main" id="{233B6E2E-EE51-3815-5A82-51C2D0BDCDE9}"/>
              </a:ext>
            </a:extLst>
          </p:cNvPr>
          <p:cNvSpPr>
            <a:spLocks noGrp="1"/>
          </p:cNvSpPr>
          <p:nvPr>
            <p:ph type="body" sz="quarter" idx="24" hasCustomPrompt="1"/>
          </p:nvPr>
        </p:nvSpPr>
        <p:spPr>
          <a:xfrm>
            <a:off x="695326" y="3204724"/>
            <a:ext cx="1620838"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4" name="Textplatzhalter 19">
            <a:extLst>
              <a:ext uri="{FF2B5EF4-FFF2-40B4-BE49-F238E27FC236}">
                <a16:creationId xmlns:a16="http://schemas.microsoft.com/office/drawing/2014/main" id="{DC029808-0B66-A918-9826-7CF902C7DE37}"/>
              </a:ext>
            </a:extLst>
          </p:cNvPr>
          <p:cNvSpPr>
            <a:spLocks noGrp="1"/>
          </p:cNvSpPr>
          <p:nvPr>
            <p:ph type="body" sz="quarter" idx="25" hasCustomPrompt="1"/>
          </p:nvPr>
        </p:nvSpPr>
        <p:spPr>
          <a:xfrm>
            <a:off x="4367212" y="3204724"/>
            <a:ext cx="1620837"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5" name="Textplatzhalter 19">
            <a:extLst>
              <a:ext uri="{FF2B5EF4-FFF2-40B4-BE49-F238E27FC236}">
                <a16:creationId xmlns:a16="http://schemas.microsoft.com/office/drawing/2014/main" id="{0C032556-82F7-0D1B-C717-506C730F768B}"/>
              </a:ext>
            </a:extLst>
          </p:cNvPr>
          <p:cNvSpPr>
            <a:spLocks noGrp="1"/>
          </p:cNvSpPr>
          <p:nvPr>
            <p:ph type="body" sz="quarter" idx="26" hasCustomPrompt="1"/>
          </p:nvPr>
        </p:nvSpPr>
        <p:spPr>
          <a:xfrm>
            <a:off x="9875092" y="3204724"/>
            <a:ext cx="1623171"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3" name="Bildplatzhalter 4">
            <a:extLst>
              <a:ext uri="{FF2B5EF4-FFF2-40B4-BE49-F238E27FC236}">
                <a16:creationId xmlns:a16="http://schemas.microsoft.com/office/drawing/2014/main" id="{1C50D6C7-B8FE-16E3-A56F-215DF2E7FD00}"/>
              </a:ext>
            </a:extLst>
          </p:cNvPr>
          <p:cNvSpPr>
            <a:spLocks noGrp="1"/>
          </p:cNvSpPr>
          <p:nvPr>
            <p:ph type="pic" sz="quarter" idx="27" hasCustomPrompt="1"/>
          </p:nvPr>
        </p:nvSpPr>
        <p:spPr>
          <a:xfrm>
            <a:off x="2532062" y="1449389"/>
            <a:ext cx="1620838"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7" name="Textplatzhalter 19">
            <a:extLst>
              <a:ext uri="{FF2B5EF4-FFF2-40B4-BE49-F238E27FC236}">
                <a16:creationId xmlns:a16="http://schemas.microsoft.com/office/drawing/2014/main" id="{F254DC50-8CC2-CE50-0FB2-B9D82F2F6FB7}"/>
              </a:ext>
            </a:extLst>
          </p:cNvPr>
          <p:cNvSpPr>
            <a:spLocks noGrp="1"/>
          </p:cNvSpPr>
          <p:nvPr>
            <p:ph type="body" sz="quarter" idx="28" hasCustomPrompt="1"/>
          </p:nvPr>
        </p:nvSpPr>
        <p:spPr>
          <a:xfrm>
            <a:off x="2532062" y="3204724"/>
            <a:ext cx="1620838"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9" name="Bildplatzhalter 4">
            <a:extLst>
              <a:ext uri="{FF2B5EF4-FFF2-40B4-BE49-F238E27FC236}">
                <a16:creationId xmlns:a16="http://schemas.microsoft.com/office/drawing/2014/main" id="{4356FD2E-817C-6008-A624-C0ED226EC77F}"/>
              </a:ext>
            </a:extLst>
          </p:cNvPr>
          <p:cNvSpPr>
            <a:spLocks noGrp="1"/>
          </p:cNvSpPr>
          <p:nvPr>
            <p:ph type="pic" sz="quarter" idx="29" hasCustomPrompt="1"/>
          </p:nvPr>
        </p:nvSpPr>
        <p:spPr>
          <a:xfrm>
            <a:off x="6202363" y="1449389"/>
            <a:ext cx="1622425"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1" name="Textplatzhalter 19">
            <a:extLst>
              <a:ext uri="{FF2B5EF4-FFF2-40B4-BE49-F238E27FC236}">
                <a16:creationId xmlns:a16="http://schemas.microsoft.com/office/drawing/2014/main" id="{B844240D-6410-EAE1-FBFE-02793B43B596}"/>
              </a:ext>
            </a:extLst>
          </p:cNvPr>
          <p:cNvSpPr>
            <a:spLocks noGrp="1"/>
          </p:cNvSpPr>
          <p:nvPr>
            <p:ph type="body" sz="quarter" idx="30" hasCustomPrompt="1"/>
          </p:nvPr>
        </p:nvSpPr>
        <p:spPr>
          <a:xfrm>
            <a:off x="6202362" y="3204724"/>
            <a:ext cx="1622425"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12" name="Bildplatzhalter 4">
            <a:extLst>
              <a:ext uri="{FF2B5EF4-FFF2-40B4-BE49-F238E27FC236}">
                <a16:creationId xmlns:a16="http://schemas.microsoft.com/office/drawing/2014/main" id="{4729A6D7-E881-5FD5-1C1E-FD7A660187BE}"/>
              </a:ext>
            </a:extLst>
          </p:cNvPr>
          <p:cNvSpPr>
            <a:spLocks noGrp="1"/>
          </p:cNvSpPr>
          <p:nvPr>
            <p:ph type="pic" sz="quarter" idx="31" hasCustomPrompt="1"/>
          </p:nvPr>
        </p:nvSpPr>
        <p:spPr>
          <a:xfrm>
            <a:off x="8040688" y="1449389"/>
            <a:ext cx="1619250"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3" name="Textplatzhalter 19">
            <a:extLst>
              <a:ext uri="{FF2B5EF4-FFF2-40B4-BE49-F238E27FC236}">
                <a16:creationId xmlns:a16="http://schemas.microsoft.com/office/drawing/2014/main" id="{86799E5C-45B4-E8EF-0A33-26FADBDA89C8}"/>
              </a:ext>
            </a:extLst>
          </p:cNvPr>
          <p:cNvSpPr>
            <a:spLocks noGrp="1"/>
          </p:cNvSpPr>
          <p:nvPr>
            <p:ph type="body" sz="quarter" idx="32" hasCustomPrompt="1"/>
          </p:nvPr>
        </p:nvSpPr>
        <p:spPr>
          <a:xfrm>
            <a:off x="8040688" y="3204724"/>
            <a:ext cx="1619995"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19" name="Bildplatzhalter 4">
            <a:extLst>
              <a:ext uri="{FF2B5EF4-FFF2-40B4-BE49-F238E27FC236}">
                <a16:creationId xmlns:a16="http://schemas.microsoft.com/office/drawing/2014/main" id="{20480596-0358-6167-AD5A-A43149936E4D}"/>
              </a:ext>
            </a:extLst>
          </p:cNvPr>
          <p:cNvSpPr>
            <a:spLocks noGrp="1"/>
          </p:cNvSpPr>
          <p:nvPr>
            <p:ph type="pic" sz="quarter" idx="33" hasCustomPrompt="1"/>
          </p:nvPr>
        </p:nvSpPr>
        <p:spPr>
          <a:xfrm>
            <a:off x="2532062" y="3851999"/>
            <a:ext cx="1620838"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26" name="Textplatzhalter 19">
            <a:extLst>
              <a:ext uri="{FF2B5EF4-FFF2-40B4-BE49-F238E27FC236}">
                <a16:creationId xmlns:a16="http://schemas.microsoft.com/office/drawing/2014/main" id="{99EB327B-0262-FA88-4B41-185878FCDBA4}"/>
              </a:ext>
            </a:extLst>
          </p:cNvPr>
          <p:cNvSpPr>
            <a:spLocks noGrp="1"/>
          </p:cNvSpPr>
          <p:nvPr>
            <p:ph type="body" sz="quarter" idx="34" hasCustomPrompt="1"/>
          </p:nvPr>
        </p:nvSpPr>
        <p:spPr>
          <a:xfrm>
            <a:off x="2532062" y="5589240"/>
            <a:ext cx="1620838"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7" name="Bildplatzhalter 4">
            <a:extLst>
              <a:ext uri="{FF2B5EF4-FFF2-40B4-BE49-F238E27FC236}">
                <a16:creationId xmlns:a16="http://schemas.microsoft.com/office/drawing/2014/main" id="{7383DAC6-063E-B185-1200-CBEAF6F1917B}"/>
              </a:ext>
            </a:extLst>
          </p:cNvPr>
          <p:cNvSpPr>
            <a:spLocks noGrp="1"/>
          </p:cNvSpPr>
          <p:nvPr>
            <p:ph type="pic" sz="quarter" idx="35" hasCustomPrompt="1"/>
          </p:nvPr>
        </p:nvSpPr>
        <p:spPr>
          <a:xfrm>
            <a:off x="6203950" y="3851999"/>
            <a:ext cx="1620837"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28" name="Textplatzhalter 19">
            <a:extLst>
              <a:ext uri="{FF2B5EF4-FFF2-40B4-BE49-F238E27FC236}">
                <a16:creationId xmlns:a16="http://schemas.microsoft.com/office/drawing/2014/main" id="{814D2A83-C214-5D3D-33E5-499378F10FD0}"/>
              </a:ext>
            </a:extLst>
          </p:cNvPr>
          <p:cNvSpPr>
            <a:spLocks noGrp="1"/>
          </p:cNvSpPr>
          <p:nvPr>
            <p:ph type="body" sz="quarter" idx="36" hasCustomPrompt="1"/>
          </p:nvPr>
        </p:nvSpPr>
        <p:spPr>
          <a:xfrm>
            <a:off x="6203950" y="5589240"/>
            <a:ext cx="1620837"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9" name="Bildplatzhalter 4">
            <a:extLst>
              <a:ext uri="{FF2B5EF4-FFF2-40B4-BE49-F238E27FC236}">
                <a16:creationId xmlns:a16="http://schemas.microsoft.com/office/drawing/2014/main" id="{0C7EA178-EA7E-CEB6-BCCA-A6C695A390C4}"/>
              </a:ext>
            </a:extLst>
          </p:cNvPr>
          <p:cNvSpPr>
            <a:spLocks noGrp="1"/>
          </p:cNvSpPr>
          <p:nvPr>
            <p:ph type="pic" sz="quarter" idx="37" hasCustomPrompt="1"/>
          </p:nvPr>
        </p:nvSpPr>
        <p:spPr>
          <a:xfrm>
            <a:off x="9873502" y="3852000"/>
            <a:ext cx="1623171"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30" name="Textplatzhalter 19">
            <a:extLst>
              <a:ext uri="{FF2B5EF4-FFF2-40B4-BE49-F238E27FC236}">
                <a16:creationId xmlns:a16="http://schemas.microsoft.com/office/drawing/2014/main" id="{67FC58FF-0434-E3CF-0015-FA751A6F2C40}"/>
              </a:ext>
            </a:extLst>
          </p:cNvPr>
          <p:cNvSpPr>
            <a:spLocks noGrp="1"/>
          </p:cNvSpPr>
          <p:nvPr>
            <p:ph type="body" sz="quarter" idx="38" hasCustomPrompt="1"/>
          </p:nvPr>
        </p:nvSpPr>
        <p:spPr>
          <a:xfrm>
            <a:off x="9874346" y="5589240"/>
            <a:ext cx="1623917"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Tree>
    <p:extLst>
      <p:ext uri="{BB962C8B-B14F-4D97-AF65-F5344CB8AC3E}">
        <p14:creationId xmlns:p14="http://schemas.microsoft.com/office/powerpoint/2010/main" val="302212163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wo full sized Images">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71616789-9FA3-4C96-903A-376BAD3311F8}" type="datetime1">
              <a:rPr lang="de-CH" noProof="0" smtClean="0"/>
              <a:t>16.01.2026</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Neutron and Muon Sciences</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8" name="Bildplatzhalter 4">
            <a:extLst>
              <a:ext uri="{FF2B5EF4-FFF2-40B4-BE49-F238E27FC236}">
                <a16:creationId xmlns:a16="http://schemas.microsoft.com/office/drawing/2014/main" id="{17580FB4-DD13-1B0D-5A9E-15F0A7CB65B4}"/>
              </a:ext>
            </a:extLst>
          </p:cNvPr>
          <p:cNvSpPr>
            <a:spLocks noGrp="1"/>
          </p:cNvSpPr>
          <p:nvPr>
            <p:ph type="pic" sz="quarter" idx="14" hasCustomPrompt="1"/>
          </p:nvPr>
        </p:nvSpPr>
        <p:spPr>
          <a:xfrm>
            <a:off x="6203948" y="0"/>
            <a:ext cx="5988052" cy="685799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0" y="1"/>
            <a:ext cx="5988050" cy="685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413140799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Full sized Image">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5B0877AD-D81D-480A-819C-AC7E34AACB94}" type="datetime1">
              <a:rPr lang="de-CH" noProof="0" smtClean="0"/>
              <a:t>16.01.2026</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Neutron and Muon Sciences</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0" y="1"/>
            <a:ext cx="12192000" cy="685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368479264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3" name="Datumsplatzhalter 2">
            <a:extLst>
              <a:ext uri="{FF2B5EF4-FFF2-40B4-BE49-F238E27FC236}">
                <a16:creationId xmlns:a16="http://schemas.microsoft.com/office/drawing/2014/main" id="{9846EAAB-E9CC-4FBB-A777-DFD68618EF51}"/>
              </a:ext>
            </a:extLst>
          </p:cNvPr>
          <p:cNvSpPr>
            <a:spLocks noGrp="1"/>
          </p:cNvSpPr>
          <p:nvPr>
            <p:ph type="dt" sz="half" idx="10"/>
          </p:nvPr>
        </p:nvSpPr>
        <p:spPr/>
        <p:txBody>
          <a:bodyPr/>
          <a:lstStyle/>
          <a:p>
            <a:fld id="{8C89D982-6617-4ECB-AE98-BC37F62CD35D}" type="datetime1">
              <a:rPr lang="de-CH" noProof="0" smtClean="0"/>
              <a:t>16.01.2026</a:t>
            </a:fld>
            <a:endParaRPr lang="en-GB" noProof="0" dirty="0"/>
          </a:p>
        </p:txBody>
      </p:sp>
      <p:sp>
        <p:nvSpPr>
          <p:cNvPr id="4" name="Fußzeilenplatzhalter 3">
            <a:extLst>
              <a:ext uri="{FF2B5EF4-FFF2-40B4-BE49-F238E27FC236}">
                <a16:creationId xmlns:a16="http://schemas.microsoft.com/office/drawing/2014/main" id="{4490A60D-3123-4534-B4E1-1B214E40238B}"/>
              </a:ext>
            </a:extLst>
          </p:cNvPr>
          <p:cNvSpPr>
            <a:spLocks noGrp="1"/>
          </p:cNvSpPr>
          <p:nvPr>
            <p:ph type="ftr" sz="quarter" idx="11"/>
          </p:nvPr>
        </p:nvSpPr>
        <p:spPr/>
        <p:txBody>
          <a:bodyPr/>
          <a:lstStyle/>
          <a:p>
            <a:r>
              <a:rPr lang="en-US" noProof="0"/>
              <a:t>PSI Center for Neutron and Muon Sciences</a:t>
            </a:r>
            <a:endParaRPr lang="en-GB" noProof="0" dirty="0"/>
          </a:p>
        </p:txBody>
      </p:sp>
      <p:sp>
        <p:nvSpPr>
          <p:cNvPr id="5" name="Foliennummernplatzhalter 4">
            <a:extLst>
              <a:ext uri="{FF2B5EF4-FFF2-40B4-BE49-F238E27FC236}">
                <a16:creationId xmlns:a16="http://schemas.microsoft.com/office/drawing/2014/main" id="{9CA66DD1-3165-483D-99FB-202ADC04E1F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Tree>
    <p:extLst>
      <p:ext uri="{BB962C8B-B14F-4D97-AF65-F5344CB8AC3E}">
        <p14:creationId xmlns:p14="http://schemas.microsoft.com/office/powerpoint/2010/main" val="383798440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B84E75BB-61FF-4F7E-9CDB-A5E34775C9B4}"/>
              </a:ext>
            </a:extLst>
          </p:cNvPr>
          <p:cNvSpPr>
            <a:spLocks noGrp="1"/>
          </p:cNvSpPr>
          <p:nvPr>
            <p:ph type="dt" sz="half" idx="10"/>
          </p:nvPr>
        </p:nvSpPr>
        <p:spPr/>
        <p:txBody>
          <a:bodyPr/>
          <a:lstStyle/>
          <a:p>
            <a:fld id="{6A5DCD84-CBFD-447C-B406-739A62A3EC8B}" type="datetime1">
              <a:rPr lang="de-CH" noProof="0" smtClean="0"/>
              <a:t>16.01.2026</a:t>
            </a:fld>
            <a:endParaRPr lang="en-GB" noProof="0" dirty="0"/>
          </a:p>
        </p:txBody>
      </p:sp>
      <p:sp>
        <p:nvSpPr>
          <p:cNvPr id="3" name="Fußzeilenplatzhalter 2">
            <a:extLst>
              <a:ext uri="{FF2B5EF4-FFF2-40B4-BE49-F238E27FC236}">
                <a16:creationId xmlns:a16="http://schemas.microsoft.com/office/drawing/2014/main" id="{B909AB7D-DBAB-4FFF-BA65-85B952116264}"/>
              </a:ext>
            </a:extLst>
          </p:cNvPr>
          <p:cNvSpPr>
            <a:spLocks noGrp="1"/>
          </p:cNvSpPr>
          <p:nvPr>
            <p:ph type="ftr" sz="quarter" idx="11"/>
          </p:nvPr>
        </p:nvSpPr>
        <p:spPr/>
        <p:txBody>
          <a:bodyPr/>
          <a:lstStyle/>
          <a:p>
            <a:r>
              <a:rPr lang="en-US" noProof="0"/>
              <a:t>PSI Center for Neutron and Muon Sciences</a:t>
            </a:r>
            <a:endParaRPr lang="en-GB" noProof="0" dirty="0"/>
          </a:p>
        </p:txBody>
      </p:sp>
      <p:sp>
        <p:nvSpPr>
          <p:cNvPr id="4" name="Foliennummernplatzhalter 3">
            <a:extLst>
              <a:ext uri="{FF2B5EF4-FFF2-40B4-BE49-F238E27FC236}">
                <a16:creationId xmlns:a16="http://schemas.microsoft.com/office/drawing/2014/main" id="{EB9B7570-0B3E-4F91-B744-978CA7BDE965}"/>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Tree>
    <p:extLst>
      <p:ext uri="{BB962C8B-B14F-4D97-AF65-F5344CB8AC3E}">
        <p14:creationId xmlns:p14="http://schemas.microsoft.com/office/powerpoint/2010/main" val="400544614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Titel und Inhalt">
    <p:spTree>
      <p:nvGrpSpPr>
        <p:cNvPr id="1" name=""/>
        <p:cNvGrpSpPr/>
        <p:nvPr/>
      </p:nvGrpSpPr>
      <p:grpSpPr>
        <a:xfrm>
          <a:off x="0" y="0"/>
          <a:ext cx="0" cy="0"/>
          <a:chOff x="0" y="0"/>
          <a:chExt cx="0" cy="0"/>
        </a:xfrm>
      </p:grpSpPr>
      <p:sp>
        <p:nvSpPr>
          <p:cNvPr id="8" name="Inhaltsplatzhalter 7"/>
          <p:cNvSpPr>
            <a:spLocks noGrp="1"/>
          </p:cNvSpPr>
          <p:nvPr>
            <p:ph sz="quarter" idx="13" hasCustomPrompt="1"/>
          </p:nvPr>
        </p:nvSpPr>
        <p:spPr/>
        <p:txBody>
          <a:bodyPr/>
          <a:lstStyle>
            <a:lvl1pPr marL="237050" marR="0" indent="-237050" algn="l" defTabSz="1219108"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sz="2267">
                <a:latin typeface="+mn-lt"/>
              </a:defRPr>
            </a:lvl1pPr>
            <a:lvl2pPr marL="474097" marR="0" indent="-237050" algn="l" defTabSz="1219108"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2267">
                <a:latin typeface="+mn-lt"/>
              </a:defRPr>
            </a:lvl2pPr>
            <a:lvl3pPr marL="719614" marR="0" indent="-245517" algn="l" defTabSz="1219108"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2267">
                <a:latin typeface="+mn-lt"/>
              </a:defRPr>
            </a:lvl3pPr>
            <a:lvl4pPr marL="956663" marR="0" indent="-237050" algn="l" defTabSz="1219108"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2267">
                <a:latin typeface="+mn-lt"/>
              </a:defRPr>
            </a:lvl4pPr>
            <a:lvl5pPr marL="1193711" marR="0" indent="-237050" algn="l" defTabSz="1219108"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2267">
                <a:latin typeface="+mn-lt"/>
              </a:defRPr>
            </a:lvl5pPr>
            <a:lvl6pPr marL="1432878" indent="-239167">
              <a:lnSpc>
                <a:spcPct val="110000"/>
              </a:lnSpc>
              <a:buClr>
                <a:schemeClr val="tx1"/>
              </a:buClr>
              <a:buFont typeface="Symbol" panose="05050102010706020507" pitchFamily="18" charset="2"/>
              <a:buChar char="-"/>
              <a:defRPr sz="2000"/>
            </a:lvl6pPr>
            <a:lvl7pPr marL="1676275" indent="-243399">
              <a:lnSpc>
                <a:spcPct val="110000"/>
              </a:lnSpc>
              <a:buFont typeface="Symbol" panose="05050102010706020507" pitchFamily="18" charset="2"/>
              <a:buChar char="-"/>
              <a:defRPr sz="2000"/>
            </a:lvl7pPr>
            <a:lvl8pPr marL="1915440" indent="-239167">
              <a:lnSpc>
                <a:spcPct val="110000"/>
              </a:lnSpc>
              <a:buFont typeface="Symbol" panose="05050102010706020507" pitchFamily="18" charset="2"/>
              <a:buChar char="-"/>
              <a:defRPr sz="2000"/>
            </a:lvl8pPr>
            <a:lvl9pPr marL="2152490" indent="-237050">
              <a:lnSpc>
                <a:spcPct val="110000"/>
              </a:lnSpc>
              <a:buFont typeface="Symbol" panose="05050102010706020507" pitchFamily="18" charset="2"/>
              <a:buChar char="-"/>
              <a:defRPr sz="2000"/>
            </a:lvl9pPr>
          </a:lstStyle>
          <a:p>
            <a:pPr lvl="0"/>
            <a:r>
              <a:rPr lang="de-CH" dirty="0"/>
              <a:t>Mastertextformat bearbeiten</a:t>
            </a:r>
          </a:p>
          <a:p>
            <a:pPr lvl="1"/>
            <a:r>
              <a:rPr lang="de-CH" dirty="0"/>
              <a:t>Zweite Ebene</a:t>
            </a:r>
          </a:p>
          <a:p>
            <a:pPr lvl="2"/>
            <a:r>
              <a:rPr lang="de-CH" dirty="0"/>
              <a:t>Dritte Ebene</a:t>
            </a:r>
          </a:p>
          <a:p>
            <a:pPr lvl="3"/>
            <a:r>
              <a:rPr lang="de-CH" dirty="0"/>
              <a:t>Vierte Ebene</a:t>
            </a:r>
          </a:p>
          <a:p>
            <a:pPr lvl="4"/>
            <a:r>
              <a:rPr lang="de-CH" dirty="0"/>
              <a:t>Fünfte Ebene</a:t>
            </a:r>
          </a:p>
          <a:p>
            <a:pPr lvl="5"/>
            <a:r>
              <a:rPr lang="de-CH" dirty="0"/>
              <a:t>Sechste Ebene</a:t>
            </a:r>
          </a:p>
          <a:p>
            <a:pPr lvl="6"/>
            <a:r>
              <a:rPr lang="de-CH" dirty="0"/>
              <a:t>Siebte Ebene</a:t>
            </a:r>
          </a:p>
          <a:p>
            <a:pPr lvl="7"/>
            <a:r>
              <a:rPr lang="de-CH" dirty="0"/>
              <a:t>Achte Ebene</a:t>
            </a:r>
          </a:p>
          <a:p>
            <a:pPr lvl="8"/>
            <a:r>
              <a:rPr lang="de-CH" dirty="0"/>
              <a:t>Neunte Ebene</a:t>
            </a:r>
            <a:endParaRPr kumimoji="0" lang="de-CH" sz="2400" b="0" i="0" u="none" strike="noStrike" kern="1200" cap="none" spc="0" normalizeH="0" baseline="0" noProof="0" dirty="0">
              <a:ln>
                <a:noFill/>
              </a:ln>
              <a:solidFill>
                <a:prstClr val="black">
                  <a:lumMod val="65000"/>
                  <a:lumOff val="35000"/>
                </a:prstClr>
              </a:solidFill>
              <a:effectLst/>
              <a:uLnTx/>
              <a:uFillTx/>
              <a:latin typeface="Rockwell"/>
              <a:ea typeface="+mn-ea"/>
              <a:cs typeface="+mn-cs"/>
            </a:endParaRPr>
          </a:p>
        </p:txBody>
      </p:sp>
      <p:sp>
        <p:nvSpPr>
          <p:cNvPr id="10" name="Titel 9"/>
          <p:cNvSpPr>
            <a:spLocks noGrp="1"/>
          </p:cNvSpPr>
          <p:nvPr>
            <p:ph type="title"/>
          </p:nvPr>
        </p:nvSpPr>
        <p:spPr>
          <a:xfrm>
            <a:off x="2769615" y="288001"/>
            <a:ext cx="8944033" cy="508500"/>
          </a:xfrm>
        </p:spPr>
        <p:txBody>
          <a:bodyPr/>
          <a:lstStyle>
            <a:lvl1pPr>
              <a:defRPr sz="3200"/>
            </a:lvl1pPr>
          </a:lstStyle>
          <a:p>
            <a:r>
              <a:rPr lang="en-US"/>
              <a:t>Click to edit Master title style</a:t>
            </a:r>
            <a:endParaRPr lang="en-GB" dirty="0"/>
          </a:p>
        </p:txBody>
      </p:sp>
      <p:sp>
        <p:nvSpPr>
          <p:cNvPr id="14" name="Foliennummernplatzhalter 13"/>
          <p:cNvSpPr>
            <a:spLocks noGrp="1"/>
          </p:cNvSpPr>
          <p:nvPr>
            <p:ph type="sldNum" sz="quarter" idx="16"/>
          </p:nvPr>
        </p:nvSpPr>
        <p:spPr/>
        <p:txBody>
          <a:bodyPr/>
          <a:lstStyle/>
          <a:p>
            <a:pPr algn="r">
              <a:defRPr/>
            </a:pPr>
            <a:r>
              <a:rPr lang="de-DE"/>
              <a:t>Seite </a:t>
            </a:r>
            <a:fld id="{EBC07571-3134-BB4B-B83F-1A9FE18D34F3}" type="slidenum">
              <a:rPr lang="de-DE" smtClean="0"/>
              <a:pPr algn="r">
                <a:defRPr/>
              </a:pPr>
              <a:t>‹#›</a:t>
            </a:fld>
            <a:endParaRPr lang="de-DE" dirty="0"/>
          </a:p>
        </p:txBody>
      </p:sp>
    </p:spTree>
    <p:extLst>
      <p:ext uri="{BB962C8B-B14F-4D97-AF65-F5344CB8AC3E}">
        <p14:creationId xmlns:p14="http://schemas.microsoft.com/office/powerpoint/2010/main" val="2767473143"/>
      </p:ext>
    </p:extLst>
  </p:cSld>
  <p:clrMapOvr>
    <a:masterClrMapping/>
  </p:clrMapOvr>
  <p:transition spd="med"/>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Nur Titel">
    <p:spTree>
      <p:nvGrpSpPr>
        <p:cNvPr id="1" name=""/>
        <p:cNvGrpSpPr/>
        <p:nvPr/>
      </p:nvGrpSpPr>
      <p:grpSpPr>
        <a:xfrm>
          <a:off x="0" y="0"/>
          <a:ext cx="0" cy="0"/>
          <a:chOff x="0" y="0"/>
          <a:chExt cx="0" cy="0"/>
        </a:xfrm>
      </p:grpSpPr>
      <p:sp>
        <p:nvSpPr>
          <p:cNvPr id="2" name="Titel 1"/>
          <p:cNvSpPr>
            <a:spLocks noGrp="1"/>
          </p:cNvSpPr>
          <p:nvPr>
            <p:ph type="title"/>
          </p:nvPr>
        </p:nvSpPr>
        <p:spPr>
          <a:xfrm>
            <a:off x="2769615" y="288001"/>
            <a:ext cx="8944033" cy="508500"/>
          </a:xfrm>
        </p:spPr>
        <p:txBody>
          <a:bodyPr/>
          <a:lstStyle/>
          <a:p>
            <a:r>
              <a:rPr lang="en-US"/>
              <a:t>Click to edit Master title style</a:t>
            </a:r>
            <a:endParaRPr lang="en-GB" dirty="0"/>
          </a:p>
        </p:txBody>
      </p:sp>
      <p:sp>
        <p:nvSpPr>
          <p:cNvPr id="5" name="Foliennummernplatzhalter 4"/>
          <p:cNvSpPr>
            <a:spLocks noGrp="1"/>
          </p:cNvSpPr>
          <p:nvPr>
            <p:ph type="sldNum" sz="quarter" idx="12"/>
          </p:nvPr>
        </p:nvSpPr>
        <p:spPr/>
        <p:txBody>
          <a:bodyPr/>
          <a:lstStyle/>
          <a:p>
            <a:pPr algn="r">
              <a:defRPr/>
            </a:pPr>
            <a:r>
              <a:rPr lang="de-DE"/>
              <a:t>Seite </a:t>
            </a:r>
            <a:fld id="{EBC07571-3134-BB4B-B83F-1A9FE18D34F3}" type="slidenum">
              <a:rPr lang="de-DE" smtClean="0"/>
              <a:pPr algn="r">
                <a:defRPr/>
              </a:pPr>
              <a:t>‹#›</a:t>
            </a:fld>
            <a:endParaRPr lang="de-DE" dirty="0"/>
          </a:p>
        </p:txBody>
      </p:sp>
    </p:spTree>
    <p:extLst>
      <p:ext uri="{BB962C8B-B14F-4D97-AF65-F5344CB8AC3E}">
        <p14:creationId xmlns:p14="http://schemas.microsoft.com/office/powerpoint/2010/main" val="3132997739"/>
      </p:ext>
    </p:extLst>
  </p:cSld>
  <p:clrMapOvr>
    <a:masterClrMapping/>
  </p:clrMapOvr>
  <p:transition spd="med"/>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2769615" y="288001"/>
            <a:ext cx="8944033" cy="508500"/>
          </a:xfrm>
        </p:spPr>
        <p:txBody>
          <a:bodyPr/>
          <a:lstStyle/>
          <a:p>
            <a:r>
              <a:rPr lang="en-GB" noProof="0" dirty="0">
                <a:effectLst/>
              </a:rPr>
              <a:t>Enter slide title</a:t>
            </a:r>
            <a:endParaRPr lang="en-GB" dirty="0"/>
          </a:p>
        </p:txBody>
      </p:sp>
      <p:sp>
        <p:nvSpPr>
          <p:cNvPr id="5" name="Foliennummernplatzhalter 4"/>
          <p:cNvSpPr>
            <a:spLocks noGrp="1"/>
          </p:cNvSpPr>
          <p:nvPr>
            <p:ph type="sldNum" sz="quarter" idx="12"/>
          </p:nvPr>
        </p:nvSpPr>
        <p:spPr/>
        <p:txBody>
          <a:bodyPr/>
          <a:lstStyle/>
          <a:p>
            <a:pPr algn="r">
              <a:defRPr/>
            </a:pPr>
            <a:r>
              <a:rPr lang="de-DE" dirty="0"/>
              <a:t>Page </a:t>
            </a:r>
            <a:fld id="{EBC07571-3134-BB4B-B83F-1A9FE18D34F3}" type="slidenum">
              <a:rPr lang="de-DE" smtClean="0"/>
              <a:pPr algn="r">
                <a:defRPr/>
              </a:pPr>
              <a:t>‹#›</a:t>
            </a:fld>
            <a:endParaRPr lang="de-DE" dirty="0"/>
          </a:p>
        </p:txBody>
      </p:sp>
    </p:spTree>
    <p:extLst>
      <p:ext uri="{BB962C8B-B14F-4D97-AF65-F5344CB8AC3E}">
        <p14:creationId xmlns:p14="http://schemas.microsoft.com/office/powerpoint/2010/main" val="405226932"/>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Image Red">
    <p:bg>
      <p:bgPr>
        <a:solidFill>
          <a:schemeClr val="accent3"/>
        </a:solidFill>
        <a:effectLst/>
      </p:bgPr>
    </p:bg>
    <p:spTree>
      <p:nvGrpSpPr>
        <p:cNvPr id="1" name=""/>
        <p:cNvGrpSpPr/>
        <p:nvPr/>
      </p:nvGrpSpPr>
      <p:grpSpPr>
        <a:xfrm>
          <a:off x="0" y="0"/>
          <a:ext cx="0" cy="0"/>
          <a:chOff x="0" y="0"/>
          <a:chExt cx="0" cy="0"/>
        </a:xfrm>
      </p:grpSpPr>
      <p:sp>
        <p:nvSpPr>
          <p:cNvPr id="14" name="Rechteck 13">
            <a:extLst>
              <a:ext uri="{FF2B5EF4-FFF2-40B4-BE49-F238E27FC236}">
                <a16:creationId xmlns:a16="http://schemas.microsoft.com/office/drawing/2014/main" id="{8BDEC662-E6F5-15D3-BB36-ED6F08201703}"/>
              </a:ext>
            </a:extLst>
          </p:cNvPr>
          <p:cNvSpPr/>
          <p:nvPr userDrawn="1"/>
        </p:nvSpPr>
        <p:spPr>
          <a:xfrm>
            <a:off x="0" y="0"/>
            <a:ext cx="12192000" cy="50498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solidFill>
                <a:schemeClr val="tx1"/>
              </a:solidFill>
            </a:endParaRPr>
          </a:p>
        </p:txBody>
      </p:sp>
      <p:pic>
        <p:nvPicPr>
          <p:cNvPr id="9" name="Grafik 8">
            <a:extLst>
              <a:ext uri="{FF2B5EF4-FFF2-40B4-BE49-F238E27FC236}">
                <a16:creationId xmlns:a16="http://schemas.microsoft.com/office/drawing/2014/main" id="{13F45EC1-F84C-B317-BFD3-F54D74A6F59F}"/>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l="34698"/>
          <a:stretch/>
        </p:blipFill>
        <p:spPr>
          <a:xfrm>
            <a:off x="2531778" y="534323"/>
            <a:ext cx="1622109" cy="382155"/>
          </a:xfrm>
          <a:prstGeom prst="rect">
            <a:avLst/>
          </a:prstGeom>
        </p:spPr>
      </p:pic>
      <p:sp>
        <p:nvSpPr>
          <p:cNvPr id="2" name="Titel 1"/>
          <p:cNvSpPr>
            <a:spLocks noGrp="1"/>
          </p:cNvSpPr>
          <p:nvPr>
            <p:ph type="ctrTitle" hasCustomPrompt="1"/>
          </p:nvPr>
        </p:nvSpPr>
        <p:spPr>
          <a:xfrm>
            <a:off x="695325" y="1447412"/>
            <a:ext cx="5292725" cy="2006436"/>
          </a:xfrm>
        </p:spPr>
        <p:txBody>
          <a:bodyPr anchor="b"/>
          <a:lstStyle>
            <a:lvl1pPr algn="l">
              <a:lnSpc>
                <a:spcPct val="92000"/>
              </a:lnSpc>
              <a:defRPr sz="4200"/>
            </a:lvl1pPr>
          </a:lstStyle>
          <a:p>
            <a:r>
              <a:rPr lang="en-GB" noProof="0" dirty="0"/>
              <a:t>Add Title</a:t>
            </a:r>
          </a:p>
        </p:txBody>
      </p:sp>
      <p:sp>
        <p:nvSpPr>
          <p:cNvPr id="3" name="Untertitel 2"/>
          <p:cNvSpPr>
            <a:spLocks noGrp="1"/>
          </p:cNvSpPr>
          <p:nvPr>
            <p:ph type="subTitle" idx="1" hasCustomPrompt="1"/>
          </p:nvPr>
        </p:nvSpPr>
        <p:spPr>
          <a:xfrm>
            <a:off x="695325" y="3789040"/>
            <a:ext cx="5292725" cy="1080120"/>
          </a:xfrm>
        </p:spPr>
        <p:txBody>
          <a:bodyPr/>
          <a:lstStyle>
            <a:lvl1pPr marL="0" indent="0" algn="l">
              <a:lnSpc>
                <a:spcPct val="92000"/>
              </a:lnSpc>
              <a:buNone/>
              <a:defRPr sz="26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bg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bg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31135" y="358671"/>
            <a:ext cx="1773825" cy="730070"/>
          </a:xfrm>
          <a:prstGeom prst="rect">
            <a:avLst/>
          </a:prstGeom>
        </p:spPr>
      </p:pic>
      <p:sp>
        <p:nvSpPr>
          <p:cNvPr id="15" name="Bildplatzhalter 4">
            <a:extLst>
              <a:ext uri="{FF2B5EF4-FFF2-40B4-BE49-F238E27FC236}">
                <a16:creationId xmlns:a16="http://schemas.microsoft.com/office/drawing/2014/main" id="{918345C2-B555-CE5A-CF14-EC753A31EDBB}"/>
              </a:ext>
            </a:extLst>
          </p:cNvPr>
          <p:cNvSpPr>
            <a:spLocks noGrp="1"/>
          </p:cNvSpPr>
          <p:nvPr>
            <p:ph type="pic" sz="quarter" idx="15" hasCustomPrompt="1"/>
          </p:nvPr>
        </p:nvSpPr>
        <p:spPr>
          <a:xfrm>
            <a:off x="6203948" y="549275"/>
            <a:ext cx="5076827" cy="543600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4153643018"/>
      </p:ext>
    </p:extLst>
  </p:cSld>
  <p:clrMapOvr>
    <a:masterClrMapping/>
  </p:clrMapOvr>
  <p:extLst>
    <p:ext uri="{DCECCB84-F9BA-43D5-87BE-67443E8EF086}">
      <p15:sldGuideLst xmlns:p15="http://schemas.microsoft.com/office/powerpoint/2012/main">
        <p15:guide id="1" orient="horz" pos="346">
          <p15:clr>
            <a:srgbClr val="A4A3A4"/>
          </p15:clr>
        </p15:guide>
        <p15:guide id="2" pos="7106">
          <p15:clr>
            <a:srgbClr val="A4A3A4"/>
          </p15:clr>
        </p15:guide>
        <p15:guide id="3" orient="horz" pos="3181">
          <p15:clr>
            <a:srgbClr val="A4A3A4"/>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Image Blue">
    <p:bg>
      <p:bgPr>
        <a:solidFill>
          <a:schemeClr val="accent1"/>
        </a:solidFill>
        <a:effectLst/>
      </p:bgPr>
    </p:bg>
    <p:spTree>
      <p:nvGrpSpPr>
        <p:cNvPr id="1" name=""/>
        <p:cNvGrpSpPr/>
        <p:nvPr/>
      </p:nvGrpSpPr>
      <p:grpSpPr>
        <a:xfrm>
          <a:off x="0" y="0"/>
          <a:ext cx="0" cy="0"/>
          <a:chOff x="0" y="0"/>
          <a:chExt cx="0" cy="0"/>
        </a:xfrm>
      </p:grpSpPr>
      <p:sp>
        <p:nvSpPr>
          <p:cNvPr id="14" name="Rechteck 13">
            <a:extLst>
              <a:ext uri="{FF2B5EF4-FFF2-40B4-BE49-F238E27FC236}">
                <a16:creationId xmlns:a16="http://schemas.microsoft.com/office/drawing/2014/main" id="{8BDEC662-E6F5-15D3-BB36-ED6F08201703}"/>
              </a:ext>
            </a:extLst>
          </p:cNvPr>
          <p:cNvSpPr/>
          <p:nvPr userDrawn="1"/>
        </p:nvSpPr>
        <p:spPr>
          <a:xfrm>
            <a:off x="0" y="0"/>
            <a:ext cx="12192000" cy="50498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solidFill>
                <a:schemeClr val="tx1"/>
              </a:solidFill>
            </a:endParaRPr>
          </a:p>
        </p:txBody>
      </p:sp>
      <p:sp>
        <p:nvSpPr>
          <p:cNvPr id="2" name="Titel 1"/>
          <p:cNvSpPr>
            <a:spLocks noGrp="1"/>
          </p:cNvSpPr>
          <p:nvPr>
            <p:ph type="ctrTitle" hasCustomPrompt="1"/>
          </p:nvPr>
        </p:nvSpPr>
        <p:spPr>
          <a:xfrm>
            <a:off x="695325" y="1449388"/>
            <a:ext cx="5292725" cy="2004460"/>
          </a:xfrm>
        </p:spPr>
        <p:txBody>
          <a:bodyPr anchor="b"/>
          <a:lstStyle>
            <a:lvl1pPr algn="l">
              <a:lnSpc>
                <a:spcPct val="92000"/>
              </a:lnSpc>
              <a:defRPr sz="4200"/>
            </a:lvl1pPr>
          </a:lstStyle>
          <a:p>
            <a:r>
              <a:rPr lang="en-GB" noProof="0" dirty="0"/>
              <a:t>Add Title</a:t>
            </a:r>
          </a:p>
        </p:txBody>
      </p:sp>
      <p:sp>
        <p:nvSpPr>
          <p:cNvPr id="3" name="Untertitel 2"/>
          <p:cNvSpPr>
            <a:spLocks noGrp="1"/>
          </p:cNvSpPr>
          <p:nvPr>
            <p:ph type="subTitle" idx="1" hasCustomPrompt="1"/>
          </p:nvPr>
        </p:nvSpPr>
        <p:spPr>
          <a:xfrm>
            <a:off x="695325" y="3789040"/>
            <a:ext cx="5292725" cy="1080120"/>
          </a:xfrm>
        </p:spPr>
        <p:txBody>
          <a:bodyPr/>
          <a:lstStyle>
            <a:lvl1pPr marL="0" indent="0" algn="l">
              <a:lnSpc>
                <a:spcPct val="92000"/>
              </a:lnSpc>
              <a:buNone/>
              <a:defRPr sz="26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bg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bg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1135" y="358671"/>
            <a:ext cx="1773825" cy="730070"/>
          </a:xfrm>
          <a:prstGeom prst="rect">
            <a:avLst/>
          </a:prstGeom>
        </p:spPr>
      </p:pic>
      <p:sp>
        <p:nvSpPr>
          <p:cNvPr id="15" name="Bildplatzhalter 4">
            <a:extLst>
              <a:ext uri="{FF2B5EF4-FFF2-40B4-BE49-F238E27FC236}">
                <a16:creationId xmlns:a16="http://schemas.microsoft.com/office/drawing/2014/main" id="{918345C2-B555-CE5A-CF14-EC753A31EDBB}"/>
              </a:ext>
            </a:extLst>
          </p:cNvPr>
          <p:cNvSpPr>
            <a:spLocks noGrp="1"/>
          </p:cNvSpPr>
          <p:nvPr>
            <p:ph type="pic" sz="quarter" idx="15" hasCustomPrompt="1"/>
          </p:nvPr>
        </p:nvSpPr>
        <p:spPr>
          <a:xfrm>
            <a:off x="6203948" y="549275"/>
            <a:ext cx="5076827" cy="543600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pic>
        <p:nvPicPr>
          <p:cNvPr id="4" name="Grafik 3">
            <a:extLst>
              <a:ext uri="{FF2B5EF4-FFF2-40B4-BE49-F238E27FC236}">
                <a16:creationId xmlns:a16="http://schemas.microsoft.com/office/drawing/2014/main" id="{24330D73-82D5-CA5B-8B8C-ECBA1970E471}"/>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34698"/>
          <a:stretch/>
        </p:blipFill>
        <p:spPr>
          <a:xfrm>
            <a:off x="2531778" y="534323"/>
            <a:ext cx="1622109" cy="382155"/>
          </a:xfrm>
          <a:prstGeom prst="rect">
            <a:avLst/>
          </a:prstGeom>
        </p:spPr>
      </p:pic>
    </p:spTree>
    <p:extLst>
      <p:ext uri="{BB962C8B-B14F-4D97-AF65-F5344CB8AC3E}">
        <p14:creationId xmlns:p14="http://schemas.microsoft.com/office/powerpoint/2010/main" val="3079849328"/>
      </p:ext>
    </p:extLst>
  </p:cSld>
  <p:clrMapOvr>
    <a:masterClrMapping/>
  </p:clrMapOvr>
  <p:extLst>
    <p:ext uri="{DCECCB84-F9BA-43D5-87BE-67443E8EF086}">
      <p15:sldGuideLst xmlns:p15="http://schemas.microsoft.com/office/powerpoint/2012/main">
        <p15:guide id="1" orient="horz" pos="346">
          <p15:clr>
            <a:srgbClr val="A4A3A4"/>
          </p15:clr>
        </p15:guide>
        <p15:guide id="2" pos="7106">
          <p15:clr>
            <a:srgbClr val="A4A3A4"/>
          </p15:clr>
        </p15:guide>
        <p15:guide id="3" orient="horz" pos="3181">
          <p15:clr>
            <a:srgbClr val="A4A3A4"/>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Image Green">
    <p:bg>
      <p:bgPr>
        <a:solidFill>
          <a:schemeClr val="accent2"/>
        </a:solidFill>
        <a:effectLst/>
      </p:bgPr>
    </p:bg>
    <p:spTree>
      <p:nvGrpSpPr>
        <p:cNvPr id="1" name=""/>
        <p:cNvGrpSpPr/>
        <p:nvPr/>
      </p:nvGrpSpPr>
      <p:grpSpPr>
        <a:xfrm>
          <a:off x="0" y="0"/>
          <a:ext cx="0" cy="0"/>
          <a:chOff x="0" y="0"/>
          <a:chExt cx="0" cy="0"/>
        </a:xfrm>
      </p:grpSpPr>
      <p:sp>
        <p:nvSpPr>
          <p:cNvPr id="14" name="Rechteck 13">
            <a:extLst>
              <a:ext uri="{FF2B5EF4-FFF2-40B4-BE49-F238E27FC236}">
                <a16:creationId xmlns:a16="http://schemas.microsoft.com/office/drawing/2014/main" id="{8BDEC662-E6F5-15D3-BB36-ED6F08201703}"/>
              </a:ext>
            </a:extLst>
          </p:cNvPr>
          <p:cNvSpPr/>
          <p:nvPr userDrawn="1"/>
        </p:nvSpPr>
        <p:spPr>
          <a:xfrm>
            <a:off x="0" y="0"/>
            <a:ext cx="12192000" cy="50498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solidFill>
                <a:schemeClr val="tx1"/>
              </a:solidFill>
            </a:endParaRPr>
          </a:p>
        </p:txBody>
      </p:sp>
      <p:sp>
        <p:nvSpPr>
          <p:cNvPr id="2" name="Titel 1"/>
          <p:cNvSpPr>
            <a:spLocks noGrp="1"/>
          </p:cNvSpPr>
          <p:nvPr>
            <p:ph type="ctrTitle" hasCustomPrompt="1"/>
          </p:nvPr>
        </p:nvSpPr>
        <p:spPr>
          <a:xfrm>
            <a:off x="695325" y="1449388"/>
            <a:ext cx="5292725" cy="2004460"/>
          </a:xfrm>
        </p:spPr>
        <p:txBody>
          <a:bodyPr anchor="b"/>
          <a:lstStyle>
            <a:lvl1pPr algn="l">
              <a:lnSpc>
                <a:spcPct val="92000"/>
              </a:lnSpc>
              <a:defRPr sz="4200"/>
            </a:lvl1pPr>
          </a:lstStyle>
          <a:p>
            <a:r>
              <a:rPr lang="en-GB" noProof="0" dirty="0"/>
              <a:t>Add Title</a:t>
            </a:r>
          </a:p>
        </p:txBody>
      </p:sp>
      <p:sp>
        <p:nvSpPr>
          <p:cNvPr id="3" name="Untertitel 2"/>
          <p:cNvSpPr>
            <a:spLocks noGrp="1"/>
          </p:cNvSpPr>
          <p:nvPr>
            <p:ph type="subTitle" idx="1" hasCustomPrompt="1"/>
          </p:nvPr>
        </p:nvSpPr>
        <p:spPr>
          <a:xfrm>
            <a:off x="695325" y="3789040"/>
            <a:ext cx="5292725" cy="1080120"/>
          </a:xfrm>
        </p:spPr>
        <p:txBody>
          <a:bodyPr/>
          <a:lstStyle>
            <a:lvl1pPr marL="0" indent="0" algn="l">
              <a:lnSpc>
                <a:spcPct val="92000"/>
              </a:lnSpc>
              <a:buNone/>
              <a:defRPr sz="26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tx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tx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1135" y="358671"/>
            <a:ext cx="1773825" cy="730070"/>
          </a:xfrm>
          <a:prstGeom prst="rect">
            <a:avLst/>
          </a:prstGeom>
        </p:spPr>
      </p:pic>
      <p:sp>
        <p:nvSpPr>
          <p:cNvPr id="15" name="Bildplatzhalter 4">
            <a:extLst>
              <a:ext uri="{FF2B5EF4-FFF2-40B4-BE49-F238E27FC236}">
                <a16:creationId xmlns:a16="http://schemas.microsoft.com/office/drawing/2014/main" id="{918345C2-B555-CE5A-CF14-EC753A31EDBB}"/>
              </a:ext>
            </a:extLst>
          </p:cNvPr>
          <p:cNvSpPr>
            <a:spLocks noGrp="1"/>
          </p:cNvSpPr>
          <p:nvPr>
            <p:ph type="pic" sz="quarter" idx="15" hasCustomPrompt="1"/>
          </p:nvPr>
        </p:nvSpPr>
        <p:spPr>
          <a:xfrm>
            <a:off x="6203948" y="549275"/>
            <a:ext cx="5076827" cy="543600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pic>
        <p:nvPicPr>
          <p:cNvPr id="4" name="Grafik 3">
            <a:extLst>
              <a:ext uri="{FF2B5EF4-FFF2-40B4-BE49-F238E27FC236}">
                <a16:creationId xmlns:a16="http://schemas.microsoft.com/office/drawing/2014/main" id="{30525DB6-2E5F-FBD3-2BE7-BF5DE7F6B9B5}"/>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34698"/>
          <a:stretch/>
        </p:blipFill>
        <p:spPr>
          <a:xfrm>
            <a:off x="2531778" y="534323"/>
            <a:ext cx="1622109" cy="382155"/>
          </a:xfrm>
          <a:prstGeom prst="rect">
            <a:avLst/>
          </a:prstGeom>
        </p:spPr>
      </p:pic>
    </p:spTree>
    <p:extLst>
      <p:ext uri="{BB962C8B-B14F-4D97-AF65-F5344CB8AC3E}">
        <p14:creationId xmlns:p14="http://schemas.microsoft.com/office/powerpoint/2010/main" val="2906675576"/>
      </p:ext>
    </p:extLst>
  </p:cSld>
  <p:clrMapOvr>
    <a:masterClrMapping/>
  </p:clrMapOvr>
  <p:extLst>
    <p:ext uri="{DCECCB84-F9BA-43D5-87BE-67443E8EF086}">
      <p15:sldGuideLst xmlns:p15="http://schemas.microsoft.com/office/powerpoint/2012/main">
        <p15:guide id="1" orient="horz" pos="346">
          <p15:clr>
            <a:srgbClr val="A4A3A4"/>
          </p15:clr>
        </p15:guide>
        <p15:guide id="2" pos="7106">
          <p15:clr>
            <a:srgbClr val="A4A3A4"/>
          </p15:clr>
        </p15:guide>
        <p15:guide id="3" orient="horz" pos="3181">
          <p15:clr>
            <a:srgbClr val="A4A3A4"/>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Image Pink">
    <p:bg>
      <p:bgPr>
        <a:solidFill>
          <a:schemeClr val="accent6"/>
        </a:solidFill>
        <a:effectLst/>
      </p:bgPr>
    </p:bg>
    <p:spTree>
      <p:nvGrpSpPr>
        <p:cNvPr id="1" name=""/>
        <p:cNvGrpSpPr/>
        <p:nvPr/>
      </p:nvGrpSpPr>
      <p:grpSpPr>
        <a:xfrm>
          <a:off x="0" y="0"/>
          <a:ext cx="0" cy="0"/>
          <a:chOff x="0" y="0"/>
          <a:chExt cx="0" cy="0"/>
        </a:xfrm>
      </p:grpSpPr>
      <p:sp>
        <p:nvSpPr>
          <p:cNvPr id="14" name="Rechteck 13">
            <a:extLst>
              <a:ext uri="{FF2B5EF4-FFF2-40B4-BE49-F238E27FC236}">
                <a16:creationId xmlns:a16="http://schemas.microsoft.com/office/drawing/2014/main" id="{8BDEC662-E6F5-15D3-BB36-ED6F08201703}"/>
              </a:ext>
            </a:extLst>
          </p:cNvPr>
          <p:cNvSpPr/>
          <p:nvPr userDrawn="1"/>
        </p:nvSpPr>
        <p:spPr>
          <a:xfrm>
            <a:off x="0" y="0"/>
            <a:ext cx="12192000" cy="50498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solidFill>
                <a:schemeClr val="tx1"/>
              </a:solidFill>
            </a:endParaRPr>
          </a:p>
        </p:txBody>
      </p:sp>
      <p:sp>
        <p:nvSpPr>
          <p:cNvPr id="2" name="Titel 1"/>
          <p:cNvSpPr>
            <a:spLocks noGrp="1"/>
          </p:cNvSpPr>
          <p:nvPr>
            <p:ph type="ctrTitle" hasCustomPrompt="1"/>
          </p:nvPr>
        </p:nvSpPr>
        <p:spPr>
          <a:xfrm>
            <a:off x="695325" y="1449388"/>
            <a:ext cx="5292725" cy="2004460"/>
          </a:xfrm>
        </p:spPr>
        <p:txBody>
          <a:bodyPr anchor="b"/>
          <a:lstStyle>
            <a:lvl1pPr algn="l">
              <a:lnSpc>
                <a:spcPct val="92000"/>
              </a:lnSpc>
              <a:defRPr sz="4200"/>
            </a:lvl1pPr>
          </a:lstStyle>
          <a:p>
            <a:r>
              <a:rPr lang="en-GB" noProof="0" dirty="0"/>
              <a:t>Add Title</a:t>
            </a:r>
          </a:p>
        </p:txBody>
      </p:sp>
      <p:sp>
        <p:nvSpPr>
          <p:cNvPr id="3" name="Untertitel 2"/>
          <p:cNvSpPr>
            <a:spLocks noGrp="1"/>
          </p:cNvSpPr>
          <p:nvPr>
            <p:ph type="subTitle" idx="1" hasCustomPrompt="1"/>
          </p:nvPr>
        </p:nvSpPr>
        <p:spPr>
          <a:xfrm>
            <a:off x="695325" y="3789040"/>
            <a:ext cx="5292725" cy="1080120"/>
          </a:xfrm>
        </p:spPr>
        <p:txBody>
          <a:bodyPr/>
          <a:lstStyle>
            <a:lvl1pPr marL="0" indent="0" algn="l">
              <a:lnSpc>
                <a:spcPct val="92000"/>
              </a:lnSpc>
              <a:buNone/>
              <a:defRPr sz="26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tx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tx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1135" y="358671"/>
            <a:ext cx="1773825" cy="730070"/>
          </a:xfrm>
          <a:prstGeom prst="rect">
            <a:avLst/>
          </a:prstGeom>
        </p:spPr>
      </p:pic>
      <p:sp>
        <p:nvSpPr>
          <p:cNvPr id="15" name="Bildplatzhalter 4">
            <a:extLst>
              <a:ext uri="{FF2B5EF4-FFF2-40B4-BE49-F238E27FC236}">
                <a16:creationId xmlns:a16="http://schemas.microsoft.com/office/drawing/2014/main" id="{918345C2-B555-CE5A-CF14-EC753A31EDBB}"/>
              </a:ext>
            </a:extLst>
          </p:cNvPr>
          <p:cNvSpPr>
            <a:spLocks noGrp="1"/>
          </p:cNvSpPr>
          <p:nvPr>
            <p:ph type="pic" sz="quarter" idx="15" hasCustomPrompt="1"/>
          </p:nvPr>
        </p:nvSpPr>
        <p:spPr>
          <a:xfrm>
            <a:off x="6203948" y="549275"/>
            <a:ext cx="5076827" cy="543600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pic>
        <p:nvPicPr>
          <p:cNvPr id="4" name="Grafik 3">
            <a:extLst>
              <a:ext uri="{FF2B5EF4-FFF2-40B4-BE49-F238E27FC236}">
                <a16:creationId xmlns:a16="http://schemas.microsoft.com/office/drawing/2014/main" id="{83F8DBAA-7CB4-E30F-6F61-7432A5328130}"/>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34698"/>
          <a:stretch/>
        </p:blipFill>
        <p:spPr>
          <a:xfrm>
            <a:off x="2531778" y="534323"/>
            <a:ext cx="1622109" cy="382155"/>
          </a:xfrm>
          <a:prstGeom prst="rect">
            <a:avLst/>
          </a:prstGeom>
        </p:spPr>
      </p:pic>
    </p:spTree>
    <p:extLst>
      <p:ext uri="{BB962C8B-B14F-4D97-AF65-F5344CB8AC3E}">
        <p14:creationId xmlns:p14="http://schemas.microsoft.com/office/powerpoint/2010/main" val="2569151155"/>
      </p:ext>
    </p:extLst>
  </p:cSld>
  <p:clrMapOvr>
    <a:masterClrMapping/>
  </p:clrMapOvr>
  <p:extLst>
    <p:ext uri="{DCECCB84-F9BA-43D5-87BE-67443E8EF086}">
      <p15:sldGuideLst xmlns:p15="http://schemas.microsoft.com/office/powerpoint/2012/main">
        <p15:guide id="1" orient="horz" pos="346">
          <p15:clr>
            <a:srgbClr val="A4A3A4"/>
          </p15:clr>
        </p15:guide>
        <p15:guide id="2" pos="7106">
          <p15:clr>
            <a:srgbClr val="A4A3A4"/>
          </p15:clr>
        </p15:guide>
        <p15:guide id="3" orient="horz" pos="3181">
          <p15:clr>
            <a:srgbClr val="A4A3A4"/>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Section Heading Blue">
    <p:bg>
      <p:bgPr>
        <a:solidFill>
          <a:schemeClr val="accent1"/>
        </a:solidFill>
        <a:effectLst/>
      </p:bgPr>
    </p:bg>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lvl1pPr>
              <a:defRPr>
                <a:solidFill>
                  <a:schemeClr val="bg1"/>
                </a:solidFill>
              </a:defRPr>
            </a:lvl1pPr>
          </a:lstStyle>
          <a:p>
            <a:fld id="{F4C77093-18A5-4303-8D42-D42FD2CD79AB}" type="datetime1">
              <a:rPr lang="de-CH" noProof="0" smtClean="0"/>
              <a:t>16.01.2026</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lvl1pPr>
              <a:defRPr>
                <a:solidFill>
                  <a:schemeClr val="bg1"/>
                </a:solidFill>
              </a:defRPr>
            </a:lvl1pPr>
          </a:lstStyle>
          <a:p>
            <a:r>
              <a:rPr lang="en-US" noProof="0"/>
              <a:t>PSI Center for Neutron and Muon Sciences</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lvl1pPr>
              <a:defRPr>
                <a:solidFill>
                  <a:schemeClr val="bg1"/>
                </a:solidFill>
              </a:defRPr>
            </a:lvl1pPr>
          </a:lstStyle>
          <a:p>
            <a:fld id="{442AD375-037F-43D0-B059-5172DA06796A}" type="slidenum">
              <a:rPr lang="en-GB" noProof="0" smtClean="0"/>
              <a:pPr/>
              <a:t>‹#›</a:t>
            </a:fld>
            <a:endParaRPr lang="en-GB" noProof="0" dirty="0"/>
          </a:p>
        </p:txBody>
      </p:sp>
      <p:sp>
        <p:nvSpPr>
          <p:cNvPr id="10" name="Textplatzhalter 9">
            <a:extLst>
              <a:ext uri="{FF2B5EF4-FFF2-40B4-BE49-F238E27FC236}">
                <a16:creationId xmlns:a16="http://schemas.microsoft.com/office/drawing/2014/main" id="{38A5E6FE-0D37-3DFF-F3B7-73A91BE84605}"/>
              </a:ext>
            </a:extLst>
          </p:cNvPr>
          <p:cNvSpPr>
            <a:spLocks noGrp="1"/>
          </p:cNvSpPr>
          <p:nvPr>
            <p:ph type="body" sz="quarter" idx="13" hasCustomPrompt="1"/>
          </p:nvPr>
        </p:nvSpPr>
        <p:spPr>
          <a:xfrm>
            <a:off x="695325" y="1292087"/>
            <a:ext cx="8964613" cy="4729302"/>
          </a:xfrm>
        </p:spPr>
        <p:txBody>
          <a:bodyPr/>
          <a:lstStyle>
            <a:lvl1pPr>
              <a:defRPr sz="4200">
                <a:solidFill>
                  <a:schemeClr val="bg1"/>
                </a:solidFill>
              </a:defRPr>
            </a:lvl1pPr>
            <a:lvl2pPr marL="0" indent="0">
              <a:buFontTx/>
              <a:buNone/>
              <a:defRPr>
                <a:solidFill>
                  <a:schemeClr val="bg1"/>
                </a:solidFill>
              </a:defRPr>
            </a:lvl2pPr>
            <a:lvl3pPr marL="250825" indent="-250825">
              <a:defRPr>
                <a:solidFill>
                  <a:schemeClr val="bg1"/>
                </a:solidFill>
              </a:defRPr>
            </a:lvl3pPr>
          </a:lstStyle>
          <a:p>
            <a:pPr lvl="0"/>
            <a:r>
              <a:rPr lang="en-GB" noProof="0" dirty="0"/>
              <a:t>Section Heading</a:t>
            </a:r>
          </a:p>
          <a:p>
            <a:pPr lvl="1"/>
            <a:r>
              <a:rPr lang="en-GB" noProof="0" dirty="0"/>
              <a:t>Second Level</a:t>
            </a:r>
          </a:p>
          <a:p>
            <a:pPr lvl="2"/>
            <a:r>
              <a:rPr lang="en-GB" noProof="0" dirty="0"/>
              <a:t>Third Level</a:t>
            </a:r>
          </a:p>
        </p:txBody>
      </p:sp>
      <p:pic>
        <p:nvPicPr>
          <p:cNvPr id="2" name="Grafik 1">
            <a:extLst>
              <a:ext uri="{FF2B5EF4-FFF2-40B4-BE49-F238E27FC236}">
                <a16:creationId xmlns:a16="http://schemas.microsoft.com/office/drawing/2014/main" id="{126DA47E-D7F3-07E8-00B3-57D325A007FD}"/>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10615134" y="305378"/>
            <a:ext cx="881465" cy="362794"/>
          </a:xfrm>
          <a:prstGeom prst="rect">
            <a:avLst/>
          </a:prstGeom>
        </p:spPr>
      </p:pic>
    </p:spTree>
    <p:extLst>
      <p:ext uri="{BB962C8B-B14F-4D97-AF65-F5344CB8AC3E}">
        <p14:creationId xmlns:p14="http://schemas.microsoft.com/office/powerpoint/2010/main" val="7277551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Section Heading Red">
    <p:bg>
      <p:bgPr>
        <a:solidFill>
          <a:schemeClr val="accent3"/>
        </a:solidFill>
        <a:effectLst/>
      </p:bgPr>
    </p:bg>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lvl1pPr>
              <a:defRPr>
                <a:solidFill>
                  <a:schemeClr val="bg1"/>
                </a:solidFill>
              </a:defRPr>
            </a:lvl1pPr>
          </a:lstStyle>
          <a:p>
            <a:fld id="{42D5728D-50A8-4383-A50C-254EABB916DE}" type="datetime1">
              <a:rPr lang="de-CH" noProof="0" smtClean="0"/>
              <a:t>16.01.2026</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lvl1pPr>
              <a:defRPr>
                <a:solidFill>
                  <a:schemeClr val="bg1"/>
                </a:solidFill>
              </a:defRPr>
            </a:lvl1pPr>
          </a:lstStyle>
          <a:p>
            <a:r>
              <a:rPr lang="en-US" noProof="0"/>
              <a:t>PSI Center for Neutron and Muon Sciences</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lvl1pPr>
              <a:defRPr>
                <a:solidFill>
                  <a:schemeClr val="bg1"/>
                </a:solidFill>
              </a:defRPr>
            </a:lvl1pPr>
          </a:lstStyle>
          <a:p>
            <a:fld id="{442AD375-037F-43D0-B059-5172DA06796A}" type="slidenum">
              <a:rPr lang="en-GB" noProof="0" smtClean="0"/>
              <a:pPr/>
              <a:t>‹#›</a:t>
            </a:fld>
            <a:endParaRPr lang="en-GB" noProof="0" dirty="0"/>
          </a:p>
        </p:txBody>
      </p:sp>
      <p:sp>
        <p:nvSpPr>
          <p:cNvPr id="10" name="Textplatzhalter 9">
            <a:extLst>
              <a:ext uri="{FF2B5EF4-FFF2-40B4-BE49-F238E27FC236}">
                <a16:creationId xmlns:a16="http://schemas.microsoft.com/office/drawing/2014/main" id="{38A5E6FE-0D37-3DFF-F3B7-73A91BE84605}"/>
              </a:ext>
            </a:extLst>
          </p:cNvPr>
          <p:cNvSpPr>
            <a:spLocks noGrp="1"/>
          </p:cNvSpPr>
          <p:nvPr>
            <p:ph type="body" sz="quarter" idx="13" hasCustomPrompt="1"/>
          </p:nvPr>
        </p:nvSpPr>
        <p:spPr>
          <a:xfrm>
            <a:off x="695325" y="1292087"/>
            <a:ext cx="8964613" cy="4729302"/>
          </a:xfrm>
        </p:spPr>
        <p:txBody>
          <a:bodyPr/>
          <a:lstStyle>
            <a:lvl1pPr>
              <a:defRPr sz="4200">
                <a:solidFill>
                  <a:schemeClr val="bg1"/>
                </a:solidFill>
              </a:defRPr>
            </a:lvl1pPr>
            <a:lvl2pPr marL="0" indent="0">
              <a:buFontTx/>
              <a:buNone/>
              <a:defRPr>
                <a:solidFill>
                  <a:schemeClr val="bg1"/>
                </a:solidFill>
              </a:defRPr>
            </a:lvl2pPr>
            <a:lvl3pPr marL="250825" indent="-250825">
              <a:defRPr>
                <a:solidFill>
                  <a:schemeClr val="bg1"/>
                </a:solidFill>
              </a:defRPr>
            </a:lvl3pPr>
          </a:lstStyle>
          <a:p>
            <a:pPr lvl="0"/>
            <a:r>
              <a:rPr lang="en-GB" noProof="0" dirty="0"/>
              <a:t>Section Heading</a:t>
            </a:r>
          </a:p>
          <a:p>
            <a:pPr lvl="1"/>
            <a:r>
              <a:rPr lang="en-GB" noProof="0" dirty="0"/>
              <a:t>Second Level</a:t>
            </a:r>
          </a:p>
          <a:p>
            <a:pPr lvl="2"/>
            <a:r>
              <a:rPr lang="en-GB" noProof="0" dirty="0"/>
              <a:t>Third Level</a:t>
            </a:r>
          </a:p>
        </p:txBody>
      </p:sp>
      <p:pic>
        <p:nvPicPr>
          <p:cNvPr id="2" name="Grafik 1">
            <a:extLst>
              <a:ext uri="{FF2B5EF4-FFF2-40B4-BE49-F238E27FC236}">
                <a16:creationId xmlns:a16="http://schemas.microsoft.com/office/drawing/2014/main" id="{126DA47E-D7F3-07E8-00B3-57D325A007FD}"/>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10615134" y="305378"/>
            <a:ext cx="881465" cy="362794"/>
          </a:xfrm>
          <a:prstGeom prst="rect">
            <a:avLst/>
          </a:prstGeom>
        </p:spPr>
      </p:pic>
    </p:spTree>
    <p:extLst>
      <p:ext uri="{BB962C8B-B14F-4D97-AF65-F5344CB8AC3E}">
        <p14:creationId xmlns:p14="http://schemas.microsoft.com/office/powerpoint/2010/main" val="1979642537"/>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image" Target="../media/image1.emf"/><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695325" y="278296"/>
            <a:ext cx="8964613" cy="810444"/>
          </a:xfrm>
          <a:prstGeom prst="rect">
            <a:avLst/>
          </a:prstGeom>
        </p:spPr>
        <p:txBody>
          <a:bodyPr vert="horz" lIns="0" tIns="0" rIns="0" bIns="0" rtlCol="0" anchor="t">
            <a:noAutofit/>
          </a:bodyPr>
          <a:lstStyle/>
          <a:p>
            <a:r>
              <a:rPr lang="en-GB" noProof="0" dirty="0"/>
              <a:t>Add Title</a:t>
            </a:r>
          </a:p>
        </p:txBody>
      </p:sp>
      <p:sp>
        <p:nvSpPr>
          <p:cNvPr id="3" name="Textplatzhalter 2"/>
          <p:cNvSpPr>
            <a:spLocks noGrp="1"/>
          </p:cNvSpPr>
          <p:nvPr>
            <p:ph type="body" idx="1"/>
          </p:nvPr>
        </p:nvSpPr>
        <p:spPr>
          <a:xfrm>
            <a:off x="695325" y="1376364"/>
            <a:ext cx="10801275" cy="4645024"/>
          </a:xfrm>
          <a:prstGeom prst="rect">
            <a:avLst/>
          </a:prstGeom>
        </p:spPr>
        <p:txBody>
          <a:bodyPr vert="horz" lIns="0" tIns="0" rIns="0" bIns="0" rtlCol="0">
            <a:noAutofit/>
          </a:bodyPr>
          <a:lstStyle/>
          <a:p>
            <a:pPr lvl="0"/>
            <a:r>
              <a:rPr lang="en-GB" noProof="0" dirty="0"/>
              <a:t>Add Content</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4" name="Datumsplatzhalter 3"/>
          <p:cNvSpPr>
            <a:spLocks noGrp="1"/>
          </p:cNvSpPr>
          <p:nvPr>
            <p:ph type="dt" sz="half" idx="2"/>
          </p:nvPr>
        </p:nvSpPr>
        <p:spPr>
          <a:xfrm>
            <a:off x="9875837" y="6404573"/>
            <a:ext cx="1620837" cy="144016"/>
          </a:xfrm>
          <a:prstGeom prst="rect">
            <a:avLst/>
          </a:prstGeom>
        </p:spPr>
        <p:txBody>
          <a:bodyPr vert="horz" lIns="0" tIns="0" rIns="0" bIns="0" rtlCol="0" anchor="t" anchorCtr="0"/>
          <a:lstStyle>
            <a:lvl1pPr algn="r">
              <a:defRPr sz="1000">
                <a:solidFill>
                  <a:schemeClr val="tx1"/>
                </a:solidFill>
              </a:defRPr>
            </a:lvl1pPr>
          </a:lstStyle>
          <a:p>
            <a:fld id="{1DCF06D1-8877-4695-9C03-259CB27D65A9}" type="datetime1">
              <a:rPr lang="de-CH" noProof="0" smtClean="0"/>
              <a:t>16.01.2026</a:t>
            </a:fld>
            <a:endParaRPr lang="en-GB" noProof="0" dirty="0"/>
          </a:p>
        </p:txBody>
      </p:sp>
      <p:sp>
        <p:nvSpPr>
          <p:cNvPr id="5" name="Fußzeilenplatzhalter 4"/>
          <p:cNvSpPr>
            <a:spLocks noGrp="1"/>
          </p:cNvSpPr>
          <p:nvPr>
            <p:ph type="ftr" sz="quarter" idx="3"/>
          </p:nvPr>
        </p:nvSpPr>
        <p:spPr>
          <a:xfrm>
            <a:off x="1614487" y="6404573"/>
            <a:ext cx="8045451" cy="144016"/>
          </a:xfrm>
          <a:prstGeom prst="rect">
            <a:avLst/>
          </a:prstGeom>
        </p:spPr>
        <p:txBody>
          <a:bodyPr vert="horz" lIns="0" tIns="0" rIns="0" bIns="0" rtlCol="0" anchor="t" anchorCtr="0"/>
          <a:lstStyle>
            <a:lvl1pPr algn="l">
              <a:defRPr sz="1000">
                <a:solidFill>
                  <a:schemeClr val="tx1"/>
                </a:solidFill>
              </a:defRPr>
            </a:lvl1pPr>
          </a:lstStyle>
          <a:p>
            <a:r>
              <a:rPr lang="en-US" noProof="0"/>
              <a:t>PSI Center for Neutron and Muon Sciences</a:t>
            </a:r>
            <a:endParaRPr lang="en-GB" noProof="0" dirty="0"/>
          </a:p>
        </p:txBody>
      </p:sp>
      <p:sp>
        <p:nvSpPr>
          <p:cNvPr id="6" name="Foliennummernplatzhalter 5"/>
          <p:cNvSpPr>
            <a:spLocks noGrp="1"/>
          </p:cNvSpPr>
          <p:nvPr>
            <p:ph type="sldNum" sz="quarter" idx="4"/>
          </p:nvPr>
        </p:nvSpPr>
        <p:spPr>
          <a:xfrm>
            <a:off x="695325" y="6404573"/>
            <a:ext cx="703263" cy="144016"/>
          </a:xfrm>
          <a:prstGeom prst="rect">
            <a:avLst/>
          </a:prstGeom>
        </p:spPr>
        <p:txBody>
          <a:bodyPr vert="horz" lIns="0" tIns="0" rIns="0" bIns="0" rtlCol="0" anchor="t" anchorCtr="0"/>
          <a:lstStyle>
            <a:lvl1pPr algn="l">
              <a:defRPr sz="1000">
                <a:solidFill>
                  <a:schemeClr val="tx1"/>
                </a:solidFill>
              </a:defRPr>
            </a:lvl1pPr>
          </a:lstStyle>
          <a:p>
            <a:fld id="{442AD375-037F-43D0-B059-5172DA06796A}" type="slidenum">
              <a:rPr lang="en-GB" noProof="0" smtClean="0"/>
              <a:pPr/>
              <a:t>‹#›</a:t>
            </a:fld>
            <a:endParaRPr lang="en-GB" noProof="0" dirty="0"/>
          </a:p>
        </p:txBody>
      </p:sp>
      <p:pic>
        <p:nvPicPr>
          <p:cNvPr id="20" name="Grafik 19">
            <a:extLst>
              <a:ext uri="{FF2B5EF4-FFF2-40B4-BE49-F238E27FC236}">
                <a16:creationId xmlns:a16="http://schemas.microsoft.com/office/drawing/2014/main" id="{EC2031EC-4715-FBAB-E65E-0A3E5D91D8E4}"/>
              </a:ext>
            </a:extLst>
          </p:cNvPr>
          <p:cNvPicPr>
            <a:picLocks noChangeAspect="1"/>
          </p:cNvPicPr>
          <p:nvPr userDrawn="1"/>
        </p:nvPicPr>
        <p:blipFill>
          <a:blip r:embed="rId39" cstate="print">
            <a:extLst>
              <a:ext uri="{28A0092B-C50C-407E-A947-70E740481C1C}">
                <a14:useLocalDpi xmlns:a14="http://schemas.microsoft.com/office/drawing/2010/main" val="0"/>
              </a:ext>
            </a:extLst>
          </a:blip>
          <a:stretch>
            <a:fillRect/>
          </a:stretch>
        </p:blipFill>
        <p:spPr>
          <a:xfrm>
            <a:off x="10615133" y="305378"/>
            <a:ext cx="881467" cy="362794"/>
          </a:xfrm>
          <a:prstGeom prst="rect">
            <a:avLst/>
          </a:prstGeom>
        </p:spPr>
      </p:pic>
    </p:spTree>
    <p:extLst>
      <p:ext uri="{BB962C8B-B14F-4D97-AF65-F5344CB8AC3E}">
        <p14:creationId xmlns:p14="http://schemas.microsoft.com/office/powerpoint/2010/main" val="1011663896"/>
      </p:ext>
    </p:extLst>
  </p:cSld>
  <p:clrMap bg1="lt1" tx1="dk1" bg2="lt2" tx2="dk2" accent1="accent1" accent2="accent2" accent3="accent3" accent4="accent4" accent5="accent5" accent6="accent6" hlink="hlink" folHlink="folHlink"/>
  <p:sldLayoutIdLst>
    <p:sldLayoutId id="2147483701" r:id="rId1"/>
    <p:sldLayoutId id="2147483709" r:id="rId2"/>
    <p:sldLayoutId id="2147483717" r:id="rId3"/>
    <p:sldLayoutId id="2147483725" r:id="rId4"/>
    <p:sldLayoutId id="2147483738" r:id="rId5"/>
    <p:sldLayoutId id="2147483739" r:id="rId6"/>
    <p:sldLayoutId id="2147483740" r:id="rId7"/>
    <p:sldLayoutId id="2147483694" r:id="rId8"/>
    <p:sldLayoutId id="2147483737" r:id="rId9"/>
    <p:sldLayoutId id="2147483692" r:id="rId10"/>
    <p:sldLayoutId id="2147483693" r:id="rId11"/>
    <p:sldLayoutId id="2147483659" r:id="rId12"/>
    <p:sldLayoutId id="2147483666" r:id="rId13"/>
    <p:sldLayoutId id="2147483667" r:id="rId14"/>
    <p:sldLayoutId id="2147483668" r:id="rId15"/>
    <p:sldLayoutId id="2147483669" r:id="rId16"/>
    <p:sldLayoutId id="2147483665" r:id="rId17"/>
    <p:sldLayoutId id="2147483670" r:id="rId18"/>
    <p:sldLayoutId id="2147483671" r:id="rId19"/>
    <p:sldLayoutId id="2147483672" r:id="rId20"/>
    <p:sldLayoutId id="2147483673" r:id="rId21"/>
    <p:sldLayoutId id="2147483674" r:id="rId22"/>
    <p:sldLayoutId id="2147483675" r:id="rId23"/>
    <p:sldLayoutId id="2147483676" r:id="rId24"/>
    <p:sldLayoutId id="2147483695" r:id="rId25"/>
    <p:sldLayoutId id="2147483677" r:id="rId26"/>
    <p:sldLayoutId id="2147483679" r:id="rId27"/>
    <p:sldLayoutId id="2147483678" r:id="rId28"/>
    <p:sldLayoutId id="2147483680" r:id="rId29"/>
    <p:sldLayoutId id="2147483681" r:id="rId30"/>
    <p:sldLayoutId id="2147483682" r:id="rId31"/>
    <p:sldLayoutId id="2147483683" r:id="rId32"/>
    <p:sldLayoutId id="2147483663" r:id="rId33"/>
    <p:sldLayoutId id="2147483664" r:id="rId34"/>
    <p:sldLayoutId id="2147483741" r:id="rId35"/>
    <p:sldLayoutId id="2147483742" r:id="rId36"/>
    <p:sldLayoutId id="2147483743" r:id="rId37"/>
  </p:sldLayoutIdLst>
  <p:hf hdr="0"/>
  <p:txStyles>
    <p:titleStyle>
      <a:lvl1pPr algn="l" defTabSz="914400" rtl="0" eaLnBrk="1" latinLnBrk="0" hangingPunct="1">
        <a:lnSpc>
          <a:spcPct val="100000"/>
        </a:lnSpc>
        <a:spcBef>
          <a:spcPct val="0"/>
        </a:spcBef>
        <a:buNone/>
        <a:defRPr sz="2600" b="1" kern="1200">
          <a:solidFill>
            <a:schemeClr val="tx1"/>
          </a:solidFill>
          <a:latin typeface="+mj-lt"/>
          <a:ea typeface="+mj-ea"/>
          <a:cs typeface="+mj-cs"/>
        </a:defRPr>
      </a:lvl1pPr>
    </p:titleStyle>
    <p:bodyStyle>
      <a:lvl1pPr marL="0" indent="0" algn="l" defTabSz="914400" rtl="0" eaLnBrk="1" latinLnBrk="0" hangingPunct="1">
        <a:lnSpc>
          <a:spcPct val="100000"/>
        </a:lnSpc>
        <a:spcBef>
          <a:spcPts val="600"/>
        </a:spcBef>
        <a:buFont typeface="+mj-lt"/>
        <a:buNone/>
        <a:defRPr sz="2000" kern="1200">
          <a:solidFill>
            <a:schemeClr val="tx1"/>
          </a:solidFill>
          <a:latin typeface="+mn-lt"/>
          <a:ea typeface="+mn-ea"/>
          <a:cs typeface="+mn-cs"/>
        </a:defRPr>
      </a:lvl1pPr>
      <a:lvl2pPr marL="252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2pPr>
      <a:lvl3pPr marL="504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3pPr>
      <a:lvl4pPr marL="756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4pPr>
      <a:lvl5pPr marL="1008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438" userDrawn="1">
          <p15:clr>
            <a:srgbClr val="A4A3A4"/>
          </p15:clr>
        </p15:guide>
        <p15:guide id="2" pos="7242" userDrawn="1">
          <p15:clr>
            <a:srgbClr val="A4A3A4"/>
          </p15:clr>
        </p15:guide>
        <p15:guide id="3" orient="horz" pos="4110" userDrawn="1">
          <p15:clr>
            <a:srgbClr val="A4A3A4"/>
          </p15:clr>
        </p15:guide>
        <p15:guide id="4" orient="horz" pos="913" userDrawn="1">
          <p15:clr>
            <a:srgbClr val="A4A3A4"/>
          </p15:clr>
        </p15:guide>
        <p15:guide id="5" pos="3772" userDrawn="1">
          <p15:clr>
            <a:srgbClr val="A4A3A4"/>
          </p15:clr>
        </p15:guide>
        <p15:guide id="6" pos="3908" userDrawn="1">
          <p15:clr>
            <a:srgbClr val="A4A3A4"/>
          </p15:clr>
        </p15:guide>
        <p15:guide id="7" pos="2751" userDrawn="1">
          <p15:clr>
            <a:srgbClr val="A4A3A4"/>
          </p15:clr>
        </p15:guide>
        <p15:guide id="8" pos="2615" userDrawn="1">
          <p15:clr>
            <a:srgbClr val="A4A3A4"/>
          </p15:clr>
        </p15:guide>
        <p15:guide id="9" pos="1595" userDrawn="1">
          <p15:clr>
            <a:srgbClr val="A4A3A4"/>
          </p15:clr>
        </p15:guide>
        <p15:guide id="10" pos="1459" userDrawn="1">
          <p15:clr>
            <a:srgbClr val="A4A3A4"/>
          </p15:clr>
        </p15:guide>
        <p15:guide id="11" pos="4929" userDrawn="1">
          <p15:clr>
            <a:srgbClr val="A4A3A4"/>
          </p15:clr>
        </p15:guide>
        <p15:guide id="12" pos="5065" userDrawn="1">
          <p15:clr>
            <a:srgbClr val="A4A3A4"/>
          </p15:clr>
        </p15:guide>
        <p15:guide id="13" pos="6085" userDrawn="1">
          <p15:clr>
            <a:srgbClr val="A4A3A4"/>
          </p15:clr>
        </p15:guide>
        <p15:guide id="14" pos="6221" userDrawn="1">
          <p15:clr>
            <a:srgbClr val="A4A3A4"/>
          </p15:clr>
        </p15:guide>
        <p15:guide id="15" pos="2172" userDrawn="1">
          <p15:clr>
            <a:srgbClr val="A4A3A4"/>
          </p15:clr>
        </p15:guide>
        <p15:guide id="16" pos="2036" userDrawn="1">
          <p15:clr>
            <a:srgbClr val="A4A3A4"/>
          </p15:clr>
        </p15:guide>
        <p15:guide id="17" pos="3194" userDrawn="1">
          <p15:clr>
            <a:srgbClr val="A4A3A4"/>
          </p15:clr>
        </p15:guide>
        <p15:guide id="18" pos="3330" userDrawn="1">
          <p15:clr>
            <a:srgbClr val="A4A3A4"/>
          </p15:clr>
        </p15:guide>
        <p15:guide id="19" pos="881" userDrawn="1">
          <p15:clr>
            <a:srgbClr val="A4A3A4"/>
          </p15:clr>
        </p15:guide>
        <p15:guide id="20" pos="1017" userDrawn="1">
          <p15:clr>
            <a:srgbClr val="A4A3A4"/>
          </p15:clr>
        </p15:guide>
        <p15:guide id="21" pos="4351" userDrawn="1">
          <p15:clr>
            <a:srgbClr val="A4A3A4"/>
          </p15:clr>
        </p15:guide>
        <p15:guide id="22" pos="4487" userDrawn="1">
          <p15:clr>
            <a:srgbClr val="A4A3A4"/>
          </p15:clr>
        </p15:guide>
        <p15:guide id="23" pos="5508" userDrawn="1">
          <p15:clr>
            <a:srgbClr val="A4A3A4"/>
          </p15:clr>
        </p15:guide>
        <p15:guide id="24" pos="5642" userDrawn="1">
          <p15:clr>
            <a:srgbClr val="A4A3A4"/>
          </p15:clr>
        </p15:guide>
        <p15:guide id="25" pos="6663" userDrawn="1">
          <p15:clr>
            <a:srgbClr val="A4A3A4"/>
          </p15:clr>
        </p15:guide>
        <p15:guide id="26" pos="6799" userDrawn="1">
          <p15:clr>
            <a:srgbClr val="A4A3A4"/>
          </p15:clr>
        </p15:guide>
        <p15:guide id="27" orient="horz" pos="229" userDrawn="1">
          <p15:clr>
            <a:srgbClr val="A4A3A4"/>
          </p15:clr>
        </p15:guide>
        <p15:guide id="28" orient="horz" pos="867" userDrawn="1">
          <p15:clr>
            <a:srgbClr val="A4A3A4"/>
          </p15:clr>
        </p15:guide>
        <p15:guide id="29" orient="horz" pos="3793" userDrawn="1">
          <p15:clr>
            <a:srgbClr val="A4A3A4"/>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oleObject" Target="../embeddings/oleObject1.bin"/><Relationship Id="rId1" Type="http://schemas.openxmlformats.org/officeDocument/2006/relationships/slideLayout" Target="../slideLayouts/slideLayout3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1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36.xml"/><Relationship Id="rId5" Type="http://schemas.openxmlformats.org/officeDocument/2006/relationships/image" Target="../media/image23.png"/><Relationship Id="rId4" Type="http://schemas.openxmlformats.org/officeDocument/2006/relationships/image" Target="../media/image22.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1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0.png"/><Relationship Id="rId1" Type="http://schemas.openxmlformats.org/officeDocument/2006/relationships/slideLayout" Target="../slideLayouts/slideLayout36.xml"/><Relationship Id="rId4" Type="http://schemas.openxmlformats.org/officeDocument/2006/relationships/image" Target="../media/image2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1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36.xml"/></Relationships>
</file>

<file path=ppt/slides/_rels/slide1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36.xml"/><Relationship Id="rId4" Type="http://schemas.openxmlformats.org/officeDocument/2006/relationships/image" Target="../media/image29.png"/></Relationships>
</file>

<file path=ppt/slides/_rels/slide1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jpeg"/><Relationship Id="rId1" Type="http://schemas.openxmlformats.org/officeDocument/2006/relationships/slideLayout" Target="../slideLayouts/slideLayout36.xml"/><Relationship Id="rId4" Type="http://schemas.openxmlformats.org/officeDocument/2006/relationships/image" Target="../media/image32.png"/></Relationships>
</file>

<file path=ppt/slides/_rels/slide19.xml.rels><?xml version="1.0" encoding="UTF-8" standalone="yes"?>
<Relationships xmlns="http://schemas.openxmlformats.org/package/2006/relationships"><Relationship Id="rId3" Type="http://schemas.openxmlformats.org/officeDocument/2006/relationships/image" Target="../media/image34.emf"/><Relationship Id="rId7" Type="http://schemas.openxmlformats.org/officeDocument/2006/relationships/image" Target="../media/image37.wmf"/><Relationship Id="rId2" Type="http://schemas.openxmlformats.org/officeDocument/2006/relationships/image" Target="../media/image33.emf"/><Relationship Id="rId1" Type="http://schemas.openxmlformats.org/officeDocument/2006/relationships/slideLayout" Target="../slideLayouts/slideLayout34.xml"/><Relationship Id="rId6" Type="http://schemas.openxmlformats.org/officeDocument/2006/relationships/oleObject" Target="../embeddings/oleObject2.bin"/><Relationship Id="rId5" Type="http://schemas.openxmlformats.org/officeDocument/2006/relationships/image" Target="../media/image36.emf"/><Relationship Id="rId4" Type="http://schemas.openxmlformats.org/officeDocument/2006/relationships/image" Target="../media/image35.png"/></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35.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20.xml.rels><?xml version="1.0" encoding="UTF-8" standalone="yes"?>
<Relationships xmlns="http://schemas.openxmlformats.org/package/2006/relationships"><Relationship Id="rId2" Type="http://schemas.openxmlformats.org/officeDocument/2006/relationships/image" Target="../media/image38.emf"/><Relationship Id="rId1" Type="http://schemas.openxmlformats.org/officeDocument/2006/relationships/slideLayout" Target="../slideLayouts/slideLayout37.xml"/></Relationships>
</file>

<file path=ppt/slides/_rels/slide21.xml.rels><?xml version="1.0" encoding="UTF-8" standalone="yes"?>
<Relationships xmlns="http://schemas.openxmlformats.org/package/2006/relationships"><Relationship Id="rId3" Type="http://schemas.openxmlformats.org/officeDocument/2006/relationships/image" Target="../media/image40.jpg"/><Relationship Id="rId2" Type="http://schemas.openxmlformats.org/officeDocument/2006/relationships/image" Target="../media/image39.png"/><Relationship Id="rId1" Type="http://schemas.openxmlformats.org/officeDocument/2006/relationships/slideLayout" Target="../slideLayouts/slideLayout33.xml"/><Relationship Id="rId4" Type="http://schemas.openxmlformats.org/officeDocument/2006/relationships/image" Target="../media/image41.jpg"/></Relationships>
</file>

<file path=ppt/slides/_rels/slide22.xml.rels><?xml version="1.0" encoding="UTF-8" standalone="yes"?>
<Relationships xmlns="http://schemas.openxmlformats.org/package/2006/relationships"><Relationship Id="rId3" Type="http://schemas.openxmlformats.org/officeDocument/2006/relationships/image" Target="../media/image43.tiff"/><Relationship Id="rId2" Type="http://schemas.openxmlformats.org/officeDocument/2006/relationships/image" Target="../media/image42.tiff"/><Relationship Id="rId1" Type="http://schemas.openxmlformats.org/officeDocument/2006/relationships/slideLayout" Target="../slideLayouts/slideLayout33.xml"/></Relationships>
</file>

<file path=ppt/slides/_rels/slide23.xml.rels><?xml version="1.0" encoding="UTF-8" standalone="yes"?>
<Relationships xmlns="http://schemas.openxmlformats.org/package/2006/relationships"><Relationship Id="rId3" Type="http://schemas.openxmlformats.org/officeDocument/2006/relationships/image" Target="../media/image44.wmf"/><Relationship Id="rId2" Type="http://schemas.openxmlformats.org/officeDocument/2006/relationships/oleObject" Target="../embeddings/oleObject3.bin"/><Relationship Id="rId1" Type="http://schemas.openxmlformats.org/officeDocument/2006/relationships/slideLayout" Target="../slideLayouts/slideLayout33.xml"/><Relationship Id="rId5" Type="http://schemas.openxmlformats.org/officeDocument/2006/relationships/image" Target="../media/image45.wmf"/><Relationship Id="rId4" Type="http://schemas.openxmlformats.org/officeDocument/2006/relationships/oleObject" Target="../embeddings/oleObject4.bin"/></Relationships>
</file>

<file path=ppt/slides/_rels/slide24.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emf"/><Relationship Id="rId1" Type="http://schemas.openxmlformats.org/officeDocument/2006/relationships/slideLayout" Target="../slideLayouts/slideLayout33.xml"/><Relationship Id="rId6" Type="http://schemas.openxmlformats.org/officeDocument/2006/relationships/image" Target="../media/image49.wmf"/><Relationship Id="rId5" Type="http://schemas.openxmlformats.org/officeDocument/2006/relationships/oleObject" Target="../embeddings/oleObject5.bin"/><Relationship Id="rId4" Type="http://schemas.openxmlformats.org/officeDocument/2006/relationships/image" Target="../media/image48.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26.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33.xml"/></Relationships>
</file>

<file path=ppt/slides/_rels/slide27.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3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36.xml"/></Relationships>
</file>

<file path=ppt/slides/_rels/slide31.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33.xml"/></Relationships>
</file>

<file path=ppt/slides/_rels/slide32.xml.rels><?xml version="1.0" encoding="UTF-8" standalone="yes"?>
<Relationships xmlns="http://schemas.openxmlformats.org/package/2006/relationships"><Relationship Id="rId3" Type="http://schemas.openxmlformats.org/officeDocument/2006/relationships/image" Target="../media/image56.emf"/><Relationship Id="rId2" Type="http://schemas.openxmlformats.org/officeDocument/2006/relationships/image" Target="../media/image55.emf"/><Relationship Id="rId1" Type="http://schemas.openxmlformats.org/officeDocument/2006/relationships/slideLayout" Target="../slideLayouts/slideLayout33.xml"/></Relationships>
</file>

<file path=ppt/slides/_rels/slide33.xml.rels><?xml version="1.0" encoding="UTF-8" standalone="yes"?>
<Relationships xmlns="http://schemas.openxmlformats.org/package/2006/relationships"><Relationship Id="rId2" Type="http://schemas.openxmlformats.org/officeDocument/2006/relationships/image" Target="../media/image57.emf"/><Relationship Id="rId1" Type="http://schemas.openxmlformats.org/officeDocument/2006/relationships/slideLayout" Target="../slideLayouts/slideLayout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35.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33.xml"/></Relationships>
</file>

<file path=ppt/slides/_rels/slide36.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3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38.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35.xml"/><Relationship Id="rId4" Type="http://schemas.openxmlformats.org/officeDocument/2006/relationships/image" Target="../media/image63.png"/></Relationships>
</file>

<file path=ppt/slides/_rels/slide39.xml.rels><?xml version="1.0" encoding="UTF-8" standalone="yes"?>
<Relationships xmlns="http://schemas.openxmlformats.org/package/2006/relationships"><Relationship Id="rId3" Type="http://schemas.openxmlformats.org/officeDocument/2006/relationships/image" Target="../media/image64.emf"/><Relationship Id="rId2" Type="http://schemas.openxmlformats.org/officeDocument/2006/relationships/oleObject" Target="../embeddings/oleObject6.bin"/><Relationship Id="rId1" Type="http://schemas.openxmlformats.org/officeDocument/2006/relationships/slideLayout" Target="../slideLayouts/slideLayout35.xml"/></Relationships>
</file>

<file path=ppt/slides/_rels/slide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5.xml"/></Relationships>
</file>

<file path=ppt/slides/_rels/slide40.xml.rels><?xml version="1.0" encoding="UTF-8" standalone="yes"?>
<Relationships xmlns="http://schemas.openxmlformats.org/package/2006/relationships"><Relationship Id="rId3" Type="http://schemas.openxmlformats.org/officeDocument/2006/relationships/image" Target="../media/image65.emf"/><Relationship Id="rId2" Type="http://schemas.openxmlformats.org/officeDocument/2006/relationships/oleObject" Target="../embeddings/oleObject7.bin"/><Relationship Id="rId1" Type="http://schemas.openxmlformats.org/officeDocument/2006/relationships/slideLayout" Target="../slideLayouts/slideLayout35.xml"/></Relationships>
</file>

<file path=ppt/slides/_rels/slide41.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image" Target="../media/image66.png"/><Relationship Id="rId1" Type="http://schemas.openxmlformats.org/officeDocument/2006/relationships/slideLayout" Target="../slideLayouts/slideLayout35.xml"/><Relationship Id="rId6" Type="http://schemas.openxmlformats.org/officeDocument/2006/relationships/image" Target="../media/image68.emf"/><Relationship Id="rId5" Type="http://schemas.openxmlformats.org/officeDocument/2006/relationships/oleObject" Target="../embeddings/oleObject9.bin"/><Relationship Id="rId4" Type="http://schemas.openxmlformats.org/officeDocument/2006/relationships/image" Target="../media/image67.emf"/></Relationships>
</file>

<file path=ppt/slides/_rels/slide42.xml.rels><?xml version="1.0" encoding="UTF-8" standalone="yes"?>
<Relationships xmlns="http://schemas.openxmlformats.org/package/2006/relationships"><Relationship Id="rId3" Type="http://schemas.openxmlformats.org/officeDocument/2006/relationships/image" Target="../media/image69.emf"/><Relationship Id="rId2" Type="http://schemas.openxmlformats.org/officeDocument/2006/relationships/oleObject" Target="../embeddings/oleObject10.bin"/><Relationship Id="rId1" Type="http://schemas.openxmlformats.org/officeDocument/2006/relationships/slideLayout" Target="../slideLayouts/slideLayout35.xml"/></Relationships>
</file>

<file path=ppt/slides/_rels/slide43.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35.xml"/></Relationships>
</file>

<file path=ppt/slides/_rels/slide44.xml.rels><?xml version="1.0" encoding="UTF-8" standalone="yes"?>
<Relationships xmlns="http://schemas.openxmlformats.org/package/2006/relationships"><Relationship Id="rId8" Type="http://schemas.openxmlformats.org/officeDocument/2006/relationships/image" Target="../media/image77.png"/><Relationship Id="rId3" Type="http://schemas.openxmlformats.org/officeDocument/2006/relationships/image" Target="../media/image72.png"/><Relationship Id="rId7" Type="http://schemas.openxmlformats.org/officeDocument/2006/relationships/image" Target="../media/image76.png"/><Relationship Id="rId2" Type="http://schemas.openxmlformats.org/officeDocument/2006/relationships/image" Target="../media/image71.png"/><Relationship Id="rId1" Type="http://schemas.openxmlformats.org/officeDocument/2006/relationships/slideLayout" Target="../slideLayouts/slideLayout36.xml"/><Relationship Id="rId6" Type="http://schemas.openxmlformats.org/officeDocument/2006/relationships/image" Target="../media/image75.png"/><Relationship Id="rId5" Type="http://schemas.openxmlformats.org/officeDocument/2006/relationships/image" Target="../media/image74.png"/><Relationship Id="rId4" Type="http://schemas.openxmlformats.org/officeDocument/2006/relationships/image" Target="../media/image73.png"/><Relationship Id="rId9" Type="http://schemas.openxmlformats.org/officeDocument/2006/relationships/image" Target="../media/image78.png"/></Relationships>
</file>

<file path=ppt/slides/_rels/slide45.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79.png"/><Relationship Id="rId1" Type="http://schemas.openxmlformats.org/officeDocument/2006/relationships/slideLayout" Target="../slideLayouts/slideLayout36.xml"/><Relationship Id="rId5" Type="http://schemas.openxmlformats.org/officeDocument/2006/relationships/image" Target="../media/image82.png"/><Relationship Id="rId4" Type="http://schemas.openxmlformats.org/officeDocument/2006/relationships/image" Target="../media/image81.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36.xml"/></Relationships>
</file>

<file path=ppt/slides/_rels/slide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6.xml"/></Relationships>
</file>

<file path=ppt/slides/_rels/slide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3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CC900B9-69A9-16D6-9DB4-FE565862D546}"/>
              </a:ext>
            </a:extLst>
          </p:cNvPr>
          <p:cNvSpPr>
            <a:spLocks noGrp="1"/>
          </p:cNvSpPr>
          <p:nvPr>
            <p:ph type="ctrTitle"/>
          </p:nvPr>
        </p:nvSpPr>
        <p:spPr/>
        <p:txBody>
          <a:bodyPr/>
          <a:lstStyle/>
          <a:p>
            <a:r>
              <a:rPr lang="en-GB" dirty="0"/>
              <a:t>Muons at extreme conditions: pressure</a:t>
            </a:r>
            <a:endParaRPr lang="en-GB" noProof="0" dirty="0"/>
          </a:p>
        </p:txBody>
      </p:sp>
      <p:sp>
        <p:nvSpPr>
          <p:cNvPr id="5" name="Textplatzhalter 4">
            <a:extLst>
              <a:ext uri="{FF2B5EF4-FFF2-40B4-BE49-F238E27FC236}">
                <a16:creationId xmlns:a16="http://schemas.microsoft.com/office/drawing/2014/main" id="{B939853F-959A-48E6-ACE2-F62A38A8EDAC}"/>
              </a:ext>
            </a:extLst>
          </p:cNvPr>
          <p:cNvSpPr>
            <a:spLocks noGrp="1"/>
          </p:cNvSpPr>
          <p:nvPr>
            <p:ph type="body" sz="quarter" idx="13"/>
          </p:nvPr>
        </p:nvSpPr>
        <p:spPr/>
        <p:txBody>
          <a:bodyPr/>
          <a:lstStyle/>
          <a:p>
            <a:r>
              <a:rPr lang="en-GB" noProof="0" dirty="0"/>
              <a:t>Rustem Khasanov</a:t>
            </a:r>
          </a:p>
        </p:txBody>
      </p:sp>
      <p:sp>
        <p:nvSpPr>
          <p:cNvPr id="6" name="Textplatzhalter 5">
            <a:extLst>
              <a:ext uri="{FF2B5EF4-FFF2-40B4-BE49-F238E27FC236}">
                <a16:creationId xmlns:a16="http://schemas.microsoft.com/office/drawing/2014/main" id="{64E10A4B-A01C-C271-87F1-8054278DB45B}"/>
              </a:ext>
            </a:extLst>
          </p:cNvPr>
          <p:cNvSpPr>
            <a:spLocks noGrp="1"/>
          </p:cNvSpPr>
          <p:nvPr>
            <p:ph type="body" sz="quarter" idx="14"/>
          </p:nvPr>
        </p:nvSpPr>
        <p:spPr/>
        <p:txBody>
          <a:bodyPr/>
          <a:lstStyle/>
          <a:p>
            <a:r>
              <a:rPr lang="en-GB" noProof="0" dirty="0"/>
              <a:t>Rigi </a:t>
            </a:r>
            <a:r>
              <a:rPr lang="en-GB" noProof="0" dirty="0" err="1"/>
              <a:t>Kaltbad</a:t>
            </a:r>
            <a:r>
              <a:rPr lang="en-GB" noProof="0" dirty="0"/>
              <a:t>, 16 January 2025</a:t>
            </a:r>
          </a:p>
        </p:txBody>
      </p:sp>
    </p:spTree>
    <p:extLst>
      <p:ext uri="{BB962C8B-B14F-4D97-AF65-F5344CB8AC3E}">
        <p14:creationId xmlns:p14="http://schemas.microsoft.com/office/powerpoint/2010/main" val="3247902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 name="Group 60"/>
          <p:cNvGrpSpPr/>
          <p:nvPr/>
        </p:nvGrpSpPr>
        <p:grpSpPr>
          <a:xfrm>
            <a:off x="579438" y="1984375"/>
            <a:ext cx="11120437" cy="3306763"/>
            <a:chOff x="579437" y="1614821"/>
            <a:chExt cx="11120437" cy="3306762"/>
          </a:xfrm>
        </p:grpSpPr>
        <p:grpSp>
          <p:nvGrpSpPr>
            <p:cNvPr id="55" name="Group 54"/>
            <p:cNvGrpSpPr/>
            <p:nvPr/>
          </p:nvGrpSpPr>
          <p:grpSpPr>
            <a:xfrm>
              <a:off x="579437" y="1614821"/>
              <a:ext cx="11120437" cy="3306762"/>
              <a:chOff x="579437" y="1614821"/>
              <a:chExt cx="11120437" cy="3306762"/>
            </a:xfrm>
          </p:grpSpPr>
          <p:graphicFrame>
            <p:nvGraphicFramePr>
              <p:cNvPr id="8" name="Object 7"/>
              <p:cNvGraphicFramePr>
                <a:graphicFrameLocks noChangeAspect="1"/>
              </p:cNvGraphicFramePr>
              <p:nvPr/>
            </p:nvGraphicFramePr>
            <p:xfrm>
              <a:off x="579437" y="1614821"/>
              <a:ext cx="11120437" cy="3306762"/>
            </p:xfrm>
            <a:graphic>
              <a:graphicData uri="http://schemas.openxmlformats.org/presentationml/2006/ole">
                <mc:AlternateContent xmlns:mc="http://schemas.openxmlformats.org/markup-compatibility/2006">
                  <mc:Choice xmlns:v="urn:schemas-microsoft-com:vml" Requires="v">
                    <p:oleObj name="Graph" r:id="rId2" imgW="24714720" imgH="7347240" progId="Origin95.Graph">
                      <p:embed/>
                    </p:oleObj>
                  </mc:Choice>
                  <mc:Fallback>
                    <p:oleObj name="Graph" r:id="rId2" imgW="24714720" imgH="7347240" progId="Origin95.Graph">
                      <p:embed/>
                      <p:pic>
                        <p:nvPicPr>
                          <p:cNvPr id="8" name="Object 7"/>
                          <p:cNvPicPr/>
                          <p:nvPr/>
                        </p:nvPicPr>
                        <p:blipFill>
                          <a:blip r:embed="rId3"/>
                          <a:stretch>
                            <a:fillRect/>
                          </a:stretch>
                        </p:blipFill>
                        <p:spPr>
                          <a:xfrm>
                            <a:off x="579437" y="1614821"/>
                            <a:ext cx="11120437" cy="3306762"/>
                          </a:xfrm>
                          <a:prstGeom prst="rect">
                            <a:avLst/>
                          </a:prstGeom>
                        </p:spPr>
                      </p:pic>
                    </p:oleObj>
                  </mc:Fallback>
                </mc:AlternateContent>
              </a:graphicData>
            </a:graphic>
          </p:graphicFrame>
          <p:sp>
            <p:nvSpPr>
              <p:cNvPr id="9" name="Oval 8"/>
              <p:cNvSpPr/>
              <p:nvPr/>
            </p:nvSpPr>
            <p:spPr>
              <a:xfrm>
                <a:off x="2588592" y="2663688"/>
                <a:ext cx="128104" cy="985078"/>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1600"/>
              </a:p>
            </p:txBody>
          </p:sp>
          <p:grpSp>
            <p:nvGrpSpPr>
              <p:cNvPr id="13" name="Group 12"/>
              <p:cNvGrpSpPr/>
              <p:nvPr/>
            </p:nvGrpSpPr>
            <p:grpSpPr>
              <a:xfrm rot="2700000">
                <a:off x="1174267" y="1792899"/>
                <a:ext cx="360000" cy="72000"/>
                <a:chOff x="1722782" y="481496"/>
                <a:chExt cx="993915" cy="256208"/>
              </a:xfrm>
              <a:scene3d>
                <a:camera prst="orthographicFront"/>
                <a:lightRig rig="flood" dir="t"/>
              </a:scene3d>
            </p:grpSpPr>
            <p:sp>
              <p:nvSpPr>
                <p:cNvPr id="11" name="Rectangle 10"/>
                <p:cNvSpPr/>
                <p:nvPr/>
              </p:nvSpPr>
              <p:spPr>
                <a:xfrm>
                  <a:off x="1722782" y="481496"/>
                  <a:ext cx="508000" cy="256208"/>
                </a:xfrm>
                <a:prstGeom prst="rect">
                  <a:avLst/>
                </a:prstGeom>
                <a:solidFill>
                  <a:srgbClr val="0070C0"/>
                </a:solidFill>
                <a:sp3d extrusionH="76200" prstMaterial="matte">
                  <a:bevelT w="114300" prst="hardEdge"/>
                  <a:extrusionClr>
                    <a:schemeClr val="tx1"/>
                  </a:extrusionClr>
                  <a:contourClr>
                    <a:schemeClr val="bg1"/>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1600"/>
                </a:p>
              </p:txBody>
            </p:sp>
            <p:sp>
              <p:nvSpPr>
                <p:cNvPr id="12" name="Rectangle 11"/>
                <p:cNvSpPr/>
                <p:nvPr/>
              </p:nvSpPr>
              <p:spPr>
                <a:xfrm>
                  <a:off x="2208697" y="481496"/>
                  <a:ext cx="508000" cy="256208"/>
                </a:xfrm>
                <a:prstGeom prst="rect">
                  <a:avLst/>
                </a:prstGeom>
                <a:solidFill>
                  <a:srgbClr val="FF0000"/>
                </a:solidFill>
                <a:sp3d extrusionH="76200" prstMaterial="matte">
                  <a:bevelT w="114300" prst="hardEdge"/>
                  <a:extrusionClr>
                    <a:schemeClr val="tx1"/>
                  </a:extrusionClr>
                  <a:contourClr>
                    <a:schemeClr val="bg1"/>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1600"/>
                </a:p>
              </p:txBody>
            </p:sp>
          </p:grpSp>
          <p:grpSp>
            <p:nvGrpSpPr>
              <p:cNvPr id="15" name="Group 14"/>
              <p:cNvGrpSpPr/>
              <p:nvPr/>
            </p:nvGrpSpPr>
            <p:grpSpPr>
              <a:xfrm rot="8100000">
                <a:off x="1176431" y="4374513"/>
                <a:ext cx="360000" cy="72000"/>
                <a:chOff x="1722782" y="481496"/>
                <a:chExt cx="993915" cy="256208"/>
              </a:xfrm>
              <a:scene3d>
                <a:camera prst="orthographicFront"/>
                <a:lightRig rig="flood" dir="t"/>
              </a:scene3d>
            </p:grpSpPr>
            <p:sp>
              <p:nvSpPr>
                <p:cNvPr id="16" name="Rectangle 15"/>
                <p:cNvSpPr/>
                <p:nvPr/>
              </p:nvSpPr>
              <p:spPr>
                <a:xfrm>
                  <a:off x="1722782" y="481496"/>
                  <a:ext cx="508000" cy="256208"/>
                </a:xfrm>
                <a:prstGeom prst="rect">
                  <a:avLst/>
                </a:prstGeom>
                <a:solidFill>
                  <a:srgbClr val="0070C0"/>
                </a:solidFill>
                <a:sp3d extrusionH="76200" prstMaterial="matte">
                  <a:bevelT w="114300" prst="hardEdge"/>
                  <a:extrusionClr>
                    <a:schemeClr val="tx1"/>
                  </a:extrusionClr>
                  <a:contourClr>
                    <a:schemeClr val="bg1"/>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1600"/>
                </a:p>
              </p:txBody>
            </p:sp>
            <p:sp>
              <p:nvSpPr>
                <p:cNvPr id="17" name="Rectangle 16"/>
                <p:cNvSpPr/>
                <p:nvPr/>
              </p:nvSpPr>
              <p:spPr>
                <a:xfrm>
                  <a:off x="2208697" y="481496"/>
                  <a:ext cx="508000" cy="256208"/>
                </a:xfrm>
                <a:prstGeom prst="rect">
                  <a:avLst/>
                </a:prstGeom>
                <a:solidFill>
                  <a:srgbClr val="FF0000"/>
                </a:solidFill>
                <a:sp3d extrusionH="76200" prstMaterial="matte">
                  <a:bevelT w="114300" prst="hardEdge"/>
                  <a:extrusionClr>
                    <a:schemeClr val="tx1"/>
                  </a:extrusionClr>
                  <a:contourClr>
                    <a:schemeClr val="bg1"/>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1600"/>
                </a:p>
              </p:txBody>
            </p:sp>
          </p:grpSp>
          <p:grpSp>
            <p:nvGrpSpPr>
              <p:cNvPr id="18" name="Group 17"/>
              <p:cNvGrpSpPr/>
              <p:nvPr/>
            </p:nvGrpSpPr>
            <p:grpSpPr>
              <a:xfrm rot="-2700000">
                <a:off x="3804046" y="1795996"/>
                <a:ext cx="360000" cy="72000"/>
                <a:chOff x="1722782" y="481496"/>
                <a:chExt cx="993915" cy="256208"/>
              </a:xfrm>
              <a:scene3d>
                <a:camera prst="orthographicFront"/>
                <a:lightRig rig="flood" dir="t"/>
              </a:scene3d>
            </p:grpSpPr>
            <p:sp>
              <p:nvSpPr>
                <p:cNvPr id="19" name="Rectangle 18"/>
                <p:cNvSpPr/>
                <p:nvPr/>
              </p:nvSpPr>
              <p:spPr>
                <a:xfrm>
                  <a:off x="1722782" y="481496"/>
                  <a:ext cx="508000" cy="256208"/>
                </a:xfrm>
                <a:prstGeom prst="rect">
                  <a:avLst/>
                </a:prstGeom>
                <a:solidFill>
                  <a:srgbClr val="0070C0"/>
                </a:solidFill>
                <a:sp3d extrusionH="76200" prstMaterial="matte">
                  <a:bevelT w="114300" prst="hardEdge"/>
                  <a:extrusionClr>
                    <a:schemeClr val="tx1"/>
                  </a:extrusionClr>
                  <a:contourClr>
                    <a:schemeClr val="bg1"/>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1600"/>
                </a:p>
              </p:txBody>
            </p:sp>
            <p:sp>
              <p:nvSpPr>
                <p:cNvPr id="20" name="Rectangle 19"/>
                <p:cNvSpPr/>
                <p:nvPr/>
              </p:nvSpPr>
              <p:spPr>
                <a:xfrm>
                  <a:off x="2208697" y="481496"/>
                  <a:ext cx="508000" cy="256208"/>
                </a:xfrm>
                <a:prstGeom prst="rect">
                  <a:avLst/>
                </a:prstGeom>
                <a:solidFill>
                  <a:srgbClr val="FF0000"/>
                </a:solidFill>
                <a:sp3d extrusionH="76200" prstMaterial="matte">
                  <a:bevelT w="114300" prst="hardEdge"/>
                  <a:extrusionClr>
                    <a:schemeClr val="tx1"/>
                  </a:extrusionClr>
                  <a:contourClr>
                    <a:schemeClr val="bg1"/>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1600"/>
                </a:p>
              </p:txBody>
            </p:sp>
          </p:grpSp>
          <p:grpSp>
            <p:nvGrpSpPr>
              <p:cNvPr id="21" name="Group 20"/>
              <p:cNvGrpSpPr/>
              <p:nvPr/>
            </p:nvGrpSpPr>
            <p:grpSpPr>
              <a:xfrm rot="13500000">
                <a:off x="3804046" y="4374513"/>
                <a:ext cx="360000" cy="72000"/>
                <a:chOff x="1722782" y="481496"/>
                <a:chExt cx="993915" cy="256208"/>
              </a:xfrm>
              <a:scene3d>
                <a:camera prst="orthographicFront"/>
                <a:lightRig rig="flood" dir="t"/>
              </a:scene3d>
            </p:grpSpPr>
            <p:sp>
              <p:nvSpPr>
                <p:cNvPr id="22" name="Rectangle 21"/>
                <p:cNvSpPr/>
                <p:nvPr/>
              </p:nvSpPr>
              <p:spPr>
                <a:xfrm>
                  <a:off x="1722782" y="481496"/>
                  <a:ext cx="508000" cy="256208"/>
                </a:xfrm>
                <a:prstGeom prst="rect">
                  <a:avLst/>
                </a:prstGeom>
                <a:solidFill>
                  <a:srgbClr val="0070C0"/>
                </a:solidFill>
                <a:sp3d extrusionH="76200" prstMaterial="matte">
                  <a:bevelT w="114300" prst="hardEdge"/>
                  <a:extrusionClr>
                    <a:schemeClr val="tx1"/>
                  </a:extrusionClr>
                  <a:contourClr>
                    <a:schemeClr val="bg1"/>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1600"/>
                </a:p>
              </p:txBody>
            </p:sp>
            <p:sp>
              <p:nvSpPr>
                <p:cNvPr id="23" name="Rectangle 22"/>
                <p:cNvSpPr/>
                <p:nvPr/>
              </p:nvSpPr>
              <p:spPr>
                <a:xfrm>
                  <a:off x="2208697" y="481496"/>
                  <a:ext cx="508000" cy="256208"/>
                </a:xfrm>
                <a:prstGeom prst="rect">
                  <a:avLst/>
                </a:prstGeom>
                <a:solidFill>
                  <a:srgbClr val="FF0000"/>
                </a:solidFill>
                <a:sp3d extrusionH="76200" prstMaterial="matte">
                  <a:bevelT w="114300" prst="hardEdge"/>
                  <a:extrusionClr>
                    <a:schemeClr val="tx1"/>
                  </a:extrusionClr>
                  <a:contourClr>
                    <a:schemeClr val="bg1"/>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1600"/>
                </a:p>
              </p:txBody>
            </p:sp>
          </p:grpSp>
          <p:grpSp>
            <p:nvGrpSpPr>
              <p:cNvPr id="24" name="Group 23"/>
              <p:cNvGrpSpPr/>
              <p:nvPr/>
            </p:nvGrpSpPr>
            <p:grpSpPr>
              <a:xfrm rot="13500000">
                <a:off x="7405325" y="4374511"/>
                <a:ext cx="360000" cy="72000"/>
                <a:chOff x="1722782" y="481496"/>
                <a:chExt cx="993915" cy="256208"/>
              </a:xfrm>
              <a:scene3d>
                <a:camera prst="orthographicFront"/>
                <a:lightRig rig="flood" dir="t"/>
              </a:scene3d>
            </p:grpSpPr>
            <p:sp>
              <p:nvSpPr>
                <p:cNvPr id="25" name="Rectangle 24"/>
                <p:cNvSpPr/>
                <p:nvPr/>
              </p:nvSpPr>
              <p:spPr>
                <a:xfrm>
                  <a:off x="1722782" y="481496"/>
                  <a:ext cx="508000" cy="256208"/>
                </a:xfrm>
                <a:prstGeom prst="rect">
                  <a:avLst/>
                </a:prstGeom>
                <a:solidFill>
                  <a:srgbClr val="0070C0"/>
                </a:solidFill>
                <a:sp3d extrusionH="76200" prstMaterial="matte">
                  <a:bevelT w="114300" prst="hardEdge"/>
                  <a:extrusionClr>
                    <a:schemeClr val="tx1"/>
                  </a:extrusionClr>
                  <a:contourClr>
                    <a:schemeClr val="bg1"/>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1600"/>
                </a:p>
              </p:txBody>
            </p:sp>
            <p:sp>
              <p:nvSpPr>
                <p:cNvPr id="26" name="Rectangle 25"/>
                <p:cNvSpPr/>
                <p:nvPr/>
              </p:nvSpPr>
              <p:spPr>
                <a:xfrm>
                  <a:off x="2208697" y="481496"/>
                  <a:ext cx="508000" cy="256208"/>
                </a:xfrm>
                <a:prstGeom prst="rect">
                  <a:avLst/>
                </a:prstGeom>
                <a:solidFill>
                  <a:srgbClr val="FF0000"/>
                </a:solidFill>
                <a:sp3d extrusionH="76200" prstMaterial="matte">
                  <a:bevelT w="114300" prst="hardEdge"/>
                  <a:extrusionClr>
                    <a:schemeClr val="tx1"/>
                  </a:extrusionClr>
                  <a:contourClr>
                    <a:schemeClr val="bg1"/>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1600"/>
                </a:p>
              </p:txBody>
            </p:sp>
          </p:grpSp>
          <p:grpSp>
            <p:nvGrpSpPr>
              <p:cNvPr id="27" name="Group 26"/>
              <p:cNvGrpSpPr/>
              <p:nvPr/>
            </p:nvGrpSpPr>
            <p:grpSpPr>
              <a:xfrm rot="13500000">
                <a:off x="11006603" y="4374511"/>
                <a:ext cx="360000" cy="72000"/>
                <a:chOff x="1722782" y="481496"/>
                <a:chExt cx="993915" cy="256208"/>
              </a:xfrm>
              <a:scene3d>
                <a:camera prst="orthographicFront"/>
                <a:lightRig rig="flood" dir="t"/>
              </a:scene3d>
            </p:grpSpPr>
            <p:sp>
              <p:nvSpPr>
                <p:cNvPr id="28" name="Rectangle 27"/>
                <p:cNvSpPr/>
                <p:nvPr/>
              </p:nvSpPr>
              <p:spPr>
                <a:xfrm>
                  <a:off x="1722782" y="481496"/>
                  <a:ext cx="508000" cy="256208"/>
                </a:xfrm>
                <a:prstGeom prst="rect">
                  <a:avLst/>
                </a:prstGeom>
                <a:solidFill>
                  <a:srgbClr val="0070C0"/>
                </a:solidFill>
                <a:sp3d extrusionH="76200" prstMaterial="matte">
                  <a:bevelT w="114300" prst="hardEdge"/>
                  <a:extrusionClr>
                    <a:schemeClr val="tx1"/>
                  </a:extrusionClr>
                  <a:contourClr>
                    <a:schemeClr val="bg1"/>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1600"/>
                </a:p>
              </p:txBody>
            </p:sp>
            <p:sp>
              <p:nvSpPr>
                <p:cNvPr id="29" name="Rectangle 28"/>
                <p:cNvSpPr/>
                <p:nvPr/>
              </p:nvSpPr>
              <p:spPr>
                <a:xfrm>
                  <a:off x="2208697" y="481496"/>
                  <a:ext cx="508000" cy="256208"/>
                </a:xfrm>
                <a:prstGeom prst="rect">
                  <a:avLst/>
                </a:prstGeom>
                <a:solidFill>
                  <a:srgbClr val="FF0000"/>
                </a:solidFill>
                <a:sp3d extrusionH="76200" prstMaterial="matte">
                  <a:bevelT w="114300" prst="hardEdge"/>
                  <a:extrusionClr>
                    <a:schemeClr val="tx1"/>
                  </a:extrusionClr>
                  <a:contourClr>
                    <a:schemeClr val="bg1"/>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1600"/>
                </a:p>
              </p:txBody>
            </p:sp>
          </p:grpSp>
          <p:grpSp>
            <p:nvGrpSpPr>
              <p:cNvPr id="30" name="Group 29"/>
              <p:cNvGrpSpPr/>
              <p:nvPr/>
            </p:nvGrpSpPr>
            <p:grpSpPr>
              <a:xfrm rot="-2700000">
                <a:off x="7405326" y="1795995"/>
                <a:ext cx="360000" cy="72000"/>
                <a:chOff x="1722782" y="481496"/>
                <a:chExt cx="993915" cy="256208"/>
              </a:xfrm>
              <a:scene3d>
                <a:camera prst="orthographicFront"/>
                <a:lightRig rig="flood" dir="t"/>
              </a:scene3d>
            </p:grpSpPr>
            <p:sp>
              <p:nvSpPr>
                <p:cNvPr id="31" name="Rectangle 30"/>
                <p:cNvSpPr/>
                <p:nvPr/>
              </p:nvSpPr>
              <p:spPr>
                <a:xfrm>
                  <a:off x="1722782" y="481496"/>
                  <a:ext cx="508000" cy="256208"/>
                </a:xfrm>
                <a:prstGeom prst="rect">
                  <a:avLst/>
                </a:prstGeom>
                <a:solidFill>
                  <a:srgbClr val="0070C0"/>
                </a:solidFill>
                <a:sp3d extrusionH="76200" prstMaterial="matte">
                  <a:bevelT w="114300" prst="hardEdge"/>
                  <a:extrusionClr>
                    <a:schemeClr val="tx1"/>
                  </a:extrusionClr>
                  <a:contourClr>
                    <a:schemeClr val="bg1"/>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1600"/>
                </a:p>
              </p:txBody>
            </p:sp>
            <p:sp>
              <p:nvSpPr>
                <p:cNvPr id="32" name="Rectangle 31"/>
                <p:cNvSpPr/>
                <p:nvPr/>
              </p:nvSpPr>
              <p:spPr>
                <a:xfrm>
                  <a:off x="2208697" y="481496"/>
                  <a:ext cx="508000" cy="256208"/>
                </a:xfrm>
                <a:prstGeom prst="rect">
                  <a:avLst/>
                </a:prstGeom>
                <a:solidFill>
                  <a:srgbClr val="FF0000"/>
                </a:solidFill>
                <a:sp3d extrusionH="76200" prstMaterial="matte">
                  <a:bevelT w="114300" prst="hardEdge"/>
                  <a:extrusionClr>
                    <a:schemeClr val="tx1"/>
                  </a:extrusionClr>
                  <a:contourClr>
                    <a:schemeClr val="bg1"/>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1600"/>
                </a:p>
              </p:txBody>
            </p:sp>
          </p:grpSp>
          <p:grpSp>
            <p:nvGrpSpPr>
              <p:cNvPr id="33" name="Group 32"/>
              <p:cNvGrpSpPr/>
              <p:nvPr/>
            </p:nvGrpSpPr>
            <p:grpSpPr>
              <a:xfrm rot="-2700000">
                <a:off x="11006605" y="1792898"/>
                <a:ext cx="360000" cy="72000"/>
                <a:chOff x="1722782" y="481496"/>
                <a:chExt cx="993915" cy="256208"/>
              </a:xfrm>
              <a:scene3d>
                <a:camera prst="orthographicFront"/>
                <a:lightRig rig="flood" dir="t"/>
              </a:scene3d>
            </p:grpSpPr>
            <p:sp>
              <p:nvSpPr>
                <p:cNvPr id="34" name="Rectangle 33"/>
                <p:cNvSpPr/>
                <p:nvPr/>
              </p:nvSpPr>
              <p:spPr>
                <a:xfrm>
                  <a:off x="1722782" y="481496"/>
                  <a:ext cx="508000" cy="256208"/>
                </a:xfrm>
                <a:prstGeom prst="rect">
                  <a:avLst/>
                </a:prstGeom>
                <a:solidFill>
                  <a:srgbClr val="0070C0"/>
                </a:solidFill>
                <a:sp3d extrusionH="76200" prstMaterial="matte">
                  <a:bevelT w="114300" prst="hardEdge"/>
                  <a:extrusionClr>
                    <a:schemeClr val="tx1"/>
                  </a:extrusionClr>
                  <a:contourClr>
                    <a:schemeClr val="bg1"/>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1600"/>
                </a:p>
              </p:txBody>
            </p:sp>
            <p:sp>
              <p:nvSpPr>
                <p:cNvPr id="35" name="Rectangle 34"/>
                <p:cNvSpPr/>
                <p:nvPr/>
              </p:nvSpPr>
              <p:spPr>
                <a:xfrm>
                  <a:off x="2208697" y="481496"/>
                  <a:ext cx="508000" cy="256208"/>
                </a:xfrm>
                <a:prstGeom prst="rect">
                  <a:avLst/>
                </a:prstGeom>
                <a:solidFill>
                  <a:srgbClr val="FF0000"/>
                </a:solidFill>
                <a:sp3d extrusionH="76200" prstMaterial="matte">
                  <a:bevelT w="114300" prst="hardEdge"/>
                  <a:extrusionClr>
                    <a:schemeClr val="tx1"/>
                  </a:extrusionClr>
                  <a:contourClr>
                    <a:schemeClr val="bg1"/>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1600"/>
                </a:p>
              </p:txBody>
            </p:sp>
          </p:grpSp>
          <p:grpSp>
            <p:nvGrpSpPr>
              <p:cNvPr id="36" name="Group 35"/>
              <p:cNvGrpSpPr/>
              <p:nvPr/>
            </p:nvGrpSpPr>
            <p:grpSpPr>
              <a:xfrm rot="8100000">
                <a:off x="4804069" y="4401379"/>
                <a:ext cx="180000" cy="72000"/>
                <a:chOff x="1722782" y="481496"/>
                <a:chExt cx="993915" cy="256208"/>
              </a:xfrm>
              <a:scene3d>
                <a:camera prst="orthographicFront"/>
                <a:lightRig rig="flood" dir="t"/>
              </a:scene3d>
            </p:grpSpPr>
            <p:sp>
              <p:nvSpPr>
                <p:cNvPr id="37" name="Rectangle 36"/>
                <p:cNvSpPr/>
                <p:nvPr/>
              </p:nvSpPr>
              <p:spPr>
                <a:xfrm>
                  <a:off x="1722782" y="481496"/>
                  <a:ext cx="508000" cy="256208"/>
                </a:xfrm>
                <a:prstGeom prst="rect">
                  <a:avLst/>
                </a:prstGeom>
                <a:solidFill>
                  <a:srgbClr val="0070C0"/>
                </a:solidFill>
                <a:sp3d extrusionH="76200" prstMaterial="matte">
                  <a:bevelT w="114300" prst="hardEdge"/>
                  <a:extrusionClr>
                    <a:schemeClr val="tx1"/>
                  </a:extrusionClr>
                  <a:contourClr>
                    <a:schemeClr val="bg1"/>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1600"/>
                </a:p>
              </p:txBody>
            </p:sp>
            <p:sp>
              <p:nvSpPr>
                <p:cNvPr id="38" name="Rectangle 37"/>
                <p:cNvSpPr/>
                <p:nvPr/>
              </p:nvSpPr>
              <p:spPr>
                <a:xfrm>
                  <a:off x="2208697" y="481496"/>
                  <a:ext cx="508000" cy="256208"/>
                </a:xfrm>
                <a:prstGeom prst="rect">
                  <a:avLst/>
                </a:prstGeom>
                <a:solidFill>
                  <a:srgbClr val="FF0000"/>
                </a:solidFill>
                <a:sp3d extrusionH="76200" prstMaterial="matte">
                  <a:bevelT w="114300" prst="hardEdge"/>
                  <a:extrusionClr>
                    <a:schemeClr val="tx1"/>
                  </a:extrusionClr>
                  <a:contourClr>
                    <a:schemeClr val="bg1"/>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1600"/>
                </a:p>
              </p:txBody>
            </p:sp>
          </p:grpSp>
          <p:grpSp>
            <p:nvGrpSpPr>
              <p:cNvPr id="39" name="Group 38"/>
              <p:cNvGrpSpPr/>
              <p:nvPr/>
            </p:nvGrpSpPr>
            <p:grpSpPr>
              <a:xfrm rot="8100000">
                <a:off x="8415699" y="4403503"/>
                <a:ext cx="90000" cy="72000"/>
                <a:chOff x="1722782" y="481496"/>
                <a:chExt cx="993915" cy="256208"/>
              </a:xfrm>
              <a:scene3d>
                <a:camera prst="orthographicFront"/>
                <a:lightRig rig="flood" dir="t"/>
              </a:scene3d>
            </p:grpSpPr>
            <p:sp>
              <p:nvSpPr>
                <p:cNvPr id="40" name="Rectangle 39"/>
                <p:cNvSpPr/>
                <p:nvPr/>
              </p:nvSpPr>
              <p:spPr>
                <a:xfrm>
                  <a:off x="1722782" y="481496"/>
                  <a:ext cx="508000" cy="256208"/>
                </a:xfrm>
                <a:prstGeom prst="rect">
                  <a:avLst/>
                </a:prstGeom>
                <a:solidFill>
                  <a:srgbClr val="0070C0"/>
                </a:solidFill>
                <a:sp3d extrusionH="76200" prstMaterial="matte">
                  <a:bevelT w="114300" prst="hardEdge"/>
                  <a:extrusionClr>
                    <a:schemeClr val="tx1"/>
                  </a:extrusionClr>
                  <a:contourClr>
                    <a:schemeClr val="bg1"/>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1600"/>
                </a:p>
              </p:txBody>
            </p:sp>
            <p:sp>
              <p:nvSpPr>
                <p:cNvPr id="41" name="Rectangle 40"/>
                <p:cNvSpPr/>
                <p:nvPr/>
              </p:nvSpPr>
              <p:spPr>
                <a:xfrm>
                  <a:off x="2208697" y="481496"/>
                  <a:ext cx="508000" cy="256208"/>
                </a:xfrm>
                <a:prstGeom prst="rect">
                  <a:avLst/>
                </a:prstGeom>
                <a:solidFill>
                  <a:srgbClr val="FF0000"/>
                </a:solidFill>
                <a:sp3d extrusionH="76200" prstMaterial="matte">
                  <a:bevelT w="114300" prst="hardEdge"/>
                  <a:extrusionClr>
                    <a:schemeClr val="tx1"/>
                  </a:extrusionClr>
                  <a:contourClr>
                    <a:schemeClr val="bg1"/>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1600"/>
                </a:p>
              </p:txBody>
            </p:sp>
          </p:grpSp>
          <p:grpSp>
            <p:nvGrpSpPr>
              <p:cNvPr id="42" name="Group 41"/>
              <p:cNvGrpSpPr/>
              <p:nvPr/>
            </p:nvGrpSpPr>
            <p:grpSpPr>
              <a:xfrm rot="2700000">
                <a:off x="4801906" y="1802243"/>
                <a:ext cx="180000" cy="72000"/>
                <a:chOff x="1722782" y="481496"/>
                <a:chExt cx="993915" cy="256208"/>
              </a:xfrm>
              <a:scene3d>
                <a:camera prst="orthographicFront"/>
                <a:lightRig rig="flood" dir="t"/>
              </a:scene3d>
            </p:grpSpPr>
            <p:sp>
              <p:nvSpPr>
                <p:cNvPr id="43" name="Rectangle 42"/>
                <p:cNvSpPr/>
                <p:nvPr/>
              </p:nvSpPr>
              <p:spPr>
                <a:xfrm>
                  <a:off x="1722782" y="481496"/>
                  <a:ext cx="508000" cy="256208"/>
                </a:xfrm>
                <a:prstGeom prst="rect">
                  <a:avLst/>
                </a:prstGeom>
                <a:solidFill>
                  <a:srgbClr val="0070C0"/>
                </a:solidFill>
                <a:sp3d extrusionH="76200" prstMaterial="matte">
                  <a:bevelT w="114300" prst="hardEdge"/>
                  <a:extrusionClr>
                    <a:schemeClr val="tx1"/>
                  </a:extrusionClr>
                  <a:contourClr>
                    <a:schemeClr val="bg1"/>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1600"/>
                </a:p>
              </p:txBody>
            </p:sp>
            <p:sp>
              <p:nvSpPr>
                <p:cNvPr id="44" name="Rectangle 43"/>
                <p:cNvSpPr/>
                <p:nvPr/>
              </p:nvSpPr>
              <p:spPr>
                <a:xfrm>
                  <a:off x="2208697" y="481496"/>
                  <a:ext cx="508000" cy="256208"/>
                </a:xfrm>
                <a:prstGeom prst="rect">
                  <a:avLst/>
                </a:prstGeom>
                <a:solidFill>
                  <a:srgbClr val="FF0000"/>
                </a:solidFill>
                <a:sp3d extrusionH="76200" prstMaterial="matte">
                  <a:bevelT w="114300" prst="hardEdge"/>
                  <a:extrusionClr>
                    <a:schemeClr val="tx1"/>
                  </a:extrusionClr>
                  <a:contourClr>
                    <a:schemeClr val="bg1"/>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1600"/>
                </a:p>
              </p:txBody>
            </p:sp>
          </p:grpSp>
          <p:grpSp>
            <p:nvGrpSpPr>
              <p:cNvPr id="45" name="Group 44"/>
              <p:cNvGrpSpPr/>
              <p:nvPr/>
            </p:nvGrpSpPr>
            <p:grpSpPr>
              <a:xfrm rot="2700000">
                <a:off x="8413537" y="1821181"/>
                <a:ext cx="90000" cy="72000"/>
                <a:chOff x="1722782" y="481496"/>
                <a:chExt cx="993915" cy="256208"/>
              </a:xfrm>
              <a:scene3d>
                <a:camera prst="orthographicFront"/>
                <a:lightRig rig="flood" dir="t"/>
              </a:scene3d>
            </p:grpSpPr>
            <p:sp>
              <p:nvSpPr>
                <p:cNvPr id="46" name="Rectangle 45"/>
                <p:cNvSpPr/>
                <p:nvPr/>
              </p:nvSpPr>
              <p:spPr>
                <a:xfrm>
                  <a:off x="1722782" y="481496"/>
                  <a:ext cx="508000" cy="256208"/>
                </a:xfrm>
                <a:prstGeom prst="rect">
                  <a:avLst/>
                </a:prstGeom>
                <a:solidFill>
                  <a:srgbClr val="0070C0"/>
                </a:solidFill>
                <a:sp3d extrusionH="76200" prstMaterial="matte">
                  <a:bevelT w="114300" prst="hardEdge"/>
                  <a:extrusionClr>
                    <a:schemeClr val="tx1"/>
                  </a:extrusionClr>
                  <a:contourClr>
                    <a:schemeClr val="bg1"/>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1600"/>
                </a:p>
              </p:txBody>
            </p:sp>
            <p:sp>
              <p:nvSpPr>
                <p:cNvPr id="47" name="Rectangle 46"/>
                <p:cNvSpPr/>
                <p:nvPr/>
              </p:nvSpPr>
              <p:spPr>
                <a:xfrm>
                  <a:off x="2208697" y="481496"/>
                  <a:ext cx="508000" cy="256208"/>
                </a:xfrm>
                <a:prstGeom prst="rect">
                  <a:avLst/>
                </a:prstGeom>
                <a:solidFill>
                  <a:srgbClr val="FF0000"/>
                </a:solidFill>
                <a:sp3d extrusionH="76200" prstMaterial="matte">
                  <a:bevelT w="114300" prst="hardEdge"/>
                  <a:extrusionClr>
                    <a:schemeClr val="tx1"/>
                  </a:extrusionClr>
                  <a:contourClr>
                    <a:schemeClr val="bg1"/>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1600"/>
                </a:p>
              </p:txBody>
            </p:sp>
          </p:grpSp>
          <p:sp>
            <p:nvSpPr>
              <p:cNvPr id="48" name="Oval 47"/>
              <p:cNvSpPr/>
              <p:nvPr/>
            </p:nvSpPr>
            <p:spPr>
              <a:xfrm>
                <a:off x="5925930" y="2680793"/>
                <a:ext cx="136938" cy="985080"/>
              </a:xfrm>
              <a:custGeom>
                <a:avLst/>
                <a:gdLst>
                  <a:gd name="connsiteX0" fmla="*/ 0 w 128104"/>
                  <a:gd name="connsiteY0" fmla="*/ 492539 h 985078"/>
                  <a:gd name="connsiteX1" fmla="*/ 64052 w 128104"/>
                  <a:gd name="connsiteY1" fmla="*/ 0 h 985078"/>
                  <a:gd name="connsiteX2" fmla="*/ 128104 w 128104"/>
                  <a:gd name="connsiteY2" fmla="*/ 492539 h 985078"/>
                  <a:gd name="connsiteX3" fmla="*/ 64052 w 128104"/>
                  <a:gd name="connsiteY3" fmla="*/ 985078 h 985078"/>
                  <a:gd name="connsiteX4" fmla="*/ 0 w 128104"/>
                  <a:gd name="connsiteY4" fmla="*/ 492539 h 985078"/>
                  <a:gd name="connsiteX0" fmla="*/ 0 w 106017"/>
                  <a:gd name="connsiteY0" fmla="*/ 492539 h 985078"/>
                  <a:gd name="connsiteX1" fmla="*/ 64052 w 106017"/>
                  <a:gd name="connsiteY1" fmla="*/ 0 h 985078"/>
                  <a:gd name="connsiteX2" fmla="*/ 106017 w 106017"/>
                  <a:gd name="connsiteY2" fmla="*/ 492539 h 985078"/>
                  <a:gd name="connsiteX3" fmla="*/ 64052 w 106017"/>
                  <a:gd name="connsiteY3" fmla="*/ 985078 h 985078"/>
                  <a:gd name="connsiteX4" fmla="*/ 0 w 106017"/>
                  <a:gd name="connsiteY4" fmla="*/ 492539 h 985078"/>
                  <a:gd name="connsiteX0" fmla="*/ 0 w 123687"/>
                  <a:gd name="connsiteY0" fmla="*/ 492540 h 985080"/>
                  <a:gd name="connsiteX1" fmla="*/ 64052 w 123687"/>
                  <a:gd name="connsiteY1" fmla="*/ 1 h 985080"/>
                  <a:gd name="connsiteX2" fmla="*/ 123687 w 123687"/>
                  <a:gd name="connsiteY2" fmla="*/ 496957 h 985080"/>
                  <a:gd name="connsiteX3" fmla="*/ 64052 w 123687"/>
                  <a:gd name="connsiteY3" fmla="*/ 985079 h 985080"/>
                  <a:gd name="connsiteX4" fmla="*/ 0 w 123687"/>
                  <a:gd name="connsiteY4" fmla="*/ 492540 h 985080"/>
                  <a:gd name="connsiteX0" fmla="*/ 0 w 154608"/>
                  <a:gd name="connsiteY0" fmla="*/ 492540 h 985080"/>
                  <a:gd name="connsiteX1" fmla="*/ 94973 w 154608"/>
                  <a:gd name="connsiteY1" fmla="*/ 1 h 985080"/>
                  <a:gd name="connsiteX2" fmla="*/ 154608 w 154608"/>
                  <a:gd name="connsiteY2" fmla="*/ 496957 h 985080"/>
                  <a:gd name="connsiteX3" fmla="*/ 94973 w 154608"/>
                  <a:gd name="connsiteY3" fmla="*/ 985079 h 985080"/>
                  <a:gd name="connsiteX4" fmla="*/ 0 w 154608"/>
                  <a:gd name="connsiteY4" fmla="*/ 492540 h 985080"/>
                  <a:gd name="connsiteX0" fmla="*/ 0 w 136938"/>
                  <a:gd name="connsiteY0" fmla="*/ 492540 h 985080"/>
                  <a:gd name="connsiteX1" fmla="*/ 94973 w 136938"/>
                  <a:gd name="connsiteY1" fmla="*/ 1 h 985080"/>
                  <a:gd name="connsiteX2" fmla="*/ 136938 w 136938"/>
                  <a:gd name="connsiteY2" fmla="*/ 496957 h 985080"/>
                  <a:gd name="connsiteX3" fmla="*/ 94973 w 136938"/>
                  <a:gd name="connsiteY3" fmla="*/ 985079 h 985080"/>
                  <a:gd name="connsiteX4" fmla="*/ 0 w 136938"/>
                  <a:gd name="connsiteY4" fmla="*/ 492540 h 9850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938" h="985080">
                    <a:moveTo>
                      <a:pt x="0" y="492540"/>
                    </a:moveTo>
                    <a:cubicBezTo>
                      <a:pt x="0" y="220518"/>
                      <a:pt x="72150" y="-735"/>
                      <a:pt x="94973" y="1"/>
                    </a:cubicBezTo>
                    <a:cubicBezTo>
                      <a:pt x="117796" y="737"/>
                      <a:pt x="136938" y="224935"/>
                      <a:pt x="136938" y="496957"/>
                    </a:cubicBezTo>
                    <a:cubicBezTo>
                      <a:pt x="136938" y="768979"/>
                      <a:pt x="117796" y="985815"/>
                      <a:pt x="94973" y="985079"/>
                    </a:cubicBezTo>
                    <a:cubicBezTo>
                      <a:pt x="72150" y="984343"/>
                      <a:pt x="0" y="764562"/>
                      <a:pt x="0" y="492540"/>
                    </a:cubicBezTo>
                    <a:close/>
                  </a:path>
                </a:pathLst>
              </a:cu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1600"/>
              </a:p>
            </p:txBody>
          </p:sp>
          <p:sp>
            <p:nvSpPr>
              <p:cNvPr id="49" name="Oval 48"/>
              <p:cNvSpPr/>
              <p:nvPr/>
            </p:nvSpPr>
            <p:spPr>
              <a:xfrm>
                <a:off x="9212472" y="2671953"/>
                <a:ext cx="160614" cy="985091"/>
              </a:xfrm>
              <a:custGeom>
                <a:avLst/>
                <a:gdLst>
                  <a:gd name="connsiteX0" fmla="*/ 0 w 128104"/>
                  <a:gd name="connsiteY0" fmla="*/ 492539 h 985078"/>
                  <a:gd name="connsiteX1" fmla="*/ 64052 w 128104"/>
                  <a:gd name="connsiteY1" fmla="*/ 0 h 985078"/>
                  <a:gd name="connsiteX2" fmla="*/ 128104 w 128104"/>
                  <a:gd name="connsiteY2" fmla="*/ 492539 h 985078"/>
                  <a:gd name="connsiteX3" fmla="*/ 64052 w 128104"/>
                  <a:gd name="connsiteY3" fmla="*/ 985078 h 985078"/>
                  <a:gd name="connsiteX4" fmla="*/ 0 w 128104"/>
                  <a:gd name="connsiteY4" fmla="*/ 492539 h 985078"/>
                  <a:gd name="connsiteX0" fmla="*/ 0 w 194365"/>
                  <a:gd name="connsiteY0" fmla="*/ 483711 h 985092"/>
                  <a:gd name="connsiteX1" fmla="*/ 130313 w 194365"/>
                  <a:gd name="connsiteY1" fmla="*/ 7 h 985092"/>
                  <a:gd name="connsiteX2" fmla="*/ 194365 w 194365"/>
                  <a:gd name="connsiteY2" fmla="*/ 492546 h 985092"/>
                  <a:gd name="connsiteX3" fmla="*/ 130313 w 194365"/>
                  <a:gd name="connsiteY3" fmla="*/ 985085 h 985092"/>
                  <a:gd name="connsiteX4" fmla="*/ 0 w 194365"/>
                  <a:gd name="connsiteY4" fmla="*/ 483711 h 985092"/>
                  <a:gd name="connsiteX0" fmla="*/ 0 w 144677"/>
                  <a:gd name="connsiteY0" fmla="*/ 483711 h 985092"/>
                  <a:gd name="connsiteX1" fmla="*/ 130313 w 144677"/>
                  <a:gd name="connsiteY1" fmla="*/ 7 h 985092"/>
                  <a:gd name="connsiteX2" fmla="*/ 141356 w 144677"/>
                  <a:gd name="connsiteY2" fmla="*/ 492546 h 985092"/>
                  <a:gd name="connsiteX3" fmla="*/ 130313 w 144677"/>
                  <a:gd name="connsiteY3" fmla="*/ 985085 h 985092"/>
                  <a:gd name="connsiteX4" fmla="*/ 0 w 144677"/>
                  <a:gd name="connsiteY4" fmla="*/ 483711 h 985092"/>
                  <a:gd name="connsiteX0" fmla="*/ 89 w 160703"/>
                  <a:gd name="connsiteY0" fmla="*/ 483710 h 985091"/>
                  <a:gd name="connsiteX1" fmla="*/ 152489 w 160703"/>
                  <a:gd name="connsiteY1" fmla="*/ 6 h 985091"/>
                  <a:gd name="connsiteX2" fmla="*/ 141445 w 160703"/>
                  <a:gd name="connsiteY2" fmla="*/ 492545 h 985091"/>
                  <a:gd name="connsiteX3" fmla="*/ 130402 w 160703"/>
                  <a:gd name="connsiteY3" fmla="*/ 985084 h 985091"/>
                  <a:gd name="connsiteX4" fmla="*/ 89 w 160703"/>
                  <a:gd name="connsiteY4" fmla="*/ 483710 h 985091"/>
                  <a:gd name="connsiteX0" fmla="*/ 0 w 160614"/>
                  <a:gd name="connsiteY0" fmla="*/ 483710 h 985091"/>
                  <a:gd name="connsiteX1" fmla="*/ 152400 w 160614"/>
                  <a:gd name="connsiteY1" fmla="*/ 6 h 985091"/>
                  <a:gd name="connsiteX2" fmla="*/ 141356 w 160614"/>
                  <a:gd name="connsiteY2" fmla="*/ 492545 h 985091"/>
                  <a:gd name="connsiteX3" fmla="*/ 152400 w 160614"/>
                  <a:gd name="connsiteY3" fmla="*/ 985084 h 985091"/>
                  <a:gd name="connsiteX4" fmla="*/ 0 w 160614"/>
                  <a:gd name="connsiteY4" fmla="*/ 483710 h 9850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614" h="985091">
                    <a:moveTo>
                      <a:pt x="0" y="483710"/>
                    </a:moveTo>
                    <a:cubicBezTo>
                      <a:pt x="0" y="319530"/>
                      <a:pt x="128841" y="-1466"/>
                      <a:pt x="152400" y="6"/>
                    </a:cubicBezTo>
                    <a:cubicBezTo>
                      <a:pt x="175959" y="1478"/>
                      <a:pt x="141356" y="220523"/>
                      <a:pt x="141356" y="492545"/>
                    </a:cubicBezTo>
                    <a:cubicBezTo>
                      <a:pt x="141356" y="764567"/>
                      <a:pt x="175959" y="986556"/>
                      <a:pt x="152400" y="985084"/>
                    </a:cubicBezTo>
                    <a:cubicBezTo>
                      <a:pt x="128841" y="983612"/>
                      <a:pt x="0" y="647890"/>
                      <a:pt x="0" y="483710"/>
                    </a:cubicBezTo>
                    <a:close/>
                  </a:path>
                </a:pathLst>
              </a:cu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1600"/>
              </a:p>
            </p:txBody>
          </p:sp>
          <p:cxnSp>
            <p:nvCxnSpPr>
              <p:cNvPr id="51" name="Straight Arrow Connector 50"/>
              <p:cNvCxnSpPr/>
              <p:nvPr/>
            </p:nvCxnSpPr>
            <p:spPr>
              <a:xfrm rot="2700000" flipV="1">
                <a:off x="2296173" y="3498575"/>
                <a:ext cx="335722" cy="4417"/>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p:nvPr/>
            </p:nvCxnSpPr>
            <p:spPr>
              <a:xfrm rot="13500000" flipV="1">
                <a:off x="2677812" y="2790001"/>
                <a:ext cx="335722" cy="4417"/>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3" name="Straight Arrow Connector 52"/>
              <p:cNvCxnSpPr/>
              <p:nvPr/>
            </p:nvCxnSpPr>
            <p:spPr>
              <a:xfrm rot="8100000" flipV="1">
                <a:off x="2677811" y="3498573"/>
                <a:ext cx="335722" cy="4417"/>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4" name="Straight Arrow Connector 53"/>
              <p:cNvCxnSpPr/>
              <p:nvPr/>
            </p:nvCxnSpPr>
            <p:spPr>
              <a:xfrm rot="-2700000" flipV="1">
                <a:off x="2285128" y="2790002"/>
                <a:ext cx="335722" cy="4417"/>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sp>
          <p:nvSpPr>
            <p:cNvPr id="56" name="TextBox 55"/>
            <p:cNvSpPr txBox="1"/>
            <p:nvPr/>
          </p:nvSpPr>
          <p:spPr>
            <a:xfrm>
              <a:off x="2171001" y="3112014"/>
              <a:ext cx="364202" cy="338554"/>
            </a:xfrm>
            <a:prstGeom prst="rect">
              <a:avLst/>
            </a:prstGeom>
            <a:noFill/>
          </p:spPr>
          <p:txBody>
            <a:bodyPr wrap="none" rtlCol="0">
              <a:spAutoFit/>
            </a:bodyPr>
            <a:lstStyle/>
            <a:p>
              <a:r>
                <a:rPr lang="en-US" sz="1600" b="1" i="1" dirty="0">
                  <a:solidFill>
                    <a:srgbClr val="FF0000"/>
                  </a:solidFill>
                </a:rPr>
                <a:t>F</a:t>
              </a:r>
              <a:r>
                <a:rPr lang="en-US" sz="1600" baseline="-25000" dirty="0">
                  <a:solidFill>
                    <a:srgbClr val="FF0000"/>
                  </a:solidFill>
                </a:rPr>
                <a:t>L</a:t>
              </a:r>
              <a:endParaRPr lang="de-CH" sz="1600" baseline="-25000" dirty="0">
                <a:solidFill>
                  <a:srgbClr val="FF0000"/>
                </a:solidFill>
              </a:endParaRPr>
            </a:p>
          </p:txBody>
        </p:sp>
        <p:sp>
          <p:nvSpPr>
            <p:cNvPr id="57" name="TextBox 56"/>
            <p:cNvSpPr txBox="1"/>
            <p:nvPr/>
          </p:nvSpPr>
          <p:spPr>
            <a:xfrm>
              <a:off x="2810134" y="2814518"/>
              <a:ext cx="364202" cy="338554"/>
            </a:xfrm>
            <a:prstGeom prst="rect">
              <a:avLst/>
            </a:prstGeom>
            <a:noFill/>
          </p:spPr>
          <p:txBody>
            <a:bodyPr wrap="none" rtlCol="0">
              <a:spAutoFit/>
            </a:bodyPr>
            <a:lstStyle/>
            <a:p>
              <a:r>
                <a:rPr lang="en-US" sz="1600" b="1" i="1" dirty="0">
                  <a:solidFill>
                    <a:srgbClr val="FF0000"/>
                  </a:solidFill>
                </a:rPr>
                <a:t>F</a:t>
              </a:r>
              <a:r>
                <a:rPr lang="en-US" sz="1600" baseline="-25000" dirty="0">
                  <a:solidFill>
                    <a:srgbClr val="FF0000"/>
                  </a:solidFill>
                </a:rPr>
                <a:t>L</a:t>
              </a:r>
              <a:endParaRPr lang="de-CH" sz="1600" baseline="-25000" dirty="0">
                <a:solidFill>
                  <a:srgbClr val="FF0000"/>
                </a:solidFill>
              </a:endParaRPr>
            </a:p>
          </p:txBody>
        </p:sp>
        <p:sp>
          <p:nvSpPr>
            <p:cNvPr id="58" name="TextBox 57"/>
            <p:cNvSpPr txBox="1"/>
            <p:nvPr/>
          </p:nvSpPr>
          <p:spPr>
            <a:xfrm>
              <a:off x="2806173" y="3112014"/>
              <a:ext cx="364202" cy="338554"/>
            </a:xfrm>
            <a:prstGeom prst="rect">
              <a:avLst/>
            </a:prstGeom>
            <a:noFill/>
          </p:spPr>
          <p:txBody>
            <a:bodyPr wrap="none" rtlCol="0">
              <a:spAutoFit/>
            </a:bodyPr>
            <a:lstStyle/>
            <a:p>
              <a:r>
                <a:rPr lang="en-US" sz="1600" b="1" i="1" dirty="0">
                  <a:solidFill>
                    <a:srgbClr val="FF0000"/>
                  </a:solidFill>
                </a:rPr>
                <a:t>F</a:t>
              </a:r>
              <a:r>
                <a:rPr lang="en-US" sz="1600" baseline="-25000" dirty="0">
                  <a:solidFill>
                    <a:srgbClr val="FF0000"/>
                  </a:solidFill>
                </a:rPr>
                <a:t>L</a:t>
              </a:r>
              <a:endParaRPr lang="de-CH" sz="1600" baseline="-25000" dirty="0">
                <a:solidFill>
                  <a:srgbClr val="FF0000"/>
                </a:solidFill>
              </a:endParaRPr>
            </a:p>
          </p:txBody>
        </p:sp>
        <p:sp>
          <p:nvSpPr>
            <p:cNvPr id="60" name="TextBox 59"/>
            <p:cNvSpPr txBox="1"/>
            <p:nvPr/>
          </p:nvSpPr>
          <p:spPr>
            <a:xfrm>
              <a:off x="2140010" y="2825944"/>
              <a:ext cx="364202" cy="338554"/>
            </a:xfrm>
            <a:prstGeom prst="rect">
              <a:avLst/>
            </a:prstGeom>
            <a:noFill/>
          </p:spPr>
          <p:txBody>
            <a:bodyPr wrap="none" rtlCol="0">
              <a:spAutoFit/>
            </a:bodyPr>
            <a:lstStyle/>
            <a:p>
              <a:r>
                <a:rPr lang="en-US" sz="1600" b="1" i="1" dirty="0">
                  <a:solidFill>
                    <a:srgbClr val="FF0000"/>
                  </a:solidFill>
                </a:rPr>
                <a:t>F</a:t>
              </a:r>
              <a:r>
                <a:rPr lang="en-US" sz="1600" baseline="-25000" dirty="0">
                  <a:solidFill>
                    <a:srgbClr val="FF0000"/>
                  </a:solidFill>
                </a:rPr>
                <a:t>L</a:t>
              </a:r>
              <a:endParaRPr lang="de-CH" sz="1600" baseline="-25000" dirty="0">
                <a:solidFill>
                  <a:srgbClr val="FF0000"/>
                </a:solidFill>
              </a:endParaRPr>
            </a:p>
          </p:txBody>
        </p:sp>
      </p:grpSp>
      <p:sp>
        <p:nvSpPr>
          <p:cNvPr id="2" name="Title 1"/>
          <p:cNvSpPr>
            <a:spLocks noGrp="1"/>
          </p:cNvSpPr>
          <p:nvPr>
            <p:ph type="title"/>
          </p:nvPr>
        </p:nvSpPr>
        <p:spPr/>
        <p:txBody>
          <a:bodyPr/>
          <a:lstStyle/>
          <a:p>
            <a:r>
              <a:rPr lang="en-US" dirty="0"/>
              <a:t>Asymmetrically driven quadrupole</a:t>
            </a:r>
            <a:endParaRPr lang="de-CH" dirty="0"/>
          </a:p>
        </p:txBody>
      </p:sp>
    </p:spTree>
    <p:extLst>
      <p:ext uri="{BB962C8B-B14F-4D97-AF65-F5344CB8AC3E}">
        <p14:creationId xmlns:p14="http://schemas.microsoft.com/office/powerpoint/2010/main" val="3193434467"/>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8A1467-FB4E-1A7D-87B9-CA31B24B46E0}"/>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F8C98F02-2212-89AB-0886-EC26C424AC44}"/>
              </a:ext>
            </a:extLst>
          </p:cNvPr>
          <p:cNvSpPr>
            <a:spLocks noGrp="1"/>
          </p:cNvSpPr>
          <p:nvPr>
            <p:ph type="sldNum" sz="quarter" idx="4294967295"/>
          </p:nvPr>
        </p:nvSpPr>
        <p:spPr>
          <a:xfrm>
            <a:off x="11423651" y="6623052"/>
            <a:ext cx="768349" cy="196849"/>
          </a:xfrm>
        </p:spPr>
        <p:txBody>
          <a:bodyPr/>
          <a:lstStyle/>
          <a:p>
            <a:pPr algn="r">
              <a:defRPr/>
            </a:pPr>
            <a:r>
              <a:rPr lang="de-DE"/>
              <a:t>Seite </a:t>
            </a:r>
            <a:fld id="{EBC07571-3134-BB4B-B83F-1A9FE18D34F3}" type="slidenum">
              <a:rPr lang="de-DE" smtClean="0"/>
              <a:pPr algn="r">
                <a:defRPr/>
              </a:pPr>
              <a:t>11</a:t>
            </a:fld>
            <a:endParaRPr lang="de-DE" dirty="0"/>
          </a:p>
        </p:txBody>
      </p:sp>
      <p:sp>
        <p:nvSpPr>
          <p:cNvPr id="6" name="TextBox 5">
            <a:extLst>
              <a:ext uri="{FF2B5EF4-FFF2-40B4-BE49-F238E27FC236}">
                <a16:creationId xmlns:a16="http://schemas.microsoft.com/office/drawing/2014/main" id="{721B889F-A060-FF5C-FD18-E7B7689C5EFF}"/>
              </a:ext>
            </a:extLst>
          </p:cNvPr>
          <p:cNvSpPr txBox="1"/>
          <p:nvPr/>
        </p:nvSpPr>
        <p:spPr>
          <a:xfrm>
            <a:off x="3311691" y="1604797"/>
            <a:ext cx="1219200" cy="1219200"/>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US" sz="4800" b="1" dirty="0" err="1">
                <a:solidFill>
                  <a:srgbClr val="000000"/>
                </a:solidFill>
                <a:latin typeface="Symbol" panose="05050102010706020507" pitchFamily="18" charset="2"/>
              </a:rPr>
              <a:t>m</a:t>
            </a:r>
            <a:r>
              <a:rPr lang="en-US" sz="4800" b="1" dirty="0" err="1">
                <a:solidFill>
                  <a:srgbClr val="000000"/>
                </a:solidFill>
                <a:latin typeface="Calibri"/>
              </a:rPr>
              <a:t>SR</a:t>
            </a:r>
            <a:r>
              <a:rPr lang="en-US" sz="4800" b="1" dirty="0">
                <a:solidFill>
                  <a:srgbClr val="000000"/>
                </a:solidFill>
                <a:latin typeface="Calibri"/>
              </a:rPr>
              <a:t> under pressure</a:t>
            </a:r>
            <a:endParaRPr lang="de-CH" sz="4800" b="1" dirty="0" err="1">
              <a:solidFill>
                <a:srgbClr val="000000"/>
              </a:solidFill>
              <a:latin typeface="Calibri"/>
            </a:endParaRPr>
          </a:p>
        </p:txBody>
      </p:sp>
      <p:sp>
        <p:nvSpPr>
          <p:cNvPr id="7" name="TextBox 6">
            <a:extLst>
              <a:ext uri="{FF2B5EF4-FFF2-40B4-BE49-F238E27FC236}">
                <a16:creationId xmlns:a16="http://schemas.microsoft.com/office/drawing/2014/main" id="{D4EF8FF1-A116-CE5D-93DC-7B285079205B}"/>
              </a:ext>
            </a:extLst>
          </p:cNvPr>
          <p:cNvSpPr txBox="1"/>
          <p:nvPr/>
        </p:nvSpPr>
        <p:spPr>
          <a:xfrm>
            <a:off x="1679510" y="2948947"/>
            <a:ext cx="8945719" cy="1593770"/>
          </a:xfrm>
          <a:prstGeom prst="rect">
            <a:avLst/>
          </a:prstGeom>
          <a:noFill/>
        </p:spPr>
        <p:txBody>
          <a:bodyPr wrap="none" lIns="0" tIns="0" rIns="0" bIns="0" rtlCol="0">
            <a:spAutoFit/>
          </a:bodyPr>
          <a:lstStyle/>
          <a:p>
            <a:pPr>
              <a:lnSpc>
                <a:spcPct val="110000"/>
              </a:lnSpc>
              <a:spcBef>
                <a:spcPct val="0"/>
              </a:spcBef>
              <a:buClr>
                <a:srgbClr val="000000"/>
              </a:buClr>
            </a:pPr>
            <a:r>
              <a:rPr lang="en-US" sz="3200" dirty="0">
                <a:solidFill>
                  <a:schemeClr val="bg2">
                    <a:lumMod val="40000"/>
                    <a:lumOff val="60000"/>
                  </a:schemeClr>
                </a:solidFill>
                <a:latin typeface="Calibri"/>
              </a:rPr>
              <a:t>1. Muon beam-line – fast muons with tunable energy </a:t>
            </a:r>
          </a:p>
          <a:p>
            <a:pPr>
              <a:lnSpc>
                <a:spcPct val="110000"/>
              </a:lnSpc>
              <a:spcBef>
                <a:spcPct val="0"/>
              </a:spcBef>
              <a:buClr>
                <a:srgbClr val="000000"/>
              </a:buClr>
            </a:pPr>
            <a:r>
              <a:rPr lang="en-US" sz="3200" dirty="0">
                <a:latin typeface="Calibri"/>
              </a:rPr>
              <a:t>2. </a:t>
            </a:r>
            <a:r>
              <a:rPr lang="en-US" sz="3200" dirty="0" err="1">
                <a:latin typeface="Symbol" panose="05050102010706020507" pitchFamily="18" charset="2"/>
              </a:rPr>
              <a:t>m</a:t>
            </a:r>
            <a:r>
              <a:rPr lang="en-US" sz="3200" dirty="0" err="1">
                <a:latin typeface="Calibri"/>
              </a:rPr>
              <a:t>SR</a:t>
            </a:r>
            <a:r>
              <a:rPr lang="en-US" sz="3200" dirty="0">
                <a:latin typeface="Calibri"/>
              </a:rPr>
              <a:t> Spectrometer</a:t>
            </a:r>
          </a:p>
          <a:p>
            <a:pPr>
              <a:lnSpc>
                <a:spcPct val="110000"/>
              </a:lnSpc>
              <a:spcBef>
                <a:spcPct val="0"/>
              </a:spcBef>
              <a:buClr>
                <a:srgbClr val="000000"/>
              </a:buClr>
            </a:pPr>
            <a:r>
              <a:rPr lang="en-US" sz="3200" dirty="0">
                <a:solidFill>
                  <a:schemeClr val="bg2">
                    <a:lumMod val="40000"/>
                    <a:lumOff val="60000"/>
                  </a:schemeClr>
                </a:solidFill>
                <a:latin typeface="Calibri"/>
              </a:rPr>
              <a:t>3. </a:t>
            </a:r>
            <a:r>
              <a:rPr lang="en-US" sz="3200" dirty="0" err="1">
                <a:solidFill>
                  <a:schemeClr val="bg2">
                    <a:lumMod val="40000"/>
                    <a:lumOff val="60000"/>
                  </a:schemeClr>
                </a:solidFill>
                <a:latin typeface="Symbol" panose="05050102010706020507" pitchFamily="18" charset="2"/>
              </a:rPr>
              <a:t>m</a:t>
            </a:r>
            <a:r>
              <a:rPr lang="en-US" sz="3200" dirty="0" err="1">
                <a:solidFill>
                  <a:schemeClr val="bg2">
                    <a:lumMod val="40000"/>
                    <a:lumOff val="60000"/>
                  </a:schemeClr>
                </a:solidFill>
                <a:latin typeface="Calibri"/>
              </a:rPr>
              <a:t>SR</a:t>
            </a:r>
            <a:r>
              <a:rPr lang="en-US" sz="3200" dirty="0">
                <a:solidFill>
                  <a:schemeClr val="bg2">
                    <a:lumMod val="40000"/>
                    <a:lumOff val="60000"/>
                  </a:schemeClr>
                </a:solidFill>
                <a:latin typeface="Calibri"/>
              </a:rPr>
              <a:t> pressure cells</a:t>
            </a:r>
            <a:endParaRPr lang="de-CH" sz="3200" dirty="0" err="1">
              <a:solidFill>
                <a:schemeClr val="bg2">
                  <a:lumMod val="40000"/>
                  <a:lumOff val="60000"/>
                </a:schemeClr>
              </a:solidFill>
              <a:latin typeface="Calibri"/>
            </a:endParaRPr>
          </a:p>
        </p:txBody>
      </p:sp>
    </p:spTree>
    <p:extLst>
      <p:ext uri="{BB962C8B-B14F-4D97-AF65-F5344CB8AC3E}">
        <p14:creationId xmlns:p14="http://schemas.microsoft.com/office/powerpoint/2010/main" val="3994134320"/>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11122" y="272505"/>
            <a:ext cx="8944033" cy="508500"/>
          </a:xfrm>
        </p:spPr>
        <p:txBody>
          <a:bodyPr/>
          <a:lstStyle/>
          <a:p>
            <a:r>
              <a:rPr lang="en-US" dirty="0"/>
              <a:t>Muon spectrometer (GPD)</a:t>
            </a:r>
            <a:endParaRPr lang="de-CH" dirty="0"/>
          </a:p>
        </p:txBody>
      </p:sp>
      <p:sp>
        <p:nvSpPr>
          <p:cNvPr id="3" name="Slide Number Placeholder 2"/>
          <p:cNvSpPr>
            <a:spLocks noGrp="1"/>
          </p:cNvSpPr>
          <p:nvPr>
            <p:ph type="sldNum" sz="quarter" idx="12"/>
          </p:nvPr>
        </p:nvSpPr>
        <p:spPr/>
        <p:txBody>
          <a:bodyPr/>
          <a:lstStyle/>
          <a:p>
            <a:pPr algn="r">
              <a:defRPr/>
            </a:pPr>
            <a:r>
              <a:rPr lang="de-DE"/>
              <a:t>Seite </a:t>
            </a:r>
            <a:fld id="{EBC07571-3134-BB4B-B83F-1A9FE18D34F3}" type="slidenum">
              <a:rPr lang="de-DE" smtClean="0"/>
              <a:pPr algn="r">
                <a:defRPr/>
              </a:pPr>
              <a:t>12</a:t>
            </a:fld>
            <a:endParaRPr lang="de-DE" dirty="0"/>
          </a:p>
        </p:txBody>
      </p:sp>
      <p:pic>
        <p:nvPicPr>
          <p:cNvPr id="6" name="Picture 5"/>
          <p:cNvPicPr>
            <a:picLocks noChangeAspect="1"/>
          </p:cNvPicPr>
          <p:nvPr/>
        </p:nvPicPr>
        <p:blipFill rotWithShape="1">
          <a:blip r:embed="rId2" cstate="print">
            <a:extLst>
              <a:ext uri="{28A0092B-C50C-407E-A947-70E740481C1C}">
                <a14:useLocalDpi xmlns:a14="http://schemas.microsoft.com/office/drawing/2010/main" val="0"/>
              </a:ext>
            </a:extLst>
          </a:blip>
          <a:srcRect l="34061" r="34730"/>
          <a:stretch/>
        </p:blipFill>
        <p:spPr>
          <a:xfrm>
            <a:off x="1676458" y="1075777"/>
            <a:ext cx="1381551" cy="2545976"/>
          </a:xfrm>
          <a:prstGeom prst="rect">
            <a:avLst/>
          </a:prstGeom>
        </p:spPr>
      </p:pic>
      <p:pic>
        <p:nvPicPr>
          <p:cNvPr id="7" name="Picture 6"/>
          <p:cNvPicPr>
            <a:picLocks noChangeAspect="1"/>
          </p:cNvPicPr>
          <p:nvPr/>
        </p:nvPicPr>
        <p:blipFill rotWithShape="1">
          <a:blip r:embed="rId3" cstate="print">
            <a:extLst>
              <a:ext uri="{28A0092B-C50C-407E-A947-70E740481C1C}">
                <a14:useLocalDpi xmlns:a14="http://schemas.microsoft.com/office/drawing/2010/main" val="0"/>
              </a:ext>
            </a:extLst>
          </a:blip>
          <a:srcRect l="24811" r="27945"/>
          <a:stretch/>
        </p:blipFill>
        <p:spPr>
          <a:xfrm>
            <a:off x="4725234" y="736325"/>
            <a:ext cx="2100701" cy="2560320"/>
          </a:xfrm>
          <a:prstGeom prst="rect">
            <a:avLst/>
          </a:prstGeom>
        </p:spPr>
      </p:pic>
      <p:pic>
        <p:nvPicPr>
          <p:cNvPr id="8" name="Picture 7"/>
          <p:cNvPicPr>
            <a:picLocks noChangeAspect="1"/>
          </p:cNvPicPr>
          <p:nvPr/>
        </p:nvPicPr>
        <p:blipFill rotWithShape="1">
          <a:blip r:embed="rId4" cstate="print">
            <a:extLst>
              <a:ext uri="{28A0092B-C50C-407E-A947-70E740481C1C}">
                <a14:useLocalDpi xmlns:a14="http://schemas.microsoft.com/office/drawing/2010/main" val="0"/>
              </a:ext>
            </a:extLst>
          </a:blip>
          <a:srcRect l="31268" r="31877"/>
          <a:stretch/>
        </p:blipFill>
        <p:spPr>
          <a:xfrm>
            <a:off x="9211964" y="1332136"/>
            <a:ext cx="3154208" cy="4922221"/>
          </a:xfrm>
          <a:prstGeom prst="rect">
            <a:avLst/>
          </a:prstGeom>
        </p:spPr>
      </p:pic>
      <p:pic>
        <p:nvPicPr>
          <p:cNvPr id="16" name="Picture 15"/>
          <p:cNvPicPr>
            <a:picLocks noChangeAspect="1"/>
          </p:cNvPicPr>
          <p:nvPr/>
        </p:nvPicPr>
        <p:blipFill>
          <a:blip r:embed="rId5"/>
          <a:stretch>
            <a:fillRect/>
          </a:stretch>
        </p:blipFill>
        <p:spPr>
          <a:xfrm>
            <a:off x="2790682" y="3621021"/>
            <a:ext cx="5472937" cy="3156331"/>
          </a:xfrm>
          <a:prstGeom prst="rect">
            <a:avLst/>
          </a:prstGeom>
        </p:spPr>
      </p:pic>
      <p:sp>
        <p:nvSpPr>
          <p:cNvPr id="17" name="TextBox 16"/>
          <p:cNvSpPr txBox="1"/>
          <p:nvPr/>
        </p:nvSpPr>
        <p:spPr>
          <a:xfrm>
            <a:off x="1557509" y="893311"/>
            <a:ext cx="1589731" cy="257250"/>
          </a:xfrm>
          <a:prstGeom prst="rect">
            <a:avLst/>
          </a:prstGeom>
          <a:noFill/>
        </p:spPr>
        <p:txBody>
          <a:bodyPr wrap="none" lIns="0" tIns="0" rIns="0" bIns="0" rtlCol="0">
            <a:spAutoFit/>
          </a:bodyPr>
          <a:lstStyle/>
          <a:p>
            <a:pPr eaLnBrk="1" hangingPunct="1">
              <a:lnSpc>
                <a:spcPct val="110000"/>
              </a:lnSpc>
              <a:spcBef>
                <a:spcPct val="0"/>
              </a:spcBef>
              <a:buClr>
                <a:srgbClr val="000000"/>
              </a:buClr>
            </a:pPr>
            <a:r>
              <a:rPr lang="en-US" sz="1600" dirty="0">
                <a:solidFill>
                  <a:srgbClr val="000000"/>
                </a:solidFill>
                <a:latin typeface="Calibri"/>
              </a:rPr>
              <a:t>Individual Detector</a:t>
            </a:r>
            <a:endParaRPr lang="de-CH" sz="1600" dirty="0" err="1">
              <a:solidFill>
                <a:srgbClr val="000000"/>
              </a:solidFill>
              <a:latin typeface="Calibri"/>
            </a:endParaRPr>
          </a:p>
        </p:txBody>
      </p:sp>
      <p:sp>
        <p:nvSpPr>
          <p:cNvPr id="18" name="TextBox 17"/>
          <p:cNvSpPr txBox="1"/>
          <p:nvPr/>
        </p:nvSpPr>
        <p:spPr>
          <a:xfrm>
            <a:off x="6637288" y="913544"/>
            <a:ext cx="1193788" cy="257250"/>
          </a:xfrm>
          <a:prstGeom prst="rect">
            <a:avLst/>
          </a:prstGeom>
          <a:noFill/>
        </p:spPr>
        <p:txBody>
          <a:bodyPr wrap="none" lIns="0" tIns="0" rIns="0" bIns="0" rtlCol="0">
            <a:spAutoFit/>
          </a:bodyPr>
          <a:lstStyle/>
          <a:p>
            <a:pPr eaLnBrk="1" hangingPunct="1">
              <a:lnSpc>
                <a:spcPct val="110000"/>
              </a:lnSpc>
              <a:spcBef>
                <a:spcPct val="0"/>
              </a:spcBef>
              <a:buClr>
                <a:srgbClr val="000000"/>
              </a:buClr>
            </a:pPr>
            <a:r>
              <a:rPr lang="en-US" sz="1600" dirty="0">
                <a:solidFill>
                  <a:srgbClr val="000000"/>
                </a:solidFill>
                <a:latin typeface="Calibri"/>
              </a:rPr>
              <a:t>Detector head</a:t>
            </a:r>
            <a:endParaRPr lang="de-CH" sz="1600" dirty="0" err="1">
              <a:solidFill>
                <a:srgbClr val="000000"/>
              </a:solidFill>
              <a:latin typeface="Calibri"/>
            </a:endParaRPr>
          </a:p>
        </p:txBody>
      </p:sp>
      <p:sp>
        <p:nvSpPr>
          <p:cNvPr id="19" name="TextBox 18"/>
          <p:cNvSpPr txBox="1"/>
          <p:nvPr/>
        </p:nvSpPr>
        <p:spPr>
          <a:xfrm>
            <a:off x="10055497" y="893311"/>
            <a:ext cx="1243995" cy="257250"/>
          </a:xfrm>
          <a:prstGeom prst="rect">
            <a:avLst/>
          </a:prstGeom>
          <a:noFill/>
        </p:spPr>
        <p:txBody>
          <a:bodyPr wrap="none" lIns="0" tIns="0" rIns="0" bIns="0" rtlCol="0">
            <a:spAutoFit/>
          </a:bodyPr>
          <a:lstStyle/>
          <a:p>
            <a:pPr eaLnBrk="1" hangingPunct="1">
              <a:lnSpc>
                <a:spcPct val="110000"/>
              </a:lnSpc>
              <a:spcBef>
                <a:spcPct val="0"/>
              </a:spcBef>
              <a:buClr>
                <a:srgbClr val="000000"/>
              </a:buClr>
            </a:pPr>
            <a:r>
              <a:rPr lang="en-US" sz="1600" dirty="0">
                <a:solidFill>
                  <a:srgbClr val="000000"/>
                </a:solidFill>
                <a:latin typeface="Calibri"/>
              </a:rPr>
              <a:t>Detector setup</a:t>
            </a:r>
            <a:endParaRPr lang="de-CH" sz="1600" dirty="0" err="1">
              <a:solidFill>
                <a:srgbClr val="000000"/>
              </a:solidFill>
              <a:latin typeface="Calibri"/>
            </a:endParaRPr>
          </a:p>
        </p:txBody>
      </p:sp>
      <p:sp>
        <p:nvSpPr>
          <p:cNvPr id="20" name="TextBox 19"/>
          <p:cNvSpPr txBox="1"/>
          <p:nvPr/>
        </p:nvSpPr>
        <p:spPr>
          <a:xfrm>
            <a:off x="1871531" y="4934475"/>
            <a:ext cx="1538691" cy="257250"/>
          </a:xfrm>
          <a:prstGeom prst="rect">
            <a:avLst/>
          </a:prstGeom>
          <a:noFill/>
        </p:spPr>
        <p:txBody>
          <a:bodyPr wrap="none" lIns="0" tIns="0" rIns="0" bIns="0" rtlCol="0">
            <a:spAutoFit/>
          </a:bodyPr>
          <a:lstStyle/>
          <a:p>
            <a:pPr eaLnBrk="1" hangingPunct="1">
              <a:lnSpc>
                <a:spcPct val="110000"/>
              </a:lnSpc>
              <a:spcBef>
                <a:spcPct val="0"/>
              </a:spcBef>
              <a:buClr>
                <a:srgbClr val="000000"/>
              </a:buClr>
            </a:pPr>
            <a:r>
              <a:rPr lang="en-US" sz="1600" dirty="0">
                <a:solidFill>
                  <a:srgbClr val="000000"/>
                </a:solidFill>
                <a:latin typeface="Calibri"/>
              </a:rPr>
              <a:t>GPD spectrometer</a:t>
            </a:r>
            <a:endParaRPr lang="de-CH" sz="1600" dirty="0" err="1">
              <a:solidFill>
                <a:srgbClr val="000000"/>
              </a:solidFill>
              <a:latin typeface="Calibri"/>
            </a:endParaRPr>
          </a:p>
        </p:txBody>
      </p:sp>
      <p:sp>
        <p:nvSpPr>
          <p:cNvPr id="21" name="Curved Down Arrow 20"/>
          <p:cNvSpPr/>
          <p:nvPr/>
        </p:nvSpPr>
        <p:spPr bwMode="auto">
          <a:xfrm rot="-780000">
            <a:off x="3095479" y="946150"/>
            <a:ext cx="1894349" cy="281380"/>
          </a:xfrm>
          <a:prstGeom prst="curvedDownArrow">
            <a:avLst/>
          </a:prstGeom>
          <a:solidFill>
            <a:srgbClr val="FF0000"/>
          </a:solidFill>
          <a:ln w="9525" cap="flat" cmpd="sng" algn="ctr">
            <a:no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pPr defTabSz="1219170" eaLnBrk="0" fontAlgn="base" hangingPunct="0">
              <a:spcBef>
                <a:spcPct val="0"/>
              </a:spcBef>
              <a:spcAft>
                <a:spcPct val="0"/>
              </a:spcAft>
            </a:pPr>
            <a:endParaRPr lang="de-CH" sz="3200">
              <a:latin typeface="Times" charset="0"/>
            </a:endParaRPr>
          </a:p>
        </p:txBody>
      </p:sp>
      <p:sp>
        <p:nvSpPr>
          <p:cNvPr id="22" name="Curved Down Arrow 21"/>
          <p:cNvSpPr/>
          <p:nvPr/>
        </p:nvSpPr>
        <p:spPr bwMode="auto">
          <a:xfrm rot="600000">
            <a:off x="6392843" y="889779"/>
            <a:ext cx="3744189" cy="429037"/>
          </a:xfrm>
          <a:prstGeom prst="curvedDownArrow">
            <a:avLst/>
          </a:prstGeom>
          <a:solidFill>
            <a:srgbClr val="FF0000"/>
          </a:solidFill>
          <a:ln w="9525" cap="flat" cmpd="sng" algn="ctr">
            <a:no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pPr defTabSz="1219170" eaLnBrk="0" fontAlgn="base" hangingPunct="0">
              <a:spcBef>
                <a:spcPct val="0"/>
              </a:spcBef>
              <a:spcAft>
                <a:spcPct val="0"/>
              </a:spcAft>
            </a:pPr>
            <a:endParaRPr lang="de-CH" sz="3200">
              <a:latin typeface="Times" charset="0"/>
            </a:endParaRPr>
          </a:p>
        </p:txBody>
      </p:sp>
      <p:sp>
        <p:nvSpPr>
          <p:cNvPr id="23" name="Curved Down Arrow 22"/>
          <p:cNvSpPr/>
          <p:nvPr/>
        </p:nvSpPr>
        <p:spPr bwMode="auto">
          <a:xfrm rot="9060000">
            <a:off x="7667525" y="3490446"/>
            <a:ext cx="2585113" cy="359540"/>
          </a:xfrm>
          <a:prstGeom prst="curvedDownArrow">
            <a:avLst/>
          </a:prstGeom>
          <a:solidFill>
            <a:srgbClr val="FF0000"/>
          </a:solidFill>
          <a:ln w="9525" cap="flat" cmpd="sng" algn="ctr">
            <a:no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pPr defTabSz="1219170" eaLnBrk="0" fontAlgn="base" hangingPunct="0">
              <a:spcBef>
                <a:spcPct val="0"/>
              </a:spcBef>
              <a:spcAft>
                <a:spcPct val="0"/>
              </a:spcAft>
            </a:pPr>
            <a:endParaRPr lang="de-CH" sz="3200">
              <a:latin typeface="Times" charset="0"/>
            </a:endParaRPr>
          </a:p>
        </p:txBody>
      </p:sp>
    </p:spTree>
    <p:extLst>
      <p:ext uri="{BB962C8B-B14F-4D97-AF65-F5344CB8AC3E}">
        <p14:creationId xmlns:p14="http://schemas.microsoft.com/office/powerpoint/2010/main" val="1971235387"/>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CE6AEC-44AD-B86B-1D10-DA56C31BC2BB}"/>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4D970BC2-C20B-633B-2596-40BC37FD0B9B}"/>
              </a:ext>
            </a:extLst>
          </p:cNvPr>
          <p:cNvSpPr>
            <a:spLocks noGrp="1"/>
          </p:cNvSpPr>
          <p:nvPr>
            <p:ph type="sldNum" sz="quarter" idx="4294967295"/>
          </p:nvPr>
        </p:nvSpPr>
        <p:spPr>
          <a:xfrm>
            <a:off x="11423651" y="6623052"/>
            <a:ext cx="768349" cy="196849"/>
          </a:xfrm>
        </p:spPr>
        <p:txBody>
          <a:bodyPr/>
          <a:lstStyle/>
          <a:p>
            <a:pPr algn="r">
              <a:defRPr/>
            </a:pPr>
            <a:r>
              <a:rPr lang="de-DE"/>
              <a:t>Seite </a:t>
            </a:r>
            <a:fld id="{EBC07571-3134-BB4B-B83F-1A9FE18D34F3}" type="slidenum">
              <a:rPr lang="de-DE" smtClean="0"/>
              <a:pPr algn="r">
                <a:defRPr/>
              </a:pPr>
              <a:t>13</a:t>
            </a:fld>
            <a:endParaRPr lang="de-DE" dirty="0"/>
          </a:p>
        </p:txBody>
      </p:sp>
      <p:sp>
        <p:nvSpPr>
          <p:cNvPr id="6" name="TextBox 5">
            <a:extLst>
              <a:ext uri="{FF2B5EF4-FFF2-40B4-BE49-F238E27FC236}">
                <a16:creationId xmlns:a16="http://schemas.microsoft.com/office/drawing/2014/main" id="{8704B6CF-37C7-DDE9-2437-B73A20B606F9}"/>
              </a:ext>
            </a:extLst>
          </p:cNvPr>
          <p:cNvSpPr txBox="1"/>
          <p:nvPr/>
        </p:nvSpPr>
        <p:spPr>
          <a:xfrm>
            <a:off x="3311691" y="1604797"/>
            <a:ext cx="1219200" cy="1219200"/>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US" sz="4800" b="1" dirty="0" err="1">
                <a:solidFill>
                  <a:srgbClr val="000000"/>
                </a:solidFill>
                <a:latin typeface="Symbol" panose="05050102010706020507" pitchFamily="18" charset="2"/>
              </a:rPr>
              <a:t>m</a:t>
            </a:r>
            <a:r>
              <a:rPr lang="en-US" sz="4800" b="1" dirty="0" err="1">
                <a:solidFill>
                  <a:srgbClr val="000000"/>
                </a:solidFill>
                <a:latin typeface="Calibri"/>
              </a:rPr>
              <a:t>SR</a:t>
            </a:r>
            <a:r>
              <a:rPr lang="en-US" sz="4800" b="1" dirty="0">
                <a:solidFill>
                  <a:srgbClr val="000000"/>
                </a:solidFill>
                <a:latin typeface="Calibri"/>
              </a:rPr>
              <a:t> under pressure</a:t>
            </a:r>
            <a:endParaRPr lang="de-CH" sz="4800" b="1" dirty="0" err="1">
              <a:solidFill>
                <a:srgbClr val="000000"/>
              </a:solidFill>
              <a:latin typeface="Calibri"/>
            </a:endParaRPr>
          </a:p>
        </p:txBody>
      </p:sp>
      <p:sp>
        <p:nvSpPr>
          <p:cNvPr id="7" name="TextBox 6">
            <a:extLst>
              <a:ext uri="{FF2B5EF4-FFF2-40B4-BE49-F238E27FC236}">
                <a16:creationId xmlns:a16="http://schemas.microsoft.com/office/drawing/2014/main" id="{082F01AA-4E0A-A3AB-9ED8-9C79065CD45C}"/>
              </a:ext>
            </a:extLst>
          </p:cNvPr>
          <p:cNvSpPr txBox="1"/>
          <p:nvPr/>
        </p:nvSpPr>
        <p:spPr>
          <a:xfrm>
            <a:off x="1679510" y="2948947"/>
            <a:ext cx="8945719" cy="1593770"/>
          </a:xfrm>
          <a:prstGeom prst="rect">
            <a:avLst/>
          </a:prstGeom>
          <a:noFill/>
        </p:spPr>
        <p:txBody>
          <a:bodyPr wrap="none" lIns="0" tIns="0" rIns="0" bIns="0" rtlCol="0">
            <a:spAutoFit/>
          </a:bodyPr>
          <a:lstStyle/>
          <a:p>
            <a:pPr>
              <a:lnSpc>
                <a:spcPct val="110000"/>
              </a:lnSpc>
              <a:spcBef>
                <a:spcPct val="0"/>
              </a:spcBef>
              <a:buClr>
                <a:srgbClr val="000000"/>
              </a:buClr>
            </a:pPr>
            <a:r>
              <a:rPr lang="en-US" sz="3200" dirty="0">
                <a:solidFill>
                  <a:schemeClr val="bg2">
                    <a:lumMod val="40000"/>
                    <a:lumOff val="60000"/>
                  </a:schemeClr>
                </a:solidFill>
                <a:latin typeface="Calibri"/>
              </a:rPr>
              <a:t>1. Muon beam-line – fast muons with tunable energy </a:t>
            </a:r>
          </a:p>
          <a:p>
            <a:pPr>
              <a:lnSpc>
                <a:spcPct val="110000"/>
              </a:lnSpc>
              <a:spcBef>
                <a:spcPct val="0"/>
              </a:spcBef>
              <a:buClr>
                <a:srgbClr val="000000"/>
              </a:buClr>
            </a:pPr>
            <a:r>
              <a:rPr lang="en-US" sz="3200" dirty="0">
                <a:solidFill>
                  <a:schemeClr val="bg2">
                    <a:lumMod val="40000"/>
                    <a:lumOff val="60000"/>
                  </a:schemeClr>
                </a:solidFill>
                <a:latin typeface="Calibri"/>
              </a:rPr>
              <a:t>2. </a:t>
            </a:r>
            <a:r>
              <a:rPr lang="en-US" sz="3200" dirty="0" err="1">
                <a:solidFill>
                  <a:schemeClr val="bg2">
                    <a:lumMod val="40000"/>
                    <a:lumOff val="60000"/>
                  </a:schemeClr>
                </a:solidFill>
                <a:latin typeface="Symbol" panose="05050102010706020507" pitchFamily="18" charset="2"/>
              </a:rPr>
              <a:t>m</a:t>
            </a:r>
            <a:r>
              <a:rPr lang="en-US" sz="3200" dirty="0" err="1">
                <a:solidFill>
                  <a:schemeClr val="bg2">
                    <a:lumMod val="40000"/>
                    <a:lumOff val="60000"/>
                  </a:schemeClr>
                </a:solidFill>
                <a:latin typeface="Calibri"/>
              </a:rPr>
              <a:t>SR</a:t>
            </a:r>
            <a:r>
              <a:rPr lang="en-US" sz="3200" dirty="0">
                <a:solidFill>
                  <a:schemeClr val="bg2">
                    <a:lumMod val="40000"/>
                    <a:lumOff val="60000"/>
                  </a:schemeClr>
                </a:solidFill>
                <a:latin typeface="Calibri"/>
              </a:rPr>
              <a:t> Spectrometer</a:t>
            </a:r>
          </a:p>
          <a:p>
            <a:pPr>
              <a:lnSpc>
                <a:spcPct val="110000"/>
              </a:lnSpc>
              <a:spcBef>
                <a:spcPct val="0"/>
              </a:spcBef>
              <a:buClr>
                <a:srgbClr val="000000"/>
              </a:buClr>
            </a:pPr>
            <a:r>
              <a:rPr lang="en-US" sz="3200" dirty="0">
                <a:latin typeface="Calibri"/>
              </a:rPr>
              <a:t>3. </a:t>
            </a:r>
            <a:r>
              <a:rPr lang="en-US" sz="3200" dirty="0" err="1">
                <a:latin typeface="Symbol" panose="05050102010706020507" pitchFamily="18" charset="2"/>
              </a:rPr>
              <a:t>m</a:t>
            </a:r>
            <a:r>
              <a:rPr lang="en-US" sz="3200" dirty="0" err="1">
                <a:latin typeface="Calibri"/>
              </a:rPr>
              <a:t>SR</a:t>
            </a:r>
            <a:r>
              <a:rPr lang="en-US" sz="3200" dirty="0">
                <a:latin typeface="Calibri"/>
              </a:rPr>
              <a:t> pressure cells</a:t>
            </a:r>
            <a:endParaRPr lang="de-CH" sz="3200" dirty="0" err="1">
              <a:latin typeface="Calibri"/>
            </a:endParaRPr>
          </a:p>
        </p:txBody>
      </p:sp>
    </p:spTree>
    <p:extLst>
      <p:ext uri="{BB962C8B-B14F-4D97-AF65-F5344CB8AC3E}">
        <p14:creationId xmlns:p14="http://schemas.microsoft.com/office/powerpoint/2010/main" val="2269294432"/>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Pressure cell construction: compound cylinder</a:t>
            </a:r>
            <a:endParaRPr lang="de-CH" dirty="0"/>
          </a:p>
        </p:txBody>
      </p:sp>
      <p:sp>
        <p:nvSpPr>
          <p:cNvPr id="3" name="Slide Number Placeholder 2"/>
          <p:cNvSpPr>
            <a:spLocks noGrp="1"/>
          </p:cNvSpPr>
          <p:nvPr>
            <p:ph type="sldNum" sz="quarter" idx="12"/>
          </p:nvPr>
        </p:nvSpPr>
        <p:spPr/>
        <p:txBody>
          <a:bodyPr/>
          <a:lstStyle/>
          <a:p>
            <a:pPr algn="r">
              <a:defRPr/>
            </a:pPr>
            <a:r>
              <a:rPr lang="de-DE"/>
              <a:t>Seite </a:t>
            </a:r>
            <a:fld id="{EBC07571-3134-BB4B-B83F-1A9FE18D34F3}" type="slidenum">
              <a:rPr lang="de-DE" smtClean="0"/>
              <a:pPr algn="r">
                <a:defRPr/>
              </a:pPr>
              <a:t>14</a:t>
            </a:fld>
            <a:endParaRPr lang="de-DE" dirty="0"/>
          </a:p>
        </p:txBody>
      </p:sp>
      <p:grpSp>
        <p:nvGrpSpPr>
          <p:cNvPr id="4" name="Group 3"/>
          <p:cNvGrpSpPr/>
          <p:nvPr/>
        </p:nvGrpSpPr>
        <p:grpSpPr>
          <a:xfrm>
            <a:off x="1901233" y="1124745"/>
            <a:ext cx="8608823" cy="4077224"/>
            <a:chOff x="1541566" y="663976"/>
            <a:chExt cx="6456617" cy="3057918"/>
          </a:xfrm>
        </p:grpSpPr>
        <p:sp>
          <p:nvSpPr>
            <p:cNvPr id="5" name="Oval 4"/>
            <p:cNvSpPr/>
            <p:nvPr/>
          </p:nvSpPr>
          <p:spPr bwMode="auto">
            <a:xfrm>
              <a:off x="6057900" y="942975"/>
              <a:ext cx="1371600" cy="1428750"/>
            </a:xfrm>
            <a:prstGeom prst="ellipse">
              <a:avLst/>
            </a:prstGeom>
            <a:solidFill>
              <a:schemeClr val="bg2">
                <a:lumMod val="90000"/>
                <a:alpha val="7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14377">
                <a:spcBef>
                  <a:spcPct val="0"/>
                </a:spcBef>
              </a:pPr>
              <a:endParaRPr lang="de-CH" sz="3000">
                <a:solidFill>
                  <a:schemeClr val="accent2"/>
                </a:solidFill>
                <a:latin typeface="Arial Narrow" pitchFamily="34" charset="0"/>
              </a:endParaRPr>
            </a:p>
          </p:txBody>
        </p:sp>
        <p:sp>
          <p:nvSpPr>
            <p:cNvPr id="6" name="Oval 5"/>
            <p:cNvSpPr/>
            <p:nvPr/>
          </p:nvSpPr>
          <p:spPr bwMode="auto">
            <a:xfrm>
              <a:off x="3771900" y="942975"/>
              <a:ext cx="1371600" cy="1428750"/>
            </a:xfrm>
            <a:prstGeom prst="ellipse">
              <a:avLst/>
            </a:prstGeom>
            <a:solidFill>
              <a:schemeClr val="bg2">
                <a:lumMod val="90000"/>
                <a:alpha val="7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14377">
                <a:spcBef>
                  <a:spcPct val="0"/>
                </a:spcBef>
              </a:pPr>
              <a:endParaRPr lang="de-CH" sz="3000">
                <a:solidFill>
                  <a:schemeClr val="accent2"/>
                </a:solidFill>
                <a:latin typeface="Arial Narrow" pitchFamily="34" charset="0"/>
              </a:endParaRPr>
            </a:p>
          </p:txBody>
        </p:sp>
        <p:sp>
          <p:nvSpPr>
            <p:cNvPr id="7" name="Oval 6"/>
            <p:cNvSpPr/>
            <p:nvPr/>
          </p:nvSpPr>
          <p:spPr bwMode="auto">
            <a:xfrm>
              <a:off x="1600200" y="1000125"/>
              <a:ext cx="1371600" cy="1428750"/>
            </a:xfrm>
            <a:prstGeom prst="ellipse">
              <a:avLst/>
            </a:prstGeom>
            <a:solidFill>
              <a:schemeClr val="bg2">
                <a:lumMod val="90000"/>
                <a:alpha val="7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14377">
                <a:spcBef>
                  <a:spcPct val="0"/>
                </a:spcBef>
              </a:pPr>
              <a:endParaRPr lang="de-CH" sz="3000">
                <a:solidFill>
                  <a:schemeClr val="accent2"/>
                </a:solidFill>
                <a:latin typeface="Arial Narrow" pitchFamily="34" charset="0"/>
              </a:endParaRPr>
            </a:p>
          </p:txBody>
        </p:sp>
        <p:sp>
          <p:nvSpPr>
            <p:cNvPr id="8" name="Oval 7"/>
            <p:cNvSpPr/>
            <p:nvPr/>
          </p:nvSpPr>
          <p:spPr bwMode="auto">
            <a:xfrm>
              <a:off x="2114550" y="1543050"/>
              <a:ext cx="342900" cy="342900"/>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14377">
                <a:spcBef>
                  <a:spcPct val="0"/>
                </a:spcBef>
              </a:pPr>
              <a:endParaRPr lang="de-CH" sz="1400" dirty="0">
                <a:solidFill>
                  <a:srgbClr val="C00000"/>
                </a:solidFill>
                <a:latin typeface="Arial Narrow" pitchFamily="34" charset="0"/>
              </a:endParaRPr>
            </a:p>
          </p:txBody>
        </p:sp>
        <p:sp>
          <p:nvSpPr>
            <p:cNvPr id="9" name="Oval 8"/>
            <p:cNvSpPr/>
            <p:nvPr/>
          </p:nvSpPr>
          <p:spPr bwMode="auto">
            <a:xfrm>
              <a:off x="4000500" y="1200150"/>
              <a:ext cx="914400" cy="914400"/>
            </a:xfrm>
            <a:prstGeom prst="ellipse">
              <a:avLst/>
            </a:prstGeom>
            <a:solidFill>
              <a:schemeClr val="bg2">
                <a:lumMod val="50000"/>
                <a:alpha val="6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14377">
                <a:spcBef>
                  <a:spcPct val="0"/>
                </a:spcBef>
              </a:pPr>
              <a:endParaRPr lang="de-CH" sz="3000">
                <a:solidFill>
                  <a:schemeClr val="accent2"/>
                </a:solidFill>
                <a:latin typeface="Arial Narrow" pitchFamily="34" charset="0"/>
              </a:endParaRPr>
            </a:p>
          </p:txBody>
        </p:sp>
        <p:sp>
          <p:nvSpPr>
            <p:cNvPr id="10" name="Oval 9"/>
            <p:cNvSpPr/>
            <p:nvPr/>
          </p:nvSpPr>
          <p:spPr bwMode="auto">
            <a:xfrm>
              <a:off x="4286250" y="1485900"/>
              <a:ext cx="342900" cy="342900"/>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14377">
                <a:spcBef>
                  <a:spcPct val="0"/>
                </a:spcBef>
              </a:pPr>
              <a:endParaRPr lang="de-CH" sz="3000">
                <a:solidFill>
                  <a:schemeClr val="accent2"/>
                </a:solidFill>
                <a:latin typeface="Arial Narrow" pitchFamily="34" charset="0"/>
              </a:endParaRPr>
            </a:p>
          </p:txBody>
        </p:sp>
        <p:sp>
          <p:nvSpPr>
            <p:cNvPr id="11" name="Oval 10"/>
            <p:cNvSpPr/>
            <p:nvPr/>
          </p:nvSpPr>
          <p:spPr bwMode="auto">
            <a:xfrm>
              <a:off x="6286500" y="1200150"/>
              <a:ext cx="914400" cy="914400"/>
            </a:xfrm>
            <a:prstGeom prst="ellipse">
              <a:avLst/>
            </a:prstGeom>
            <a:solidFill>
              <a:schemeClr val="bg2">
                <a:lumMod val="50000"/>
                <a:alpha val="6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14377">
                <a:spcBef>
                  <a:spcPct val="0"/>
                </a:spcBef>
              </a:pPr>
              <a:endParaRPr lang="de-CH" sz="3000">
                <a:solidFill>
                  <a:schemeClr val="accent2"/>
                </a:solidFill>
                <a:latin typeface="Arial Narrow" pitchFamily="34" charset="0"/>
              </a:endParaRPr>
            </a:p>
          </p:txBody>
        </p:sp>
        <p:sp>
          <p:nvSpPr>
            <p:cNvPr id="12" name="Oval 11"/>
            <p:cNvSpPr/>
            <p:nvPr/>
          </p:nvSpPr>
          <p:spPr bwMode="auto">
            <a:xfrm>
              <a:off x="6486525" y="1400175"/>
              <a:ext cx="514350" cy="514350"/>
            </a:xfrm>
            <a:prstGeom prst="ellipse">
              <a:avLst/>
            </a:prstGeom>
            <a:solidFill>
              <a:schemeClr val="bg2">
                <a:lumMod val="2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14377">
                <a:spcBef>
                  <a:spcPct val="0"/>
                </a:spcBef>
              </a:pPr>
              <a:endParaRPr lang="de-CH" sz="3000">
                <a:solidFill>
                  <a:schemeClr val="accent2"/>
                </a:solidFill>
                <a:latin typeface="Arial Narrow" pitchFamily="34" charset="0"/>
              </a:endParaRPr>
            </a:p>
          </p:txBody>
        </p:sp>
        <p:sp>
          <p:nvSpPr>
            <p:cNvPr id="13" name="Oval 12"/>
            <p:cNvSpPr/>
            <p:nvPr/>
          </p:nvSpPr>
          <p:spPr bwMode="auto">
            <a:xfrm>
              <a:off x="6572250" y="1485900"/>
              <a:ext cx="342900" cy="342900"/>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14377">
                <a:spcBef>
                  <a:spcPct val="0"/>
                </a:spcBef>
              </a:pPr>
              <a:endParaRPr lang="de-CH" sz="3000">
                <a:solidFill>
                  <a:schemeClr val="accent2"/>
                </a:solidFill>
                <a:latin typeface="Arial Narrow" pitchFamily="34" charset="0"/>
              </a:endParaRPr>
            </a:p>
          </p:txBody>
        </p:sp>
        <p:sp>
          <p:nvSpPr>
            <p:cNvPr id="14" name="TextBox 13"/>
            <p:cNvSpPr txBox="1"/>
            <p:nvPr/>
          </p:nvSpPr>
          <p:spPr>
            <a:xfrm>
              <a:off x="1671047" y="663976"/>
              <a:ext cx="1239185" cy="276999"/>
            </a:xfrm>
            <a:prstGeom prst="rect">
              <a:avLst/>
            </a:prstGeom>
            <a:noFill/>
          </p:spPr>
          <p:txBody>
            <a:bodyPr wrap="none" rtlCol="0">
              <a:spAutoFit/>
            </a:bodyPr>
            <a:lstStyle/>
            <a:p>
              <a:r>
                <a:rPr lang="en-US" dirty="0"/>
                <a:t>Single wall cell</a:t>
              </a:r>
              <a:endParaRPr lang="de-CH" dirty="0"/>
            </a:p>
          </p:txBody>
        </p:sp>
        <p:sp>
          <p:nvSpPr>
            <p:cNvPr id="15" name="TextBox 14"/>
            <p:cNvSpPr txBox="1"/>
            <p:nvPr/>
          </p:nvSpPr>
          <p:spPr>
            <a:xfrm>
              <a:off x="3810255" y="665976"/>
              <a:ext cx="1329355" cy="276999"/>
            </a:xfrm>
            <a:prstGeom prst="rect">
              <a:avLst/>
            </a:prstGeom>
            <a:noFill/>
          </p:spPr>
          <p:txBody>
            <a:bodyPr wrap="none" rtlCol="0">
              <a:spAutoFit/>
            </a:bodyPr>
            <a:lstStyle/>
            <a:p>
              <a:r>
                <a:rPr lang="en-US" dirty="0"/>
                <a:t>Double wall cell</a:t>
              </a:r>
              <a:endParaRPr lang="de-CH" dirty="0"/>
            </a:p>
          </p:txBody>
        </p:sp>
        <p:sp>
          <p:nvSpPr>
            <p:cNvPr id="16" name="TextBox 15"/>
            <p:cNvSpPr txBox="1"/>
            <p:nvPr/>
          </p:nvSpPr>
          <p:spPr>
            <a:xfrm>
              <a:off x="6121414" y="665976"/>
              <a:ext cx="1201963" cy="276999"/>
            </a:xfrm>
            <a:prstGeom prst="rect">
              <a:avLst/>
            </a:prstGeom>
            <a:noFill/>
          </p:spPr>
          <p:txBody>
            <a:bodyPr wrap="none" rtlCol="0">
              <a:spAutoFit/>
            </a:bodyPr>
            <a:lstStyle/>
            <a:p>
              <a:r>
                <a:rPr lang="en-US" dirty="0"/>
                <a:t>Three wall cell</a:t>
              </a:r>
              <a:endParaRPr lang="de-CH" dirty="0"/>
            </a:p>
          </p:txBody>
        </p:sp>
        <p:cxnSp>
          <p:nvCxnSpPr>
            <p:cNvPr id="17" name="Straight Connector 16"/>
            <p:cNvCxnSpPr/>
            <p:nvPr/>
          </p:nvCxnSpPr>
          <p:spPr bwMode="auto">
            <a:xfrm>
              <a:off x="2114550" y="1714500"/>
              <a:ext cx="0" cy="85725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8" name="Straight Connector 17"/>
            <p:cNvCxnSpPr/>
            <p:nvPr/>
          </p:nvCxnSpPr>
          <p:spPr bwMode="auto">
            <a:xfrm>
              <a:off x="2457450" y="1714500"/>
              <a:ext cx="0" cy="85725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9" name="Straight Connector 18"/>
            <p:cNvCxnSpPr/>
            <p:nvPr/>
          </p:nvCxnSpPr>
          <p:spPr bwMode="auto">
            <a:xfrm>
              <a:off x="1600200" y="1714500"/>
              <a:ext cx="0" cy="108585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0" name="Straight Connector 19"/>
            <p:cNvCxnSpPr/>
            <p:nvPr/>
          </p:nvCxnSpPr>
          <p:spPr bwMode="auto">
            <a:xfrm>
              <a:off x="2971800" y="1714500"/>
              <a:ext cx="0" cy="108585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1" name="Straight Connector 20"/>
            <p:cNvCxnSpPr/>
            <p:nvPr/>
          </p:nvCxnSpPr>
          <p:spPr bwMode="auto">
            <a:xfrm>
              <a:off x="1600200" y="2800350"/>
              <a:ext cx="1371600" cy="0"/>
            </a:xfrm>
            <a:prstGeom prst="line">
              <a:avLst/>
            </a:prstGeom>
            <a:solidFill>
              <a:schemeClr val="accent1"/>
            </a:solidFill>
            <a:ln w="9525" cap="flat" cmpd="sng" algn="ctr">
              <a:solidFill>
                <a:schemeClr val="tx1"/>
              </a:solidFill>
              <a:prstDash val="solid"/>
              <a:round/>
              <a:headEnd type="triangle" w="med" len="med"/>
              <a:tailEnd type="triangle" w="med" len="med"/>
            </a:ln>
            <a:effectLst/>
          </p:spPr>
        </p:cxnSp>
        <p:cxnSp>
          <p:nvCxnSpPr>
            <p:cNvPr id="22" name="Straight Connector 21"/>
            <p:cNvCxnSpPr/>
            <p:nvPr/>
          </p:nvCxnSpPr>
          <p:spPr bwMode="auto">
            <a:xfrm>
              <a:off x="2114550" y="2571750"/>
              <a:ext cx="342900" cy="0"/>
            </a:xfrm>
            <a:prstGeom prst="line">
              <a:avLst/>
            </a:prstGeom>
            <a:solidFill>
              <a:schemeClr val="accent1"/>
            </a:solidFill>
            <a:ln w="9525" cap="flat" cmpd="sng" algn="ctr">
              <a:solidFill>
                <a:schemeClr val="tx1"/>
              </a:solidFill>
              <a:prstDash val="solid"/>
              <a:round/>
              <a:headEnd type="triangle" w="med" len="med"/>
              <a:tailEnd type="triangle" w="med" len="med"/>
            </a:ln>
            <a:effectLst/>
          </p:spPr>
        </p:cxnSp>
        <p:sp>
          <p:nvSpPr>
            <p:cNvPr id="23" name="TextBox 22"/>
            <p:cNvSpPr txBox="1"/>
            <p:nvPr/>
          </p:nvSpPr>
          <p:spPr>
            <a:xfrm>
              <a:off x="2174036" y="2343150"/>
              <a:ext cx="244297" cy="300083"/>
            </a:xfrm>
            <a:prstGeom prst="rect">
              <a:avLst/>
            </a:prstGeom>
            <a:noFill/>
          </p:spPr>
          <p:txBody>
            <a:bodyPr wrap="none" rtlCol="0">
              <a:spAutoFit/>
            </a:bodyPr>
            <a:lstStyle/>
            <a:p>
              <a:r>
                <a:rPr lang="en-US" sz="2000" b="1" i="1" dirty="0"/>
                <a:t>a</a:t>
              </a:r>
              <a:endParaRPr lang="de-CH" sz="2000" b="1" i="1" dirty="0"/>
            </a:p>
          </p:txBody>
        </p:sp>
        <p:sp>
          <p:nvSpPr>
            <p:cNvPr id="24" name="TextBox 23"/>
            <p:cNvSpPr txBox="1"/>
            <p:nvPr/>
          </p:nvSpPr>
          <p:spPr>
            <a:xfrm>
              <a:off x="2171700" y="2571750"/>
              <a:ext cx="251511" cy="300083"/>
            </a:xfrm>
            <a:prstGeom prst="rect">
              <a:avLst/>
            </a:prstGeom>
            <a:noFill/>
          </p:spPr>
          <p:txBody>
            <a:bodyPr wrap="none" rtlCol="0">
              <a:spAutoFit/>
            </a:bodyPr>
            <a:lstStyle/>
            <a:p>
              <a:r>
                <a:rPr lang="en-US" sz="2000" b="1" i="1" dirty="0"/>
                <a:t>b</a:t>
              </a:r>
              <a:endParaRPr lang="de-CH" sz="2000" b="1" i="1" dirty="0"/>
            </a:p>
          </p:txBody>
        </p:sp>
        <p:cxnSp>
          <p:nvCxnSpPr>
            <p:cNvPr id="25" name="Straight Connector 24"/>
            <p:cNvCxnSpPr/>
            <p:nvPr/>
          </p:nvCxnSpPr>
          <p:spPr bwMode="auto">
            <a:xfrm>
              <a:off x="4000500" y="1714500"/>
              <a:ext cx="0" cy="108585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6" name="Straight Connector 25"/>
            <p:cNvCxnSpPr/>
            <p:nvPr/>
          </p:nvCxnSpPr>
          <p:spPr bwMode="auto">
            <a:xfrm>
              <a:off x="4914900" y="1714500"/>
              <a:ext cx="0" cy="108585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7" name="Straight Connector 26"/>
            <p:cNvCxnSpPr/>
            <p:nvPr/>
          </p:nvCxnSpPr>
          <p:spPr bwMode="auto">
            <a:xfrm flipH="1">
              <a:off x="4000500" y="2800350"/>
              <a:ext cx="914400" cy="0"/>
            </a:xfrm>
            <a:prstGeom prst="line">
              <a:avLst/>
            </a:prstGeom>
            <a:solidFill>
              <a:schemeClr val="accent1"/>
            </a:solidFill>
            <a:ln w="9525" cap="flat" cmpd="sng" algn="ctr">
              <a:solidFill>
                <a:schemeClr val="tx1"/>
              </a:solidFill>
              <a:prstDash val="solid"/>
              <a:round/>
              <a:headEnd type="triangle" w="med" len="med"/>
              <a:tailEnd type="triangle" w="med" len="med"/>
            </a:ln>
            <a:effectLst/>
          </p:spPr>
        </p:cxnSp>
        <p:sp>
          <p:nvSpPr>
            <p:cNvPr id="28" name="TextBox 27"/>
            <p:cNvSpPr txBox="1"/>
            <p:nvPr/>
          </p:nvSpPr>
          <p:spPr>
            <a:xfrm>
              <a:off x="4343400" y="2514600"/>
              <a:ext cx="244297" cy="300083"/>
            </a:xfrm>
            <a:prstGeom prst="rect">
              <a:avLst/>
            </a:prstGeom>
            <a:noFill/>
          </p:spPr>
          <p:txBody>
            <a:bodyPr wrap="none" rtlCol="0">
              <a:spAutoFit/>
            </a:bodyPr>
            <a:lstStyle/>
            <a:p>
              <a:r>
                <a:rPr lang="en-US" sz="2000" b="1" i="1" dirty="0"/>
                <a:t>c</a:t>
              </a:r>
              <a:endParaRPr lang="de-CH" sz="2000" b="1" i="1" dirty="0"/>
            </a:p>
          </p:txBody>
        </p:sp>
        <p:cxnSp>
          <p:nvCxnSpPr>
            <p:cNvPr id="29" name="Straight Connector 28"/>
            <p:cNvCxnSpPr/>
            <p:nvPr/>
          </p:nvCxnSpPr>
          <p:spPr bwMode="auto">
            <a:xfrm>
              <a:off x="6486525" y="1657350"/>
              <a:ext cx="0" cy="85725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30" name="Straight Connector 29"/>
            <p:cNvCxnSpPr/>
            <p:nvPr/>
          </p:nvCxnSpPr>
          <p:spPr bwMode="auto">
            <a:xfrm>
              <a:off x="7008019" y="1657350"/>
              <a:ext cx="0" cy="85725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31" name="Straight Connector 30"/>
            <p:cNvCxnSpPr/>
            <p:nvPr/>
          </p:nvCxnSpPr>
          <p:spPr bwMode="auto">
            <a:xfrm>
              <a:off x="6486525" y="2530609"/>
              <a:ext cx="521494" cy="0"/>
            </a:xfrm>
            <a:prstGeom prst="line">
              <a:avLst/>
            </a:prstGeom>
            <a:solidFill>
              <a:schemeClr val="accent1"/>
            </a:solidFill>
            <a:ln w="9525" cap="flat" cmpd="sng" algn="ctr">
              <a:solidFill>
                <a:schemeClr val="tx1"/>
              </a:solidFill>
              <a:prstDash val="solid"/>
              <a:round/>
              <a:headEnd type="triangle" w="med" len="med"/>
              <a:tailEnd type="triangle" w="med" len="med"/>
            </a:ln>
            <a:effectLst/>
          </p:spPr>
        </p:cxnSp>
        <p:cxnSp>
          <p:nvCxnSpPr>
            <p:cNvPr id="32" name="Straight Connector 31"/>
            <p:cNvCxnSpPr/>
            <p:nvPr/>
          </p:nvCxnSpPr>
          <p:spPr bwMode="auto">
            <a:xfrm>
              <a:off x="6286500" y="1714500"/>
              <a:ext cx="0" cy="108585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33" name="Straight Connector 32"/>
            <p:cNvCxnSpPr/>
            <p:nvPr/>
          </p:nvCxnSpPr>
          <p:spPr bwMode="auto">
            <a:xfrm>
              <a:off x="7200900" y="1714500"/>
              <a:ext cx="0" cy="108585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34" name="Straight Connector 33"/>
            <p:cNvCxnSpPr/>
            <p:nvPr/>
          </p:nvCxnSpPr>
          <p:spPr bwMode="auto">
            <a:xfrm>
              <a:off x="6286500" y="2800350"/>
              <a:ext cx="914400" cy="0"/>
            </a:xfrm>
            <a:prstGeom prst="line">
              <a:avLst/>
            </a:prstGeom>
            <a:solidFill>
              <a:schemeClr val="accent1"/>
            </a:solidFill>
            <a:ln w="9525" cap="flat" cmpd="sng" algn="ctr">
              <a:solidFill>
                <a:schemeClr val="tx1"/>
              </a:solidFill>
              <a:prstDash val="solid"/>
              <a:round/>
              <a:headEnd type="triangle" w="med" len="med"/>
              <a:tailEnd type="triangle" w="med" len="med"/>
            </a:ln>
            <a:effectLst/>
          </p:spPr>
        </p:cxnSp>
        <p:sp>
          <p:nvSpPr>
            <p:cNvPr id="35" name="TextBox 34"/>
            <p:cNvSpPr txBox="1"/>
            <p:nvPr/>
          </p:nvSpPr>
          <p:spPr>
            <a:xfrm>
              <a:off x="6619155" y="2271668"/>
              <a:ext cx="312826" cy="300083"/>
            </a:xfrm>
            <a:prstGeom prst="rect">
              <a:avLst/>
            </a:prstGeom>
            <a:noFill/>
          </p:spPr>
          <p:txBody>
            <a:bodyPr wrap="none" rtlCol="0">
              <a:spAutoFit/>
            </a:bodyPr>
            <a:lstStyle/>
            <a:p>
              <a:r>
                <a:rPr lang="en-US" sz="2000" b="1" i="1" dirty="0"/>
                <a:t>c</a:t>
              </a:r>
              <a:r>
                <a:rPr lang="en-US" sz="2000" b="1" baseline="-25000" dirty="0"/>
                <a:t>1</a:t>
              </a:r>
              <a:endParaRPr lang="de-CH" sz="2000" b="1" baseline="-25000" dirty="0"/>
            </a:p>
          </p:txBody>
        </p:sp>
        <p:sp>
          <p:nvSpPr>
            <p:cNvPr id="36" name="TextBox 35"/>
            <p:cNvSpPr txBox="1"/>
            <p:nvPr/>
          </p:nvSpPr>
          <p:spPr>
            <a:xfrm>
              <a:off x="6629400" y="2514600"/>
              <a:ext cx="312826" cy="300083"/>
            </a:xfrm>
            <a:prstGeom prst="rect">
              <a:avLst/>
            </a:prstGeom>
            <a:noFill/>
          </p:spPr>
          <p:txBody>
            <a:bodyPr wrap="none" rtlCol="0">
              <a:spAutoFit/>
            </a:bodyPr>
            <a:lstStyle/>
            <a:p>
              <a:r>
                <a:rPr lang="en-US" sz="2000" b="1" i="1" dirty="0"/>
                <a:t>c</a:t>
              </a:r>
              <a:r>
                <a:rPr lang="en-US" sz="2000" b="1" baseline="-25000" dirty="0"/>
                <a:t>2</a:t>
              </a:r>
              <a:endParaRPr lang="de-CH" sz="2000" b="1" baseline="-25000" dirty="0"/>
            </a:p>
          </p:txBody>
        </p:sp>
        <mc:AlternateContent xmlns:mc="http://schemas.openxmlformats.org/markup-compatibility/2006" xmlns:a14="http://schemas.microsoft.com/office/drawing/2010/main">
          <mc:Choice Requires="a14">
            <p:sp>
              <p:nvSpPr>
                <p:cNvPr id="37" name="TextBox 36"/>
                <p:cNvSpPr txBox="1"/>
                <p:nvPr/>
              </p:nvSpPr>
              <p:spPr>
                <a:xfrm>
                  <a:off x="1541566" y="3235799"/>
                  <a:ext cx="1315360" cy="48609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i="1">
                            <a:latin typeface="Cambria Math"/>
                          </a:rPr>
                          <m:t>𝑝</m:t>
                        </m:r>
                        <m:r>
                          <a:rPr lang="en-US" i="1" baseline="-25000">
                            <a:latin typeface="Cambria Math"/>
                          </a:rPr>
                          <m:t>𝑚𝑎𝑥</m:t>
                        </m:r>
                        <m:r>
                          <a:rPr lang="en-US" i="1" baseline="-25000">
                            <a:latin typeface="Cambria Math"/>
                          </a:rPr>
                          <m:t> ∝</m:t>
                        </m:r>
                        <m:f>
                          <m:fPr>
                            <m:ctrlPr>
                              <a:rPr lang="de-CH" i="1">
                                <a:latin typeface="Cambria Math" panose="02040503050406030204" pitchFamily="18" charset="0"/>
                              </a:rPr>
                            </m:ctrlPr>
                          </m:fPr>
                          <m:num>
                            <m:r>
                              <a:rPr lang="en-US" i="1">
                                <a:latin typeface="Cambria Math"/>
                              </a:rPr>
                              <m:t>1</m:t>
                            </m:r>
                          </m:num>
                          <m:den>
                            <m:r>
                              <a:rPr lang="en-US" i="1">
                                <a:latin typeface="Cambria Math"/>
                              </a:rPr>
                              <m:t>2</m:t>
                            </m:r>
                          </m:den>
                        </m:f>
                        <m:r>
                          <a:rPr lang="en-US" i="1">
                            <a:latin typeface="Cambria Math"/>
                          </a:rPr>
                          <m:t>−</m:t>
                        </m:r>
                        <m:f>
                          <m:fPr>
                            <m:ctrlPr>
                              <a:rPr lang="en-US" i="1">
                                <a:latin typeface="Cambria Math" panose="02040503050406030204" pitchFamily="18" charset="0"/>
                              </a:rPr>
                            </m:ctrlPr>
                          </m:fPr>
                          <m:num>
                            <m:sSup>
                              <m:sSupPr>
                                <m:ctrlPr>
                                  <a:rPr lang="en-US" i="1">
                                    <a:latin typeface="Cambria Math" panose="02040503050406030204" pitchFamily="18" charset="0"/>
                                  </a:rPr>
                                </m:ctrlPr>
                              </m:sSupPr>
                              <m:e>
                                <m:r>
                                  <a:rPr lang="en-US" i="1">
                                    <a:latin typeface="Cambria Math"/>
                                  </a:rPr>
                                  <m:t>𝑎</m:t>
                                </m:r>
                              </m:e>
                              <m:sup>
                                <m:r>
                                  <a:rPr lang="en-US" i="1">
                                    <a:latin typeface="Cambria Math"/>
                                  </a:rPr>
                                  <m:t>2</m:t>
                                </m:r>
                              </m:sup>
                            </m:sSup>
                          </m:num>
                          <m:den>
                            <m:r>
                              <a:rPr lang="en-US" i="1">
                                <a:latin typeface="Cambria Math"/>
                              </a:rPr>
                              <m:t>2 </m:t>
                            </m:r>
                            <m:sSup>
                              <m:sSupPr>
                                <m:ctrlPr>
                                  <a:rPr lang="en-US" i="1">
                                    <a:latin typeface="Cambria Math" panose="02040503050406030204" pitchFamily="18" charset="0"/>
                                  </a:rPr>
                                </m:ctrlPr>
                              </m:sSupPr>
                              <m:e>
                                <m:r>
                                  <a:rPr lang="en-US" i="1">
                                    <a:latin typeface="Cambria Math"/>
                                  </a:rPr>
                                  <m:t>𝑏</m:t>
                                </m:r>
                              </m:e>
                              <m:sup>
                                <m:r>
                                  <a:rPr lang="en-US" i="1">
                                    <a:latin typeface="Cambria Math"/>
                                  </a:rPr>
                                  <m:t>2</m:t>
                                </m:r>
                              </m:sup>
                            </m:sSup>
                          </m:den>
                        </m:f>
                      </m:oMath>
                    </m:oMathPara>
                  </a14:m>
                  <a:endParaRPr lang="de-CH" dirty="0"/>
                </a:p>
              </p:txBody>
            </p:sp>
          </mc:Choice>
          <mc:Fallback xmlns="">
            <p:sp>
              <p:nvSpPr>
                <p:cNvPr id="37" name="TextBox 36"/>
                <p:cNvSpPr txBox="1">
                  <a:spLocks noRot="1" noChangeAspect="1" noMove="1" noResize="1" noEditPoints="1" noAdjustHandles="1" noChangeArrowheads="1" noChangeShapeType="1" noTextEdit="1"/>
                </p:cNvSpPr>
                <p:nvPr/>
              </p:nvSpPr>
              <p:spPr>
                <a:xfrm>
                  <a:off x="1541566" y="3235799"/>
                  <a:ext cx="1315360" cy="486095"/>
                </a:xfrm>
                <a:prstGeom prst="rect">
                  <a:avLst/>
                </a:prstGeom>
                <a:blipFill>
                  <a:blip r:embed="rId2"/>
                  <a:stretch>
                    <a:fillRect/>
                  </a:stretch>
                </a:blipFill>
              </p:spPr>
              <p:txBody>
                <a:bodyPr/>
                <a:lstStyle/>
                <a:p>
                  <a:r>
                    <a:rPr lang="de-CH">
                      <a:noFill/>
                    </a:rPr>
                    <a:t> </a:t>
                  </a:r>
                </a:p>
              </p:txBody>
            </p:sp>
          </mc:Fallback>
        </mc:AlternateContent>
        <mc:AlternateContent xmlns:mc="http://schemas.openxmlformats.org/markup-compatibility/2006" xmlns:a14="http://schemas.microsoft.com/office/drawing/2010/main">
          <mc:Choice Requires="a14">
            <p:sp>
              <p:nvSpPr>
                <p:cNvPr id="38" name="TextBox 37"/>
                <p:cNvSpPr txBox="1"/>
                <p:nvPr/>
              </p:nvSpPr>
              <p:spPr>
                <a:xfrm>
                  <a:off x="3348899" y="3226226"/>
                  <a:ext cx="1749373" cy="486143"/>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i="1">
                            <a:latin typeface="Cambria Math"/>
                          </a:rPr>
                          <m:t>𝑝</m:t>
                        </m:r>
                        <m:r>
                          <a:rPr lang="en-US" i="1" baseline="-25000">
                            <a:latin typeface="Cambria Math"/>
                          </a:rPr>
                          <m:t>𝑚𝑎𝑥</m:t>
                        </m:r>
                        <m:r>
                          <a:rPr lang="en-US" i="1" baseline="-25000">
                            <a:latin typeface="Cambria Math"/>
                          </a:rPr>
                          <m:t> ∝1−</m:t>
                        </m:r>
                        <m:f>
                          <m:fPr>
                            <m:ctrlPr>
                              <a:rPr lang="en-US" i="1">
                                <a:latin typeface="Cambria Math" panose="02040503050406030204" pitchFamily="18" charset="0"/>
                              </a:rPr>
                            </m:ctrlPr>
                          </m:fPr>
                          <m:num>
                            <m:sSup>
                              <m:sSupPr>
                                <m:ctrlPr>
                                  <a:rPr lang="en-US" i="1">
                                    <a:latin typeface="Cambria Math" panose="02040503050406030204" pitchFamily="18" charset="0"/>
                                  </a:rPr>
                                </m:ctrlPr>
                              </m:sSupPr>
                              <m:e>
                                <m:r>
                                  <a:rPr lang="en-US" i="1">
                                    <a:latin typeface="Cambria Math"/>
                                  </a:rPr>
                                  <m:t>𝑎</m:t>
                                </m:r>
                              </m:e>
                              <m:sup>
                                <m:r>
                                  <a:rPr lang="en-US" i="1">
                                    <a:latin typeface="Cambria Math"/>
                                  </a:rPr>
                                  <m:t>2</m:t>
                                </m:r>
                              </m:sup>
                            </m:sSup>
                          </m:num>
                          <m:den>
                            <m:r>
                              <a:rPr lang="en-US" i="1">
                                <a:latin typeface="Cambria Math"/>
                              </a:rPr>
                              <m:t>2 </m:t>
                            </m:r>
                            <m:sSup>
                              <m:sSupPr>
                                <m:ctrlPr>
                                  <a:rPr lang="en-US" i="1">
                                    <a:latin typeface="Cambria Math" panose="02040503050406030204" pitchFamily="18" charset="0"/>
                                  </a:rPr>
                                </m:ctrlPr>
                              </m:sSupPr>
                              <m:e>
                                <m:r>
                                  <a:rPr lang="en-US" i="1">
                                    <a:latin typeface="Cambria Math"/>
                                  </a:rPr>
                                  <m:t>𝑐</m:t>
                                </m:r>
                              </m:e>
                              <m:sup>
                                <m:r>
                                  <a:rPr lang="en-US" i="1">
                                    <a:latin typeface="Cambria Math"/>
                                  </a:rPr>
                                  <m:t>2</m:t>
                                </m:r>
                              </m:sup>
                            </m:sSup>
                          </m:den>
                        </m:f>
                        <m:r>
                          <a:rPr lang="en-US" i="1">
                            <a:latin typeface="Cambria Math"/>
                          </a:rPr>
                          <m:t>−</m:t>
                        </m:r>
                        <m:f>
                          <m:fPr>
                            <m:ctrlPr>
                              <a:rPr lang="en-US" i="1">
                                <a:latin typeface="Cambria Math" panose="02040503050406030204" pitchFamily="18" charset="0"/>
                              </a:rPr>
                            </m:ctrlPr>
                          </m:fPr>
                          <m:num>
                            <m:sSup>
                              <m:sSupPr>
                                <m:ctrlPr>
                                  <a:rPr lang="en-US" i="1">
                                    <a:latin typeface="Cambria Math" panose="02040503050406030204" pitchFamily="18" charset="0"/>
                                  </a:rPr>
                                </m:ctrlPr>
                              </m:sSupPr>
                              <m:e>
                                <m:r>
                                  <a:rPr lang="en-US" i="1">
                                    <a:latin typeface="Cambria Math"/>
                                  </a:rPr>
                                  <m:t>𝑐</m:t>
                                </m:r>
                              </m:e>
                              <m:sup>
                                <m:r>
                                  <a:rPr lang="en-US" i="1">
                                    <a:latin typeface="Cambria Math"/>
                                  </a:rPr>
                                  <m:t>2</m:t>
                                </m:r>
                              </m:sup>
                            </m:sSup>
                          </m:num>
                          <m:den>
                            <m:r>
                              <a:rPr lang="en-US" i="1">
                                <a:latin typeface="Cambria Math"/>
                              </a:rPr>
                              <m:t>2 </m:t>
                            </m:r>
                            <m:sSup>
                              <m:sSupPr>
                                <m:ctrlPr>
                                  <a:rPr lang="en-US" i="1">
                                    <a:latin typeface="Cambria Math" panose="02040503050406030204" pitchFamily="18" charset="0"/>
                                  </a:rPr>
                                </m:ctrlPr>
                              </m:sSupPr>
                              <m:e>
                                <m:r>
                                  <a:rPr lang="en-US" i="1">
                                    <a:latin typeface="Cambria Math"/>
                                  </a:rPr>
                                  <m:t>𝑏</m:t>
                                </m:r>
                              </m:e>
                              <m:sup>
                                <m:r>
                                  <a:rPr lang="en-US" i="1">
                                    <a:latin typeface="Cambria Math"/>
                                  </a:rPr>
                                  <m:t>2</m:t>
                                </m:r>
                              </m:sup>
                            </m:sSup>
                          </m:den>
                        </m:f>
                      </m:oMath>
                    </m:oMathPara>
                  </a14:m>
                  <a:endParaRPr lang="de-CH" dirty="0"/>
                </a:p>
              </p:txBody>
            </p:sp>
          </mc:Choice>
          <mc:Fallback xmlns="">
            <p:sp>
              <p:nvSpPr>
                <p:cNvPr id="38" name="TextBox 37"/>
                <p:cNvSpPr txBox="1">
                  <a:spLocks noRot="1" noChangeAspect="1" noMove="1" noResize="1" noEditPoints="1" noAdjustHandles="1" noChangeArrowheads="1" noChangeShapeType="1" noTextEdit="1"/>
                </p:cNvSpPr>
                <p:nvPr/>
              </p:nvSpPr>
              <p:spPr>
                <a:xfrm>
                  <a:off x="3348899" y="3226226"/>
                  <a:ext cx="1749373" cy="486143"/>
                </a:xfrm>
                <a:prstGeom prst="rect">
                  <a:avLst/>
                </a:prstGeom>
                <a:blipFill>
                  <a:blip r:embed="rId3"/>
                  <a:stretch>
                    <a:fillRect/>
                  </a:stretch>
                </a:blipFill>
              </p:spPr>
              <p:txBody>
                <a:bodyPr/>
                <a:lstStyle/>
                <a:p>
                  <a:r>
                    <a:rPr lang="de-CH">
                      <a:noFill/>
                    </a:rPr>
                    <a:t> </a:t>
                  </a:r>
                </a:p>
              </p:txBody>
            </p:sp>
          </mc:Fallback>
        </mc:AlternateContent>
        <mc:AlternateContent xmlns:mc="http://schemas.openxmlformats.org/markup-compatibility/2006" xmlns:a14="http://schemas.microsoft.com/office/drawing/2010/main">
          <mc:Choice Requires="a14">
            <p:sp>
              <p:nvSpPr>
                <p:cNvPr id="39" name="TextBox 38"/>
                <p:cNvSpPr txBox="1"/>
                <p:nvPr/>
              </p:nvSpPr>
              <p:spPr>
                <a:xfrm>
                  <a:off x="5600700" y="3282278"/>
                  <a:ext cx="2397483" cy="405015"/>
                </a:xfrm>
                <a:prstGeom prst="rect">
                  <a:avLst/>
                </a:prstGeom>
                <a:noFill/>
              </p:spPr>
              <p:txBody>
                <a:bodyPr wrap="none" rtlCol="0">
                  <a:spAutoFit/>
                </a:bodyPr>
                <a:lstStyle/>
                <a:p>
                  <a14:m>
                    <m:oMath xmlns:m="http://schemas.openxmlformats.org/officeDocument/2006/math">
                      <m:r>
                        <a:rPr lang="en-US" sz="1867" i="1">
                          <a:latin typeface="Cambria Math"/>
                        </a:rPr>
                        <m:t>𝑝</m:t>
                      </m:r>
                      <m:r>
                        <a:rPr lang="en-US" sz="1867" i="1" baseline="-25000">
                          <a:latin typeface="Cambria Math"/>
                        </a:rPr>
                        <m:t>𝑚𝑎𝑥</m:t>
                      </m:r>
                      <m:r>
                        <a:rPr lang="en-US" sz="1867" i="1" baseline="-25000">
                          <a:latin typeface="Cambria Math"/>
                        </a:rPr>
                        <m:t> ∝ </m:t>
                      </m:r>
                      <m:f>
                        <m:fPr>
                          <m:ctrlPr>
                            <a:rPr lang="de-CH" sz="1867" i="1">
                              <a:latin typeface="Cambria Math" panose="02040503050406030204" pitchFamily="18" charset="0"/>
                            </a:rPr>
                          </m:ctrlPr>
                        </m:fPr>
                        <m:num>
                          <m:r>
                            <a:rPr lang="en-US" sz="1867" i="1">
                              <a:latin typeface="Cambria Math"/>
                            </a:rPr>
                            <m:t>3</m:t>
                          </m:r>
                        </m:num>
                        <m:den>
                          <m:r>
                            <a:rPr lang="en-US" sz="1867" i="1">
                              <a:latin typeface="Cambria Math"/>
                            </a:rPr>
                            <m:t>2</m:t>
                          </m:r>
                        </m:den>
                      </m:f>
                      <m:r>
                        <a:rPr lang="en-US" sz="1867" i="1">
                          <a:latin typeface="Cambria Math"/>
                        </a:rPr>
                        <m:t>−</m:t>
                      </m:r>
                      <m:f>
                        <m:fPr>
                          <m:ctrlPr>
                            <a:rPr lang="en-US" sz="1867" i="1">
                              <a:latin typeface="Cambria Math" panose="02040503050406030204" pitchFamily="18" charset="0"/>
                            </a:rPr>
                          </m:ctrlPr>
                        </m:fPr>
                        <m:num>
                          <m:sSup>
                            <m:sSupPr>
                              <m:ctrlPr>
                                <a:rPr lang="en-US" sz="1867" i="1">
                                  <a:latin typeface="Cambria Math" panose="02040503050406030204" pitchFamily="18" charset="0"/>
                                </a:rPr>
                              </m:ctrlPr>
                            </m:sSupPr>
                            <m:e>
                              <m:r>
                                <a:rPr lang="en-US" sz="1867" i="1">
                                  <a:latin typeface="Cambria Math"/>
                                </a:rPr>
                                <m:t>𝑎</m:t>
                              </m:r>
                            </m:e>
                            <m:sup>
                              <m:r>
                                <a:rPr lang="en-US" sz="1867" i="1">
                                  <a:latin typeface="Cambria Math"/>
                                </a:rPr>
                                <m:t>2</m:t>
                              </m:r>
                            </m:sup>
                          </m:sSup>
                        </m:num>
                        <m:den>
                          <m:r>
                            <a:rPr lang="en-US" sz="1867" i="1">
                              <a:latin typeface="Cambria Math"/>
                            </a:rPr>
                            <m:t>2 </m:t>
                          </m:r>
                          <m:sSup>
                            <m:sSupPr>
                              <m:ctrlPr>
                                <a:rPr lang="en-US" sz="1867" i="1">
                                  <a:latin typeface="Cambria Math" panose="02040503050406030204" pitchFamily="18" charset="0"/>
                                </a:rPr>
                              </m:ctrlPr>
                            </m:sSupPr>
                            <m:e>
                              <m:r>
                                <a:rPr lang="en-US" sz="1867" i="1">
                                  <a:latin typeface="Cambria Math"/>
                                </a:rPr>
                                <m:t>𝑐</m:t>
                              </m:r>
                              <m:r>
                                <a:rPr lang="en-US" sz="1867" i="1" baseline="-25000">
                                  <a:latin typeface="Cambria Math"/>
                                </a:rPr>
                                <m:t>1</m:t>
                              </m:r>
                            </m:e>
                            <m:sup>
                              <m:r>
                                <a:rPr lang="en-US" sz="1867" i="1">
                                  <a:latin typeface="Cambria Math"/>
                                </a:rPr>
                                <m:t>2</m:t>
                              </m:r>
                            </m:sup>
                          </m:sSup>
                        </m:den>
                      </m:f>
                      <m:r>
                        <a:rPr lang="en-US" sz="1867">
                          <a:latin typeface="Cambria Math"/>
                        </a:rPr>
                        <m:t> </m:t>
                      </m:r>
                      <m:r>
                        <a:rPr lang="en-US" sz="1867" i="1">
                          <a:latin typeface="Cambria Math"/>
                        </a:rPr>
                        <m:t>− </m:t>
                      </m:r>
                      <m:f>
                        <m:fPr>
                          <m:ctrlPr>
                            <a:rPr lang="en-US" sz="1867" i="1">
                              <a:latin typeface="Cambria Math" panose="02040503050406030204" pitchFamily="18" charset="0"/>
                            </a:rPr>
                          </m:ctrlPr>
                        </m:fPr>
                        <m:num>
                          <m:sSup>
                            <m:sSupPr>
                              <m:ctrlPr>
                                <a:rPr lang="en-US" sz="1867" i="1">
                                  <a:latin typeface="Cambria Math" panose="02040503050406030204" pitchFamily="18" charset="0"/>
                                </a:rPr>
                              </m:ctrlPr>
                            </m:sSupPr>
                            <m:e>
                              <m:r>
                                <a:rPr lang="en-US" sz="1867" i="1">
                                  <a:latin typeface="Cambria Math"/>
                                </a:rPr>
                                <m:t>𝑐</m:t>
                              </m:r>
                              <m:r>
                                <a:rPr lang="en-US" sz="1867" i="1" baseline="-25000">
                                  <a:latin typeface="Cambria Math"/>
                                </a:rPr>
                                <m:t>1</m:t>
                              </m:r>
                            </m:e>
                            <m:sup>
                              <m:r>
                                <a:rPr lang="en-US" sz="1867" i="1">
                                  <a:latin typeface="Cambria Math"/>
                                </a:rPr>
                                <m:t>2</m:t>
                              </m:r>
                            </m:sup>
                          </m:sSup>
                        </m:num>
                        <m:den>
                          <m:r>
                            <a:rPr lang="en-US" sz="1867" i="1">
                              <a:latin typeface="Cambria Math"/>
                            </a:rPr>
                            <m:t>2 </m:t>
                          </m:r>
                          <m:sSup>
                            <m:sSupPr>
                              <m:ctrlPr>
                                <a:rPr lang="en-US" sz="1867" i="1">
                                  <a:latin typeface="Cambria Math" panose="02040503050406030204" pitchFamily="18" charset="0"/>
                                </a:rPr>
                              </m:ctrlPr>
                            </m:sSupPr>
                            <m:e>
                              <m:r>
                                <a:rPr lang="en-US" sz="1867" i="1">
                                  <a:latin typeface="Cambria Math"/>
                                </a:rPr>
                                <m:t>𝑐</m:t>
                              </m:r>
                              <m:r>
                                <a:rPr lang="en-US" sz="1867" i="1" baseline="-25000">
                                  <a:latin typeface="Cambria Math"/>
                                </a:rPr>
                                <m:t>2</m:t>
                              </m:r>
                            </m:e>
                            <m:sup>
                              <m:r>
                                <a:rPr lang="en-US" sz="1867" i="1">
                                  <a:latin typeface="Cambria Math"/>
                                </a:rPr>
                                <m:t>2</m:t>
                              </m:r>
                            </m:sup>
                          </m:sSup>
                        </m:den>
                      </m:f>
                    </m:oMath>
                  </a14:m>
                  <a:r>
                    <a:rPr lang="de-CH" sz="1867" dirty="0"/>
                    <a:t> </a:t>
                  </a:r>
                  <a14:m>
                    <m:oMath xmlns:m="http://schemas.openxmlformats.org/officeDocument/2006/math">
                      <m:r>
                        <a:rPr lang="en-US" sz="1867" i="1">
                          <a:latin typeface="Cambria Math"/>
                        </a:rPr>
                        <m:t>−</m:t>
                      </m:r>
                    </m:oMath>
                  </a14:m>
                  <a:r>
                    <a:rPr lang="de-CH" sz="1867" dirty="0"/>
                    <a:t> </a:t>
                  </a:r>
                  <a14:m>
                    <m:oMath xmlns:m="http://schemas.openxmlformats.org/officeDocument/2006/math">
                      <m:f>
                        <m:fPr>
                          <m:ctrlPr>
                            <a:rPr lang="en-US" sz="1867" i="1">
                              <a:latin typeface="Cambria Math" panose="02040503050406030204" pitchFamily="18" charset="0"/>
                            </a:rPr>
                          </m:ctrlPr>
                        </m:fPr>
                        <m:num>
                          <m:sSup>
                            <m:sSupPr>
                              <m:ctrlPr>
                                <a:rPr lang="en-US" sz="1867" i="1">
                                  <a:latin typeface="Cambria Math" panose="02040503050406030204" pitchFamily="18" charset="0"/>
                                </a:rPr>
                              </m:ctrlPr>
                            </m:sSupPr>
                            <m:e>
                              <m:r>
                                <a:rPr lang="en-US" sz="1867" i="1">
                                  <a:latin typeface="Cambria Math"/>
                                </a:rPr>
                                <m:t>𝑐</m:t>
                              </m:r>
                              <m:r>
                                <a:rPr lang="en-US" sz="1867" i="1" baseline="-25000">
                                  <a:latin typeface="Cambria Math"/>
                                </a:rPr>
                                <m:t>2</m:t>
                              </m:r>
                            </m:e>
                            <m:sup>
                              <m:r>
                                <a:rPr lang="en-US" sz="1867" i="1">
                                  <a:latin typeface="Cambria Math"/>
                                </a:rPr>
                                <m:t>2</m:t>
                              </m:r>
                            </m:sup>
                          </m:sSup>
                        </m:num>
                        <m:den>
                          <m:r>
                            <a:rPr lang="en-US" sz="1867" i="1">
                              <a:latin typeface="Cambria Math"/>
                            </a:rPr>
                            <m:t>2 </m:t>
                          </m:r>
                          <m:sSup>
                            <m:sSupPr>
                              <m:ctrlPr>
                                <a:rPr lang="en-US" sz="1867" i="1">
                                  <a:latin typeface="Cambria Math" panose="02040503050406030204" pitchFamily="18" charset="0"/>
                                </a:rPr>
                              </m:ctrlPr>
                            </m:sSupPr>
                            <m:e>
                              <m:r>
                                <a:rPr lang="en-US" sz="1867" i="1">
                                  <a:latin typeface="Cambria Math"/>
                                </a:rPr>
                                <m:t>𝑏</m:t>
                              </m:r>
                            </m:e>
                            <m:sup>
                              <m:r>
                                <a:rPr lang="en-US" sz="1867" i="1">
                                  <a:latin typeface="Cambria Math"/>
                                </a:rPr>
                                <m:t>2</m:t>
                              </m:r>
                            </m:sup>
                          </m:sSup>
                        </m:den>
                      </m:f>
                    </m:oMath>
                  </a14:m>
                  <a:r>
                    <a:rPr lang="de-CH" sz="1867" dirty="0"/>
                    <a:t>  </a:t>
                  </a:r>
                </a:p>
              </p:txBody>
            </p:sp>
          </mc:Choice>
          <mc:Fallback xmlns="">
            <p:sp>
              <p:nvSpPr>
                <p:cNvPr id="39" name="TextBox 38"/>
                <p:cNvSpPr txBox="1">
                  <a:spLocks noRot="1" noChangeAspect="1" noMove="1" noResize="1" noEditPoints="1" noAdjustHandles="1" noChangeArrowheads="1" noChangeShapeType="1" noTextEdit="1"/>
                </p:cNvSpPr>
                <p:nvPr/>
              </p:nvSpPr>
              <p:spPr>
                <a:xfrm>
                  <a:off x="5600700" y="3282278"/>
                  <a:ext cx="2397483" cy="405015"/>
                </a:xfrm>
                <a:prstGeom prst="rect">
                  <a:avLst/>
                </a:prstGeom>
                <a:blipFill>
                  <a:blip r:embed="rId4"/>
                  <a:stretch>
                    <a:fillRect b="-1124"/>
                  </a:stretch>
                </a:blipFill>
              </p:spPr>
              <p:txBody>
                <a:bodyPr/>
                <a:lstStyle/>
                <a:p>
                  <a:r>
                    <a:rPr lang="de-CH">
                      <a:noFill/>
                    </a:rPr>
                    <a:t> </a:t>
                  </a:r>
                </a:p>
              </p:txBody>
            </p:sp>
          </mc:Fallback>
        </mc:AlternateContent>
      </p:grpSp>
      <p:sp>
        <p:nvSpPr>
          <p:cNvPr id="41" name="TextBox 40"/>
          <p:cNvSpPr txBox="1"/>
          <p:nvPr/>
        </p:nvSpPr>
        <p:spPr>
          <a:xfrm>
            <a:off x="1391477" y="5957803"/>
            <a:ext cx="9074472" cy="502766"/>
          </a:xfrm>
          <a:prstGeom prst="rect">
            <a:avLst/>
          </a:prstGeom>
          <a:noFill/>
        </p:spPr>
        <p:txBody>
          <a:bodyPr wrap="none" rtlCol="0">
            <a:spAutoFit/>
          </a:bodyPr>
          <a:lstStyle/>
          <a:p>
            <a:r>
              <a:rPr lang="en-US" sz="2667" dirty="0"/>
              <a:t>For </a:t>
            </a:r>
            <a:r>
              <a:rPr lang="en-US" sz="2667" b="1" i="1" dirty="0"/>
              <a:t>a</a:t>
            </a:r>
            <a:r>
              <a:rPr lang="en-US" sz="2667" dirty="0"/>
              <a:t>=6 mm and </a:t>
            </a:r>
            <a:r>
              <a:rPr lang="en-US" sz="2667" b="1" i="1" dirty="0"/>
              <a:t>b</a:t>
            </a:r>
            <a:r>
              <a:rPr lang="en-US" sz="2667" dirty="0"/>
              <a:t>=24 mm, </a:t>
            </a:r>
            <a:r>
              <a:rPr lang="en-US" sz="2667" i="1" dirty="0" err="1">
                <a:latin typeface="Mathcad UniMath" pitchFamily="50" charset="0"/>
              </a:rPr>
              <a:t>p</a:t>
            </a:r>
            <a:r>
              <a:rPr lang="en-US" sz="2667" baseline="-25000" dirty="0" err="1"/>
              <a:t>max</a:t>
            </a:r>
            <a:r>
              <a:rPr lang="en-US" sz="2667" baseline="30000" dirty="0" err="1"/>
              <a:t>s</a:t>
            </a:r>
            <a:r>
              <a:rPr lang="en-US" sz="2667" baseline="30000" dirty="0"/>
              <a:t> </a:t>
            </a:r>
            <a:r>
              <a:rPr lang="en-US" sz="2667" dirty="0"/>
              <a:t>÷ </a:t>
            </a:r>
            <a:r>
              <a:rPr lang="en-US" sz="2667" i="1" dirty="0" err="1">
                <a:latin typeface="Mathcad UniMath" pitchFamily="50" charset="0"/>
              </a:rPr>
              <a:t>p</a:t>
            </a:r>
            <a:r>
              <a:rPr lang="en-US" sz="2667" baseline="-25000" dirty="0" err="1"/>
              <a:t>max</a:t>
            </a:r>
            <a:r>
              <a:rPr lang="en-US" sz="2667" baseline="30000" dirty="0" err="1"/>
              <a:t>d</a:t>
            </a:r>
            <a:r>
              <a:rPr lang="en-US" sz="2667" baseline="30000" dirty="0"/>
              <a:t> </a:t>
            </a:r>
            <a:r>
              <a:rPr lang="en-US" sz="2667" dirty="0"/>
              <a:t>÷ </a:t>
            </a:r>
            <a:r>
              <a:rPr lang="en-US" sz="2667" i="1" dirty="0" err="1">
                <a:latin typeface="Mathcad UniMath" pitchFamily="50" charset="0"/>
              </a:rPr>
              <a:t>p</a:t>
            </a:r>
            <a:r>
              <a:rPr lang="en-US" sz="2667" baseline="-25000" dirty="0" err="1"/>
              <a:t>max</a:t>
            </a:r>
            <a:r>
              <a:rPr lang="en-US" sz="2667" baseline="30000" dirty="0" err="1"/>
              <a:t>t</a:t>
            </a:r>
            <a:r>
              <a:rPr lang="en-US" sz="2667" dirty="0"/>
              <a:t> = 1 / 1.6/ 1.96 </a:t>
            </a:r>
            <a:endParaRPr lang="de-CH" sz="2667" dirty="0"/>
          </a:p>
        </p:txBody>
      </p:sp>
    </p:spTree>
    <p:extLst>
      <p:ext uri="{BB962C8B-B14F-4D97-AF65-F5344CB8AC3E}">
        <p14:creationId xmlns:p14="http://schemas.microsoft.com/office/powerpoint/2010/main" val="2616371370"/>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Construction material suitable for </a:t>
            </a:r>
            <a:r>
              <a:rPr lang="en-US" dirty="0" err="1">
                <a:latin typeface="Symbol" panose="05050102010706020507" pitchFamily="18" charset="2"/>
              </a:rPr>
              <a:t>m</a:t>
            </a:r>
            <a:r>
              <a:rPr lang="en-US" dirty="0" err="1"/>
              <a:t>SR</a:t>
            </a:r>
            <a:endParaRPr lang="de-CH" dirty="0"/>
          </a:p>
        </p:txBody>
      </p:sp>
      <p:sp>
        <p:nvSpPr>
          <p:cNvPr id="3" name="Slide Number Placeholder 2"/>
          <p:cNvSpPr>
            <a:spLocks noGrp="1"/>
          </p:cNvSpPr>
          <p:nvPr>
            <p:ph type="sldNum" sz="quarter" idx="12"/>
          </p:nvPr>
        </p:nvSpPr>
        <p:spPr/>
        <p:txBody>
          <a:bodyPr/>
          <a:lstStyle/>
          <a:p>
            <a:pPr algn="r">
              <a:defRPr/>
            </a:pPr>
            <a:r>
              <a:rPr lang="de-DE"/>
              <a:t>Page </a:t>
            </a:r>
            <a:fld id="{EBC07571-3134-BB4B-B83F-1A9FE18D34F3}" type="slidenum">
              <a:rPr lang="de-DE" smtClean="0"/>
              <a:pPr algn="r">
                <a:defRPr/>
              </a:pPr>
              <a:t>15</a:t>
            </a:fld>
            <a:endParaRPr lang="de-DE" dirty="0"/>
          </a:p>
        </p:txBody>
      </p:sp>
      <p:graphicFrame>
        <p:nvGraphicFramePr>
          <p:cNvPr id="5" name="Table 4"/>
          <p:cNvGraphicFramePr>
            <a:graphicFrameLocks noGrp="1"/>
          </p:cNvGraphicFramePr>
          <p:nvPr/>
        </p:nvGraphicFramePr>
        <p:xfrm>
          <a:off x="1583499" y="1298125"/>
          <a:ext cx="8136905" cy="1524000"/>
        </p:xfrm>
        <a:graphic>
          <a:graphicData uri="http://schemas.openxmlformats.org/drawingml/2006/table">
            <a:tbl>
              <a:tblPr firstRow="1" bandRow="1">
                <a:tableStyleId>{5C22544A-7EE6-4342-B048-85BDC9FD1C3A}</a:tableStyleId>
              </a:tblPr>
              <a:tblGrid>
                <a:gridCol w="1627381">
                  <a:extLst>
                    <a:ext uri="{9D8B030D-6E8A-4147-A177-3AD203B41FA5}">
                      <a16:colId xmlns:a16="http://schemas.microsoft.com/office/drawing/2014/main" val="20000"/>
                    </a:ext>
                  </a:extLst>
                </a:gridCol>
                <a:gridCol w="1627381">
                  <a:extLst>
                    <a:ext uri="{9D8B030D-6E8A-4147-A177-3AD203B41FA5}">
                      <a16:colId xmlns:a16="http://schemas.microsoft.com/office/drawing/2014/main" val="20001"/>
                    </a:ext>
                  </a:extLst>
                </a:gridCol>
                <a:gridCol w="1627381">
                  <a:extLst>
                    <a:ext uri="{9D8B030D-6E8A-4147-A177-3AD203B41FA5}">
                      <a16:colId xmlns:a16="http://schemas.microsoft.com/office/drawing/2014/main" val="4048129282"/>
                    </a:ext>
                  </a:extLst>
                </a:gridCol>
                <a:gridCol w="1627381">
                  <a:extLst>
                    <a:ext uri="{9D8B030D-6E8A-4147-A177-3AD203B41FA5}">
                      <a16:colId xmlns:a16="http://schemas.microsoft.com/office/drawing/2014/main" val="2072013727"/>
                    </a:ext>
                  </a:extLst>
                </a:gridCol>
                <a:gridCol w="1627381">
                  <a:extLst>
                    <a:ext uri="{9D8B030D-6E8A-4147-A177-3AD203B41FA5}">
                      <a16:colId xmlns:a16="http://schemas.microsoft.com/office/drawing/2014/main" val="20002"/>
                    </a:ext>
                  </a:extLst>
                </a:gridCol>
              </a:tblGrid>
              <a:tr h="508000">
                <a:tc>
                  <a:txBody>
                    <a:bodyPr/>
                    <a:lstStyle/>
                    <a:p>
                      <a:endParaRPr lang="de-CH" sz="1900" dirty="0"/>
                    </a:p>
                  </a:txBody>
                  <a:tcPr/>
                </a:tc>
                <a:tc>
                  <a:txBody>
                    <a:bodyPr/>
                    <a:lstStyle/>
                    <a:p>
                      <a:pPr algn="ctr"/>
                      <a:r>
                        <a:rPr lang="en-US" sz="1900" dirty="0" err="1">
                          <a:solidFill>
                            <a:schemeClr val="tx1"/>
                          </a:solidFill>
                        </a:rPr>
                        <a:t>CuBe</a:t>
                      </a:r>
                      <a:endParaRPr lang="de-CH" sz="1900" dirty="0">
                        <a:solidFill>
                          <a:schemeClr val="tx1"/>
                        </a:solidFill>
                      </a:endParaRPr>
                    </a:p>
                  </a:txBody>
                  <a:tcPr/>
                </a:tc>
                <a:tc>
                  <a:txBody>
                    <a:bodyPr/>
                    <a:lstStyle/>
                    <a:p>
                      <a:pPr algn="ctr"/>
                      <a:r>
                        <a:rPr lang="en-US" sz="1900" dirty="0">
                          <a:solidFill>
                            <a:schemeClr val="tx1"/>
                          </a:solidFill>
                        </a:rPr>
                        <a:t>TiAl</a:t>
                      </a:r>
                      <a:r>
                        <a:rPr lang="en-US" sz="1900" baseline="-25000" dirty="0">
                          <a:solidFill>
                            <a:schemeClr val="tx1"/>
                          </a:solidFill>
                        </a:rPr>
                        <a:t>6</a:t>
                      </a:r>
                      <a:r>
                        <a:rPr lang="en-US" sz="1900" dirty="0">
                          <a:solidFill>
                            <a:schemeClr val="tx1"/>
                          </a:solidFill>
                        </a:rPr>
                        <a:t>V</a:t>
                      </a:r>
                      <a:r>
                        <a:rPr lang="en-US" sz="1900" baseline="-25000" dirty="0">
                          <a:solidFill>
                            <a:schemeClr val="tx1"/>
                          </a:solidFill>
                        </a:rPr>
                        <a:t>4</a:t>
                      </a:r>
                      <a:endParaRPr lang="de-CH" sz="1900" baseline="-25000" dirty="0">
                        <a:solidFill>
                          <a:schemeClr val="tx1"/>
                        </a:solidFill>
                      </a:endParaRPr>
                    </a:p>
                  </a:txBody>
                  <a:tcPr/>
                </a:tc>
                <a:tc>
                  <a:txBody>
                    <a:bodyPr/>
                    <a:lstStyle/>
                    <a:p>
                      <a:pPr algn="ctr"/>
                      <a:r>
                        <a:rPr lang="en-US" sz="1900" dirty="0" err="1">
                          <a:solidFill>
                            <a:schemeClr val="tx1"/>
                          </a:solidFill>
                        </a:rPr>
                        <a:t>NiCrAl</a:t>
                      </a:r>
                      <a:endParaRPr lang="de-CH" sz="1900" dirty="0">
                        <a:solidFill>
                          <a:schemeClr val="tx1"/>
                        </a:solidFill>
                      </a:endParaRPr>
                    </a:p>
                  </a:txBody>
                  <a:tcPr/>
                </a:tc>
                <a:tc>
                  <a:txBody>
                    <a:bodyPr/>
                    <a:lstStyle/>
                    <a:p>
                      <a:pPr algn="ctr"/>
                      <a:r>
                        <a:rPr lang="en-US" sz="1900" dirty="0">
                          <a:solidFill>
                            <a:schemeClr val="tx1"/>
                          </a:solidFill>
                        </a:rPr>
                        <a:t>MP35N</a:t>
                      </a:r>
                      <a:endParaRPr lang="de-CH" sz="1900" dirty="0">
                        <a:solidFill>
                          <a:schemeClr val="tx1"/>
                        </a:solidFill>
                      </a:endParaRPr>
                    </a:p>
                  </a:txBody>
                  <a:tcPr/>
                </a:tc>
                <a:extLst>
                  <a:ext uri="{0D108BD9-81ED-4DB2-BD59-A6C34878D82A}">
                    <a16:rowId xmlns:a16="http://schemas.microsoft.com/office/drawing/2014/main" val="10000"/>
                  </a:ext>
                </a:extLst>
              </a:tr>
              <a:tr h="508000">
                <a:tc>
                  <a:txBody>
                    <a:bodyPr/>
                    <a:lstStyle/>
                    <a:p>
                      <a:r>
                        <a:rPr lang="en-US" sz="1600" dirty="0"/>
                        <a:t>Yield strength</a:t>
                      </a:r>
                      <a:endParaRPr lang="de-CH" sz="1600" dirty="0"/>
                    </a:p>
                  </a:txBody>
                  <a:tcPr/>
                </a:tc>
                <a:tc>
                  <a:txBody>
                    <a:bodyPr/>
                    <a:lstStyle/>
                    <a:p>
                      <a:r>
                        <a:rPr lang="en-US" sz="1600" dirty="0"/>
                        <a:t>1.1 </a:t>
                      </a:r>
                      <a:r>
                        <a:rPr lang="en-US" sz="1600" dirty="0" err="1"/>
                        <a:t>Gpa</a:t>
                      </a:r>
                      <a:r>
                        <a:rPr lang="en-US" sz="1600" dirty="0"/>
                        <a:t> (300 K)</a:t>
                      </a:r>
                      <a:endParaRPr lang="de-CH" sz="1600" dirty="0"/>
                    </a:p>
                  </a:txBody>
                  <a:tcPr/>
                </a:tc>
                <a:tc>
                  <a:txBody>
                    <a:bodyPr/>
                    <a:lstStyle/>
                    <a:p>
                      <a:r>
                        <a:rPr lang="en-US" sz="1600" dirty="0"/>
                        <a:t>1.05 </a:t>
                      </a:r>
                      <a:r>
                        <a:rPr lang="en-US" sz="1600" dirty="0" err="1"/>
                        <a:t>Gpa</a:t>
                      </a:r>
                      <a:r>
                        <a:rPr lang="en-US" sz="1600" baseline="0" dirty="0"/>
                        <a:t> (300 K)</a:t>
                      </a:r>
                      <a:endParaRPr lang="de-CH" sz="1600" dirty="0"/>
                    </a:p>
                  </a:txBody>
                  <a:tcPr/>
                </a:tc>
                <a:tc>
                  <a:txBody>
                    <a:bodyPr/>
                    <a:lstStyle/>
                    <a:p>
                      <a:r>
                        <a:rPr lang="en-US" sz="1600" dirty="0"/>
                        <a:t>2.06 </a:t>
                      </a:r>
                      <a:r>
                        <a:rPr lang="en-US" sz="1600" dirty="0" err="1"/>
                        <a:t>Gpa</a:t>
                      </a:r>
                      <a:r>
                        <a:rPr lang="en-US" sz="1600" dirty="0"/>
                        <a:t> (300 K)</a:t>
                      </a:r>
                      <a:endParaRPr lang="de-CH" sz="1600" dirty="0"/>
                    </a:p>
                  </a:txBody>
                  <a:tcPr/>
                </a:tc>
                <a:tc>
                  <a:txBody>
                    <a:bodyPr/>
                    <a:lstStyle/>
                    <a:p>
                      <a:r>
                        <a:rPr lang="en-US" sz="1600" dirty="0"/>
                        <a:t>2.15 </a:t>
                      </a:r>
                      <a:r>
                        <a:rPr lang="en-US" sz="1600" dirty="0" err="1"/>
                        <a:t>GPa</a:t>
                      </a:r>
                      <a:r>
                        <a:rPr lang="en-US" sz="1600" dirty="0"/>
                        <a:t> (300 K)</a:t>
                      </a:r>
                      <a:endParaRPr lang="de-CH" sz="1600" dirty="0"/>
                    </a:p>
                  </a:txBody>
                  <a:tcPr/>
                </a:tc>
                <a:extLst>
                  <a:ext uri="{0D108BD9-81ED-4DB2-BD59-A6C34878D82A}">
                    <a16:rowId xmlns:a16="http://schemas.microsoft.com/office/drawing/2014/main" val="10001"/>
                  </a:ext>
                </a:extLst>
              </a:tr>
              <a:tr h="508000">
                <a:tc>
                  <a:txBody>
                    <a:bodyPr/>
                    <a:lstStyle/>
                    <a:p>
                      <a:r>
                        <a:rPr lang="en-US" sz="1600" dirty="0"/>
                        <a:t>Young modulus</a:t>
                      </a:r>
                      <a:endParaRPr lang="de-CH" sz="1600" dirty="0"/>
                    </a:p>
                  </a:txBody>
                  <a:tcPr/>
                </a:tc>
                <a:tc>
                  <a:txBody>
                    <a:bodyPr/>
                    <a:lstStyle/>
                    <a:p>
                      <a:r>
                        <a:rPr lang="en-US" sz="1600" dirty="0"/>
                        <a:t>131 </a:t>
                      </a:r>
                      <a:r>
                        <a:rPr lang="en-US" sz="1600" dirty="0" err="1"/>
                        <a:t>GPa</a:t>
                      </a:r>
                      <a:r>
                        <a:rPr lang="en-US" sz="1600" dirty="0"/>
                        <a:t>  (300 K)</a:t>
                      </a:r>
                      <a:endParaRPr lang="de-CH" sz="1600" dirty="0"/>
                    </a:p>
                  </a:txBody>
                  <a:tcPr/>
                </a:tc>
                <a:tc>
                  <a:txBody>
                    <a:bodyPr/>
                    <a:lstStyle/>
                    <a:p>
                      <a:r>
                        <a:rPr lang="en-US" sz="1600" dirty="0"/>
                        <a:t>97 </a:t>
                      </a:r>
                      <a:r>
                        <a:rPr lang="en-US" sz="1600" dirty="0" err="1"/>
                        <a:t>Gpa</a:t>
                      </a:r>
                      <a:r>
                        <a:rPr lang="en-US" sz="1600" dirty="0"/>
                        <a:t> (300 K)</a:t>
                      </a:r>
                      <a:endParaRPr lang="de-CH" sz="1600" dirty="0"/>
                    </a:p>
                  </a:txBody>
                  <a:tcPr/>
                </a:tc>
                <a:tc>
                  <a:txBody>
                    <a:bodyPr/>
                    <a:lstStyle/>
                    <a:p>
                      <a:r>
                        <a:rPr lang="en-US" sz="1600" dirty="0"/>
                        <a:t>190 </a:t>
                      </a:r>
                      <a:r>
                        <a:rPr lang="en-US" sz="1600" dirty="0" err="1"/>
                        <a:t>Gpa</a:t>
                      </a:r>
                      <a:r>
                        <a:rPr lang="en-US" sz="1600" baseline="0" dirty="0"/>
                        <a:t> (300 K)</a:t>
                      </a:r>
                      <a:endParaRPr lang="de-CH" sz="1600" dirty="0"/>
                    </a:p>
                  </a:txBody>
                  <a:tcPr/>
                </a:tc>
                <a:tc>
                  <a:txBody>
                    <a:bodyPr/>
                    <a:lstStyle/>
                    <a:p>
                      <a:r>
                        <a:rPr lang="en-US" sz="1600" dirty="0"/>
                        <a:t>215 </a:t>
                      </a:r>
                      <a:r>
                        <a:rPr lang="en-US" sz="1600" dirty="0" err="1"/>
                        <a:t>Gpa</a:t>
                      </a:r>
                      <a:r>
                        <a:rPr lang="en-US" sz="1600" dirty="0"/>
                        <a:t> (300 K)</a:t>
                      </a:r>
                      <a:endParaRPr lang="de-CH" sz="1600" dirty="0"/>
                    </a:p>
                  </a:txBody>
                  <a:tcPr/>
                </a:tc>
                <a:extLst>
                  <a:ext uri="{0D108BD9-81ED-4DB2-BD59-A6C34878D82A}">
                    <a16:rowId xmlns:a16="http://schemas.microsoft.com/office/drawing/2014/main" val="10002"/>
                  </a:ext>
                </a:extLst>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1471624121"/>
              </p:ext>
            </p:extLst>
          </p:nvPr>
        </p:nvGraphicFramePr>
        <p:xfrm>
          <a:off x="1249761" y="3732376"/>
          <a:ext cx="9409043" cy="1818640"/>
        </p:xfrm>
        <a:graphic>
          <a:graphicData uri="http://schemas.openxmlformats.org/drawingml/2006/table">
            <a:tbl>
              <a:tblPr firstRow="1" bandRow="1">
                <a:tableStyleId>{5C22544A-7EE6-4342-B048-85BDC9FD1C3A}</a:tableStyleId>
              </a:tblPr>
              <a:tblGrid>
                <a:gridCol w="1344149">
                  <a:extLst>
                    <a:ext uri="{9D8B030D-6E8A-4147-A177-3AD203B41FA5}">
                      <a16:colId xmlns:a16="http://schemas.microsoft.com/office/drawing/2014/main" val="20000"/>
                    </a:ext>
                  </a:extLst>
                </a:gridCol>
                <a:gridCol w="1344149">
                  <a:extLst>
                    <a:ext uri="{9D8B030D-6E8A-4147-A177-3AD203B41FA5}">
                      <a16:colId xmlns:a16="http://schemas.microsoft.com/office/drawing/2014/main" val="20001"/>
                    </a:ext>
                  </a:extLst>
                </a:gridCol>
                <a:gridCol w="1344149">
                  <a:extLst>
                    <a:ext uri="{9D8B030D-6E8A-4147-A177-3AD203B41FA5}">
                      <a16:colId xmlns:a16="http://schemas.microsoft.com/office/drawing/2014/main" val="4048129282"/>
                    </a:ext>
                  </a:extLst>
                </a:gridCol>
                <a:gridCol w="1344149">
                  <a:extLst>
                    <a:ext uri="{9D8B030D-6E8A-4147-A177-3AD203B41FA5}">
                      <a16:colId xmlns:a16="http://schemas.microsoft.com/office/drawing/2014/main" val="2072013727"/>
                    </a:ext>
                  </a:extLst>
                </a:gridCol>
                <a:gridCol w="1344149">
                  <a:extLst>
                    <a:ext uri="{9D8B030D-6E8A-4147-A177-3AD203B41FA5}">
                      <a16:colId xmlns:a16="http://schemas.microsoft.com/office/drawing/2014/main" val="20002"/>
                    </a:ext>
                  </a:extLst>
                </a:gridCol>
                <a:gridCol w="1344149">
                  <a:extLst>
                    <a:ext uri="{9D8B030D-6E8A-4147-A177-3AD203B41FA5}">
                      <a16:colId xmlns:a16="http://schemas.microsoft.com/office/drawing/2014/main" val="2951882996"/>
                    </a:ext>
                  </a:extLst>
                </a:gridCol>
                <a:gridCol w="1344149">
                  <a:extLst>
                    <a:ext uri="{9D8B030D-6E8A-4147-A177-3AD203B41FA5}">
                      <a16:colId xmlns:a16="http://schemas.microsoft.com/office/drawing/2014/main" val="2647207175"/>
                    </a:ext>
                  </a:extLst>
                </a:gridCol>
              </a:tblGrid>
              <a:tr h="660400">
                <a:tc>
                  <a:txBody>
                    <a:bodyPr/>
                    <a:lstStyle/>
                    <a:p>
                      <a:endParaRPr lang="de-CH" sz="1900" dirty="0"/>
                    </a:p>
                  </a:txBody>
                  <a:tcPr/>
                </a:tc>
                <a:tc>
                  <a:txBody>
                    <a:bodyPr/>
                    <a:lstStyle/>
                    <a:p>
                      <a:pPr algn="ctr"/>
                      <a:r>
                        <a:rPr lang="en-US" sz="1900" dirty="0">
                          <a:solidFill>
                            <a:schemeClr val="tx1"/>
                          </a:solidFill>
                        </a:rPr>
                        <a:t>WC</a:t>
                      </a:r>
                      <a:endParaRPr lang="de-CH" sz="1900" dirty="0">
                        <a:solidFill>
                          <a:schemeClr val="tx1"/>
                        </a:solidFill>
                      </a:endParaRPr>
                    </a:p>
                  </a:txBody>
                  <a:tcPr/>
                </a:tc>
                <a:tc>
                  <a:txBody>
                    <a:bodyPr/>
                    <a:lstStyle/>
                    <a:p>
                      <a:pPr algn="ctr"/>
                      <a:r>
                        <a:rPr lang="en-US" sz="1900" dirty="0" err="1">
                          <a:solidFill>
                            <a:schemeClr val="tx1"/>
                          </a:solidFill>
                        </a:rPr>
                        <a:t>cBN</a:t>
                      </a:r>
                      <a:endParaRPr lang="de-CH" sz="1900" dirty="0">
                        <a:solidFill>
                          <a:schemeClr val="tx1"/>
                        </a:solidFill>
                      </a:endParaRPr>
                    </a:p>
                  </a:txBody>
                  <a:tcPr/>
                </a:tc>
                <a:tc>
                  <a:txBody>
                    <a:bodyPr/>
                    <a:lstStyle/>
                    <a:p>
                      <a:pPr algn="ctr"/>
                      <a:r>
                        <a:rPr lang="en-US" sz="1900" dirty="0" err="1">
                          <a:solidFill>
                            <a:schemeClr val="tx1"/>
                          </a:solidFill>
                        </a:rPr>
                        <a:t>SiC</a:t>
                      </a:r>
                      <a:endParaRPr lang="de-CH" sz="1900" dirty="0">
                        <a:solidFill>
                          <a:schemeClr val="tx1"/>
                        </a:solidFill>
                      </a:endParaRPr>
                    </a:p>
                  </a:txBody>
                  <a:tcPr/>
                </a:tc>
                <a:tc>
                  <a:txBody>
                    <a:bodyPr/>
                    <a:lstStyle/>
                    <a:p>
                      <a:pPr algn="ctr"/>
                      <a:r>
                        <a:rPr lang="en-US" sz="1900" dirty="0">
                          <a:solidFill>
                            <a:schemeClr val="tx1"/>
                          </a:solidFill>
                        </a:rPr>
                        <a:t>ZrO</a:t>
                      </a:r>
                      <a:r>
                        <a:rPr lang="en-US" sz="1900" baseline="-25000" dirty="0">
                          <a:solidFill>
                            <a:schemeClr val="tx1"/>
                          </a:solidFill>
                        </a:rPr>
                        <a:t>2</a:t>
                      </a:r>
                      <a:r>
                        <a:rPr lang="en-US" sz="1900" dirty="0">
                          <a:solidFill>
                            <a:schemeClr val="tx1"/>
                          </a:solidFill>
                        </a:rPr>
                        <a:t>-Y</a:t>
                      </a:r>
                      <a:r>
                        <a:rPr lang="en-US" sz="1900" baseline="-25000" dirty="0">
                          <a:solidFill>
                            <a:schemeClr val="tx1"/>
                          </a:solidFill>
                        </a:rPr>
                        <a:t>2</a:t>
                      </a:r>
                      <a:r>
                        <a:rPr lang="en-US" sz="1900" dirty="0">
                          <a:solidFill>
                            <a:schemeClr val="tx1"/>
                          </a:solidFill>
                        </a:rPr>
                        <a:t>O</a:t>
                      </a:r>
                      <a:r>
                        <a:rPr lang="en-US" sz="1900" baseline="-25000" dirty="0">
                          <a:solidFill>
                            <a:schemeClr val="tx1"/>
                          </a:solidFill>
                        </a:rPr>
                        <a:t>3</a:t>
                      </a:r>
                      <a:endParaRPr lang="de-CH" sz="1900" baseline="-25000" dirty="0">
                        <a:solidFill>
                          <a:schemeClr val="tx1"/>
                        </a:solidFill>
                      </a:endParaRPr>
                    </a:p>
                  </a:txBody>
                  <a:tcPr/>
                </a:tc>
                <a:tc>
                  <a:txBody>
                    <a:bodyPr/>
                    <a:lstStyle/>
                    <a:p>
                      <a:pPr algn="ctr"/>
                      <a:r>
                        <a:rPr lang="en-US" sz="1900" dirty="0">
                          <a:solidFill>
                            <a:schemeClr val="tx1"/>
                          </a:solidFill>
                        </a:rPr>
                        <a:t>Al</a:t>
                      </a:r>
                      <a:r>
                        <a:rPr lang="en-US" sz="1900" baseline="-25000" dirty="0">
                          <a:solidFill>
                            <a:schemeClr val="tx1"/>
                          </a:solidFill>
                        </a:rPr>
                        <a:t>2</a:t>
                      </a:r>
                      <a:r>
                        <a:rPr lang="en-US" sz="1900" dirty="0">
                          <a:solidFill>
                            <a:schemeClr val="tx1"/>
                          </a:solidFill>
                        </a:rPr>
                        <a:t>O</a:t>
                      </a:r>
                      <a:r>
                        <a:rPr lang="en-US" sz="1900" baseline="-25000" dirty="0">
                          <a:solidFill>
                            <a:schemeClr val="tx1"/>
                          </a:solidFill>
                        </a:rPr>
                        <a:t>3</a:t>
                      </a:r>
                      <a:r>
                        <a:rPr lang="en-US" sz="1900" dirty="0">
                          <a:solidFill>
                            <a:schemeClr val="tx1"/>
                          </a:solidFill>
                        </a:rPr>
                        <a:t>-ZrO</a:t>
                      </a:r>
                      <a:r>
                        <a:rPr lang="en-US" sz="1900" baseline="-25000" dirty="0">
                          <a:solidFill>
                            <a:schemeClr val="tx1"/>
                          </a:solidFill>
                        </a:rPr>
                        <a:t>2</a:t>
                      </a:r>
                      <a:endParaRPr lang="de-CH" sz="1900" baseline="-25000" dirty="0">
                        <a:solidFill>
                          <a:schemeClr val="tx1"/>
                        </a:solidFill>
                      </a:endParaRPr>
                    </a:p>
                  </a:txBody>
                  <a:tcPr/>
                </a:tc>
                <a:tc>
                  <a:txBody>
                    <a:bodyPr/>
                    <a:lstStyle/>
                    <a:p>
                      <a:pPr algn="ctr"/>
                      <a:r>
                        <a:rPr lang="en-US" sz="1900" dirty="0">
                          <a:solidFill>
                            <a:schemeClr val="tx1"/>
                          </a:solidFill>
                        </a:rPr>
                        <a:t>Si</a:t>
                      </a:r>
                      <a:r>
                        <a:rPr lang="en-US" sz="1900" baseline="-25000" dirty="0">
                          <a:solidFill>
                            <a:schemeClr val="tx1"/>
                          </a:solidFill>
                        </a:rPr>
                        <a:t>3</a:t>
                      </a:r>
                      <a:r>
                        <a:rPr lang="en-US" sz="1900" dirty="0">
                          <a:solidFill>
                            <a:schemeClr val="tx1"/>
                          </a:solidFill>
                        </a:rPr>
                        <a:t>N</a:t>
                      </a:r>
                      <a:r>
                        <a:rPr lang="en-US" sz="1900" baseline="-25000" dirty="0">
                          <a:solidFill>
                            <a:schemeClr val="tx1"/>
                          </a:solidFill>
                        </a:rPr>
                        <a:t>4</a:t>
                      </a:r>
                      <a:endParaRPr lang="de-CH" sz="1900" baseline="-25000" dirty="0">
                        <a:solidFill>
                          <a:schemeClr val="tx1"/>
                        </a:solidFill>
                      </a:endParaRPr>
                    </a:p>
                  </a:txBody>
                  <a:tcPr/>
                </a:tc>
                <a:extLst>
                  <a:ext uri="{0D108BD9-81ED-4DB2-BD59-A6C34878D82A}">
                    <a16:rowId xmlns:a16="http://schemas.microsoft.com/office/drawing/2014/main" val="10000"/>
                  </a:ext>
                </a:extLst>
              </a:tr>
              <a:tr h="579120">
                <a:tc>
                  <a:txBody>
                    <a:bodyPr/>
                    <a:lstStyle/>
                    <a:p>
                      <a:r>
                        <a:rPr lang="en-US" sz="1600" dirty="0"/>
                        <a:t>Compressive strength</a:t>
                      </a:r>
                      <a:endParaRPr lang="de-CH" sz="1600" dirty="0"/>
                    </a:p>
                  </a:txBody>
                  <a:tcPr/>
                </a:tc>
                <a:tc>
                  <a:txBody>
                    <a:bodyPr/>
                    <a:lstStyle/>
                    <a:p>
                      <a:r>
                        <a:rPr lang="en-US" sz="1600" dirty="0"/>
                        <a:t>5.0-11.0 </a:t>
                      </a:r>
                      <a:r>
                        <a:rPr lang="en-US" sz="1600" dirty="0" err="1"/>
                        <a:t>Gpa</a:t>
                      </a:r>
                      <a:endParaRPr lang="de-CH" sz="1600" dirty="0"/>
                    </a:p>
                  </a:txBody>
                  <a:tcPr/>
                </a:tc>
                <a:tc>
                  <a:txBody>
                    <a:bodyPr/>
                    <a:lstStyle/>
                    <a:p>
                      <a:r>
                        <a:rPr lang="en-US" sz="1600" dirty="0"/>
                        <a:t>2.9 </a:t>
                      </a:r>
                      <a:r>
                        <a:rPr lang="en-US" sz="1600" dirty="0" err="1"/>
                        <a:t>GPa</a:t>
                      </a:r>
                      <a:endParaRPr lang="de-CH" sz="1600" dirty="0"/>
                    </a:p>
                  </a:txBody>
                  <a:tcPr/>
                </a:tc>
                <a:tc>
                  <a:txBody>
                    <a:bodyPr/>
                    <a:lstStyle/>
                    <a:p>
                      <a:r>
                        <a:rPr lang="en-US" sz="1600" dirty="0"/>
                        <a:t>7.6-8.3 </a:t>
                      </a:r>
                      <a:r>
                        <a:rPr lang="en-US" sz="1600" dirty="0" err="1"/>
                        <a:t>GPa</a:t>
                      </a:r>
                      <a:endParaRPr lang="de-CH" sz="1600" dirty="0"/>
                    </a:p>
                  </a:txBody>
                  <a:tcPr/>
                </a:tc>
                <a:tc>
                  <a:txBody>
                    <a:bodyPr/>
                    <a:lstStyle/>
                    <a:p>
                      <a:r>
                        <a:rPr lang="en-US" sz="1600" dirty="0"/>
                        <a:t>2.20 </a:t>
                      </a:r>
                      <a:r>
                        <a:rPr lang="en-US" sz="1600" dirty="0" err="1"/>
                        <a:t>GPa</a:t>
                      </a:r>
                      <a:endParaRPr lang="de-CH" sz="1600" dirty="0"/>
                    </a:p>
                  </a:txBody>
                  <a:tcPr/>
                </a:tc>
                <a:tc>
                  <a:txBody>
                    <a:bodyPr/>
                    <a:lstStyle/>
                    <a:p>
                      <a:r>
                        <a:rPr lang="en-US" sz="1600" dirty="0"/>
                        <a:t>4.7 </a:t>
                      </a:r>
                      <a:r>
                        <a:rPr lang="en-US" sz="1600" dirty="0" err="1"/>
                        <a:t>GPa</a:t>
                      </a:r>
                      <a:endParaRPr lang="de-CH" sz="1600" dirty="0"/>
                    </a:p>
                  </a:txBody>
                  <a:tcPr/>
                </a:tc>
                <a:tc>
                  <a:txBody>
                    <a:bodyPr/>
                    <a:lstStyle/>
                    <a:p>
                      <a:r>
                        <a:rPr lang="en-US" sz="1600" dirty="0"/>
                        <a:t>5.1-5.5 </a:t>
                      </a:r>
                      <a:r>
                        <a:rPr lang="en-US" sz="1600" dirty="0" err="1"/>
                        <a:t>GPa</a:t>
                      </a:r>
                      <a:endParaRPr lang="de-CH" sz="1600" dirty="0"/>
                    </a:p>
                  </a:txBody>
                  <a:tcPr/>
                </a:tc>
                <a:extLst>
                  <a:ext uri="{0D108BD9-81ED-4DB2-BD59-A6C34878D82A}">
                    <a16:rowId xmlns:a16="http://schemas.microsoft.com/office/drawing/2014/main" val="10001"/>
                  </a:ext>
                </a:extLst>
              </a:tr>
              <a:tr h="579120">
                <a:tc>
                  <a:txBody>
                    <a:bodyPr/>
                    <a:lstStyle/>
                    <a:p>
                      <a:r>
                        <a:rPr lang="en-US" sz="1600" dirty="0"/>
                        <a:t>Young modulus</a:t>
                      </a:r>
                      <a:endParaRPr lang="de-CH" sz="1600" dirty="0"/>
                    </a:p>
                  </a:txBody>
                  <a:tcPr/>
                </a:tc>
                <a:tc>
                  <a:txBody>
                    <a:bodyPr/>
                    <a:lstStyle/>
                    <a:p>
                      <a:r>
                        <a:rPr lang="en-US" sz="1600" dirty="0"/>
                        <a:t>600-670 </a:t>
                      </a:r>
                      <a:r>
                        <a:rPr lang="en-US" sz="1600" dirty="0" err="1"/>
                        <a:t>Gpa</a:t>
                      </a:r>
                      <a:endParaRPr lang="de-CH" sz="1600" dirty="0"/>
                    </a:p>
                  </a:txBody>
                  <a:tcPr/>
                </a:tc>
                <a:tc>
                  <a:txBody>
                    <a:bodyPr/>
                    <a:lstStyle/>
                    <a:p>
                      <a:endParaRPr lang="de-CH" sz="1600" dirty="0"/>
                    </a:p>
                  </a:txBody>
                  <a:tcPr/>
                </a:tc>
                <a:tc>
                  <a:txBody>
                    <a:bodyPr/>
                    <a:lstStyle/>
                    <a:p>
                      <a:r>
                        <a:rPr lang="en-US" sz="1600" dirty="0"/>
                        <a:t>918 </a:t>
                      </a:r>
                      <a:r>
                        <a:rPr lang="en-US" sz="1600" dirty="0" err="1"/>
                        <a:t>GPa</a:t>
                      </a:r>
                      <a:endParaRPr lang="de-CH" sz="1600" dirty="0"/>
                    </a:p>
                  </a:txBody>
                  <a:tcPr/>
                </a:tc>
                <a:tc>
                  <a:txBody>
                    <a:bodyPr/>
                    <a:lstStyle/>
                    <a:p>
                      <a:r>
                        <a:rPr lang="en-US" sz="1600" dirty="0"/>
                        <a:t>210 </a:t>
                      </a:r>
                      <a:r>
                        <a:rPr lang="en-US" sz="1600" dirty="0" err="1"/>
                        <a:t>Gpa</a:t>
                      </a:r>
                      <a:endParaRPr lang="de-CH" sz="1600" dirty="0"/>
                    </a:p>
                  </a:txBody>
                  <a:tcPr/>
                </a:tc>
                <a:tc>
                  <a:txBody>
                    <a:bodyPr/>
                    <a:lstStyle/>
                    <a:p>
                      <a:r>
                        <a:rPr lang="en-US" sz="1600" dirty="0"/>
                        <a:t>357 </a:t>
                      </a:r>
                      <a:r>
                        <a:rPr lang="en-US" sz="1600" dirty="0" err="1"/>
                        <a:t>GPa</a:t>
                      </a:r>
                      <a:endParaRPr lang="de-CH" sz="1600" dirty="0"/>
                    </a:p>
                  </a:txBody>
                  <a:tcPr/>
                </a:tc>
                <a:tc>
                  <a:txBody>
                    <a:bodyPr/>
                    <a:lstStyle/>
                    <a:p>
                      <a:r>
                        <a:rPr lang="en-US" sz="1600" dirty="0"/>
                        <a:t>241 </a:t>
                      </a:r>
                      <a:r>
                        <a:rPr lang="en-US" sz="1600" dirty="0" err="1"/>
                        <a:t>GPa</a:t>
                      </a:r>
                      <a:endParaRPr lang="de-CH" sz="1600" dirty="0"/>
                    </a:p>
                  </a:txBody>
                  <a:tcPr/>
                </a:tc>
                <a:extLst>
                  <a:ext uri="{0D108BD9-81ED-4DB2-BD59-A6C34878D82A}">
                    <a16:rowId xmlns:a16="http://schemas.microsoft.com/office/drawing/2014/main" val="10002"/>
                  </a:ext>
                </a:extLst>
              </a:tr>
            </a:tbl>
          </a:graphicData>
        </a:graphic>
      </p:graphicFrame>
      <p:sp>
        <p:nvSpPr>
          <p:cNvPr id="7" name="TextBox 6"/>
          <p:cNvSpPr txBox="1"/>
          <p:nvPr/>
        </p:nvSpPr>
        <p:spPr>
          <a:xfrm>
            <a:off x="4978733" y="853900"/>
            <a:ext cx="914400" cy="914400"/>
          </a:xfrm>
          <a:prstGeom prst="rect">
            <a:avLst/>
          </a:prstGeom>
          <a:noFill/>
        </p:spPr>
        <p:txBody>
          <a:bodyPr wrap="none" lIns="0" tIns="0" rIns="0" bIns="0" rtlCol="0">
            <a:noAutofit/>
          </a:bodyPr>
          <a:lstStyle/>
          <a:p>
            <a:pPr>
              <a:lnSpc>
                <a:spcPct val="110000"/>
              </a:lnSpc>
            </a:pPr>
            <a:r>
              <a:rPr lang="en-US" b="1" kern="1000" spc="31" dirty="0">
                <a:cs typeface="Franklin Gothic Book"/>
              </a:rPr>
              <a:t>Nonmagnetic Alloys</a:t>
            </a:r>
            <a:endParaRPr lang="de-CH" b="1" kern="1000" spc="31" dirty="0" err="1">
              <a:cs typeface="Franklin Gothic Book"/>
            </a:endParaRPr>
          </a:p>
        </p:txBody>
      </p:sp>
      <p:sp>
        <p:nvSpPr>
          <p:cNvPr id="8" name="TextBox 7"/>
          <p:cNvSpPr txBox="1"/>
          <p:nvPr/>
        </p:nvSpPr>
        <p:spPr>
          <a:xfrm>
            <a:off x="5039883" y="3240911"/>
            <a:ext cx="914400" cy="914400"/>
          </a:xfrm>
          <a:prstGeom prst="rect">
            <a:avLst/>
          </a:prstGeom>
          <a:noFill/>
        </p:spPr>
        <p:txBody>
          <a:bodyPr wrap="none" lIns="0" tIns="0" rIns="0" bIns="0" rtlCol="0">
            <a:noAutofit/>
          </a:bodyPr>
          <a:lstStyle/>
          <a:p>
            <a:pPr>
              <a:lnSpc>
                <a:spcPct val="110000"/>
              </a:lnSpc>
            </a:pPr>
            <a:r>
              <a:rPr lang="en-US" b="1" kern="1000" spc="31" dirty="0">
                <a:cs typeface="Franklin Gothic Book"/>
              </a:rPr>
              <a:t>Sintered materials</a:t>
            </a:r>
            <a:endParaRPr lang="de-CH" b="1" kern="1000" spc="31" dirty="0" err="1">
              <a:cs typeface="Franklin Gothic Book"/>
            </a:endParaRPr>
          </a:p>
        </p:txBody>
      </p:sp>
      <p:sp>
        <p:nvSpPr>
          <p:cNvPr id="9" name="TextBox 8"/>
          <p:cNvSpPr txBox="1"/>
          <p:nvPr/>
        </p:nvSpPr>
        <p:spPr>
          <a:xfrm>
            <a:off x="3041792" y="5814238"/>
            <a:ext cx="6160125" cy="1511248"/>
          </a:xfrm>
          <a:prstGeom prst="rect">
            <a:avLst/>
          </a:prstGeom>
          <a:noFill/>
        </p:spPr>
        <p:txBody>
          <a:bodyPr wrap="square" lIns="0" tIns="0" rIns="0" bIns="0" rtlCol="0">
            <a:spAutoFit/>
          </a:bodyPr>
          <a:lstStyle/>
          <a:p>
            <a:pPr marL="285744" indent="-285744">
              <a:lnSpc>
                <a:spcPct val="110000"/>
              </a:lnSpc>
              <a:buFont typeface="Arial" panose="020B0604020202020204" pitchFamily="34" charset="0"/>
              <a:buChar char="•"/>
            </a:pPr>
            <a:r>
              <a:rPr lang="en-US" kern="1000" spc="31" dirty="0">
                <a:solidFill>
                  <a:srgbClr val="FF0000"/>
                </a:solidFill>
                <a:cs typeface="Franklin Gothic Book"/>
              </a:rPr>
              <a:t>Strong enough to hold the pressure</a:t>
            </a:r>
          </a:p>
          <a:p>
            <a:pPr marL="285744" indent="-285744">
              <a:lnSpc>
                <a:spcPct val="110000"/>
              </a:lnSpc>
              <a:buFont typeface="Arial" panose="020B0604020202020204" pitchFamily="34" charset="0"/>
              <a:buChar char="•"/>
            </a:pPr>
            <a:r>
              <a:rPr lang="en-US" kern="1000" spc="31" dirty="0">
                <a:solidFill>
                  <a:srgbClr val="FF0000"/>
                </a:solidFill>
                <a:cs typeface="Franklin Gothic Book"/>
              </a:rPr>
              <a:t>Should not have “strong” </a:t>
            </a:r>
            <a:r>
              <a:rPr lang="en-US" kern="1000" spc="31" dirty="0" err="1">
                <a:solidFill>
                  <a:srgbClr val="FF0000"/>
                </a:solidFill>
                <a:latin typeface="Symbol" panose="05050102010706020507" pitchFamily="18" charset="2"/>
                <a:cs typeface="Franklin Gothic Book"/>
              </a:rPr>
              <a:t>m</a:t>
            </a:r>
            <a:r>
              <a:rPr lang="en-US" kern="1000" spc="31" dirty="0" err="1">
                <a:solidFill>
                  <a:srgbClr val="FF0000"/>
                </a:solidFill>
                <a:cs typeface="Franklin Gothic Book"/>
              </a:rPr>
              <a:t>SR</a:t>
            </a:r>
            <a:r>
              <a:rPr lang="en-US" kern="1000" spc="31" dirty="0">
                <a:solidFill>
                  <a:srgbClr val="FF0000"/>
                </a:solidFill>
                <a:cs typeface="Franklin Gothic Book"/>
              </a:rPr>
              <a:t> response</a:t>
            </a:r>
          </a:p>
          <a:p>
            <a:pPr marL="285744" indent="-285744">
              <a:lnSpc>
                <a:spcPct val="110000"/>
              </a:lnSpc>
              <a:buFont typeface="Arial" panose="020B0604020202020204" pitchFamily="34" charset="0"/>
              <a:buChar char="•"/>
            </a:pPr>
            <a:r>
              <a:rPr lang="en-US" kern="1000" spc="31" dirty="0">
                <a:solidFill>
                  <a:srgbClr val="FF0000"/>
                </a:solidFill>
                <a:cs typeface="Franklin Gothic Book"/>
              </a:rPr>
              <a:t>Should have temperature independent response</a:t>
            </a:r>
          </a:p>
          <a:p>
            <a:pPr marL="285744" indent="-285744">
              <a:lnSpc>
                <a:spcPct val="110000"/>
              </a:lnSpc>
              <a:buFont typeface="Arial" panose="020B0604020202020204" pitchFamily="34" charset="0"/>
              <a:buChar char="•"/>
            </a:pPr>
            <a:endParaRPr lang="en-US" kern="1000" spc="31" dirty="0">
              <a:solidFill>
                <a:srgbClr val="FF0000"/>
              </a:solidFill>
              <a:cs typeface="Franklin Gothic Book"/>
            </a:endParaRPr>
          </a:p>
          <a:p>
            <a:pPr>
              <a:lnSpc>
                <a:spcPct val="110000"/>
              </a:lnSpc>
            </a:pPr>
            <a:endParaRPr lang="de-CH" kern="1000" spc="31" dirty="0" err="1">
              <a:cs typeface="Franklin Gothic Book"/>
            </a:endParaRPr>
          </a:p>
        </p:txBody>
      </p:sp>
    </p:spTree>
    <p:extLst>
      <p:ext uri="{BB962C8B-B14F-4D97-AF65-F5344CB8AC3E}">
        <p14:creationId xmlns:p14="http://schemas.microsoft.com/office/powerpoint/2010/main" val="378705211"/>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Three-wall pressure cell construction</a:t>
            </a:r>
            <a:endParaRPr lang="de-CH" dirty="0"/>
          </a:p>
        </p:txBody>
      </p:sp>
      <p:sp>
        <p:nvSpPr>
          <p:cNvPr id="3" name="Slide Number Placeholder 2"/>
          <p:cNvSpPr>
            <a:spLocks noGrp="1"/>
          </p:cNvSpPr>
          <p:nvPr>
            <p:ph type="sldNum" sz="quarter" idx="12"/>
          </p:nvPr>
        </p:nvSpPr>
        <p:spPr/>
        <p:txBody>
          <a:bodyPr/>
          <a:lstStyle/>
          <a:p>
            <a:pPr algn="r">
              <a:defRPr/>
            </a:pPr>
            <a:r>
              <a:rPr lang="de-DE"/>
              <a:t>Seite </a:t>
            </a:r>
            <a:fld id="{EBC07571-3134-BB4B-B83F-1A9FE18D34F3}" type="slidenum">
              <a:rPr lang="de-DE" smtClean="0"/>
              <a:pPr algn="r">
                <a:defRPr/>
              </a:pPr>
              <a:t>16</a:t>
            </a:fld>
            <a:endParaRPr lang="de-DE" dirty="0"/>
          </a:p>
        </p:txBody>
      </p:sp>
      <p:grpSp>
        <p:nvGrpSpPr>
          <p:cNvPr id="4" name="Group 3"/>
          <p:cNvGrpSpPr>
            <a:grpSpLocks noChangeAspect="1"/>
          </p:cNvGrpSpPr>
          <p:nvPr/>
        </p:nvGrpSpPr>
        <p:grpSpPr>
          <a:xfrm>
            <a:off x="911425" y="1062061"/>
            <a:ext cx="10707390" cy="4789649"/>
            <a:chOff x="409179" y="1045666"/>
            <a:chExt cx="10321421" cy="4616971"/>
          </a:xfrm>
        </p:grpSpPr>
        <p:grpSp>
          <p:nvGrpSpPr>
            <p:cNvPr id="5" name="Group 4"/>
            <p:cNvGrpSpPr/>
            <p:nvPr/>
          </p:nvGrpSpPr>
          <p:grpSpPr>
            <a:xfrm>
              <a:off x="409179" y="1045666"/>
              <a:ext cx="10321421" cy="4006266"/>
              <a:chOff x="409179" y="1045666"/>
              <a:chExt cx="10321421" cy="4006266"/>
            </a:xfrm>
          </p:grpSpPr>
          <p:pic>
            <p:nvPicPr>
              <p:cNvPr id="9" name="Picture 8"/>
              <p:cNvPicPr>
                <a:picLocks noChangeAspect="1"/>
              </p:cNvPicPr>
              <p:nvPr/>
            </p:nvPicPr>
            <p:blipFill>
              <a:blip r:embed="rId2"/>
              <a:stretch>
                <a:fillRect/>
              </a:stretch>
            </p:blipFill>
            <p:spPr>
              <a:xfrm rot="5400000">
                <a:off x="4060432" y="-790398"/>
                <a:ext cx="3277932" cy="8406727"/>
              </a:xfrm>
              <a:prstGeom prst="rect">
                <a:avLst/>
              </a:prstGeom>
            </p:spPr>
          </p:pic>
          <p:sp>
            <p:nvSpPr>
              <p:cNvPr id="10" name="TextBox 9"/>
              <p:cNvSpPr txBox="1"/>
              <p:nvPr/>
            </p:nvSpPr>
            <p:spPr>
              <a:xfrm>
                <a:off x="8539416" y="1049739"/>
                <a:ext cx="2191184" cy="445021"/>
              </a:xfrm>
              <a:prstGeom prst="rect">
                <a:avLst/>
              </a:prstGeom>
              <a:noFill/>
            </p:spPr>
            <p:txBody>
              <a:bodyPr wrap="none" rtlCol="0">
                <a:spAutoFit/>
              </a:bodyPr>
              <a:lstStyle/>
              <a:p>
                <a:r>
                  <a:rPr lang="en-US" sz="2400" dirty="0"/>
                  <a:t>Top fixation bolt</a:t>
                </a:r>
                <a:endParaRPr lang="de-CH" sz="2400" dirty="0"/>
              </a:p>
            </p:txBody>
          </p:sp>
          <p:cxnSp>
            <p:nvCxnSpPr>
              <p:cNvPr id="11" name="Straight Arrow Connector 10"/>
              <p:cNvCxnSpPr>
                <a:stCxn id="10" idx="2"/>
              </p:cNvCxnSpPr>
              <p:nvPr/>
            </p:nvCxnSpPr>
            <p:spPr>
              <a:xfrm flipH="1">
                <a:off x="9119087" y="1494760"/>
                <a:ext cx="515921" cy="1491630"/>
              </a:xfrm>
              <a:prstGeom prst="straightConnector1">
                <a:avLst/>
              </a:prstGeom>
              <a:ln w="2540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sp>
            <p:nvSpPr>
              <p:cNvPr id="12" name="Rectangle 18"/>
              <p:cNvSpPr/>
              <p:nvPr/>
            </p:nvSpPr>
            <p:spPr>
              <a:xfrm>
                <a:off x="4176000" y="3249039"/>
                <a:ext cx="1152000" cy="488664"/>
              </a:xfrm>
              <a:custGeom>
                <a:avLst/>
                <a:gdLst>
                  <a:gd name="connsiteX0" fmla="*/ 0 w 1045369"/>
                  <a:gd name="connsiteY0" fmla="*/ 0 h 431006"/>
                  <a:gd name="connsiteX1" fmla="*/ 1045369 w 1045369"/>
                  <a:gd name="connsiteY1" fmla="*/ 0 h 431006"/>
                  <a:gd name="connsiteX2" fmla="*/ 1045369 w 1045369"/>
                  <a:gd name="connsiteY2" fmla="*/ 431006 h 431006"/>
                  <a:gd name="connsiteX3" fmla="*/ 0 w 1045369"/>
                  <a:gd name="connsiteY3" fmla="*/ 431006 h 431006"/>
                  <a:gd name="connsiteX4" fmla="*/ 0 w 1045369"/>
                  <a:gd name="connsiteY4" fmla="*/ 0 h 431006"/>
                  <a:gd name="connsiteX0" fmla="*/ 0 w 1047485"/>
                  <a:gd name="connsiteY0" fmla="*/ 0 h 431006"/>
                  <a:gd name="connsiteX1" fmla="*/ 1045369 w 1047485"/>
                  <a:gd name="connsiteY1" fmla="*/ 0 h 431006"/>
                  <a:gd name="connsiteX2" fmla="*/ 1045369 w 1047485"/>
                  <a:gd name="connsiteY2" fmla="*/ 431006 h 431006"/>
                  <a:gd name="connsiteX3" fmla="*/ 0 w 1047485"/>
                  <a:gd name="connsiteY3" fmla="*/ 431006 h 431006"/>
                  <a:gd name="connsiteX4" fmla="*/ 0 w 1047485"/>
                  <a:gd name="connsiteY4" fmla="*/ 0 h 431006"/>
                  <a:gd name="connsiteX0" fmla="*/ 0 w 1047485"/>
                  <a:gd name="connsiteY0" fmla="*/ 0 h 431006"/>
                  <a:gd name="connsiteX1" fmla="*/ 1045369 w 1047485"/>
                  <a:gd name="connsiteY1" fmla="*/ 0 h 431006"/>
                  <a:gd name="connsiteX2" fmla="*/ 1045369 w 1047485"/>
                  <a:gd name="connsiteY2" fmla="*/ 431006 h 431006"/>
                  <a:gd name="connsiteX3" fmla="*/ 0 w 1047485"/>
                  <a:gd name="connsiteY3" fmla="*/ 431006 h 431006"/>
                  <a:gd name="connsiteX4" fmla="*/ 0 w 1047485"/>
                  <a:gd name="connsiteY4" fmla="*/ 0 h 431006"/>
                  <a:gd name="connsiteX0" fmla="*/ 0 w 1081477"/>
                  <a:gd name="connsiteY0" fmla="*/ 4762 h 435768"/>
                  <a:gd name="connsiteX1" fmla="*/ 1081088 w 1081477"/>
                  <a:gd name="connsiteY1" fmla="*/ 0 h 435768"/>
                  <a:gd name="connsiteX2" fmla="*/ 1045369 w 1081477"/>
                  <a:gd name="connsiteY2" fmla="*/ 435768 h 435768"/>
                  <a:gd name="connsiteX3" fmla="*/ 0 w 1081477"/>
                  <a:gd name="connsiteY3" fmla="*/ 435768 h 435768"/>
                  <a:gd name="connsiteX4" fmla="*/ 0 w 1081477"/>
                  <a:gd name="connsiteY4" fmla="*/ 4762 h 435768"/>
                  <a:gd name="connsiteX0" fmla="*/ 0 w 1081088"/>
                  <a:gd name="connsiteY0" fmla="*/ 4762 h 435768"/>
                  <a:gd name="connsiteX1" fmla="*/ 1081088 w 1081088"/>
                  <a:gd name="connsiteY1" fmla="*/ 0 h 435768"/>
                  <a:gd name="connsiteX2" fmla="*/ 1045369 w 1081088"/>
                  <a:gd name="connsiteY2" fmla="*/ 435768 h 435768"/>
                  <a:gd name="connsiteX3" fmla="*/ 0 w 1081088"/>
                  <a:gd name="connsiteY3" fmla="*/ 435768 h 435768"/>
                  <a:gd name="connsiteX4" fmla="*/ 0 w 1081088"/>
                  <a:gd name="connsiteY4" fmla="*/ 4762 h 435768"/>
                  <a:gd name="connsiteX0" fmla="*/ 0 w 1081088"/>
                  <a:gd name="connsiteY0" fmla="*/ 4762 h 435768"/>
                  <a:gd name="connsiteX1" fmla="*/ 1081088 w 1081088"/>
                  <a:gd name="connsiteY1" fmla="*/ 0 h 435768"/>
                  <a:gd name="connsiteX2" fmla="*/ 1045369 w 1081088"/>
                  <a:gd name="connsiteY2" fmla="*/ 435768 h 435768"/>
                  <a:gd name="connsiteX3" fmla="*/ 0 w 1081088"/>
                  <a:gd name="connsiteY3" fmla="*/ 435768 h 435768"/>
                  <a:gd name="connsiteX4" fmla="*/ 0 w 1081088"/>
                  <a:gd name="connsiteY4" fmla="*/ 4762 h 435768"/>
                  <a:gd name="connsiteX0" fmla="*/ 0 w 1083469"/>
                  <a:gd name="connsiteY0" fmla="*/ 4762 h 435768"/>
                  <a:gd name="connsiteX1" fmla="*/ 1081088 w 1083469"/>
                  <a:gd name="connsiteY1" fmla="*/ 0 h 435768"/>
                  <a:gd name="connsiteX2" fmla="*/ 1083469 w 1083469"/>
                  <a:gd name="connsiteY2" fmla="*/ 435768 h 435768"/>
                  <a:gd name="connsiteX3" fmla="*/ 0 w 1083469"/>
                  <a:gd name="connsiteY3" fmla="*/ 435768 h 435768"/>
                  <a:gd name="connsiteX4" fmla="*/ 0 w 1083469"/>
                  <a:gd name="connsiteY4" fmla="*/ 4762 h 435768"/>
                  <a:gd name="connsiteX0" fmla="*/ 0 w 1083469"/>
                  <a:gd name="connsiteY0" fmla="*/ 4762 h 435768"/>
                  <a:gd name="connsiteX1" fmla="*/ 1081088 w 1083469"/>
                  <a:gd name="connsiteY1" fmla="*/ 0 h 435768"/>
                  <a:gd name="connsiteX2" fmla="*/ 1083469 w 1083469"/>
                  <a:gd name="connsiteY2" fmla="*/ 435768 h 435768"/>
                  <a:gd name="connsiteX3" fmla="*/ 0 w 1083469"/>
                  <a:gd name="connsiteY3" fmla="*/ 435768 h 435768"/>
                  <a:gd name="connsiteX4" fmla="*/ 0 w 1083469"/>
                  <a:gd name="connsiteY4" fmla="*/ 4762 h 435768"/>
                  <a:gd name="connsiteX0" fmla="*/ 0 w 1128713"/>
                  <a:gd name="connsiteY0" fmla="*/ 0 h 438150"/>
                  <a:gd name="connsiteX1" fmla="*/ 1126332 w 1128713"/>
                  <a:gd name="connsiteY1" fmla="*/ 2382 h 438150"/>
                  <a:gd name="connsiteX2" fmla="*/ 1128713 w 1128713"/>
                  <a:gd name="connsiteY2" fmla="*/ 438150 h 438150"/>
                  <a:gd name="connsiteX3" fmla="*/ 45244 w 1128713"/>
                  <a:gd name="connsiteY3" fmla="*/ 438150 h 438150"/>
                  <a:gd name="connsiteX4" fmla="*/ 0 w 1128713"/>
                  <a:gd name="connsiteY4" fmla="*/ 0 h 438150"/>
                  <a:gd name="connsiteX0" fmla="*/ 0 w 1128713"/>
                  <a:gd name="connsiteY0" fmla="*/ 0 h 438150"/>
                  <a:gd name="connsiteX1" fmla="*/ 1126332 w 1128713"/>
                  <a:gd name="connsiteY1" fmla="*/ 2382 h 438150"/>
                  <a:gd name="connsiteX2" fmla="*/ 1128713 w 1128713"/>
                  <a:gd name="connsiteY2" fmla="*/ 438150 h 438150"/>
                  <a:gd name="connsiteX3" fmla="*/ 45244 w 1128713"/>
                  <a:gd name="connsiteY3" fmla="*/ 438150 h 438150"/>
                  <a:gd name="connsiteX4" fmla="*/ 0 w 1128713"/>
                  <a:gd name="connsiteY4" fmla="*/ 0 h 438150"/>
                  <a:gd name="connsiteX0" fmla="*/ 0 w 1150144"/>
                  <a:gd name="connsiteY0" fmla="*/ 0 h 442912"/>
                  <a:gd name="connsiteX1" fmla="*/ 1147763 w 1150144"/>
                  <a:gd name="connsiteY1" fmla="*/ 7144 h 442912"/>
                  <a:gd name="connsiteX2" fmla="*/ 1150144 w 1150144"/>
                  <a:gd name="connsiteY2" fmla="*/ 442912 h 442912"/>
                  <a:gd name="connsiteX3" fmla="*/ 66675 w 1150144"/>
                  <a:gd name="connsiteY3" fmla="*/ 442912 h 442912"/>
                  <a:gd name="connsiteX4" fmla="*/ 0 w 1150144"/>
                  <a:gd name="connsiteY4" fmla="*/ 0 h 442912"/>
                  <a:gd name="connsiteX0" fmla="*/ 0 w 1150144"/>
                  <a:gd name="connsiteY0" fmla="*/ 0 h 442912"/>
                  <a:gd name="connsiteX1" fmla="*/ 1147763 w 1150144"/>
                  <a:gd name="connsiteY1" fmla="*/ 7144 h 442912"/>
                  <a:gd name="connsiteX2" fmla="*/ 1150144 w 1150144"/>
                  <a:gd name="connsiteY2" fmla="*/ 442912 h 442912"/>
                  <a:gd name="connsiteX3" fmla="*/ 66675 w 1150144"/>
                  <a:gd name="connsiteY3" fmla="*/ 442912 h 442912"/>
                  <a:gd name="connsiteX4" fmla="*/ 0 w 1150144"/>
                  <a:gd name="connsiteY4" fmla="*/ 0 h 442912"/>
                  <a:gd name="connsiteX0" fmla="*/ 0 w 1140619"/>
                  <a:gd name="connsiteY0" fmla="*/ 0 h 442912"/>
                  <a:gd name="connsiteX1" fmla="*/ 1138238 w 1140619"/>
                  <a:gd name="connsiteY1" fmla="*/ 7144 h 442912"/>
                  <a:gd name="connsiteX2" fmla="*/ 1140619 w 1140619"/>
                  <a:gd name="connsiteY2" fmla="*/ 442912 h 442912"/>
                  <a:gd name="connsiteX3" fmla="*/ 57150 w 1140619"/>
                  <a:gd name="connsiteY3" fmla="*/ 442912 h 442912"/>
                  <a:gd name="connsiteX4" fmla="*/ 0 w 1140619"/>
                  <a:gd name="connsiteY4" fmla="*/ 0 h 442912"/>
                  <a:gd name="connsiteX0" fmla="*/ 0 w 1140619"/>
                  <a:gd name="connsiteY0" fmla="*/ 0 h 442912"/>
                  <a:gd name="connsiteX1" fmla="*/ 1138238 w 1140619"/>
                  <a:gd name="connsiteY1" fmla="*/ 7144 h 442912"/>
                  <a:gd name="connsiteX2" fmla="*/ 1140619 w 1140619"/>
                  <a:gd name="connsiteY2" fmla="*/ 442912 h 442912"/>
                  <a:gd name="connsiteX3" fmla="*/ 57150 w 1140619"/>
                  <a:gd name="connsiteY3" fmla="*/ 442912 h 442912"/>
                  <a:gd name="connsiteX4" fmla="*/ 0 w 1140619"/>
                  <a:gd name="connsiteY4" fmla="*/ 0 h 442912"/>
                  <a:gd name="connsiteX0" fmla="*/ 0 w 1140619"/>
                  <a:gd name="connsiteY0" fmla="*/ 0 h 452437"/>
                  <a:gd name="connsiteX1" fmla="*/ 1138238 w 1140619"/>
                  <a:gd name="connsiteY1" fmla="*/ 7144 h 452437"/>
                  <a:gd name="connsiteX2" fmla="*/ 1140619 w 1140619"/>
                  <a:gd name="connsiteY2" fmla="*/ 442912 h 452437"/>
                  <a:gd name="connsiteX3" fmla="*/ 2382 w 1140619"/>
                  <a:gd name="connsiteY3" fmla="*/ 452437 h 452437"/>
                  <a:gd name="connsiteX4" fmla="*/ 0 w 1140619"/>
                  <a:gd name="connsiteY4" fmla="*/ 0 h 452437"/>
                  <a:gd name="connsiteX0" fmla="*/ 0 w 1140619"/>
                  <a:gd name="connsiteY0" fmla="*/ 0 h 452437"/>
                  <a:gd name="connsiteX1" fmla="*/ 1138238 w 1140619"/>
                  <a:gd name="connsiteY1" fmla="*/ 7144 h 452437"/>
                  <a:gd name="connsiteX2" fmla="*/ 1140619 w 1140619"/>
                  <a:gd name="connsiteY2" fmla="*/ 442912 h 452437"/>
                  <a:gd name="connsiteX3" fmla="*/ 2382 w 1140619"/>
                  <a:gd name="connsiteY3" fmla="*/ 452437 h 452437"/>
                  <a:gd name="connsiteX4" fmla="*/ 0 w 1140619"/>
                  <a:gd name="connsiteY4" fmla="*/ 0 h 452437"/>
                  <a:gd name="connsiteX0" fmla="*/ 0 w 1140619"/>
                  <a:gd name="connsiteY0" fmla="*/ 0 h 452437"/>
                  <a:gd name="connsiteX1" fmla="*/ 1138238 w 1140619"/>
                  <a:gd name="connsiteY1" fmla="*/ 7144 h 452437"/>
                  <a:gd name="connsiteX2" fmla="*/ 1140619 w 1140619"/>
                  <a:gd name="connsiteY2" fmla="*/ 442912 h 452437"/>
                  <a:gd name="connsiteX3" fmla="*/ 2382 w 1140619"/>
                  <a:gd name="connsiteY3" fmla="*/ 452437 h 452437"/>
                  <a:gd name="connsiteX4" fmla="*/ 0 w 1140619"/>
                  <a:gd name="connsiteY4" fmla="*/ 0 h 452437"/>
                  <a:gd name="connsiteX0" fmla="*/ 0 w 1140619"/>
                  <a:gd name="connsiteY0" fmla="*/ 0 h 452437"/>
                  <a:gd name="connsiteX1" fmla="*/ 1138238 w 1140619"/>
                  <a:gd name="connsiteY1" fmla="*/ 7144 h 452437"/>
                  <a:gd name="connsiteX2" fmla="*/ 1140619 w 1140619"/>
                  <a:gd name="connsiteY2" fmla="*/ 442912 h 452437"/>
                  <a:gd name="connsiteX3" fmla="*/ 2382 w 1140619"/>
                  <a:gd name="connsiteY3" fmla="*/ 452437 h 452437"/>
                  <a:gd name="connsiteX4" fmla="*/ 0 w 1140619"/>
                  <a:gd name="connsiteY4" fmla="*/ 0 h 4524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0619" h="452437">
                    <a:moveTo>
                      <a:pt x="0" y="0"/>
                    </a:moveTo>
                    <a:lnTo>
                      <a:pt x="1138238" y="7144"/>
                    </a:lnTo>
                    <a:cubicBezTo>
                      <a:pt x="1102519" y="122237"/>
                      <a:pt x="1090613" y="332582"/>
                      <a:pt x="1140619" y="442912"/>
                    </a:cubicBezTo>
                    <a:lnTo>
                      <a:pt x="2382" y="452437"/>
                    </a:lnTo>
                    <a:cubicBezTo>
                      <a:pt x="44451" y="318294"/>
                      <a:pt x="50801" y="131763"/>
                      <a:pt x="0" y="0"/>
                    </a:cubicBezTo>
                    <a:close/>
                  </a:path>
                </a:pathLst>
              </a:custGeom>
              <a:solidFill>
                <a:srgbClr val="FF0000">
                  <a:alpha val="3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2400"/>
              </a:p>
            </p:txBody>
          </p:sp>
          <p:sp>
            <p:nvSpPr>
              <p:cNvPr id="13" name="TextBox 12"/>
              <p:cNvSpPr txBox="1"/>
              <p:nvPr/>
            </p:nvSpPr>
            <p:spPr>
              <a:xfrm>
                <a:off x="3797224" y="1045666"/>
                <a:ext cx="2165348" cy="445021"/>
              </a:xfrm>
              <a:prstGeom prst="rect">
                <a:avLst/>
              </a:prstGeom>
              <a:noFill/>
            </p:spPr>
            <p:txBody>
              <a:bodyPr wrap="none" rtlCol="0">
                <a:spAutoFit/>
              </a:bodyPr>
              <a:lstStyle/>
              <a:p>
                <a:r>
                  <a:rPr lang="en-US" sz="2400" dirty="0"/>
                  <a:t>Sample volume</a:t>
                </a:r>
                <a:endParaRPr lang="de-CH" sz="2400" dirty="0"/>
              </a:p>
            </p:txBody>
          </p:sp>
          <p:sp>
            <p:nvSpPr>
              <p:cNvPr id="14" name="TextBox 13"/>
              <p:cNvSpPr txBox="1"/>
              <p:nvPr/>
            </p:nvSpPr>
            <p:spPr>
              <a:xfrm>
                <a:off x="409179" y="1045666"/>
                <a:ext cx="2692515" cy="445021"/>
              </a:xfrm>
              <a:prstGeom prst="rect">
                <a:avLst/>
              </a:prstGeom>
              <a:noFill/>
            </p:spPr>
            <p:txBody>
              <a:bodyPr wrap="none" rtlCol="0">
                <a:spAutoFit/>
              </a:bodyPr>
              <a:lstStyle/>
              <a:p>
                <a:r>
                  <a:rPr lang="en-US" sz="2400" dirty="0"/>
                  <a:t>Bottom fixation bolt</a:t>
                </a:r>
                <a:endParaRPr lang="de-CH" sz="2400" dirty="0"/>
              </a:p>
            </p:txBody>
          </p:sp>
          <p:cxnSp>
            <p:nvCxnSpPr>
              <p:cNvPr id="15" name="Straight Arrow Connector 14"/>
              <p:cNvCxnSpPr/>
              <p:nvPr/>
            </p:nvCxnSpPr>
            <p:spPr>
              <a:xfrm flipH="1">
                <a:off x="4797849" y="1495495"/>
                <a:ext cx="25642" cy="1997876"/>
              </a:xfrm>
              <a:prstGeom prst="straightConnector1">
                <a:avLst/>
              </a:prstGeom>
              <a:ln w="2540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a:stCxn id="14" idx="2"/>
              </p:cNvCxnSpPr>
              <p:nvPr/>
            </p:nvCxnSpPr>
            <p:spPr>
              <a:xfrm>
                <a:off x="1755437" y="1490687"/>
                <a:ext cx="255126" cy="1495703"/>
              </a:xfrm>
              <a:prstGeom prst="straightConnector1">
                <a:avLst/>
              </a:prstGeom>
              <a:ln w="2540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grpSp>
        <p:sp>
          <p:nvSpPr>
            <p:cNvPr id="6" name="TextBox 5"/>
            <p:cNvSpPr txBox="1"/>
            <p:nvPr/>
          </p:nvSpPr>
          <p:spPr>
            <a:xfrm>
              <a:off x="3882949" y="5217616"/>
              <a:ext cx="2039752" cy="445021"/>
            </a:xfrm>
            <a:prstGeom prst="rect">
              <a:avLst/>
            </a:prstGeom>
            <a:noFill/>
          </p:spPr>
          <p:txBody>
            <a:bodyPr wrap="none" rtlCol="0">
              <a:spAutoFit/>
            </a:bodyPr>
            <a:lstStyle/>
            <a:p>
              <a:r>
                <a:rPr lang="en-US" sz="2400" dirty="0"/>
                <a:t>Pressure seals</a:t>
              </a:r>
              <a:endParaRPr lang="de-CH" sz="2400" dirty="0"/>
            </a:p>
          </p:txBody>
        </p:sp>
        <p:cxnSp>
          <p:nvCxnSpPr>
            <p:cNvPr id="7" name="Straight Arrow Connector 6"/>
            <p:cNvCxnSpPr/>
            <p:nvPr/>
          </p:nvCxnSpPr>
          <p:spPr>
            <a:xfrm flipH="1" flipV="1">
              <a:off x="3785087" y="3548367"/>
              <a:ext cx="796438" cy="1718958"/>
            </a:xfrm>
            <a:prstGeom prst="straightConnector1">
              <a:avLst/>
            </a:prstGeom>
            <a:ln w="2540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flipV="1">
              <a:off x="5038725" y="3505200"/>
              <a:ext cx="771525" cy="1762125"/>
            </a:xfrm>
            <a:prstGeom prst="straightConnector1">
              <a:avLst/>
            </a:prstGeom>
            <a:ln w="2540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grpSp>
      <p:sp>
        <p:nvSpPr>
          <p:cNvPr id="17" name="TextBox 16"/>
          <p:cNvSpPr txBox="1"/>
          <p:nvPr/>
        </p:nvSpPr>
        <p:spPr>
          <a:xfrm>
            <a:off x="3178269" y="6112825"/>
            <a:ext cx="1219200" cy="1219200"/>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US" sz="3200" i="1" dirty="0" err="1">
                <a:solidFill>
                  <a:srgbClr val="000000"/>
                </a:solidFill>
                <a:latin typeface="Calibri"/>
              </a:rPr>
              <a:t>p</a:t>
            </a:r>
            <a:r>
              <a:rPr lang="en-US" sz="3200" baseline="-25000" dirty="0" err="1">
                <a:solidFill>
                  <a:srgbClr val="000000"/>
                </a:solidFill>
                <a:latin typeface="Calibri"/>
              </a:rPr>
              <a:t>max</a:t>
            </a:r>
            <a:r>
              <a:rPr lang="en-US" sz="3200" dirty="0">
                <a:solidFill>
                  <a:srgbClr val="000000"/>
                </a:solidFill>
                <a:latin typeface="Calibri"/>
              </a:rPr>
              <a:t>(</a:t>
            </a:r>
            <a:r>
              <a:rPr lang="en-US" sz="3200" i="1" dirty="0">
                <a:solidFill>
                  <a:srgbClr val="000000"/>
                </a:solidFill>
                <a:latin typeface="Calibri"/>
              </a:rPr>
              <a:t>RT</a:t>
            </a:r>
            <a:r>
              <a:rPr lang="en-US" sz="3200" dirty="0">
                <a:solidFill>
                  <a:srgbClr val="000000"/>
                </a:solidFill>
                <a:latin typeface="Calibri"/>
              </a:rPr>
              <a:t>) ~3.3 </a:t>
            </a:r>
            <a:r>
              <a:rPr lang="en-US" sz="3200" dirty="0" err="1">
                <a:solidFill>
                  <a:srgbClr val="000000"/>
                </a:solidFill>
                <a:latin typeface="Calibri"/>
              </a:rPr>
              <a:t>Gpa</a:t>
            </a:r>
            <a:r>
              <a:rPr lang="en-US" sz="3200" dirty="0">
                <a:solidFill>
                  <a:srgbClr val="000000"/>
                </a:solidFill>
                <a:latin typeface="Calibri"/>
              </a:rPr>
              <a:t>, </a:t>
            </a:r>
            <a:r>
              <a:rPr lang="en-US" sz="3200" i="1" dirty="0" err="1">
                <a:solidFill>
                  <a:srgbClr val="000000"/>
                </a:solidFill>
                <a:latin typeface="Calibri"/>
              </a:rPr>
              <a:t>p</a:t>
            </a:r>
            <a:r>
              <a:rPr lang="en-US" sz="3200" baseline="-25000" dirty="0" err="1">
                <a:solidFill>
                  <a:srgbClr val="000000"/>
                </a:solidFill>
                <a:latin typeface="Calibri"/>
              </a:rPr>
              <a:t>max</a:t>
            </a:r>
            <a:r>
              <a:rPr lang="en-US" sz="3200" dirty="0">
                <a:solidFill>
                  <a:srgbClr val="000000"/>
                </a:solidFill>
                <a:latin typeface="Calibri"/>
              </a:rPr>
              <a:t> (</a:t>
            </a:r>
            <a:r>
              <a:rPr lang="en-US" sz="3200" i="1" dirty="0">
                <a:solidFill>
                  <a:srgbClr val="000000"/>
                </a:solidFill>
                <a:latin typeface="Calibri"/>
              </a:rPr>
              <a:t>LT</a:t>
            </a:r>
            <a:r>
              <a:rPr lang="en-US" sz="3200" dirty="0">
                <a:solidFill>
                  <a:srgbClr val="000000"/>
                </a:solidFill>
                <a:latin typeface="Calibri"/>
              </a:rPr>
              <a:t>) ~ 3.0 </a:t>
            </a:r>
            <a:r>
              <a:rPr lang="en-US" sz="3200" dirty="0" err="1">
                <a:solidFill>
                  <a:srgbClr val="000000"/>
                </a:solidFill>
                <a:latin typeface="Calibri"/>
              </a:rPr>
              <a:t>GPa</a:t>
            </a:r>
            <a:endParaRPr lang="de-CH" sz="3200" dirty="0" err="1">
              <a:solidFill>
                <a:srgbClr val="000000"/>
              </a:solidFill>
              <a:latin typeface="Calibri"/>
            </a:endParaRPr>
          </a:p>
        </p:txBody>
      </p:sp>
    </p:spTree>
    <p:extLst>
      <p:ext uri="{BB962C8B-B14F-4D97-AF65-F5344CB8AC3E}">
        <p14:creationId xmlns:p14="http://schemas.microsoft.com/office/powerpoint/2010/main" val="1228366507"/>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Pressure determination, pressure probes</a:t>
            </a:r>
            <a:endParaRPr lang="de-CH" dirty="0"/>
          </a:p>
        </p:txBody>
      </p:sp>
      <p:sp>
        <p:nvSpPr>
          <p:cNvPr id="3" name="Slide Number Placeholder 2"/>
          <p:cNvSpPr>
            <a:spLocks noGrp="1"/>
          </p:cNvSpPr>
          <p:nvPr>
            <p:ph type="sldNum" sz="quarter" idx="12"/>
          </p:nvPr>
        </p:nvSpPr>
        <p:spPr/>
        <p:txBody>
          <a:bodyPr/>
          <a:lstStyle/>
          <a:p>
            <a:pPr algn="r">
              <a:defRPr/>
            </a:pPr>
            <a:r>
              <a:rPr lang="de-DE"/>
              <a:t>Seite </a:t>
            </a:r>
            <a:fld id="{EBC07571-3134-BB4B-B83F-1A9FE18D34F3}" type="slidenum">
              <a:rPr lang="de-DE" smtClean="0"/>
              <a:pPr algn="r">
                <a:defRPr/>
              </a:pPr>
              <a:t>17</a:t>
            </a:fld>
            <a:endParaRPr lang="de-DE" dirty="0"/>
          </a:p>
        </p:txBody>
      </p:sp>
      <p:sp>
        <p:nvSpPr>
          <p:cNvPr id="4" name="TextBox 3"/>
          <p:cNvSpPr txBox="1"/>
          <p:nvPr/>
        </p:nvSpPr>
        <p:spPr>
          <a:xfrm>
            <a:off x="3086133" y="1379240"/>
            <a:ext cx="1219200" cy="1219200"/>
          </a:xfrm>
          <a:prstGeom prst="rect">
            <a:avLst/>
          </a:prstGeom>
          <a:noFill/>
        </p:spPr>
        <p:txBody>
          <a:bodyPr wrap="none" lIns="0" tIns="0" rIns="0" bIns="0" rtlCol="0">
            <a:noAutofit/>
          </a:bodyPr>
          <a:lstStyle/>
          <a:p>
            <a:pPr eaLnBrk="1" hangingPunct="1">
              <a:lnSpc>
                <a:spcPct val="110000"/>
              </a:lnSpc>
              <a:spcBef>
                <a:spcPct val="0"/>
              </a:spcBef>
              <a:buClr>
                <a:srgbClr val="000000"/>
              </a:buClr>
            </a:pPr>
            <a:endParaRPr lang="de-CH" sz="2400" dirty="0" err="1">
              <a:solidFill>
                <a:srgbClr val="000000"/>
              </a:solidFill>
              <a:latin typeface="Calibri"/>
            </a:endParaRPr>
          </a:p>
        </p:txBody>
      </p:sp>
      <p:pic>
        <p:nvPicPr>
          <p:cNvPr id="7" name="Picture 6"/>
          <p:cNvPicPr>
            <a:picLocks noChangeAspect="1"/>
          </p:cNvPicPr>
          <p:nvPr/>
        </p:nvPicPr>
        <p:blipFill>
          <a:blip r:embed="rId2"/>
          <a:stretch>
            <a:fillRect/>
          </a:stretch>
        </p:blipFill>
        <p:spPr>
          <a:xfrm>
            <a:off x="1871531" y="1660990"/>
            <a:ext cx="3105151" cy="3040380"/>
          </a:xfrm>
          <a:prstGeom prst="rect">
            <a:avLst/>
          </a:prstGeom>
        </p:spPr>
      </p:pic>
      <p:sp>
        <p:nvSpPr>
          <p:cNvPr id="8" name="TextBox 7"/>
          <p:cNvSpPr txBox="1"/>
          <p:nvPr/>
        </p:nvSpPr>
        <p:spPr>
          <a:xfrm>
            <a:off x="1990473" y="1199744"/>
            <a:ext cx="1219200" cy="1219200"/>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US" sz="2400" dirty="0">
                <a:solidFill>
                  <a:srgbClr val="000000"/>
                </a:solidFill>
                <a:latin typeface="Calibri"/>
              </a:rPr>
              <a:t>Contact (feedthroughs)</a:t>
            </a:r>
            <a:endParaRPr lang="de-CH" sz="2400" dirty="0" err="1">
              <a:solidFill>
                <a:srgbClr val="000000"/>
              </a:solidFill>
              <a:latin typeface="Calibri"/>
            </a:endParaRPr>
          </a:p>
        </p:txBody>
      </p:sp>
      <p:sp>
        <p:nvSpPr>
          <p:cNvPr id="9" name="TextBox 8"/>
          <p:cNvSpPr txBox="1"/>
          <p:nvPr/>
        </p:nvSpPr>
        <p:spPr>
          <a:xfrm>
            <a:off x="8135239" y="1196584"/>
            <a:ext cx="1219200" cy="1219200"/>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US" sz="2400" dirty="0">
                <a:solidFill>
                  <a:srgbClr val="000000"/>
                </a:solidFill>
                <a:latin typeface="Calibri"/>
              </a:rPr>
              <a:t>Contactless</a:t>
            </a:r>
            <a:endParaRPr lang="de-CH" sz="2400" dirty="0" err="1">
              <a:solidFill>
                <a:srgbClr val="000000"/>
              </a:solidFill>
              <a:latin typeface="Calibri"/>
            </a:endParaRPr>
          </a:p>
        </p:txBody>
      </p:sp>
      <p:pic>
        <p:nvPicPr>
          <p:cNvPr id="10" name="Picture 9"/>
          <p:cNvPicPr>
            <a:picLocks noChangeAspect="1"/>
          </p:cNvPicPr>
          <p:nvPr/>
        </p:nvPicPr>
        <p:blipFill>
          <a:blip r:embed="rId3"/>
          <a:stretch>
            <a:fillRect/>
          </a:stretch>
        </p:blipFill>
        <p:spPr>
          <a:xfrm>
            <a:off x="6740839" y="1899393"/>
            <a:ext cx="1674589" cy="2563571"/>
          </a:xfrm>
          <a:prstGeom prst="rect">
            <a:avLst/>
          </a:prstGeom>
        </p:spPr>
      </p:pic>
      <p:pic>
        <p:nvPicPr>
          <p:cNvPr id="11" name="Picture 10"/>
          <p:cNvPicPr>
            <a:picLocks noChangeAspect="1"/>
          </p:cNvPicPr>
          <p:nvPr/>
        </p:nvPicPr>
        <p:blipFill>
          <a:blip r:embed="rId4"/>
          <a:stretch>
            <a:fillRect/>
          </a:stretch>
        </p:blipFill>
        <p:spPr>
          <a:xfrm>
            <a:off x="8984328" y="1899393"/>
            <a:ext cx="1651000" cy="2570480"/>
          </a:xfrm>
          <a:prstGeom prst="rect">
            <a:avLst/>
          </a:prstGeom>
        </p:spPr>
      </p:pic>
      <p:sp>
        <p:nvSpPr>
          <p:cNvPr id="12" name="TextBox 11"/>
          <p:cNvSpPr txBox="1"/>
          <p:nvPr/>
        </p:nvSpPr>
        <p:spPr>
          <a:xfrm>
            <a:off x="1662954" y="5131451"/>
            <a:ext cx="3311163" cy="528093"/>
          </a:xfrm>
          <a:prstGeom prst="rect">
            <a:avLst/>
          </a:prstGeom>
          <a:noFill/>
        </p:spPr>
        <p:txBody>
          <a:bodyPr wrap="none" lIns="0" tIns="0" rIns="0" bIns="0" rtlCol="0">
            <a:spAutoFit/>
          </a:bodyPr>
          <a:lstStyle/>
          <a:p>
            <a:pPr eaLnBrk="1" hangingPunct="1">
              <a:lnSpc>
                <a:spcPct val="110000"/>
              </a:lnSpc>
              <a:spcBef>
                <a:spcPct val="0"/>
              </a:spcBef>
              <a:buClr>
                <a:srgbClr val="000000"/>
              </a:buClr>
            </a:pPr>
            <a:r>
              <a:rPr lang="en-US" sz="1600" dirty="0">
                <a:solidFill>
                  <a:srgbClr val="000000"/>
                </a:solidFill>
                <a:latin typeface="Calibri"/>
              </a:rPr>
              <a:t>Resistivity, AC susceptibility, NMR, NQR,</a:t>
            </a:r>
          </a:p>
          <a:p>
            <a:pPr eaLnBrk="1" hangingPunct="1">
              <a:lnSpc>
                <a:spcPct val="110000"/>
              </a:lnSpc>
              <a:spcBef>
                <a:spcPct val="0"/>
              </a:spcBef>
              <a:buClr>
                <a:srgbClr val="000000"/>
              </a:buClr>
            </a:pPr>
            <a:r>
              <a:rPr lang="en-US" sz="1600" dirty="0">
                <a:solidFill>
                  <a:srgbClr val="000000"/>
                </a:solidFill>
                <a:latin typeface="Calibri"/>
              </a:rPr>
              <a:t>specific heat, optical …</a:t>
            </a:r>
            <a:endParaRPr lang="de-CH" sz="1600" dirty="0" err="1">
              <a:solidFill>
                <a:srgbClr val="000000"/>
              </a:solidFill>
              <a:latin typeface="Calibri"/>
            </a:endParaRPr>
          </a:p>
        </p:txBody>
      </p:sp>
      <p:sp>
        <p:nvSpPr>
          <p:cNvPr id="13" name="TextBox 12"/>
          <p:cNvSpPr txBox="1"/>
          <p:nvPr/>
        </p:nvSpPr>
        <p:spPr>
          <a:xfrm>
            <a:off x="7030504" y="5037679"/>
            <a:ext cx="4264885" cy="528093"/>
          </a:xfrm>
          <a:prstGeom prst="rect">
            <a:avLst/>
          </a:prstGeom>
          <a:noFill/>
        </p:spPr>
        <p:txBody>
          <a:bodyPr wrap="none" lIns="0" tIns="0" rIns="0" bIns="0" rtlCol="0">
            <a:spAutoFit/>
          </a:bodyPr>
          <a:lstStyle/>
          <a:p>
            <a:pPr eaLnBrk="1" hangingPunct="1">
              <a:lnSpc>
                <a:spcPct val="110000"/>
              </a:lnSpc>
              <a:spcBef>
                <a:spcPct val="0"/>
              </a:spcBef>
              <a:buClr>
                <a:srgbClr val="000000"/>
              </a:buClr>
            </a:pPr>
            <a:r>
              <a:rPr lang="en-US" sz="1600" dirty="0">
                <a:solidFill>
                  <a:srgbClr val="000000"/>
                </a:solidFill>
                <a:latin typeface="Calibri"/>
              </a:rPr>
              <a:t>Optical, AC susceptibility, NMR, NQR, specific heat, </a:t>
            </a:r>
          </a:p>
          <a:p>
            <a:pPr eaLnBrk="1" hangingPunct="1">
              <a:lnSpc>
                <a:spcPct val="110000"/>
              </a:lnSpc>
              <a:spcBef>
                <a:spcPct val="0"/>
              </a:spcBef>
              <a:buClr>
                <a:srgbClr val="000000"/>
              </a:buClr>
            </a:pPr>
            <a:r>
              <a:rPr lang="en-US" sz="1600" dirty="0">
                <a:solidFill>
                  <a:srgbClr val="000000"/>
                </a:solidFill>
                <a:latin typeface="Calibri"/>
              </a:rPr>
              <a:t>Neutron scattering (equation of state)…</a:t>
            </a:r>
            <a:endParaRPr lang="de-CH" sz="1600" dirty="0" err="1">
              <a:solidFill>
                <a:srgbClr val="000000"/>
              </a:solidFill>
              <a:latin typeface="Calibri"/>
            </a:endParaRPr>
          </a:p>
        </p:txBody>
      </p:sp>
      <p:sp>
        <p:nvSpPr>
          <p:cNvPr id="14" name="TextBox 13"/>
          <p:cNvSpPr txBox="1"/>
          <p:nvPr/>
        </p:nvSpPr>
        <p:spPr>
          <a:xfrm>
            <a:off x="1497629" y="6112825"/>
            <a:ext cx="1219200" cy="1219200"/>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US" sz="2400" dirty="0">
                <a:solidFill>
                  <a:srgbClr val="FF0000"/>
                </a:solidFill>
                <a:latin typeface="Calibri"/>
              </a:rPr>
              <a:t>Substantial part of the pressure cell volume is occupied by the pressure indicator </a:t>
            </a:r>
            <a:endParaRPr lang="de-CH" sz="2400" dirty="0" err="1">
              <a:solidFill>
                <a:srgbClr val="FF0000"/>
              </a:solidFill>
              <a:latin typeface="Calibri"/>
            </a:endParaRPr>
          </a:p>
        </p:txBody>
      </p:sp>
    </p:spTree>
    <p:extLst>
      <p:ext uri="{BB962C8B-B14F-4D97-AF65-F5344CB8AC3E}">
        <p14:creationId xmlns:p14="http://schemas.microsoft.com/office/powerpoint/2010/main" val="2425052096"/>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 name="Picture 66"/>
          <p:cNvPicPr>
            <a:picLocks noChangeAspect="1"/>
          </p:cNvPicPr>
          <p:nvPr/>
        </p:nvPicPr>
        <p:blipFill rotWithShape="1">
          <a:blip r:embed="rId2" cstate="print">
            <a:extLst>
              <a:ext uri="{28A0092B-C50C-407E-A947-70E740481C1C}">
                <a14:useLocalDpi xmlns:a14="http://schemas.microsoft.com/office/drawing/2010/main" val="0"/>
              </a:ext>
            </a:extLst>
          </a:blip>
          <a:srcRect l="56668" t="15392" r="29708" b="3267"/>
          <a:stretch/>
        </p:blipFill>
        <p:spPr>
          <a:xfrm>
            <a:off x="9552384" y="1493410"/>
            <a:ext cx="1904248" cy="4527879"/>
          </a:xfrm>
          <a:prstGeom prst="rect">
            <a:avLst/>
          </a:prstGeom>
        </p:spPr>
      </p:pic>
      <p:grpSp>
        <p:nvGrpSpPr>
          <p:cNvPr id="40" name="Group 39"/>
          <p:cNvGrpSpPr>
            <a:grpSpLocks noChangeAspect="1"/>
          </p:cNvGrpSpPr>
          <p:nvPr/>
        </p:nvGrpSpPr>
        <p:grpSpPr>
          <a:xfrm>
            <a:off x="907499" y="1316765"/>
            <a:ext cx="6810741" cy="4704523"/>
            <a:chOff x="928995" y="980549"/>
            <a:chExt cx="8544949" cy="5902404"/>
          </a:xfrm>
        </p:grpSpPr>
        <p:grpSp>
          <p:nvGrpSpPr>
            <p:cNvPr id="10" name="Group 9"/>
            <p:cNvGrpSpPr/>
            <p:nvPr/>
          </p:nvGrpSpPr>
          <p:grpSpPr>
            <a:xfrm>
              <a:off x="928995" y="980549"/>
              <a:ext cx="8544949" cy="5902404"/>
              <a:chOff x="928995" y="980549"/>
              <a:chExt cx="8544949" cy="5902404"/>
            </a:xfrm>
          </p:grpSpPr>
          <p:pic>
            <p:nvPicPr>
              <p:cNvPr id="4" name="Picture 3"/>
              <p:cNvPicPr>
                <a:picLocks noChangeAspect="1"/>
              </p:cNvPicPr>
              <p:nvPr/>
            </p:nvPicPr>
            <p:blipFill rotWithShape="1">
              <a:blip r:embed="rId3" cstate="print">
                <a:extLst>
                  <a:ext uri="{28A0092B-C50C-407E-A947-70E740481C1C}">
                    <a14:useLocalDpi xmlns:a14="http://schemas.microsoft.com/office/drawing/2010/main" val="0"/>
                  </a:ext>
                </a:extLst>
              </a:blip>
              <a:srcRect l="38104" r="38953"/>
              <a:stretch/>
            </p:blipFill>
            <p:spPr>
              <a:xfrm>
                <a:off x="928995" y="980549"/>
                <a:ext cx="2544000" cy="5714984"/>
              </a:xfrm>
              <a:prstGeom prst="rect">
                <a:avLst/>
              </a:prstGeom>
            </p:spPr>
          </p:pic>
          <p:sp>
            <p:nvSpPr>
              <p:cNvPr id="6" name="Rectangle 5"/>
              <p:cNvSpPr/>
              <p:nvPr/>
            </p:nvSpPr>
            <p:spPr bwMode="auto">
              <a:xfrm>
                <a:off x="1313038" y="4390013"/>
                <a:ext cx="1920213" cy="2333319"/>
              </a:xfrm>
              <a:prstGeom prst="rect">
                <a:avLst/>
              </a:prstGeom>
              <a:noFill/>
              <a:ln w="9525" cap="flat" cmpd="sng" algn="ctr">
                <a:solidFill>
                  <a:schemeClr val="tx1"/>
                </a:solidFill>
                <a:prstDash val="dash"/>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pPr defTabSz="1219140">
                  <a:spcBef>
                    <a:spcPct val="0"/>
                  </a:spcBef>
                </a:pPr>
                <a:endParaRPr lang="de-CH" sz="3200">
                  <a:latin typeface="Times" charset="0"/>
                </a:endParaRPr>
              </a:p>
            </p:txBody>
          </p:sp>
          <p:grpSp>
            <p:nvGrpSpPr>
              <p:cNvPr id="13" name="Group 12"/>
              <p:cNvGrpSpPr>
                <a:grpSpLocks noChangeAspect="1"/>
              </p:cNvGrpSpPr>
              <p:nvPr/>
            </p:nvGrpSpPr>
            <p:grpSpPr>
              <a:xfrm>
                <a:off x="5086118" y="1021605"/>
                <a:ext cx="4387826" cy="5861348"/>
                <a:chOff x="3995936" y="1275606"/>
                <a:chExt cx="2737260" cy="3656485"/>
              </a:xfrm>
            </p:grpSpPr>
            <p:pic>
              <p:nvPicPr>
                <p:cNvPr id="5" name="Picture 4"/>
                <p:cNvPicPr>
                  <a:picLocks noChangeAspect="1"/>
                </p:cNvPicPr>
                <p:nvPr/>
              </p:nvPicPr>
              <p:blipFill rotWithShape="1">
                <a:blip r:embed="rId4" cstate="print">
                  <a:extLst>
                    <a:ext uri="{28A0092B-C50C-407E-A947-70E740481C1C}">
                      <a14:useLocalDpi xmlns:a14="http://schemas.microsoft.com/office/drawing/2010/main" val="0"/>
                    </a:ext>
                  </a:extLst>
                </a:blip>
                <a:srcRect l="29923" r="31494"/>
                <a:stretch/>
              </p:blipFill>
              <p:spPr>
                <a:xfrm>
                  <a:off x="3995936" y="1275606"/>
                  <a:ext cx="2737260" cy="3656485"/>
                </a:xfrm>
                <a:prstGeom prst="rect">
                  <a:avLst/>
                </a:prstGeom>
              </p:spPr>
            </p:pic>
            <p:sp>
              <p:nvSpPr>
                <p:cNvPr id="7" name="Rectangle 6"/>
                <p:cNvSpPr/>
                <p:nvPr/>
              </p:nvSpPr>
              <p:spPr bwMode="auto">
                <a:xfrm>
                  <a:off x="4138800" y="1275606"/>
                  <a:ext cx="2521432" cy="3384376"/>
                </a:xfrm>
                <a:prstGeom prst="rect">
                  <a:avLst/>
                </a:prstGeom>
                <a:noFill/>
                <a:ln w="9525" cap="flat" cmpd="sng" algn="ctr">
                  <a:solidFill>
                    <a:schemeClr val="tx1"/>
                  </a:solidFill>
                  <a:prstDash val="dash"/>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pPr defTabSz="1219140">
                    <a:spcBef>
                      <a:spcPct val="0"/>
                    </a:spcBef>
                  </a:pPr>
                  <a:endParaRPr lang="de-CH" sz="3200">
                    <a:latin typeface="Times" charset="0"/>
                  </a:endParaRPr>
                </a:p>
              </p:txBody>
            </p:sp>
          </p:grpSp>
          <p:cxnSp>
            <p:nvCxnSpPr>
              <p:cNvPr id="9" name="Straight Connector 8"/>
              <p:cNvCxnSpPr/>
              <p:nvPr/>
            </p:nvCxnSpPr>
            <p:spPr bwMode="auto">
              <a:xfrm flipV="1">
                <a:off x="3233251" y="1021605"/>
                <a:ext cx="2081877" cy="3368408"/>
              </a:xfrm>
              <a:prstGeom prst="line">
                <a:avLst/>
              </a:prstGeom>
              <a:solidFill>
                <a:schemeClr val="accent1"/>
              </a:solidFill>
              <a:ln w="6350" cap="flat" cmpd="sng" algn="ctr">
                <a:solidFill>
                  <a:schemeClr val="tx1"/>
                </a:solidFill>
                <a:prstDash val="sysDash"/>
                <a:round/>
                <a:headEnd type="none" w="med" len="med"/>
                <a:tailEnd type="none" w="med" len="med"/>
              </a:ln>
              <a:effectLst/>
            </p:spPr>
          </p:cxnSp>
          <p:cxnSp>
            <p:nvCxnSpPr>
              <p:cNvPr id="12" name="Straight Connector 11"/>
              <p:cNvCxnSpPr/>
              <p:nvPr/>
            </p:nvCxnSpPr>
            <p:spPr bwMode="auto">
              <a:xfrm flipV="1">
                <a:off x="3233251" y="6446762"/>
                <a:ext cx="2081877" cy="276571"/>
              </a:xfrm>
              <a:prstGeom prst="line">
                <a:avLst/>
              </a:prstGeom>
              <a:solidFill>
                <a:schemeClr val="accent1"/>
              </a:solidFill>
              <a:ln w="6350" cap="flat" cmpd="sng" algn="ctr">
                <a:solidFill>
                  <a:schemeClr val="tx1"/>
                </a:solidFill>
                <a:prstDash val="sysDash"/>
                <a:round/>
                <a:headEnd type="none" w="med" len="med"/>
                <a:tailEnd type="none" w="med" len="med"/>
              </a:ln>
              <a:effectLst/>
            </p:spPr>
          </p:cxnSp>
        </p:grpSp>
        <p:sp>
          <p:nvSpPr>
            <p:cNvPr id="35" name="Oval 34"/>
            <p:cNvSpPr/>
            <p:nvPr/>
          </p:nvSpPr>
          <p:spPr>
            <a:xfrm>
              <a:off x="7050741" y="1058855"/>
              <a:ext cx="681320" cy="1581998"/>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1600"/>
            </a:p>
          </p:txBody>
        </p:sp>
        <p:sp>
          <p:nvSpPr>
            <p:cNvPr id="36" name="Oval 35"/>
            <p:cNvSpPr>
              <a:spLocks noChangeAspect="1"/>
            </p:cNvSpPr>
            <p:nvPr/>
          </p:nvSpPr>
          <p:spPr>
            <a:xfrm>
              <a:off x="7359447" y="2986702"/>
              <a:ext cx="45889" cy="45889"/>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1600"/>
            </a:p>
          </p:txBody>
        </p:sp>
      </p:grpSp>
      <p:sp>
        <p:nvSpPr>
          <p:cNvPr id="3" name="TextBox 2"/>
          <p:cNvSpPr txBox="1"/>
          <p:nvPr/>
        </p:nvSpPr>
        <p:spPr>
          <a:xfrm>
            <a:off x="8092892" y="3026631"/>
            <a:ext cx="1219200" cy="1219200"/>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US" sz="1600" dirty="0">
                <a:solidFill>
                  <a:srgbClr val="000000"/>
                </a:solidFill>
                <a:latin typeface="Calibri"/>
              </a:rPr>
              <a:t>Optical window</a:t>
            </a:r>
            <a:endParaRPr lang="de-CH" sz="1600" dirty="0" err="1">
              <a:solidFill>
                <a:srgbClr val="000000"/>
              </a:solidFill>
              <a:latin typeface="Calibri"/>
            </a:endParaRPr>
          </a:p>
        </p:txBody>
      </p:sp>
      <p:sp>
        <p:nvSpPr>
          <p:cNvPr id="11" name="TextBox 10"/>
          <p:cNvSpPr txBox="1"/>
          <p:nvPr/>
        </p:nvSpPr>
        <p:spPr>
          <a:xfrm>
            <a:off x="8607457" y="3763441"/>
            <a:ext cx="513474" cy="257250"/>
          </a:xfrm>
          <a:prstGeom prst="rect">
            <a:avLst/>
          </a:prstGeom>
          <a:noFill/>
        </p:spPr>
        <p:txBody>
          <a:bodyPr wrap="none" lIns="0" tIns="0" rIns="0" bIns="0" rtlCol="0">
            <a:spAutoFit/>
          </a:bodyPr>
          <a:lstStyle/>
          <a:p>
            <a:pPr eaLnBrk="1" hangingPunct="1">
              <a:lnSpc>
                <a:spcPct val="110000"/>
              </a:lnSpc>
              <a:spcBef>
                <a:spcPct val="0"/>
              </a:spcBef>
              <a:buClr>
                <a:srgbClr val="000000"/>
              </a:buClr>
            </a:pPr>
            <a:r>
              <a:rPr lang="en-US" sz="1600" dirty="0">
                <a:solidFill>
                  <a:srgbClr val="000000"/>
                </a:solidFill>
                <a:latin typeface="Calibri"/>
              </a:rPr>
              <a:t>Piston</a:t>
            </a:r>
            <a:endParaRPr lang="de-CH" sz="1600" dirty="0" err="1">
              <a:solidFill>
                <a:srgbClr val="000000"/>
              </a:solidFill>
              <a:latin typeface="Calibri"/>
            </a:endParaRPr>
          </a:p>
        </p:txBody>
      </p:sp>
      <p:sp>
        <p:nvSpPr>
          <p:cNvPr id="14" name="TextBox 13"/>
          <p:cNvSpPr txBox="1"/>
          <p:nvPr/>
        </p:nvSpPr>
        <p:spPr>
          <a:xfrm>
            <a:off x="8068008" y="2640113"/>
            <a:ext cx="1462644" cy="257250"/>
          </a:xfrm>
          <a:prstGeom prst="rect">
            <a:avLst/>
          </a:prstGeom>
          <a:noFill/>
        </p:spPr>
        <p:txBody>
          <a:bodyPr wrap="none" lIns="0" tIns="0" rIns="0" bIns="0" rtlCol="0">
            <a:spAutoFit/>
          </a:bodyPr>
          <a:lstStyle/>
          <a:p>
            <a:pPr eaLnBrk="1" hangingPunct="1">
              <a:lnSpc>
                <a:spcPct val="110000"/>
              </a:lnSpc>
              <a:spcBef>
                <a:spcPct val="0"/>
              </a:spcBef>
              <a:buClr>
                <a:srgbClr val="000000"/>
              </a:buClr>
            </a:pPr>
            <a:r>
              <a:rPr lang="en-US" sz="1600" dirty="0">
                <a:solidFill>
                  <a:srgbClr val="000000"/>
                </a:solidFill>
                <a:latin typeface="Calibri"/>
              </a:rPr>
              <a:t>Teflon mushroom</a:t>
            </a:r>
            <a:endParaRPr lang="de-CH" sz="1600" dirty="0" err="1">
              <a:solidFill>
                <a:srgbClr val="000000"/>
              </a:solidFill>
              <a:latin typeface="Calibri"/>
            </a:endParaRPr>
          </a:p>
        </p:txBody>
      </p:sp>
      <p:sp>
        <p:nvSpPr>
          <p:cNvPr id="55" name="TextBox 54"/>
          <p:cNvSpPr txBox="1"/>
          <p:nvPr/>
        </p:nvSpPr>
        <p:spPr>
          <a:xfrm>
            <a:off x="8068009" y="2041835"/>
            <a:ext cx="1253805" cy="257250"/>
          </a:xfrm>
          <a:prstGeom prst="rect">
            <a:avLst/>
          </a:prstGeom>
          <a:noFill/>
        </p:spPr>
        <p:txBody>
          <a:bodyPr wrap="none" lIns="0" tIns="0" rIns="0" bIns="0" rtlCol="0">
            <a:spAutoFit/>
          </a:bodyPr>
          <a:lstStyle/>
          <a:p>
            <a:pPr eaLnBrk="1" hangingPunct="1">
              <a:lnSpc>
                <a:spcPct val="110000"/>
              </a:lnSpc>
              <a:spcBef>
                <a:spcPct val="0"/>
              </a:spcBef>
              <a:buClr>
                <a:srgbClr val="000000"/>
              </a:buClr>
            </a:pPr>
            <a:r>
              <a:rPr lang="en-US" sz="1600" dirty="0">
                <a:solidFill>
                  <a:srgbClr val="000000"/>
                </a:solidFill>
                <a:latin typeface="Calibri"/>
              </a:rPr>
              <a:t>Optical volume</a:t>
            </a:r>
            <a:endParaRPr lang="de-CH" sz="1600" dirty="0" err="1">
              <a:solidFill>
                <a:srgbClr val="000000"/>
              </a:solidFill>
              <a:latin typeface="Calibri"/>
            </a:endParaRPr>
          </a:p>
        </p:txBody>
      </p:sp>
      <p:sp>
        <p:nvSpPr>
          <p:cNvPr id="56" name="TextBox 55"/>
          <p:cNvSpPr txBox="1"/>
          <p:nvPr/>
        </p:nvSpPr>
        <p:spPr>
          <a:xfrm>
            <a:off x="8068008" y="1441773"/>
            <a:ext cx="1278876" cy="257250"/>
          </a:xfrm>
          <a:prstGeom prst="rect">
            <a:avLst/>
          </a:prstGeom>
          <a:noFill/>
        </p:spPr>
        <p:txBody>
          <a:bodyPr wrap="none" lIns="0" tIns="0" rIns="0" bIns="0" rtlCol="0">
            <a:spAutoFit/>
          </a:bodyPr>
          <a:lstStyle/>
          <a:p>
            <a:pPr eaLnBrk="1" hangingPunct="1">
              <a:lnSpc>
                <a:spcPct val="110000"/>
              </a:lnSpc>
              <a:spcBef>
                <a:spcPct val="0"/>
              </a:spcBef>
              <a:buClr>
                <a:srgbClr val="000000"/>
              </a:buClr>
            </a:pPr>
            <a:r>
              <a:rPr lang="en-US" sz="1600" dirty="0">
                <a:solidFill>
                  <a:srgbClr val="000000"/>
                </a:solidFill>
                <a:latin typeface="Calibri"/>
              </a:rPr>
              <a:t>Sample volume</a:t>
            </a:r>
            <a:endParaRPr lang="de-CH" sz="1600" dirty="0" err="1">
              <a:solidFill>
                <a:srgbClr val="000000"/>
              </a:solidFill>
              <a:latin typeface="Calibri"/>
            </a:endParaRPr>
          </a:p>
        </p:txBody>
      </p:sp>
      <p:sp>
        <p:nvSpPr>
          <p:cNvPr id="15" name="Title 14"/>
          <p:cNvSpPr>
            <a:spLocks noGrp="1"/>
          </p:cNvSpPr>
          <p:nvPr>
            <p:ph type="title"/>
          </p:nvPr>
        </p:nvSpPr>
        <p:spPr/>
        <p:txBody>
          <a:bodyPr/>
          <a:lstStyle/>
          <a:p>
            <a:r>
              <a:rPr lang="en-US" dirty="0"/>
              <a:t>Double volume piston-cylinder cell</a:t>
            </a:r>
            <a:endParaRPr lang="de-CH" dirty="0"/>
          </a:p>
        </p:txBody>
      </p:sp>
      <p:cxnSp>
        <p:nvCxnSpPr>
          <p:cNvPr id="18" name="Straight Arrow Connector 17"/>
          <p:cNvCxnSpPr/>
          <p:nvPr/>
        </p:nvCxnSpPr>
        <p:spPr bwMode="auto">
          <a:xfrm>
            <a:off x="9312093" y="3909053"/>
            <a:ext cx="720345" cy="0"/>
          </a:xfrm>
          <a:prstGeom prst="straightConnector1">
            <a:avLst/>
          </a:prstGeom>
          <a:solidFill>
            <a:schemeClr val="accent1"/>
          </a:solidFill>
          <a:ln w="9525" cap="flat" cmpd="sng" algn="ctr">
            <a:solidFill>
              <a:srgbClr val="FF0000"/>
            </a:solidFill>
            <a:prstDash val="solid"/>
            <a:round/>
            <a:headEnd type="none" w="med" len="med"/>
            <a:tailEnd type="triangle"/>
          </a:ln>
          <a:effectLst/>
        </p:spPr>
      </p:cxnSp>
      <p:cxnSp>
        <p:nvCxnSpPr>
          <p:cNvPr id="57" name="Straight Arrow Connector 56"/>
          <p:cNvCxnSpPr/>
          <p:nvPr/>
        </p:nvCxnSpPr>
        <p:spPr bwMode="auto">
          <a:xfrm>
            <a:off x="9456374" y="3140968"/>
            <a:ext cx="720345" cy="0"/>
          </a:xfrm>
          <a:prstGeom prst="straightConnector1">
            <a:avLst/>
          </a:prstGeom>
          <a:solidFill>
            <a:schemeClr val="accent1"/>
          </a:solidFill>
          <a:ln w="9525" cap="flat" cmpd="sng" algn="ctr">
            <a:solidFill>
              <a:srgbClr val="FF0000"/>
            </a:solidFill>
            <a:prstDash val="solid"/>
            <a:round/>
            <a:headEnd type="none" w="med" len="med"/>
            <a:tailEnd type="triangle"/>
          </a:ln>
          <a:effectLst/>
        </p:spPr>
      </p:cxnSp>
      <p:cxnSp>
        <p:nvCxnSpPr>
          <p:cNvPr id="58" name="Straight Arrow Connector 57"/>
          <p:cNvCxnSpPr/>
          <p:nvPr/>
        </p:nvCxnSpPr>
        <p:spPr bwMode="auto">
          <a:xfrm>
            <a:off x="9672264" y="2756925"/>
            <a:ext cx="456184" cy="0"/>
          </a:xfrm>
          <a:prstGeom prst="straightConnector1">
            <a:avLst/>
          </a:prstGeom>
          <a:solidFill>
            <a:schemeClr val="accent1"/>
          </a:solidFill>
          <a:ln w="9525" cap="flat" cmpd="sng" algn="ctr">
            <a:solidFill>
              <a:srgbClr val="FF0000"/>
            </a:solidFill>
            <a:prstDash val="solid"/>
            <a:round/>
            <a:headEnd type="none" w="med" len="med"/>
            <a:tailEnd type="triangle"/>
          </a:ln>
          <a:effectLst/>
        </p:spPr>
      </p:cxnSp>
      <p:cxnSp>
        <p:nvCxnSpPr>
          <p:cNvPr id="59" name="Straight Arrow Connector 58"/>
          <p:cNvCxnSpPr/>
          <p:nvPr/>
        </p:nvCxnSpPr>
        <p:spPr bwMode="auto">
          <a:xfrm flipH="1" flipV="1">
            <a:off x="6470162" y="3909053"/>
            <a:ext cx="2016223" cy="1"/>
          </a:xfrm>
          <a:prstGeom prst="straightConnector1">
            <a:avLst/>
          </a:prstGeom>
          <a:solidFill>
            <a:schemeClr val="accent1"/>
          </a:solidFill>
          <a:ln w="9525" cap="flat" cmpd="sng" algn="ctr">
            <a:solidFill>
              <a:srgbClr val="FF0000"/>
            </a:solidFill>
            <a:prstDash val="solid"/>
            <a:round/>
            <a:headEnd type="none" w="med" len="med"/>
            <a:tailEnd type="triangle"/>
          </a:ln>
          <a:effectLst/>
        </p:spPr>
      </p:cxnSp>
      <p:cxnSp>
        <p:nvCxnSpPr>
          <p:cNvPr id="60" name="Straight Arrow Connector 59"/>
          <p:cNvCxnSpPr/>
          <p:nvPr/>
        </p:nvCxnSpPr>
        <p:spPr bwMode="auto">
          <a:xfrm flipH="1">
            <a:off x="6109991" y="3144728"/>
            <a:ext cx="1810212" cy="0"/>
          </a:xfrm>
          <a:prstGeom prst="straightConnector1">
            <a:avLst/>
          </a:prstGeom>
          <a:solidFill>
            <a:schemeClr val="accent1"/>
          </a:solidFill>
          <a:ln w="9525" cap="flat" cmpd="sng" algn="ctr">
            <a:solidFill>
              <a:srgbClr val="FF0000"/>
            </a:solidFill>
            <a:prstDash val="solid"/>
            <a:round/>
            <a:headEnd type="none" w="med" len="med"/>
            <a:tailEnd type="triangle"/>
          </a:ln>
          <a:effectLst/>
        </p:spPr>
      </p:cxnSp>
      <p:cxnSp>
        <p:nvCxnSpPr>
          <p:cNvPr id="63" name="Straight Arrow Connector 62"/>
          <p:cNvCxnSpPr>
            <a:endCxn id="36" idx="4"/>
          </p:cNvCxnSpPr>
          <p:nvPr/>
        </p:nvCxnSpPr>
        <p:spPr bwMode="auto">
          <a:xfrm flipH="1">
            <a:off x="6051172" y="2258299"/>
            <a:ext cx="1869033" cy="694051"/>
          </a:xfrm>
          <a:prstGeom prst="straightConnector1">
            <a:avLst/>
          </a:prstGeom>
          <a:solidFill>
            <a:schemeClr val="accent1"/>
          </a:solidFill>
          <a:ln w="9525" cap="flat" cmpd="sng" algn="ctr">
            <a:solidFill>
              <a:srgbClr val="FF0000"/>
            </a:solidFill>
            <a:prstDash val="solid"/>
            <a:round/>
            <a:headEnd type="none" w="med" len="med"/>
            <a:tailEnd type="triangle"/>
          </a:ln>
          <a:effectLst/>
        </p:spPr>
      </p:cxnSp>
      <p:cxnSp>
        <p:nvCxnSpPr>
          <p:cNvPr id="64" name="Straight Arrow Connector 63"/>
          <p:cNvCxnSpPr/>
          <p:nvPr/>
        </p:nvCxnSpPr>
        <p:spPr bwMode="auto">
          <a:xfrm flipH="1">
            <a:off x="6109989" y="1585923"/>
            <a:ext cx="1810212" cy="0"/>
          </a:xfrm>
          <a:prstGeom prst="straightConnector1">
            <a:avLst/>
          </a:prstGeom>
          <a:solidFill>
            <a:schemeClr val="accent1"/>
          </a:solidFill>
          <a:ln w="9525" cap="flat" cmpd="sng" algn="ctr">
            <a:solidFill>
              <a:srgbClr val="FF0000"/>
            </a:solidFill>
            <a:prstDash val="solid"/>
            <a:round/>
            <a:headEnd type="none" w="med" len="med"/>
            <a:tailEnd type="triangle"/>
          </a:ln>
          <a:effectLst/>
        </p:spPr>
      </p:cxnSp>
    </p:spTree>
    <p:extLst>
      <p:ext uri="{BB962C8B-B14F-4D97-AF65-F5344CB8AC3E}">
        <p14:creationId xmlns:p14="http://schemas.microsoft.com/office/powerpoint/2010/main" val="3915267899"/>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0" name="Group 69"/>
          <p:cNvGrpSpPr/>
          <p:nvPr/>
        </p:nvGrpSpPr>
        <p:grpSpPr>
          <a:xfrm>
            <a:off x="0" y="-115216"/>
            <a:ext cx="12141850" cy="6973216"/>
            <a:chOff x="0" y="-115216"/>
            <a:chExt cx="12141849" cy="6973216"/>
          </a:xfrm>
        </p:grpSpPr>
        <p:grpSp>
          <p:nvGrpSpPr>
            <p:cNvPr id="59" name="Group 58"/>
            <p:cNvGrpSpPr/>
            <p:nvPr/>
          </p:nvGrpSpPr>
          <p:grpSpPr>
            <a:xfrm>
              <a:off x="0" y="289785"/>
              <a:ext cx="12141849" cy="6568215"/>
              <a:chOff x="0" y="289785"/>
              <a:chExt cx="12141849" cy="6568215"/>
            </a:xfrm>
          </p:grpSpPr>
          <p:pic>
            <p:nvPicPr>
              <p:cNvPr id="7" name="Picture 6"/>
              <p:cNvPicPr>
                <a:picLocks noChangeAspect="1"/>
              </p:cNvPicPr>
              <p:nvPr/>
            </p:nvPicPr>
            <p:blipFill>
              <a:blip r:embed="rId2"/>
              <a:stretch>
                <a:fillRect/>
              </a:stretch>
            </p:blipFill>
            <p:spPr>
              <a:xfrm>
                <a:off x="6354500" y="307063"/>
                <a:ext cx="3566585" cy="2899124"/>
              </a:xfrm>
              <a:prstGeom prst="rect">
                <a:avLst/>
              </a:prstGeom>
            </p:spPr>
          </p:pic>
          <p:pic>
            <p:nvPicPr>
              <p:cNvPr id="9" name="Picture 8"/>
              <p:cNvPicPr>
                <a:picLocks noChangeAspect="1"/>
              </p:cNvPicPr>
              <p:nvPr/>
            </p:nvPicPr>
            <p:blipFill>
              <a:blip r:embed="rId3"/>
              <a:stretch>
                <a:fillRect/>
              </a:stretch>
            </p:blipFill>
            <p:spPr>
              <a:xfrm>
                <a:off x="0" y="4901877"/>
                <a:ext cx="6494838" cy="1956123"/>
              </a:xfrm>
              <a:prstGeom prst="rect">
                <a:avLst/>
              </a:prstGeom>
            </p:spPr>
          </p:pic>
          <p:grpSp>
            <p:nvGrpSpPr>
              <p:cNvPr id="12" name="Group 11"/>
              <p:cNvGrpSpPr/>
              <p:nvPr/>
            </p:nvGrpSpPr>
            <p:grpSpPr>
              <a:xfrm>
                <a:off x="375091" y="289785"/>
                <a:ext cx="2933319" cy="3684410"/>
                <a:chOff x="913915" y="828000"/>
                <a:chExt cx="3312000" cy="4140000"/>
              </a:xfrm>
            </p:grpSpPr>
            <p:grpSp>
              <p:nvGrpSpPr>
                <p:cNvPr id="20" name="Group 19"/>
                <p:cNvGrpSpPr/>
                <p:nvPr/>
              </p:nvGrpSpPr>
              <p:grpSpPr>
                <a:xfrm>
                  <a:off x="913915" y="828000"/>
                  <a:ext cx="3312000" cy="4140000"/>
                  <a:chOff x="913915" y="828000"/>
                  <a:chExt cx="3312000" cy="4140000"/>
                </a:xfrm>
              </p:grpSpPr>
              <p:pic>
                <p:nvPicPr>
                  <p:cNvPr id="22" name="Picture 21"/>
                  <p:cNvPicPr>
                    <a:picLocks noChangeAspect="1"/>
                  </p:cNvPicPr>
                  <p:nvPr/>
                </p:nvPicPr>
                <p:blipFill rotWithShape="1">
                  <a:blip r:embed="rId4">
                    <a:extLst>
                      <a:ext uri="{28A0092B-C50C-407E-A947-70E740481C1C}">
                        <a14:useLocalDpi xmlns:a14="http://schemas.microsoft.com/office/drawing/2010/main" val="0"/>
                      </a:ext>
                    </a:extLst>
                  </a:blip>
                  <a:srcRect l="37338" t="5967" r="37311" b="32544"/>
                  <a:stretch/>
                </p:blipFill>
                <p:spPr>
                  <a:xfrm>
                    <a:off x="913915" y="828000"/>
                    <a:ext cx="3312000" cy="4140000"/>
                  </a:xfrm>
                  <a:prstGeom prst="rect">
                    <a:avLst/>
                  </a:prstGeom>
                </p:spPr>
              </p:pic>
              <p:sp>
                <p:nvSpPr>
                  <p:cNvPr id="23" name="Oval 22"/>
                  <p:cNvSpPr/>
                  <p:nvPr/>
                </p:nvSpPr>
                <p:spPr bwMode="auto">
                  <a:xfrm>
                    <a:off x="2195736" y="843557"/>
                    <a:ext cx="792088" cy="1368152"/>
                  </a:xfrm>
                  <a:prstGeom prst="ellipse">
                    <a:avLst/>
                  </a:prstGeom>
                  <a:solidFill>
                    <a:srgbClr val="FFC0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14377">
                      <a:spcBef>
                        <a:spcPct val="0"/>
                      </a:spcBef>
                    </a:pPr>
                    <a:endParaRPr lang="de-CH" sz="2400">
                      <a:latin typeface="Times" charset="0"/>
                    </a:endParaRPr>
                  </a:p>
                </p:txBody>
              </p:sp>
              <p:sp>
                <p:nvSpPr>
                  <p:cNvPr id="24" name="Oval 23"/>
                  <p:cNvSpPr/>
                  <p:nvPr/>
                </p:nvSpPr>
                <p:spPr bwMode="auto">
                  <a:xfrm>
                    <a:off x="2569913" y="2674675"/>
                    <a:ext cx="64822" cy="72008"/>
                  </a:xfrm>
                  <a:prstGeom prst="ellipse">
                    <a:avLst/>
                  </a:prstGeom>
                  <a:solidFill>
                    <a:srgbClr val="FFC0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14377">
                      <a:spcBef>
                        <a:spcPct val="0"/>
                      </a:spcBef>
                    </a:pPr>
                    <a:endParaRPr lang="de-CH" sz="2400">
                      <a:latin typeface="Times" charset="0"/>
                    </a:endParaRPr>
                  </a:p>
                </p:txBody>
              </p:sp>
            </p:grpSp>
            <p:cxnSp>
              <p:nvCxnSpPr>
                <p:cNvPr id="21" name="Straight Connector 20"/>
                <p:cNvCxnSpPr/>
                <p:nvPr/>
              </p:nvCxnSpPr>
              <p:spPr bwMode="auto">
                <a:xfrm>
                  <a:off x="2599200" y="2340000"/>
                  <a:ext cx="0" cy="298800"/>
                </a:xfrm>
                <a:prstGeom prst="line">
                  <a:avLst/>
                </a:prstGeom>
                <a:solidFill>
                  <a:schemeClr val="accent1"/>
                </a:solidFill>
                <a:ln w="41275" cap="flat" cmpd="dbl" algn="ctr">
                  <a:solidFill>
                    <a:schemeClr val="tx1"/>
                  </a:solidFill>
                  <a:prstDash val="sysDot"/>
                  <a:round/>
                  <a:headEnd type="none" w="med" len="med"/>
                  <a:tailEnd type="none" w="med" len="med"/>
                </a:ln>
                <a:effectLst/>
              </p:spPr>
            </p:cxnSp>
          </p:grpSp>
          <p:grpSp>
            <p:nvGrpSpPr>
              <p:cNvPr id="44" name="Group 43"/>
              <p:cNvGrpSpPr/>
              <p:nvPr/>
            </p:nvGrpSpPr>
            <p:grpSpPr>
              <a:xfrm>
                <a:off x="7602849" y="3020992"/>
                <a:ext cx="4539000" cy="3837008"/>
                <a:chOff x="7411033" y="2720051"/>
                <a:chExt cx="4971122" cy="4137949"/>
              </a:xfrm>
            </p:grpSpPr>
            <p:pic>
              <p:nvPicPr>
                <p:cNvPr id="8" name="Picture 7"/>
                <p:cNvPicPr>
                  <a:picLocks noChangeAspect="1"/>
                </p:cNvPicPr>
                <p:nvPr/>
              </p:nvPicPr>
              <p:blipFill>
                <a:blip r:embed="rId5"/>
                <a:stretch>
                  <a:fillRect/>
                </a:stretch>
              </p:blipFill>
              <p:spPr>
                <a:xfrm>
                  <a:off x="7411033" y="2917138"/>
                  <a:ext cx="4971122" cy="3940862"/>
                </a:xfrm>
                <a:prstGeom prst="rect">
                  <a:avLst/>
                </a:prstGeom>
              </p:spPr>
            </p:pic>
            <p:graphicFrame>
              <p:nvGraphicFramePr>
                <p:cNvPr id="40" name="Object 39"/>
                <p:cNvGraphicFramePr>
                  <a:graphicFrameLocks noChangeAspect="1"/>
                </p:cNvGraphicFramePr>
                <p:nvPr/>
              </p:nvGraphicFramePr>
              <p:xfrm>
                <a:off x="8482664" y="2720051"/>
                <a:ext cx="3057846" cy="2340531"/>
              </p:xfrm>
              <a:graphic>
                <a:graphicData uri="http://schemas.openxmlformats.org/presentationml/2006/ole">
                  <mc:AlternateContent xmlns:mc="http://schemas.openxmlformats.org/markup-compatibility/2006">
                    <mc:Choice xmlns:v="urn:schemas-microsoft-com:vml" Requires="v">
                      <p:oleObj name="Graph" r:id="rId6" imgW="9802440" imgH="7502760" progId="Origin95.Graph">
                        <p:embed/>
                      </p:oleObj>
                    </mc:Choice>
                    <mc:Fallback>
                      <p:oleObj name="Graph" r:id="rId6" imgW="9802440" imgH="7502760" progId="Origin95.Graph">
                        <p:embed/>
                        <p:pic>
                          <p:nvPicPr>
                            <p:cNvPr id="40" name="Object 39"/>
                            <p:cNvPicPr/>
                            <p:nvPr/>
                          </p:nvPicPr>
                          <p:blipFill>
                            <a:blip r:embed="rId7"/>
                            <a:stretch>
                              <a:fillRect/>
                            </a:stretch>
                          </p:blipFill>
                          <p:spPr>
                            <a:xfrm>
                              <a:off x="8482664" y="2720051"/>
                              <a:ext cx="3057846" cy="2340531"/>
                            </a:xfrm>
                            <a:prstGeom prst="rect">
                              <a:avLst/>
                            </a:prstGeom>
                          </p:spPr>
                        </p:pic>
                      </p:oleObj>
                    </mc:Fallback>
                  </mc:AlternateContent>
                </a:graphicData>
              </a:graphic>
            </p:graphicFrame>
          </p:grpSp>
          <p:sp>
            <p:nvSpPr>
              <p:cNvPr id="51" name="Freeform 50"/>
              <p:cNvSpPr/>
              <p:nvPr/>
            </p:nvSpPr>
            <p:spPr>
              <a:xfrm>
                <a:off x="1875099" y="2326512"/>
                <a:ext cx="6667018" cy="1878272"/>
              </a:xfrm>
              <a:custGeom>
                <a:avLst/>
                <a:gdLst>
                  <a:gd name="connsiteX0" fmla="*/ 42440 w 6373792"/>
                  <a:gd name="connsiteY0" fmla="*/ 34724 h 1900553"/>
                  <a:gd name="connsiteX1" fmla="*/ 54015 w 6373792"/>
                  <a:gd name="connsiteY1" fmla="*/ 1203767 h 1900553"/>
                  <a:gd name="connsiteX2" fmla="*/ 77164 w 6373792"/>
                  <a:gd name="connsiteY2" fmla="*/ 1516284 h 1900553"/>
                  <a:gd name="connsiteX3" fmla="*/ 169762 w 6373792"/>
                  <a:gd name="connsiteY3" fmla="*/ 1794076 h 1900553"/>
                  <a:gd name="connsiteX4" fmla="*/ 378106 w 6373792"/>
                  <a:gd name="connsiteY4" fmla="*/ 1863524 h 1900553"/>
                  <a:gd name="connsiteX5" fmla="*/ 4602866 w 6373792"/>
                  <a:gd name="connsiteY5" fmla="*/ 1851950 h 1900553"/>
                  <a:gd name="connsiteX6" fmla="*/ 5922380 w 6373792"/>
                  <a:gd name="connsiteY6" fmla="*/ 1284790 h 1900553"/>
                  <a:gd name="connsiteX7" fmla="*/ 6373792 w 6373792"/>
                  <a:gd name="connsiteY7" fmla="*/ 0 h 1900553"/>
                  <a:gd name="connsiteX0" fmla="*/ 37641 w 6368993"/>
                  <a:gd name="connsiteY0" fmla="*/ 34724 h 1900036"/>
                  <a:gd name="connsiteX1" fmla="*/ 49216 w 6368993"/>
                  <a:gd name="connsiteY1" fmla="*/ 1203767 h 1900036"/>
                  <a:gd name="connsiteX2" fmla="*/ 72365 w 6368993"/>
                  <a:gd name="connsiteY2" fmla="*/ 1516284 h 1900036"/>
                  <a:gd name="connsiteX3" fmla="*/ 176537 w 6368993"/>
                  <a:gd name="connsiteY3" fmla="*/ 1805651 h 1900036"/>
                  <a:gd name="connsiteX4" fmla="*/ 373307 w 6368993"/>
                  <a:gd name="connsiteY4" fmla="*/ 1863524 h 1900036"/>
                  <a:gd name="connsiteX5" fmla="*/ 4598067 w 6368993"/>
                  <a:gd name="connsiteY5" fmla="*/ 1851950 h 1900036"/>
                  <a:gd name="connsiteX6" fmla="*/ 5917581 w 6368993"/>
                  <a:gd name="connsiteY6" fmla="*/ 1284790 h 1900036"/>
                  <a:gd name="connsiteX7" fmla="*/ 6368993 w 6368993"/>
                  <a:gd name="connsiteY7" fmla="*/ 0 h 1900036"/>
                  <a:gd name="connsiteX0" fmla="*/ 0 w 6331352"/>
                  <a:gd name="connsiteY0" fmla="*/ 34724 h 1898040"/>
                  <a:gd name="connsiteX1" fmla="*/ 11575 w 6331352"/>
                  <a:gd name="connsiteY1" fmla="*/ 1203767 h 1898040"/>
                  <a:gd name="connsiteX2" fmla="*/ 34724 w 6331352"/>
                  <a:gd name="connsiteY2" fmla="*/ 1516284 h 1898040"/>
                  <a:gd name="connsiteX3" fmla="*/ 138896 w 6331352"/>
                  <a:gd name="connsiteY3" fmla="*/ 1805651 h 1898040"/>
                  <a:gd name="connsiteX4" fmla="*/ 312517 w 6331352"/>
                  <a:gd name="connsiteY4" fmla="*/ 1851950 h 1898040"/>
                  <a:gd name="connsiteX5" fmla="*/ 335666 w 6331352"/>
                  <a:gd name="connsiteY5" fmla="*/ 1863524 h 1898040"/>
                  <a:gd name="connsiteX6" fmla="*/ 4560426 w 6331352"/>
                  <a:gd name="connsiteY6" fmla="*/ 1851950 h 1898040"/>
                  <a:gd name="connsiteX7" fmla="*/ 5879940 w 6331352"/>
                  <a:gd name="connsiteY7" fmla="*/ 1284790 h 1898040"/>
                  <a:gd name="connsiteX8" fmla="*/ 6331352 w 6331352"/>
                  <a:gd name="connsiteY8" fmla="*/ 0 h 1898040"/>
                  <a:gd name="connsiteX0" fmla="*/ 0 w 6331352"/>
                  <a:gd name="connsiteY0" fmla="*/ 34724 h 1898040"/>
                  <a:gd name="connsiteX1" fmla="*/ 11575 w 6331352"/>
                  <a:gd name="connsiteY1" fmla="*/ 1203767 h 1898040"/>
                  <a:gd name="connsiteX2" fmla="*/ 34724 w 6331352"/>
                  <a:gd name="connsiteY2" fmla="*/ 1516284 h 1898040"/>
                  <a:gd name="connsiteX3" fmla="*/ 324090 w 6331352"/>
                  <a:gd name="connsiteY3" fmla="*/ 1805651 h 1898040"/>
                  <a:gd name="connsiteX4" fmla="*/ 312517 w 6331352"/>
                  <a:gd name="connsiteY4" fmla="*/ 1851950 h 1898040"/>
                  <a:gd name="connsiteX5" fmla="*/ 335666 w 6331352"/>
                  <a:gd name="connsiteY5" fmla="*/ 1863524 h 1898040"/>
                  <a:gd name="connsiteX6" fmla="*/ 4560426 w 6331352"/>
                  <a:gd name="connsiteY6" fmla="*/ 1851950 h 1898040"/>
                  <a:gd name="connsiteX7" fmla="*/ 5879940 w 6331352"/>
                  <a:gd name="connsiteY7" fmla="*/ 1284790 h 1898040"/>
                  <a:gd name="connsiteX8" fmla="*/ 6331352 w 6331352"/>
                  <a:gd name="connsiteY8" fmla="*/ 0 h 1898040"/>
                  <a:gd name="connsiteX0" fmla="*/ 35499 w 6366851"/>
                  <a:gd name="connsiteY0" fmla="*/ 34724 h 1898040"/>
                  <a:gd name="connsiteX1" fmla="*/ 47074 w 6366851"/>
                  <a:gd name="connsiteY1" fmla="*/ 1203767 h 1898040"/>
                  <a:gd name="connsiteX2" fmla="*/ 70223 w 6366851"/>
                  <a:gd name="connsiteY2" fmla="*/ 1516284 h 1898040"/>
                  <a:gd name="connsiteX3" fmla="*/ 12348 w 6366851"/>
                  <a:gd name="connsiteY3" fmla="*/ 1863524 h 1898040"/>
                  <a:gd name="connsiteX4" fmla="*/ 348016 w 6366851"/>
                  <a:gd name="connsiteY4" fmla="*/ 1851950 h 1898040"/>
                  <a:gd name="connsiteX5" fmla="*/ 371165 w 6366851"/>
                  <a:gd name="connsiteY5" fmla="*/ 1863524 h 1898040"/>
                  <a:gd name="connsiteX6" fmla="*/ 4595925 w 6366851"/>
                  <a:gd name="connsiteY6" fmla="*/ 1851950 h 1898040"/>
                  <a:gd name="connsiteX7" fmla="*/ 5915439 w 6366851"/>
                  <a:gd name="connsiteY7" fmla="*/ 1284790 h 1898040"/>
                  <a:gd name="connsiteX8" fmla="*/ 6366851 w 6366851"/>
                  <a:gd name="connsiteY8" fmla="*/ 0 h 1898040"/>
                  <a:gd name="connsiteX0" fmla="*/ 0 w 6331352"/>
                  <a:gd name="connsiteY0" fmla="*/ 34724 h 1898040"/>
                  <a:gd name="connsiteX1" fmla="*/ 11575 w 6331352"/>
                  <a:gd name="connsiteY1" fmla="*/ 1203767 h 1898040"/>
                  <a:gd name="connsiteX2" fmla="*/ 34724 w 6331352"/>
                  <a:gd name="connsiteY2" fmla="*/ 1516284 h 1898040"/>
                  <a:gd name="connsiteX3" fmla="*/ 81022 w 6331352"/>
                  <a:gd name="connsiteY3" fmla="*/ 1794076 h 1898040"/>
                  <a:gd name="connsiteX4" fmla="*/ 312517 w 6331352"/>
                  <a:gd name="connsiteY4" fmla="*/ 1851950 h 1898040"/>
                  <a:gd name="connsiteX5" fmla="*/ 335666 w 6331352"/>
                  <a:gd name="connsiteY5" fmla="*/ 1863524 h 1898040"/>
                  <a:gd name="connsiteX6" fmla="*/ 4560426 w 6331352"/>
                  <a:gd name="connsiteY6" fmla="*/ 1851950 h 1898040"/>
                  <a:gd name="connsiteX7" fmla="*/ 5879940 w 6331352"/>
                  <a:gd name="connsiteY7" fmla="*/ 1284790 h 1898040"/>
                  <a:gd name="connsiteX8" fmla="*/ 6331352 w 6331352"/>
                  <a:gd name="connsiteY8" fmla="*/ 0 h 1898040"/>
                  <a:gd name="connsiteX0" fmla="*/ 202612 w 6533964"/>
                  <a:gd name="connsiteY0" fmla="*/ 34724 h 2034059"/>
                  <a:gd name="connsiteX1" fmla="*/ 214187 w 6533964"/>
                  <a:gd name="connsiteY1" fmla="*/ 1203767 h 2034059"/>
                  <a:gd name="connsiteX2" fmla="*/ 237336 w 6533964"/>
                  <a:gd name="connsiteY2" fmla="*/ 1516284 h 2034059"/>
                  <a:gd name="connsiteX3" fmla="*/ 5841 w 6533964"/>
                  <a:gd name="connsiteY3" fmla="*/ 2025570 h 2034059"/>
                  <a:gd name="connsiteX4" fmla="*/ 515129 w 6533964"/>
                  <a:gd name="connsiteY4" fmla="*/ 1851950 h 2034059"/>
                  <a:gd name="connsiteX5" fmla="*/ 538278 w 6533964"/>
                  <a:gd name="connsiteY5" fmla="*/ 1863524 h 2034059"/>
                  <a:gd name="connsiteX6" fmla="*/ 4763038 w 6533964"/>
                  <a:gd name="connsiteY6" fmla="*/ 1851950 h 2034059"/>
                  <a:gd name="connsiteX7" fmla="*/ 6082552 w 6533964"/>
                  <a:gd name="connsiteY7" fmla="*/ 1284790 h 2034059"/>
                  <a:gd name="connsiteX8" fmla="*/ 6533964 w 6533964"/>
                  <a:gd name="connsiteY8" fmla="*/ 0 h 2034059"/>
                  <a:gd name="connsiteX0" fmla="*/ 202612 w 6533964"/>
                  <a:gd name="connsiteY0" fmla="*/ 34724 h 2034059"/>
                  <a:gd name="connsiteX1" fmla="*/ 214187 w 6533964"/>
                  <a:gd name="connsiteY1" fmla="*/ 1203767 h 2034059"/>
                  <a:gd name="connsiteX2" fmla="*/ 237336 w 6533964"/>
                  <a:gd name="connsiteY2" fmla="*/ 1516284 h 2034059"/>
                  <a:gd name="connsiteX3" fmla="*/ 5841 w 6533964"/>
                  <a:gd name="connsiteY3" fmla="*/ 2025570 h 2034059"/>
                  <a:gd name="connsiteX4" fmla="*/ 515129 w 6533964"/>
                  <a:gd name="connsiteY4" fmla="*/ 1851950 h 2034059"/>
                  <a:gd name="connsiteX5" fmla="*/ 2286055 w 6533964"/>
                  <a:gd name="connsiteY5" fmla="*/ 1898248 h 2034059"/>
                  <a:gd name="connsiteX6" fmla="*/ 4763038 w 6533964"/>
                  <a:gd name="connsiteY6" fmla="*/ 1851950 h 2034059"/>
                  <a:gd name="connsiteX7" fmla="*/ 6082552 w 6533964"/>
                  <a:gd name="connsiteY7" fmla="*/ 1284790 h 2034059"/>
                  <a:gd name="connsiteX8" fmla="*/ 6533964 w 6533964"/>
                  <a:gd name="connsiteY8" fmla="*/ 0 h 2034059"/>
                  <a:gd name="connsiteX0" fmla="*/ 0 w 6331352"/>
                  <a:gd name="connsiteY0" fmla="*/ 34724 h 1913522"/>
                  <a:gd name="connsiteX1" fmla="*/ 11575 w 6331352"/>
                  <a:gd name="connsiteY1" fmla="*/ 1203767 h 1913522"/>
                  <a:gd name="connsiteX2" fmla="*/ 34724 w 6331352"/>
                  <a:gd name="connsiteY2" fmla="*/ 1516284 h 1913522"/>
                  <a:gd name="connsiteX3" fmla="*/ 185194 w 6331352"/>
                  <a:gd name="connsiteY3" fmla="*/ 1736203 h 1913522"/>
                  <a:gd name="connsiteX4" fmla="*/ 312517 w 6331352"/>
                  <a:gd name="connsiteY4" fmla="*/ 1851950 h 1913522"/>
                  <a:gd name="connsiteX5" fmla="*/ 2083443 w 6331352"/>
                  <a:gd name="connsiteY5" fmla="*/ 1898248 h 1913522"/>
                  <a:gd name="connsiteX6" fmla="*/ 4560426 w 6331352"/>
                  <a:gd name="connsiteY6" fmla="*/ 1851950 h 1913522"/>
                  <a:gd name="connsiteX7" fmla="*/ 5879940 w 6331352"/>
                  <a:gd name="connsiteY7" fmla="*/ 1284790 h 1913522"/>
                  <a:gd name="connsiteX8" fmla="*/ 6331352 w 6331352"/>
                  <a:gd name="connsiteY8" fmla="*/ 0 h 1913522"/>
                  <a:gd name="connsiteX0" fmla="*/ 0 w 6331352"/>
                  <a:gd name="connsiteY0" fmla="*/ 34724 h 1913522"/>
                  <a:gd name="connsiteX1" fmla="*/ 11575 w 6331352"/>
                  <a:gd name="connsiteY1" fmla="*/ 1203767 h 1913522"/>
                  <a:gd name="connsiteX2" fmla="*/ 34724 w 6331352"/>
                  <a:gd name="connsiteY2" fmla="*/ 1516284 h 1913522"/>
                  <a:gd name="connsiteX3" fmla="*/ 104171 w 6331352"/>
                  <a:gd name="connsiteY3" fmla="*/ 1666755 h 1913522"/>
                  <a:gd name="connsiteX4" fmla="*/ 312517 w 6331352"/>
                  <a:gd name="connsiteY4" fmla="*/ 1851950 h 1913522"/>
                  <a:gd name="connsiteX5" fmla="*/ 2083443 w 6331352"/>
                  <a:gd name="connsiteY5" fmla="*/ 1898248 h 1913522"/>
                  <a:gd name="connsiteX6" fmla="*/ 4560426 w 6331352"/>
                  <a:gd name="connsiteY6" fmla="*/ 1851950 h 1913522"/>
                  <a:gd name="connsiteX7" fmla="*/ 5879940 w 6331352"/>
                  <a:gd name="connsiteY7" fmla="*/ 1284790 h 1913522"/>
                  <a:gd name="connsiteX8" fmla="*/ 6331352 w 6331352"/>
                  <a:gd name="connsiteY8" fmla="*/ 0 h 1913522"/>
                  <a:gd name="connsiteX0" fmla="*/ 0 w 6331352"/>
                  <a:gd name="connsiteY0" fmla="*/ 34724 h 1913522"/>
                  <a:gd name="connsiteX1" fmla="*/ 11575 w 6331352"/>
                  <a:gd name="connsiteY1" fmla="*/ 1203767 h 1913522"/>
                  <a:gd name="connsiteX2" fmla="*/ 34724 w 6331352"/>
                  <a:gd name="connsiteY2" fmla="*/ 1516284 h 1913522"/>
                  <a:gd name="connsiteX3" fmla="*/ 104171 w 6331352"/>
                  <a:gd name="connsiteY3" fmla="*/ 1666755 h 1913522"/>
                  <a:gd name="connsiteX4" fmla="*/ 312517 w 6331352"/>
                  <a:gd name="connsiteY4" fmla="*/ 1851950 h 1913522"/>
                  <a:gd name="connsiteX5" fmla="*/ 2083443 w 6331352"/>
                  <a:gd name="connsiteY5" fmla="*/ 1898248 h 1913522"/>
                  <a:gd name="connsiteX6" fmla="*/ 4560426 w 6331352"/>
                  <a:gd name="connsiteY6" fmla="*/ 1851950 h 1913522"/>
                  <a:gd name="connsiteX7" fmla="*/ 5879940 w 6331352"/>
                  <a:gd name="connsiteY7" fmla="*/ 1284790 h 1913522"/>
                  <a:gd name="connsiteX8" fmla="*/ 6331352 w 6331352"/>
                  <a:gd name="connsiteY8" fmla="*/ 0 h 1913522"/>
                  <a:gd name="connsiteX0" fmla="*/ 0 w 6331352"/>
                  <a:gd name="connsiteY0" fmla="*/ 34724 h 1913522"/>
                  <a:gd name="connsiteX1" fmla="*/ 11575 w 6331352"/>
                  <a:gd name="connsiteY1" fmla="*/ 1203767 h 1913522"/>
                  <a:gd name="connsiteX2" fmla="*/ 34724 w 6331352"/>
                  <a:gd name="connsiteY2" fmla="*/ 1423687 h 1913522"/>
                  <a:gd name="connsiteX3" fmla="*/ 104171 w 6331352"/>
                  <a:gd name="connsiteY3" fmla="*/ 1666755 h 1913522"/>
                  <a:gd name="connsiteX4" fmla="*/ 312517 w 6331352"/>
                  <a:gd name="connsiteY4" fmla="*/ 1851950 h 1913522"/>
                  <a:gd name="connsiteX5" fmla="*/ 2083443 w 6331352"/>
                  <a:gd name="connsiteY5" fmla="*/ 1898248 h 1913522"/>
                  <a:gd name="connsiteX6" fmla="*/ 4560426 w 6331352"/>
                  <a:gd name="connsiteY6" fmla="*/ 1851950 h 1913522"/>
                  <a:gd name="connsiteX7" fmla="*/ 5879940 w 6331352"/>
                  <a:gd name="connsiteY7" fmla="*/ 1284790 h 1913522"/>
                  <a:gd name="connsiteX8" fmla="*/ 6331352 w 6331352"/>
                  <a:gd name="connsiteY8" fmla="*/ 0 h 1913522"/>
                  <a:gd name="connsiteX0" fmla="*/ 0 w 6667018"/>
                  <a:gd name="connsiteY0" fmla="*/ 0 h 1878798"/>
                  <a:gd name="connsiteX1" fmla="*/ 11575 w 6667018"/>
                  <a:gd name="connsiteY1" fmla="*/ 1169043 h 1878798"/>
                  <a:gd name="connsiteX2" fmla="*/ 34724 w 6667018"/>
                  <a:gd name="connsiteY2" fmla="*/ 1388963 h 1878798"/>
                  <a:gd name="connsiteX3" fmla="*/ 104171 w 6667018"/>
                  <a:gd name="connsiteY3" fmla="*/ 1632031 h 1878798"/>
                  <a:gd name="connsiteX4" fmla="*/ 312517 w 6667018"/>
                  <a:gd name="connsiteY4" fmla="*/ 1817226 h 1878798"/>
                  <a:gd name="connsiteX5" fmla="*/ 2083443 w 6667018"/>
                  <a:gd name="connsiteY5" fmla="*/ 1863524 h 1878798"/>
                  <a:gd name="connsiteX6" fmla="*/ 4560426 w 6667018"/>
                  <a:gd name="connsiteY6" fmla="*/ 1817226 h 1878798"/>
                  <a:gd name="connsiteX7" fmla="*/ 5879940 w 6667018"/>
                  <a:gd name="connsiteY7" fmla="*/ 1250066 h 1878798"/>
                  <a:gd name="connsiteX8" fmla="*/ 6667018 w 6667018"/>
                  <a:gd name="connsiteY8" fmla="*/ 266218 h 1878798"/>
                  <a:gd name="connsiteX0" fmla="*/ 0 w 6667018"/>
                  <a:gd name="connsiteY0" fmla="*/ 0 h 1880675"/>
                  <a:gd name="connsiteX1" fmla="*/ 11575 w 6667018"/>
                  <a:gd name="connsiteY1" fmla="*/ 1169043 h 1880675"/>
                  <a:gd name="connsiteX2" fmla="*/ 34724 w 6667018"/>
                  <a:gd name="connsiteY2" fmla="*/ 1388963 h 1880675"/>
                  <a:gd name="connsiteX3" fmla="*/ 104171 w 6667018"/>
                  <a:gd name="connsiteY3" fmla="*/ 1632031 h 1880675"/>
                  <a:gd name="connsiteX4" fmla="*/ 316956 w 6667018"/>
                  <a:gd name="connsiteY4" fmla="*/ 1786154 h 1880675"/>
                  <a:gd name="connsiteX5" fmla="*/ 2083443 w 6667018"/>
                  <a:gd name="connsiteY5" fmla="*/ 1863524 h 1880675"/>
                  <a:gd name="connsiteX6" fmla="*/ 4560426 w 6667018"/>
                  <a:gd name="connsiteY6" fmla="*/ 1817226 h 1880675"/>
                  <a:gd name="connsiteX7" fmla="*/ 5879940 w 6667018"/>
                  <a:gd name="connsiteY7" fmla="*/ 1250066 h 1880675"/>
                  <a:gd name="connsiteX8" fmla="*/ 6667018 w 6667018"/>
                  <a:gd name="connsiteY8" fmla="*/ 266218 h 1880675"/>
                  <a:gd name="connsiteX0" fmla="*/ 0 w 6667018"/>
                  <a:gd name="connsiteY0" fmla="*/ 0 h 1878272"/>
                  <a:gd name="connsiteX1" fmla="*/ 11575 w 6667018"/>
                  <a:gd name="connsiteY1" fmla="*/ 1169043 h 1878272"/>
                  <a:gd name="connsiteX2" fmla="*/ 34724 w 6667018"/>
                  <a:gd name="connsiteY2" fmla="*/ 1388963 h 1878272"/>
                  <a:gd name="connsiteX3" fmla="*/ 104171 w 6667018"/>
                  <a:gd name="connsiteY3" fmla="*/ 1632031 h 1878272"/>
                  <a:gd name="connsiteX4" fmla="*/ 348028 w 6667018"/>
                  <a:gd name="connsiteY4" fmla="*/ 1826104 h 1878272"/>
                  <a:gd name="connsiteX5" fmla="*/ 2083443 w 6667018"/>
                  <a:gd name="connsiteY5" fmla="*/ 1863524 h 1878272"/>
                  <a:gd name="connsiteX6" fmla="*/ 4560426 w 6667018"/>
                  <a:gd name="connsiteY6" fmla="*/ 1817226 h 1878272"/>
                  <a:gd name="connsiteX7" fmla="*/ 5879940 w 6667018"/>
                  <a:gd name="connsiteY7" fmla="*/ 1250066 h 1878272"/>
                  <a:gd name="connsiteX8" fmla="*/ 6667018 w 6667018"/>
                  <a:gd name="connsiteY8" fmla="*/ 266218 h 1878272"/>
                  <a:gd name="connsiteX0" fmla="*/ 0 w 6667018"/>
                  <a:gd name="connsiteY0" fmla="*/ 0 h 1878272"/>
                  <a:gd name="connsiteX1" fmla="*/ 11575 w 6667018"/>
                  <a:gd name="connsiteY1" fmla="*/ 1169043 h 1878272"/>
                  <a:gd name="connsiteX2" fmla="*/ 34724 w 6667018"/>
                  <a:gd name="connsiteY2" fmla="*/ 1388963 h 1878272"/>
                  <a:gd name="connsiteX3" fmla="*/ 104171 w 6667018"/>
                  <a:gd name="connsiteY3" fmla="*/ 1632031 h 1878272"/>
                  <a:gd name="connsiteX4" fmla="*/ 348028 w 6667018"/>
                  <a:gd name="connsiteY4" fmla="*/ 1826104 h 1878272"/>
                  <a:gd name="connsiteX5" fmla="*/ 2083443 w 6667018"/>
                  <a:gd name="connsiteY5" fmla="*/ 1863524 h 1878272"/>
                  <a:gd name="connsiteX6" fmla="*/ 4560426 w 6667018"/>
                  <a:gd name="connsiteY6" fmla="*/ 1817226 h 1878272"/>
                  <a:gd name="connsiteX7" fmla="*/ 5879940 w 6667018"/>
                  <a:gd name="connsiteY7" fmla="*/ 1250066 h 1878272"/>
                  <a:gd name="connsiteX8" fmla="*/ 6667018 w 6667018"/>
                  <a:gd name="connsiteY8" fmla="*/ 266218 h 1878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667018" h="1878272">
                    <a:moveTo>
                      <a:pt x="0" y="0"/>
                    </a:moveTo>
                    <a:cubicBezTo>
                      <a:pt x="2894" y="461058"/>
                      <a:pt x="5788" y="937549"/>
                      <a:pt x="11575" y="1169043"/>
                    </a:cubicBezTo>
                    <a:cubicBezTo>
                      <a:pt x="17362" y="1400537"/>
                      <a:pt x="19291" y="1311798"/>
                      <a:pt x="34724" y="1388963"/>
                    </a:cubicBezTo>
                    <a:cubicBezTo>
                      <a:pt x="50157" y="1466128"/>
                      <a:pt x="51954" y="1559174"/>
                      <a:pt x="104171" y="1632031"/>
                    </a:cubicBezTo>
                    <a:cubicBezTo>
                      <a:pt x="156388" y="1704888"/>
                      <a:pt x="217579" y="1785386"/>
                      <a:pt x="348028" y="1826104"/>
                    </a:cubicBezTo>
                    <a:cubicBezTo>
                      <a:pt x="478477" y="1866822"/>
                      <a:pt x="1381377" y="1865004"/>
                      <a:pt x="2083443" y="1863524"/>
                    </a:cubicBezTo>
                    <a:cubicBezTo>
                      <a:pt x="2785509" y="1862044"/>
                      <a:pt x="3927677" y="1919469"/>
                      <a:pt x="4560426" y="1817226"/>
                    </a:cubicBezTo>
                    <a:cubicBezTo>
                      <a:pt x="5193176" y="1714983"/>
                      <a:pt x="5528841" y="1508567"/>
                      <a:pt x="5879940" y="1250066"/>
                    </a:cubicBezTo>
                    <a:cubicBezTo>
                      <a:pt x="6231039" y="991565"/>
                      <a:pt x="6588889" y="754284"/>
                      <a:pt x="6667018" y="266218"/>
                    </a:cubicBezTo>
                  </a:path>
                </a:pathLst>
              </a:custGeom>
              <a:noFill/>
              <a:ln w="317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1600"/>
              </a:p>
            </p:txBody>
          </p:sp>
          <p:sp>
            <p:nvSpPr>
              <p:cNvPr id="52" name="Freeform 51"/>
              <p:cNvSpPr/>
              <p:nvPr/>
            </p:nvSpPr>
            <p:spPr>
              <a:xfrm>
                <a:off x="1800172" y="2294670"/>
                <a:ext cx="5025283" cy="3409926"/>
              </a:xfrm>
              <a:custGeom>
                <a:avLst/>
                <a:gdLst>
                  <a:gd name="connsiteX0" fmla="*/ 42440 w 6373792"/>
                  <a:gd name="connsiteY0" fmla="*/ 34724 h 1900553"/>
                  <a:gd name="connsiteX1" fmla="*/ 54015 w 6373792"/>
                  <a:gd name="connsiteY1" fmla="*/ 1203767 h 1900553"/>
                  <a:gd name="connsiteX2" fmla="*/ 77164 w 6373792"/>
                  <a:gd name="connsiteY2" fmla="*/ 1516284 h 1900553"/>
                  <a:gd name="connsiteX3" fmla="*/ 169762 w 6373792"/>
                  <a:gd name="connsiteY3" fmla="*/ 1794076 h 1900553"/>
                  <a:gd name="connsiteX4" fmla="*/ 378106 w 6373792"/>
                  <a:gd name="connsiteY4" fmla="*/ 1863524 h 1900553"/>
                  <a:gd name="connsiteX5" fmla="*/ 4602866 w 6373792"/>
                  <a:gd name="connsiteY5" fmla="*/ 1851950 h 1900553"/>
                  <a:gd name="connsiteX6" fmla="*/ 5922380 w 6373792"/>
                  <a:gd name="connsiteY6" fmla="*/ 1284790 h 1900553"/>
                  <a:gd name="connsiteX7" fmla="*/ 6373792 w 6373792"/>
                  <a:gd name="connsiteY7" fmla="*/ 0 h 1900553"/>
                  <a:gd name="connsiteX0" fmla="*/ 37641 w 6368993"/>
                  <a:gd name="connsiteY0" fmla="*/ 34724 h 1900036"/>
                  <a:gd name="connsiteX1" fmla="*/ 49216 w 6368993"/>
                  <a:gd name="connsiteY1" fmla="*/ 1203767 h 1900036"/>
                  <a:gd name="connsiteX2" fmla="*/ 72365 w 6368993"/>
                  <a:gd name="connsiteY2" fmla="*/ 1516284 h 1900036"/>
                  <a:gd name="connsiteX3" fmla="*/ 176537 w 6368993"/>
                  <a:gd name="connsiteY3" fmla="*/ 1805651 h 1900036"/>
                  <a:gd name="connsiteX4" fmla="*/ 373307 w 6368993"/>
                  <a:gd name="connsiteY4" fmla="*/ 1863524 h 1900036"/>
                  <a:gd name="connsiteX5" fmla="*/ 4598067 w 6368993"/>
                  <a:gd name="connsiteY5" fmla="*/ 1851950 h 1900036"/>
                  <a:gd name="connsiteX6" fmla="*/ 5917581 w 6368993"/>
                  <a:gd name="connsiteY6" fmla="*/ 1284790 h 1900036"/>
                  <a:gd name="connsiteX7" fmla="*/ 6368993 w 6368993"/>
                  <a:gd name="connsiteY7" fmla="*/ 0 h 1900036"/>
                  <a:gd name="connsiteX0" fmla="*/ 0 w 6331352"/>
                  <a:gd name="connsiteY0" fmla="*/ 34724 h 1898040"/>
                  <a:gd name="connsiteX1" fmla="*/ 11575 w 6331352"/>
                  <a:gd name="connsiteY1" fmla="*/ 1203767 h 1898040"/>
                  <a:gd name="connsiteX2" fmla="*/ 34724 w 6331352"/>
                  <a:gd name="connsiteY2" fmla="*/ 1516284 h 1898040"/>
                  <a:gd name="connsiteX3" fmla="*/ 138896 w 6331352"/>
                  <a:gd name="connsiteY3" fmla="*/ 1805651 h 1898040"/>
                  <a:gd name="connsiteX4" fmla="*/ 312517 w 6331352"/>
                  <a:gd name="connsiteY4" fmla="*/ 1851950 h 1898040"/>
                  <a:gd name="connsiteX5" fmla="*/ 335666 w 6331352"/>
                  <a:gd name="connsiteY5" fmla="*/ 1863524 h 1898040"/>
                  <a:gd name="connsiteX6" fmla="*/ 4560426 w 6331352"/>
                  <a:gd name="connsiteY6" fmla="*/ 1851950 h 1898040"/>
                  <a:gd name="connsiteX7" fmla="*/ 5879940 w 6331352"/>
                  <a:gd name="connsiteY7" fmla="*/ 1284790 h 1898040"/>
                  <a:gd name="connsiteX8" fmla="*/ 6331352 w 6331352"/>
                  <a:gd name="connsiteY8" fmla="*/ 0 h 1898040"/>
                  <a:gd name="connsiteX0" fmla="*/ 0 w 6331352"/>
                  <a:gd name="connsiteY0" fmla="*/ 34724 h 1898040"/>
                  <a:gd name="connsiteX1" fmla="*/ 11575 w 6331352"/>
                  <a:gd name="connsiteY1" fmla="*/ 1203767 h 1898040"/>
                  <a:gd name="connsiteX2" fmla="*/ 34724 w 6331352"/>
                  <a:gd name="connsiteY2" fmla="*/ 1516284 h 1898040"/>
                  <a:gd name="connsiteX3" fmla="*/ 324090 w 6331352"/>
                  <a:gd name="connsiteY3" fmla="*/ 1805651 h 1898040"/>
                  <a:gd name="connsiteX4" fmla="*/ 312517 w 6331352"/>
                  <a:gd name="connsiteY4" fmla="*/ 1851950 h 1898040"/>
                  <a:gd name="connsiteX5" fmla="*/ 335666 w 6331352"/>
                  <a:gd name="connsiteY5" fmla="*/ 1863524 h 1898040"/>
                  <a:gd name="connsiteX6" fmla="*/ 4560426 w 6331352"/>
                  <a:gd name="connsiteY6" fmla="*/ 1851950 h 1898040"/>
                  <a:gd name="connsiteX7" fmla="*/ 5879940 w 6331352"/>
                  <a:gd name="connsiteY7" fmla="*/ 1284790 h 1898040"/>
                  <a:gd name="connsiteX8" fmla="*/ 6331352 w 6331352"/>
                  <a:gd name="connsiteY8" fmla="*/ 0 h 1898040"/>
                  <a:gd name="connsiteX0" fmla="*/ 35499 w 6366851"/>
                  <a:gd name="connsiteY0" fmla="*/ 34724 h 1898040"/>
                  <a:gd name="connsiteX1" fmla="*/ 47074 w 6366851"/>
                  <a:gd name="connsiteY1" fmla="*/ 1203767 h 1898040"/>
                  <a:gd name="connsiteX2" fmla="*/ 70223 w 6366851"/>
                  <a:gd name="connsiteY2" fmla="*/ 1516284 h 1898040"/>
                  <a:gd name="connsiteX3" fmla="*/ 12348 w 6366851"/>
                  <a:gd name="connsiteY3" fmla="*/ 1863524 h 1898040"/>
                  <a:gd name="connsiteX4" fmla="*/ 348016 w 6366851"/>
                  <a:gd name="connsiteY4" fmla="*/ 1851950 h 1898040"/>
                  <a:gd name="connsiteX5" fmla="*/ 371165 w 6366851"/>
                  <a:gd name="connsiteY5" fmla="*/ 1863524 h 1898040"/>
                  <a:gd name="connsiteX6" fmla="*/ 4595925 w 6366851"/>
                  <a:gd name="connsiteY6" fmla="*/ 1851950 h 1898040"/>
                  <a:gd name="connsiteX7" fmla="*/ 5915439 w 6366851"/>
                  <a:gd name="connsiteY7" fmla="*/ 1284790 h 1898040"/>
                  <a:gd name="connsiteX8" fmla="*/ 6366851 w 6366851"/>
                  <a:gd name="connsiteY8" fmla="*/ 0 h 1898040"/>
                  <a:gd name="connsiteX0" fmla="*/ 0 w 6331352"/>
                  <a:gd name="connsiteY0" fmla="*/ 34724 h 1898040"/>
                  <a:gd name="connsiteX1" fmla="*/ 11575 w 6331352"/>
                  <a:gd name="connsiteY1" fmla="*/ 1203767 h 1898040"/>
                  <a:gd name="connsiteX2" fmla="*/ 34724 w 6331352"/>
                  <a:gd name="connsiteY2" fmla="*/ 1516284 h 1898040"/>
                  <a:gd name="connsiteX3" fmla="*/ 81022 w 6331352"/>
                  <a:gd name="connsiteY3" fmla="*/ 1794076 h 1898040"/>
                  <a:gd name="connsiteX4" fmla="*/ 312517 w 6331352"/>
                  <a:gd name="connsiteY4" fmla="*/ 1851950 h 1898040"/>
                  <a:gd name="connsiteX5" fmla="*/ 335666 w 6331352"/>
                  <a:gd name="connsiteY5" fmla="*/ 1863524 h 1898040"/>
                  <a:gd name="connsiteX6" fmla="*/ 4560426 w 6331352"/>
                  <a:gd name="connsiteY6" fmla="*/ 1851950 h 1898040"/>
                  <a:gd name="connsiteX7" fmla="*/ 5879940 w 6331352"/>
                  <a:gd name="connsiteY7" fmla="*/ 1284790 h 1898040"/>
                  <a:gd name="connsiteX8" fmla="*/ 6331352 w 6331352"/>
                  <a:gd name="connsiteY8" fmla="*/ 0 h 1898040"/>
                  <a:gd name="connsiteX0" fmla="*/ 202612 w 6533964"/>
                  <a:gd name="connsiteY0" fmla="*/ 34724 h 2034059"/>
                  <a:gd name="connsiteX1" fmla="*/ 214187 w 6533964"/>
                  <a:gd name="connsiteY1" fmla="*/ 1203767 h 2034059"/>
                  <a:gd name="connsiteX2" fmla="*/ 237336 w 6533964"/>
                  <a:gd name="connsiteY2" fmla="*/ 1516284 h 2034059"/>
                  <a:gd name="connsiteX3" fmla="*/ 5841 w 6533964"/>
                  <a:gd name="connsiteY3" fmla="*/ 2025570 h 2034059"/>
                  <a:gd name="connsiteX4" fmla="*/ 515129 w 6533964"/>
                  <a:gd name="connsiteY4" fmla="*/ 1851950 h 2034059"/>
                  <a:gd name="connsiteX5" fmla="*/ 538278 w 6533964"/>
                  <a:gd name="connsiteY5" fmla="*/ 1863524 h 2034059"/>
                  <a:gd name="connsiteX6" fmla="*/ 4763038 w 6533964"/>
                  <a:gd name="connsiteY6" fmla="*/ 1851950 h 2034059"/>
                  <a:gd name="connsiteX7" fmla="*/ 6082552 w 6533964"/>
                  <a:gd name="connsiteY7" fmla="*/ 1284790 h 2034059"/>
                  <a:gd name="connsiteX8" fmla="*/ 6533964 w 6533964"/>
                  <a:gd name="connsiteY8" fmla="*/ 0 h 2034059"/>
                  <a:gd name="connsiteX0" fmla="*/ 202612 w 6533964"/>
                  <a:gd name="connsiteY0" fmla="*/ 34724 h 2034059"/>
                  <a:gd name="connsiteX1" fmla="*/ 214187 w 6533964"/>
                  <a:gd name="connsiteY1" fmla="*/ 1203767 h 2034059"/>
                  <a:gd name="connsiteX2" fmla="*/ 237336 w 6533964"/>
                  <a:gd name="connsiteY2" fmla="*/ 1516284 h 2034059"/>
                  <a:gd name="connsiteX3" fmla="*/ 5841 w 6533964"/>
                  <a:gd name="connsiteY3" fmla="*/ 2025570 h 2034059"/>
                  <a:gd name="connsiteX4" fmla="*/ 515129 w 6533964"/>
                  <a:gd name="connsiteY4" fmla="*/ 1851950 h 2034059"/>
                  <a:gd name="connsiteX5" fmla="*/ 2286055 w 6533964"/>
                  <a:gd name="connsiteY5" fmla="*/ 1898248 h 2034059"/>
                  <a:gd name="connsiteX6" fmla="*/ 4763038 w 6533964"/>
                  <a:gd name="connsiteY6" fmla="*/ 1851950 h 2034059"/>
                  <a:gd name="connsiteX7" fmla="*/ 6082552 w 6533964"/>
                  <a:gd name="connsiteY7" fmla="*/ 1284790 h 2034059"/>
                  <a:gd name="connsiteX8" fmla="*/ 6533964 w 6533964"/>
                  <a:gd name="connsiteY8" fmla="*/ 0 h 2034059"/>
                  <a:gd name="connsiteX0" fmla="*/ 0 w 6331352"/>
                  <a:gd name="connsiteY0" fmla="*/ 34724 h 1913522"/>
                  <a:gd name="connsiteX1" fmla="*/ 11575 w 6331352"/>
                  <a:gd name="connsiteY1" fmla="*/ 1203767 h 1913522"/>
                  <a:gd name="connsiteX2" fmla="*/ 34724 w 6331352"/>
                  <a:gd name="connsiteY2" fmla="*/ 1516284 h 1913522"/>
                  <a:gd name="connsiteX3" fmla="*/ 185194 w 6331352"/>
                  <a:gd name="connsiteY3" fmla="*/ 1736203 h 1913522"/>
                  <a:gd name="connsiteX4" fmla="*/ 312517 w 6331352"/>
                  <a:gd name="connsiteY4" fmla="*/ 1851950 h 1913522"/>
                  <a:gd name="connsiteX5" fmla="*/ 2083443 w 6331352"/>
                  <a:gd name="connsiteY5" fmla="*/ 1898248 h 1913522"/>
                  <a:gd name="connsiteX6" fmla="*/ 4560426 w 6331352"/>
                  <a:gd name="connsiteY6" fmla="*/ 1851950 h 1913522"/>
                  <a:gd name="connsiteX7" fmla="*/ 5879940 w 6331352"/>
                  <a:gd name="connsiteY7" fmla="*/ 1284790 h 1913522"/>
                  <a:gd name="connsiteX8" fmla="*/ 6331352 w 6331352"/>
                  <a:gd name="connsiteY8" fmla="*/ 0 h 1913522"/>
                  <a:gd name="connsiteX0" fmla="*/ 0 w 6331352"/>
                  <a:gd name="connsiteY0" fmla="*/ 34724 h 1913522"/>
                  <a:gd name="connsiteX1" fmla="*/ 11575 w 6331352"/>
                  <a:gd name="connsiteY1" fmla="*/ 1203767 h 1913522"/>
                  <a:gd name="connsiteX2" fmla="*/ 34724 w 6331352"/>
                  <a:gd name="connsiteY2" fmla="*/ 1516284 h 1913522"/>
                  <a:gd name="connsiteX3" fmla="*/ 104171 w 6331352"/>
                  <a:gd name="connsiteY3" fmla="*/ 1666755 h 1913522"/>
                  <a:gd name="connsiteX4" fmla="*/ 312517 w 6331352"/>
                  <a:gd name="connsiteY4" fmla="*/ 1851950 h 1913522"/>
                  <a:gd name="connsiteX5" fmla="*/ 2083443 w 6331352"/>
                  <a:gd name="connsiteY5" fmla="*/ 1898248 h 1913522"/>
                  <a:gd name="connsiteX6" fmla="*/ 4560426 w 6331352"/>
                  <a:gd name="connsiteY6" fmla="*/ 1851950 h 1913522"/>
                  <a:gd name="connsiteX7" fmla="*/ 5879940 w 6331352"/>
                  <a:gd name="connsiteY7" fmla="*/ 1284790 h 1913522"/>
                  <a:gd name="connsiteX8" fmla="*/ 6331352 w 6331352"/>
                  <a:gd name="connsiteY8" fmla="*/ 0 h 1913522"/>
                  <a:gd name="connsiteX0" fmla="*/ 0 w 6331352"/>
                  <a:gd name="connsiteY0" fmla="*/ 34724 h 1913522"/>
                  <a:gd name="connsiteX1" fmla="*/ 11575 w 6331352"/>
                  <a:gd name="connsiteY1" fmla="*/ 1203767 h 1913522"/>
                  <a:gd name="connsiteX2" fmla="*/ 34724 w 6331352"/>
                  <a:gd name="connsiteY2" fmla="*/ 1516284 h 1913522"/>
                  <a:gd name="connsiteX3" fmla="*/ 104171 w 6331352"/>
                  <a:gd name="connsiteY3" fmla="*/ 1666755 h 1913522"/>
                  <a:gd name="connsiteX4" fmla="*/ 312517 w 6331352"/>
                  <a:gd name="connsiteY4" fmla="*/ 1851950 h 1913522"/>
                  <a:gd name="connsiteX5" fmla="*/ 2083443 w 6331352"/>
                  <a:gd name="connsiteY5" fmla="*/ 1898248 h 1913522"/>
                  <a:gd name="connsiteX6" fmla="*/ 4560426 w 6331352"/>
                  <a:gd name="connsiteY6" fmla="*/ 1851950 h 1913522"/>
                  <a:gd name="connsiteX7" fmla="*/ 5879940 w 6331352"/>
                  <a:gd name="connsiteY7" fmla="*/ 1284790 h 1913522"/>
                  <a:gd name="connsiteX8" fmla="*/ 6331352 w 6331352"/>
                  <a:gd name="connsiteY8" fmla="*/ 0 h 1913522"/>
                  <a:gd name="connsiteX0" fmla="*/ 0 w 6331352"/>
                  <a:gd name="connsiteY0" fmla="*/ 34724 h 1913522"/>
                  <a:gd name="connsiteX1" fmla="*/ 11575 w 6331352"/>
                  <a:gd name="connsiteY1" fmla="*/ 1203767 h 1913522"/>
                  <a:gd name="connsiteX2" fmla="*/ 34724 w 6331352"/>
                  <a:gd name="connsiteY2" fmla="*/ 1423687 h 1913522"/>
                  <a:gd name="connsiteX3" fmla="*/ 104171 w 6331352"/>
                  <a:gd name="connsiteY3" fmla="*/ 1666755 h 1913522"/>
                  <a:gd name="connsiteX4" fmla="*/ 312517 w 6331352"/>
                  <a:gd name="connsiteY4" fmla="*/ 1851950 h 1913522"/>
                  <a:gd name="connsiteX5" fmla="*/ 2083443 w 6331352"/>
                  <a:gd name="connsiteY5" fmla="*/ 1898248 h 1913522"/>
                  <a:gd name="connsiteX6" fmla="*/ 4560426 w 6331352"/>
                  <a:gd name="connsiteY6" fmla="*/ 1851950 h 1913522"/>
                  <a:gd name="connsiteX7" fmla="*/ 5879940 w 6331352"/>
                  <a:gd name="connsiteY7" fmla="*/ 1284790 h 1913522"/>
                  <a:gd name="connsiteX8" fmla="*/ 6331352 w 6331352"/>
                  <a:gd name="connsiteY8" fmla="*/ 0 h 1913522"/>
                  <a:gd name="connsiteX0" fmla="*/ 0 w 5911570"/>
                  <a:gd name="connsiteY0" fmla="*/ 0 h 3106884"/>
                  <a:gd name="connsiteX1" fmla="*/ 11575 w 5911570"/>
                  <a:gd name="connsiteY1" fmla="*/ 1169043 h 3106884"/>
                  <a:gd name="connsiteX2" fmla="*/ 34724 w 5911570"/>
                  <a:gd name="connsiteY2" fmla="*/ 1388963 h 3106884"/>
                  <a:gd name="connsiteX3" fmla="*/ 104171 w 5911570"/>
                  <a:gd name="connsiteY3" fmla="*/ 1632031 h 3106884"/>
                  <a:gd name="connsiteX4" fmla="*/ 312517 w 5911570"/>
                  <a:gd name="connsiteY4" fmla="*/ 1817226 h 3106884"/>
                  <a:gd name="connsiteX5" fmla="*/ 2083443 w 5911570"/>
                  <a:gd name="connsiteY5" fmla="*/ 1863524 h 3106884"/>
                  <a:gd name="connsiteX6" fmla="*/ 4560426 w 5911570"/>
                  <a:gd name="connsiteY6" fmla="*/ 1817226 h 3106884"/>
                  <a:gd name="connsiteX7" fmla="*/ 5879940 w 5911570"/>
                  <a:gd name="connsiteY7" fmla="*/ 1250066 h 3106884"/>
                  <a:gd name="connsiteX8" fmla="*/ 5567423 w 5911570"/>
                  <a:gd name="connsiteY8" fmla="*/ 3032567 h 3106884"/>
                  <a:gd name="connsiteX0" fmla="*/ 0 w 5567423"/>
                  <a:gd name="connsiteY0" fmla="*/ 0 h 3191692"/>
                  <a:gd name="connsiteX1" fmla="*/ 11575 w 5567423"/>
                  <a:gd name="connsiteY1" fmla="*/ 1169043 h 3191692"/>
                  <a:gd name="connsiteX2" fmla="*/ 34724 w 5567423"/>
                  <a:gd name="connsiteY2" fmla="*/ 1388963 h 3191692"/>
                  <a:gd name="connsiteX3" fmla="*/ 104171 w 5567423"/>
                  <a:gd name="connsiteY3" fmla="*/ 1632031 h 3191692"/>
                  <a:gd name="connsiteX4" fmla="*/ 312517 w 5567423"/>
                  <a:gd name="connsiteY4" fmla="*/ 1817226 h 3191692"/>
                  <a:gd name="connsiteX5" fmla="*/ 2083443 w 5567423"/>
                  <a:gd name="connsiteY5" fmla="*/ 1863524 h 3191692"/>
                  <a:gd name="connsiteX6" fmla="*/ 4560426 w 5567423"/>
                  <a:gd name="connsiteY6" fmla="*/ 1817226 h 3191692"/>
                  <a:gd name="connsiteX7" fmla="*/ 5266482 w 5567423"/>
                  <a:gd name="connsiteY7" fmla="*/ 2546431 h 3191692"/>
                  <a:gd name="connsiteX8" fmla="*/ 5567423 w 5567423"/>
                  <a:gd name="connsiteY8" fmla="*/ 3032567 h 3191692"/>
                  <a:gd name="connsiteX0" fmla="*/ 0 w 5270146"/>
                  <a:gd name="connsiteY0" fmla="*/ 0 h 3474439"/>
                  <a:gd name="connsiteX1" fmla="*/ 11575 w 5270146"/>
                  <a:gd name="connsiteY1" fmla="*/ 1169043 h 3474439"/>
                  <a:gd name="connsiteX2" fmla="*/ 34724 w 5270146"/>
                  <a:gd name="connsiteY2" fmla="*/ 1388963 h 3474439"/>
                  <a:gd name="connsiteX3" fmla="*/ 104171 w 5270146"/>
                  <a:gd name="connsiteY3" fmla="*/ 1632031 h 3474439"/>
                  <a:gd name="connsiteX4" fmla="*/ 312517 w 5270146"/>
                  <a:gd name="connsiteY4" fmla="*/ 1817226 h 3474439"/>
                  <a:gd name="connsiteX5" fmla="*/ 2083443 w 5270146"/>
                  <a:gd name="connsiteY5" fmla="*/ 1863524 h 3474439"/>
                  <a:gd name="connsiteX6" fmla="*/ 4560426 w 5270146"/>
                  <a:gd name="connsiteY6" fmla="*/ 1817226 h 3474439"/>
                  <a:gd name="connsiteX7" fmla="*/ 5266482 w 5270146"/>
                  <a:gd name="connsiteY7" fmla="*/ 2546431 h 3474439"/>
                  <a:gd name="connsiteX8" fmla="*/ 4352082 w 5270146"/>
                  <a:gd name="connsiteY8" fmla="*/ 3345084 h 3474439"/>
                  <a:gd name="connsiteX0" fmla="*/ 0 w 5270146"/>
                  <a:gd name="connsiteY0" fmla="*/ 0 h 3349223"/>
                  <a:gd name="connsiteX1" fmla="*/ 11575 w 5270146"/>
                  <a:gd name="connsiteY1" fmla="*/ 1169043 h 3349223"/>
                  <a:gd name="connsiteX2" fmla="*/ 34724 w 5270146"/>
                  <a:gd name="connsiteY2" fmla="*/ 1388963 h 3349223"/>
                  <a:gd name="connsiteX3" fmla="*/ 104171 w 5270146"/>
                  <a:gd name="connsiteY3" fmla="*/ 1632031 h 3349223"/>
                  <a:gd name="connsiteX4" fmla="*/ 312517 w 5270146"/>
                  <a:gd name="connsiteY4" fmla="*/ 1817226 h 3349223"/>
                  <a:gd name="connsiteX5" fmla="*/ 2083443 w 5270146"/>
                  <a:gd name="connsiteY5" fmla="*/ 1863524 h 3349223"/>
                  <a:gd name="connsiteX6" fmla="*/ 4560426 w 5270146"/>
                  <a:gd name="connsiteY6" fmla="*/ 1817226 h 3349223"/>
                  <a:gd name="connsiteX7" fmla="*/ 5266482 w 5270146"/>
                  <a:gd name="connsiteY7" fmla="*/ 2546431 h 3349223"/>
                  <a:gd name="connsiteX8" fmla="*/ 4352082 w 5270146"/>
                  <a:gd name="connsiteY8" fmla="*/ 3345084 h 3349223"/>
                  <a:gd name="connsiteX0" fmla="*/ 0 w 5267548"/>
                  <a:gd name="connsiteY0" fmla="*/ 0 h 3349223"/>
                  <a:gd name="connsiteX1" fmla="*/ 11575 w 5267548"/>
                  <a:gd name="connsiteY1" fmla="*/ 1169043 h 3349223"/>
                  <a:gd name="connsiteX2" fmla="*/ 34724 w 5267548"/>
                  <a:gd name="connsiteY2" fmla="*/ 1388963 h 3349223"/>
                  <a:gd name="connsiteX3" fmla="*/ 104171 w 5267548"/>
                  <a:gd name="connsiteY3" fmla="*/ 1632031 h 3349223"/>
                  <a:gd name="connsiteX4" fmla="*/ 312517 w 5267548"/>
                  <a:gd name="connsiteY4" fmla="*/ 1817226 h 3349223"/>
                  <a:gd name="connsiteX5" fmla="*/ 2083443 w 5267548"/>
                  <a:gd name="connsiteY5" fmla="*/ 1863524 h 3349223"/>
                  <a:gd name="connsiteX6" fmla="*/ 4560426 w 5267548"/>
                  <a:gd name="connsiteY6" fmla="*/ 1817226 h 3349223"/>
                  <a:gd name="connsiteX7" fmla="*/ 5266482 w 5267548"/>
                  <a:gd name="connsiteY7" fmla="*/ 2546431 h 3349223"/>
                  <a:gd name="connsiteX8" fmla="*/ 4456254 w 5267548"/>
                  <a:gd name="connsiteY8" fmla="*/ 3345084 h 3349223"/>
                  <a:gd name="connsiteX0" fmla="*/ 0 w 5266737"/>
                  <a:gd name="connsiteY0" fmla="*/ 0 h 3383771"/>
                  <a:gd name="connsiteX1" fmla="*/ 11575 w 5266737"/>
                  <a:gd name="connsiteY1" fmla="*/ 1169043 h 3383771"/>
                  <a:gd name="connsiteX2" fmla="*/ 34724 w 5266737"/>
                  <a:gd name="connsiteY2" fmla="*/ 1388963 h 3383771"/>
                  <a:gd name="connsiteX3" fmla="*/ 104171 w 5266737"/>
                  <a:gd name="connsiteY3" fmla="*/ 1632031 h 3383771"/>
                  <a:gd name="connsiteX4" fmla="*/ 312517 w 5266737"/>
                  <a:gd name="connsiteY4" fmla="*/ 1817226 h 3383771"/>
                  <a:gd name="connsiteX5" fmla="*/ 2083443 w 5266737"/>
                  <a:gd name="connsiteY5" fmla="*/ 1863524 h 3383771"/>
                  <a:gd name="connsiteX6" fmla="*/ 4560426 w 5266737"/>
                  <a:gd name="connsiteY6" fmla="*/ 1817226 h 3383771"/>
                  <a:gd name="connsiteX7" fmla="*/ 5266482 w 5266737"/>
                  <a:gd name="connsiteY7" fmla="*/ 2546431 h 3383771"/>
                  <a:gd name="connsiteX8" fmla="*/ 4676173 w 5266737"/>
                  <a:gd name="connsiteY8" fmla="*/ 3379808 h 3383771"/>
                  <a:gd name="connsiteX0" fmla="*/ 0 w 5268556"/>
                  <a:gd name="connsiteY0" fmla="*/ 0 h 3379808"/>
                  <a:gd name="connsiteX1" fmla="*/ 11575 w 5268556"/>
                  <a:gd name="connsiteY1" fmla="*/ 1169043 h 3379808"/>
                  <a:gd name="connsiteX2" fmla="*/ 34724 w 5268556"/>
                  <a:gd name="connsiteY2" fmla="*/ 1388963 h 3379808"/>
                  <a:gd name="connsiteX3" fmla="*/ 104171 w 5268556"/>
                  <a:gd name="connsiteY3" fmla="*/ 1632031 h 3379808"/>
                  <a:gd name="connsiteX4" fmla="*/ 312517 w 5268556"/>
                  <a:gd name="connsiteY4" fmla="*/ 1817226 h 3379808"/>
                  <a:gd name="connsiteX5" fmla="*/ 2083443 w 5268556"/>
                  <a:gd name="connsiteY5" fmla="*/ 1863524 h 3379808"/>
                  <a:gd name="connsiteX6" fmla="*/ 4560426 w 5268556"/>
                  <a:gd name="connsiteY6" fmla="*/ 1817226 h 3379808"/>
                  <a:gd name="connsiteX7" fmla="*/ 5266482 w 5268556"/>
                  <a:gd name="connsiteY7" fmla="*/ 2546431 h 3379808"/>
                  <a:gd name="connsiteX8" fmla="*/ 4676173 w 5268556"/>
                  <a:gd name="connsiteY8" fmla="*/ 3379808 h 3379808"/>
                  <a:gd name="connsiteX0" fmla="*/ 0 w 5288625"/>
                  <a:gd name="connsiteY0" fmla="*/ 0 h 3356659"/>
                  <a:gd name="connsiteX1" fmla="*/ 11575 w 5288625"/>
                  <a:gd name="connsiteY1" fmla="*/ 1169043 h 3356659"/>
                  <a:gd name="connsiteX2" fmla="*/ 34724 w 5288625"/>
                  <a:gd name="connsiteY2" fmla="*/ 1388963 h 3356659"/>
                  <a:gd name="connsiteX3" fmla="*/ 104171 w 5288625"/>
                  <a:gd name="connsiteY3" fmla="*/ 1632031 h 3356659"/>
                  <a:gd name="connsiteX4" fmla="*/ 312517 w 5288625"/>
                  <a:gd name="connsiteY4" fmla="*/ 1817226 h 3356659"/>
                  <a:gd name="connsiteX5" fmla="*/ 2083443 w 5288625"/>
                  <a:gd name="connsiteY5" fmla="*/ 1863524 h 3356659"/>
                  <a:gd name="connsiteX6" fmla="*/ 4560426 w 5288625"/>
                  <a:gd name="connsiteY6" fmla="*/ 1817226 h 3356659"/>
                  <a:gd name="connsiteX7" fmla="*/ 5266482 w 5288625"/>
                  <a:gd name="connsiteY7" fmla="*/ 2546431 h 3356659"/>
                  <a:gd name="connsiteX8" fmla="*/ 3923818 w 5288625"/>
                  <a:gd name="connsiteY8" fmla="*/ 3356659 h 3356659"/>
                  <a:gd name="connsiteX0" fmla="*/ 0 w 5288625"/>
                  <a:gd name="connsiteY0" fmla="*/ 0 h 3356659"/>
                  <a:gd name="connsiteX1" fmla="*/ 11575 w 5288625"/>
                  <a:gd name="connsiteY1" fmla="*/ 1169043 h 3356659"/>
                  <a:gd name="connsiteX2" fmla="*/ 34724 w 5288625"/>
                  <a:gd name="connsiteY2" fmla="*/ 1388963 h 3356659"/>
                  <a:gd name="connsiteX3" fmla="*/ 104171 w 5288625"/>
                  <a:gd name="connsiteY3" fmla="*/ 1632031 h 3356659"/>
                  <a:gd name="connsiteX4" fmla="*/ 312517 w 5288625"/>
                  <a:gd name="connsiteY4" fmla="*/ 1817226 h 3356659"/>
                  <a:gd name="connsiteX5" fmla="*/ 2083443 w 5288625"/>
                  <a:gd name="connsiteY5" fmla="*/ 1863524 h 3356659"/>
                  <a:gd name="connsiteX6" fmla="*/ 4560426 w 5288625"/>
                  <a:gd name="connsiteY6" fmla="*/ 1817226 h 3356659"/>
                  <a:gd name="connsiteX7" fmla="*/ 5266482 w 5288625"/>
                  <a:gd name="connsiteY7" fmla="*/ 2546431 h 3356659"/>
                  <a:gd name="connsiteX8" fmla="*/ 3923818 w 5288625"/>
                  <a:gd name="connsiteY8" fmla="*/ 3356659 h 3356659"/>
                  <a:gd name="connsiteX0" fmla="*/ 0 w 5300461"/>
                  <a:gd name="connsiteY0" fmla="*/ 0 h 3356659"/>
                  <a:gd name="connsiteX1" fmla="*/ 11575 w 5300461"/>
                  <a:gd name="connsiteY1" fmla="*/ 1169043 h 3356659"/>
                  <a:gd name="connsiteX2" fmla="*/ 34724 w 5300461"/>
                  <a:gd name="connsiteY2" fmla="*/ 1388963 h 3356659"/>
                  <a:gd name="connsiteX3" fmla="*/ 104171 w 5300461"/>
                  <a:gd name="connsiteY3" fmla="*/ 1632031 h 3356659"/>
                  <a:gd name="connsiteX4" fmla="*/ 312517 w 5300461"/>
                  <a:gd name="connsiteY4" fmla="*/ 1817226 h 3356659"/>
                  <a:gd name="connsiteX5" fmla="*/ 2083443 w 5300461"/>
                  <a:gd name="connsiteY5" fmla="*/ 1863524 h 3356659"/>
                  <a:gd name="connsiteX6" fmla="*/ 4653023 w 5300461"/>
                  <a:gd name="connsiteY6" fmla="*/ 2118168 h 3356659"/>
                  <a:gd name="connsiteX7" fmla="*/ 5266482 w 5300461"/>
                  <a:gd name="connsiteY7" fmla="*/ 2546431 h 3356659"/>
                  <a:gd name="connsiteX8" fmla="*/ 3923818 w 5300461"/>
                  <a:gd name="connsiteY8" fmla="*/ 3356659 h 3356659"/>
                  <a:gd name="connsiteX0" fmla="*/ 0 w 5090294"/>
                  <a:gd name="connsiteY0" fmla="*/ 0 h 3356659"/>
                  <a:gd name="connsiteX1" fmla="*/ 11575 w 5090294"/>
                  <a:gd name="connsiteY1" fmla="*/ 1169043 h 3356659"/>
                  <a:gd name="connsiteX2" fmla="*/ 34724 w 5090294"/>
                  <a:gd name="connsiteY2" fmla="*/ 1388963 h 3356659"/>
                  <a:gd name="connsiteX3" fmla="*/ 104171 w 5090294"/>
                  <a:gd name="connsiteY3" fmla="*/ 1632031 h 3356659"/>
                  <a:gd name="connsiteX4" fmla="*/ 312517 w 5090294"/>
                  <a:gd name="connsiteY4" fmla="*/ 1817226 h 3356659"/>
                  <a:gd name="connsiteX5" fmla="*/ 2083443 w 5090294"/>
                  <a:gd name="connsiteY5" fmla="*/ 1863524 h 3356659"/>
                  <a:gd name="connsiteX6" fmla="*/ 4653023 w 5090294"/>
                  <a:gd name="connsiteY6" fmla="*/ 2118168 h 3356659"/>
                  <a:gd name="connsiteX7" fmla="*/ 5023414 w 5090294"/>
                  <a:gd name="connsiteY7" fmla="*/ 2766350 h 3356659"/>
                  <a:gd name="connsiteX8" fmla="*/ 3923818 w 5090294"/>
                  <a:gd name="connsiteY8" fmla="*/ 3356659 h 3356659"/>
                  <a:gd name="connsiteX0" fmla="*/ 0 w 5043999"/>
                  <a:gd name="connsiteY0" fmla="*/ 0 h 3356659"/>
                  <a:gd name="connsiteX1" fmla="*/ 11575 w 5043999"/>
                  <a:gd name="connsiteY1" fmla="*/ 1169043 h 3356659"/>
                  <a:gd name="connsiteX2" fmla="*/ 34724 w 5043999"/>
                  <a:gd name="connsiteY2" fmla="*/ 1388963 h 3356659"/>
                  <a:gd name="connsiteX3" fmla="*/ 104171 w 5043999"/>
                  <a:gd name="connsiteY3" fmla="*/ 1632031 h 3356659"/>
                  <a:gd name="connsiteX4" fmla="*/ 312517 w 5043999"/>
                  <a:gd name="connsiteY4" fmla="*/ 1817226 h 3356659"/>
                  <a:gd name="connsiteX5" fmla="*/ 2083443 w 5043999"/>
                  <a:gd name="connsiteY5" fmla="*/ 1863524 h 3356659"/>
                  <a:gd name="connsiteX6" fmla="*/ 4653023 w 5043999"/>
                  <a:gd name="connsiteY6" fmla="*/ 2118168 h 3356659"/>
                  <a:gd name="connsiteX7" fmla="*/ 5023414 w 5043999"/>
                  <a:gd name="connsiteY7" fmla="*/ 2766350 h 3356659"/>
                  <a:gd name="connsiteX8" fmla="*/ 3923818 w 5043999"/>
                  <a:gd name="connsiteY8" fmla="*/ 3356659 h 3356659"/>
                  <a:gd name="connsiteX0" fmla="*/ 0 w 5043999"/>
                  <a:gd name="connsiteY0" fmla="*/ 0 h 3356659"/>
                  <a:gd name="connsiteX1" fmla="*/ 11575 w 5043999"/>
                  <a:gd name="connsiteY1" fmla="*/ 1169043 h 3356659"/>
                  <a:gd name="connsiteX2" fmla="*/ 34724 w 5043999"/>
                  <a:gd name="connsiteY2" fmla="*/ 1388963 h 3356659"/>
                  <a:gd name="connsiteX3" fmla="*/ 104171 w 5043999"/>
                  <a:gd name="connsiteY3" fmla="*/ 1632031 h 3356659"/>
                  <a:gd name="connsiteX4" fmla="*/ 312517 w 5043999"/>
                  <a:gd name="connsiteY4" fmla="*/ 1817226 h 3356659"/>
                  <a:gd name="connsiteX5" fmla="*/ 2083443 w 5043999"/>
                  <a:gd name="connsiteY5" fmla="*/ 1932972 h 3356659"/>
                  <a:gd name="connsiteX6" fmla="*/ 4653023 w 5043999"/>
                  <a:gd name="connsiteY6" fmla="*/ 2118168 h 3356659"/>
                  <a:gd name="connsiteX7" fmla="*/ 5023414 w 5043999"/>
                  <a:gd name="connsiteY7" fmla="*/ 2766350 h 3356659"/>
                  <a:gd name="connsiteX8" fmla="*/ 3923818 w 5043999"/>
                  <a:gd name="connsiteY8" fmla="*/ 3356659 h 3356659"/>
                  <a:gd name="connsiteX0" fmla="*/ 0 w 5043999"/>
                  <a:gd name="connsiteY0" fmla="*/ 0 h 3356659"/>
                  <a:gd name="connsiteX1" fmla="*/ 11575 w 5043999"/>
                  <a:gd name="connsiteY1" fmla="*/ 1169043 h 3356659"/>
                  <a:gd name="connsiteX2" fmla="*/ 34724 w 5043999"/>
                  <a:gd name="connsiteY2" fmla="*/ 1388963 h 3356659"/>
                  <a:gd name="connsiteX3" fmla="*/ 104171 w 5043999"/>
                  <a:gd name="connsiteY3" fmla="*/ 1632031 h 3356659"/>
                  <a:gd name="connsiteX4" fmla="*/ 266218 w 5043999"/>
                  <a:gd name="connsiteY4" fmla="*/ 1851950 h 3356659"/>
                  <a:gd name="connsiteX5" fmla="*/ 2083443 w 5043999"/>
                  <a:gd name="connsiteY5" fmla="*/ 1932972 h 3356659"/>
                  <a:gd name="connsiteX6" fmla="*/ 4653023 w 5043999"/>
                  <a:gd name="connsiteY6" fmla="*/ 2118168 h 3356659"/>
                  <a:gd name="connsiteX7" fmla="*/ 5023414 w 5043999"/>
                  <a:gd name="connsiteY7" fmla="*/ 2766350 h 3356659"/>
                  <a:gd name="connsiteX8" fmla="*/ 3923818 w 5043999"/>
                  <a:gd name="connsiteY8" fmla="*/ 3356659 h 3356659"/>
                  <a:gd name="connsiteX0" fmla="*/ 0 w 5043999"/>
                  <a:gd name="connsiteY0" fmla="*/ 0 h 3356659"/>
                  <a:gd name="connsiteX1" fmla="*/ 11575 w 5043999"/>
                  <a:gd name="connsiteY1" fmla="*/ 1169043 h 3356659"/>
                  <a:gd name="connsiteX2" fmla="*/ 34724 w 5043999"/>
                  <a:gd name="connsiteY2" fmla="*/ 1388963 h 3356659"/>
                  <a:gd name="connsiteX3" fmla="*/ 104171 w 5043999"/>
                  <a:gd name="connsiteY3" fmla="*/ 1655180 h 3356659"/>
                  <a:gd name="connsiteX4" fmla="*/ 266218 w 5043999"/>
                  <a:gd name="connsiteY4" fmla="*/ 1851950 h 3356659"/>
                  <a:gd name="connsiteX5" fmla="*/ 2083443 w 5043999"/>
                  <a:gd name="connsiteY5" fmla="*/ 1932972 h 3356659"/>
                  <a:gd name="connsiteX6" fmla="*/ 4653023 w 5043999"/>
                  <a:gd name="connsiteY6" fmla="*/ 2118168 h 3356659"/>
                  <a:gd name="connsiteX7" fmla="*/ 5023414 w 5043999"/>
                  <a:gd name="connsiteY7" fmla="*/ 2766350 h 3356659"/>
                  <a:gd name="connsiteX8" fmla="*/ 3923818 w 5043999"/>
                  <a:gd name="connsiteY8" fmla="*/ 3356659 h 3356659"/>
                  <a:gd name="connsiteX0" fmla="*/ 0 w 5043999"/>
                  <a:gd name="connsiteY0" fmla="*/ 0 h 3356659"/>
                  <a:gd name="connsiteX1" fmla="*/ 11575 w 5043999"/>
                  <a:gd name="connsiteY1" fmla="*/ 1169043 h 3356659"/>
                  <a:gd name="connsiteX2" fmla="*/ 23149 w 5043999"/>
                  <a:gd name="connsiteY2" fmla="*/ 1400537 h 3356659"/>
                  <a:gd name="connsiteX3" fmla="*/ 104171 w 5043999"/>
                  <a:gd name="connsiteY3" fmla="*/ 1655180 h 3356659"/>
                  <a:gd name="connsiteX4" fmla="*/ 266218 w 5043999"/>
                  <a:gd name="connsiteY4" fmla="*/ 1851950 h 3356659"/>
                  <a:gd name="connsiteX5" fmla="*/ 2083443 w 5043999"/>
                  <a:gd name="connsiteY5" fmla="*/ 1932972 h 3356659"/>
                  <a:gd name="connsiteX6" fmla="*/ 4653023 w 5043999"/>
                  <a:gd name="connsiteY6" fmla="*/ 2118168 h 3356659"/>
                  <a:gd name="connsiteX7" fmla="*/ 5023414 w 5043999"/>
                  <a:gd name="connsiteY7" fmla="*/ 2766350 h 3356659"/>
                  <a:gd name="connsiteX8" fmla="*/ 3923818 w 5043999"/>
                  <a:gd name="connsiteY8" fmla="*/ 3356659 h 3356659"/>
                  <a:gd name="connsiteX0" fmla="*/ 12110 w 5056109"/>
                  <a:gd name="connsiteY0" fmla="*/ 0 h 3356659"/>
                  <a:gd name="connsiteX1" fmla="*/ 536 w 5056109"/>
                  <a:gd name="connsiteY1" fmla="*/ 1180618 h 3356659"/>
                  <a:gd name="connsiteX2" fmla="*/ 35259 w 5056109"/>
                  <a:gd name="connsiteY2" fmla="*/ 1400537 h 3356659"/>
                  <a:gd name="connsiteX3" fmla="*/ 116281 w 5056109"/>
                  <a:gd name="connsiteY3" fmla="*/ 1655180 h 3356659"/>
                  <a:gd name="connsiteX4" fmla="*/ 278328 w 5056109"/>
                  <a:gd name="connsiteY4" fmla="*/ 1851950 h 3356659"/>
                  <a:gd name="connsiteX5" fmla="*/ 2095553 w 5056109"/>
                  <a:gd name="connsiteY5" fmla="*/ 1932972 h 3356659"/>
                  <a:gd name="connsiteX6" fmla="*/ 4665133 w 5056109"/>
                  <a:gd name="connsiteY6" fmla="*/ 2118168 h 3356659"/>
                  <a:gd name="connsiteX7" fmla="*/ 5035524 w 5056109"/>
                  <a:gd name="connsiteY7" fmla="*/ 2766350 h 3356659"/>
                  <a:gd name="connsiteX8" fmla="*/ 3935928 w 5056109"/>
                  <a:gd name="connsiteY8" fmla="*/ 3356659 h 3356659"/>
                  <a:gd name="connsiteX0" fmla="*/ 12110 w 5056109"/>
                  <a:gd name="connsiteY0" fmla="*/ 0 h 3356659"/>
                  <a:gd name="connsiteX1" fmla="*/ 536 w 5056109"/>
                  <a:gd name="connsiteY1" fmla="*/ 1180618 h 3356659"/>
                  <a:gd name="connsiteX2" fmla="*/ 35259 w 5056109"/>
                  <a:gd name="connsiteY2" fmla="*/ 1400537 h 3356659"/>
                  <a:gd name="connsiteX3" fmla="*/ 116281 w 5056109"/>
                  <a:gd name="connsiteY3" fmla="*/ 1655180 h 3356659"/>
                  <a:gd name="connsiteX4" fmla="*/ 382500 w 5056109"/>
                  <a:gd name="connsiteY4" fmla="*/ 1909823 h 3356659"/>
                  <a:gd name="connsiteX5" fmla="*/ 2095553 w 5056109"/>
                  <a:gd name="connsiteY5" fmla="*/ 1932972 h 3356659"/>
                  <a:gd name="connsiteX6" fmla="*/ 4665133 w 5056109"/>
                  <a:gd name="connsiteY6" fmla="*/ 2118168 h 3356659"/>
                  <a:gd name="connsiteX7" fmla="*/ 5035524 w 5056109"/>
                  <a:gd name="connsiteY7" fmla="*/ 2766350 h 3356659"/>
                  <a:gd name="connsiteX8" fmla="*/ 3935928 w 5056109"/>
                  <a:gd name="connsiteY8" fmla="*/ 3356659 h 3356659"/>
                  <a:gd name="connsiteX0" fmla="*/ 12110 w 5052145"/>
                  <a:gd name="connsiteY0" fmla="*/ 0 h 3356659"/>
                  <a:gd name="connsiteX1" fmla="*/ 536 w 5052145"/>
                  <a:gd name="connsiteY1" fmla="*/ 1180618 h 3356659"/>
                  <a:gd name="connsiteX2" fmla="*/ 35259 w 5052145"/>
                  <a:gd name="connsiteY2" fmla="*/ 1400537 h 3356659"/>
                  <a:gd name="connsiteX3" fmla="*/ 116281 w 5052145"/>
                  <a:gd name="connsiteY3" fmla="*/ 1655180 h 3356659"/>
                  <a:gd name="connsiteX4" fmla="*/ 382500 w 5052145"/>
                  <a:gd name="connsiteY4" fmla="*/ 1909823 h 3356659"/>
                  <a:gd name="connsiteX5" fmla="*/ 2211300 w 5052145"/>
                  <a:gd name="connsiteY5" fmla="*/ 2013995 h 3356659"/>
                  <a:gd name="connsiteX6" fmla="*/ 4665133 w 5052145"/>
                  <a:gd name="connsiteY6" fmla="*/ 2118168 h 3356659"/>
                  <a:gd name="connsiteX7" fmla="*/ 5035524 w 5052145"/>
                  <a:gd name="connsiteY7" fmla="*/ 2766350 h 3356659"/>
                  <a:gd name="connsiteX8" fmla="*/ 3935928 w 5052145"/>
                  <a:gd name="connsiteY8" fmla="*/ 3356659 h 3356659"/>
                  <a:gd name="connsiteX0" fmla="*/ 12110 w 5094762"/>
                  <a:gd name="connsiteY0" fmla="*/ 0 h 3356659"/>
                  <a:gd name="connsiteX1" fmla="*/ 536 w 5094762"/>
                  <a:gd name="connsiteY1" fmla="*/ 1180618 h 3356659"/>
                  <a:gd name="connsiteX2" fmla="*/ 35259 w 5094762"/>
                  <a:gd name="connsiteY2" fmla="*/ 1400537 h 3356659"/>
                  <a:gd name="connsiteX3" fmla="*/ 116281 w 5094762"/>
                  <a:gd name="connsiteY3" fmla="*/ 1655180 h 3356659"/>
                  <a:gd name="connsiteX4" fmla="*/ 382500 w 5094762"/>
                  <a:gd name="connsiteY4" fmla="*/ 1909823 h 3356659"/>
                  <a:gd name="connsiteX5" fmla="*/ 2211300 w 5094762"/>
                  <a:gd name="connsiteY5" fmla="*/ 2013995 h 3356659"/>
                  <a:gd name="connsiteX6" fmla="*/ 4653558 w 5094762"/>
                  <a:gd name="connsiteY6" fmla="*/ 2199191 h 3356659"/>
                  <a:gd name="connsiteX7" fmla="*/ 5035524 w 5094762"/>
                  <a:gd name="connsiteY7" fmla="*/ 2766350 h 3356659"/>
                  <a:gd name="connsiteX8" fmla="*/ 3935928 w 5094762"/>
                  <a:gd name="connsiteY8" fmla="*/ 3356659 h 3356659"/>
                  <a:gd name="connsiteX0" fmla="*/ 12110 w 5079492"/>
                  <a:gd name="connsiteY0" fmla="*/ 0 h 3356659"/>
                  <a:gd name="connsiteX1" fmla="*/ 536 w 5079492"/>
                  <a:gd name="connsiteY1" fmla="*/ 1180618 h 3356659"/>
                  <a:gd name="connsiteX2" fmla="*/ 35259 w 5079492"/>
                  <a:gd name="connsiteY2" fmla="*/ 1400537 h 3356659"/>
                  <a:gd name="connsiteX3" fmla="*/ 116281 w 5079492"/>
                  <a:gd name="connsiteY3" fmla="*/ 1655180 h 3356659"/>
                  <a:gd name="connsiteX4" fmla="*/ 382500 w 5079492"/>
                  <a:gd name="connsiteY4" fmla="*/ 1909823 h 3356659"/>
                  <a:gd name="connsiteX5" fmla="*/ 2211300 w 5079492"/>
                  <a:gd name="connsiteY5" fmla="*/ 2013995 h 3356659"/>
                  <a:gd name="connsiteX6" fmla="*/ 4653558 w 5079492"/>
                  <a:gd name="connsiteY6" fmla="*/ 2199191 h 3356659"/>
                  <a:gd name="connsiteX7" fmla="*/ 5035524 w 5079492"/>
                  <a:gd name="connsiteY7" fmla="*/ 2766350 h 3356659"/>
                  <a:gd name="connsiteX8" fmla="*/ 3935928 w 5079492"/>
                  <a:gd name="connsiteY8" fmla="*/ 3356659 h 3356659"/>
                  <a:gd name="connsiteX0" fmla="*/ 12110 w 5036045"/>
                  <a:gd name="connsiteY0" fmla="*/ 0 h 3356659"/>
                  <a:gd name="connsiteX1" fmla="*/ 536 w 5036045"/>
                  <a:gd name="connsiteY1" fmla="*/ 1180618 h 3356659"/>
                  <a:gd name="connsiteX2" fmla="*/ 35259 w 5036045"/>
                  <a:gd name="connsiteY2" fmla="*/ 1400537 h 3356659"/>
                  <a:gd name="connsiteX3" fmla="*/ 116281 w 5036045"/>
                  <a:gd name="connsiteY3" fmla="*/ 1655180 h 3356659"/>
                  <a:gd name="connsiteX4" fmla="*/ 382500 w 5036045"/>
                  <a:gd name="connsiteY4" fmla="*/ 1909823 h 3356659"/>
                  <a:gd name="connsiteX5" fmla="*/ 2211300 w 5036045"/>
                  <a:gd name="connsiteY5" fmla="*/ 2013995 h 3356659"/>
                  <a:gd name="connsiteX6" fmla="*/ 4653558 w 5036045"/>
                  <a:gd name="connsiteY6" fmla="*/ 2199191 h 3356659"/>
                  <a:gd name="connsiteX7" fmla="*/ 5035524 w 5036045"/>
                  <a:gd name="connsiteY7" fmla="*/ 2766350 h 3356659"/>
                  <a:gd name="connsiteX8" fmla="*/ 3935928 w 5036045"/>
                  <a:gd name="connsiteY8" fmla="*/ 3356659 h 3356659"/>
                  <a:gd name="connsiteX0" fmla="*/ 12110 w 5043850"/>
                  <a:gd name="connsiteY0" fmla="*/ 0 h 3356659"/>
                  <a:gd name="connsiteX1" fmla="*/ 536 w 5043850"/>
                  <a:gd name="connsiteY1" fmla="*/ 1180618 h 3356659"/>
                  <a:gd name="connsiteX2" fmla="*/ 35259 w 5043850"/>
                  <a:gd name="connsiteY2" fmla="*/ 1400537 h 3356659"/>
                  <a:gd name="connsiteX3" fmla="*/ 116281 w 5043850"/>
                  <a:gd name="connsiteY3" fmla="*/ 1655180 h 3356659"/>
                  <a:gd name="connsiteX4" fmla="*/ 382500 w 5043850"/>
                  <a:gd name="connsiteY4" fmla="*/ 1909823 h 3356659"/>
                  <a:gd name="connsiteX5" fmla="*/ 2211300 w 5043850"/>
                  <a:gd name="connsiteY5" fmla="*/ 2013995 h 3356659"/>
                  <a:gd name="connsiteX6" fmla="*/ 4653558 w 5043850"/>
                  <a:gd name="connsiteY6" fmla="*/ 2199191 h 3356659"/>
                  <a:gd name="connsiteX7" fmla="*/ 5035524 w 5043850"/>
                  <a:gd name="connsiteY7" fmla="*/ 2766350 h 3356659"/>
                  <a:gd name="connsiteX8" fmla="*/ 3935928 w 5043850"/>
                  <a:gd name="connsiteY8" fmla="*/ 3356659 h 3356659"/>
                  <a:gd name="connsiteX0" fmla="*/ 12110 w 5043850"/>
                  <a:gd name="connsiteY0" fmla="*/ 0 h 3356659"/>
                  <a:gd name="connsiteX1" fmla="*/ 536 w 5043850"/>
                  <a:gd name="connsiteY1" fmla="*/ 1180618 h 3356659"/>
                  <a:gd name="connsiteX2" fmla="*/ 35259 w 5043850"/>
                  <a:gd name="connsiteY2" fmla="*/ 1400537 h 3356659"/>
                  <a:gd name="connsiteX3" fmla="*/ 116281 w 5043850"/>
                  <a:gd name="connsiteY3" fmla="*/ 1655180 h 3356659"/>
                  <a:gd name="connsiteX4" fmla="*/ 382500 w 5043850"/>
                  <a:gd name="connsiteY4" fmla="*/ 1909823 h 3356659"/>
                  <a:gd name="connsiteX5" fmla="*/ 2211300 w 5043850"/>
                  <a:gd name="connsiteY5" fmla="*/ 2013995 h 3356659"/>
                  <a:gd name="connsiteX6" fmla="*/ 4653558 w 5043850"/>
                  <a:gd name="connsiteY6" fmla="*/ 2199191 h 3356659"/>
                  <a:gd name="connsiteX7" fmla="*/ 5035524 w 5043850"/>
                  <a:gd name="connsiteY7" fmla="*/ 2766350 h 3356659"/>
                  <a:gd name="connsiteX8" fmla="*/ 3935928 w 5043850"/>
                  <a:gd name="connsiteY8" fmla="*/ 3356659 h 3356659"/>
                  <a:gd name="connsiteX0" fmla="*/ 12110 w 5058542"/>
                  <a:gd name="connsiteY0" fmla="*/ 0 h 3356659"/>
                  <a:gd name="connsiteX1" fmla="*/ 536 w 5058542"/>
                  <a:gd name="connsiteY1" fmla="*/ 1180618 h 3356659"/>
                  <a:gd name="connsiteX2" fmla="*/ 35259 w 5058542"/>
                  <a:gd name="connsiteY2" fmla="*/ 1400537 h 3356659"/>
                  <a:gd name="connsiteX3" fmla="*/ 116281 w 5058542"/>
                  <a:gd name="connsiteY3" fmla="*/ 1655180 h 3356659"/>
                  <a:gd name="connsiteX4" fmla="*/ 382500 w 5058542"/>
                  <a:gd name="connsiteY4" fmla="*/ 1909823 h 3356659"/>
                  <a:gd name="connsiteX5" fmla="*/ 2211300 w 5058542"/>
                  <a:gd name="connsiteY5" fmla="*/ 2013995 h 3356659"/>
                  <a:gd name="connsiteX6" fmla="*/ 4479937 w 5058542"/>
                  <a:gd name="connsiteY6" fmla="*/ 2095019 h 3356659"/>
                  <a:gd name="connsiteX7" fmla="*/ 5035524 w 5058542"/>
                  <a:gd name="connsiteY7" fmla="*/ 2766350 h 3356659"/>
                  <a:gd name="connsiteX8" fmla="*/ 3935928 w 5058542"/>
                  <a:gd name="connsiteY8" fmla="*/ 3356659 h 3356659"/>
                  <a:gd name="connsiteX0" fmla="*/ 12110 w 5036168"/>
                  <a:gd name="connsiteY0" fmla="*/ 0 h 3356659"/>
                  <a:gd name="connsiteX1" fmla="*/ 536 w 5036168"/>
                  <a:gd name="connsiteY1" fmla="*/ 1180618 h 3356659"/>
                  <a:gd name="connsiteX2" fmla="*/ 35259 w 5036168"/>
                  <a:gd name="connsiteY2" fmla="*/ 1400537 h 3356659"/>
                  <a:gd name="connsiteX3" fmla="*/ 116281 w 5036168"/>
                  <a:gd name="connsiteY3" fmla="*/ 1655180 h 3356659"/>
                  <a:gd name="connsiteX4" fmla="*/ 382500 w 5036168"/>
                  <a:gd name="connsiteY4" fmla="*/ 1909823 h 3356659"/>
                  <a:gd name="connsiteX5" fmla="*/ 2211300 w 5036168"/>
                  <a:gd name="connsiteY5" fmla="*/ 2013995 h 3356659"/>
                  <a:gd name="connsiteX6" fmla="*/ 4479937 w 5036168"/>
                  <a:gd name="connsiteY6" fmla="*/ 2095019 h 3356659"/>
                  <a:gd name="connsiteX7" fmla="*/ 5035524 w 5036168"/>
                  <a:gd name="connsiteY7" fmla="*/ 2766350 h 3356659"/>
                  <a:gd name="connsiteX8" fmla="*/ 3935928 w 5036168"/>
                  <a:gd name="connsiteY8" fmla="*/ 3356659 h 3356659"/>
                  <a:gd name="connsiteX0" fmla="*/ 12110 w 5036168"/>
                  <a:gd name="connsiteY0" fmla="*/ 0 h 3356659"/>
                  <a:gd name="connsiteX1" fmla="*/ 536 w 5036168"/>
                  <a:gd name="connsiteY1" fmla="*/ 1180618 h 3356659"/>
                  <a:gd name="connsiteX2" fmla="*/ 35259 w 5036168"/>
                  <a:gd name="connsiteY2" fmla="*/ 1400537 h 3356659"/>
                  <a:gd name="connsiteX3" fmla="*/ 116281 w 5036168"/>
                  <a:gd name="connsiteY3" fmla="*/ 1655180 h 3356659"/>
                  <a:gd name="connsiteX4" fmla="*/ 382500 w 5036168"/>
                  <a:gd name="connsiteY4" fmla="*/ 1909823 h 3356659"/>
                  <a:gd name="connsiteX5" fmla="*/ 2211300 w 5036168"/>
                  <a:gd name="connsiteY5" fmla="*/ 2013995 h 3356659"/>
                  <a:gd name="connsiteX6" fmla="*/ 4479937 w 5036168"/>
                  <a:gd name="connsiteY6" fmla="*/ 2095019 h 3356659"/>
                  <a:gd name="connsiteX7" fmla="*/ 5035524 w 5036168"/>
                  <a:gd name="connsiteY7" fmla="*/ 2766350 h 3356659"/>
                  <a:gd name="connsiteX8" fmla="*/ 3935928 w 5036168"/>
                  <a:gd name="connsiteY8" fmla="*/ 3356659 h 3356659"/>
                  <a:gd name="connsiteX0" fmla="*/ 12110 w 5036168"/>
                  <a:gd name="connsiteY0" fmla="*/ 0 h 3356659"/>
                  <a:gd name="connsiteX1" fmla="*/ 536 w 5036168"/>
                  <a:gd name="connsiteY1" fmla="*/ 1180618 h 3356659"/>
                  <a:gd name="connsiteX2" fmla="*/ 35259 w 5036168"/>
                  <a:gd name="connsiteY2" fmla="*/ 1400537 h 3356659"/>
                  <a:gd name="connsiteX3" fmla="*/ 116281 w 5036168"/>
                  <a:gd name="connsiteY3" fmla="*/ 1655180 h 3356659"/>
                  <a:gd name="connsiteX4" fmla="*/ 382500 w 5036168"/>
                  <a:gd name="connsiteY4" fmla="*/ 1909823 h 3356659"/>
                  <a:gd name="connsiteX5" fmla="*/ 2211300 w 5036168"/>
                  <a:gd name="connsiteY5" fmla="*/ 2013995 h 3356659"/>
                  <a:gd name="connsiteX6" fmla="*/ 4479937 w 5036168"/>
                  <a:gd name="connsiteY6" fmla="*/ 2095019 h 3356659"/>
                  <a:gd name="connsiteX7" fmla="*/ 5035524 w 5036168"/>
                  <a:gd name="connsiteY7" fmla="*/ 2766350 h 3356659"/>
                  <a:gd name="connsiteX8" fmla="*/ 3935928 w 5036168"/>
                  <a:gd name="connsiteY8" fmla="*/ 3356659 h 3356659"/>
                  <a:gd name="connsiteX0" fmla="*/ 1225 w 5025283"/>
                  <a:gd name="connsiteY0" fmla="*/ 0 h 3356659"/>
                  <a:gd name="connsiteX1" fmla="*/ 1226 w 5025283"/>
                  <a:gd name="connsiteY1" fmla="*/ 1122745 h 3356659"/>
                  <a:gd name="connsiteX2" fmla="*/ 24374 w 5025283"/>
                  <a:gd name="connsiteY2" fmla="*/ 1400537 h 3356659"/>
                  <a:gd name="connsiteX3" fmla="*/ 105396 w 5025283"/>
                  <a:gd name="connsiteY3" fmla="*/ 1655180 h 3356659"/>
                  <a:gd name="connsiteX4" fmla="*/ 371615 w 5025283"/>
                  <a:gd name="connsiteY4" fmla="*/ 1909823 h 3356659"/>
                  <a:gd name="connsiteX5" fmla="*/ 2200415 w 5025283"/>
                  <a:gd name="connsiteY5" fmla="*/ 2013995 h 3356659"/>
                  <a:gd name="connsiteX6" fmla="*/ 4469052 w 5025283"/>
                  <a:gd name="connsiteY6" fmla="*/ 2095019 h 3356659"/>
                  <a:gd name="connsiteX7" fmla="*/ 5024639 w 5025283"/>
                  <a:gd name="connsiteY7" fmla="*/ 2766350 h 3356659"/>
                  <a:gd name="connsiteX8" fmla="*/ 3925043 w 5025283"/>
                  <a:gd name="connsiteY8" fmla="*/ 3356659 h 3356659"/>
                  <a:gd name="connsiteX0" fmla="*/ 2179 w 5026237"/>
                  <a:gd name="connsiteY0" fmla="*/ 0 h 3356659"/>
                  <a:gd name="connsiteX1" fmla="*/ 2180 w 5026237"/>
                  <a:gd name="connsiteY1" fmla="*/ 1122745 h 3356659"/>
                  <a:gd name="connsiteX2" fmla="*/ 25328 w 5026237"/>
                  <a:gd name="connsiteY2" fmla="*/ 1400537 h 3356659"/>
                  <a:gd name="connsiteX3" fmla="*/ 106350 w 5026237"/>
                  <a:gd name="connsiteY3" fmla="*/ 1655180 h 3356659"/>
                  <a:gd name="connsiteX4" fmla="*/ 372569 w 5026237"/>
                  <a:gd name="connsiteY4" fmla="*/ 1909823 h 3356659"/>
                  <a:gd name="connsiteX5" fmla="*/ 2201369 w 5026237"/>
                  <a:gd name="connsiteY5" fmla="*/ 2013995 h 3356659"/>
                  <a:gd name="connsiteX6" fmla="*/ 4470006 w 5026237"/>
                  <a:gd name="connsiteY6" fmla="*/ 2095019 h 3356659"/>
                  <a:gd name="connsiteX7" fmla="*/ 5025593 w 5026237"/>
                  <a:gd name="connsiteY7" fmla="*/ 2766350 h 3356659"/>
                  <a:gd name="connsiteX8" fmla="*/ 3925997 w 5026237"/>
                  <a:gd name="connsiteY8" fmla="*/ 3356659 h 3356659"/>
                  <a:gd name="connsiteX0" fmla="*/ 2179 w 5026237"/>
                  <a:gd name="connsiteY0" fmla="*/ 0 h 3356659"/>
                  <a:gd name="connsiteX1" fmla="*/ 2180 w 5026237"/>
                  <a:gd name="connsiteY1" fmla="*/ 1122745 h 3356659"/>
                  <a:gd name="connsiteX2" fmla="*/ 25328 w 5026237"/>
                  <a:gd name="connsiteY2" fmla="*/ 1400537 h 3356659"/>
                  <a:gd name="connsiteX3" fmla="*/ 106350 w 5026237"/>
                  <a:gd name="connsiteY3" fmla="*/ 1655180 h 3356659"/>
                  <a:gd name="connsiteX4" fmla="*/ 350374 w 5026237"/>
                  <a:gd name="connsiteY4" fmla="*/ 1905384 h 3356659"/>
                  <a:gd name="connsiteX5" fmla="*/ 2201369 w 5026237"/>
                  <a:gd name="connsiteY5" fmla="*/ 2013995 h 3356659"/>
                  <a:gd name="connsiteX6" fmla="*/ 4470006 w 5026237"/>
                  <a:gd name="connsiteY6" fmla="*/ 2095019 h 3356659"/>
                  <a:gd name="connsiteX7" fmla="*/ 5025593 w 5026237"/>
                  <a:gd name="connsiteY7" fmla="*/ 2766350 h 3356659"/>
                  <a:gd name="connsiteX8" fmla="*/ 3925997 w 5026237"/>
                  <a:gd name="connsiteY8" fmla="*/ 3356659 h 3356659"/>
                  <a:gd name="connsiteX0" fmla="*/ 2179 w 5026237"/>
                  <a:gd name="connsiteY0" fmla="*/ 0 h 3356659"/>
                  <a:gd name="connsiteX1" fmla="*/ 2180 w 5026237"/>
                  <a:gd name="connsiteY1" fmla="*/ 1122745 h 3356659"/>
                  <a:gd name="connsiteX2" fmla="*/ 25328 w 5026237"/>
                  <a:gd name="connsiteY2" fmla="*/ 1400537 h 3356659"/>
                  <a:gd name="connsiteX3" fmla="*/ 106350 w 5026237"/>
                  <a:gd name="connsiteY3" fmla="*/ 1655180 h 3356659"/>
                  <a:gd name="connsiteX4" fmla="*/ 350374 w 5026237"/>
                  <a:gd name="connsiteY4" fmla="*/ 1905384 h 3356659"/>
                  <a:gd name="connsiteX5" fmla="*/ 2201369 w 5026237"/>
                  <a:gd name="connsiteY5" fmla="*/ 2013995 h 3356659"/>
                  <a:gd name="connsiteX6" fmla="*/ 4470006 w 5026237"/>
                  <a:gd name="connsiteY6" fmla="*/ 2095019 h 3356659"/>
                  <a:gd name="connsiteX7" fmla="*/ 5025593 w 5026237"/>
                  <a:gd name="connsiteY7" fmla="*/ 2766350 h 3356659"/>
                  <a:gd name="connsiteX8" fmla="*/ 3925997 w 5026237"/>
                  <a:gd name="connsiteY8" fmla="*/ 3356659 h 3356659"/>
                  <a:gd name="connsiteX0" fmla="*/ 2179 w 5026237"/>
                  <a:gd name="connsiteY0" fmla="*/ 0 h 3356659"/>
                  <a:gd name="connsiteX1" fmla="*/ 2180 w 5026237"/>
                  <a:gd name="connsiteY1" fmla="*/ 1122745 h 3356659"/>
                  <a:gd name="connsiteX2" fmla="*/ 25328 w 5026237"/>
                  <a:gd name="connsiteY2" fmla="*/ 1400537 h 3356659"/>
                  <a:gd name="connsiteX3" fmla="*/ 106350 w 5026237"/>
                  <a:gd name="connsiteY3" fmla="*/ 1655180 h 3356659"/>
                  <a:gd name="connsiteX4" fmla="*/ 412518 w 5026237"/>
                  <a:gd name="connsiteY4" fmla="*/ 1923140 h 3356659"/>
                  <a:gd name="connsiteX5" fmla="*/ 2201369 w 5026237"/>
                  <a:gd name="connsiteY5" fmla="*/ 2013995 h 3356659"/>
                  <a:gd name="connsiteX6" fmla="*/ 4470006 w 5026237"/>
                  <a:gd name="connsiteY6" fmla="*/ 2095019 h 3356659"/>
                  <a:gd name="connsiteX7" fmla="*/ 5025593 w 5026237"/>
                  <a:gd name="connsiteY7" fmla="*/ 2766350 h 3356659"/>
                  <a:gd name="connsiteX8" fmla="*/ 3925997 w 5026237"/>
                  <a:gd name="connsiteY8" fmla="*/ 3356659 h 3356659"/>
                  <a:gd name="connsiteX0" fmla="*/ 2179 w 5026237"/>
                  <a:gd name="connsiteY0" fmla="*/ 0 h 3356659"/>
                  <a:gd name="connsiteX1" fmla="*/ 2180 w 5026237"/>
                  <a:gd name="connsiteY1" fmla="*/ 1122745 h 3356659"/>
                  <a:gd name="connsiteX2" fmla="*/ 25328 w 5026237"/>
                  <a:gd name="connsiteY2" fmla="*/ 1400537 h 3356659"/>
                  <a:gd name="connsiteX3" fmla="*/ 106350 w 5026237"/>
                  <a:gd name="connsiteY3" fmla="*/ 1655180 h 3356659"/>
                  <a:gd name="connsiteX4" fmla="*/ 412518 w 5026237"/>
                  <a:gd name="connsiteY4" fmla="*/ 1923140 h 3356659"/>
                  <a:gd name="connsiteX5" fmla="*/ 2201369 w 5026237"/>
                  <a:gd name="connsiteY5" fmla="*/ 2013995 h 3356659"/>
                  <a:gd name="connsiteX6" fmla="*/ 4470006 w 5026237"/>
                  <a:gd name="connsiteY6" fmla="*/ 2095019 h 3356659"/>
                  <a:gd name="connsiteX7" fmla="*/ 5025593 w 5026237"/>
                  <a:gd name="connsiteY7" fmla="*/ 2766350 h 3356659"/>
                  <a:gd name="connsiteX8" fmla="*/ 3925997 w 5026237"/>
                  <a:gd name="connsiteY8" fmla="*/ 3356659 h 3356659"/>
                  <a:gd name="connsiteX0" fmla="*/ 2179 w 5026237"/>
                  <a:gd name="connsiteY0" fmla="*/ 0 h 3356659"/>
                  <a:gd name="connsiteX1" fmla="*/ 2180 w 5026237"/>
                  <a:gd name="connsiteY1" fmla="*/ 1122745 h 3356659"/>
                  <a:gd name="connsiteX2" fmla="*/ 25328 w 5026237"/>
                  <a:gd name="connsiteY2" fmla="*/ 1400537 h 3356659"/>
                  <a:gd name="connsiteX3" fmla="*/ 106350 w 5026237"/>
                  <a:gd name="connsiteY3" fmla="*/ 1655180 h 3356659"/>
                  <a:gd name="connsiteX4" fmla="*/ 412518 w 5026237"/>
                  <a:gd name="connsiteY4" fmla="*/ 1923140 h 3356659"/>
                  <a:gd name="connsiteX5" fmla="*/ 2201369 w 5026237"/>
                  <a:gd name="connsiteY5" fmla="*/ 2013995 h 3356659"/>
                  <a:gd name="connsiteX6" fmla="*/ 4470006 w 5026237"/>
                  <a:gd name="connsiteY6" fmla="*/ 2095019 h 3356659"/>
                  <a:gd name="connsiteX7" fmla="*/ 5025593 w 5026237"/>
                  <a:gd name="connsiteY7" fmla="*/ 2766350 h 3356659"/>
                  <a:gd name="connsiteX8" fmla="*/ 3925997 w 5026237"/>
                  <a:gd name="connsiteY8" fmla="*/ 3356659 h 3356659"/>
                  <a:gd name="connsiteX0" fmla="*/ 1225 w 5025283"/>
                  <a:gd name="connsiteY0" fmla="*/ 0 h 3356659"/>
                  <a:gd name="connsiteX1" fmla="*/ 1226 w 5025283"/>
                  <a:gd name="connsiteY1" fmla="*/ 1122745 h 3356659"/>
                  <a:gd name="connsiteX2" fmla="*/ 24374 w 5025283"/>
                  <a:gd name="connsiteY2" fmla="*/ 1400537 h 3356659"/>
                  <a:gd name="connsiteX3" fmla="*/ 105396 w 5025283"/>
                  <a:gd name="connsiteY3" fmla="*/ 1655180 h 3356659"/>
                  <a:gd name="connsiteX4" fmla="*/ 411564 w 5025283"/>
                  <a:gd name="connsiteY4" fmla="*/ 1923140 h 3356659"/>
                  <a:gd name="connsiteX5" fmla="*/ 2200415 w 5025283"/>
                  <a:gd name="connsiteY5" fmla="*/ 2013995 h 3356659"/>
                  <a:gd name="connsiteX6" fmla="*/ 4469052 w 5025283"/>
                  <a:gd name="connsiteY6" fmla="*/ 2095019 h 3356659"/>
                  <a:gd name="connsiteX7" fmla="*/ 5024639 w 5025283"/>
                  <a:gd name="connsiteY7" fmla="*/ 2766350 h 3356659"/>
                  <a:gd name="connsiteX8" fmla="*/ 3925043 w 5025283"/>
                  <a:gd name="connsiteY8" fmla="*/ 3356659 h 3356659"/>
                  <a:gd name="connsiteX0" fmla="*/ 1225 w 5025283"/>
                  <a:gd name="connsiteY0" fmla="*/ 0 h 3409925"/>
                  <a:gd name="connsiteX1" fmla="*/ 1226 w 5025283"/>
                  <a:gd name="connsiteY1" fmla="*/ 1122745 h 3409925"/>
                  <a:gd name="connsiteX2" fmla="*/ 24374 w 5025283"/>
                  <a:gd name="connsiteY2" fmla="*/ 1400537 h 3409925"/>
                  <a:gd name="connsiteX3" fmla="*/ 105396 w 5025283"/>
                  <a:gd name="connsiteY3" fmla="*/ 1655180 h 3409925"/>
                  <a:gd name="connsiteX4" fmla="*/ 411564 w 5025283"/>
                  <a:gd name="connsiteY4" fmla="*/ 1923140 h 3409925"/>
                  <a:gd name="connsiteX5" fmla="*/ 2200415 w 5025283"/>
                  <a:gd name="connsiteY5" fmla="*/ 2013995 h 3409925"/>
                  <a:gd name="connsiteX6" fmla="*/ 4469052 w 5025283"/>
                  <a:gd name="connsiteY6" fmla="*/ 2095019 h 3409925"/>
                  <a:gd name="connsiteX7" fmla="*/ 5024639 w 5025283"/>
                  <a:gd name="connsiteY7" fmla="*/ 2766350 h 3409925"/>
                  <a:gd name="connsiteX8" fmla="*/ 3929481 w 5025283"/>
                  <a:gd name="connsiteY8" fmla="*/ 3409925 h 3409925"/>
                  <a:gd name="connsiteX0" fmla="*/ 1225 w 5025283"/>
                  <a:gd name="connsiteY0" fmla="*/ 0 h 3409925"/>
                  <a:gd name="connsiteX1" fmla="*/ 1226 w 5025283"/>
                  <a:gd name="connsiteY1" fmla="*/ 1122745 h 3409925"/>
                  <a:gd name="connsiteX2" fmla="*/ 24374 w 5025283"/>
                  <a:gd name="connsiteY2" fmla="*/ 1400537 h 3409925"/>
                  <a:gd name="connsiteX3" fmla="*/ 105396 w 5025283"/>
                  <a:gd name="connsiteY3" fmla="*/ 1655180 h 3409925"/>
                  <a:gd name="connsiteX4" fmla="*/ 411564 w 5025283"/>
                  <a:gd name="connsiteY4" fmla="*/ 1923140 h 3409925"/>
                  <a:gd name="connsiteX5" fmla="*/ 2200415 w 5025283"/>
                  <a:gd name="connsiteY5" fmla="*/ 2013995 h 3409925"/>
                  <a:gd name="connsiteX6" fmla="*/ 4469052 w 5025283"/>
                  <a:gd name="connsiteY6" fmla="*/ 2095019 h 3409925"/>
                  <a:gd name="connsiteX7" fmla="*/ 5024639 w 5025283"/>
                  <a:gd name="connsiteY7" fmla="*/ 2766350 h 3409925"/>
                  <a:gd name="connsiteX8" fmla="*/ 3929481 w 5025283"/>
                  <a:gd name="connsiteY8" fmla="*/ 3409925 h 3409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025283" h="3409925">
                    <a:moveTo>
                      <a:pt x="1225" y="0"/>
                    </a:moveTo>
                    <a:cubicBezTo>
                      <a:pt x="4119" y="461058"/>
                      <a:pt x="-2632" y="889322"/>
                      <a:pt x="1226" y="1122745"/>
                    </a:cubicBezTo>
                    <a:cubicBezTo>
                      <a:pt x="5084" y="1356168"/>
                      <a:pt x="-11699" y="1159754"/>
                      <a:pt x="24374" y="1400537"/>
                    </a:cubicBezTo>
                    <a:cubicBezTo>
                      <a:pt x="60447" y="1641320"/>
                      <a:pt x="40864" y="1568079"/>
                      <a:pt x="105396" y="1655180"/>
                    </a:cubicBezTo>
                    <a:cubicBezTo>
                      <a:pt x="169928" y="1742281"/>
                      <a:pt x="254481" y="1855789"/>
                      <a:pt x="411564" y="1923140"/>
                    </a:cubicBezTo>
                    <a:cubicBezTo>
                      <a:pt x="568647" y="1990491"/>
                      <a:pt x="1524167" y="1985349"/>
                      <a:pt x="2200415" y="2013995"/>
                    </a:cubicBezTo>
                    <a:cubicBezTo>
                      <a:pt x="2876663" y="2042641"/>
                      <a:pt x="3998348" y="1969627"/>
                      <a:pt x="4469052" y="2095019"/>
                    </a:cubicBezTo>
                    <a:cubicBezTo>
                      <a:pt x="4939756" y="2220411"/>
                      <a:pt x="5034284" y="2463480"/>
                      <a:pt x="5024639" y="2766350"/>
                    </a:cubicBezTo>
                    <a:cubicBezTo>
                      <a:pt x="5014994" y="3069220"/>
                      <a:pt x="5020395" y="3342407"/>
                      <a:pt x="3929481" y="3409925"/>
                    </a:cubicBezTo>
                  </a:path>
                </a:pathLst>
              </a:custGeom>
              <a:noFill/>
              <a:ln w="317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1600"/>
              </a:p>
            </p:txBody>
          </p:sp>
          <p:sp>
            <p:nvSpPr>
              <p:cNvPr id="53" name="Freeform 52"/>
              <p:cNvSpPr/>
              <p:nvPr/>
            </p:nvSpPr>
            <p:spPr>
              <a:xfrm>
                <a:off x="7878829" y="1956123"/>
                <a:ext cx="1152614" cy="3660557"/>
              </a:xfrm>
              <a:custGeom>
                <a:avLst/>
                <a:gdLst>
                  <a:gd name="connsiteX0" fmla="*/ 816432 w 816432"/>
                  <a:gd name="connsiteY0" fmla="*/ 0 h 3820312"/>
                  <a:gd name="connsiteX1" fmla="*/ 399744 w 816432"/>
                  <a:gd name="connsiteY1" fmla="*/ 1354238 h 3820312"/>
                  <a:gd name="connsiteX2" fmla="*/ 75653 w 816432"/>
                  <a:gd name="connsiteY2" fmla="*/ 1979271 h 3820312"/>
                  <a:gd name="connsiteX3" fmla="*/ 6204 w 816432"/>
                  <a:gd name="connsiteY3" fmla="*/ 2523281 h 3820312"/>
                  <a:gd name="connsiteX4" fmla="*/ 17779 w 816432"/>
                  <a:gd name="connsiteY4" fmla="*/ 3646026 h 3820312"/>
                  <a:gd name="connsiteX5" fmla="*/ 133526 w 816432"/>
                  <a:gd name="connsiteY5" fmla="*/ 3808071 h 3820312"/>
                  <a:gd name="connsiteX6" fmla="*/ 283997 w 816432"/>
                  <a:gd name="connsiteY6" fmla="*/ 3796496 h 3820312"/>
                  <a:gd name="connsiteX0" fmla="*/ 816432 w 816432"/>
                  <a:gd name="connsiteY0" fmla="*/ 0 h 3820312"/>
                  <a:gd name="connsiteX1" fmla="*/ 631238 w 816432"/>
                  <a:gd name="connsiteY1" fmla="*/ 1088020 h 3820312"/>
                  <a:gd name="connsiteX2" fmla="*/ 75653 w 816432"/>
                  <a:gd name="connsiteY2" fmla="*/ 1979271 h 3820312"/>
                  <a:gd name="connsiteX3" fmla="*/ 6204 w 816432"/>
                  <a:gd name="connsiteY3" fmla="*/ 2523281 h 3820312"/>
                  <a:gd name="connsiteX4" fmla="*/ 17779 w 816432"/>
                  <a:gd name="connsiteY4" fmla="*/ 3646026 h 3820312"/>
                  <a:gd name="connsiteX5" fmla="*/ 133526 w 816432"/>
                  <a:gd name="connsiteY5" fmla="*/ 3808071 h 3820312"/>
                  <a:gd name="connsiteX6" fmla="*/ 283997 w 816432"/>
                  <a:gd name="connsiteY6" fmla="*/ 3796496 h 3820312"/>
                  <a:gd name="connsiteX0" fmla="*/ 816432 w 816432"/>
                  <a:gd name="connsiteY0" fmla="*/ 0 h 3820312"/>
                  <a:gd name="connsiteX1" fmla="*/ 631238 w 816432"/>
                  <a:gd name="connsiteY1" fmla="*/ 1088020 h 3820312"/>
                  <a:gd name="connsiteX2" fmla="*/ 75653 w 816432"/>
                  <a:gd name="connsiteY2" fmla="*/ 1979271 h 3820312"/>
                  <a:gd name="connsiteX3" fmla="*/ 6204 w 816432"/>
                  <a:gd name="connsiteY3" fmla="*/ 2523281 h 3820312"/>
                  <a:gd name="connsiteX4" fmla="*/ 17779 w 816432"/>
                  <a:gd name="connsiteY4" fmla="*/ 3646026 h 3820312"/>
                  <a:gd name="connsiteX5" fmla="*/ 133526 w 816432"/>
                  <a:gd name="connsiteY5" fmla="*/ 3808071 h 3820312"/>
                  <a:gd name="connsiteX6" fmla="*/ 283997 w 816432"/>
                  <a:gd name="connsiteY6" fmla="*/ 3796496 h 3820312"/>
                  <a:gd name="connsiteX0" fmla="*/ 1186821 w 1186821"/>
                  <a:gd name="connsiteY0" fmla="*/ 0 h 3581583"/>
                  <a:gd name="connsiteX1" fmla="*/ 631238 w 1186821"/>
                  <a:gd name="connsiteY1" fmla="*/ 849291 h 3581583"/>
                  <a:gd name="connsiteX2" fmla="*/ 75653 w 1186821"/>
                  <a:gd name="connsiteY2" fmla="*/ 1740542 h 3581583"/>
                  <a:gd name="connsiteX3" fmla="*/ 6204 w 1186821"/>
                  <a:gd name="connsiteY3" fmla="*/ 2284552 h 3581583"/>
                  <a:gd name="connsiteX4" fmla="*/ 17779 w 1186821"/>
                  <a:gd name="connsiteY4" fmla="*/ 3407297 h 3581583"/>
                  <a:gd name="connsiteX5" fmla="*/ 133526 w 1186821"/>
                  <a:gd name="connsiteY5" fmla="*/ 3569342 h 3581583"/>
                  <a:gd name="connsiteX6" fmla="*/ 283997 w 1186821"/>
                  <a:gd name="connsiteY6" fmla="*/ 3557767 h 3581583"/>
                  <a:gd name="connsiteX0" fmla="*/ 1190744 w 1190744"/>
                  <a:gd name="connsiteY0" fmla="*/ 0 h 3581583"/>
                  <a:gd name="connsiteX1" fmla="*/ 785632 w 1190744"/>
                  <a:gd name="connsiteY1" fmla="*/ 928868 h 3581583"/>
                  <a:gd name="connsiteX2" fmla="*/ 79576 w 1190744"/>
                  <a:gd name="connsiteY2" fmla="*/ 1740542 h 3581583"/>
                  <a:gd name="connsiteX3" fmla="*/ 10127 w 1190744"/>
                  <a:gd name="connsiteY3" fmla="*/ 2284552 h 3581583"/>
                  <a:gd name="connsiteX4" fmla="*/ 21702 w 1190744"/>
                  <a:gd name="connsiteY4" fmla="*/ 3407297 h 3581583"/>
                  <a:gd name="connsiteX5" fmla="*/ 137449 w 1190744"/>
                  <a:gd name="connsiteY5" fmla="*/ 3569342 h 3581583"/>
                  <a:gd name="connsiteX6" fmla="*/ 287920 w 1190744"/>
                  <a:gd name="connsiteY6" fmla="*/ 3557767 h 3581583"/>
                  <a:gd name="connsiteX0" fmla="*/ 1190744 w 1190744"/>
                  <a:gd name="connsiteY0" fmla="*/ 0 h 3586391"/>
                  <a:gd name="connsiteX1" fmla="*/ 785632 w 1190744"/>
                  <a:gd name="connsiteY1" fmla="*/ 928868 h 3586391"/>
                  <a:gd name="connsiteX2" fmla="*/ 79576 w 1190744"/>
                  <a:gd name="connsiteY2" fmla="*/ 1740542 h 3586391"/>
                  <a:gd name="connsiteX3" fmla="*/ 10127 w 1190744"/>
                  <a:gd name="connsiteY3" fmla="*/ 2284552 h 3586391"/>
                  <a:gd name="connsiteX4" fmla="*/ 21702 w 1190744"/>
                  <a:gd name="connsiteY4" fmla="*/ 3407297 h 3586391"/>
                  <a:gd name="connsiteX5" fmla="*/ 137449 w 1190744"/>
                  <a:gd name="connsiteY5" fmla="*/ 3569342 h 3586391"/>
                  <a:gd name="connsiteX6" fmla="*/ 461540 w 1190744"/>
                  <a:gd name="connsiteY6" fmla="*/ 3569134 h 3586391"/>
                  <a:gd name="connsiteX0" fmla="*/ 1199545 w 1199545"/>
                  <a:gd name="connsiteY0" fmla="*/ 0 h 3586391"/>
                  <a:gd name="connsiteX1" fmla="*/ 794433 w 1199545"/>
                  <a:gd name="connsiteY1" fmla="*/ 928868 h 3586391"/>
                  <a:gd name="connsiteX2" fmla="*/ 261997 w 1199545"/>
                  <a:gd name="connsiteY2" fmla="*/ 1615494 h 3586391"/>
                  <a:gd name="connsiteX3" fmla="*/ 18928 w 1199545"/>
                  <a:gd name="connsiteY3" fmla="*/ 2284552 h 3586391"/>
                  <a:gd name="connsiteX4" fmla="*/ 30503 w 1199545"/>
                  <a:gd name="connsiteY4" fmla="*/ 3407297 h 3586391"/>
                  <a:gd name="connsiteX5" fmla="*/ 146250 w 1199545"/>
                  <a:gd name="connsiteY5" fmla="*/ 3569342 h 3586391"/>
                  <a:gd name="connsiteX6" fmla="*/ 470341 w 1199545"/>
                  <a:gd name="connsiteY6" fmla="*/ 3569134 h 3586391"/>
                  <a:gd name="connsiteX0" fmla="*/ 1170912 w 1170912"/>
                  <a:gd name="connsiteY0" fmla="*/ 0 h 3586391"/>
                  <a:gd name="connsiteX1" fmla="*/ 765800 w 1170912"/>
                  <a:gd name="connsiteY1" fmla="*/ 928868 h 3586391"/>
                  <a:gd name="connsiteX2" fmla="*/ 233364 w 1170912"/>
                  <a:gd name="connsiteY2" fmla="*/ 1615494 h 3586391"/>
                  <a:gd name="connsiteX3" fmla="*/ 59743 w 1170912"/>
                  <a:gd name="connsiteY3" fmla="*/ 2284552 h 3586391"/>
                  <a:gd name="connsiteX4" fmla="*/ 1870 w 1170912"/>
                  <a:gd name="connsiteY4" fmla="*/ 3407297 h 3586391"/>
                  <a:gd name="connsiteX5" fmla="*/ 117617 w 1170912"/>
                  <a:gd name="connsiteY5" fmla="*/ 3569342 h 3586391"/>
                  <a:gd name="connsiteX6" fmla="*/ 441708 w 1170912"/>
                  <a:gd name="connsiteY6" fmla="*/ 3569134 h 3586391"/>
                  <a:gd name="connsiteX0" fmla="*/ 1149424 w 1149424"/>
                  <a:gd name="connsiteY0" fmla="*/ 0 h 3595202"/>
                  <a:gd name="connsiteX1" fmla="*/ 744312 w 1149424"/>
                  <a:gd name="connsiteY1" fmla="*/ 928868 h 3595202"/>
                  <a:gd name="connsiteX2" fmla="*/ 211876 w 1149424"/>
                  <a:gd name="connsiteY2" fmla="*/ 1615494 h 3595202"/>
                  <a:gd name="connsiteX3" fmla="*/ 38255 w 1149424"/>
                  <a:gd name="connsiteY3" fmla="*/ 2284552 h 3595202"/>
                  <a:gd name="connsiteX4" fmla="*/ 3532 w 1149424"/>
                  <a:gd name="connsiteY4" fmla="*/ 3282248 h 3595202"/>
                  <a:gd name="connsiteX5" fmla="*/ 96129 w 1149424"/>
                  <a:gd name="connsiteY5" fmla="*/ 3569342 h 3595202"/>
                  <a:gd name="connsiteX6" fmla="*/ 420220 w 1149424"/>
                  <a:gd name="connsiteY6" fmla="*/ 3569134 h 3595202"/>
                  <a:gd name="connsiteX0" fmla="*/ 1149424 w 1245611"/>
                  <a:gd name="connsiteY0" fmla="*/ 0 h 3595202"/>
                  <a:gd name="connsiteX1" fmla="*/ 1188196 w 1245611"/>
                  <a:gd name="connsiteY1" fmla="*/ 893991 h 3595202"/>
                  <a:gd name="connsiteX2" fmla="*/ 211876 w 1245611"/>
                  <a:gd name="connsiteY2" fmla="*/ 1615494 h 3595202"/>
                  <a:gd name="connsiteX3" fmla="*/ 38255 w 1245611"/>
                  <a:gd name="connsiteY3" fmla="*/ 2284552 h 3595202"/>
                  <a:gd name="connsiteX4" fmla="*/ 3532 w 1245611"/>
                  <a:gd name="connsiteY4" fmla="*/ 3282248 h 3595202"/>
                  <a:gd name="connsiteX5" fmla="*/ 96129 w 1245611"/>
                  <a:gd name="connsiteY5" fmla="*/ 3569342 h 3595202"/>
                  <a:gd name="connsiteX6" fmla="*/ 420220 w 1245611"/>
                  <a:gd name="connsiteY6" fmla="*/ 3569134 h 3595202"/>
                  <a:gd name="connsiteX0" fmla="*/ 1149424 w 1266826"/>
                  <a:gd name="connsiteY0" fmla="*/ 0 h 3595202"/>
                  <a:gd name="connsiteX1" fmla="*/ 1188196 w 1266826"/>
                  <a:gd name="connsiteY1" fmla="*/ 893991 h 3595202"/>
                  <a:gd name="connsiteX2" fmla="*/ 211876 w 1266826"/>
                  <a:gd name="connsiteY2" fmla="*/ 1615494 h 3595202"/>
                  <a:gd name="connsiteX3" fmla="*/ 38255 w 1266826"/>
                  <a:gd name="connsiteY3" fmla="*/ 2284552 h 3595202"/>
                  <a:gd name="connsiteX4" fmla="*/ 3532 w 1266826"/>
                  <a:gd name="connsiteY4" fmla="*/ 3282248 h 3595202"/>
                  <a:gd name="connsiteX5" fmla="*/ 96129 w 1266826"/>
                  <a:gd name="connsiteY5" fmla="*/ 3569342 h 3595202"/>
                  <a:gd name="connsiteX6" fmla="*/ 420220 w 1266826"/>
                  <a:gd name="connsiteY6" fmla="*/ 3569134 h 3595202"/>
                  <a:gd name="connsiteX0" fmla="*/ 1149424 w 1221024"/>
                  <a:gd name="connsiteY0" fmla="*/ 0 h 3595202"/>
                  <a:gd name="connsiteX1" fmla="*/ 1188196 w 1221024"/>
                  <a:gd name="connsiteY1" fmla="*/ 893991 h 3595202"/>
                  <a:gd name="connsiteX2" fmla="*/ 211876 w 1221024"/>
                  <a:gd name="connsiteY2" fmla="*/ 1615494 h 3595202"/>
                  <a:gd name="connsiteX3" fmla="*/ 38255 w 1221024"/>
                  <a:gd name="connsiteY3" fmla="*/ 2284552 h 3595202"/>
                  <a:gd name="connsiteX4" fmla="*/ 3532 w 1221024"/>
                  <a:gd name="connsiteY4" fmla="*/ 3282248 h 3595202"/>
                  <a:gd name="connsiteX5" fmla="*/ 96129 w 1221024"/>
                  <a:gd name="connsiteY5" fmla="*/ 3569342 h 3595202"/>
                  <a:gd name="connsiteX6" fmla="*/ 420220 w 1221024"/>
                  <a:gd name="connsiteY6" fmla="*/ 3569134 h 3595202"/>
                  <a:gd name="connsiteX0" fmla="*/ 1149424 w 1221024"/>
                  <a:gd name="connsiteY0" fmla="*/ 0 h 3595202"/>
                  <a:gd name="connsiteX1" fmla="*/ 1188196 w 1221024"/>
                  <a:gd name="connsiteY1" fmla="*/ 893991 h 3595202"/>
                  <a:gd name="connsiteX2" fmla="*/ 211876 w 1221024"/>
                  <a:gd name="connsiteY2" fmla="*/ 1615494 h 3595202"/>
                  <a:gd name="connsiteX3" fmla="*/ 38255 w 1221024"/>
                  <a:gd name="connsiteY3" fmla="*/ 2284552 h 3595202"/>
                  <a:gd name="connsiteX4" fmla="*/ 3532 w 1221024"/>
                  <a:gd name="connsiteY4" fmla="*/ 3282248 h 3595202"/>
                  <a:gd name="connsiteX5" fmla="*/ 96129 w 1221024"/>
                  <a:gd name="connsiteY5" fmla="*/ 3569342 h 3595202"/>
                  <a:gd name="connsiteX6" fmla="*/ 420220 w 1221024"/>
                  <a:gd name="connsiteY6" fmla="*/ 3569134 h 3595202"/>
                  <a:gd name="connsiteX0" fmla="*/ 1149424 w 1149424"/>
                  <a:gd name="connsiteY0" fmla="*/ 0 h 3595202"/>
                  <a:gd name="connsiteX1" fmla="*/ 1059470 w 1149424"/>
                  <a:gd name="connsiteY1" fmla="*/ 859114 h 3595202"/>
                  <a:gd name="connsiteX2" fmla="*/ 211876 w 1149424"/>
                  <a:gd name="connsiteY2" fmla="*/ 1615494 h 3595202"/>
                  <a:gd name="connsiteX3" fmla="*/ 38255 w 1149424"/>
                  <a:gd name="connsiteY3" fmla="*/ 2284552 h 3595202"/>
                  <a:gd name="connsiteX4" fmla="*/ 3532 w 1149424"/>
                  <a:gd name="connsiteY4" fmla="*/ 3282248 h 3595202"/>
                  <a:gd name="connsiteX5" fmla="*/ 96129 w 1149424"/>
                  <a:gd name="connsiteY5" fmla="*/ 3569342 h 3595202"/>
                  <a:gd name="connsiteX6" fmla="*/ 420220 w 1149424"/>
                  <a:gd name="connsiteY6" fmla="*/ 3569134 h 3595202"/>
                  <a:gd name="connsiteX0" fmla="*/ 1149424 w 1152614"/>
                  <a:gd name="connsiteY0" fmla="*/ 0 h 3595202"/>
                  <a:gd name="connsiteX1" fmla="*/ 1059470 w 1152614"/>
                  <a:gd name="connsiteY1" fmla="*/ 859114 h 3595202"/>
                  <a:gd name="connsiteX2" fmla="*/ 211876 w 1152614"/>
                  <a:gd name="connsiteY2" fmla="*/ 1615494 h 3595202"/>
                  <a:gd name="connsiteX3" fmla="*/ 38255 w 1152614"/>
                  <a:gd name="connsiteY3" fmla="*/ 2284552 h 3595202"/>
                  <a:gd name="connsiteX4" fmla="*/ 3532 w 1152614"/>
                  <a:gd name="connsiteY4" fmla="*/ 3282248 h 3595202"/>
                  <a:gd name="connsiteX5" fmla="*/ 96129 w 1152614"/>
                  <a:gd name="connsiteY5" fmla="*/ 3569342 h 3595202"/>
                  <a:gd name="connsiteX6" fmla="*/ 420220 w 1152614"/>
                  <a:gd name="connsiteY6" fmla="*/ 3569134 h 35952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2614" h="3595202">
                    <a:moveTo>
                      <a:pt x="1149424" y="0"/>
                    </a:moveTo>
                    <a:cubicBezTo>
                      <a:pt x="1130133" y="546904"/>
                      <a:pt x="1206850" y="502673"/>
                      <a:pt x="1059470" y="859114"/>
                    </a:cubicBezTo>
                    <a:cubicBezTo>
                      <a:pt x="912090" y="1215555"/>
                      <a:pt x="382079" y="1377921"/>
                      <a:pt x="211876" y="1615494"/>
                    </a:cubicBezTo>
                    <a:cubicBezTo>
                      <a:pt x="41673" y="1853067"/>
                      <a:pt x="72979" y="2006760"/>
                      <a:pt x="38255" y="2284552"/>
                    </a:cubicBezTo>
                    <a:cubicBezTo>
                      <a:pt x="3531" y="2562344"/>
                      <a:pt x="-6114" y="3068116"/>
                      <a:pt x="3532" y="3282248"/>
                    </a:cubicBezTo>
                    <a:cubicBezTo>
                      <a:pt x="13178" y="3496380"/>
                      <a:pt x="26681" y="3521528"/>
                      <a:pt x="96129" y="3569342"/>
                    </a:cubicBezTo>
                    <a:cubicBezTo>
                      <a:pt x="165577" y="3617156"/>
                      <a:pt x="367169" y="3587460"/>
                      <a:pt x="420220" y="3569134"/>
                    </a:cubicBezTo>
                  </a:path>
                </a:pathLst>
              </a:cu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1600"/>
              </a:p>
            </p:txBody>
          </p:sp>
          <p:sp>
            <p:nvSpPr>
              <p:cNvPr id="54" name="Freeform 53"/>
              <p:cNvSpPr/>
              <p:nvPr/>
            </p:nvSpPr>
            <p:spPr>
              <a:xfrm>
                <a:off x="1740793" y="5648445"/>
                <a:ext cx="6349914" cy="1092576"/>
              </a:xfrm>
              <a:custGeom>
                <a:avLst/>
                <a:gdLst>
                  <a:gd name="connsiteX0" fmla="*/ 9413 w 6178720"/>
                  <a:gd name="connsiteY0" fmla="*/ 0 h 1160808"/>
                  <a:gd name="connsiteX1" fmla="*/ 20988 w 6178720"/>
                  <a:gd name="connsiteY1" fmla="*/ 393539 h 1160808"/>
                  <a:gd name="connsiteX2" fmla="*/ 194608 w 6178720"/>
                  <a:gd name="connsiteY2" fmla="*/ 613458 h 1160808"/>
                  <a:gd name="connsiteX3" fmla="*/ 958537 w 6178720"/>
                  <a:gd name="connsiteY3" fmla="*/ 1064870 h 1160808"/>
                  <a:gd name="connsiteX4" fmla="*/ 4662436 w 6178720"/>
                  <a:gd name="connsiteY4" fmla="*/ 1111169 h 1160808"/>
                  <a:gd name="connsiteX5" fmla="*/ 5877778 w 6178720"/>
                  <a:gd name="connsiteY5" fmla="*/ 486136 h 1160808"/>
                  <a:gd name="connsiteX6" fmla="*/ 6097697 w 6178720"/>
                  <a:gd name="connsiteY6" fmla="*/ 381964 h 1160808"/>
                  <a:gd name="connsiteX7" fmla="*/ 6178720 w 6178720"/>
                  <a:gd name="connsiteY7" fmla="*/ 393539 h 1160808"/>
                  <a:gd name="connsiteX0" fmla="*/ 14689 w 6183996"/>
                  <a:gd name="connsiteY0" fmla="*/ 0 h 1155753"/>
                  <a:gd name="connsiteX1" fmla="*/ 26264 w 6183996"/>
                  <a:gd name="connsiteY1" fmla="*/ 393539 h 1155753"/>
                  <a:gd name="connsiteX2" fmla="*/ 280907 w 6183996"/>
                  <a:gd name="connsiteY2" fmla="*/ 740780 h 1155753"/>
                  <a:gd name="connsiteX3" fmla="*/ 963813 w 6183996"/>
                  <a:gd name="connsiteY3" fmla="*/ 1064870 h 1155753"/>
                  <a:gd name="connsiteX4" fmla="*/ 4667712 w 6183996"/>
                  <a:gd name="connsiteY4" fmla="*/ 1111169 h 1155753"/>
                  <a:gd name="connsiteX5" fmla="*/ 5883054 w 6183996"/>
                  <a:gd name="connsiteY5" fmla="*/ 486136 h 1155753"/>
                  <a:gd name="connsiteX6" fmla="*/ 6102973 w 6183996"/>
                  <a:gd name="connsiteY6" fmla="*/ 381964 h 1155753"/>
                  <a:gd name="connsiteX7" fmla="*/ 6183996 w 6183996"/>
                  <a:gd name="connsiteY7" fmla="*/ 393539 h 1155753"/>
                  <a:gd name="connsiteX0" fmla="*/ 14689 w 6183996"/>
                  <a:gd name="connsiteY0" fmla="*/ 0 h 1155753"/>
                  <a:gd name="connsiteX1" fmla="*/ 26264 w 6183996"/>
                  <a:gd name="connsiteY1" fmla="*/ 393539 h 1155753"/>
                  <a:gd name="connsiteX2" fmla="*/ 280907 w 6183996"/>
                  <a:gd name="connsiteY2" fmla="*/ 740780 h 1155753"/>
                  <a:gd name="connsiteX3" fmla="*/ 963813 w 6183996"/>
                  <a:gd name="connsiteY3" fmla="*/ 1064870 h 1155753"/>
                  <a:gd name="connsiteX4" fmla="*/ 4667712 w 6183996"/>
                  <a:gd name="connsiteY4" fmla="*/ 1111169 h 1155753"/>
                  <a:gd name="connsiteX5" fmla="*/ 5883054 w 6183996"/>
                  <a:gd name="connsiteY5" fmla="*/ 486136 h 1155753"/>
                  <a:gd name="connsiteX6" fmla="*/ 6102973 w 6183996"/>
                  <a:gd name="connsiteY6" fmla="*/ 381964 h 1155753"/>
                  <a:gd name="connsiteX7" fmla="*/ 6183996 w 6183996"/>
                  <a:gd name="connsiteY7" fmla="*/ 393539 h 1155753"/>
                  <a:gd name="connsiteX0" fmla="*/ 14689 w 6183996"/>
                  <a:gd name="connsiteY0" fmla="*/ 0 h 1155753"/>
                  <a:gd name="connsiteX1" fmla="*/ 26264 w 6183996"/>
                  <a:gd name="connsiteY1" fmla="*/ 393539 h 1155753"/>
                  <a:gd name="connsiteX2" fmla="*/ 280907 w 6183996"/>
                  <a:gd name="connsiteY2" fmla="*/ 740780 h 1155753"/>
                  <a:gd name="connsiteX3" fmla="*/ 963813 w 6183996"/>
                  <a:gd name="connsiteY3" fmla="*/ 1064870 h 1155753"/>
                  <a:gd name="connsiteX4" fmla="*/ 4667712 w 6183996"/>
                  <a:gd name="connsiteY4" fmla="*/ 1111169 h 1155753"/>
                  <a:gd name="connsiteX5" fmla="*/ 5883054 w 6183996"/>
                  <a:gd name="connsiteY5" fmla="*/ 486136 h 1155753"/>
                  <a:gd name="connsiteX6" fmla="*/ 6102973 w 6183996"/>
                  <a:gd name="connsiteY6" fmla="*/ 381964 h 1155753"/>
                  <a:gd name="connsiteX7" fmla="*/ 6183996 w 6183996"/>
                  <a:gd name="connsiteY7" fmla="*/ 393539 h 1155753"/>
                  <a:gd name="connsiteX0" fmla="*/ 14689 w 6183996"/>
                  <a:gd name="connsiteY0" fmla="*/ 0 h 1195085"/>
                  <a:gd name="connsiteX1" fmla="*/ 26264 w 6183996"/>
                  <a:gd name="connsiteY1" fmla="*/ 393539 h 1195085"/>
                  <a:gd name="connsiteX2" fmla="*/ 280907 w 6183996"/>
                  <a:gd name="connsiteY2" fmla="*/ 740780 h 1195085"/>
                  <a:gd name="connsiteX3" fmla="*/ 963813 w 6183996"/>
                  <a:gd name="connsiteY3" fmla="*/ 1064870 h 1195085"/>
                  <a:gd name="connsiteX4" fmla="*/ 4667712 w 6183996"/>
                  <a:gd name="connsiteY4" fmla="*/ 1111169 h 1195085"/>
                  <a:gd name="connsiteX5" fmla="*/ 5883054 w 6183996"/>
                  <a:gd name="connsiteY5" fmla="*/ 486136 h 1195085"/>
                  <a:gd name="connsiteX6" fmla="*/ 6102973 w 6183996"/>
                  <a:gd name="connsiteY6" fmla="*/ 381964 h 1195085"/>
                  <a:gd name="connsiteX7" fmla="*/ 6183996 w 6183996"/>
                  <a:gd name="connsiteY7" fmla="*/ 393539 h 1195085"/>
                  <a:gd name="connsiteX0" fmla="*/ 14689 w 6183996"/>
                  <a:gd name="connsiteY0" fmla="*/ 0 h 1174765"/>
                  <a:gd name="connsiteX1" fmla="*/ 26264 w 6183996"/>
                  <a:gd name="connsiteY1" fmla="*/ 393539 h 1174765"/>
                  <a:gd name="connsiteX2" fmla="*/ 280907 w 6183996"/>
                  <a:gd name="connsiteY2" fmla="*/ 740780 h 1174765"/>
                  <a:gd name="connsiteX3" fmla="*/ 963813 w 6183996"/>
                  <a:gd name="connsiteY3" fmla="*/ 1064870 h 1174765"/>
                  <a:gd name="connsiteX4" fmla="*/ 4667712 w 6183996"/>
                  <a:gd name="connsiteY4" fmla="*/ 1111169 h 1174765"/>
                  <a:gd name="connsiteX5" fmla="*/ 5883054 w 6183996"/>
                  <a:gd name="connsiteY5" fmla="*/ 486136 h 1174765"/>
                  <a:gd name="connsiteX6" fmla="*/ 6102973 w 6183996"/>
                  <a:gd name="connsiteY6" fmla="*/ 381964 h 1174765"/>
                  <a:gd name="connsiteX7" fmla="*/ 6183996 w 6183996"/>
                  <a:gd name="connsiteY7" fmla="*/ 393539 h 1174765"/>
                  <a:gd name="connsiteX0" fmla="*/ 14689 w 6183996"/>
                  <a:gd name="connsiteY0" fmla="*/ 0 h 1171123"/>
                  <a:gd name="connsiteX1" fmla="*/ 26264 w 6183996"/>
                  <a:gd name="connsiteY1" fmla="*/ 393539 h 1171123"/>
                  <a:gd name="connsiteX2" fmla="*/ 280907 w 6183996"/>
                  <a:gd name="connsiteY2" fmla="*/ 740780 h 1171123"/>
                  <a:gd name="connsiteX3" fmla="*/ 963813 w 6183996"/>
                  <a:gd name="connsiteY3" fmla="*/ 1064870 h 1171123"/>
                  <a:gd name="connsiteX4" fmla="*/ 4667712 w 6183996"/>
                  <a:gd name="connsiteY4" fmla="*/ 1111169 h 1171123"/>
                  <a:gd name="connsiteX5" fmla="*/ 5883054 w 6183996"/>
                  <a:gd name="connsiteY5" fmla="*/ 486136 h 1171123"/>
                  <a:gd name="connsiteX6" fmla="*/ 6102973 w 6183996"/>
                  <a:gd name="connsiteY6" fmla="*/ 381964 h 1171123"/>
                  <a:gd name="connsiteX7" fmla="*/ 6183996 w 6183996"/>
                  <a:gd name="connsiteY7" fmla="*/ 393539 h 1171123"/>
                  <a:gd name="connsiteX0" fmla="*/ 10128 w 6179435"/>
                  <a:gd name="connsiteY0" fmla="*/ 0 h 1155327"/>
                  <a:gd name="connsiteX1" fmla="*/ 21703 w 6179435"/>
                  <a:gd name="connsiteY1" fmla="*/ 393539 h 1155327"/>
                  <a:gd name="connsiteX2" fmla="*/ 206898 w 6179435"/>
                  <a:gd name="connsiteY2" fmla="*/ 752354 h 1155327"/>
                  <a:gd name="connsiteX3" fmla="*/ 959252 w 6179435"/>
                  <a:gd name="connsiteY3" fmla="*/ 1064870 h 1155327"/>
                  <a:gd name="connsiteX4" fmla="*/ 4663151 w 6179435"/>
                  <a:gd name="connsiteY4" fmla="*/ 1111169 h 1155327"/>
                  <a:gd name="connsiteX5" fmla="*/ 5878493 w 6179435"/>
                  <a:gd name="connsiteY5" fmla="*/ 486136 h 1155327"/>
                  <a:gd name="connsiteX6" fmla="*/ 6098412 w 6179435"/>
                  <a:gd name="connsiteY6" fmla="*/ 381964 h 1155327"/>
                  <a:gd name="connsiteX7" fmla="*/ 6179435 w 6179435"/>
                  <a:gd name="connsiteY7" fmla="*/ 393539 h 1155327"/>
                  <a:gd name="connsiteX0" fmla="*/ 3289 w 6172596"/>
                  <a:gd name="connsiteY0" fmla="*/ 0 h 1155327"/>
                  <a:gd name="connsiteX1" fmla="*/ 38013 w 6172596"/>
                  <a:gd name="connsiteY1" fmla="*/ 428263 h 1155327"/>
                  <a:gd name="connsiteX2" fmla="*/ 200059 w 6172596"/>
                  <a:gd name="connsiteY2" fmla="*/ 752354 h 1155327"/>
                  <a:gd name="connsiteX3" fmla="*/ 952413 w 6172596"/>
                  <a:gd name="connsiteY3" fmla="*/ 1064870 h 1155327"/>
                  <a:gd name="connsiteX4" fmla="*/ 4656312 w 6172596"/>
                  <a:gd name="connsiteY4" fmla="*/ 1111169 h 1155327"/>
                  <a:gd name="connsiteX5" fmla="*/ 5871654 w 6172596"/>
                  <a:gd name="connsiteY5" fmla="*/ 486136 h 1155327"/>
                  <a:gd name="connsiteX6" fmla="*/ 6091573 w 6172596"/>
                  <a:gd name="connsiteY6" fmla="*/ 381964 h 1155327"/>
                  <a:gd name="connsiteX7" fmla="*/ 6172596 w 6172596"/>
                  <a:gd name="connsiteY7" fmla="*/ 393539 h 1155327"/>
                  <a:gd name="connsiteX0" fmla="*/ 1324 w 6170631"/>
                  <a:gd name="connsiteY0" fmla="*/ 0 h 1155327"/>
                  <a:gd name="connsiteX1" fmla="*/ 36048 w 6170631"/>
                  <a:gd name="connsiteY1" fmla="*/ 428263 h 1155327"/>
                  <a:gd name="connsiteX2" fmla="*/ 198094 w 6170631"/>
                  <a:gd name="connsiteY2" fmla="*/ 752354 h 1155327"/>
                  <a:gd name="connsiteX3" fmla="*/ 950448 w 6170631"/>
                  <a:gd name="connsiteY3" fmla="*/ 1064870 h 1155327"/>
                  <a:gd name="connsiteX4" fmla="*/ 4654347 w 6170631"/>
                  <a:gd name="connsiteY4" fmla="*/ 1111169 h 1155327"/>
                  <a:gd name="connsiteX5" fmla="*/ 5869689 w 6170631"/>
                  <a:gd name="connsiteY5" fmla="*/ 486136 h 1155327"/>
                  <a:gd name="connsiteX6" fmla="*/ 6089608 w 6170631"/>
                  <a:gd name="connsiteY6" fmla="*/ 381964 h 1155327"/>
                  <a:gd name="connsiteX7" fmla="*/ 6170631 w 6170631"/>
                  <a:gd name="connsiteY7" fmla="*/ 393539 h 1155327"/>
                  <a:gd name="connsiteX0" fmla="*/ 1324 w 6170631"/>
                  <a:gd name="connsiteY0" fmla="*/ 0 h 1155327"/>
                  <a:gd name="connsiteX1" fmla="*/ 36048 w 6170631"/>
                  <a:gd name="connsiteY1" fmla="*/ 428263 h 1155327"/>
                  <a:gd name="connsiteX2" fmla="*/ 198094 w 6170631"/>
                  <a:gd name="connsiteY2" fmla="*/ 752354 h 1155327"/>
                  <a:gd name="connsiteX3" fmla="*/ 950448 w 6170631"/>
                  <a:gd name="connsiteY3" fmla="*/ 1064870 h 1155327"/>
                  <a:gd name="connsiteX4" fmla="*/ 4654347 w 6170631"/>
                  <a:gd name="connsiteY4" fmla="*/ 1111169 h 1155327"/>
                  <a:gd name="connsiteX5" fmla="*/ 5869689 w 6170631"/>
                  <a:gd name="connsiteY5" fmla="*/ 486136 h 1155327"/>
                  <a:gd name="connsiteX6" fmla="*/ 6089608 w 6170631"/>
                  <a:gd name="connsiteY6" fmla="*/ 381964 h 1155327"/>
                  <a:gd name="connsiteX7" fmla="*/ 6170631 w 6170631"/>
                  <a:gd name="connsiteY7" fmla="*/ 393539 h 1155327"/>
                  <a:gd name="connsiteX0" fmla="*/ 5159 w 6174466"/>
                  <a:gd name="connsiteY0" fmla="*/ 0 h 1151737"/>
                  <a:gd name="connsiteX1" fmla="*/ 39883 w 6174466"/>
                  <a:gd name="connsiteY1" fmla="*/ 428263 h 1151737"/>
                  <a:gd name="connsiteX2" fmla="*/ 271377 w 6174466"/>
                  <a:gd name="connsiteY2" fmla="*/ 856526 h 1151737"/>
                  <a:gd name="connsiteX3" fmla="*/ 954283 w 6174466"/>
                  <a:gd name="connsiteY3" fmla="*/ 1064870 h 1151737"/>
                  <a:gd name="connsiteX4" fmla="*/ 4658182 w 6174466"/>
                  <a:gd name="connsiteY4" fmla="*/ 1111169 h 1151737"/>
                  <a:gd name="connsiteX5" fmla="*/ 5873524 w 6174466"/>
                  <a:gd name="connsiteY5" fmla="*/ 486136 h 1151737"/>
                  <a:gd name="connsiteX6" fmla="*/ 6093443 w 6174466"/>
                  <a:gd name="connsiteY6" fmla="*/ 381964 h 1151737"/>
                  <a:gd name="connsiteX7" fmla="*/ 6174466 w 6174466"/>
                  <a:gd name="connsiteY7" fmla="*/ 393539 h 1151737"/>
                  <a:gd name="connsiteX0" fmla="*/ 8625 w 6177932"/>
                  <a:gd name="connsiteY0" fmla="*/ 0 h 1147910"/>
                  <a:gd name="connsiteX1" fmla="*/ 43349 w 6177932"/>
                  <a:gd name="connsiteY1" fmla="*/ 428263 h 1147910"/>
                  <a:gd name="connsiteX2" fmla="*/ 355866 w 6177932"/>
                  <a:gd name="connsiteY2" fmla="*/ 983847 h 1147910"/>
                  <a:gd name="connsiteX3" fmla="*/ 957749 w 6177932"/>
                  <a:gd name="connsiteY3" fmla="*/ 1064870 h 1147910"/>
                  <a:gd name="connsiteX4" fmla="*/ 4661648 w 6177932"/>
                  <a:gd name="connsiteY4" fmla="*/ 1111169 h 1147910"/>
                  <a:gd name="connsiteX5" fmla="*/ 5876990 w 6177932"/>
                  <a:gd name="connsiteY5" fmla="*/ 486136 h 1147910"/>
                  <a:gd name="connsiteX6" fmla="*/ 6096909 w 6177932"/>
                  <a:gd name="connsiteY6" fmla="*/ 381964 h 1147910"/>
                  <a:gd name="connsiteX7" fmla="*/ 6177932 w 6177932"/>
                  <a:gd name="connsiteY7" fmla="*/ 393539 h 1147910"/>
                  <a:gd name="connsiteX0" fmla="*/ 8625 w 6177932"/>
                  <a:gd name="connsiteY0" fmla="*/ 0 h 1147910"/>
                  <a:gd name="connsiteX1" fmla="*/ 43349 w 6177932"/>
                  <a:gd name="connsiteY1" fmla="*/ 428263 h 1147910"/>
                  <a:gd name="connsiteX2" fmla="*/ 355866 w 6177932"/>
                  <a:gd name="connsiteY2" fmla="*/ 983847 h 1147910"/>
                  <a:gd name="connsiteX3" fmla="*/ 957749 w 6177932"/>
                  <a:gd name="connsiteY3" fmla="*/ 1064870 h 1147910"/>
                  <a:gd name="connsiteX4" fmla="*/ 4661648 w 6177932"/>
                  <a:gd name="connsiteY4" fmla="*/ 1111169 h 1147910"/>
                  <a:gd name="connsiteX5" fmla="*/ 5876990 w 6177932"/>
                  <a:gd name="connsiteY5" fmla="*/ 486136 h 1147910"/>
                  <a:gd name="connsiteX6" fmla="*/ 6096909 w 6177932"/>
                  <a:gd name="connsiteY6" fmla="*/ 381964 h 1147910"/>
                  <a:gd name="connsiteX7" fmla="*/ 6177932 w 6177932"/>
                  <a:gd name="connsiteY7" fmla="*/ 393539 h 1147910"/>
                  <a:gd name="connsiteX0" fmla="*/ 6986 w 6176293"/>
                  <a:gd name="connsiteY0" fmla="*/ 0 h 1150635"/>
                  <a:gd name="connsiteX1" fmla="*/ 41710 w 6176293"/>
                  <a:gd name="connsiteY1" fmla="*/ 428263 h 1150635"/>
                  <a:gd name="connsiteX2" fmla="*/ 319503 w 6176293"/>
                  <a:gd name="connsiteY2" fmla="*/ 891249 h 1150635"/>
                  <a:gd name="connsiteX3" fmla="*/ 956110 w 6176293"/>
                  <a:gd name="connsiteY3" fmla="*/ 1064870 h 1150635"/>
                  <a:gd name="connsiteX4" fmla="*/ 4660009 w 6176293"/>
                  <a:gd name="connsiteY4" fmla="*/ 1111169 h 1150635"/>
                  <a:gd name="connsiteX5" fmla="*/ 5875351 w 6176293"/>
                  <a:gd name="connsiteY5" fmla="*/ 486136 h 1150635"/>
                  <a:gd name="connsiteX6" fmla="*/ 6095270 w 6176293"/>
                  <a:gd name="connsiteY6" fmla="*/ 381964 h 1150635"/>
                  <a:gd name="connsiteX7" fmla="*/ 6176293 w 6176293"/>
                  <a:gd name="connsiteY7" fmla="*/ 393539 h 1150635"/>
                  <a:gd name="connsiteX0" fmla="*/ 6986 w 6176293"/>
                  <a:gd name="connsiteY0" fmla="*/ 0 h 1150635"/>
                  <a:gd name="connsiteX1" fmla="*/ 41710 w 6176293"/>
                  <a:gd name="connsiteY1" fmla="*/ 428263 h 1150635"/>
                  <a:gd name="connsiteX2" fmla="*/ 319503 w 6176293"/>
                  <a:gd name="connsiteY2" fmla="*/ 891249 h 1150635"/>
                  <a:gd name="connsiteX3" fmla="*/ 956110 w 6176293"/>
                  <a:gd name="connsiteY3" fmla="*/ 1064870 h 1150635"/>
                  <a:gd name="connsiteX4" fmla="*/ 4660009 w 6176293"/>
                  <a:gd name="connsiteY4" fmla="*/ 1111169 h 1150635"/>
                  <a:gd name="connsiteX5" fmla="*/ 5875351 w 6176293"/>
                  <a:gd name="connsiteY5" fmla="*/ 486136 h 1150635"/>
                  <a:gd name="connsiteX6" fmla="*/ 6095270 w 6176293"/>
                  <a:gd name="connsiteY6" fmla="*/ 381964 h 1150635"/>
                  <a:gd name="connsiteX7" fmla="*/ 6176293 w 6176293"/>
                  <a:gd name="connsiteY7" fmla="*/ 393539 h 1150635"/>
                  <a:gd name="connsiteX0" fmla="*/ 6986 w 6176293"/>
                  <a:gd name="connsiteY0" fmla="*/ 0 h 1148563"/>
                  <a:gd name="connsiteX1" fmla="*/ 41710 w 6176293"/>
                  <a:gd name="connsiteY1" fmla="*/ 428263 h 1148563"/>
                  <a:gd name="connsiteX2" fmla="*/ 319503 w 6176293"/>
                  <a:gd name="connsiteY2" fmla="*/ 891249 h 1148563"/>
                  <a:gd name="connsiteX3" fmla="*/ 956110 w 6176293"/>
                  <a:gd name="connsiteY3" fmla="*/ 1064870 h 1148563"/>
                  <a:gd name="connsiteX4" fmla="*/ 4660009 w 6176293"/>
                  <a:gd name="connsiteY4" fmla="*/ 1111169 h 1148563"/>
                  <a:gd name="connsiteX5" fmla="*/ 5875351 w 6176293"/>
                  <a:gd name="connsiteY5" fmla="*/ 486136 h 1148563"/>
                  <a:gd name="connsiteX6" fmla="*/ 6095270 w 6176293"/>
                  <a:gd name="connsiteY6" fmla="*/ 381964 h 1148563"/>
                  <a:gd name="connsiteX7" fmla="*/ 6176293 w 6176293"/>
                  <a:gd name="connsiteY7" fmla="*/ 393539 h 1148563"/>
                  <a:gd name="connsiteX0" fmla="*/ 6986 w 6176293"/>
                  <a:gd name="connsiteY0" fmla="*/ 0 h 1133538"/>
                  <a:gd name="connsiteX1" fmla="*/ 41710 w 6176293"/>
                  <a:gd name="connsiteY1" fmla="*/ 428263 h 1133538"/>
                  <a:gd name="connsiteX2" fmla="*/ 319503 w 6176293"/>
                  <a:gd name="connsiteY2" fmla="*/ 891249 h 1133538"/>
                  <a:gd name="connsiteX3" fmla="*/ 956110 w 6176293"/>
                  <a:gd name="connsiteY3" fmla="*/ 1064870 h 1133538"/>
                  <a:gd name="connsiteX4" fmla="*/ 4660009 w 6176293"/>
                  <a:gd name="connsiteY4" fmla="*/ 1111169 h 1133538"/>
                  <a:gd name="connsiteX5" fmla="*/ 5875351 w 6176293"/>
                  <a:gd name="connsiteY5" fmla="*/ 486136 h 1133538"/>
                  <a:gd name="connsiteX6" fmla="*/ 6095270 w 6176293"/>
                  <a:gd name="connsiteY6" fmla="*/ 381964 h 1133538"/>
                  <a:gd name="connsiteX7" fmla="*/ 6176293 w 6176293"/>
                  <a:gd name="connsiteY7" fmla="*/ 393539 h 1133538"/>
                  <a:gd name="connsiteX0" fmla="*/ 6986 w 6176293"/>
                  <a:gd name="connsiteY0" fmla="*/ 0 h 1148563"/>
                  <a:gd name="connsiteX1" fmla="*/ 41710 w 6176293"/>
                  <a:gd name="connsiteY1" fmla="*/ 428263 h 1148563"/>
                  <a:gd name="connsiteX2" fmla="*/ 319503 w 6176293"/>
                  <a:gd name="connsiteY2" fmla="*/ 891249 h 1148563"/>
                  <a:gd name="connsiteX3" fmla="*/ 956110 w 6176293"/>
                  <a:gd name="connsiteY3" fmla="*/ 1064870 h 1148563"/>
                  <a:gd name="connsiteX4" fmla="*/ 4660009 w 6176293"/>
                  <a:gd name="connsiteY4" fmla="*/ 1111169 h 1148563"/>
                  <a:gd name="connsiteX5" fmla="*/ 5875351 w 6176293"/>
                  <a:gd name="connsiteY5" fmla="*/ 486136 h 1148563"/>
                  <a:gd name="connsiteX6" fmla="*/ 6095270 w 6176293"/>
                  <a:gd name="connsiteY6" fmla="*/ 381964 h 1148563"/>
                  <a:gd name="connsiteX7" fmla="*/ 6176293 w 6176293"/>
                  <a:gd name="connsiteY7" fmla="*/ 393539 h 1148563"/>
                  <a:gd name="connsiteX0" fmla="*/ 6986 w 6176293"/>
                  <a:gd name="connsiteY0" fmla="*/ 0 h 1099334"/>
                  <a:gd name="connsiteX1" fmla="*/ 41710 w 6176293"/>
                  <a:gd name="connsiteY1" fmla="*/ 428263 h 1099334"/>
                  <a:gd name="connsiteX2" fmla="*/ 319503 w 6176293"/>
                  <a:gd name="connsiteY2" fmla="*/ 891249 h 1099334"/>
                  <a:gd name="connsiteX3" fmla="*/ 956110 w 6176293"/>
                  <a:gd name="connsiteY3" fmla="*/ 1064870 h 1099334"/>
                  <a:gd name="connsiteX4" fmla="*/ 4694733 w 6176293"/>
                  <a:gd name="connsiteY4" fmla="*/ 1041720 h 1099334"/>
                  <a:gd name="connsiteX5" fmla="*/ 5875351 w 6176293"/>
                  <a:gd name="connsiteY5" fmla="*/ 486136 h 1099334"/>
                  <a:gd name="connsiteX6" fmla="*/ 6095270 w 6176293"/>
                  <a:gd name="connsiteY6" fmla="*/ 381964 h 1099334"/>
                  <a:gd name="connsiteX7" fmla="*/ 6176293 w 6176293"/>
                  <a:gd name="connsiteY7" fmla="*/ 393539 h 1099334"/>
                  <a:gd name="connsiteX0" fmla="*/ 6986 w 6176293"/>
                  <a:gd name="connsiteY0" fmla="*/ 0 h 1103337"/>
                  <a:gd name="connsiteX1" fmla="*/ 41710 w 6176293"/>
                  <a:gd name="connsiteY1" fmla="*/ 428263 h 1103337"/>
                  <a:gd name="connsiteX2" fmla="*/ 319503 w 6176293"/>
                  <a:gd name="connsiteY2" fmla="*/ 891249 h 1103337"/>
                  <a:gd name="connsiteX3" fmla="*/ 956110 w 6176293"/>
                  <a:gd name="connsiteY3" fmla="*/ 1064870 h 1103337"/>
                  <a:gd name="connsiteX4" fmla="*/ 4694733 w 6176293"/>
                  <a:gd name="connsiteY4" fmla="*/ 1041720 h 1103337"/>
                  <a:gd name="connsiteX5" fmla="*/ 5875351 w 6176293"/>
                  <a:gd name="connsiteY5" fmla="*/ 486136 h 1103337"/>
                  <a:gd name="connsiteX6" fmla="*/ 6095270 w 6176293"/>
                  <a:gd name="connsiteY6" fmla="*/ 381964 h 1103337"/>
                  <a:gd name="connsiteX7" fmla="*/ 6176293 w 6176293"/>
                  <a:gd name="connsiteY7" fmla="*/ 393539 h 1103337"/>
                  <a:gd name="connsiteX0" fmla="*/ 6986 w 6326764"/>
                  <a:gd name="connsiteY0" fmla="*/ 0 h 1103337"/>
                  <a:gd name="connsiteX1" fmla="*/ 41710 w 6326764"/>
                  <a:gd name="connsiteY1" fmla="*/ 428263 h 1103337"/>
                  <a:gd name="connsiteX2" fmla="*/ 319503 w 6326764"/>
                  <a:gd name="connsiteY2" fmla="*/ 891249 h 1103337"/>
                  <a:gd name="connsiteX3" fmla="*/ 956110 w 6326764"/>
                  <a:gd name="connsiteY3" fmla="*/ 1064870 h 1103337"/>
                  <a:gd name="connsiteX4" fmla="*/ 4694733 w 6326764"/>
                  <a:gd name="connsiteY4" fmla="*/ 1041720 h 1103337"/>
                  <a:gd name="connsiteX5" fmla="*/ 5875351 w 6326764"/>
                  <a:gd name="connsiteY5" fmla="*/ 486136 h 1103337"/>
                  <a:gd name="connsiteX6" fmla="*/ 6095270 w 6326764"/>
                  <a:gd name="connsiteY6" fmla="*/ 381964 h 1103337"/>
                  <a:gd name="connsiteX7" fmla="*/ 6326764 w 6326764"/>
                  <a:gd name="connsiteY7" fmla="*/ 405114 h 1103337"/>
                  <a:gd name="connsiteX0" fmla="*/ 6986 w 6326764"/>
                  <a:gd name="connsiteY0" fmla="*/ 0 h 1098873"/>
                  <a:gd name="connsiteX1" fmla="*/ 41710 w 6326764"/>
                  <a:gd name="connsiteY1" fmla="*/ 428263 h 1098873"/>
                  <a:gd name="connsiteX2" fmla="*/ 319503 w 6326764"/>
                  <a:gd name="connsiteY2" fmla="*/ 891249 h 1098873"/>
                  <a:gd name="connsiteX3" fmla="*/ 956110 w 6326764"/>
                  <a:gd name="connsiteY3" fmla="*/ 1064870 h 1098873"/>
                  <a:gd name="connsiteX4" fmla="*/ 4694733 w 6326764"/>
                  <a:gd name="connsiteY4" fmla="*/ 1041720 h 1098873"/>
                  <a:gd name="connsiteX5" fmla="*/ 5782753 w 6326764"/>
                  <a:gd name="connsiteY5" fmla="*/ 555584 h 1098873"/>
                  <a:gd name="connsiteX6" fmla="*/ 6095270 w 6326764"/>
                  <a:gd name="connsiteY6" fmla="*/ 381964 h 1098873"/>
                  <a:gd name="connsiteX7" fmla="*/ 6326764 w 6326764"/>
                  <a:gd name="connsiteY7" fmla="*/ 405114 h 1098873"/>
                  <a:gd name="connsiteX0" fmla="*/ 6986 w 6326764"/>
                  <a:gd name="connsiteY0" fmla="*/ 0 h 1098873"/>
                  <a:gd name="connsiteX1" fmla="*/ 41710 w 6326764"/>
                  <a:gd name="connsiteY1" fmla="*/ 428263 h 1098873"/>
                  <a:gd name="connsiteX2" fmla="*/ 319503 w 6326764"/>
                  <a:gd name="connsiteY2" fmla="*/ 891249 h 1098873"/>
                  <a:gd name="connsiteX3" fmla="*/ 956110 w 6326764"/>
                  <a:gd name="connsiteY3" fmla="*/ 1064870 h 1098873"/>
                  <a:gd name="connsiteX4" fmla="*/ 4694733 w 6326764"/>
                  <a:gd name="connsiteY4" fmla="*/ 1041720 h 1098873"/>
                  <a:gd name="connsiteX5" fmla="*/ 5782753 w 6326764"/>
                  <a:gd name="connsiteY5" fmla="*/ 555584 h 1098873"/>
                  <a:gd name="connsiteX6" fmla="*/ 6072120 w 6326764"/>
                  <a:gd name="connsiteY6" fmla="*/ 439837 h 1098873"/>
                  <a:gd name="connsiteX7" fmla="*/ 6326764 w 6326764"/>
                  <a:gd name="connsiteY7" fmla="*/ 405114 h 1098873"/>
                  <a:gd name="connsiteX0" fmla="*/ 6986 w 6326764"/>
                  <a:gd name="connsiteY0" fmla="*/ 0 h 1098873"/>
                  <a:gd name="connsiteX1" fmla="*/ 41710 w 6326764"/>
                  <a:gd name="connsiteY1" fmla="*/ 428263 h 1098873"/>
                  <a:gd name="connsiteX2" fmla="*/ 319503 w 6326764"/>
                  <a:gd name="connsiteY2" fmla="*/ 891249 h 1098873"/>
                  <a:gd name="connsiteX3" fmla="*/ 956110 w 6326764"/>
                  <a:gd name="connsiteY3" fmla="*/ 1064870 h 1098873"/>
                  <a:gd name="connsiteX4" fmla="*/ 4694733 w 6326764"/>
                  <a:gd name="connsiteY4" fmla="*/ 1041720 h 1098873"/>
                  <a:gd name="connsiteX5" fmla="*/ 5782753 w 6326764"/>
                  <a:gd name="connsiteY5" fmla="*/ 555584 h 1098873"/>
                  <a:gd name="connsiteX6" fmla="*/ 6072120 w 6326764"/>
                  <a:gd name="connsiteY6" fmla="*/ 439837 h 1098873"/>
                  <a:gd name="connsiteX7" fmla="*/ 6326764 w 6326764"/>
                  <a:gd name="connsiteY7" fmla="*/ 405114 h 1098873"/>
                  <a:gd name="connsiteX0" fmla="*/ 6986 w 6326764"/>
                  <a:gd name="connsiteY0" fmla="*/ 0 h 1098873"/>
                  <a:gd name="connsiteX1" fmla="*/ 41710 w 6326764"/>
                  <a:gd name="connsiteY1" fmla="*/ 428263 h 1098873"/>
                  <a:gd name="connsiteX2" fmla="*/ 319503 w 6326764"/>
                  <a:gd name="connsiteY2" fmla="*/ 891249 h 1098873"/>
                  <a:gd name="connsiteX3" fmla="*/ 956110 w 6326764"/>
                  <a:gd name="connsiteY3" fmla="*/ 1064870 h 1098873"/>
                  <a:gd name="connsiteX4" fmla="*/ 4694733 w 6326764"/>
                  <a:gd name="connsiteY4" fmla="*/ 1041720 h 1098873"/>
                  <a:gd name="connsiteX5" fmla="*/ 5782753 w 6326764"/>
                  <a:gd name="connsiteY5" fmla="*/ 555584 h 1098873"/>
                  <a:gd name="connsiteX6" fmla="*/ 6072120 w 6326764"/>
                  <a:gd name="connsiteY6" fmla="*/ 439837 h 1098873"/>
                  <a:gd name="connsiteX7" fmla="*/ 6326764 w 6326764"/>
                  <a:gd name="connsiteY7" fmla="*/ 405114 h 1098873"/>
                  <a:gd name="connsiteX0" fmla="*/ 6986 w 6326764"/>
                  <a:gd name="connsiteY0" fmla="*/ 0 h 1098873"/>
                  <a:gd name="connsiteX1" fmla="*/ 41710 w 6326764"/>
                  <a:gd name="connsiteY1" fmla="*/ 428263 h 1098873"/>
                  <a:gd name="connsiteX2" fmla="*/ 319503 w 6326764"/>
                  <a:gd name="connsiteY2" fmla="*/ 891249 h 1098873"/>
                  <a:gd name="connsiteX3" fmla="*/ 956110 w 6326764"/>
                  <a:gd name="connsiteY3" fmla="*/ 1064870 h 1098873"/>
                  <a:gd name="connsiteX4" fmla="*/ 4694733 w 6326764"/>
                  <a:gd name="connsiteY4" fmla="*/ 1041720 h 1098873"/>
                  <a:gd name="connsiteX5" fmla="*/ 5782753 w 6326764"/>
                  <a:gd name="connsiteY5" fmla="*/ 555584 h 1098873"/>
                  <a:gd name="connsiteX6" fmla="*/ 6106844 w 6326764"/>
                  <a:gd name="connsiteY6" fmla="*/ 451412 h 1098873"/>
                  <a:gd name="connsiteX7" fmla="*/ 6326764 w 6326764"/>
                  <a:gd name="connsiteY7" fmla="*/ 405114 h 1098873"/>
                  <a:gd name="connsiteX0" fmla="*/ 6986 w 6326764"/>
                  <a:gd name="connsiteY0" fmla="*/ 0 h 1098873"/>
                  <a:gd name="connsiteX1" fmla="*/ 41710 w 6326764"/>
                  <a:gd name="connsiteY1" fmla="*/ 428263 h 1098873"/>
                  <a:gd name="connsiteX2" fmla="*/ 319503 w 6326764"/>
                  <a:gd name="connsiteY2" fmla="*/ 891249 h 1098873"/>
                  <a:gd name="connsiteX3" fmla="*/ 956110 w 6326764"/>
                  <a:gd name="connsiteY3" fmla="*/ 1064870 h 1098873"/>
                  <a:gd name="connsiteX4" fmla="*/ 4694733 w 6326764"/>
                  <a:gd name="connsiteY4" fmla="*/ 1041720 h 1098873"/>
                  <a:gd name="connsiteX5" fmla="*/ 5782753 w 6326764"/>
                  <a:gd name="connsiteY5" fmla="*/ 555584 h 1098873"/>
                  <a:gd name="connsiteX6" fmla="*/ 6072120 w 6326764"/>
                  <a:gd name="connsiteY6" fmla="*/ 428263 h 1098873"/>
                  <a:gd name="connsiteX7" fmla="*/ 6326764 w 6326764"/>
                  <a:gd name="connsiteY7" fmla="*/ 405114 h 1098873"/>
                  <a:gd name="connsiteX0" fmla="*/ 6986 w 6349914"/>
                  <a:gd name="connsiteY0" fmla="*/ 0 h 1098873"/>
                  <a:gd name="connsiteX1" fmla="*/ 41710 w 6349914"/>
                  <a:gd name="connsiteY1" fmla="*/ 428263 h 1098873"/>
                  <a:gd name="connsiteX2" fmla="*/ 319503 w 6349914"/>
                  <a:gd name="connsiteY2" fmla="*/ 891249 h 1098873"/>
                  <a:gd name="connsiteX3" fmla="*/ 956110 w 6349914"/>
                  <a:gd name="connsiteY3" fmla="*/ 1064870 h 1098873"/>
                  <a:gd name="connsiteX4" fmla="*/ 4694733 w 6349914"/>
                  <a:gd name="connsiteY4" fmla="*/ 1041720 h 1098873"/>
                  <a:gd name="connsiteX5" fmla="*/ 5782753 w 6349914"/>
                  <a:gd name="connsiteY5" fmla="*/ 555584 h 1098873"/>
                  <a:gd name="connsiteX6" fmla="*/ 6072120 w 6349914"/>
                  <a:gd name="connsiteY6" fmla="*/ 428263 h 1098873"/>
                  <a:gd name="connsiteX7" fmla="*/ 6349914 w 6349914"/>
                  <a:gd name="connsiteY7" fmla="*/ 416689 h 1098873"/>
                  <a:gd name="connsiteX0" fmla="*/ 6986 w 6349914"/>
                  <a:gd name="connsiteY0" fmla="*/ 0 h 1092576"/>
                  <a:gd name="connsiteX1" fmla="*/ 41710 w 6349914"/>
                  <a:gd name="connsiteY1" fmla="*/ 428263 h 1092576"/>
                  <a:gd name="connsiteX2" fmla="*/ 319503 w 6349914"/>
                  <a:gd name="connsiteY2" fmla="*/ 891249 h 1092576"/>
                  <a:gd name="connsiteX3" fmla="*/ 956110 w 6349914"/>
                  <a:gd name="connsiteY3" fmla="*/ 1064870 h 1092576"/>
                  <a:gd name="connsiteX4" fmla="*/ 4694733 w 6349914"/>
                  <a:gd name="connsiteY4" fmla="*/ 1041720 h 1092576"/>
                  <a:gd name="connsiteX5" fmla="*/ 5643857 w 6349914"/>
                  <a:gd name="connsiteY5" fmla="*/ 659756 h 1092576"/>
                  <a:gd name="connsiteX6" fmla="*/ 6072120 w 6349914"/>
                  <a:gd name="connsiteY6" fmla="*/ 428263 h 1092576"/>
                  <a:gd name="connsiteX7" fmla="*/ 6349914 w 6349914"/>
                  <a:gd name="connsiteY7" fmla="*/ 416689 h 1092576"/>
                  <a:gd name="connsiteX0" fmla="*/ 6986 w 6349914"/>
                  <a:gd name="connsiteY0" fmla="*/ 0 h 1092576"/>
                  <a:gd name="connsiteX1" fmla="*/ 41710 w 6349914"/>
                  <a:gd name="connsiteY1" fmla="*/ 428263 h 1092576"/>
                  <a:gd name="connsiteX2" fmla="*/ 319503 w 6349914"/>
                  <a:gd name="connsiteY2" fmla="*/ 891249 h 1092576"/>
                  <a:gd name="connsiteX3" fmla="*/ 956110 w 6349914"/>
                  <a:gd name="connsiteY3" fmla="*/ 1064870 h 1092576"/>
                  <a:gd name="connsiteX4" fmla="*/ 4694733 w 6349914"/>
                  <a:gd name="connsiteY4" fmla="*/ 1041720 h 1092576"/>
                  <a:gd name="connsiteX5" fmla="*/ 5643857 w 6349914"/>
                  <a:gd name="connsiteY5" fmla="*/ 659756 h 1092576"/>
                  <a:gd name="connsiteX6" fmla="*/ 6072120 w 6349914"/>
                  <a:gd name="connsiteY6" fmla="*/ 428263 h 1092576"/>
                  <a:gd name="connsiteX7" fmla="*/ 6349914 w 6349914"/>
                  <a:gd name="connsiteY7" fmla="*/ 416689 h 1092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349914" h="1092576">
                    <a:moveTo>
                      <a:pt x="6986" y="0"/>
                    </a:moveTo>
                    <a:cubicBezTo>
                      <a:pt x="-2660" y="145648"/>
                      <a:pt x="-10376" y="279722"/>
                      <a:pt x="41710" y="428263"/>
                    </a:cubicBezTo>
                    <a:cubicBezTo>
                      <a:pt x="93796" y="576805"/>
                      <a:pt x="155528" y="761998"/>
                      <a:pt x="319503" y="891249"/>
                    </a:cubicBezTo>
                    <a:cubicBezTo>
                      <a:pt x="483478" y="1020500"/>
                      <a:pt x="550996" y="1028217"/>
                      <a:pt x="956110" y="1064870"/>
                    </a:cubicBezTo>
                    <a:cubicBezTo>
                      <a:pt x="1361224" y="1101523"/>
                      <a:pt x="3913442" y="1109239"/>
                      <a:pt x="4694733" y="1041720"/>
                    </a:cubicBezTo>
                    <a:cubicBezTo>
                      <a:pt x="5476024" y="974201"/>
                      <a:pt x="5367994" y="854596"/>
                      <a:pt x="5643857" y="659756"/>
                    </a:cubicBezTo>
                    <a:cubicBezTo>
                      <a:pt x="5919720" y="464916"/>
                      <a:pt x="5954444" y="468774"/>
                      <a:pt x="6072120" y="428263"/>
                    </a:cubicBezTo>
                    <a:cubicBezTo>
                      <a:pt x="6189796" y="387752"/>
                      <a:pt x="6334481" y="403185"/>
                      <a:pt x="6349914" y="416689"/>
                    </a:cubicBezTo>
                  </a:path>
                </a:pathLst>
              </a:cu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1600"/>
              </a:p>
            </p:txBody>
          </p:sp>
          <p:sp>
            <p:nvSpPr>
              <p:cNvPr id="56" name="Rectangle 55"/>
              <p:cNvSpPr/>
              <p:nvPr/>
            </p:nvSpPr>
            <p:spPr>
              <a:xfrm>
                <a:off x="2801073" y="4815068"/>
                <a:ext cx="3680750" cy="5092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1600"/>
              </a:p>
            </p:txBody>
          </p:sp>
          <p:sp>
            <p:nvSpPr>
              <p:cNvPr id="57" name="Rectangle 56"/>
              <p:cNvSpPr/>
              <p:nvPr/>
            </p:nvSpPr>
            <p:spPr>
              <a:xfrm>
                <a:off x="2870522" y="6180881"/>
                <a:ext cx="2882096" cy="4861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USB</a:t>
                </a:r>
                <a:endParaRPr lang="de-CH" sz="1600" dirty="0"/>
              </a:p>
            </p:txBody>
          </p:sp>
          <p:sp>
            <p:nvSpPr>
              <p:cNvPr id="55" name="TextBox 54"/>
              <p:cNvSpPr txBox="1"/>
              <p:nvPr/>
            </p:nvSpPr>
            <p:spPr>
              <a:xfrm>
                <a:off x="231495" y="4815068"/>
                <a:ext cx="4889095" cy="400110"/>
              </a:xfrm>
              <a:prstGeom prst="rect">
                <a:avLst/>
              </a:prstGeom>
              <a:noFill/>
            </p:spPr>
            <p:txBody>
              <a:bodyPr wrap="none" rtlCol="0">
                <a:spAutoFit/>
              </a:bodyPr>
              <a:lstStyle/>
              <a:p>
                <a:r>
                  <a:rPr lang="de-CH" sz="2000" b="1" dirty="0"/>
                  <a:t>520 </a:t>
                </a:r>
                <a:r>
                  <a:rPr lang="de-CH" sz="2000" b="1" dirty="0" err="1"/>
                  <a:t>nm</a:t>
                </a:r>
                <a:r>
                  <a:rPr lang="de-CH" sz="2000" b="1" dirty="0"/>
                  <a:t> </a:t>
                </a:r>
                <a:r>
                  <a:rPr lang="de-CH" sz="2000" b="1" dirty="0" err="1"/>
                  <a:t>pigtailed</a:t>
                </a:r>
                <a:r>
                  <a:rPr lang="de-CH" sz="2000" b="1" dirty="0"/>
                  <a:t> </a:t>
                </a:r>
                <a:r>
                  <a:rPr lang="de-CH" sz="2000" b="1" dirty="0" err="1"/>
                  <a:t>laser</a:t>
                </a:r>
                <a:r>
                  <a:rPr lang="de-CH" sz="2000" b="1" dirty="0"/>
                  <a:t> (PLM520.0MMF01)</a:t>
                </a:r>
              </a:p>
            </p:txBody>
          </p:sp>
          <p:sp>
            <p:nvSpPr>
              <p:cNvPr id="58" name="Rectangle 57"/>
              <p:cNvSpPr/>
              <p:nvPr/>
            </p:nvSpPr>
            <p:spPr>
              <a:xfrm>
                <a:off x="196771" y="6261904"/>
                <a:ext cx="1608881" cy="2777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1600"/>
              </a:p>
            </p:txBody>
          </p:sp>
        </p:grpSp>
        <p:sp>
          <p:nvSpPr>
            <p:cNvPr id="60" name="TextBox 59"/>
            <p:cNvSpPr txBox="1"/>
            <p:nvPr/>
          </p:nvSpPr>
          <p:spPr>
            <a:xfrm>
              <a:off x="5324356" y="-104175"/>
              <a:ext cx="6629315" cy="400110"/>
            </a:xfrm>
            <a:prstGeom prst="rect">
              <a:avLst/>
            </a:prstGeom>
            <a:noFill/>
          </p:spPr>
          <p:txBody>
            <a:bodyPr wrap="none" rtlCol="0">
              <a:spAutoFit/>
            </a:bodyPr>
            <a:lstStyle/>
            <a:p>
              <a:r>
                <a:rPr lang="en-US" sz="2000" b="1" dirty="0"/>
                <a:t>Optical spectrometer (Ocean Optics HR400 or HR4PRO)</a:t>
              </a:r>
              <a:endParaRPr lang="de-CH" sz="2000" b="1" dirty="0"/>
            </a:p>
          </p:txBody>
        </p:sp>
        <p:sp>
          <p:nvSpPr>
            <p:cNvPr id="61" name="TextBox 60"/>
            <p:cNvSpPr txBox="1"/>
            <p:nvPr/>
          </p:nvSpPr>
          <p:spPr>
            <a:xfrm>
              <a:off x="10035252" y="2905245"/>
              <a:ext cx="1457771" cy="400110"/>
            </a:xfrm>
            <a:prstGeom prst="rect">
              <a:avLst/>
            </a:prstGeom>
            <a:noFill/>
          </p:spPr>
          <p:txBody>
            <a:bodyPr wrap="none" rtlCol="0">
              <a:spAutoFit/>
            </a:bodyPr>
            <a:lstStyle/>
            <a:p>
              <a:r>
                <a:rPr lang="en-US" sz="2000" b="1" dirty="0"/>
                <a:t>Control PC</a:t>
              </a:r>
              <a:endParaRPr lang="de-CH" sz="2000" b="1" dirty="0"/>
            </a:p>
          </p:txBody>
        </p:sp>
        <p:sp>
          <p:nvSpPr>
            <p:cNvPr id="62" name="TextBox 61"/>
            <p:cNvSpPr txBox="1"/>
            <p:nvPr/>
          </p:nvSpPr>
          <p:spPr>
            <a:xfrm>
              <a:off x="254643" y="-115216"/>
              <a:ext cx="3555525" cy="400110"/>
            </a:xfrm>
            <a:prstGeom prst="rect">
              <a:avLst/>
            </a:prstGeom>
            <a:noFill/>
          </p:spPr>
          <p:txBody>
            <a:bodyPr wrap="none" rtlCol="0">
              <a:spAutoFit/>
            </a:bodyPr>
            <a:lstStyle/>
            <a:p>
              <a:r>
                <a:rPr lang="de-CH" sz="2000" b="1" dirty="0"/>
                <a:t>Double‐</a:t>
              </a:r>
              <a:r>
                <a:rPr lang="de-CH" sz="2000" b="1" dirty="0" err="1"/>
                <a:t>volume</a:t>
              </a:r>
              <a:r>
                <a:rPr lang="de-CH" sz="2000" b="1" dirty="0"/>
                <a:t> </a:t>
              </a:r>
              <a:r>
                <a:rPr lang="de-CH" sz="2000" b="1" dirty="0" err="1"/>
                <a:t>pressure</a:t>
              </a:r>
              <a:r>
                <a:rPr lang="de-CH" sz="2000" b="1" dirty="0"/>
                <a:t> </a:t>
              </a:r>
              <a:r>
                <a:rPr lang="de-CH" sz="2000" b="1" dirty="0" err="1"/>
                <a:t>cell</a:t>
              </a:r>
              <a:endParaRPr lang="de-CH" sz="2000" b="1" dirty="0"/>
            </a:p>
          </p:txBody>
        </p:sp>
        <p:sp>
          <p:nvSpPr>
            <p:cNvPr id="63" name="Rectangle 62"/>
            <p:cNvSpPr/>
            <p:nvPr/>
          </p:nvSpPr>
          <p:spPr>
            <a:xfrm>
              <a:off x="5636871" y="5798916"/>
              <a:ext cx="138896" cy="4514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1600"/>
            </a:p>
          </p:txBody>
        </p:sp>
        <p:sp>
          <p:nvSpPr>
            <p:cNvPr id="64" name="Rectangle 63"/>
            <p:cNvSpPr/>
            <p:nvPr/>
          </p:nvSpPr>
          <p:spPr>
            <a:xfrm>
              <a:off x="3412663" y="5834063"/>
              <a:ext cx="57151" cy="3524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1600"/>
            </a:p>
          </p:txBody>
        </p:sp>
        <p:sp>
          <p:nvSpPr>
            <p:cNvPr id="65" name="Rectangle 64"/>
            <p:cNvSpPr/>
            <p:nvPr/>
          </p:nvSpPr>
          <p:spPr>
            <a:xfrm>
              <a:off x="3419476" y="5222411"/>
              <a:ext cx="57151" cy="3524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1600"/>
            </a:p>
          </p:txBody>
        </p:sp>
        <p:sp>
          <p:nvSpPr>
            <p:cNvPr id="66" name="Rectangle 65"/>
            <p:cNvSpPr/>
            <p:nvPr/>
          </p:nvSpPr>
          <p:spPr>
            <a:xfrm>
              <a:off x="3829050" y="5262562"/>
              <a:ext cx="57150" cy="3524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1600"/>
            </a:p>
          </p:txBody>
        </p:sp>
        <p:sp>
          <p:nvSpPr>
            <p:cNvPr id="67" name="Rectangle 66"/>
            <p:cNvSpPr/>
            <p:nvPr/>
          </p:nvSpPr>
          <p:spPr>
            <a:xfrm>
              <a:off x="4486274" y="5295900"/>
              <a:ext cx="242887" cy="3524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1600"/>
            </a:p>
          </p:txBody>
        </p:sp>
      </p:grpSp>
    </p:spTree>
    <p:extLst>
      <p:ext uri="{BB962C8B-B14F-4D97-AF65-F5344CB8AC3E}">
        <p14:creationId xmlns:p14="http://schemas.microsoft.com/office/powerpoint/2010/main" val="17178853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Common tuning parameters</a:t>
            </a:r>
            <a:endParaRPr lang="de-CH" dirty="0"/>
          </a:p>
        </p:txBody>
      </p:sp>
      <p:sp>
        <p:nvSpPr>
          <p:cNvPr id="4" name="Slide Number Placeholder 3"/>
          <p:cNvSpPr>
            <a:spLocks noGrp="1"/>
          </p:cNvSpPr>
          <p:nvPr>
            <p:ph type="sldNum" sz="quarter" idx="16"/>
          </p:nvPr>
        </p:nvSpPr>
        <p:spPr/>
        <p:txBody>
          <a:bodyPr/>
          <a:lstStyle/>
          <a:p>
            <a:pPr algn="r">
              <a:defRPr/>
            </a:pPr>
            <a:r>
              <a:rPr lang="de-DE"/>
              <a:t>Seite </a:t>
            </a:r>
            <a:fld id="{EBC07571-3134-BB4B-B83F-1A9FE18D34F3}" type="slidenum">
              <a:rPr lang="de-DE" smtClean="0"/>
              <a:pPr algn="r">
                <a:defRPr/>
              </a:pPr>
              <a:t>2</a:t>
            </a:fld>
            <a:endParaRPr lang="de-DE" dirty="0"/>
          </a:p>
        </p:txBody>
      </p:sp>
      <p:grpSp>
        <p:nvGrpSpPr>
          <p:cNvPr id="10" name="Group 9"/>
          <p:cNvGrpSpPr/>
          <p:nvPr/>
        </p:nvGrpSpPr>
        <p:grpSpPr>
          <a:xfrm>
            <a:off x="911424" y="970165"/>
            <a:ext cx="3969973" cy="5653835"/>
            <a:chOff x="1234480" y="707638"/>
            <a:chExt cx="2977480" cy="4240376"/>
          </a:xfrm>
        </p:grpSpPr>
        <p:grpSp>
          <p:nvGrpSpPr>
            <p:cNvPr id="8" name="Group 7"/>
            <p:cNvGrpSpPr/>
            <p:nvPr/>
          </p:nvGrpSpPr>
          <p:grpSpPr>
            <a:xfrm>
              <a:off x="1691680" y="707638"/>
              <a:ext cx="2520280" cy="4240376"/>
              <a:chOff x="899593" y="597375"/>
              <a:chExt cx="2520280" cy="4240376"/>
            </a:xfrm>
          </p:grpSpPr>
          <p:pic>
            <p:nvPicPr>
              <p:cNvPr id="5" name="Picture 4"/>
              <p:cNvPicPr>
                <a:picLocks noChangeAspect="1"/>
              </p:cNvPicPr>
              <p:nvPr/>
            </p:nvPicPr>
            <p:blipFill>
              <a:blip r:embed="rId2"/>
              <a:stretch>
                <a:fillRect/>
              </a:stretch>
            </p:blipFill>
            <p:spPr>
              <a:xfrm>
                <a:off x="899593" y="597375"/>
                <a:ext cx="2520280" cy="1336512"/>
              </a:xfrm>
              <a:prstGeom prst="rect">
                <a:avLst/>
              </a:prstGeom>
            </p:spPr>
          </p:pic>
          <p:pic>
            <p:nvPicPr>
              <p:cNvPr id="6" name="Picture 5"/>
              <p:cNvPicPr>
                <a:picLocks noChangeAspect="1"/>
              </p:cNvPicPr>
              <p:nvPr/>
            </p:nvPicPr>
            <p:blipFill rotWithShape="1">
              <a:blip r:embed="rId3"/>
              <a:srcRect l="1" r="2119"/>
              <a:stretch/>
            </p:blipFill>
            <p:spPr>
              <a:xfrm>
                <a:off x="899593" y="1933887"/>
                <a:ext cx="2502000" cy="1439445"/>
              </a:xfrm>
              <a:prstGeom prst="rect">
                <a:avLst/>
              </a:prstGeom>
            </p:spPr>
          </p:pic>
          <p:pic>
            <p:nvPicPr>
              <p:cNvPr id="7" name="Picture 6"/>
              <p:cNvPicPr>
                <a:picLocks noChangeAspect="1"/>
              </p:cNvPicPr>
              <p:nvPr/>
            </p:nvPicPr>
            <p:blipFill>
              <a:blip r:embed="rId4"/>
              <a:stretch>
                <a:fillRect/>
              </a:stretch>
            </p:blipFill>
            <p:spPr>
              <a:xfrm>
                <a:off x="899593" y="3400259"/>
                <a:ext cx="2520280" cy="1437492"/>
              </a:xfrm>
              <a:prstGeom prst="rect">
                <a:avLst/>
              </a:prstGeom>
            </p:spPr>
          </p:pic>
        </p:grpSp>
        <p:sp>
          <p:nvSpPr>
            <p:cNvPr id="9" name="TextBox 8"/>
            <p:cNvSpPr txBox="1"/>
            <p:nvPr/>
          </p:nvSpPr>
          <p:spPr>
            <a:xfrm>
              <a:off x="1234480" y="1102823"/>
              <a:ext cx="914400" cy="914400"/>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US" sz="3733" i="1" dirty="0">
                  <a:solidFill>
                    <a:srgbClr val="000000"/>
                  </a:solidFill>
                  <a:latin typeface="Calibri"/>
                </a:rPr>
                <a:t>T</a:t>
              </a:r>
            </a:p>
            <a:p>
              <a:pPr eaLnBrk="1" hangingPunct="1">
                <a:lnSpc>
                  <a:spcPct val="110000"/>
                </a:lnSpc>
                <a:spcBef>
                  <a:spcPct val="0"/>
                </a:spcBef>
                <a:buClr>
                  <a:srgbClr val="000000"/>
                </a:buClr>
              </a:pPr>
              <a:endParaRPr lang="en-US" sz="3733" i="1" dirty="0">
                <a:solidFill>
                  <a:srgbClr val="000000"/>
                </a:solidFill>
                <a:latin typeface="Calibri"/>
              </a:endParaRPr>
            </a:p>
            <a:p>
              <a:pPr eaLnBrk="1" hangingPunct="1">
                <a:lnSpc>
                  <a:spcPct val="110000"/>
                </a:lnSpc>
                <a:spcBef>
                  <a:spcPct val="0"/>
                </a:spcBef>
                <a:buClr>
                  <a:srgbClr val="000000"/>
                </a:buClr>
              </a:pPr>
              <a:endParaRPr lang="en-US" sz="3733" i="1" dirty="0">
                <a:solidFill>
                  <a:srgbClr val="000000"/>
                </a:solidFill>
                <a:latin typeface="Calibri"/>
              </a:endParaRPr>
            </a:p>
            <a:p>
              <a:pPr eaLnBrk="1" hangingPunct="1">
                <a:lnSpc>
                  <a:spcPct val="110000"/>
                </a:lnSpc>
                <a:spcBef>
                  <a:spcPct val="0"/>
                </a:spcBef>
                <a:buClr>
                  <a:srgbClr val="000000"/>
                </a:buClr>
              </a:pPr>
              <a:r>
                <a:rPr lang="en-US" sz="3733" i="1" dirty="0">
                  <a:solidFill>
                    <a:srgbClr val="000000"/>
                  </a:solidFill>
                  <a:latin typeface="Calibri"/>
                </a:rPr>
                <a:t>B</a:t>
              </a:r>
            </a:p>
            <a:p>
              <a:pPr eaLnBrk="1" hangingPunct="1">
                <a:lnSpc>
                  <a:spcPct val="110000"/>
                </a:lnSpc>
                <a:spcBef>
                  <a:spcPct val="0"/>
                </a:spcBef>
                <a:buClr>
                  <a:srgbClr val="000000"/>
                </a:buClr>
              </a:pPr>
              <a:endParaRPr lang="en-US" sz="3733" i="1" dirty="0">
                <a:solidFill>
                  <a:srgbClr val="000000"/>
                </a:solidFill>
                <a:latin typeface="Calibri"/>
              </a:endParaRPr>
            </a:p>
            <a:p>
              <a:pPr eaLnBrk="1" hangingPunct="1">
                <a:lnSpc>
                  <a:spcPct val="110000"/>
                </a:lnSpc>
                <a:spcBef>
                  <a:spcPct val="0"/>
                </a:spcBef>
                <a:buClr>
                  <a:srgbClr val="000000"/>
                </a:buClr>
              </a:pPr>
              <a:endParaRPr lang="en-US" sz="3733" i="1" dirty="0">
                <a:solidFill>
                  <a:srgbClr val="000000"/>
                </a:solidFill>
                <a:latin typeface="Calibri"/>
              </a:endParaRPr>
            </a:p>
            <a:p>
              <a:pPr eaLnBrk="1" hangingPunct="1">
                <a:lnSpc>
                  <a:spcPct val="110000"/>
                </a:lnSpc>
                <a:spcBef>
                  <a:spcPct val="0"/>
                </a:spcBef>
                <a:buClr>
                  <a:srgbClr val="000000"/>
                </a:buClr>
              </a:pPr>
              <a:r>
                <a:rPr lang="en-US" sz="3733" i="1" dirty="0">
                  <a:solidFill>
                    <a:srgbClr val="000000"/>
                  </a:solidFill>
                  <a:latin typeface="Calibri"/>
                </a:rPr>
                <a:t>P</a:t>
              </a:r>
              <a:endParaRPr lang="de-CH" sz="3733" i="1" dirty="0" err="1">
                <a:solidFill>
                  <a:srgbClr val="000000"/>
                </a:solidFill>
                <a:latin typeface="Calibri"/>
              </a:endParaRPr>
            </a:p>
          </p:txBody>
        </p:sp>
      </p:grpSp>
      <p:pic>
        <p:nvPicPr>
          <p:cNvPr id="1026" name="Picture 2" descr="https://upload.wikimedia.org/wikipedia/commons/thumb/0/08/Phase_diagram_of_water.svg/700px-Phase_diagram_of_water.svg.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474143" y="932723"/>
            <a:ext cx="3077207" cy="2598043"/>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p:cNvSpPr txBox="1"/>
          <p:nvPr/>
        </p:nvSpPr>
        <p:spPr>
          <a:xfrm>
            <a:off x="8592277" y="618493"/>
            <a:ext cx="1219200" cy="1219200"/>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US" sz="2400" i="1" dirty="0">
                <a:solidFill>
                  <a:srgbClr val="000000"/>
                </a:solidFill>
                <a:latin typeface="Calibri"/>
              </a:rPr>
              <a:t>P-T</a:t>
            </a:r>
            <a:r>
              <a:rPr lang="en-US" sz="2400" dirty="0">
                <a:solidFill>
                  <a:srgbClr val="000000"/>
                </a:solidFill>
                <a:latin typeface="Calibri"/>
              </a:rPr>
              <a:t> phase diagram of water</a:t>
            </a:r>
            <a:endParaRPr lang="de-CH" sz="2400" dirty="0" err="1">
              <a:solidFill>
                <a:srgbClr val="000000"/>
              </a:solidFill>
              <a:latin typeface="Calibri"/>
            </a:endParaRPr>
          </a:p>
        </p:txBody>
      </p:sp>
      <p:pic>
        <p:nvPicPr>
          <p:cNvPr id="13" name="Picture 12"/>
          <p:cNvPicPr>
            <a:picLocks noChangeAspect="1"/>
          </p:cNvPicPr>
          <p:nvPr/>
        </p:nvPicPr>
        <p:blipFill>
          <a:blip r:embed="rId6"/>
          <a:stretch>
            <a:fillRect/>
          </a:stretch>
        </p:blipFill>
        <p:spPr>
          <a:xfrm>
            <a:off x="5560629" y="3951063"/>
            <a:ext cx="4649987" cy="2819372"/>
          </a:xfrm>
          <a:prstGeom prst="rect">
            <a:avLst/>
          </a:prstGeom>
        </p:spPr>
      </p:pic>
      <p:sp>
        <p:nvSpPr>
          <p:cNvPr id="15" name="TextBox 14"/>
          <p:cNvSpPr txBox="1"/>
          <p:nvPr/>
        </p:nvSpPr>
        <p:spPr>
          <a:xfrm>
            <a:off x="5807968" y="3649960"/>
            <a:ext cx="1219200" cy="1219200"/>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US" sz="2400" dirty="0">
                <a:solidFill>
                  <a:srgbClr val="000000"/>
                </a:solidFill>
                <a:latin typeface="Calibri"/>
              </a:rPr>
              <a:t>Room temperature superconductivity</a:t>
            </a:r>
            <a:endParaRPr lang="de-CH" sz="2400" dirty="0" err="1">
              <a:solidFill>
                <a:srgbClr val="000000"/>
              </a:solidFill>
              <a:latin typeface="Calibri"/>
            </a:endParaRPr>
          </a:p>
        </p:txBody>
      </p:sp>
      <p:sp>
        <p:nvSpPr>
          <p:cNvPr id="2" name="TextBox 1">
            <a:extLst>
              <a:ext uri="{FF2B5EF4-FFF2-40B4-BE49-F238E27FC236}">
                <a16:creationId xmlns:a16="http://schemas.microsoft.com/office/drawing/2014/main" id="{C998CC7B-1652-1DAB-3B8C-FCD344E6ACFA}"/>
              </a:ext>
            </a:extLst>
          </p:cNvPr>
          <p:cNvSpPr txBox="1"/>
          <p:nvPr/>
        </p:nvSpPr>
        <p:spPr>
          <a:xfrm>
            <a:off x="10920536" y="6404573"/>
            <a:ext cx="1096454" cy="307777"/>
          </a:xfrm>
          <a:prstGeom prst="rect">
            <a:avLst/>
          </a:prstGeom>
          <a:noFill/>
        </p:spPr>
        <p:txBody>
          <a:bodyPr wrap="none" lIns="0" tIns="0" rIns="0" bIns="0" rtlCol="0">
            <a:spAutoFit/>
          </a:bodyPr>
          <a:lstStyle/>
          <a:p>
            <a:pPr algn="l"/>
            <a:r>
              <a:rPr lang="en-US" sz="2000" dirty="0">
                <a:solidFill>
                  <a:schemeClr val="accent1"/>
                </a:solidFill>
              </a:rPr>
              <a:t>Wikipedia</a:t>
            </a:r>
            <a:endParaRPr lang="de-CH" sz="2000" dirty="0">
              <a:solidFill>
                <a:schemeClr val="accent1"/>
              </a:solidFill>
            </a:endParaRPr>
          </a:p>
        </p:txBody>
      </p:sp>
    </p:spTree>
    <p:extLst>
      <p:ext uri="{BB962C8B-B14F-4D97-AF65-F5344CB8AC3E}">
        <p14:creationId xmlns:p14="http://schemas.microsoft.com/office/powerpoint/2010/main" val="442607445"/>
      </p:ext>
    </p:ext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Laser safety</a:t>
            </a:r>
            <a:endParaRPr lang="de-CH" dirty="0"/>
          </a:p>
        </p:txBody>
      </p:sp>
      <p:sp>
        <p:nvSpPr>
          <p:cNvPr id="3" name="Slide Number Placeholder 2"/>
          <p:cNvSpPr>
            <a:spLocks noGrp="1"/>
          </p:cNvSpPr>
          <p:nvPr>
            <p:ph type="sldNum" sz="quarter" idx="12"/>
          </p:nvPr>
        </p:nvSpPr>
        <p:spPr/>
        <p:txBody>
          <a:bodyPr/>
          <a:lstStyle/>
          <a:p>
            <a:pPr algn="r">
              <a:defRPr/>
            </a:pPr>
            <a:r>
              <a:rPr lang="de-DE"/>
              <a:t>Page </a:t>
            </a:r>
            <a:fld id="{EBC07571-3134-BB4B-B83F-1A9FE18D34F3}" type="slidenum">
              <a:rPr lang="de-DE" smtClean="0"/>
              <a:pPr algn="r">
                <a:defRPr/>
              </a:pPr>
              <a:t>20</a:t>
            </a:fld>
            <a:endParaRPr lang="de-DE" dirty="0"/>
          </a:p>
        </p:txBody>
      </p:sp>
      <p:pic>
        <p:nvPicPr>
          <p:cNvPr id="4" name="Picture 3"/>
          <p:cNvPicPr>
            <a:picLocks noChangeAspect="1"/>
          </p:cNvPicPr>
          <p:nvPr/>
        </p:nvPicPr>
        <p:blipFill>
          <a:blip r:embed="rId2"/>
          <a:stretch>
            <a:fillRect/>
          </a:stretch>
        </p:blipFill>
        <p:spPr>
          <a:xfrm>
            <a:off x="1487488" y="1120839"/>
            <a:ext cx="9217024" cy="5670831"/>
          </a:xfrm>
          <a:prstGeom prst="rect">
            <a:avLst/>
          </a:prstGeom>
        </p:spPr>
      </p:pic>
      <p:sp>
        <p:nvSpPr>
          <p:cNvPr id="5" name="Rounded Rectangle 4"/>
          <p:cNvSpPr/>
          <p:nvPr/>
        </p:nvSpPr>
        <p:spPr bwMode="auto">
          <a:xfrm>
            <a:off x="1007435" y="4773150"/>
            <a:ext cx="9889099" cy="1949276"/>
          </a:xfrm>
          <a:prstGeom prst="roundRect">
            <a:avLst/>
          </a:prstGeom>
          <a:noFill/>
          <a:ln w="47625" cap="flat" cmpd="sng" algn="ctr">
            <a:solidFill>
              <a:srgbClr val="197418"/>
            </a:solid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pPr defTabSz="1219170" eaLnBrk="0" fontAlgn="base" hangingPunct="0">
              <a:spcBef>
                <a:spcPct val="0"/>
              </a:spcBef>
              <a:spcAft>
                <a:spcPct val="0"/>
              </a:spcAft>
            </a:pPr>
            <a:endParaRPr lang="de-CH" sz="3200">
              <a:latin typeface="Times" charset="0"/>
            </a:endParaRPr>
          </a:p>
        </p:txBody>
      </p:sp>
    </p:spTree>
    <p:extLst>
      <p:ext uri="{BB962C8B-B14F-4D97-AF65-F5344CB8AC3E}">
        <p14:creationId xmlns:p14="http://schemas.microsoft.com/office/powerpoint/2010/main" val="3155140601"/>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3" name="Group 102"/>
          <p:cNvGrpSpPr/>
          <p:nvPr/>
        </p:nvGrpSpPr>
        <p:grpSpPr>
          <a:xfrm>
            <a:off x="1" y="1363510"/>
            <a:ext cx="12056964" cy="4369747"/>
            <a:chOff x="140239" y="1119923"/>
            <a:chExt cx="12056964" cy="4369746"/>
          </a:xfrm>
        </p:grpSpPr>
        <p:grpSp>
          <p:nvGrpSpPr>
            <p:cNvPr id="94" name="Group 93"/>
            <p:cNvGrpSpPr/>
            <p:nvPr/>
          </p:nvGrpSpPr>
          <p:grpSpPr>
            <a:xfrm>
              <a:off x="140239" y="1119923"/>
              <a:ext cx="12056964" cy="4369746"/>
              <a:chOff x="115986" y="1129448"/>
              <a:chExt cx="12056964" cy="4369746"/>
            </a:xfrm>
          </p:grpSpPr>
          <p:grpSp>
            <p:nvGrpSpPr>
              <p:cNvPr id="74" name="Group 73"/>
              <p:cNvGrpSpPr/>
              <p:nvPr/>
            </p:nvGrpSpPr>
            <p:grpSpPr>
              <a:xfrm>
                <a:off x="115986" y="1129448"/>
                <a:ext cx="12056964" cy="4369746"/>
                <a:chOff x="115986" y="1129448"/>
                <a:chExt cx="12056964" cy="4369746"/>
              </a:xfrm>
            </p:grpSpPr>
            <p:grpSp>
              <p:nvGrpSpPr>
                <p:cNvPr id="61" name="Group 60"/>
                <p:cNvGrpSpPr>
                  <a:grpSpLocks noChangeAspect="1"/>
                </p:cNvGrpSpPr>
                <p:nvPr/>
              </p:nvGrpSpPr>
              <p:grpSpPr>
                <a:xfrm>
                  <a:off x="115986" y="1636774"/>
                  <a:ext cx="12056964" cy="3862420"/>
                  <a:chOff x="-19390" y="1703448"/>
                  <a:chExt cx="12327616" cy="3949122"/>
                </a:xfrm>
              </p:grpSpPr>
              <p:pic>
                <p:nvPicPr>
                  <p:cNvPr id="6" name="Picture 5"/>
                  <p:cNvPicPr>
                    <a:picLocks noChangeAspect="1"/>
                  </p:cNvPicPr>
                  <p:nvPr/>
                </p:nvPicPr>
                <p:blipFill>
                  <a:blip r:embed="rId2"/>
                  <a:stretch>
                    <a:fillRect/>
                  </a:stretch>
                </p:blipFill>
                <p:spPr>
                  <a:xfrm>
                    <a:off x="-19390" y="2145809"/>
                    <a:ext cx="2760175" cy="2536031"/>
                  </a:xfrm>
                  <a:prstGeom prst="rect">
                    <a:avLst/>
                  </a:prstGeom>
                </p:spPr>
              </p:pic>
              <p:pic>
                <p:nvPicPr>
                  <p:cNvPr id="9" name="Picture 8"/>
                  <p:cNvPicPr>
                    <a:picLocks noChangeAspect="1"/>
                  </p:cNvPicPr>
                  <p:nvPr/>
                </p:nvPicPr>
                <p:blipFill rotWithShape="1">
                  <a:blip r:embed="rId3">
                    <a:extLst>
                      <a:ext uri="{28A0092B-C50C-407E-A947-70E740481C1C}">
                        <a14:useLocalDpi xmlns:a14="http://schemas.microsoft.com/office/drawing/2010/main" val="0"/>
                      </a:ext>
                    </a:extLst>
                  </a:blip>
                  <a:srcRect l="23781" t="29400" r="9411" b="19685"/>
                  <a:stretch/>
                </p:blipFill>
                <p:spPr>
                  <a:xfrm>
                    <a:off x="8281428" y="1800224"/>
                    <a:ext cx="4026798" cy="3755572"/>
                  </a:xfrm>
                  <a:prstGeom prst="rect">
                    <a:avLst/>
                  </a:prstGeom>
                </p:spPr>
              </p:pic>
              <p:pic>
                <p:nvPicPr>
                  <p:cNvPr id="10" name="Picture 9"/>
                  <p:cNvPicPr>
                    <a:picLocks noChangeAspect="1"/>
                  </p:cNvPicPr>
                  <p:nvPr/>
                </p:nvPicPr>
                <p:blipFill rotWithShape="1">
                  <a:blip r:embed="rId4">
                    <a:extLst>
                      <a:ext uri="{28A0092B-C50C-407E-A947-70E740481C1C}">
                        <a14:useLocalDpi xmlns:a14="http://schemas.microsoft.com/office/drawing/2010/main" val="0"/>
                      </a:ext>
                    </a:extLst>
                  </a:blip>
                  <a:srcRect l="17158" t="24621" r="14106" b="21840"/>
                  <a:stretch/>
                </p:blipFill>
                <p:spPr>
                  <a:xfrm>
                    <a:off x="2979750" y="1703448"/>
                    <a:ext cx="4143007" cy="3949122"/>
                  </a:xfrm>
                  <a:prstGeom prst="rect">
                    <a:avLst/>
                  </a:prstGeom>
                </p:spPr>
              </p:pic>
              <p:sp>
                <p:nvSpPr>
                  <p:cNvPr id="11" name="TextBox 10"/>
                  <p:cNvSpPr txBox="1"/>
                  <p:nvPr/>
                </p:nvSpPr>
                <p:spPr>
                  <a:xfrm>
                    <a:off x="6998850" y="5203482"/>
                    <a:ext cx="1235927" cy="346154"/>
                  </a:xfrm>
                  <a:prstGeom prst="rect">
                    <a:avLst/>
                  </a:prstGeom>
                  <a:noFill/>
                </p:spPr>
                <p:txBody>
                  <a:bodyPr wrap="none" rtlCol="0">
                    <a:spAutoFit/>
                  </a:bodyPr>
                  <a:lstStyle/>
                  <a:p>
                    <a:pPr algn="ctr"/>
                    <a:r>
                      <a:rPr lang="de-CH" sz="1600" b="1" dirty="0" err="1">
                        <a:solidFill>
                          <a:srgbClr val="FF0000"/>
                        </a:solidFill>
                      </a:rPr>
                      <a:t>cooling</a:t>
                    </a:r>
                    <a:r>
                      <a:rPr lang="de-CH" sz="1600" b="1" dirty="0">
                        <a:solidFill>
                          <a:srgbClr val="FF0000"/>
                        </a:solidFill>
                      </a:rPr>
                      <a:t> </a:t>
                    </a:r>
                    <a:r>
                      <a:rPr lang="de-CH" sz="1600" b="1" dirty="0" err="1">
                        <a:solidFill>
                          <a:srgbClr val="FF0000"/>
                        </a:solidFill>
                      </a:rPr>
                      <a:t>fan</a:t>
                    </a:r>
                    <a:endParaRPr lang="de-CH" sz="1600" b="1" dirty="0">
                      <a:solidFill>
                        <a:srgbClr val="FF0000"/>
                      </a:solidFill>
                    </a:endParaRPr>
                  </a:p>
                </p:txBody>
              </p:sp>
              <p:cxnSp>
                <p:nvCxnSpPr>
                  <p:cNvPr id="13" name="Straight Arrow Connector 12"/>
                  <p:cNvCxnSpPr>
                    <a:stCxn id="11" idx="3"/>
                  </p:cNvCxnSpPr>
                  <p:nvPr/>
                </p:nvCxnSpPr>
                <p:spPr>
                  <a:xfrm>
                    <a:off x="8234777" y="5376559"/>
                    <a:ext cx="1068739" cy="11589"/>
                  </a:xfrm>
                  <a:prstGeom prst="straightConnector1">
                    <a:avLst/>
                  </a:prstGeom>
                  <a:ln w="6350">
                    <a:solidFill>
                      <a:srgbClr val="FF0000"/>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a:stCxn id="11" idx="1"/>
                  </p:cNvCxnSpPr>
                  <p:nvPr/>
                </p:nvCxnSpPr>
                <p:spPr>
                  <a:xfrm flipH="1">
                    <a:off x="6496670" y="5376559"/>
                    <a:ext cx="502180" cy="11589"/>
                  </a:xfrm>
                  <a:prstGeom prst="straightConnector1">
                    <a:avLst/>
                  </a:prstGeom>
                  <a:ln>
                    <a:solidFill>
                      <a:srgbClr val="FF0000"/>
                    </a:solidFill>
                    <a:tailEnd type="triangle" w="med" len="lg"/>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7093063" y="4537714"/>
                    <a:ext cx="1013221" cy="346154"/>
                  </a:xfrm>
                  <a:prstGeom prst="rect">
                    <a:avLst/>
                  </a:prstGeom>
                  <a:noFill/>
                </p:spPr>
                <p:txBody>
                  <a:bodyPr wrap="none" rtlCol="0">
                    <a:spAutoFit/>
                  </a:bodyPr>
                  <a:lstStyle/>
                  <a:p>
                    <a:pPr algn="ctr"/>
                    <a:r>
                      <a:rPr lang="de-CH" sz="1600" b="1" dirty="0" err="1">
                        <a:solidFill>
                          <a:srgbClr val="FF0000"/>
                        </a:solidFill>
                      </a:rPr>
                      <a:t>heatsink</a:t>
                    </a:r>
                    <a:endParaRPr lang="de-CH" sz="1600" b="1" dirty="0">
                      <a:solidFill>
                        <a:srgbClr val="FF0000"/>
                      </a:solidFill>
                    </a:endParaRPr>
                  </a:p>
                </p:txBody>
              </p:sp>
              <p:cxnSp>
                <p:nvCxnSpPr>
                  <p:cNvPr id="21" name="Straight Arrow Connector 20"/>
                  <p:cNvCxnSpPr>
                    <a:stCxn id="19" idx="1"/>
                  </p:cNvCxnSpPr>
                  <p:nvPr/>
                </p:nvCxnSpPr>
                <p:spPr>
                  <a:xfrm flipH="1">
                    <a:off x="6245364" y="4710791"/>
                    <a:ext cx="847699" cy="11588"/>
                  </a:xfrm>
                  <a:prstGeom prst="straightConnector1">
                    <a:avLst/>
                  </a:prstGeom>
                  <a:ln>
                    <a:solidFill>
                      <a:srgbClr val="FF0000"/>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a:stCxn id="19" idx="3"/>
                  </p:cNvCxnSpPr>
                  <p:nvPr/>
                </p:nvCxnSpPr>
                <p:spPr>
                  <a:xfrm>
                    <a:off x="8106285" y="4710791"/>
                    <a:ext cx="800014" cy="11588"/>
                  </a:xfrm>
                  <a:prstGeom prst="straightConnector1">
                    <a:avLst/>
                  </a:prstGeom>
                  <a:ln>
                    <a:solidFill>
                      <a:srgbClr val="FF0000"/>
                    </a:solidFill>
                    <a:tailEnd type="triangle" w="med" len="lg"/>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7281701" y="2301173"/>
                    <a:ext cx="565779" cy="346154"/>
                  </a:xfrm>
                  <a:prstGeom prst="rect">
                    <a:avLst/>
                  </a:prstGeom>
                  <a:noFill/>
                </p:spPr>
                <p:txBody>
                  <a:bodyPr wrap="none" rtlCol="0">
                    <a:spAutoFit/>
                  </a:bodyPr>
                  <a:lstStyle/>
                  <a:p>
                    <a:pPr algn="ctr"/>
                    <a:r>
                      <a:rPr lang="de-CH" sz="1600" b="1" dirty="0">
                        <a:solidFill>
                          <a:srgbClr val="FF0000"/>
                        </a:solidFill>
                      </a:rPr>
                      <a:t>LED</a:t>
                    </a:r>
                  </a:p>
                </p:txBody>
              </p:sp>
              <p:sp>
                <p:nvSpPr>
                  <p:cNvPr id="34" name="TextBox 33"/>
                  <p:cNvSpPr txBox="1"/>
                  <p:nvPr/>
                </p:nvSpPr>
                <p:spPr>
                  <a:xfrm>
                    <a:off x="7056186" y="2790695"/>
                    <a:ext cx="1086976" cy="496745"/>
                  </a:xfrm>
                  <a:prstGeom prst="rect">
                    <a:avLst/>
                  </a:prstGeom>
                  <a:noFill/>
                </p:spPr>
                <p:txBody>
                  <a:bodyPr wrap="none" rtlCol="0">
                    <a:spAutoFit/>
                  </a:bodyPr>
                  <a:lstStyle/>
                  <a:p>
                    <a:pPr algn="ctr">
                      <a:lnSpc>
                        <a:spcPts val="1500"/>
                      </a:lnSpc>
                    </a:pPr>
                    <a:r>
                      <a:rPr lang="de-CH" sz="1600" b="1" dirty="0" err="1">
                        <a:solidFill>
                          <a:srgbClr val="FF0000"/>
                        </a:solidFill>
                      </a:rPr>
                      <a:t>fiber</a:t>
                    </a:r>
                    <a:r>
                      <a:rPr lang="de-CH" sz="1600" b="1" dirty="0">
                        <a:solidFill>
                          <a:srgbClr val="FF0000"/>
                        </a:solidFill>
                      </a:rPr>
                      <a:t> </a:t>
                    </a:r>
                    <a:r>
                      <a:rPr lang="de-CH" sz="1600" b="1" dirty="0" err="1">
                        <a:solidFill>
                          <a:srgbClr val="FF0000"/>
                        </a:solidFill>
                      </a:rPr>
                      <a:t>plug</a:t>
                    </a:r>
                    <a:endParaRPr lang="de-CH" sz="1600" b="1" dirty="0">
                      <a:solidFill>
                        <a:srgbClr val="FF0000"/>
                      </a:solidFill>
                    </a:endParaRPr>
                  </a:p>
                  <a:p>
                    <a:pPr algn="ctr">
                      <a:lnSpc>
                        <a:spcPts val="1500"/>
                      </a:lnSpc>
                    </a:pPr>
                    <a:r>
                      <a:rPr lang="de-CH" sz="1600" b="1" dirty="0">
                        <a:solidFill>
                          <a:srgbClr val="FF0000"/>
                        </a:solidFill>
                      </a:rPr>
                      <a:t>(SMA905)</a:t>
                    </a:r>
                  </a:p>
                </p:txBody>
              </p:sp>
              <p:cxnSp>
                <p:nvCxnSpPr>
                  <p:cNvPr id="36" name="Straight Arrow Connector 35"/>
                  <p:cNvCxnSpPr/>
                  <p:nvPr/>
                </p:nvCxnSpPr>
                <p:spPr>
                  <a:xfrm flipH="1">
                    <a:off x="4800344" y="2949402"/>
                    <a:ext cx="2239552" cy="16076"/>
                  </a:xfrm>
                  <a:prstGeom prst="straightConnector1">
                    <a:avLst/>
                  </a:prstGeom>
                  <a:ln>
                    <a:solidFill>
                      <a:srgbClr val="FF0000"/>
                    </a:solidFill>
                    <a:tailEnd type="triangle" w="med" len="lg"/>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7318354" y="1912575"/>
                    <a:ext cx="596918" cy="346154"/>
                  </a:xfrm>
                  <a:prstGeom prst="rect">
                    <a:avLst/>
                  </a:prstGeom>
                  <a:noFill/>
                </p:spPr>
                <p:txBody>
                  <a:bodyPr wrap="none" rtlCol="0">
                    <a:spAutoFit/>
                  </a:bodyPr>
                  <a:lstStyle/>
                  <a:p>
                    <a:pPr algn="ctr"/>
                    <a:r>
                      <a:rPr lang="de-CH" sz="1600" b="1" dirty="0" err="1">
                        <a:solidFill>
                          <a:srgbClr val="FF0000"/>
                        </a:solidFill>
                      </a:rPr>
                      <a:t>lens</a:t>
                    </a:r>
                    <a:endParaRPr lang="de-CH" sz="1600" b="1" dirty="0">
                      <a:solidFill>
                        <a:srgbClr val="FF0000"/>
                      </a:solidFill>
                    </a:endParaRPr>
                  </a:p>
                </p:txBody>
              </p:sp>
              <p:cxnSp>
                <p:nvCxnSpPr>
                  <p:cNvPr id="39" name="Straight Arrow Connector 38"/>
                  <p:cNvCxnSpPr/>
                  <p:nvPr/>
                </p:nvCxnSpPr>
                <p:spPr>
                  <a:xfrm>
                    <a:off x="7844498" y="2129072"/>
                    <a:ext cx="1222889" cy="8600"/>
                  </a:xfrm>
                  <a:prstGeom prst="straightConnector1">
                    <a:avLst/>
                  </a:prstGeom>
                  <a:ln>
                    <a:solidFill>
                      <a:srgbClr val="FF0000"/>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57" name="Curved Connector 56"/>
                  <p:cNvCxnSpPr/>
                  <p:nvPr/>
                </p:nvCxnSpPr>
                <p:spPr>
                  <a:xfrm rot="10860000" flipV="1">
                    <a:off x="4424116" y="2445800"/>
                    <a:ext cx="2880000" cy="478505"/>
                  </a:xfrm>
                  <a:prstGeom prst="curvedConnector3">
                    <a:avLst>
                      <a:gd name="adj1" fmla="val 106449"/>
                    </a:avLst>
                  </a:prstGeom>
                  <a:ln>
                    <a:solidFill>
                      <a:srgbClr val="FF0000"/>
                    </a:solidFill>
                    <a:tailEnd type="triangle" w="med" len="lg"/>
                  </a:ln>
                </p:spPr>
                <p:style>
                  <a:lnRef idx="1">
                    <a:schemeClr val="accent1"/>
                  </a:lnRef>
                  <a:fillRef idx="0">
                    <a:schemeClr val="accent1"/>
                  </a:fillRef>
                  <a:effectRef idx="0">
                    <a:schemeClr val="accent1"/>
                  </a:effectRef>
                  <a:fontRef idx="minor">
                    <a:schemeClr val="tx1"/>
                  </a:fontRef>
                </p:style>
              </p:cxnSp>
            </p:grpSp>
            <p:grpSp>
              <p:nvGrpSpPr>
                <p:cNvPr id="73" name="Group 72"/>
                <p:cNvGrpSpPr/>
                <p:nvPr/>
              </p:nvGrpSpPr>
              <p:grpSpPr>
                <a:xfrm>
                  <a:off x="1836291" y="1129448"/>
                  <a:ext cx="9099120" cy="507326"/>
                  <a:chOff x="1836291" y="1129448"/>
                  <a:chExt cx="9099120" cy="507326"/>
                </a:xfrm>
              </p:grpSpPr>
              <p:sp>
                <p:nvSpPr>
                  <p:cNvPr id="62" name="TextBox 61"/>
                  <p:cNvSpPr txBox="1"/>
                  <p:nvPr/>
                </p:nvSpPr>
                <p:spPr>
                  <a:xfrm>
                    <a:off x="1836291" y="1175108"/>
                    <a:ext cx="526939" cy="461665"/>
                  </a:xfrm>
                  <a:prstGeom prst="rect">
                    <a:avLst/>
                  </a:prstGeom>
                  <a:noFill/>
                </p:spPr>
                <p:txBody>
                  <a:bodyPr wrap="none" rtlCol="0">
                    <a:spAutoFit/>
                  </a:bodyPr>
                  <a:lstStyle/>
                  <a:p>
                    <a:r>
                      <a:rPr lang="de-CH" sz="2400" dirty="0"/>
                      <a:t>(a)</a:t>
                    </a:r>
                  </a:p>
                </p:txBody>
              </p:sp>
              <p:sp>
                <p:nvSpPr>
                  <p:cNvPr id="63" name="TextBox 62"/>
                  <p:cNvSpPr txBox="1"/>
                  <p:nvPr/>
                </p:nvSpPr>
                <p:spPr>
                  <a:xfrm>
                    <a:off x="5391300" y="1129448"/>
                    <a:ext cx="537327" cy="461665"/>
                  </a:xfrm>
                  <a:prstGeom prst="rect">
                    <a:avLst/>
                  </a:prstGeom>
                  <a:noFill/>
                </p:spPr>
                <p:txBody>
                  <a:bodyPr wrap="none" rtlCol="0">
                    <a:spAutoFit/>
                  </a:bodyPr>
                  <a:lstStyle/>
                  <a:p>
                    <a:r>
                      <a:rPr lang="de-CH" sz="2400" dirty="0"/>
                      <a:t>(b)</a:t>
                    </a:r>
                  </a:p>
                </p:txBody>
              </p:sp>
              <p:sp>
                <p:nvSpPr>
                  <p:cNvPr id="64" name="TextBox 63"/>
                  <p:cNvSpPr txBox="1"/>
                  <p:nvPr/>
                </p:nvSpPr>
                <p:spPr>
                  <a:xfrm>
                    <a:off x="10409305" y="1175109"/>
                    <a:ext cx="526106" cy="461665"/>
                  </a:xfrm>
                  <a:prstGeom prst="rect">
                    <a:avLst/>
                  </a:prstGeom>
                  <a:noFill/>
                </p:spPr>
                <p:txBody>
                  <a:bodyPr wrap="none" rtlCol="0">
                    <a:spAutoFit/>
                  </a:bodyPr>
                  <a:lstStyle/>
                  <a:p>
                    <a:r>
                      <a:rPr lang="de-CH" sz="2400" dirty="0"/>
                      <a:t>(c)</a:t>
                    </a:r>
                  </a:p>
                </p:txBody>
              </p:sp>
            </p:grpSp>
          </p:grpSp>
          <p:sp>
            <p:nvSpPr>
              <p:cNvPr id="82" name="TextBox 81"/>
              <p:cNvSpPr txBox="1"/>
              <p:nvPr/>
            </p:nvSpPr>
            <p:spPr>
              <a:xfrm>
                <a:off x="7020733" y="3199013"/>
                <a:ext cx="1231426" cy="338554"/>
              </a:xfrm>
              <a:prstGeom prst="rect">
                <a:avLst/>
              </a:prstGeom>
              <a:noFill/>
            </p:spPr>
            <p:txBody>
              <a:bodyPr wrap="none" rtlCol="0">
                <a:spAutoFit/>
              </a:bodyPr>
              <a:lstStyle/>
              <a:p>
                <a:pPr algn="ctr"/>
                <a:r>
                  <a:rPr lang="de-CH" sz="1600" b="1" dirty="0" err="1">
                    <a:solidFill>
                      <a:srgbClr val="FF0000"/>
                    </a:solidFill>
                  </a:rPr>
                  <a:t>lens</a:t>
                </a:r>
                <a:r>
                  <a:rPr lang="de-CH" sz="1600" b="1" dirty="0">
                    <a:solidFill>
                      <a:srgbClr val="FF0000"/>
                    </a:solidFill>
                  </a:rPr>
                  <a:t> holder</a:t>
                </a:r>
              </a:p>
            </p:txBody>
          </p:sp>
          <p:cxnSp>
            <p:nvCxnSpPr>
              <p:cNvPr id="91" name="Straight Arrow Connector 90"/>
              <p:cNvCxnSpPr/>
              <p:nvPr/>
            </p:nvCxnSpPr>
            <p:spPr>
              <a:xfrm flipV="1">
                <a:off x="8262196" y="3383679"/>
                <a:ext cx="1131211" cy="9525"/>
              </a:xfrm>
              <a:prstGeom prst="straightConnector1">
                <a:avLst/>
              </a:prstGeom>
              <a:ln>
                <a:solidFill>
                  <a:srgbClr val="FF0000"/>
                </a:solidFill>
                <a:tailEnd type="triangle" w="med" len="lg"/>
              </a:ln>
            </p:spPr>
            <p:style>
              <a:lnRef idx="1">
                <a:schemeClr val="accent1"/>
              </a:lnRef>
              <a:fillRef idx="0">
                <a:schemeClr val="accent1"/>
              </a:fillRef>
              <a:effectRef idx="0">
                <a:schemeClr val="accent1"/>
              </a:effectRef>
              <a:fontRef idx="minor">
                <a:schemeClr val="tx1"/>
              </a:fontRef>
            </p:style>
          </p:cxnSp>
        </p:grpSp>
        <p:cxnSp>
          <p:nvCxnSpPr>
            <p:cNvPr id="98" name="Curved Connector 97"/>
            <p:cNvCxnSpPr/>
            <p:nvPr/>
          </p:nvCxnSpPr>
          <p:spPr>
            <a:xfrm>
              <a:off x="7815525" y="2363002"/>
              <a:ext cx="1476000" cy="360000"/>
            </a:xfrm>
            <a:prstGeom prst="curvedConnector3">
              <a:avLst>
                <a:gd name="adj1" fmla="val 108511"/>
              </a:avLst>
            </a:prstGeom>
            <a:ln>
              <a:solidFill>
                <a:srgbClr val="FF0000"/>
              </a:solidFill>
              <a:tailEnd type="triangle" w="med" len="lg"/>
            </a:ln>
          </p:spPr>
          <p:style>
            <a:lnRef idx="1">
              <a:schemeClr val="accent1"/>
            </a:lnRef>
            <a:fillRef idx="0">
              <a:schemeClr val="accent1"/>
            </a:fillRef>
            <a:effectRef idx="0">
              <a:schemeClr val="accent1"/>
            </a:effectRef>
            <a:fontRef idx="minor">
              <a:schemeClr val="tx1"/>
            </a:fontRef>
          </p:style>
        </p:cxnSp>
      </p:grpSp>
      <p:cxnSp>
        <p:nvCxnSpPr>
          <p:cNvPr id="3" name="Straight Connector 2"/>
          <p:cNvCxnSpPr/>
          <p:nvPr/>
        </p:nvCxnSpPr>
        <p:spPr>
          <a:xfrm flipH="1">
            <a:off x="1164771" y="3336055"/>
            <a:ext cx="10887" cy="185689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flipH="1">
            <a:off x="1556658" y="3336055"/>
            <a:ext cx="10887" cy="185689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1164771" y="5192953"/>
            <a:ext cx="391887" cy="0"/>
          </a:xfrm>
          <a:prstGeom prst="straightConnector1">
            <a:avLst/>
          </a:prstGeom>
          <a:ln>
            <a:solidFill>
              <a:schemeClr val="tx1"/>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816197" y="5211796"/>
            <a:ext cx="920445" cy="338554"/>
          </a:xfrm>
          <a:prstGeom prst="rect">
            <a:avLst/>
          </a:prstGeom>
          <a:noFill/>
        </p:spPr>
        <p:txBody>
          <a:bodyPr wrap="none" rtlCol="0">
            <a:spAutoFit/>
          </a:bodyPr>
          <a:lstStyle/>
          <a:p>
            <a:r>
              <a:rPr lang="en-US" sz="1600" dirty="0"/>
              <a:t>~1.5mm</a:t>
            </a:r>
            <a:endParaRPr lang="de-CH" sz="1600" dirty="0"/>
          </a:p>
        </p:txBody>
      </p:sp>
      <p:sp>
        <p:nvSpPr>
          <p:cNvPr id="2" name="Title 1"/>
          <p:cNvSpPr>
            <a:spLocks noGrp="1"/>
          </p:cNvSpPr>
          <p:nvPr>
            <p:ph type="title"/>
          </p:nvPr>
        </p:nvSpPr>
        <p:spPr/>
        <p:txBody>
          <a:bodyPr/>
          <a:lstStyle/>
          <a:p>
            <a:r>
              <a:rPr lang="en-US" dirty="0"/>
              <a:t>Safety concern: Laser </a:t>
            </a:r>
            <a:r>
              <a:rPr lang="en-US" i="1" dirty="0"/>
              <a:t>vs</a:t>
            </a:r>
            <a:r>
              <a:rPr lang="en-US" dirty="0"/>
              <a:t>. LED light</a:t>
            </a:r>
            <a:endParaRPr lang="de-CH" dirty="0"/>
          </a:p>
        </p:txBody>
      </p:sp>
    </p:spTree>
    <p:extLst>
      <p:ext uri="{BB962C8B-B14F-4D97-AF65-F5344CB8AC3E}">
        <p14:creationId xmlns:p14="http://schemas.microsoft.com/office/powerpoint/2010/main" val="289833736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LED light sources for </a:t>
            </a:r>
            <a:r>
              <a:rPr lang="en-US" dirty="0" err="1"/>
              <a:t>fluorescense</a:t>
            </a:r>
            <a:endParaRPr lang="de-CH" dirty="0"/>
          </a:p>
        </p:txBody>
      </p:sp>
      <p:sp>
        <p:nvSpPr>
          <p:cNvPr id="4" name="Slide Number Placeholder 3"/>
          <p:cNvSpPr>
            <a:spLocks noGrp="1"/>
          </p:cNvSpPr>
          <p:nvPr>
            <p:ph type="sldNum" sz="quarter" idx="12"/>
          </p:nvPr>
        </p:nvSpPr>
        <p:spPr/>
        <p:txBody>
          <a:bodyPr/>
          <a:lstStyle/>
          <a:p>
            <a:fld id="{B47CFF1E-F7B3-41B1-86A9-C53837F5DA87}" type="slidenum">
              <a:rPr lang="de-CH" smtClean="0"/>
              <a:t>22</a:t>
            </a:fld>
            <a:endParaRPr lang="de-CH"/>
          </a:p>
        </p:txBody>
      </p:sp>
      <p:grpSp>
        <p:nvGrpSpPr>
          <p:cNvPr id="6" name="Group 5"/>
          <p:cNvGrpSpPr>
            <a:grpSpLocks noChangeAspect="1"/>
          </p:cNvGrpSpPr>
          <p:nvPr/>
        </p:nvGrpSpPr>
        <p:grpSpPr>
          <a:xfrm>
            <a:off x="1775520" y="932723"/>
            <a:ext cx="8646056" cy="5718048"/>
            <a:chOff x="1631497" y="115737"/>
            <a:chExt cx="9744896" cy="6444808"/>
          </a:xfrm>
        </p:grpSpPr>
        <p:grpSp>
          <p:nvGrpSpPr>
            <p:cNvPr id="7" name="Group 6"/>
            <p:cNvGrpSpPr>
              <a:grpSpLocks noChangeAspect="1"/>
            </p:cNvGrpSpPr>
            <p:nvPr/>
          </p:nvGrpSpPr>
          <p:grpSpPr>
            <a:xfrm>
              <a:off x="1631497" y="115737"/>
              <a:ext cx="8531678" cy="3038550"/>
              <a:chOff x="435428" y="936000"/>
              <a:chExt cx="11321143" cy="4032000"/>
            </a:xfrm>
          </p:grpSpPr>
          <p:pic>
            <p:nvPicPr>
              <p:cNvPr id="12" name="Picture 11"/>
              <p:cNvPicPr>
                <a:picLocks noChangeAspect="1"/>
              </p:cNvPicPr>
              <p:nvPr/>
            </p:nvPicPr>
            <p:blipFill rotWithShape="1">
              <a:blip r:embed="rId2">
                <a:extLst>
                  <a:ext uri="{28A0092B-C50C-407E-A947-70E740481C1C}">
                    <a14:useLocalDpi xmlns:a14="http://schemas.microsoft.com/office/drawing/2010/main" val="0"/>
                  </a:ext>
                </a:extLst>
              </a:blip>
              <a:srcRect t="13656" b="27556"/>
              <a:stretch/>
            </p:blipFill>
            <p:spPr>
              <a:xfrm>
                <a:off x="435428" y="936000"/>
                <a:ext cx="11321143" cy="4032000"/>
              </a:xfrm>
              <a:prstGeom prst="rect">
                <a:avLst/>
              </a:prstGeom>
            </p:spPr>
          </p:pic>
          <p:sp>
            <p:nvSpPr>
              <p:cNvPr id="13" name="Oval 12"/>
              <p:cNvSpPr/>
              <p:nvPr/>
            </p:nvSpPr>
            <p:spPr>
              <a:xfrm>
                <a:off x="9958388" y="1428750"/>
                <a:ext cx="247650" cy="952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2400"/>
              </a:p>
            </p:txBody>
          </p:sp>
          <p:sp>
            <p:nvSpPr>
              <p:cNvPr id="14" name="Oval 13"/>
              <p:cNvSpPr/>
              <p:nvPr/>
            </p:nvSpPr>
            <p:spPr>
              <a:xfrm>
                <a:off x="10463213" y="3543300"/>
                <a:ext cx="247650" cy="952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2400"/>
              </a:p>
            </p:txBody>
          </p:sp>
          <p:sp>
            <p:nvSpPr>
              <p:cNvPr id="15" name="Oval 14"/>
              <p:cNvSpPr/>
              <p:nvPr/>
            </p:nvSpPr>
            <p:spPr>
              <a:xfrm>
                <a:off x="10672763" y="2147887"/>
                <a:ext cx="133350" cy="2095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2400"/>
              </a:p>
            </p:txBody>
          </p:sp>
        </p:grpSp>
        <p:grpSp>
          <p:nvGrpSpPr>
            <p:cNvPr id="8" name="Group 7"/>
            <p:cNvGrpSpPr>
              <a:grpSpLocks noChangeAspect="1"/>
            </p:cNvGrpSpPr>
            <p:nvPr/>
          </p:nvGrpSpPr>
          <p:grpSpPr>
            <a:xfrm>
              <a:off x="1880265" y="3300710"/>
              <a:ext cx="9496128" cy="3259835"/>
              <a:chOff x="394350" y="854770"/>
              <a:chExt cx="11057211" cy="3795725"/>
            </a:xfrm>
          </p:grpSpPr>
          <p:pic>
            <p:nvPicPr>
              <p:cNvPr id="9" name="Picture 8"/>
              <p:cNvPicPr>
                <a:picLocks noChangeAspect="1"/>
              </p:cNvPicPr>
              <p:nvPr/>
            </p:nvPicPr>
            <p:blipFill rotWithShape="1">
              <a:blip r:embed="rId3">
                <a:extLst>
                  <a:ext uri="{28A0092B-C50C-407E-A947-70E740481C1C}">
                    <a14:useLocalDpi xmlns:a14="http://schemas.microsoft.com/office/drawing/2010/main" val="0"/>
                  </a:ext>
                </a:extLst>
              </a:blip>
              <a:srcRect l="9638" t="23451" r="6183" b="28846"/>
              <a:stretch/>
            </p:blipFill>
            <p:spPr>
              <a:xfrm>
                <a:off x="394350" y="854770"/>
                <a:ext cx="11057211" cy="3795725"/>
              </a:xfrm>
              <a:prstGeom prst="rect">
                <a:avLst/>
              </a:prstGeom>
            </p:spPr>
          </p:pic>
          <p:sp>
            <p:nvSpPr>
              <p:cNvPr id="10" name="Oval 9"/>
              <p:cNvSpPr/>
              <p:nvPr/>
            </p:nvSpPr>
            <p:spPr>
              <a:xfrm>
                <a:off x="9582150" y="1304925"/>
                <a:ext cx="219075" cy="10477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2400"/>
              </a:p>
            </p:txBody>
          </p:sp>
          <p:sp>
            <p:nvSpPr>
              <p:cNvPr id="11" name="Oval 10"/>
              <p:cNvSpPr/>
              <p:nvPr/>
            </p:nvSpPr>
            <p:spPr>
              <a:xfrm>
                <a:off x="10134600" y="3238500"/>
                <a:ext cx="219075" cy="10477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2400"/>
              </a:p>
            </p:txBody>
          </p:sp>
        </p:grpSp>
      </p:grpSp>
    </p:spTree>
    <p:extLst>
      <p:ext uri="{BB962C8B-B14F-4D97-AF65-F5344CB8AC3E}">
        <p14:creationId xmlns:p14="http://schemas.microsoft.com/office/powerpoint/2010/main" val="204967795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Ruby and </a:t>
            </a:r>
            <a:r>
              <a:rPr lang="en-US" dirty="0" err="1"/>
              <a:t>Sr</a:t>
            </a:r>
            <a:r>
              <a:rPr lang="en-US" dirty="0"/>
              <a:t> </a:t>
            </a:r>
            <a:r>
              <a:rPr lang="en-US" dirty="0" err="1"/>
              <a:t>tetraborite</a:t>
            </a:r>
            <a:endParaRPr lang="de-CH" dirty="0"/>
          </a:p>
        </p:txBody>
      </p:sp>
      <p:graphicFrame>
        <p:nvGraphicFramePr>
          <p:cNvPr id="7" name="Object 6"/>
          <p:cNvGraphicFramePr>
            <a:graphicFrameLocks noChangeAspect="1"/>
          </p:cNvGraphicFramePr>
          <p:nvPr/>
        </p:nvGraphicFramePr>
        <p:xfrm>
          <a:off x="1487489" y="569377"/>
          <a:ext cx="8215575" cy="3316579"/>
        </p:xfrm>
        <a:graphic>
          <a:graphicData uri="http://schemas.openxmlformats.org/presentationml/2006/ole">
            <mc:AlternateContent xmlns:mc="http://schemas.openxmlformats.org/markup-compatibility/2006">
              <mc:Choice xmlns:v="urn:schemas-microsoft-com:vml" Requires="v">
                <p:oleObj name="Graph" r:id="rId2" imgW="18671760" imgH="7537680" progId="Origin95.Graph">
                  <p:embed/>
                </p:oleObj>
              </mc:Choice>
              <mc:Fallback>
                <p:oleObj name="Graph" r:id="rId2" imgW="18671760" imgH="7537680" progId="Origin95.Graph">
                  <p:embed/>
                  <p:pic>
                    <p:nvPicPr>
                      <p:cNvPr id="7" name="Object 6"/>
                      <p:cNvPicPr/>
                      <p:nvPr/>
                    </p:nvPicPr>
                    <p:blipFill>
                      <a:blip r:embed="rId3"/>
                      <a:stretch>
                        <a:fillRect/>
                      </a:stretch>
                    </p:blipFill>
                    <p:spPr>
                      <a:xfrm>
                        <a:off x="1487489" y="569377"/>
                        <a:ext cx="8215575" cy="3316579"/>
                      </a:xfrm>
                      <a:prstGeom prst="rect">
                        <a:avLst/>
                      </a:prstGeom>
                    </p:spPr>
                  </p:pic>
                </p:oleObj>
              </mc:Fallback>
            </mc:AlternateContent>
          </a:graphicData>
        </a:graphic>
      </p:graphicFrame>
      <p:graphicFrame>
        <p:nvGraphicFramePr>
          <p:cNvPr id="8" name="Object 7"/>
          <p:cNvGraphicFramePr>
            <a:graphicFrameLocks noChangeAspect="1"/>
          </p:cNvGraphicFramePr>
          <p:nvPr/>
        </p:nvGraphicFramePr>
        <p:xfrm>
          <a:off x="1487958" y="3680465"/>
          <a:ext cx="8215575" cy="3309927"/>
        </p:xfrm>
        <a:graphic>
          <a:graphicData uri="http://schemas.openxmlformats.org/presentationml/2006/ole">
            <mc:AlternateContent xmlns:mc="http://schemas.openxmlformats.org/markup-compatibility/2006">
              <mc:Choice xmlns:v="urn:schemas-microsoft-com:vml" Requires="v">
                <p:oleObj name="Graph" r:id="rId4" imgW="18671760" imgH="7522560" progId="Origin95.Graph">
                  <p:embed/>
                </p:oleObj>
              </mc:Choice>
              <mc:Fallback>
                <p:oleObj name="Graph" r:id="rId4" imgW="18671760" imgH="7522560" progId="Origin95.Graph">
                  <p:embed/>
                  <p:pic>
                    <p:nvPicPr>
                      <p:cNvPr id="8" name="Object 7"/>
                      <p:cNvPicPr/>
                      <p:nvPr/>
                    </p:nvPicPr>
                    <p:blipFill>
                      <a:blip r:embed="rId5"/>
                      <a:stretch>
                        <a:fillRect/>
                      </a:stretch>
                    </p:blipFill>
                    <p:spPr>
                      <a:xfrm>
                        <a:off x="1487958" y="3680465"/>
                        <a:ext cx="8215575" cy="3309927"/>
                      </a:xfrm>
                      <a:prstGeom prst="rect">
                        <a:avLst/>
                      </a:prstGeom>
                    </p:spPr>
                  </p:pic>
                </p:oleObj>
              </mc:Fallback>
            </mc:AlternateContent>
          </a:graphicData>
        </a:graphic>
      </p:graphicFrame>
    </p:spTree>
    <p:extLst>
      <p:ext uri="{BB962C8B-B14F-4D97-AF65-F5344CB8AC3E}">
        <p14:creationId xmlns:p14="http://schemas.microsoft.com/office/powerpoint/2010/main" val="419886290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p:cNvGrpSpPr>
            <a:grpSpLocks noChangeAspect="1"/>
          </p:cNvGrpSpPr>
          <p:nvPr/>
        </p:nvGrpSpPr>
        <p:grpSpPr>
          <a:xfrm>
            <a:off x="463411" y="920523"/>
            <a:ext cx="6348398" cy="6200549"/>
            <a:chOff x="578391" y="550302"/>
            <a:chExt cx="4893489" cy="4779525"/>
          </a:xfrm>
        </p:grpSpPr>
        <p:pic>
          <p:nvPicPr>
            <p:cNvPr id="2" name="Picture 1"/>
            <p:cNvPicPr>
              <a:picLocks noChangeAspect="1"/>
            </p:cNvPicPr>
            <p:nvPr/>
          </p:nvPicPr>
          <p:blipFill rotWithShape="1">
            <a:blip r:embed="rId2"/>
            <a:srcRect l="27833" t="15061" r="56350" b="53695"/>
            <a:stretch/>
          </p:blipFill>
          <p:spPr>
            <a:xfrm>
              <a:off x="3491880" y="2917827"/>
              <a:ext cx="1980000" cy="2412000"/>
            </a:xfrm>
            <a:prstGeom prst="rect">
              <a:avLst/>
            </a:prstGeom>
          </p:spPr>
        </p:pic>
        <p:grpSp>
          <p:nvGrpSpPr>
            <p:cNvPr id="6" name="Group 5"/>
            <p:cNvGrpSpPr/>
            <p:nvPr/>
          </p:nvGrpSpPr>
          <p:grpSpPr>
            <a:xfrm>
              <a:off x="578391" y="550302"/>
              <a:ext cx="2691134" cy="4521875"/>
              <a:chOff x="1043609" y="339502"/>
              <a:chExt cx="2691134" cy="4521875"/>
            </a:xfrm>
          </p:grpSpPr>
          <p:grpSp>
            <p:nvGrpSpPr>
              <p:cNvPr id="1036" name="Group 1035"/>
              <p:cNvGrpSpPr/>
              <p:nvPr/>
            </p:nvGrpSpPr>
            <p:grpSpPr>
              <a:xfrm>
                <a:off x="1043609" y="339502"/>
                <a:ext cx="2691134" cy="4521875"/>
                <a:chOff x="7134228" y="428783"/>
                <a:chExt cx="3588178" cy="6029167"/>
              </a:xfrm>
            </p:grpSpPr>
            <p:grpSp>
              <p:nvGrpSpPr>
                <p:cNvPr id="1033" name="Group 1032"/>
                <p:cNvGrpSpPr/>
                <p:nvPr/>
              </p:nvGrpSpPr>
              <p:grpSpPr>
                <a:xfrm>
                  <a:off x="7134228" y="428783"/>
                  <a:ext cx="3588178" cy="6029167"/>
                  <a:chOff x="7134228" y="428783"/>
                  <a:chExt cx="3588178" cy="6029167"/>
                </a:xfrm>
              </p:grpSpPr>
              <p:grpSp>
                <p:nvGrpSpPr>
                  <p:cNvPr id="1030" name="Group 1029"/>
                  <p:cNvGrpSpPr/>
                  <p:nvPr/>
                </p:nvGrpSpPr>
                <p:grpSpPr>
                  <a:xfrm>
                    <a:off x="9329427" y="5229225"/>
                    <a:ext cx="1127743" cy="1228725"/>
                    <a:chOff x="9450925" y="5057775"/>
                    <a:chExt cx="838605" cy="971550"/>
                  </a:xfrm>
                </p:grpSpPr>
                <p:pic>
                  <p:nvPicPr>
                    <p:cNvPr id="1026" name="Picture 1025"/>
                    <p:cNvPicPr>
                      <a:picLocks noChangeAspect="1"/>
                    </p:cNvPicPr>
                    <p:nvPr/>
                  </p:nvPicPr>
                  <p:blipFill>
                    <a:blip r:embed="rId3"/>
                    <a:stretch>
                      <a:fillRect/>
                    </a:stretch>
                  </p:blipFill>
                  <p:spPr>
                    <a:xfrm>
                      <a:off x="9450925" y="5057775"/>
                      <a:ext cx="807720" cy="485775"/>
                    </a:xfrm>
                    <a:prstGeom prst="rect">
                      <a:avLst/>
                    </a:prstGeom>
                  </p:spPr>
                </p:pic>
                <p:pic>
                  <p:nvPicPr>
                    <p:cNvPr id="37" name="Picture 36"/>
                    <p:cNvPicPr>
                      <a:picLocks noChangeAspect="1"/>
                    </p:cNvPicPr>
                    <p:nvPr/>
                  </p:nvPicPr>
                  <p:blipFill>
                    <a:blip r:embed="rId3"/>
                    <a:stretch>
                      <a:fillRect/>
                    </a:stretch>
                  </p:blipFill>
                  <p:spPr>
                    <a:xfrm rot="10800000">
                      <a:off x="9481810" y="5543550"/>
                      <a:ext cx="807720" cy="485775"/>
                    </a:xfrm>
                    <a:prstGeom prst="rect">
                      <a:avLst/>
                    </a:prstGeom>
                  </p:spPr>
                </p:pic>
                <p:sp>
                  <p:nvSpPr>
                    <p:cNvPr id="1028" name="Flowchart: Magnetic Disk 1027"/>
                    <p:cNvSpPr/>
                    <p:nvPr/>
                  </p:nvSpPr>
                  <p:spPr>
                    <a:xfrm>
                      <a:off x="9700337" y="5529262"/>
                      <a:ext cx="308896" cy="66675"/>
                    </a:xfrm>
                    <a:prstGeom prst="flowChartMagneticDisk">
                      <a:avLst/>
                    </a:prstGeom>
                    <a:solidFill>
                      <a:schemeClr val="bg2"/>
                    </a:solidFill>
                    <a:ln>
                      <a:solidFill>
                        <a:schemeClr val="bg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1600"/>
                    </a:p>
                  </p:txBody>
                </p:sp>
              </p:grpSp>
              <p:sp>
                <p:nvSpPr>
                  <p:cNvPr id="1031" name="Isosceles Triangle 1030"/>
                  <p:cNvSpPr/>
                  <p:nvPr/>
                </p:nvSpPr>
                <p:spPr>
                  <a:xfrm rot="10800000">
                    <a:off x="9557082" y="4010025"/>
                    <a:ext cx="601280" cy="1924050"/>
                  </a:xfrm>
                  <a:prstGeom prst="triangle">
                    <a:avLst>
                      <a:gd name="adj" fmla="val 43805"/>
                    </a:avLst>
                  </a:prstGeom>
                  <a:solidFill>
                    <a:srgbClr val="95499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1600"/>
                  </a:p>
                </p:txBody>
              </p:sp>
              <p:sp>
                <p:nvSpPr>
                  <p:cNvPr id="42" name="Isosceles Triangle 41"/>
                  <p:cNvSpPr/>
                  <p:nvPr/>
                </p:nvSpPr>
                <p:spPr>
                  <a:xfrm rot="10800000">
                    <a:off x="9670752" y="3907629"/>
                    <a:ext cx="372589" cy="1935957"/>
                  </a:xfrm>
                  <a:prstGeom prst="triangle">
                    <a:avLst>
                      <a:gd name="adj" fmla="val 42221"/>
                    </a:avLst>
                  </a:prstGeom>
                  <a:solidFill>
                    <a:srgbClr val="FF505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1600"/>
                  </a:p>
                </p:txBody>
              </p:sp>
              <p:sp>
                <p:nvSpPr>
                  <p:cNvPr id="3" name="Cube 2"/>
                  <p:cNvSpPr/>
                  <p:nvPr/>
                </p:nvSpPr>
                <p:spPr>
                  <a:xfrm rot="16200000">
                    <a:off x="7362220" y="2006811"/>
                    <a:ext cx="792956" cy="1248939"/>
                  </a:xfrm>
                  <a:prstGeom prst="cub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1600"/>
                  </a:p>
                </p:txBody>
              </p:sp>
              <p:sp>
                <p:nvSpPr>
                  <p:cNvPr id="4" name="Cube 3"/>
                  <p:cNvSpPr/>
                  <p:nvPr/>
                </p:nvSpPr>
                <p:spPr>
                  <a:xfrm rot="16200000">
                    <a:off x="9377260" y="18246"/>
                    <a:ext cx="933451" cy="1754525"/>
                  </a:xfrm>
                  <a:prstGeom prst="cub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1600"/>
                  </a:p>
                </p:txBody>
              </p:sp>
              <p:grpSp>
                <p:nvGrpSpPr>
                  <p:cNvPr id="1025" name="Group 1024"/>
                  <p:cNvGrpSpPr/>
                  <p:nvPr/>
                </p:nvGrpSpPr>
                <p:grpSpPr>
                  <a:xfrm>
                    <a:off x="8440431" y="1390651"/>
                    <a:ext cx="2220594" cy="2733673"/>
                    <a:chOff x="7611756" y="3638551"/>
                    <a:chExt cx="2220594" cy="2733673"/>
                  </a:xfrm>
                </p:grpSpPr>
                <p:sp>
                  <p:nvSpPr>
                    <p:cNvPr id="1024" name="Can 1023"/>
                    <p:cNvSpPr/>
                    <p:nvPr/>
                  </p:nvSpPr>
                  <p:spPr>
                    <a:xfrm>
                      <a:off x="8409295" y="5878097"/>
                      <a:ext cx="1219200" cy="494127"/>
                    </a:xfrm>
                    <a:prstGeom prst="can">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1600"/>
                    </a:p>
                  </p:txBody>
                </p:sp>
                <p:sp>
                  <p:nvSpPr>
                    <p:cNvPr id="31" name="Can 30"/>
                    <p:cNvSpPr/>
                    <p:nvPr/>
                  </p:nvSpPr>
                  <p:spPr>
                    <a:xfrm>
                      <a:off x="8714633" y="4838701"/>
                      <a:ext cx="628752" cy="1162050"/>
                    </a:xfrm>
                    <a:prstGeom prst="can">
                      <a:avLst/>
                    </a:prstGeom>
                    <a:solidFill>
                      <a:srgbClr val="95499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1600"/>
                    </a:p>
                  </p:txBody>
                </p:sp>
                <p:sp>
                  <p:nvSpPr>
                    <p:cNvPr id="34" name="Can 33"/>
                    <p:cNvSpPr/>
                    <p:nvPr/>
                  </p:nvSpPr>
                  <p:spPr>
                    <a:xfrm>
                      <a:off x="8815464" y="4527095"/>
                      <a:ext cx="427089" cy="1445239"/>
                    </a:xfrm>
                    <a:prstGeom prst="can">
                      <a:avLst/>
                    </a:prstGeom>
                    <a:solidFill>
                      <a:srgbClr val="FF5050">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1600"/>
                    </a:p>
                  </p:txBody>
                </p:sp>
                <p:sp>
                  <p:nvSpPr>
                    <p:cNvPr id="29" name="Can 28"/>
                    <p:cNvSpPr/>
                    <p:nvPr/>
                  </p:nvSpPr>
                  <p:spPr>
                    <a:xfrm rot="16200000">
                      <a:off x="8120831" y="4196276"/>
                      <a:ext cx="427089" cy="1445239"/>
                    </a:xfrm>
                    <a:prstGeom prst="can">
                      <a:avLst/>
                    </a:prstGeom>
                    <a:solidFill>
                      <a:srgbClr val="FF5050">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1600"/>
                    </a:p>
                  </p:txBody>
                </p:sp>
                <p:pic>
                  <p:nvPicPr>
                    <p:cNvPr id="13" name="Picture 12"/>
                    <p:cNvPicPr>
                      <a:picLocks noChangeAspect="1"/>
                    </p:cNvPicPr>
                    <p:nvPr/>
                  </p:nvPicPr>
                  <p:blipFill>
                    <a:blip r:embed="rId4"/>
                    <a:stretch>
                      <a:fillRect/>
                    </a:stretch>
                  </p:blipFill>
                  <p:spPr>
                    <a:xfrm>
                      <a:off x="8219871" y="4081384"/>
                      <a:ext cx="1612479" cy="1280750"/>
                    </a:xfrm>
                    <a:prstGeom prst="rect">
                      <a:avLst/>
                    </a:prstGeom>
                    <a:scene3d>
                      <a:camera prst="orthographicFront">
                        <a:rot lat="299993" lon="0" rev="0"/>
                      </a:camera>
                      <a:lightRig rig="threePt" dir="t"/>
                    </a:scene3d>
                  </p:spPr>
                </p:pic>
                <p:sp>
                  <p:nvSpPr>
                    <p:cNvPr id="27" name="Can 26"/>
                    <p:cNvSpPr/>
                    <p:nvPr/>
                  </p:nvSpPr>
                  <p:spPr>
                    <a:xfrm>
                      <a:off x="8700935" y="3638551"/>
                      <a:ext cx="628752" cy="1162050"/>
                    </a:xfrm>
                    <a:prstGeom prst="can">
                      <a:avLst/>
                    </a:prstGeom>
                    <a:solidFill>
                      <a:srgbClr val="95499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1600"/>
                    </a:p>
                  </p:txBody>
                </p:sp>
              </p:grpSp>
              <p:sp>
                <p:nvSpPr>
                  <p:cNvPr id="1032" name="TextBox 1031"/>
                  <p:cNvSpPr txBox="1"/>
                  <p:nvPr/>
                </p:nvSpPr>
                <p:spPr>
                  <a:xfrm>
                    <a:off x="7433513" y="2468892"/>
                    <a:ext cx="848071" cy="453198"/>
                  </a:xfrm>
                  <a:prstGeom prst="rect">
                    <a:avLst/>
                  </a:prstGeom>
                  <a:noFill/>
                </p:spPr>
                <p:txBody>
                  <a:bodyPr wrap="none" rtlCol="0">
                    <a:spAutoFit/>
                  </a:bodyPr>
                  <a:lstStyle/>
                  <a:p>
                    <a:pPr algn="ctr">
                      <a:lnSpc>
                        <a:spcPts val="1600"/>
                      </a:lnSpc>
                    </a:pPr>
                    <a:r>
                      <a:rPr lang="de-CH" sz="1600" b="1" dirty="0">
                        <a:solidFill>
                          <a:schemeClr val="bg1"/>
                        </a:solidFill>
                      </a:rPr>
                      <a:t>LED</a:t>
                    </a:r>
                  </a:p>
                  <a:p>
                    <a:pPr algn="ctr">
                      <a:lnSpc>
                        <a:spcPts val="900"/>
                      </a:lnSpc>
                    </a:pPr>
                    <a:r>
                      <a:rPr lang="de-CH" sz="1600" b="1" dirty="0" err="1">
                        <a:solidFill>
                          <a:schemeClr val="bg1"/>
                        </a:solidFill>
                      </a:rPr>
                      <a:t>source</a:t>
                    </a:r>
                    <a:endParaRPr lang="de-CH" sz="1600" b="1" dirty="0">
                      <a:solidFill>
                        <a:schemeClr val="bg1"/>
                      </a:solidFill>
                    </a:endParaRPr>
                  </a:p>
                </p:txBody>
              </p:sp>
              <p:sp>
                <p:nvSpPr>
                  <p:cNvPr id="44" name="TextBox 43"/>
                  <p:cNvSpPr txBox="1"/>
                  <p:nvPr/>
                </p:nvSpPr>
                <p:spPr>
                  <a:xfrm>
                    <a:off x="9222975" y="648692"/>
                    <a:ext cx="1499431" cy="569379"/>
                  </a:xfrm>
                  <a:prstGeom prst="rect">
                    <a:avLst/>
                  </a:prstGeom>
                  <a:noFill/>
                </p:spPr>
                <p:txBody>
                  <a:bodyPr wrap="none" rtlCol="0">
                    <a:spAutoFit/>
                  </a:bodyPr>
                  <a:lstStyle/>
                  <a:p>
                    <a:pPr algn="ctr">
                      <a:lnSpc>
                        <a:spcPts val="1800"/>
                      </a:lnSpc>
                    </a:pPr>
                    <a:r>
                      <a:rPr lang="de-CH" sz="1600" b="1" dirty="0">
                        <a:solidFill>
                          <a:schemeClr val="bg1"/>
                        </a:solidFill>
                      </a:rPr>
                      <a:t>Optical</a:t>
                    </a:r>
                  </a:p>
                  <a:p>
                    <a:pPr algn="ctr">
                      <a:lnSpc>
                        <a:spcPts val="1800"/>
                      </a:lnSpc>
                    </a:pPr>
                    <a:r>
                      <a:rPr lang="de-CH" sz="1600" b="1" dirty="0" err="1">
                        <a:solidFill>
                          <a:schemeClr val="bg1"/>
                        </a:solidFill>
                      </a:rPr>
                      <a:t>spectrometer</a:t>
                    </a:r>
                    <a:endParaRPr lang="de-CH" sz="1600" b="1" dirty="0">
                      <a:solidFill>
                        <a:schemeClr val="bg1"/>
                      </a:solidFill>
                    </a:endParaRPr>
                  </a:p>
                </p:txBody>
              </p:sp>
            </p:grpSp>
            <p:sp>
              <p:nvSpPr>
                <p:cNvPr id="1034" name="Up Arrow 1033"/>
                <p:cNvSpPr/>
                <p:nvPr/>
              </p:nvSpPr>
              <p:spPr>
                <a:xfrm>
                  <a:off x="9695777" y="1721859"/>
                  <a:ext cx="280216" cy="494793"/>
                </a:xfrm>
                <a:prstGeom prst="upArrow">
                  <a:avLst/>
                </a:prstGeom>
                <a:solidFill>
                  <a:srgbClr val="7137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1600"/>
                </a:p>
              </p:txBody>
            </p:sp>
            <p:sp>
              <p:nvSpPr>
                <p:cNvPr id="1035" name="Right Arrow 1034"/>
                <p:cNvSpPr/>
                <p:nvPr/>
              </p:nvSpPr>
              <p:spPr>
                <a:xfrm>
                  <a:off x="8634028" y="2564222"/>
                  <a:ext cx="476250" cy="213545"/>
                </a:xfrm>
                <a:prstGeom prst="rightArrow">
                  <a:avLst/>
                </a:prstGeom>
                <a:solidFill>
                  <a:srgbClr val="CC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1600"/>
                </a:p>
              </p:txBody>
            </p:sp>
            <p:sp>
              <p:nvSpPr>
                <p:cNvPr id="49" name="Right Arrow 48"/>
                <p:cNvSpPr/>
                <p:nvPr/>
              </p:nvSpPr>
              <p:spPr>
                <a:xfrm rot="5400000">
                  <a:off x="9537158" y="3260474"/>
                  <a:ext cx="476250" cy="213545"/>
                </a:xfrm>
                <a:prstGeom prst="rightArrow">
                  <a:avLst/>
                </a:prstGeom>
                <a:solidFill>
                  <a:srgbClr val="CC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1600"/>
                </a:p>
              </p:txBody>
            </p:sp>
            <p:sp>
              <p:nvSpPr>
                <p:cNvPr id="50" name="Up Arrow 49"/>
                <p:cNvSpPr/>
                <p:nvPr/>
              </p:nvSpPr>
              <p:spPr>
                <a:xfrm>
                  <a:off x="9854785" y="3082854"/>
                  <a:ext cx="225446" cy="502630"/>
                </a:xfrm>
                <a:prstGeom prst="upArrow">
                  <a:avLst/>
                </a:prstGeom>
                <a:solidFill>
                  <a:srgbClr val="9549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1600"/>
                </a:p>
              </p:txBody>
            </p:sp>
          </p:grpSp>
          <p:sp>
            <p:nvSpPr>
              <p:cNvPr id="5" name="Oval 4"/>
              <p:cNvSpPr/>
              <p:nvPr/>
            </p:nvSpPr>
            <p:spPr bwMode="auto">
              <a:xfrm>
                <a:off x="2924458" y="4189271"/>
                <a:ext cx="360040" cy="432048"/>
              </a:xfrm>
              <a:prstGeom prst="ellipse">
                <a:avLst/>
              </a:prstGeom>
              <a:noFill/>
              <a:ln w="12700" cap="flat" cmpd="sng" algn="ctr">
                <a:solidFill>
                  <a:schemeClr val="accent1"/>
                </a:solidFill>
                <a:prstDash val="dash"/>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pPr defTabSz="1219170" eaLnBrk="0" fontAlgn="base" hangingPunct="0">
                  <a:spcBef>
                    <a:spcPct val="0"/>
                  </a:spcBef>
                  <a:spcAft>
                    <a:spcPct val="0"/>
                  </a:spcAft>
                </a:pPr>
                <a:endParaRPr lang="de-CH" sz="3200">
                  <a:latin typeface="Times" charset="0"/>
                </a:endParaRPr>
              </a:p>
            </p:txBody>
          </p:sp>
        </p:grpSp>
        <p:cxnSp>
          <p:nvCxnSpPr>
            <p:cNvPr id="8" name="Straight Connector 7"/>
            <p:cNvCxnSpPr>
              <a:stCxn id="5" idx="4"/>
            </p:cNvCxnSpPr>
            <p:nvPr/>
          </p:nvCxnSpPr>
          <p:spPr bwMode="auto">
            <a:xfrm>
              <a:off x="2639260" y="4832119"/>
              <a:ext cx="1644708" cy="9672"/>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2" name="Straight Connector 11"/>
            <p:cNvCxnSpPr>
              <a:stCxn id="5" idx="0"/>
            </p:cNvCxnSpPr>
            <p:nvPr/>
          </p:nvCxnSpPr>
          <p:spPr bwMode="auto">
            <a:xfrm flipV="1">
              <a:off x="2639260" y="3385803"/>
              <a:ext cx="1066452" cy="1014268"/>
            </a:xfrm>
            <a:prstGeom prst="line">
              <a:avLst/>
            </a:prstGeom>
            <a:solidFill>
              <a:schemeClr val="accent1"/>
            </a:solidFill>
            <a:ln w="9525" cap="flat" cmpd="sng" algn="ctr">
              <a:solidFill>
                <a:schemeClr val="tx1"/>
              </a:solidFill>
              <a:prstDash val="dash"/>
              <a:round/>
              <a:headEnd type="none" w="med" len="med"/>
              <a:tailEnd type="none" w="med" len="med"/>
            </a:ln>
            <a:effectLst/>
          </p:spPr>
        </p:cxnSp>
      </p:grpSp>
      <p:sp>
        <p:nvSpPr>
          <p:cNvPr id="17" name="Title 16"/>
          <p:cNvSpPr>
            <a:spLocks noGrp="1"/>
          </p:cNvSpPr>
          <p:nvPr>
            <p:ph type="title"/>
          </p:nvPr>
        </p:nvSpPr>
        <p:spPr/>
        <p:txBody>
          <a:bodyPr/>
          <a:lstStyle/>
          <a:p>
            <a:r>
              <a:rPr lang="en-US" dirty="0"/>
              <a:t>Diamond anvil setup</a:t>
            </a:r>
            <a:endParaRPr lang="de-CH" dirty="0"/>
          </a:p>
        </p:txBody>
      </p:sp>
      <p:graphicFrame>
        <p:nvGraphicFramePr>
          <p:cNvPr id="38" name="Object 37"/>
          <p:cNvGraphicFramePr>
            <a:graphicFrameLocks noChangeAspect="1"/>
          </p:cNvGraphicFramePr>
          <p:nvPr/>
        </p:nvGraphicFramePr>
        <p:xfrm>
          <a:off x="6288021" y="0"/>
          <a:ext cx="6534960" cy="5001840"/>
        </p:xfrm>
        <a:graphic>
          <a:graphicData uri="http://schemas.openxmlformats.org/presentationml/2006/ole">
            <mc:AlternateContent xmlns:mc="http://schemas.openxmlformats.org/markup-compatibility/2006">
              <mc:Choice xmlns:v="urn:schemas-microsoft-com:vml" Requires="v">
                <p:oleObj name="Graph" r:id="rId5" imgW="9802440" imgH="7502760" progId="Origin95.Graph">
                  <p:embed/>
                </p:oleObj>
              </mc:Choice>
              <mc:Fallback>
                <p:oleObj name="Graph" r:id="rId5" imgW="9802440" imgH="7502760" progId="Origin95.Graph">
                  <p:embed/>
                  <p:pic>
                    <p:nvPicPr>
                      <p:cNvPr id="38" name="Object 37"/>
                      <p:cNvPicPr/>
                      <p:nvPr/>
                    </p:nvPicPr>
                    <p:blipFill>
                      <a:blip r:embed="rId6"/>
                      <a:stretch>
                        <a:fillRect/>
                      </a:stretch>
                    </p:blipFill>
                    <p:spPr>
                      <a:xfrm>
                        <a:off x="6288021" y="0"/>
                        <a:ext cx="6534960" cy="5001840"/>
                      </a:xfrm>
                      <a:prstGeom prst="rect">
                        <a:avLst/>
                      </a:prstGeom>
                    </p:spPr>
                  </p:pic>
                </p:oleObj>
              </mc:Fallback>
            </mc:AlternateContent>
          </a:graphicData>
        </a:graphic>
      </p:graphicFrame>
    </p:spTree>
    <p:extLst>
      <p:ext uri="{BB962C8B-B14F-4D97-AF65-F5344CB8AC3E}">
        <p14:creationId xmlns:p14="http://schemas.microsoft.com/office/powerpoint/2010/main" val="364427570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F4A428-A694-C149-B363-FFC1A42F39CB}"/>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96A8AD9D-667C-E10C-4834-1B46601907BE}"/>
              </a:ext>
            </a:extLst>
          </p:cNvPr>
          <p:cNvSpPr>
            <a:spLocks noGrp="1"/>
          </p:cNvSpPr>
          <p:nvPr>
            <p:ph type="sldNum" sz="quarter" idx="4294967295"/>
          </p:nvPr>
        </p:nvSpPr>
        <p:spPr>
          <a:xfrm>
            <a:off x="11423651" y="6623052"/>
            <a:ext cx="768349" cy="196849"/>
          </a:xfrm>
        </p:spPr>
        <p:txBody>
          <a:bodyPr/>
          <a:lstStyle/>
          <a:p>
            <a:pPr algn="r">
              <a:defRPr/>
            </a:pPr>
            <a:r>
              <a:rPr lang="de-DE"/>
              <a:t>Seite </a:t>
            </a:r>
            <a:fld id="{EBC07571-3134-BB4B-B83F-1A9FE18D34F3}" type="slidenum">
              <a:rPr lang="de-DE" smtClean="0"/>
              <a:pPr algn="r">
                <a:defRPr/>
              </a:pPr>
              <a:t>25</a:t>
            </a:fld>
            <a:endParaRPr lang="de-DE" dirty="0"/>
          </a:p>
        </p:txBody>
      </p:sp>
      <p:sp>
        <p:nvSpPr>
          <p:cNvPr id="6" name="TextBox 5">
            <a:extLst>
              <a:ext uri="{FF2B5EF4-FFF2-40B4-BE49-F238E27FC236}">
                <a16:creationId xmlns:a16="http://schemas.microsoft.com/office/drawing/2014/main" id="{9BDE4C4F-8521-397F-8715-76265C7E717F}"/>
              </a:ext>
            </a:extLst>
          </p:cNvPr>
          <p:cNvSpPr txBox="1"/>
          <p:nvPr/>
        </p:nvSpPr>
        <p:spPr>
          <a:xfrm>
            <a:off x="1703512" y="2852936"/>
            <a:ext cx="1219200" cy="1219200"/>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US" sz="4800" b="1" dirty="0">
                <a:solidFill>
                  <a:srgbClr val="000000"/>
                </a:solidFill>
                <a:latin typeface="Calibri"/>
              </a:rPr>
              <a:t>  Uniaxial pressure experiments</a:t>
            </a:r>
            <a:endParaRPr lang="de-CH" sz="4800" b="1" dirty="0" err="1">
              <a:solidFill>
                <a:srgbClr val="000000"/>
              </a:solidFill>
              <a:latin typeface="Calibri"/>
            </a:endParaRPr>
          </a:p>
        </p:txBody>
      </p:sp>
    </p:spTree>
    <p:extLst>
      <p:ext uri="{BB962C8B-B14F-4D97-AF65-F5344CB8AC3E}">
        <p14:creationId xmlns:p14="http://schemas.microsoft.com/office/powerpoint/2010/main" val="2898599266"/>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17E2A2-1E12-D2EB-C500-FAA6F33F2CB6}"/>
              </a:ext>
            </a:extLst>
          </p:cNvPr>
          <p:cNvSpPr>
            <a:spLocks noGrp="1"/>
          </p:cNvSpPr>
          <p:nvPr>
            <p:ph type="title"/>
          </p:nvPr>
        </p:nvSpPr>
        <p:spPr/>
        <p:txBody>
          <a:bodyPr/>
          <a:lstStyle/>
          <a:p>
            <a:r>
              <a:rPr lang="en-US" dirty="0"/>
              <a:t>Uniaxial measurement stage</a:t>
            </a:r>
            <a:endParaRPr lang="de-CH" dirty="0"/>
          </a:p>
        </p:txBody>
      </p:sp>
      <p:sp>
        <p:nvSpPr>
          <p:cNvPr id="3" name="Date Placeholder 2">
            <a:extLst>
              <a:ext uri="{FF2B5EF4-FFF2-40B4-BE49-F238E27FC236}">
                <a16:creationId xmlns:a16="http://schemas.microsoft.com/office/drawing/2014/main" id="{32BEBF2E-5957-CECF-42EF-E69E6C0B90C6}"/>
              </a:ext>
            </a:extLst>
          </p:cNvPr>
          <p:cNvSpPr>
            <a:spLocks noGrp="1"/>
          </p:cNvSpPr>
          <p:nvPr>
            <p:ph type="dt" sz="half" idx="10"/>
          </p:nvPr>
        </p:nvSpPr>
        <p:spPr/>
        <p:txBody>
          <a:bodyPr/>
          <a:lstStyle/>
          <a:p>
            <a:fld id="{8C89D982-6617-4ECB-AE98-BC37F62CD35D}" type="datetime1">
              <a:rPr lang="de-CH" noProof="0" smtClean="0"/>
              <a:t>16.01.2026</a:t>
            </a:fld>
            <a:endParaRPr lang="en-GB" noProof="0" dirty="0"/>
          </a:p>
        </p:txBody>
      </p:sp>
      <p:sp>
        <p:nvSpPr>
          <p:cNvPr id="4" name="Footer Placeholder 3">
            <a:extLst>
              <a:ext uri="{FF2B5EF4-FFF2-40B4-BE49-F238E27FC236}">
                <a16:creationId xmlns:a16="http://schemas.microsoft.com/office/drawing/2014/main" id="{B72F9899-27BD-8F26-7206-470C1EE93662}"/>
              </a:ext>
            </a:extLst>
          </p:cNvPr>
          <p:cNvSpPr>
            <a:spLocks noGrp="1"/>
          </p:cNvSpPr>
          <p:nvPr>
            <p:ph type="ftr" sz="quarter" idx="11"/>
          </p:nvPr>
        </p:nvSpPr>
        <p:spPr/>
        <p:txBody>
          <a:bodyPr/>
          <a:lstStyle/>
          <a:p>
            <a:r>
              <a:rPr lang="en-US" noProof="0"/>
              <a:t>PSI Center for Neutron and Muon Sciences</a:t>
            </a:r>
            <a:endParaRPr lang="en-GB" noProof="0" dirty="0"/>
          </a:p>
        </p:txBody>
      </p:sp>
      <p:sp>
        <p:nvSpPr>
          <p:cNvPr id="5" name="Slide Number Placeholder 4">
            <a:extLst>
              <a:ext uri="{FF2B5EF4-FFF2-40B4-BE49-F238E27FC236}">
                <a16:creationId xmlns:a16="http://schemas.microsoft.com/office/drawing/2014/main" id="{D0AC09F5-FA9C-023F-33A8-84EC19FF7835}"/>
              </a:ext>
            </a:extLst>
          </p:cNvPr>
          <p:cNvSpPr>
            <a:spLocks noGrp="1"/>
          </p:cNvSpPr>
          <p:nvPr>
            <p:ph type="sldNum" sz="quarter" idx="12"/>
          </p:nvPr>
        </p:nvSpPr>
        <p:spPr/>
        <p:txBody>
          <a:bodyPr/>
          <a:lstStyle/>
          <a:p>
            <a:fld id="{442AD375-037F-43D0-B059-5172DA06796A}" type="slidenum">
              <a:rPr lang="en-GB" noProof="0" smtClean="0"/>
              <a:pPr/>
              <a:t>26</a:t>
            </a:fld>
            <a:endParaRPr lang="en-GB" noProof="0" dirty="0"/>
          </a:p>
        </p:txBody>
      </p:sp>
      <p:pic>
        <p:nvPicPr>
          <p:cNvPr id="7" name="Picture 6">
            <a:extLst>
              <a:ext uri="{FF2B5EF4-FFF2-40B4-BE49-F238E27FC236}">
                <a16:creationId xmlns:a16="http://schemas.microsoft.com/office/drawing/2014/main" id="{54AA5684-74AE-85F3-95CC-9ADB42C712D7}"/>
              </a:ext>
            </a:extLst>
          </p:cNvPr>
          <p:cNvPicPr>
            <a:picLocks noChangeAspect="1"/>
          </p:cNvPicPr>
          <p:nvPr/>
        </p:nvPicPr>
        <p:blipFill>
          <a:blip r:embed="rId2"/>
          <a:stretch>
            <a:fillRect/>
          </a:stretch>
        </p:blipFill>
        <p:spPr>
          <a:xfrm>
            <a:off x="1775626" y="836712"/>
            <a:ext cx="8445569" cy="4968552"/>
          </a:xfrm>
          <a:prstGeom prst="rect">
            <a:avLst/>
          </a:prstGeom>
        </p:spPr>
      </p:pic>
      <p:sp>
        <p:nvSpPr>
          <p:cNvPr id="8" name="TextBox 7">
            <a:extLst>
              <a:ext uri="{FF2B5EF4-FFF2-40B4-BE49-F238E27FC236}">
                <a16:creationId xmlns:a16="http://schemas.microsoft.com/office/drawing/2014/main" id="{8CF63259-A8B0-DDE5-EA46-AB8F7495D3F8}"/>
              </a:ext>
            </a:extLst>
          </p:cNvPr>
          <p:cNvSpPr txBox="1"/>
          <p:nvPr/>
        </p:nvSpPr>
        <p:spPr>
          <a:xfrm>
            <a:off x="6744072" y="6137564"/>
            <a:ext cx="2697854" cy="215444"/>
          </a:xfrm>
          <a:prstGeom prst="rect">
            <a:avLst/>
          </a:prstGeom>
          <a:noFill/>
        </p:spPr>
        <p:txBody>
          <a:bodyPr wrap="none" lIns="0" tIns="0" rIns="0" bIns="0" rtlCol="0">
            <a:spAutoFit/>
          </a:bodyPr>
          <a:lstStyle/>
          <a:p>
            <a:pPr algn="l"/>
            <a:r>
              <a:rPr lang="en-US" sz="1400" dirty="0">
                <a:solidFill>
                  <a:schemeClr val="accent1"/>
                </a:solidFill>
              </a:rPr>
              <a:t>Ghosh et al., RSI 91, 103902 (2020)</a:t>
            </a:r>
            <a:endParaRPr lang="de-CH" sz="1400" dirty="0">
              <a:solidFill>
                <a:schemeClr val="accent1"/>
              </a:solidFill>
            </a:endParaRPr>
          </a:p>
        </p:txBody>
      </p:sp>
    </p:spTree>
    <p:extLst>
      <p:ext uri="{BB962C8B-B14F-4D97-AF65-F5344CB8AC3E}">
        <p14:creationId xmlns:p14="http://schemas.microsoft.com/office/powerpoint/2010/main" val="276924138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995975-F3E8-BA2A-F16B-5482E90F65E4}"/>
              </a:ext>
            </a:extLst>
          </p:cNvPr>
          <p:cNvSpPr>
            <a:spLocks noGrp="1"/>
          </p:cNvSpPr>
          <p:nvPr>
            <p:ph type="title"/>
          </p:nvPr>
        </p:nvSpPr>
        <p:spPr/>
        <p:txBody>
          <a:bodyPr/>
          <a:lstStyle/>
          <a:p>
            <a:r>
              <a:rPr lang="en-US" dirty="0"/>
              <a:t>Schematic of uniaxial pressure cell</a:t>
            </a:r>
            <a:endParaRPr lang="de-CH" dirty="0"/>
          </a:p>
        </p:txBody>
      </p:sp>
      <p:sp>
        <p:nvSpPr>
          <p:cNvPr id="3" name="Date Placeholder 2">
            <a:extLst>
              <a:ext uri="{FF2B5EF4-FFF2-40B4-BE49-F238E27FC236}">
                <a16:creationId xmlns:a16="http://schemas.microsoft.com/office/drawing/2014/main" id="{8C690D10-0F2D-FCCF-FCB4-E7FFC01A4889}"/>
              </a:ext>
            </a:extLst>
          </p:cNvPr>
          <p:cNvSpPr>
            <a:spLocks noGrp="1"/>
          </p:cNvSpPr>
          <p:nvPr>
            <p:ph type="dt" sz="half" idx="10"/>
          </p:nvPr>
        </p:nvSpPr>
        <p:spPr/>
        <p:txBody>
          <a:bodyPr/>
          <a:lstStyle/>
          <a:p>
            <a:fld id="{8C89D982-6617-4ECB-AE98-BC37F62CD35D}" type="datetime1">
              <a:rPr lang="de-CH" noProof="0" smtClean="0"/>
              <a:t>16.01.2026</a:t>
            </a:fld>
            <a:endParaRPr lang="en-GB" noProof="0" dirty="0"/>
          </a:p>
        </p:txBody>
      </p:sp>
      <p:sp>
        <p:nvSpPr>
          <p:cNvPr id="4" name="Footer Placeholder 3">
            <a:extLst>
              <a:ext uri="{FF2B5EF4-FFF2-40B4-BE49-F238E27FC236}">
                <a16:creationId xmlns:a16="http://schemas.microsoft.com/office/drawing/2014/main" id="{5964705D-4D40-E304-D5DF-B081E657782A}"/>
              </a:ext>
            </a:extLst>
          </p:cNvPr>
          <p:cNvSpPr>
            <a:spLocks noGrp="1"/>
          </p:cNvSpPr>
          <p:nvPr>
            <p:ph type="ftr" sz="quarter" idx="11"/>
          </p:nvPr>
        </p:nvSpPr>
        <p:spPr/>
        <p:txBody>
          <a:bodyPr/>
          <a:lstStyle/>
          <a:p>
            <a:r>
              <a:rPr lang="en-US" noProof="0"/>
              <a:t>PSI Center for Neutron and Muon Sciences</a:t>
            </a:r>
            <a:endParaRPr lang="en-GB" noProof="0" dirty="0"/>
          </a:p>
        </p:txBody>
      </p:sp>
      <p:sp>
        <p:nvSpPr>
          <p:cNvPr id="5" name="Slide Number Placeholder 4">
            <a:extLst>
              <a:ext uri="{FF2B5EF4-FFF2-40B4-BE49-F238E27FC236}">
                <a16:creationId xmlns:a16="http://schemas.microsoft.com/office/drawing/2014/main" id="{A86D47FF-0B70-29C1-77BC-F6A988FCF944}"/>
              </a:ext>
            </a:extLst>
          </p:cNvPr>
          <p:cNvSpPr>
            <a:spLocks noGrp="1"/>
          </p:cNvSpPr>
          <p:nvPr>
            <p:ph type="sldNum" sz="quarter" idx="12"/>
          </p:nvPr>
        </p:nvSpPr>
        <p:spPr/>
        <p:txBody>
          <a:bodyPr/>
          <a:lstStyle/>
          <a:p>
            <a:fld id="{442AD375-037F-43D0-B059-5172DA06796A}" type="slidenum">
              <a:rPr lang="en-GB" noProof="0" smtClean="0"/>
              <a:pPr/>
              <a:t>27</a:t>
            </a:fld>
            <a:endParaRPr lang="en-GB" noProof="0" dirty="0"/>
          </a:p>
        </p:txBody>
      </p:sp>
      <p:pic>
        <p:nvPicPr>
          <p:cNvPr id="7" name="Picture 6">
            <a:extLst>
              <a:ext uri="{FF2B5EF4-FFF2-40B4-BE49-F238E27FC236}">
                <a16:creationId xmlns:a16="http://schemas.microsoft.com/office/drawing/2014/main" id="{7238DCE3-32B8-0FF0-7CF6-1ED5A11B9CD0}"/>
              </a:ext>
            </a:extLst>
          </p:cNvPr>
          <p:cNvPicPr>
            <a:picLocks noChangeAspect="1"/>
          </p:cNvPicPr>
          <p:nvPr/>
        </p:nvPicPr>
        <p:blipFill>
          <a:blip r:embed="rId2"/>
          <a:stretch>
            <a:fillRect/>
          </a:stretch>
        </p:blipFill>
        <p:spPr>
          <a:xfrm>
            <a:off x="479376" y="1019883"/>
            <a:ext cx="6345196" cy="5099481"/>
          </a:xfrm>
          <a:prstGeom prst="rect">
            <a:avLst/>
          </a:prstGeom>
        </p:spPr>
      </p:pic>
      <p:sp>
        <p:nvSpPr>
          <p:cNvPr id="8" name="TextBox 7">
            <a:extLst>
              <a:ext uri="{FF2B5EF4-FFF2-40B4-BE49-F238E27FC236}">
                <a16:creationId xmlns:a16="http://schemas.microsoft.com/office/drawing/2014/main" id="{EFE871CD-14A3-3831-D0CA-5D8551B16B71}"/>
              </a:ext>
            </a:extLst>
          </p:cNvPr>
          <p:cNvSpPr txBox="1"/>
          <p:nvPr/>
        </p:nvSpPr>
        <p:spPr>
          <a:xfrm>
            <a:off x="4583832" y="6148413"/>
            <a:ext cx="2697854" cy="215444"/>
          </a:xfrm>
          <a:prstGeom prst="rect">
            <a:avLst/>
          </a:prstGeom>
          <a:noFill/>
        </p:spPr>
        <p:txBody>
          <a:bodyPr wrap="none" lIns="0" tIns="0" rIns="0" bIns="0" rtlCol="0">
            <a:spAutoFit/>
          </a:bodyPr>
          <a:lstStyle/>
          <a:p>
            <a:pPr algn="l"/>
            <a:r>
              <a:rPr lang="en-US" sz="1400" dirty="0">
                <a:solidFill>
                  <a:schemeClr val="accent1"/>
                </a:solidFill>
              </a:rPr>
              <a:t>Ghosh et al., RSI 91, 103902 (2020)</a:t>
            </a:r>
            <a:endParaRPr lang="de-CH" sz="1400" dirty="0">
              <a:solidFill>
                <a:schemeClr val="accent1"/>
              </a:solidFill>
            </a:endParaRPr>
          </a:p>
        </p:txBody>
      </p:sp>
      <p:sp>
        <p:nvSpPr>
          <p:cNvPr id="9" name="TextBox 8">
            <a:extLst>
              <a:ext uri="{FF2B5EF4-FFF2-40B4-BE49-F238E27FC236}">
                <a16:creationId xmlns:a16="http://schemas.microsoft.com/office/drawing/2014/main" id="{36B8CE01-58CF-F622-0084-A78BDABD7CA8}"/>
              </a:ext>
            </a:extLst>
          </p:cNvPr>
          <p:cNvSpPr txBox="1"/>
          <p:nvPr/>
        </p:nvSpPr>
        <p:spPr>
          <a:xfrm>
            <a:off x="7770389" y="3050054"/>
            <a:ext cx="4210896" cy="1107996"/>
          </a:xfrm>
          <a:prstGeom prst="rect">
            <a:avLst/>
          </a:prstGeom>
          <a:noFill/>
        </p:spPr>
        <p:txBody>
          <a:bodyPr wrap="none" lIns="0" tIns="0" rIns="0" bIns="0" rtlCol="0">
            <a:spAutoFit/>
          </a:bodyPr>
          <a:lstStyle/>
          <a:p>
            <a:pPr algn="l"/>
            <a:r>
              <a:rPr lang="en-US" dirty="0"/>
              <a:t>Sample holder:	      detachable</a:t>
            </a:r>
          </a:p>
          <a:p>
            <a:pPr algn="l"/>
            <a:r>
              <a:rPr lang="en-US" dirty="0"/>
              <a:t>Maximum force: 	      up to 1000N </a:t>
            </a:r>
          </a:p>
          <a:p>
            <a:pPr algn="l"/>
            <a:r>
              <a:rPr lang="en-US" dirty="0"/>
              <a:t>Sample dimensions:  down to 3x3x0.2mm</a:t>
            </a:r>
            <a:r>
              <a:rPr lang="en-US" baseline="30000" dirty="0"/>
              <a:t>3</a:t>
            </a:r>
          </a:p>
          <a:p>
            <a:pPr algn="l"/>
            <a:r>
              <a:rPr lang="en-US" i="1" dirty="0"/>
              <a:t>T</a:t>
            </a:r>
            <a:r>
              <a:rPr lang="en-US" dirty="0"/>
              <a:t>-range:		      0.27K – 300K</a:t>
            </a:r>
            <a:endParaRPr lang="de-CH" dirty="0"/>
          </a:p>
        </p:txBody>
      </p:sp>
    </p:spTree>
    <p:extLst>
      <p:ext uri="{BB962C8B-B14F-4D97-AF65-F5344CB8AC3E}">
        <p14:creationId xmlns:p14="http://schemas.microsoft.com/office/powerpoint/2010/main" val="19850876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11423651" y="6623052"/>
            <a:ext cx="768349" cy="196849"/>
          </a:xfrm>
        </p:spPr>
        <p:txBody>
          <a:bodyPr/>
          <a:lstStyle/>
          <a:p>
            <a:pPr algn="r">
              <a:defRPr/>
            </a:pPr>
            <a:r>
              <a:rPr lang="de-DE"/>
              <a:t>Seite </a:t>
            </a:r>
            <a:fld id="{EBC07571-3134-BB4B-B83F-1A9FE18D34F3}" type="slidenum">
              <a:rPr lang="de-DE" smtClean="0"/>
              <a:pPr algn="r">
                <a:defRPr/>
              </a:pPr>
              <a:t>28</a:t>
            </a:fld>
            <a:endParaRPr lang="de-DE" dirty="0"/>
          </a:p>
        </p:txBody>
      </p:sp>
      <p:sp>
        <p:nvSpPr>
          <p:cNvPr id="6" name="TextBox 5"/>
          <p:cNvSpPr txBox="1"/>
          <p:nvPr/>
        </p:nvSpPr>
        <p:spPr>
          <a:xfrm>
            <a:off x="3503712" y="1892829"/>
            <a:ext cx="1219200" cy="1219200"/>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US" sz="4800" b="1" dirty="0">
                <a:solidFill>
                  <a:srgbClr val="000000"/>
                </a:solidFill>
                <a:latin typeface="Calibri"/>
              </a:rPr>
              <a:t>Scientific examples</a:t>
            </a:r>
            <a:endParaRPr lang="de-CH" sz="4800" b="1" dirty="0" err="1">
              <a:solidFill>
                <a:srgbClr val="000000"/>
              </a:solidFill>
              <a:latin typeface="Calibri"/>
            </a:endParaRPr>
          </a:p>
        </p:txBody>
      </p:sp>
      <p:sp>
        <p:nvSpPr>
          <p:cNvPr id="5" name="TextBox 4"/>
          <p:cNvSpPr txBox="1"/>
          <p:nvPr/>
        </p:nvSpPr>
        <p:spPr>
          <a:xfrm>
            <a:off x="894358" y="3429001"/>
            <a:ext cx="10279930" cy="1331839"/>
          </a:xfrm>
          <a:prstGeom prst="rect">
            <a:avLst/>
          </a:prstGeom>
          <a:noFill/>
        </p:spPr>
        <p:txBody>
          <a:bodyPr wrap="none" lIns="0" tIns="0" rIns="0" bIns="0" rtlCol="0">
            <a:spAutoFit/>
          </a:bodyPr>
          <a:lstStyle/>
          <a:p>
            <a:pPr>
              <a:lnSpc>
                <a:spcPct val="110000"/>
              </a:lnSpc>
              <a:spcBef>
                <a:spcPct val="0"/>
              </a:spcBef>
              <a:buClr>
                <a:srgbClr val="000000"/>
              </a:buClr>
            </a:pPr>
            <a:r>
              <a:rPr lang="en-US" sz="2667" dirty="0">
                <a:solidFill>
                  <a:srgbClr val="000000"/>
                </a:solidFill>
                <a:latin typeface="Calibri"/>
              </a:rPr>
              <a:t>1. The uniaxial and hydrostatic pressure effects on TRSB in Sr</a:t>
            </a:r>
            <a:r>
              <a:rPr lang="en-US" sz="2667" baseline="-25000" dirty="0">
                <a:solidFill>
                  <a:srgbClr val="000000"/>
                </a:solidFill>
                <a:latin typeface="Calibri"/>
              </a:rPr>
              <a:t>2</a:t>
            </a:r>
            <a:r>
              <a:rPr lang="en-US" sz="2667" dirty="0">
                <a:solidFill>
                  <a:srgbClr val="000000"/>
                </a:solidFill>
                <a:latin typeface="Calibri"/>
              </a:rPr>
              <a:t>RuO</a:t>
            </a:r>
            <a:r>
              <a:rPr lang="en-US" sz="2667" baseline="-25000" dirty="0">
                <a:solidFill>
                  <a:srgbClr val="000000"/>
                </a:solidFill>
                <a:latin typeface="Calibri"/>
              </a:rPr>
              <a:t>4</a:t>
            </a:r>
          </a:p>
          <a:p>
            <a:pPr>
              <a:lnSpc>
                <a:spcPct val="110000"/>
              </a:lnSpc>
              <a:spcBef>
                <a:spcPct val="0"/>
              </a:spcBef>
              <a:buClr>
                <a:srgbClr val="000000"/>
              </a:buClr>
            </a:pPr>
            <a:r>
              <a:rPr lang="en-US" sz="2667" dirty="0">
                <a:solidFill>
                  <a:srgbClr val="000000"/>
                </a:solidFill>
                <a:latin typeface="Calibri"/>
              </a:rPr>
              <a:t>2. Pressure-induced critical and multicritical points in frustrated spin liquid</a:t>
            </a:r>
          </a:p>
          <a:p>
            <a:pPr>
              <a:lnSpc>
                <a:spcPct val="110000"/>
              </a:lnSpc>
              <a:spcBef>
                <a:spcPct val="0"/>
              </a:spcBef>
              <a:buClr>
                <a:srgbClr val="000000"/>
              </a:buClr>
            </a:pPr>
            <a:r>
              <a:rPr lang="en-US" sz="2667" dirty="0">
                <a:solidFill>
                  <a:srgbClr val="000000"/>
                </a:solidFill>
                <a:latin typeface="Calibri"/>
              </a:rPr>
              <a:t>3. Pressure split of the density wave transition in RP nickelate La</a:t>
            </a:r>
            <a:r>
              <a:rPr lang="en-US" sz="2667" baseline="-25000" dirty="0">
                <a:solidFill>
                  <a:srgbClr val="000000"/>
                </a:solidFill>
                <a:latin typeface="Calibri"/>
              </a:rPr>
              <a:t>3</a:t>
            </a:r>
            <a:r>
              <a:rPr lang="en-US" sz="2667" dirty="0">
                <a:solidFill>
                  <a:srgbClr val="000000"/>
                </a:solidFill>
                <a:latin typeface="Calibri"/>
              </a:rPr>
              <a:t>Ni</a:t>
            </a:r>
            <a:r>
              <a:rPr lang="en-US" sz="2667" baseline="-25000" dirty="0">
                <a:solidFill>
                  <a:srgbClr val="000000"/>
                </a:solidFill>
                <a:latin typeface="Calibri"/>
              </a:rPr>
              <a:t>2</a:t>
            </a:r>
            <a:r>
              <a:rPr lang="en-US" sz="2667" dirty="0">
                <a:solidFill>
                  <a:srgbClr val="000000"/>
                </a:solidFill>
                <a:latin typeface="Calibri"/>
              </a:rPr>
              <a:t>O</a:t>
            </a:r>
            <a:r>
              <a:rPr lang="en-US" sz="2667" baseline="-25000" dirty="0">
                <a:solidFill>
                  <a:srgbClr val="000000"/>
                </a:solidFill>
                <a:latin typeface="Calibri"/>
              </a:rPr>
              <a:t>7</a:t>
            </a:r>
            <a:r>
              <a:rPr lang="en-US" sz="2667" dirty="0">
                <a:solidFill>
                  <a:srgbClr val="000000"/>
                </a:solidFill>
                <a:latin typeface="Calibri"/>
              </a:rPr>
              <a:t> </a:t>
            </a:r>
          </a:p>
        </p:txBody>
      </p:sp>
    </p:spTree>
    <p:extLst>
      <p:ext uri="{BB962C8B-B14F-4D97-AF65-F5344CB8AC3E}">
        <p14:creationId xmlns:p14="http://schemas.microsoft.com/office/powerpoint/2010/main" val="923058610"/>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FBBD5A-3EAB-3C17-B571-4DF6568C0D7F}"/>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0E74A92B-C71D-1EE0-F07B-088B94881E8A}"/>
              </a:ext>
            </a:extLst>
          </p:cNvPr>
          <p:cNvSpPr>
            <a:spLocks noGrp="1"/>
          </p:cNvSpPr>
          <p:nvPr>
            <p:ph type="sldNum" sz="quarter" idx="4294967295"/>
          </p:nvPr>
        </p:nvSpPr>
        <p:spPr>
          <a:xfrm>
            <a:off x="11423651" y="6623052"/>
            <a:ext cx="768349" cy="196849"/>
          </a:xfrm>
        </p:spPr>
        <p:txBody>
          <a:bodyPr/>
          <a:lstStyle/>
          <a:p>
            <a:pPr algn="r">
              <a:defRPr/>
            </a:pPr>
            <a:r>
              <a:rPr lang="de-DE"/>
              <a:t>Seite </a:t>
            </a:r>
            <a:fld id="{EBC07571-3134-BB4B-B83F-1A9FE18D34F3}" type="slidenum">
              <a:rPr lang="de-DE" smtClean="0"/>
              <a:pPr algn="r">
                <a:defRPr/>
              </a:pPr>
              <a:t>29</a:t>
            </a:fld>
            <a:endParaRPr lang="de-DE" dirty="0"/>
          </a:p>
        </p:txBody>
      </p:sp>
      <p:sp>
        <p:nvSpPr>
          <p:cNvPr id="6" name="TextBox 5">
            <a:extLst>
              <a:ext uri="{FF2B5EF4-FFF2-40B4-BE49-F238E27FC236}">
                <a16:creationId xmlns:a16="http://schemas.microsoft.com/office/drawing/2014/main" id="{4AD5B6ED-0310-7342-8B0D-53853D5C3CA1}"/>
              </a:ext>
            </a:extLst>
          </p:cNvPr>
          <p:cNvSpPr txBox="1"/>
          <p:nvPr/>
        </p:nvSpPr>
        <p:spPr>
          <a:xfrm>
            <a:off x="3503712" y="1892829"/>
            <a:ext cx="1219200" cy="1219200"/>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US" sz="4800" b="1" dirty="0">
                <a:solidFill>
                  <a:srgbClr val="000000"/>
                </a:solidFill>
                <a:latin typeface="Calibri"/>
              </a:rPr>
              <a:t>Scientific examples</a:t>
            </a:r>
            <a:endParaRPr lang="de-CH" sz="4800" b="1" dirty="0" err="1">
              <a:solidFill>
                <a:srgbClr val="000000"/>
              </a:solidFill>
              <a:latin typeface="Calibri"/>
            </a:endParaRPr>
          </a:p>
        </p:txBody>
      </p:sp>
      <p:sp>
        <p:nvSpPr>
          <p:cNvPr id="5" name="TextBox 4">
            <a:extLst>
              <a:ext uri="{FF2B5EF4-FFF2-40B4-BE49-F238E27FC236}">
                <a16:creationId xmlns:a16="http://schemas.microsoft.com/office/drawing/2014/main" id="{CB96A04C-8513-CF44-32BD-6A15A93E5C82}"/>
              </a:ext>
            </a:extLst>
          </p:cNvPr>
          <p:cNvSpPr txBox="1"/>
          <p:nvPr/>
        </p:nvSpPr>
        <p:spPr>
          <a:xfrm>
            <a:off x="894358" y="3429001"/>
            <a:ext cx="10279930" cy="1331839"/>
          </a:xfrm>
          <a:prstGeom prst="rect">
            <a:avLst/>
          </a:prstGeom>
          <a:noFill/>
        </p:spPr>
        <p:txBody>
          <a:bodyPr wrap="none" lIns="0" tIns="0" rIns="0" bIns="0" rtlCol="0">
            <a:spAutoFit/>
          </a:bodyPr>
          <a:lstStyle/>
          <a:p>
            <a:pPr>
              <a:lnSpc>
                <a:spcPct val="110000"/>
              </a:lnSpc>
              <a:spcBef>
                <a:spcPct val="0"/>
              </a:spcBef>
              <a:buClr>
                <a:srgbClr val="000000"/>
              </a:buClr>
            </a:pPr>
            <a:r>
              <a:rPr lang="en-US" sz="2667" dirty="0">
                <a:solidFill>
                  <a:srgbClr val="000000"/>
                </a:solidFill>
                <a:latin typeface="Calibri"/>
              </a:rPr>
              <a:t>1. The uniaxial and hydrostatic pressure effects on TRSB in Sr</a:t>
            </a:r>
            <a:r>
              <a:rPr lang="en-US" sz="2667" baseline="-25000" dirty="0">
                <a:solidFill>
                  <a:srgbClr val="000000"/>
                </a:solidFill>
                <a:latin typeface="Calibri"/>
              </a:rPr>
              <a:t>2</a:t>
            </a:r>
            <a:r>
              <a:rPr lang="en-US" sz="2667" dirty="0">
                <a:solidFill>
                  <a:srgbClr val="000000"/>
                </a:solidFill>
                <a:latin typeface="Calibri"/>
              </a:rPr>
              <a:t>RuO</a:t>
            </a:r>
            <a:r>
              <a:rPr lang="en-US" sz="2667" baseline="-25000" dirty="0">
                <a:solidFill>
                  <a:srgbClr val="000000"/>
                </a:solidFill>
                <a:latin typeface="Calibri"/>
              </a:rPr>
              <a:t>4</a:t>
            </a:r>
          </a:p>
          <a:p>
            <a:pPr>
              <a:lnSpc>
                <a:spcPct val="110000"/>
              </a:lnSpc>
              <a:spcBef>
                <a:spcPct val="0"/>
              </a:spcBef>
              <a:buClr>
                <a:srgbClr val="000000"/>
              </a:buClr>
            </a:pPr>
            <a:r>
              <a:rPr lang="en-US" sz="2667" dirty="0">
                <a:solidFill>
                  <a:schemeClr val="bg2">
                    <a:lumMod val="40000"/>
                    <a:lumOff val="60000"/>
                  </a:schemeClr>
                </a:solidFill>
                <a:latin typeface="Calibri"/>
              </a:rPr>
              <a:t>2. Pressure-induced critical and multicritical points in frustrated spin liquid</a:t>
            </a:r>
          </a:p>
          <a:p>
            <a:pPr>
              <a:lnSpc>
                <a:spcPct val="110000"/>
              </a:lnSpc>
              <a:spcBef>
                <a:spcPct val="0"/>
              </a:spcBef>
              <a:buClr>
                <a:srgbClr val="000000"/>
              </a:buClr>
            </a:pPr>
            <a:r>
              <a:rPr lang="en-US" sz="2667" dirty="0">
                <a:solidFill>
                  <a:schemeClr val="bg2">
                    <a:lumMod val="40000"/>
                    <a:lumOff val="60000"/>
                  </a:schemeClr>
                </a:solidFill>
                <a:latin typeface="Calibri"/>
              </a:rPr>
              <a:t>3. Pressure split of the density wave transition in RP nickelate La</a:t>
            </a:r>
            <a:r>
              <a:rPr lang="en-US" sz="2667" baseline="-25000" dirty="0">
                <a:solidFill>
                  <a:schemeClr val="bg2">
                    <a:lumMod val="40000"/>
                    <a:lumOff val="60000"/>
                  </a:schemeClr>
                </a:solidFill>
                <a:latin typeface="Calibri"/>
              </a:rPr>
              <a:t>3</a:t>
            </a:r>
            <a:r>
              <a:rPr lang="en-US" sz="2667" dirty="0">
                <a:solidFill>
                  <a:schemeClr val="bg2">
                    <a:lumMod val="40000"/>
                    <a:lumOff val="60000"/>
                  </a:schemeClr>
                </a:solidFill>
                <a:latin typeface="Calibri"/>
              </a:rPr>
              <a:t>Ni</a:t>
            </a:r>
            <a:r>
              <a:rPr lang="en-US" sz="2667" baseline="-25000" dirty="0">
                <a:solidFill>
                  <a:schemeClr val="bg2">
                    <a:lumMod val="40000"/>
                    <a:lumOff val="60000"/>
                  </a:schemeClr>
                </a:solidFill>
                <a:latin typeface="Calibri"/>
              </a:rPr>
              <a:t>2</a:t>
            </a:r>
            <a:r>
              <a:rPr lang="en-US" sz="2667" dirty="0">
                <a:solidFill>
                  <a:schemeClr val="bg2">
                    <a:lumMod val="40000"/>
                    <a:lumOff val="60000"/>
                  </a:schemeClr>
                </a:solidFill>
                <a:latin typeface="Calibri"/>
              </a:rPr>
              <a:t>O</a:t>
            </a:r>
            <a:r>
              <a:rPr lang="en-US" sz="2667" baseline="-25000" dirty="0">
                <a:solidFill>
                  <a:schemeClr val="bg2">
                    <a:lumMod val="40000"/>
                    <a:lumOff val="60000"/>
                  </a:schemeClr>
                </a:solidFill>
                <a:latin typeface="Calibri"/>
              </a:rPr>
              <a:t>7</a:t>
            </a:r>
            <a:r>
              <a:rPr lang="en-US" sz="2667" dirty="0">
                <a:solidFill>
                  <a:schemeClr val="bg2">
                    <a:lumMod val="40000"/>
                    <a:lumOff val="60000"/>
                  </a:schemeClr>
                </a:solidFill>
                <a:latin typeface="Calibri"/>
              </a:rPr>
              <a:t> </a:t>
            </a:r>
          </a:p>
        </p:txBody>
      </p:sp>
    </p:spTree>
    <p:extLst>
      <p:ext uri="{BB962C8B-B14F-4D97-AF65-F5344CB8AC3E}">
        <p14:creationId xmlns:p14="http://schemas.microsoft.com/office/powerpoint/2010/main" val="964486285"/>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Principle of </a:t>
            </a:r>
            <a:r>
              <a:rPr lang="en-US" dirty="0" err="1">
                <a:latin typeface="Symbol" panose="05050102010706020507" pitchFamily="18" charset="2"/>
              </a:rPr>
              <a:t>m</a:t>
            </a:r>
            <a:r>
              <a:rPr lang="en-US" dirty="0" err="1"/>
              <a:t>SR</a:t>
            </a:r>
            <a:r>
              <a:rPr lang="en-US" dirty="0"/>
              <a:t> under pressure experiments</a:t>
            </a:r>
            <a:endParaRPr lang="de-CH" dirty="0"/>
          </a:p>
        </p:txBody>
      </p:sp>
      <p:pic>
        <p:nvPicPr>
          <p:cNvPr id="49561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590800" y="2514600"/>
            <a:ext cx="2489003" cy="2819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9561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29401" y="2185525"/>
            <a:ext cx="3835667" cy="32246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2514601" y="1447800"/>
            <a:ext cx="3047629" cy="400110"/>
          </a:xfrm>
          <a:prstGeom prst="rect">
            <a:avLst/>
          </a:prstGeom>
          <a:noFill/>
        </p:spPr>
        <p:txBody>
          <a:bodyPr wrap="none" rtlCol="0">
            <a:spAutoFit/>
          </a:bodyPr>
          <a:lstStyle/>
          <a:p>
            <a:r>
              <a:rPr lang="en-US" sz="2000" b="1" dirty="0"/>
              <a:t>Muon momentum tuning</a:t>
            </a:r>
            <a:endParaRPr lang="de-CH" sz="2000" b="1" dirty="0"/>
          </a:p>
        </p:txBody>
      </p:sp>
      <p:sp>
        <p:nvSpPr>
          <p:cNvPr id="5" name="TextBox 4"/>
          <p:cNvSpPr txBox="1"/>
          <p:nvPr/>
        </p:nvSpPr>
        <p:spPr>
          <a:xfrm>
            <a:off x="7248130" y="1447800"/>
            <a:ext cx="2388795" cy="400110"/>
          </a:xfrm>
          <a:prstGeom prst="rect">
            <a:avLst/>
          </a:prstGeom>
          <a:noFill/>
        </p:spPr>
        <p:txBody>
          <a:bodyPr wrap="none" rtlCol="0">
            <a:spAutoFit/>
          </a:bodyPr>
          <a:lstStyle/>
          <a:p>
            <a:r>
              <a:rPr lang="en-US" sz="2000" b="1" dirty="0"/>
              <a:t>Beam-width tuning</a:t>
            </a:r>
            <a:endParaRPr lang="de-CH" sz="2000" b="1" dirty="0"/>
          </a:p>
        </p:txBody>
      </p:sp>
      <p:sp>
        <p:nvSpPr>
          <p:cNvPr id="3" name="TextBox 2">
            <a:extLst>
              <a:ext uri="{FF2B5EF4-FFF2-40B4-BE49-F238E27FC236}">
                <a16:creationId xmlns:a16="http://schemas.microsoft.com/office/drawing/2014/main" id="{D5FFD2FC-C7D4-17DA-D3D2-4E630E60DAB3}"/>
              </a:ext>
            </a:extLst>
          </p:cNvPr>
          <p:cNvSpPr txBox="1"/>
          <p:nvPr/>
        </p:nvSpPr>
        <p:spPr>
          <a:xfrm>
            <a:off x="7896200" y="5805264"/>
            <a:ext cx="3079305" cy="307777"/>
          </a:xfrm>
          <a:prstGeom prst="rect">
            <a:avLst/>
          </a:prstGeom>
          <a:noFill/>
        </p:spPr>
        <p:txBody>
          <a:bodyPr wrap="none" lIns="0" tIns="0" rIns="0" bIns="0" rtlCol="0">
            <a:spAutoFit/>
          </a:bodyPr>
          <a:lstStyle/>
          <a:p>
            <a:pPr algn="l"/>
            <a:r>
              <a:rPr lang="en-US" sz="2000" dirty="0"/>
              <a:t>Courtesy of Daniel Andreica</a:t>
            </a:r>
            <a:endParaRPr lang="de-CH" sz="2000" dirty="0"/>
          </a:p>
        </p:txBody>
      </p:sp>
    </p:spTree>
    <p:extLst>
      <p:ext uri="{BB962C8B-B14F-4D97-AF65-F5344CB8AC3E}">
        <p14:creationId xmlns:p14="http://schemas.microsoft.com/office/powerpoint/2010/main" val="65105567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Time-reversal symmetry breaking in Sr</a:t>
            </a:r>
            <a:r>
              <a:rPr lang="en-US" baseline="-25000" dirty="0"/>
              <a:t>2</a:t>
            </a:r>
            <a:r>
              <a:rPr lang="en-US" dirty="0"/>
              <a:t>RuO</a:t>
            </a:r>
            <a:r>
              <a:rPr lang="en-US" baseline="-25000" dirty="0"/>
              <a:t>4</a:t>
            </a:r>
            <a:endParaRPr lang="de-CH" baseline="-25000" dirty="0"/>
          </a:p>
        </p:txBody>
      </p:sp>
      <p:sp>
        <p:nvSpPr>
          <p:cNvPr id="3" name="Slide Number Placeholder 2"/>
          <p:cNvSpPr>
            <a:spLocks noGrp="1"/>
          </p:cNvSpPr>
          <p:nvPr>
            <p:ph type="sldNum" sz="quarter" idx="12"/>
          </p:nvPr>
        </p:nvSpPr>
        <p:spPr/>
        <p:txBody>
          <a:bodyPr/>
          <a:lstStyle/>
          <a:p>
            <a:pPr algn="r">
              <a:defRPr/>
            </a:pPr>
            <a:r>
              <a:rPr lang="de-DE"/>
              <a:t>Page </a:t>
            </a:r>
            <a:fld id="{EBC07571-3134-BB4B-B83F-1A9FE18D34F3}" type="slidenum">
              <a:rPr lang="de-DE" smtClean="0"/>
              <a:pPr algn="r">
                <a:defRPr/>
              </a:pPr>
              <a:t>30</a:t>
            </a:fld>
            <a:endParaRPr lang="de-DE"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63553" y="798385"/>
            <a:ext cx="7838347" cy="5878760"/>
          </a:xfrm>
          <a:prstGeom prst="rect">
            <a:avLst/>
          </a:prstGeom>
        </p:spPr>
      </p:pic>
    </p:spTree>
    <p:extLst>
      <p:ext uri="{BB962C8B-B14F-4D97-AF65-F5344CB8AC3E}">
        <p14:creationId xmlns:p14="http://schemas.microsoft.com/office/powerpoint/2010/main" val="999480072"/>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Uniaxial strain</a:t>
            </a:r>
            <a:endParaRPr lang="de-CH" dirty="0"/>
          </a:p>
        </p:txBody>
      </p:sp>
      <p:sp>
        <p:nvSpPr>
          <p:cNvPr id="3" name="Slide Number Placeholder 2"/>
          <p:cNvSpPr>
            <a:spLocks noGrp="1"/>
          </p:cNvSpPr>
          <p:nvPr>
            <p:ph type="sldNum" sz="quarter" idx="12"/>
          </p:nvPr>
        </p:nvSpPr>
        <p:spPr/>
        <p:txBody>
          <a:bodyPr/>
          <a:lstStyle/>
          <a:p>
            <a:pPr algn="r">
              <a:defRPr/>
            </a:pPr>
            <a:r>
              <a:rPr lang="de-DE"/>
              <a:t>Page </a:t>
            </a:r>
            <a:fld id="{EBC07571-3134-BB4B-B83F-1A9FE18D34F3}" type="slidenum">
              <a:rPr lang="de-DE" smtClean="0"/>
              <a:pPr algn="r">
                <a:defRPr/>
              </a:pPr>
              <a:t>31</a:t>
            </a:fld>
            <a:endParaRPr lang="de-DE"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75521" y="1124744"/>
            <a:ext cx="3394353" cy="4965171"/>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03979" y="1220755"/>
            <a:ext cx="5168315" cy="4293096"/>
          </a:xfrm>
          <a:prstGeom prst="rect">
            <a:avLst/>
          </a:prstGeom>
        </p:spPr>
      </p:pic>
      <p:sp>
        <p:nvSpPr>
          <p:cNvPr id="7" name="TextBox 6"/>
          <p:cNvSpPr txBox="1"/>
          <p:nvPr/>
        </p:nvSpPr>
        <p:spPr>
          <a:xfrm>
            <a:off x="7152117" y="5925277"/>
            <a:ext cx="1219200" cy="1219200"/>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US" sz="1600" dirty="0">
                <a:solidFill>
                  <a:schemeClr val="accent1">
                    <a:lumMod val="60000"/>
                    <a:lumOff val="40000"/>
                  </a:schemeClr>
                </a:solidFill>
                <a:latin typeface="Calibri"/>
              </a:rPr>
              <a:t>Grinenko </a:t>
            </a:r>
            <a:r>
              <a:rPr lang="en-US" sz="1600" i="1" dirty="0">
                <a:solidFill>
                  <a:schemeClr val="accent1">
                    <a:lumMod val="60000"/>
                    <a:lumOff val="40000"/>
                  </a:schemeClr>
                </a:solidFill>
                <a:latin typeface="Calibri"/>
              </a:rPr>
              <a:t>et al</a:t>
            </a:r>
            <a:r>
              <a:rPr lang="en-US" sz="1600" dirty="0">
                <a:solidFill>
                  <a:schemeClr val="accent1">
                    <a:lumMod val="60000"/>
                    <a:lumOff val="40000"/>
                  </a:schemeClr>
                </a:solidFill>
                <a:latin typeface="Calibri"/>
              </a:rPr>
              <a:t>., Nature Phys. 2021</a:t>
            </a:r>
            <a:endParaRPr lang="de-CH" sz="1600" dirty="0" err="1">
              <a:solidFill>
                <a:schemeClr val="accent1">
                  <a:lumMod val="60000"/>
                  <a:lumOff val="40000"/>
                </a:schemeClr>
              </a:solidFill>
              <a:latin typeface="Calibri"/>
            </a:endParaRPr>
          </a:p>
        </p:txBody>
      </p:sp>
    </p:spTree>
    <p:extLst>
      <p:ext uri="{BB962C8B-B14F-4D97-AF65-F5344CB8AC3E}">
        <p14:creationId xmlns:p14="http://schemas.microsoft.com/office/powerpoint/2010/main" val="169814888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Hydrostatic pressure experiments</a:t>
            </a:r>
            <a:endParaRPr lang="de-CH" dirty="0"/>
          </a:p>
        </p:txBody>
      </p:sp>
      <p:sp>
        <p:nvSpPr>
          <p:cNvPr id="3" name="Slide Number Placeholder 2"/>
          <p:cNvSpPr>
            <a:spLocks noGrp="1"/>
          </p:cNvSpPr>
          <p:nvPr>
            <p:ph type="sldNum" sz="quarter" idx="12"/>
          </p:nvPr>
        </p:nvSpPr>
        <p:spPr/>
        <p:txBody>
          <a:bodyPr/>
          <a:lstStyle/>
          <a:p>
            <a:pPr algn="r">
              <a:defRPr/>
            </a:pPr>
            <a:r>
              <a:rPr lang="de-DE"/>
              <a:t>Page </a:t>
            </a:r>
            <a:fld id="{EBC07571-3134-BB4B-B83F-1A9FE18D34F3}" type="slidenum">
              <a:rPr lang="de-DE" smtClean="0"/>
              <a:pPr algn="r">
                <a:defRPr/>
              </a:pPr>
              <a:t>32</a:t>
            </a:fld>
            <a:endParaRPr lang="de-DE" dirty="0"/>
          </a:p>
        </p:txBody>
      </p:sp>
      <p:sp>
        <p:nvSpPr>
          <p:cNvPr id="6" name="TextBox 5"/>
          <p:cNvSpPr txBox="1"/>
          <p:nvPr/>
        </p:nvSpPr>
        <p:spPr>
          <a:xfrm>
            <a:off x="6768075" y="6248400"/>
            <a:ext cx="1219200" cy="1219200"/>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US" sz="1600" dirty="0">
                <a:solidFill>
                  <a:schemeClr val="accent1"/>
                </a:solidFill>
                <a:latin typeface="Calibri"/>
              </a:rPr>
              <a:t>Grinenko </a:t>
            </a:r>
            <a:r>
              <a:rPr lang="en-US" sz="1600" i="1" dirty="0">
                <a:solidFill>
                  <a:schemeClr val="accent1"/>
                </a:solidFill>
                <a:latin typeface="Calibri"/>
              </a:rPr>
              <a:t>et al</a:t>
            </a:r>
            <a:r>
              <a:rPr lang="en-US" sz="1600" dirty="0">
                <a:solidFill>
                  <a:schemeClr val="accent1"/>
                </a:solidFill>
                <a:latin typeface="Calibri"/>
              </a:rPr>
              <a:t>., Nature Comm. 2021</a:t>
            </a:r>
            <a:endParaRPr lang="de-CH" sz="1600" dirty="0">
              <a:solidFill>
                <a:schemeClr val="accent1"/>
              </a:solidFill>
              <a:latin typeface="Calibri"/>
            </a:endParaRPr>
          </a:p>
          <a:p>
            <a:pPr eaLnBrk="1" hangingPunct="1">
              <a:lnSpc>
                <a:spcPct val="110000"/>
              </a:lnSpc>
              <a:spcBef>
                <a:spcPct val="0"/>
              </a:spcBef>
              <a:buClr>
                <a:srgbClr val="000000"/>
              </a:buClr>
            </a:pPr>
            <a:endParaRPr lang="de-CH" sz="2400" dirty="0" err="1">
              <a:solidFill>
                <a:srgbClr val="000000"/>
              </a:solidFill>
              <a:latin typeface="Calibri"/>
            </a:endParaRPr>
          </a:p>
        </p:txBody>
      </p:sp>
      <p:pic>
        <p:nvPicPr>
          <p:cNvPr id="7" name="Picture 6"/>
          <p:cNvPicPr>
            <a:picLocks noChangeAspect="1"/>
          </p:cNvPicPr>
          <p:nvPr/>
        </p:nvPicPr>
        <p:blipFill>
          <a:blip r:embed="rId2"/>
          <a:stretch>
            <a:fillRect/>
          </a:stretch>
        </p:blipFill>
        <p:spPr>
          <a:xfrm>
            <a:off x="431371" y="1664357"/>
            <a:ext cx="4535823" cy="3744416"/>
          </a:xfrm>
          <a:prstGeom prst="rect">
            <a:avLst/>
          </a:prstGeom>
        </p:spPr>
      </p:pic>
      <p:pic>
        <p:nvPicPr>
          <p:cNvPr id="8" name="Picture 7"/>
          <p:cNvPicPr>
            <a:picLocks noChangeAspect="1"/>
          </p:cNvPicPr>
          <p:nvPr/>
        </p:nvPicPr>
        <p:blipFill>
          <a:blip r:embed="rId3"/>
          <a:stretch>
            <a:fillRect/>
          </a:stretch>
        </p:blipFill>
        <p:spPr>
          <a:xfrm>
            <a:off x="5708144" y="932723"/>
            <a:ext cx="5972632" cy="5184576"/>
          </a:xfrm>
          <a:prstGeom prst="rect">
            <a:avLst/>
          </a:prstGeom>
        </p:spPr>
      </p:pic>
    </p:spTree>
    <p:extLst>
      <p:ext uri="{BB962C8B-B14F-4D97-AF65-F5344CB8AC3E}">
        <p14:creationId xmlns:p14="http://schemas.microsoft.com/office/powerpoint/2010/main" val="384913186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Combined graph data</a:t>
            </a:r>
            <a:endParaRPr lang="de-CH" dirty="0"/>
          </a:p>
        </p:txBody>
      </p:sp>
      <p:sp>
        <p:nvSpPr>
          <p:cNvPr id="3" name="Slide Number Placeholder 2"/>
          <p:cNvSpPr>
            <a:spLocks noGrp="1"/>
          </p:cNvSpPr>
          <p:nvPr>
            <p:ph type="sldNum" sz="quarter" idx="12"/>
          </p:nvPr>
        </p:nvSpPr>
        <p:spPr/>
        <p:txBody>
          <a:bodyPr/>
          <a:lstStyle/>
          <a:p>
            <a:pPr algn="r">
              <a:defRPr/>
            </a:pPr>
            <a:r>
              <a:rPr lang="de-DE"/>
              <a:t>Page </a:t>
            </a:r>
            <a:fld id="{EBC07571-3134-BB4B-B83F-1A9FE18D34F3}" type="slidenum">
              <a:rPr lang="de-DE" smtClean="0"/>
              <a:pPr algn="r">
                <a:defRPr/>
              </a:pPr>
              <a:t>33</a:t>
            </a:fld>
            <a:endParaRPr lang="de-DE" dirty="0"/>
          </a:p>
        </p:txBody>
      </p:sp>
      <p:pic>
        <p:nvPicPr>
          <p:cNvPr id="6" name="Picture 5"/>
          <p:cNvPicPr>
            <a:picLocks noChangeAspect="1"/>
          </p:cNvPicPr>
          <p:nvPr/>
        </p:nvPicPr>
        <p:blipFill>
          <a:blip r:embed="rId2"/>
          <a:stretch>
            <a:fillRect/>
          </a:stretch>
        </p:blipFill>
        <p:spPr>
          <a:xfrm>
            <a:off x="2731343" y="947858"/>
            <a:ext cx="5952661" cy="5910143"/>
          </a:xfrm>
          <a:prstGeom prst="rect">
            <a:avLst/>
          </a:prstGeom>
        </p:spPr>
      </p:pic>
    </p:spTree>
    <p:extLst>
      <p:ext uri="{BB962C8B-B14F-4D97-AF65-F5344CB8AC3E}">
        <p14:creationId xmlns:p14="http://schemas.microsoft.com/office/powerpoint/2010/main" val="219279555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1F226C-7331-B7BD-B897-F0160457EE89}"/>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453DC8F7-F06A-9589-BE53-8255946F6240}"/>
              </a:ext>
            </a:extLst>
          </p:cNvPr>
          <p:cNvSpPr>
            <a:spLocks noGrp="1"/>
          </p:cNvSpPr>
          <p:nvPr>
            <p:ph type="sldNum" sz="quarter" idx="4294967295"/>
          </p:nvPr>
        </p:nvSpPr>
        <p:spPr>
          <a:xfrm>
            <a:off x="11423651" y="6623052"/>
            <a:ext cx="768349" cy="196849"/>
          </a:xfrm>
        </p:spPr>
        <p:txBody>
          <a:bodyPr/>
          <a:lstStyle/>
          <a:p>
            <a:pPr algn="r">
              <a:defRPr/>
            </a:pPr>
            <a:r>
              <a:rPr lang="de-DE"/>
              <a:t>Seite </a:t>
            </a:r>
            <a:fld id="{EBC07571-3134-BB4B-B83F-1A9FE18D34F3}" type="slidenum">
              <a:rPr lang="de-DE" smtClean="0"/>
              <a:pPr algn="r">
                <a:defRPr/>
              </a:pPr>
              <a:t>34</a:t>
            </a:fld>
            <a:endParaRPr lang="de-DE" dirty="0"/>
          </a:p>
        </p:txBody>
      </p:sp>
      <p:sp>
        <p:nvSpPr>
          <p:cNvPr id="6" name="TextBox 5">
            <a:extLst>
              <a:ext uri="{FF2B5EF4-FFF2-40B4-BE49-F238E27FC236}">
                <a16:creationId xmlns:a16="http://schemas.microsoft.com/office/drawing/2014/main" id="{D90E6125-6884-B2A5-B974-835D7EC19C8E}"/>
              </a:ext>
            </a:extLst>
          </p:cNvPr>
          <p:cNvSpPr txBox="1"/>
          <p:nvPr/>
        </p:nvSpPr>
        <p:spPr>
          <a:xfrm>
            <a:off x="3503712" y="1892829"/>
            <a:ext cx="1219200" cy="1219200"/>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US" sz="4800" b="1" dirty="0">
                <a:solidFill>
                  <a:srgbClr val="000000"/>
                </a:solidFill>
                <a:latin typeface="Calibri"/>
              </a:rPr>
              <a:t>Scientific examples</a:t>
            </a:r>
            <a:endParaRPr lang="de-CH" sz="4800" b="1" dirty="0" err="1">
              <a:solidFill>
                <a:srgbClr val="000000"/>
              </a:solidFill>
              <a:latin typeface="Calibri"/>
            </a:endParaRPr>
          </a:p>
        </p:txBody>
      </p:sp>
      <p:sp>
        <p:nvSpPr>
          <p:cNvPr id="5" name="TextBox 4">
            <a:extLst>
              <a:ext uri="{FF2B5EF4-FFF2-40B4-BE49-F238E27FC236}">
                <a16:creationId xmlns:a16="http://schemas.microsoft.com/office/drawing/2014/main" id="{7AD3F0FC-6D9A-EC47-998B-3265C657534D}"/>
              </a:ext>
            </a:extLst>
          </p:cNvPr>
          <p:cNvSpPr txBox="1"/>
          <p:nvPr/>
        </p:nvSpPr>
        <p:spPr>
          <a:xfrm>
            <a:off x="894358" y="3429001"/>
            <a:ext cx="10279930" cy="1331839"/>
          </a:xfrm>
          <a:prstGeom prst="rect">
            <a:avLst/>
          </a:prstGeom>
          <a:noFill/>
        </p:spPr>
        <p:txBody>
          <a:bodyPr wrap="none" lIns="0" tIns="0" rIns="0" bIns="0" rtlCol="0">
            <a:spAutoFit/>
          </a:bodyPr>
          <a:lstStyle/>
          <a:p>
            <a:pPr>
              <a:lnSpc>
                <a:spcPct val="110000"/>
              </a:lnSpc>
              <a:spcBef>
                <a:spcPct val="0"/>
              </a:spcBef>
              <a:buClr>
                <a:srgbClr val="000000"/>
              </a:buClr>
            </a:pPr>
            <a:r>
              <a:rPr lang="en-US" sz="2667" dirty="0">
                <a:solidFill>
                  <a:schemeClr val="bg2">
                    <a:lumMod val="40000"/>
                    <a:lumOff val="60000"/>
                  </a:schemeClr>
                </a:solidFill>
                <a:latin typeface="Calibri"/>
              </a:rPr>
              <a:t>1. The uniaxial and hydrostatic pressure effects on TRSB in Sr</a:t>
            </a:r>
            <a:r>
              <a:rPr lang="en-US" sz="2667" baseline="-25000" dirty="0">
                <a:solidFill>
                  <a:schemeClr val="bg2">
                    <a:lumMod val="40000"/>
                    <a:lumOff val="60000"/>
                  </a:schemeClr>
                </a:solidFill>
                <a:latin typeface="Calibri"/>
              </a:rPr>
              <a:t>2</a:t>
            </a:r>
            <a:r>
              <a:rPr lang="en-US" sz="2667" dirty="0">
                <a:solidFill>
                  <a:schemeClr val="bg2">
                    <a:lumMod val="40000"/>
                    <a:lumOff val="60000"/>
                  </a:schemeClr>
                </a:solidFill>
                <a:latin typeface="Calibri"/>
              </a:rPr>
              <a:t>RuO</a:t>
            </a:r>
            <a:r>
              <a:rPr lang="en-US" sz="2667" baseline="-25000" dirty="0">
                <a:solidFill>
                  <a:schemeClr val="bg2">
                    <a:lumMod val="40000"/>
                    <a:lumOff val="60000"/>
                  </a:schemeClr>
                </a:solidFill>
                <a:latin typeface="Calibri"/>
              </a:rPr>
              <a:t>4</a:t>
            </a:r>
          </a:p>
          <a:p>
            <a:pPr>
              <a:lnSpc>
                <a:spcPct val="110000"/>
              </a:lnSpc>
              <a:spcBef>
                <a:spcPct val="0"/>
              </a:spcBef>
              <a:buClr>
                <a:srgbClr val="000000"/>
              </a:buClr>
            </a:pPr>
            <a:r>
              <a:rPr lang="en-US" sz="2667" dirty="0">
                <a:solidFill>
                  <a:srgbClr val="000000"/>
                </a:solidFill>
                <a:latin typeface="Calibri"/>
              </a:rPr>
              <a:t>2. Pressure-induced critical and multicritical points in frustrated spin liquid</a:t>
            </a:r>
          </a:p>
          <a:p>
            <a:pPr>
              <a:lnSpc>
                <a:spcPct val="110000"/>
              </a:lnSpc>
              <a:spcBef>
                <a:spcPct val="0"/>
              </a:spcBef>
              <a:buClr>
                <a:srgbClr val="000000"/>
              </a:buClr>
            </a:pPr>
            <a:r>
              <a:rPr lang="en-US" sz="2667" dirty="0">
                <a:solidFill>
                  <a:schemeClr val="bg2">
                    <a:lumMod val="40000"/>
                    <a:lumOff val="60000"/>
                  </a:schemeClr>
                </a:solidFill>
                <a:latin typeface="Calibri"/>
              </a:rPr>
              <a:t>3. Pressure split of the density wave transition in RP nickelate La</a:t>
            </a:r>
            <a:r>
              <a:rPr lang="en-US" sz="2667" baseline="-25000" dirty="0">
                <a:solidFill>
                  <a:schemeClr val="bg2">
                    <a:lumMod val="40000"/>
                    <a:lumOff val="60000"/>
                  </a:schemeClr>
                </a:solidFill>
                <a:latin typeface="Calibri"/>
              </a:rPr>
              <a:t>3</a:t>
            </a:r>
            <a:r>
              <a:rPr lang="en-US" sz="2667" dirty="0">
                <a:solidFill>
                  <a:schemeClr val="bg2">
                    <a:lumMod val="40000"/>
                    <a:lumOff val="60000"/>
                  </a:schemeClr>
                </a:solidFill>
                <a:latin typeface="Calibri"/>
              </a:rPr>
              <a:t>Ni</a:t>
            </a:r>
            <a:r>
              <a:rPr lang="en-US" sz="2667" baseline="-25000" dirty="0">
                <a:solidFill>
                  <a:schemeClr val="bg2">
                    <a:lumMod val="40000"/>
                    <a:lumOff val="60000"/>
                  </a:schemeClr>
                </a:solidFill>
                <a:latin typeface="Calibri"/>
              </a:rPr>
              <a:t>2</a:t>
            </a:r>
            <a:r>
              <a:rPr lang="en-US" sz="2667" dirty="0">
                <a:solidFill>
                  <a:schemeClr val="bg2">
                    <a:lumMod val="40000"/>
                    <a:lumOff val="60000"/>
                  </a:schemeClr>
                </a:solidFill>
                <a:latin typeface="Calibri"/>
              </a:rPr>
              <a:t>O</a:t>
            </a:r>
            <a:r>
              <a:rPr lang="en-US" sz="2667" baseline="-25000" dirty="0">
                <a:solidFill>
                  <a:schemeClr val="bg2">
                    <a:lumMod val="40000"/>
                    <a:lumOff val="60000"/>
                  </a:schemeClr>
                </a:solidFill>
                <a:latin typeface="Calibri"/>
              </a:rPr>
              <a:t>7</a:t>
            </a:r>
            <a:r>
              <a:rPr lang="en-US" sz="2667" dirty="0">
                <a:solidFill>
                  <a:schemeClr val="bg2">
                    <a:lumMod val="40000"/>
                    <a:lumOff val="60000"/>
                  </a:schemeClr>
                </a:solidFill>
                <a:latin typeface="Calibri"/>
              </a:rPr>
              <a:t> </a:t>
            </a:r>
          </a:p>
        </p:txBody>
      </p:sp>
    </p:spTree>
    <p:extLst>
      <p:ext uri="{BB962C8B-B14F-4D97-AF65-F5344CB8AC3E}">
        <p14:creationId xmlns:p14="http://schemas.microsoft.com/office/powerpoint/2010/main" val="3211377768"/>
      </p:ext>
    </p:extLst>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t>
            </a:r>
            <a:r>
              <a:rPr lang="en-US" baseline="-25000" dirty="0"/>
              <a:t>4</a:t>
            </a:r>
            <a:r>
              <a:rPr lang="en-US" dirty="0"/>
              <a:t>H</a:t>
            </a:r>
            <a:r>
              <a:rPr lang="en-US" baseline="-25000" dirty="0"/>
              <a:t>12</a:t>
            </a:r>
            <a:r>
              <a:rPr lang="en-US" dirty="0"/>
              <a:t>N</a:t>
            </a:r>
            <a:r>
              <a:rPr lang="en-US" baseline="-25000" dirty="0"/>
              <a:t>2</a:t>
            </a:r>
            <a:r>
              <a:rPr lang="en-US" dirty="0"/>
              <a:t>)Cu</a:t>
            </a:r>
            <a:r>
              <a:rPr lang="en-US" baseline="-25000" dirty="0"/>
              <a:t>2</a:t>
            </a:r>
            <a:r>
              <a:rPr lang="en-US" dirty="0"/>
              <a:t>Cl</a:t>
            </a:r>
            <a:r>
              <a:rPr lang="en-US" baseline="-25000" dirty="0"/>
              <a:t>6</a:t>
            </a:r>
            <a:r>
              <a:rPr lang="en-US" dirty="0"/>
              <a:t> (PHCC)</a:t>
            </a:r>
            <a:endParaRPr lang="de-CH" dirty="0"/>
          </a:p>
        </p:txBody>
      </p:sp>
      <p:sp>
        <p:nvSpPr>
          <p:cNvPr id="5" name="Slide Number Placeholder 4"/>
          <p:cNvSpPr>
            <a:spLocks noGrp="1"/>
          </p:cNvSpPr>
          <p:nvPr>
            <p:ph type="sldNum" sz="quarter" idx="12"/>
          </p:nvPr>
        </p:nvSpPr>
        <p:spPr/>
        <p:txBody>
          <a:bodyPr/>
          <a:lstStyle/>
          <a:p>
            <a:fld id="{86DE4F48-61CB-4A8C-80A5-906DBC332A8C}" type="slidenum">
              <a:rPr lang="de-CH" smtClean="0"/>
              <a:t>35</a:t>
            </a:fld>
            <a:endParaRPr lang="de-CH"/>
          </a:p>
        </p:txBody>
      </p:sp>
      <p:pic>
        <p:nvPicPr>
          <p:cNvPr id="29" name="Picture 28"/>
          <p:cNvPicPr>
            <a:picLocks noChangeAspect="1"/>
          </p:cNvPicPr>
          <p:nvPr/>
        </p:nvPicPr>
        <p:blipFill>
          <a:blip r:embed="rId2"/>
          <a:stretch>
            <a:fillRect/>
          </a:stretch>
        </p:blipFill>
        <p:spPr>
          <a:xfrm>
            <a:off x="1103446" y="1796819"/>
            <a:ext cx="3611924" cy="4460135"/>
          </a:xfrm>
          <a:prstGeom prst="rect">
            <a:avLst/>
          </a:prstGeom>
        </p:spPr>
      </p:pic>
      <p:pic>
        <p:nvPicPr>
          <p:cNvPr id="30" name="Picture 29"/>
          <p:cNvPicPr>
            <a:picLocks noChangeAspect="1"/>
          </p:cNvPicPr>
          <p:nvPr/>
        </p:nvPicPr>
        <p:blipFill>
          <a:blip r:embed="rId3"/>
          <a:stretch>
            <a:fillRect/>
          </a:stretch>
        </p:blipFill>
        <p:spPr>
          <a:xfrm>
            <a:off x="5452713" y="1700808"/>
            <a:ext cx="5882444" cy="4639800"/>
          </a:xfrm>
          <a:prstGeom prst="rect">
            <a:avLst/>
          </a:prstGeom>
        </p:spPr>
      </p:pic>
    </p:spTree>
    <p:extLst>
      <p:ext uri="{BB962C8B-B14F-4D97-AF65-F5344CB8AC3E}">
        <p14:creationId xmlns:p14="http://schemas.microsoft.com/office/powerpoint/2010/main" val="147149340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a:t>p</a:t>
            </a:r>
            <a:r>
              <a:rPr lang="en-US" dirty="0"/>
              <a:t>-</a:t>
            </a:r>
            <a:r>
              <a:rPr lang="en-US" i="1" dirty="0"/>
              <a:t>T</a:t>
            </a:r>
            <a:r>
              <a:rPr lang="en-US" dirty="0"/>
              <a:t> phase diagram of PHCC</a:t>
            </a:r>
            <a:endParaRPr lang="de-CH" dirty="0"/>
          </a:p>
        </p:txBody>
      </p:sp>
      <p:sp>
        <p:nvSpPr>
          <p:cNvPr id="5" name="Slide Number Placeholder 4"/>
          <p:cNvSpPr>
            <a:spLocks noGrp="1"/>
          </p:cNvSpPr>
          <p:nvPr>
            <p:ph type="sldNum" sz="quarter" idx="12"/>
          </p:nvPr>
        </p:nvSpPr>
        <p:spPr/>
        <p:txBody>
          <a:bodyPr/>
          <a:lstStyle/>
          <a:p>
            <a:fld id="{86DE4F48-61CB-4A8C-80A5-906DBC332A8C}" type="slidenum">
              <a:rPr lang="de-CH" smtClean="0"/>
              <a:t>36</a:t>
            </a:fld>
            <a:endParaRPr lang="de-CH"/>
          </a:p>
        </p:txBody>
      </p:sp>
      <p:pic>
        <p:nvPicPr>
          <p:cNvPr id="6" name="Picture 5"/>
          <p:cNvPicPr>
            <a:picLocks noChangeAspect="1"/>
          </p:cNvPicPr>
          <p:nvPr/>
        </p:nvPicPr>
        <p:blipFill>
          <a:blip r:embed="rId2"/>
          <a:stretch>
            <a:fillRect/>
          </a:stretch>
        </p:blipFill>
        <p:spPr>
          <a:xfrm>
            <a:off x="2447595" y="1050376"/>
            <a:ext cx="6868408" cy="5575531"/>
          </a:xfrm>
          <a:prstGeom prst="rect">
            <a:avLst/>
          </a:prstGeom>
        </p:spPr>
      </p:pic>
    </p:spTree>
    <p:extLst>
      <p:ext uri="{BB962C8B-B14F-4D97-AF65-F5344CB8AC3E}">
        <p14:creationId xmlns:p14="http://schemas.microsoft.com/office/powerpoint/2010/main" val="242559880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54428E-12C0-3FDF-5BB5-819117E9BFE5}"/>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5D91453-5422-DFCF-0290-0A5ED0545738}"/>
              </a:ext>
            </a:extLst>
          </p:cNvPr>
          <p:cNvSpPr>
            <a:spLocks noGrp="1"/>
          </p:cNvSpPr>
          <p:nvPr>
            <p:ph type="sldNum" sz="quarter" idx="4294967295"/>
          </p:nvPr>
        </p:nvSpPr>
        <p:spPr>
          <a:xfrm>
            <a:off x="11423651" y="6623052"/>
            <a:ext cx="768349" cy="196849"/>
          </a:xfrm>
        </p:spPr>
        <p:txBody>
          <a:bodyPr/>
          <a:lstStyle/>
          <a:p>
            <a:pPr algn="r">
              <a:defRPr/>
            </a:pPr>
            <a:r>
              <a:rPr lang="de-DE"/>
              <a:t>Seite </a:t>
            </a:r>
            <a:fld id="{EBC07571-3134-BB4B-B83F-1A9FE18D34F3}" type="slidenum">
              <a:rPr lang="de-DE" smtClean="0"/>
              <a:pPr algn="r">
                <a:defRPr/>
              </a:pPr>
              <a:t>37</a:t>
            </a:fld>
            <a:endParaRPr lang="de-DE" dirty="0"/>
          </a:p>
        </p:txBody>
      </p:sp>
      <p:sp>
        <p:nvSpPr>
          <p:cNvPr id="6" name="TextBox 5">
            <a:extLst>
              <a:ext uri="{FF2B5EF4-FFF2-40B4-BE49-F238E27FC236}">
                <a16:creationId xmlns:a16="http://schemas.microsoft.com/office/drawing/2014/main" id="{695D199B-F974-5325-3726-702B56E2044A}"/>
              </a:ext>
            </a:extLst>
          </p:cNvPr>
          <p:cNvSpPr txBox="1"/>
          <p:nvPr/>
        </p:nvSpPr>
        <p:spPr>
          <a:xfrm>
            <a:off x="3503712" y="1892829"/>
            <a:ext cx="1219200" cy="1219200"/>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US" sz="4800" b="1" dirty="0">
                <a:solidFill>
                  <a:srgbClr val="000000"/>
                </a:solidFill>
                <a:latin typeface="Calibri"/>
              </a:rPr>
              <a:t>Scientific examples</a:t>
            </a:r>
            <a:endParaRPr lang="de-CH" sz="4800" b="1" dirty="0" err="1">
              <a:solidFill>
                <a:srgbClr val="000000"/>
              </a:solidFill>
              <a:latin typeface="Calibri"/>
            </a:endParaRPr>
          </a:p>
        </p:txBody>
      </p:sp>
      <p:sp>
        <p:nvSpPr>
          <p:cNvPr id="5" name="TextBox 4">
            <a:extLst>
              <a:ext uri="{FF2B5EF4-FFF2-40B4-BE49-F238E27FC236}">
                <a16:creationId xmlns:a16="http://schemas.microsoft.com/office/drawing/2014/main" id="{F52DA9BF-5A63-E06C-BD62-29C0D8AD0ABC}"/>
              </a:ext>
            </a:extLst>
          </p:cNvPr>
          <p:cNvSpPr txBox="1"/>
          <p:nvPr/>
        </p:nvSpPr>
        <p:spPr>
          <a:xfrm>
            <a:off x="894358" y="3429001"/>
            <a:ext cx="10279930" cy="1331839"/>
          </a:xfrm>
          <a:prstGeom prst="rect">
            <a:avLst/>
          </a:prstGeom>
          <a:noFill/>
        </p:spPr>
        <p:txBody>
          <a:bodyPr wrap="none" lIns="0" tIns="0" rIns="0" bIns="0" rtlCol="0">
            <a:spAutoFit/>
          </a:bodyPr>
          <a:lstStyle/>
          <a:p>
            <a:pPr>
              <a:lnSpc>
                <a:spcPct val="110000"/>
              </a:lnSpc>
              <a:spcBef>
                <a:spcPct val="0"/>
              </a:spcBef>
              <a:buClr>
                <a:srgbClr val="000000"/>
              </a:buClr>
            </a:pPr>
            <a:r>
              <a:rPr lang="en-US" sz="2667" dirty="0">
                <a:solidFill>
                  <a:schemeClr val="bg2">
                    <a:lumMod val="40000"/>
                    <a:lumOff val="60000"/>
                  </a:schemeClr>
                </a:solidFill>
                <a:latin typeface="Calibri"/>
              </a:rPr>
              <a:t>1. The uniaxial and hydrostatic pressure effects on TRSB in Sr</a:t>
            </a:r>
            <a:r>
              <a:rPr lang="en-US" sz="2667" baseline="-25000" dirty="0">
                <a:solidFill>
                  <a:schemeClr val="bg2">
                    <a:lumMod val="40000"/>
                    <a:lumOff val="60000"/>
                  </a:schemeClr>
                </a:solidFill>
                <a:latin typeface="Calibri"/>
              </a:rPr>
              <a:t>2</a:t>
            </a:r>
            <a:r>
              <a:rPr lang="en-US" sz="2667" dirty="0">
                <a:solidFill>
                  <a:schemeClr val="bg2">
                    <a:lumMod val="40000"/>
                    <a:lumOff val="60000"/>
                  </a:schemeClr>
                </a:solidFill>
                <a:latin typeface="Calibri"/>
              </a:rPr>
              <a:t>RuO</a:t>
            </a:r>
            <a:r>
              <a:rPr lang="en-US" sz="2667" baseline="-25000" dirty="0">
                <a:solidFill>
                  <a:schemeClr val="bg2">
                    <a:lumMod val="40000"/>
                    <a:lumOff val="60000"/>
                  </a:schemeClr>
                </a:solidFill>
                <a:latin typeface="Calibri"/>
              </a:rPr>
              <a:t>4</a:t>
            </a:r>
          </a:p>
          <a:p>
            <a:pPr>
              <a:lnSpc>
                <a:spcPct val="110000"/>
              </a:lnSpc>
              <a:spcBef>
                <a:spcPct val="0"/>
              </a:spcBef>
              <a:buClr>
                <a:srgbClr val="000000"/>
              </a:buClr>
            </a:pPr>
            <a:r>
              <a:rPr lang="en-US" sz="2667" dirty="0">
                <a:solidFill>
                  <a:schemeClr val="bg2">
                    <a:lumMod val="40000"/>
                    <a:lumOff val="60000"/>
                  </a:schemeClr>
                </a:solidFill>
                <a:latin typeface="Calibri"/>
              </a:rPr>
              <a:t>2. Pressure-induced critical and multicritical points in frustrated spin liquid</a:t>
            </a:r>
          </a:p>
          <a:p>
            <a:pPr>
              <a:lnSpc>
                <a:spcPct val="110000"/>
              </a:lnSpc>
              <a:spcBef>
                <a:spcPct val="0"/>
              </a:spcBef>
              <a:buClr>
                <a:srgbClr val="000000"/>
              </a:buClr>
            </a:pPr>
            <a:r>
              <a:rPr lang="en-US" sz="2667" dirty="0">
                <a:solidFill>
                  <a:srgbClr val="000000"/>
                </a:solidFill>
                <a:latin typeface="Calibri"/>
              </a:rPr>
              <a:t>3. Pressure split of the density wave transition in RP nickelate La</a:t>
            </a:r>
            <a:r>
              <a:rPr lang="en-US" sz="2667" baseline="-25000" dirty="0">
                <a:solidFill>
                  <a:srgbClr val="000000"/>
                </a:solidFill>
                <a:latin typeface="Calibri"/>
              </a:rPr>
              <a:t>3</a:t>
            </a:r>
            <a:r>
              <a:rPr lang="en-US" sz="2667" dirty="0">
                <a:solidFill>
                  <a:srgbClr val="000000"/>
                </a:solidFill>
                <a:latin typeface="Calibri"/>
              </a:rPr>
              <a:t>Ni</a:t>
            </a:r>
            <a:r>
              <a:rPr lang="en-US" sz="2667" baseline="-25000" dirty="0">
                <a:solidFill>
                  <a:srgbClr val="000000"/>
                </a:solidFill>
                <a:latin typeface="Calibri"/>
              </a:rPr>
              <a:t>2</a:t>
            </a:r>
            <a:r>
              <a:rPr lang="en-US" sz="2667" dirty="0">
                <a:solidFill>
                  <a:srgbClr val="000000"/>
                </a:solidFill>
                <a:latin typeface="Calibri"/>
              </a:rPr>
              <a:t>O</a:t>
            </a:r>
            <a:r>
              <a:rPr lang="en-US" sz="2667" baseline="-25000" dirty="0">
                <a:solidFill>
                  <a:srgbClr val="000000"/>
                </a:solidFill>
                <a:latin typeface="Calibri"/>
              </a:rPr>
              <a:t>7</a:t>
            </a:r>
            <a:r>
              <a:rPr lang="en-US" sz="2667" dirty="0">
                <a:solidFill>
                  <a:srgbClr val="000000"/>
                </a:solidFill>
                <a:latin typeface="Calibri"/>
              </a:rPr>
              <a:t> </a:t>
            </a:r>
          </a:p>
        </p:txBody>
      </p:sp>
    </p:spTree>
    <p:extLst>
      <p:ext uri="{BB962C8B-B14F-4D97-AF65-F5344CB8AC3E}">
        <p14:creationId xmlns:p14="http://schemas.microsoft.com/office/powerpoint/2010/main" val="1642298765"/>
      </p:ext>
    </p:extLst>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D7E3539-598A-EADE-5B6B-5F63F06A636D}"/>
              </a:ext>
            </a:extLst>
          </p:cNvPr>
          <p:cNvSpPr>
            <a:spLocks noGrp="1"/>
          </p:cNvSpPr>
          <p:nvPr>
            <p:ph type="title"/>
          </p:nvPr>
        </p:nvSpPr>
        <p:spPr/>
        <p:txBody>
          <a:bodyPr/>
          <a:lstStyle/>
          <a:p>
            <a:r>
              <a:rPr lang="en-US" dirty="0"/>
              <a:t>Superconductivity in La</a:t>
            </a:r>
            <a:r>
              <a:rPr lang="en-US" baseline="-25000" dirty="0"/>
              <a:t>3</a:t>
            </a:r>
            <a:r>
              <a:rPr lang="en-US" dirty="0"/>
              <a:t>Ni</a:t>
            </a:r>
            <a:r>
              <a:rPr lang="en-US" baseline="-25000" dirty="0"/>
              <a:t>2</a:t>
            </a:r>
            <a:r>
              <a:rPr lang="en-US" dirty="0"/>
              <a:t>O</a:t>
            </a:r>
            <a:r>
              <a:rPr lang="en-US" baseline="-25000" dirty="0"/>
              <a:t>7 </a:t>
            </a:r>
            <a:r>
              <a:rPr lang="en-US" dirty="0"/>
              <a:t>– July 2023</a:t>
            </a:r>
            <a:endParaRPr lang="de-CH" dirty="0"/>
          </a:p>
        </p:txBody>
      </p:sp>
      <p:sp>
        <p:nvSpPr>
          <p:cNvPr id="4" name="Slide Number Placeholder 3">
            <a:extLst>
              <a:ext uri="{FF2B5EF4-FFF2-40B4-BE49-F238E27FC236}">
                <a16:creationId xmlns:a16="http://schemas.microsoft.com/office/drawing/2014/main" id="{90B51C1C-EFE1-5D8E-7034-642580C101F1}"/>
              </a:ext>
            </a:extLst>
          </p:cNvPr>
          <p:cNvSpPr>
            <a:spLocks noGrp="1"/>
          </p:cNvSpPr>
          <p:nvPr>
            <p:ph type="sldNum" sz="quarter" idx="16"/>
          </p:nvPr>
        </p:nvSpPr>
        <p:spPr/>
        <p:txBody>
          <a:bodyPr/>
          <a:lstStyle/>
          <a:p>
            <a:pPr algn="r">
              <a:defRPr/>
            </a:pPr>
            <a:r>
              <a:rPr lang="de-DE"/>
              <a:t>Seite </a:t>
            </a:r>
            <a:fld id="{EBC07571-3134-BB4B-B83F-1A9FE18D34F3}" type="slidenum">
              <a:rPr lang="de-DE" smtClean="0"/>
              <a:pPr algn="r">
                <a:defRPr/>
              </a:pPr>
              <a:t>38</a:t>
            </a:fld>
            <a:endParaRPr lang="de-DE" dirty="0"/>
          </a:p>
        </p:txBody>
      </p:sp>
      <p:pic>
        <p:nvPicPr>
          <p:cNvPr id="5" name="Picture 4"/>
          <p:cNvPicPr>
            <a:picLocks noChangeAspect="1"/>
          </p:cNvPicPr>
          <p:nvPr/>
        </p:nvPicPr>
        <p:blipFill>
          <a:blip r:embed="rId2"/>
          <a:stretch>
            <a:fillRect/>
          </a:stretch>
        </p:blipFill>
        <p:spPr>
          <a:xfrm>
            <a:off x="6480043" y="1700809"/>
            <a:ext cx="5673515" cy="3955895"/>
          </a:xfrm>
          <a:prstGeom prst="rect">
            <a:avLst/>
          </a:prstGeom>
        </p:spPr>
      </p:pic>
      <p:sp>
        <p:nvSpPr>
          <p:cNvPr id="8" name="TextBox 7"/>
          <p:cNvSpPr txBox="1"/>
          <p:nvPr/>
        </p:nvSpPr>
        <p:spPr>
          <a:xfrm>
            <a:off x="8208235" y="6110916"/>
            <a:ext cx="7488832" cy="260008"/>
          </a:xfrm>
          <a:prstGeom prst="rect">
            <a:avLst/>
          </a:prstGeom>
          <a:noFill/>
        </p:spPr>
        <p:txBody>
          <a:bodyPr wrap="square" lIns="0" tIns="0" rIns="0" bIns="0" rtlCol="0">
            <a:spAutoFit/>
          </a:bodyPr>
          <a:lstStyle/>
          <a:p>
            <a:pPr eaLnBrk="1" hangingPunct="1">
              <a:lnSpc>
                <a:spcPct val="110000"/>
              </a:lnSpc>
              <a:spcBef>
                <a:spcPct val="0"/>
              </a:spcBef>
              <a:buClr>
                <a:srgbClr val="000000"/>
              </a:buClr>
            </a:pPr>
            <a:r>
              <a:rPr lang="en-US" sz="1600" dirty="0">
                <a:solidFill>
                  <a:srgbClr val="0070C0"/>
                </a:solidFill>
              </a:rPr>
              <a:t>H. Sun </a:t>
            </a:r>
            <a:r>
              <a:rPr lang="en-US" sz="1600" i="1" dirty="0">
                <a:solidFill>
                  <a:srgbClr val="0070C0"/>
                </a:solidFill>
              </a:rPr>
              <a:t>et al.,</a:t>
            </a:r>
            <a:r>
              <a:rPr lang="en-US" sz="1600" dirty="0">
                <a:solidFill>
                  <a:srgbClr val="0070C0"/>
                </a:solidFill>
              </a:rPr>
              <a:t>  </a:t>
            </a:r>
            <a:r>
              <a:rPr lang="en-US" sz="1600" i="1" dirty="0">
                <a:solidFill>
                  <a:srgbClr val="0070C0"/>
                </a:solidFill>
              </a:rPr>
              <a:t>Nature</a:t>
            </a:r>
            <a:r>
              <a:rPr lang="en-US" sz="1600" dirty="0">
                <a:solidFill>
                  <a:srgbClr val="0070C0"/>
                </a:solidFill>
              </a:rPr>
              <a:t> </a:t>
            </a:r>
            <a:r>
              <a:rPr lang="en-US" sz="1600" b="1" dirty="0">
                <a:solidFill>
                  <a:srgbClr val="0070C0"/>
                </a:solidFill>
              </a:rPr>
              <a:t>621</a:t>
            </a:r>
            <a:r>
              <a:rPr lang="en-US" sz="1600" dirty="0">
                <a:solidFill>
                  <a:srgbClr val="0070C0"/>
                </a:solidFill>
              </a:rPr>
              <a:t>, 493 (2023)</a:t>
            </a:r>
            <a:endParaRPr lang="de-CH" sz="1600" dirty="0" err="1">
              <a:solidFill>
                <a:srgbClr val="0070C0"/>
              </a:solidFill>
            </a:endParaRPr>
          </a:p>
        </p:txBody>
      </p:sp>
      <p:grpSp>
        <p:nvGrpSpPr>
          <p:cNvPr id="12" name="Group 11"/>
          <p:cNvGrpSpPr/>
          <p:nvPr/>
        </p:nvGrpSpPr>
        <p:grpSpPr>
          <a:xfrm>
            <a:off x="527383" y="1131128"/>
            <a:ext cx="5614069" cy="5178193"/>
            <a:chOff x="395537" y="820383"/>
            <a:chExt cx="4210552" cy="3883645"/>
          </a:xfrm>
        </p:grpSpPr>
        <p:pic>
          <p:nvPicPr>
            <p:cNvPr id="9" name="Picture 8"/>
            <p:cNvPicPr>
              <a:picLocks noChangeAspect="1"/>
            </p:cNvPicPr>
            <p:nvPr/>
          </p:nvPicPr>
          <p:blipFill>
            <a:blip r:embed="rId3"/>
            <a:stretch>
              <a:fillRect/>
            </a:stretch>
          </p:blipFill>
          <p:spPr>
            <a:xfrm>
              <a:off x="395537" y="820383"/>
              <a:ext cx="3794760" cy="1810512"/>
            </a:xfrm>
            <a:prstGeom prst="rect">
              <a:avLst/>
            </a:prstGeom>
          </p:spPr>
        </p:pic>
        <p:pic>
          <p:nvPicPr>
            <p:cNvPr id="10" name="Picture 9"/>
            <p:cNvPicPr>
              <a:picLocks noChangeAspect="1"/>
            </p:cNvPicPr>
            <p:nvPr/>
          </p:nvPicPr>
          <p:blipFill>
            <a:blip r:embed="rId4"/>
            <a:stretch>
              <a:fillRect/>
            </a:stretch>
          </p:blipFill>
          <p:spPr>
            <a:xfrm>
              <a:off x="467544" y="2260543"/>
              <a:ext cx="4138545" cy="2443485"/>
            </a:xfrm>
            <a:prstGeom prst="rect">
              <a:avLst/>
            </a:prstGeom>
          </p:spPr>
        </p:pic>
        <p:sp>
          <p:nvSpPr>
            <p:cNvPr id="11" name="Rectangle 10"/>
            <p:cNvSpPr/>
            <p:nvPr/>
          </p:nvSpPr>
          <p:spPr bwMode="auto">
            <a:xfrm>
              <a:off x="1691679" y="2062907"/>
              <a:ext cx="2498617" cy="197636"/>
            </a:xfrm>
            <a:prstGeom prst="rect">
              <a:avLst/>
            </a:prstGeom>
            <a:solidFill>
              <a:schemeClr val="bg1"/>
            </a:solidFill>
            <a:ln w="9525" cap="flat" cmpd="sng" algn="ctr">
              <a:no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pPr defTabSz="1219170" eaLnBrk="0" fontAlgn="base" hangingPunct="0">
                <a:spcBef>
                  <a:spcPct val="0"/>
                </a:spcBef>
                <a:spcAft>
                  <a:spcPct val="0"/>
                </a:spcAft>
              </a:pPr>
              <a:endParaRPr lang="de-CH" sz="3200">
                <a:latin typeface="Times" charset="0"/>
              </a:endParaRPr>
            </a:p>
          </p:txBody>
        </p:sp>
      </p:grpSp>
      <p:sp>
        <p:nvSpPr>
          <p:cNvPr id="13" name="Rounded Rectangle 12"/>
          <p:cNvSpPr/>
          <p:nvPr/>
        </p:nvSpPr>
        <p:spPr bwMode="auto">
          <a:xfrm>
            <a:off x="335361" y="2555350"/>
            <a:ext cx="1824201" cy="161121"/>
          </a:xfrm>
          <a:prstGeom prst="roundRect">
            <a:avLst/>
          </a:prstGeom>
          <a:noFill/>
          <a:ln w="15875" cap="flat" cmpd="sng" algn="ctr">
            <a:solidFill>
              <a:srgbClr val="FF0000"/>
            </a:solid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pPr defTabSz="1219170" eaLnBrk="0" fontAlgn="base" hangingPunct="0">
              <a:spcBef>
                <a:spcPct val="0"/>
              </a:spcBef>
              <a:spcAft>
                <a:spcPct val="0"/>
              </a:spcAft>
            </a:pPr>
            <a:endParaRPr lang="de-CH" sz="3200">
              <a:latin typeface="Times" charset="0"/>
            </a:endParaRPr>
          </a:p>
        </p:txBody>
      </p:sp>
    </p:spTree>
    <p:extLst>
      <p:ext uri="{BB962C8B-B14F-4D97-AF65-F5344CB8AC3E}">
        <p14:creationId xmlns:p14="http://schemas.microsoft.com/office/powerpoint/2010/main" val="550082402"/>
      </p:ext>
    </p:extLst>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ZF-</a:t>
            </a:r>
            <a:r>
              <a:rPr lang="en-US" dirty="0" err="1">
                <a:latin typeface="Symbol" panose="05050102010706020507" pitchFamily="18" charset="2"/>
              </a:rPr>
              <a:t>m</a:t>
            </a:r>
            <a:r>
              <a:rPr lang="en-US" dirty="0" err="1"/>
              <a:t>SR</a:t>
            </a:r>
            <a:r>
              <a:rPr lang="en-US" dirty="0"/>
              <a:t>, ambient pressure</a:t>
            </a:r>
            <a:endParaRPr lang="de-CH" dirty="0"/>
          </a:p>
        </p:txBody>
      </p:sp>
      <p:sp>
        <p:nvSpPr>
          <p:cNvPr id="4" name="Slide Number Placeholder 3"/>
          <p:cNvSpPr>
            <a:spLocks noGrp="1"/>
          </p:cNvSpPr>
          <p:nvPr>
            <p:ph type="sldNum" sz="quarter" idx="16"/>
          </p:nvPr>
        </p:nvSpPr>
        <p:spPr/>
        <p:txBody>
          <a:bodyPr/>
          <a:lstStyle/>
          <a:p>
            <a:pPr algn="r">
              <a:defRPr/>
            </a:pPr>
            <a:r>
              <a:rPr lang="de-DE"/>
              <a:t>Seite </a:t>
            </a:r>
            <a:fld id="{EBC07571-3134-BB4B-B83F-1A9FE18D34F3}" type="slidenum">
              <a:rPr lang="de-DE" smtClean="0"/>
              <a:pPr algn="r">
                <a:defRPr/>
              </a:pPr>
              <a:t>39</a:t>
            </a:fld>
            <a:endParaRPr lang="de-DE" dirty="0"/>
          </a:p>
        </p:txBody>
      </p:sp>
      <p:graphicFrame>
        <p:nvGraphicFramePr>
          <p:cNvPr id="6" name="Object 5"/>
          <p:cNvGraphicFramePr>
            <a:graphicFrameLocks noChangeAspect="1"/>
          </p:cNvGraphicFramePr>
          <p:nvPr/>
        </p:nvGraphicFramePr>
        <p:xfrm>
          <a:off x="623393" y="564037"/>
          <a:ext cx="8223948" cy="6293964"/>
        </p:xfrm>
        <a:graphic>
          <a:graphicData uri="http://schemas.openxmlformats.org/presentationml/2006/ole">
            <mc:AlternateContent xmlns:mc="http://schemas.openxmlformats.org/markup-compatibility/2006">
              <mc:Choice xmlns:v="urn:schemas-microsoft-com:vml" Requires="v">
                <p:oleObj name="Graph" r:id="rId2" imgW="9802214" imgH="7502627" progId="Origin95.Graph">
                  <p:embed/>
                </p:oleObj>
              </mc:Choice>
              <mc:Fallback>
                <p:oleObj name="Graph" r:id="rId2" imgW="9802214" imgH="7502627" progId="Origin95.Graph">
                  <p:embed/>
                  <p:pic>
                    <p:nvPicPr>
                      <p:cNvPr id="6" name="Object 5"/>
                      <p:cNvPicPr/>
                      <p:nvPr/>
                    </p:nvPicPr>
                    <p:blipFill>
                      <a:blip r:embed="rId3"/>
                      <a:stretch>
                        <a:fillRect/>
                      </a:stretch>
                    </p:blipFill>
                    <p:spPr>
                      <a:xfrm>
                        <a:off x="623393" y="564037"/>
                        <a:ext cx="8223948" cy="6293964"/>
                      </a:xfrm>
                      <a:prstGeom prst="rect">
                        <a:avLst/>
                      </a:prstGeom>
                    </p:spPr>
                  </p:pic>
                </p:oleObj>
              </mc:Fallback>
            </mc:AlternateContent>
          </a:graphicData>
        </a:graphic>
      </p:graphicFrame>
      <p:sp>
        <p:nvSpPr>
          <p:cNvPr id="7" name="TextBox 6"/>
          <p:cNvSpPr txBox="1"/>
          <p:nvPr/>
        </p:nvSpPr>
        <p:spPr>
          <a:xfrm>
            <a:off x="8445043" y="2243923"/>
            <a:ext cx="3264363" cy="2828659"/>
          </a:xfrm>
          <a:prstGeom prst="rect">
            <a:avLst/>
          </a:prstGeom>
          <a:noFill/>
        </p:spPr>
        <p:txBody>
          <a:bodyPr wrap="square" lIns="0" tIns="0" rIns="0" bIns="0" rtlCol="0">
            <a:spAutoFit/>
          </a:bodyPr>
          <a:lstStyle/>
          <a:p>
            <a:pPr marL="380990" indent="-380990">
              <a:lnSpc>
                <a:spcPct val="110000"/>
              </a:lnSpc>
              <a:spcBef>
                <a:spcPct val="0"/>
              </a:spcBef>
              <a:buClr>
                <a:srgbClr val="000000"/>
              </a:buClr>
              <a:buFont typeface="Arial" panose="020B0604020202020204" pitchFamily="34" charset="0"/>
              <a:buChar char="•"/>
            </a:pPr>
            <a:r>
              <a:rPr lang="en-US" sz="1867" dirty="0">
                <a:solidFill>
                  <a:srgbClr val="000000"/>
                </a:solidFill>
                <a:latin typeface="Calibri"/>
              </a:rPr>
              <a:t>The response is typical for magnetically ordered sample</a:t>
            </a:r>
          </a:p>
          <a:p>
            <a:pPr marL="380990" indent="-380990">
              <a:lnSpc>
                <a:spcPct val="110000"/>
              </a:lnSpc>
              <a:spcBef>
                <a:spcPct val="0"/>
              </a:spcBef>
              <a:buClr>
                <a:srgbClr val="000000"/>
              </a:buClr>
              <a:buFont typeface="Arial" panose="020B0604020202020204" pitchFamily="34" charset="0"/>
              <a:buChar char="•"/>
            </a:pPr>
            <a:r>
              <a:rPr lang="en-US" sz="1867" dirty="0">
                <a:solidFill>
                  <a:srgbClr val="000000"/>
                </a:solidFill>
                <a:latin typeface="Calibri"/>
              </a:rPr>
              <a:t>Two contributions – the fast and the slow oscillating – are present</a:t>
            </a:r>
          </a:p>
          <a:p>
            <a:pPr marL="380990" indent="-380990">
              <a:lnSpc>
                <a:spcPct val="110000"/>
              </a:lnSpc>
              <a:spcBef>
                <a:spcPct val="0"/>
              </a:spcBef>
              <a:buClr>
                <a:srgbClr val="000000"/>
              </a:buClr>
              <a:buFont typeface="Arial" panose="020B0604020202020204" pitchFamily="34" charset="0"/>
              <a:buChar char="•"/>
            </a:pPr>
            <a:r>
              <a:rPr lang="en-US" sz="1867" dirty="0">
                <a:solidFill>
                  <a:srgbClr val="000000"/>
                </a:solidFill>
                <a:latin typeface="Calibri"/>
              </a:rPr>
              <a:t>Confirmation of the results of Lei Shu group [</a:t>
            </a:r>
            <a:r>
              <a:rPr lang="en-US" sz="1867" dirty="0">
                <a:solidFill>
                  <a:srgbClr val="0070C0"/>
                </a:solidFill>
                <a:latin typeface="Calibri"/>
              </a:rPr>
              <a:t>K.W. Chen et al., arxiv:2311.15717</a:t>
            </a:r>
            <a:r>
              <a:rPr lang="en-US" sz="1867" dirty="0">
                <a:latin typeface="Calibri"/>
              </a:rPr>
              <a:t>] with, however, some differences. </a:t>
            </a:r>
            <a:endParaRPr lang="de-CH" sz="1867" dirty="0" err="1">
              <a:latin typeface="Calibri"/>
            </a:endParaRPr>
          </a:p>
        </p:txBody>
      </p:sp>
    </p:spTree>
    <p:extLst>
      <p:ext uri="{BB962C8B-B14F-4D97-AF65-F5344CB8AC3E}">
        <p14:creationId xmlns:p14="http://schemas.microsoft.com/office/powerpoint/2010/main" val="2890390907"/>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err="1">
                <a:latin typeface="Symbol" panose="05050102010706020507" pitchFamily="18" charset="2"/>
              </a:rPr>
              <a:t>m</a:t>
            </a:r>
            <a:r>
              <a:rPr lang="en-US" dirty="0" err="1"/>
              <a:t>SR</a:t>
            </a:r>
            <a:r>
              <a:rPr lang="en-US" dirty="0"/>
              <a:t> under pressure: basic principles</a:t>
            </a:r>
            <a:endParaRPr lang="de-CH" dirty="0"/>
          </a:p>
        </p:txBody>
      </p:sp>
      <p:sp>
        <p:nvSpPr>
          <p:cNvPr id="4" name="Slide Number Placeholder 3"/>
          <p:cNvSpPr>
            <a:spLocks noGrp="1"/>
          </p:cNvSpPr>
          <p:nvPr>
            <p:ph type="sldNum" sz="quarter" idx="16"/>
          </p:nvPr>
        </p:nvSpPr>
        <p:spPr/>
        <p:txBody>
          <a:bodyPr/>
          <a:lstStyle/>
          <a:p>
            <a:pPr algn="r">
              <a:defRPr/>
            </a:pPr>
            <a:r>
              <a:rPr lang="de-DE"/>
              <a:t>Seite </a:t>
            </a:r>
            <a:fld id="{EBC07571-3134-BB4B-B83F-1A9FE18D34F3}" type="slidenum">
              <a:rPr lang="de-DE" smtClean="0"/>
              <a:pPr algn="r">
                <a:defRPr/>
              </a:pPr>
              <a:t>4</a:t>
            </a:fld>
            <a:endParaRPr lang="de-DE" dirty="0"/>
          </a:p>
        </p:txBody>
      </p:sp>
      <p:pic>
        <p:nvPicPr>
          <p:cNvPr id="5" name="Picture 4"/>
          <p:cNvPicPr>
            <a:picLocks noChangeAspect="1"/>
          </p:cNvPicPr>
          <p:nvPr/>
        </p:nvPicPr>
        <p:blipFill rotWithShape="1">
          <a:blip r:embed="rId2"/>
          <a:srcRect l="1" r="147"/>
          <a:stretch/>
        </p:blipFill>
        <p:spPr>
          <a:xfrm>
            <a:off x="793648" y="890866"/>
            <a:ext cx="10915200" cy="5418455"/>
          </a:xfrm>
          <a:prstGeom prst="rect">
            <a:avLst/>
          </a:prstGeom>
        </p:spPr>
      </p:pic>
      <p:sp>
        <p:nvSpPr>
          <p:cNvPr id="2" name="TextBox 1">
            <a:extLst>
              <a:ext uri="{FF2B5EF4-FFF2-40B4-BE49-F238E27FC236}">
                <a16:creationId xmlns:a16="http://schemas.microsoft.com/office/drawing/2014/main" id="{BEA474E0-5211-CAF8-C298-AAB32A546A89}"/>
              </a:ext>
            </a:extLst>
          </p:cNvPr>
          <p:cNvSpPr txBox="1"/>
          <p:nvPr/>
        </p:nvSpPr>
        <p:spPr>
          <a:xfrm>
            <a:off x="8501275" y="6476581"/>
            <a:ext cx="2607573" cy="215444"/>
          </a:xfrm>
          <a:prstGeom prst="rect">
            <a:avLst/>
          </a:prstGeom>
          <a:noFill/>
        </p:spPr>
        <p:txBody>
          <a:bodyPr wrap="none" lIns="0" tIns="0" rIns="0" bIns="0" rtlCol="0">
            <a:spAutoFit/>
          </a:bodyPr>
          <a:lstStyle/>
          <a:p>
            <a:pPr algn="l"/>
            <a:r>
              <a:rPr lang="en-US" sz="1400" dirty="0"/>
              <a:t>Khasanov JAP, </a:t>
            </a:r>
            <a:r>
              <a:rPr lang="en-US" sz="1400" b="1" dirty="0"/>
              <a:t>132</a:t>
            </a:r>
            <a:r>
              <a:rPr lang="en-US" sz="1400" dirty="0"/>
              <a:t>, 190903 (2022)</a:t>
            </a:r>
            <a:endParaRPr lang="de-CH" sz="1400" dirty="0"/>
          </a:p>
        </p:txBody>
      </p:sp>
    </p:spTree>
    <p:extLst>
      <p:ext uri="{BB962C8B-B14F-4D97-AF65-F5344CB8AC3E}">
        <p14:creationId xmlns:p14="http://schemas.microsoft.com/office/powerpoint/2010/main" val="1184343312"/>
      </p:ext>
    </p:extLst>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Commensurate vs. Incommensurate SDW order</a:t>
            </a:r>
            <a:endParaRPr lang="de-CH" dirty="0"/>
          </a:p>
        </p:txBody>
      </p:sp>
      <p:sp>
        <p:nvSpPr>
          <p:cNvPr id="4" name="Slide Number Placeholder 3"/>
          <p:cNvSpPr>
            <a:spLocks noGrp="1"/>
          </p:cNvSpPr>
          <p:nvPr>
            <p:ph type="sldNum" sz="quarter" idx="16"/>
          </p:nvPr>
        </p:nvSpPr>
        <p:spPr/>
        <p:txBody>
          <a:bodyPr/>
          <a:lstStyle/>
          <a:p>
            <a:pPr algn="r">
              <a:defRPr/>
            </a:pPr>
            <a:r>
              <a:rPr lang="de-DE"/>
              <a:t>Seite </a:t>
            </a:r>
            <a:fld id="{EBC07571-3134-BB4B-B83F-1A9FE18D34F3}" type="slidenum">
              <a:rPr lang="de-DE" smtClean="0"/>
              <a:pPr algn="r">
                <a:defRPr/>
              </a:pPr>
              <a:t>40</a:t>
            </a:fld>
            <a:endParaRPr lang="de-DE" dirty="0"/>
          </a:p>
        </p:txBody>
      </p:sp>
      <p:graphicFrame>
        <p:nvGraphicFramePr>
          <p:cNvPr id="6" name="Object 5"/>
          <p:cNvGraphicFramePr>
            <a:graphicFrameLocks noChangeAspect="1"/>
          </p:cNvGraphicFramePr>
          <p:nvPr/>
        </p:nvGraphicFramePr>
        <p:xfrm>
          <a:off x="719403" y="839320"/>
          <a:ext cx="7296811" cy="5913211"/>
        </p:xfrm>
        <a:graphic>
          <a:graphicData uri="http://schemas.openxmlformats.org/presentationml/2006/ole">
            <mc:AlternateContent xmlns:mc="http://schemas.openxmlformats.org/markup-compatibility/2006">
              <mc:Choice xmlns:v="urn:schemas-microsoft-com:vml" Requires="v">
                <p:oleObj name="Graph" r:id="rId2" imgW="17695159" imgH="14339156" progId="Origin95.Graph">
                  <p:embed/>
                </p:oleObj>
              </mc:Choice>
              <mc:Fallback>
                <p:oleObj name="Graph" r:id="rId2" imgW="17695159" imgH="14339156" progId="Origin95.Graph">
                  <p:embed/>
                  <p:pic>
                    <p:nvPicPr>
                      <p:cNvPr id="6" name="Object 5"/>
                      <p:cNvPicPr/>
                      <p:nvPr/>
                    </p:nvPicPr>
                    <p:blipFill>
                      <a:blip r:embed="rId3"/>
                      <a:stretch>
                        <a:fillRect/>
                      </a:stretch>
                    </p:blipFill>
                    <p:spPr>
                      <a:xfrm>
                        <a:off x="719403" y="839320"/>
                        <a:ext cx="7296811" cy="5913211"/>
                      </a:xfrm>
                      <a:prstGeom prst="rect">
                        <a:avLst/>
                      </a:prstGeom>
                    </p:spPr>
                  </p:pic>
                </p:oleObj>
              </mc:Fallback>
            </mc:AlternateContent>
          </a:graphicData>
        </a:graphic>
      </p:graphicFrame>
      <p:sp>
        <p:nvSpPr>
          <p:cNvPr id="7" name="TextBox 6"/>
          <p:cNvSpPr txBox="1"/>
          <p:nvPr/>
        </p:nvSpPr>
        <p:spPr>
          <a:xfrm>
            <a:off x="8400256" y="1604797"/>
            <a:ext cx="3648405" cy="4092852"/>
          </a:xfrm>
          <a:prstGeom prst="rect">
            <a:avLst/>
          </a:prstGeom>
          <a:noFill/>
        </p:spPr>
        <p:txBody>
          <a:bodyPr wrap="square" lIns="0" tIns="0" rIns="0" bIns="0" rtlCol="0">
            <a:spAutoFit/>
          </a:bodyPr>
          <a:lstStyle/>
          <a:p>
            <a:pPr marL="380990" indent="-380990">
              <a:lnSpc>
                <a:spcPct val="110000"/>
              </a:lnSpc>
              <a:spcBef>
                <a:spcPct val="0"/>
              </a:spcBef>
              <a:buClr>
                <a:srgbClr val="000000"/>
              </a:buClr>
              <a:buFont typeface="Arial" panose="020B0604020202020204" pitchFamily="34" charset="0"/>
              <a:buChar char="•"/>
            </a:pPr>
            <a:r>
              <a:rPr lang="en-US" sz="1867" dirty="0">
                <a:solidFill>
                  <a:srgbClr val="000000"/>
                </a:solidFill>
                <a:latin typeface="Calibri"/>
              </a:rPr>
              <a:t>The commensurate magnetic order is characterized by  a well defined internal field value at the muon stopping site(s). The magnetic field distribution is, typically, consists of a peak(s) of Gaussian or </a:t>
            </a:r>
            <a:r>
              <a:rPr lang="en-US" sz="1867" dirty="0" err="1">
                <a:solidFill>
                  <a:srgbClr val="000000"/>
                </a:solidFill>
                <a:latin typeface="Calibri"/>
              </a:rPr>
              <a:t>Lorenzian</a:t>
            </a:r>
            <a:r>
              <a:rPr lang="en-US" sz="1867" dirty="0">
                <a:solidFill>
                  <a:srgbClr val="000000"/>
                </a:solidFill>
                <a:latin typeface="Calibri"/>
              </a:rPr>
              <a:t> shape</a:t>
            </a:r>
          </a:p>
          <a:p>
            <a:pPr marL="380990" indent="-380990">
              <a:lnSpc>
                <a:spcPct val="110000"/>
              </a:lnSpc>
              <a:spcBef>
                <a:spcPct val="0"/>
              </a:spcBef>
              <a:buClr>
                <a:srgbClr val="000000"/>
              </a:buClr>
              <a:buFont typeface="Arial" panose="020B0604020202020204" pitchFamily="34" charset="0"/>
              <a:buChar char="•"/>
            </a:pPr>
            <a:r>
              <a:rPr lang="en-US" sz="1867" dirty="0">
                <a:solidFill>
                  <a:srgbClr val="000000"/>
                </a:solidFill>
                <a:latin typeface="Calibri"/>
              </a:rPr>
              <a:t>The incommensurate magnetic order is characterized by a zeroth-order Bessel function, or a ‘double-peak’ type of distributions </a:t>
            </a:r>
          </a:p>
          <a:p>
            <a:pPr marL="380990" indent="-380990">
              <a:lnSpc>
                <a:spcPct val="110000"/>
              </a:lnSpc>
              <a:spcBef>
                <a:spcPct val="0"/>
              </a:spcBef>
              <a:buClr>
                <a:srgbClr val="000000"/>
              </a:buClr>
              <a:buFont typeface="Arial" panose="020B0604020202020204" pitchFamily="34" charset="0"/>
              <a:buChar char="•"/>
            </a:pPr>
            <a:endParaRPr lang="de-CH" sz="1867" dirty="0" err="1">
              <a:solidFill>
                <a:srgbClr val="000000"/>
              </a:solidFill>
              <a:latin typeface="Calibri"/>
            </a:endParaRPr>
          </a:p>
        </p:txBody>
      </p:sp>
      <p:sp>
        <p:nvSpPr>
          <p:cNvPr id="8" name="TextBox 7"/>
          <p:cNvSpPr txBox="1"/>
          <p:nvPr/>
        </p:nvSpPr>
        <p:spPr>
          <a:xfrm>
            <a:off x="8688288" y="5641927"/>
            <a:ext cx="3648405" cy="214418"/>
          </a:xfrm>
          <a:prstGeom prst="rect">
            <a:avLst/>
          </a:prstGeom>
          <a:noFill/>
        </p:spPr>
        <p:txBody>
          <a:bodyPr wrap="square" lIns="0" tIns="0" rIns="0" bIns="0" rtlCol="0">
            <a:spAutoFit/>
          </a:bodyPr>
          <a:lstStyle/>
          <a:p>
            <a:pPr eaLnBrk="1" hangingPunct="1">
              <a:lnSpc>
                <a:spcPct val="110000"/>
              </a:lnSpc>
              <a:spcBef>
                <a:spcPct val="0"/>
              </a:spcBef>
              <a:buClr>
                <a:srgbClr val="000000"/>
              </a:buClr>
            </a:pPr>
            <a:r>
              <a:rPr lang="en-US" sz="1333" dirty="0">
                <a:solidFill>
                  <a:srgbClr val="0070C0"/>
                </a:solidFill>
                <a:latin typeface="Calibri"/>
              </a:rPr>
              <a:t>A. Amato and E. Morenzoni, Springer </a:t>
            </a:r>
            <a:r>
              <a:rPr lang="en-US" sz="1333" dirty="0" err="1">
                <a:solidFill>
                  <a:srgbClr val="0070C0"/>
                </a:solidFill>
                <a:latin typeface="Calibri"/>
              </a:rPr>
              <a:t>Verlag</a:t>
            </a:r>
            <a:r>
              <a:rPr lang="en-US" sz="1333" dirty="0">
                <a:solidFill>
                  <a:srgbClr val="0070C0"/>
                </a:solidFill>
                <a:latin typeface="Calibri"/>
              </a:rPr>
              <a:t> 2024 </a:t>
            </a:r>
            <a:endParaRPr lang="de-CH" sz="1333" dirty="0" err="1">
              <a:solidFill>
                <a:srgbClr val="0070C0"/>
              </a:solidFill>
              <a:latin typeface="Calibri"/>
            </a:endParaRPr>
          </a:p>
        </p:txBody>
      </p:sp>
    </p:spTree>
    <p:extLst>
      <p:ext uri="{BB962C8B-B14F-4D97-AF65-F5344CB8AC3E}">
        <p14:creationId xmlns:p14="http://schemas.microsoft.com/office/powerpoint/2010/main" val="3741081977"/>
      </p:ext>
    </p:extLst>
  </p:cSld>
  <p:clrMapOvr>
    <a:masterClrMapping/>
  </p:clrMapOvr>
  <p:transition spd="med"/>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err="1">
                <a:latin typeface="Symbol" panose="05050102010706020507" pitchFamily="18" charset="2"/>
              </a:rPr>
              <a:t>m</a:t>
            </a:r>
            <a:r>
              <a:rPr lang="en-US" dirty="0" err="1"/>
              <a:t>SR</a:t>
            </a:r>
            <a:r>
              <a:rPr lang="en-US" dirty="0"/>
              <a:t> experiments under pressure</a:t>
            </a:r>
            <a:endParaRPr lang="de-CH" dirty="0"/>
          </a:p>
        </p:txBody>
      </p:sp>
      <p:sp>
        <p:nvSpPr>
          <p:cNvPr id="4" name="Slide Number Placeholder 3"/>
          <p:cNvSpPr>
            <a:spLocks noGrp="1"/>
          </p:cNvSpPr>
          <p:nvPr>
            <p:ph type="sldNum" sz="quarter" idx="16"/>
          </p:nvPr>
        </p:nvSpPr>
        <p:spPr/>
        <p:txBody>
          <a:bodyPr/>
          <a:lstStyle/>
          <a:p>
            <a:pPr algn="r">
              <a:defRPr/>
            </a:pPr>
            <a:r>
              <a:rPr lang="de-DE"/>
              <a:t>Seite </a:t>
            </a:r>
            <a:fld id="{EBC07571-3134-BB4B-B83F-1A9FE18D34F3}" type="slidenum">
              <a:rPr lang="de-DE" smtClean="0"/>
              <a:pPr algn="r">
                <a:defRPr/>
              </a:pPr>
              <a:t>41</a:t>
            </a:fld>
            <a:endParaRPr lang="de-DE" dirty="0"/>
          </a:p>
        </p:txBody>
      </p:sp>
      <p:pic>
        <p:nvPicPr>
          <p:cNvPr id="6" name="Picture 5"/>
          <p:cNvPicPr>
            <a:picLocks noChangeAspect="1"/>
          </p:cNvPicPr>
          <p:nvPr/>
        </p:nvPicPr>
        <p:blipFill>
          <a:blip r:embed="rId2"/>
          <a:stretch>
            <a:fillRect/>
          </a:stretch>
        </p:blipFill>
        <p:spPr>
          <a:xfrm>
            <a:off x="10608502" y="1892829"/>
            <a:ext cx="1407151" cy="3743552"/>
          </a:xfrm>
          <a:prstGeom prst="rect">
            <a:avLst/>
          </a:prstGeom>
        </p:spPr>
      </p:pic>
      <p:graphicFrame>
        <p:nvGraphicFramePr>
          <p:cNvPr id="7" name="Object 6"/>
          <p:cNvGraphicFramePr>
            <a:graphicFrameLocks noChangeAspect="1"/>
          </p:cNvGraphicFramePr>
          <p:nvPr/>
        </p:nvGraphicFramePr>
        <p:xfrm>
          <a:off x="544617" y="644691"/>
          <a:ext cx="4860425" cy="6955503"/>
        </p:xfrm>
        <a:graphic>
          <a:graphicData uri="http://schemas.openxmlformats.org/presentationml/2006/ole">
            <mc:AlternateContent xmlns:mc="http://schemas.openxmlformats.org/markup-compatibility/2006">
              <mc:Choice xmlns:v="urn:schemas-microsoft-com:vml" Requires="v">
                <p:oleObj name="Graph" r:id="rId3" imgW="7290637" imgH="10433253" progId="Origin95.Graph">
                  <p:embed/>
                </p:oleObj>
              </mc:Choice>
              <mc:Fallback>
                <p:oleObj name="Graph" r:id="rId3" imgW="7290637" imgH="10433253" progId="Origin95.Graph">
                  <p:embed/>
                  <p:pic>
                    <p:nvPicPr>
                      <p:cNvPr id="7" name="Object 6"/>
                      <p:cNvPicPr/>
                      <p:nvPr/>
                    </p:nvPicPr>
                    <p:blipFill>
                      <a:blip r:embed="rId4"/>
                      <a:stretch>
                        <a:fillRect/>
                      </a:stretch>
                    </p:blipFill>
                    <p:spPr>
                      <a:xfrm>
                        <a:off x="544617" y="644691"/>
                        <a:ext cx="4860425" cy="6955503"/>
                      </a:xfrm>
                      <a:prstGeom prst="rect">
                        <a:avLst/>
                      </a:prstGeom>
                    </p:spPr>
                  </p:pic>
                </p:oleObj>
              </mc:Fallback>
            </mc:AlternateContent>
          </a:graphicData>
        </a:graphic>
      </p:graphicFrame>
      <p:graphicFrame>
        <p:nvGraphicFramePr>
          <p:cNvPr id="8" name="Object 7"/>
          <p:cNvGraphicFramePr>
            <a:graphicFrameLocks noChangeAspect="1"/>
          </p:cNvGraphicFramePr>
          <p:nvPr/>
        </p:nvGraphicFramePr>
        <p:xfrm>
          <a:off x="5615948" y="649599"/>
          <a:ext cx="4860425" cy="6955503"/>
        </p:xfrm>
        <a:graphic>
          <a:graphicData uri="http://schemas.openxmlformats.org/presentationml/2006/ole">
            <mc:AlternateContent xmlns:mc="http://schemas.openxmlformats.org/markup-compatibility/2006">
              <mc:Choice xmlns:v="urn:schemas-microsoft-com:vml" Requires="v">
                <p:oleObj name="Graph" r:id="rId5" imgW="7290637" imgH="10433253" progId="Origin95.Graph">
                  <p:embed/>
                </p:oleObj>
              </mc:Choice>
              <mc:Fallback>
                <p:oleObj name="Graph" r:id="rId5" imgW="7290637" imgH="10433253" progId="Origin95.Graph">
                  <p:embed/>
                  <p:pic>
                    <p:nvPicPr>
                      <p:cNvPr id="8" name="Object 7"/>
                      <p:cNvPicPr/>
                      <p:nvPr/>
                    </p:nvPicPr>
                    <p:blipFill>
                      <a:blip r:embed="rId6"/>
                      <a:stretch>
                        <a:fillRect/>
                      </a:stretch>
                    </p:blipFill>
                    <p:spPr>
                      <a:xfrm>
                        <a:off x="5615948" y="649599"/>
                        <a:ext cx="4860425" cy="6955503"/>
                      </a:xfrm>
                      <a:prstGeom prst="rect">
                        <a:avLst/>
                      </a:prstGeom>
                    </p:spPr>
                  </p:pic>
                </p:oleObj>
              </mc:Fallback>
            </mc:AlternateContent>
          </a:graphicData>
        </a:graphic>
      </p:graphicFrame>
    </p:spTree>
    <p:extLst>
      <p:ext uri="{BB962C8B-B14F-4D97-AF65-F5344CB8AC3E}">
        <p14:creationId xmlns:p14="http://schemas.microsoft.com/office/powerpoint/2010/main" val="3285936826"/>
      </p:ext>
    </p:extLst>
  </p:cSld>
  <p:clrMapOvr>
    <a:masterClrMapping/>
  </p:clrMapOvr>
  <p:transition spd="med"/>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La</a:t>
            </a:r>
            <a:r>
              <a:rPr lang="en-US" baseline="-25000" dirty="0"/>
              <a:t>3</a:t>
            </a:r>
            <a:r>
              <a:rPr lang="en-US" dirty="0"/>
              <a:t>Ni</a:t>
            </a:r>
            <a:r>
              <a:rPr lang="en-US" baseline="-25000" dirty="0"/>
              <a:t>2</a:t>
            </a:r>
            <a:r>
              <a:rPr lang="en-US" dirty="0"/>
              <a:t>O</a:t>
            </a:r>
            <a:r>
              <a:rPr lang="en-US" baseline="-25000" dirty="0"/>
              <a:t>7</a:t>
            </a:r>
            <a:r>
              <a:rPr lang="en-US" dirty="0"/>
              <a:t> phase diagram</a:t>
            </a:r>
            <a:endParaRPr lang="de-CH" dirty="0"/>
          </a:p>
        </p:txBody>
      </p:sp>
      <p:sp>
        <p:nvSpPr>
          <p:cNvPr id="4" name="Slide Number Placeholder 3"/>
          <p:cNvSpPr>
            <a:spLocks noGrp="1"/>
          </p:cNvSpPr>
          <p:nvPr>
            <p:ph type="sldNum" sz="quarter" idx="16"/>
          </p:nvPr>
        </p:nvSpPr>
        <p:spPr/>
        <p:txBody>
          <a:bodyPr/>
          <a:lstStyle/>
          <a:p>
            <a:pPr algn="r">
              <a:defRPr/>
            </a:pPr>
            <a:r>
              <a:rPr lang="de-DE"/>
              <a:t>Seite </a:t>
            </a:r>
            <a:fld id="{EBC07571-3134-BB4B-B83F-1A9FE18D34F3}" type="slidenum">
              <a:rPr lang="de-DE" smtClean="0"/>
              <a:pPr algn="r">
                <a:defRPr/>
              </a:pPr>
              <a:t>42</a:t>
            </a:fld>
            <a:endParaRPr lang="de-DE" dirty="0"/>
          </a:p>
        </p:txBody>
      </p:sp>
      <p:graphicFrame>
        <p:nvGraphicFramePr>
          <p:cNvPr id="5" name="Object 4"/>
          <p:cNvGraphicFramePr>
            <a:graphicFrameLocks noChangeAspect="1"/>
          </p:cNvGraphicFramePr>
          <p:nvPr/>
        </p:nvGraphicFramePr>
        <p:xfrm>
          <a:off x="335360" y="836712"/>
          <a:ext cx="8064000" cy="6171552"/>
        </p:xfrm>
        <a:graphic>
          <a:graphicData uri="http://schemas.openxmlformats.org/presentationml/2006/ole">
            <mc:AlternateContent xmlns:mc="http://schemas.openxmlformats.org/markup-compatibility/2006">
              <mc:Choice xmlns:v="urn:schemas-microsoft-com:vml" Requires="v">
                <p:oleObj name="Graph" r:id="rId2" imgW="9802214" imgH="7502627" progId="Origin95.Graph">
                  <p:embed/>
                </p:oleObj>
              </mc:Choice>
              <mc:Fallback>
                <p:oleObj name="Graph" r:id="rId2" imgW="9802214" imgH="7502627" progId="Origin95.Graph">
                  <p:embed/>
                  <p:pic>
                    <p:nvPicPr>
                      <p:cNvPr id="5" name="Object 4"/>
                      <p:cNvPicPr/>
                      <p:nvPr/>
                    </p:nvPicPr>
                    <p:blipFill>
                      <a:blip r:embed="rId3"/>
                      <a:stretch>
                        <a:fillRect/>
                      </a:stretch>
                    </p:blipFill>
                    <p:spPr>
                      <a:xfrm>
                        <a:off x="335360" y="836712"/>
                        <a:ext cx="8064000" cy="6171552"/>
                      </a:xfrm>
                      <a:prstGeom prst="rect">
                        <a:avLst/>
                      </a:prstGeom>
                    </p:spPr>
                  </p:pic>
                </p:oleObj>
              </mc:Fallback>
            </mc:AlternateContent>
          </a:graphicData>
        </a:graphic>
      </p:graphicFrame>
      <p:sp>
        <p:nvSpPr>
          <p:cNvPr id="2" name="TextBox 1"/>
          <p:cNvSpPr txBox="1"/>
          <p:nvPr/>
        </p:nvSpPr>
        <p:spPr>
          <a:xfrm>
            <a:off x="7728181" y="1220755"/>
            <a:ext cx="4416491" cy="5746445"/>
          </a:xfrm>
          <a:prstGeom prst="rect">
            <a:avLst/>
          </a:prstGeom>
          <a:noFill/>
        </p:spPr>
        <p:txBody>
          <a:bodyPr wrap="square" lIns="0" tIns="0" rIns="0" bIns="0" rtlCol="0">
            <a:spAutoFit/>
          </a:bodyPr>
          <a:lstStyle/>
          <a:p>
            <a:pPr marL="380990" indent="-380990">
              <a:buFont typeface="Arial" panose="020B0604020202020204" pitchFamily="34" charset="0"/>
              <a:buChar char="•"/>
            </a:pPr>
            <a:r>
              <a:rPr lang="en-US" sz="1867" dirty="0"/>
              <a:t>The DW-like anomaly in resistivity is progressively suppressed with increasing pressure, which may suggest competition with the superconducting order. </a:t>
            </a:r>
          </a:p>
          <a:p>
            <a:pPr marL="380990" indent="-380990">
              <a:buFont typeface="Arial" panose="020B0604020202020204" pitchFamily="34" charset="0"/>
              <a:buChar char="•"/>
            </a:pPr>
            <a:r>
              <a:rPr lang="en-US" sz="1867" dirty="0"/>
              <a:t>The SDW transition temperature increases with increasing pressure </a:t>
            </a:r>
          </a:p>
          <a:p>
            <a:pPr marL="380990" indent="-380990">
              <a:buFont typeface="Arial" panose="020B0604020202020204" pitchFamily="34" charset="0"/>
              <a:buChar char="•"/>
            </a:pPr>
            <a:r>
              <a:rPr lang="de-CH" sz="1867" dirty="0"/>
              <a:t>The </a:t>
            </a:r>
            <a:r>
              <a:rPr lang="de-CH" sz="1867" dirty="0" err="1"/>
              <a:t>distinctive</a:t>
            </a:r>
            <a:r>
              <a:rPr lang="de-CH" sz="1867" dirty="0"/>
              <a:t> </a:t>
            </a:r>
            <a:r>
              <a:rPr lang="de-CH" sz="1867" dirty="0" err="1"/>
              <a:t>pressure-induced</a:t>
            </a:r>
            <a:r>
              <a:rPr lang="de-CH" sz="1867" dirty="0"/>
              <a:t> </a:t>
            </a:r>
            <a:r>
              <a:rPr lang="de-CH" sz="1867" dirty="0" err="1"/>
              <a:t>response</a:t>
            </a:r>
            <a:r>
              <a:rPr lang="de-CH" sz="1867" dirty="0"/>
              <a:t> in La</a:t>
            </a:r>
            <a:r>
              <a:rPr lang="de-CH" sz="1867" baseline="-25000" dirty="0"/>
              <a:t>3</a:t>
            </a:r>
            <a:r>
              <a:rPr lang="de-CH" sz="1867" dirty="0"/>
              <a:t>Ni</a:t>
            </a:r>
            <a:r>
              <a:rPr lang="de-CH" sz="1867" baseline="-25000" dirty="0"/>
              <a:t>2</a:t>
            </a:r>
            <a:r>
              <a:rPr lang="de-CH" sz="1867" dirty="0"/>
              <a:t>O</a:t>
            </a:r>
            <a:r>
              <a:rPr lang="de-CH" sz="1867" baseline="-25000" dirty="0"/>
              <a:t>7</a:t>
            </a:r>
            <a:r>
              <a:rPr lang="de-CH" sz="1867" dirty="0"/>
              <a:t> </a:t>
            </a:r>
            <a:r>
              <a:rPr lang="de-CH" sz="1867" dirty="0" err="1"/>
              <a:t>implies</a:t>
            </a:r>
            <a:r>
              <a:rPr lang="de-CH" sz="1867" dirty="0"/>
              <a:t> </a:t>
            </a:r>
            <a:r>
              <a:rPr lang="de-CH" sz="1867" dirty="0" err="1"/>
              <a:t>the</a:t>
            </a:r>
            <a:r>
              <a:rPr lang="de-CH" sz="1867" dirty="0"/>
              <a:t> </a:t>
            </a:r>
            <a:r>
              <a:rPr lang="de-CH" sz="1867" dirty="0" err="1"/>
              <a:t>simultaneous</a:t>
            </a:r>
            <a:r>
              <a:rPr lang="de-CH" sz="1867" dirty="0"/>
              <a:t> </a:t>
            </a:r>
            <a:r>
              <a:rPr lang="de-CH" sz="1867" dirty="0" err="1"/>
              <a:t>existence</a:t>
            </a:r>
            <a:r>
              <a:rPr lang="de-CH" sz="1867" dirty="0"/>
              <a:t> </a:t>
            </a:r>
            <a:r>
              <a:rPr lang="en-US" sz="1867" dirty="0"/>
              <a:t>of two separate orders in its ground state: magnetic and most likely charge density wave orders. </a:t>
            </a:r>
          </a:p>
          <a:p>
            <a:pPr marL="380990" indent="-380990">
              <a:buFont typeface="Arial" panose="020B0604020202020204" pitchFamily="34" charset="0"/>
              <a:buChar char="•"/>
            </a:pPr>
            <a:r>
              <a:rPr lang="de-CH" sz="1867" dirty="0"/>
              <a:t>In </a:t>
            </a:r>
            <a:r>
              <a:rPr lang="de-CH" sz="1867" dirty="0" err="1"/>
              <a:t>cuprates</a:t>
            </a:r>
            <a:r>
              <a:rPr lang="de-CH" sz="1867" dirty="0"/>
              <a:t> </a:t>
            </a:r>
            <a:r>
              <a:rPr lang="de-CH" sz="1867" dirty="0" err="1"/>
              <a:t>or</a:t>
            </a:r>
            <a:r>
              <a:rPr lang="de-CH" sz="1867" dirty="0"/>
              <a:t> hole-</a:t>
            </a:r>
            <a:r>
              <a:rPr lang="de-CH" sz="1867" dirty="0" err="1"/>
              <a:t>doped</a:t>
            </a:r>
            <a:r>
              <a:rPr lang="de-CH" sz="1867" dirty="0"/>
              <a:t> </a:t>
            </a:r>
            <a:r>
              <a:rPr lang="en-US" sz="1867" dirty="0" err="1"/>
              <a:t>nickelates</a:t>
            </a:r>
            <a:r>
              <a:rPr lang="en-US" sz="1867" dirty="0"/>
              <a:t> like La</a:t>
            </a:r>
            <a:r>
              <a:rPr lang="en-US" sz="1867" baseline="-25000" dirty="0"/>
              <a:t>2-x</a:t>
            </a:r>
            <a:r>
              <a:rPr lang="en-US" sz="1867" dirty="0"/>
              <a:t>Sr</a:t>
            </a:r>
            <a:r>
              <a:rPr lang="en-US" sz="1867" baseline="-25000" dirty="0"/>
              <a:t>x</a:t>
            </a:r>
            <a:r>
              <a:rPr lang="en-US" sz="1867" dirty="0"/>
              <a:t>NiO</a:t>
            </a:r>
            <a:r>
              <a:rPr lang="en-US" sz="1867" baseline="-25000" dirty="0"/>
              <a:t>4</a:t>
            </a:r>
            <a:r>
              <a:rPr lang="en-US" sz="1867" dirty="0"/>
              <a:t>, the relationship between spin and charge orders is notably intricate, with both orders being strongly intertwined and exhibiting similar </a:t>
            </a:r>
            <a:r>
              <a:rPr lang="de-CH" sz="1867" dirty="0" err="1"/>
              <a:t>responses</a:t>
            </a:r>
            <a:r>
              <a:rPr lang="de-CH" sz="1867" dirty="0"/>
              <a:t> </a:t>
            </a:r>
            <a:r>
              <a:rPr lang="de-CH" sz="1867" dirty="0" err="1"/>
              <a:t>to</a:t>
            </a:r>
            <a:r>
              <a:rPr lang="de-CH" sz="1867" dirty="0"/>
              <a:t> </a:t>
            </a:r>
            <a:r>
              <a:rPr lang="de-CH" sz="1867" dirty="0" err="1"/>
              <a:t>external</a:t>
            </a:r>
            <a:r>
              <a:rPr lang="de-CH" sz="1867" dirty="0"/>
              <a:t> </a:t>
            </a:r>
            <a:r>
              <a:rPr lang="de-CH" sz="1867" dirty="0" err="1"/>
              <a:t>parameters</a:t>
            </a:r>
            <a:r>
              <a:rPr lang="de-CH" sz="1867" dirty="0"/>
              <a:t>.</a:t>
            </a:r>
            <a:endParaRPr lang="de-CH" sz="1867" dirty="0">
              <a:solidFill>
                <a:srgbClr val="000000"/>
              </a:solidFill>
            </a:endParaRPr>
          </a:p>
        </p:txBody>
      </p:sp>
    </p:spTree>
    <p:extLst>
      <p:ext uri="{BB962C8B-B14F-4D97-AF65-F5344CB8AC3E}">
        <p14:creationId xmlns:p14="http://schemas.microsoft.com/office/powerpoint/2010/main" val="2736132756"/>
      </p:ext>
    </p:extLst>
  </p:cSld>
  <p:clrMapOvr>
    <a:masterClrMapping/>
  </p:clrMapOvr>
  <p:transition spd="med"/>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Magnetic structure(s) of La</a:t>
            </a:r>
            <a:r>
              <a:rPr lang="en-US" baseline="-25000" dirty="0"/>
              <a:t>3</a:t>
            </a:r>
            <a:r>
              <a:rPr lang="en-US" dirty="0"/>
              <a:t>Ni</a:t>
            </a:r>
            <a:r>
              <a:rPr lang="en-US" baseline="-25000" dirty="0"/>
              <a:t>2</a:t>
            </a:r>
            <a:r>
              <a:rPr lang="en-US" dirty="0"/>
              <a:t>O</a:t>
            </a:r>
            <a:r>
              <a:rPr lang="en-US" baseline="-25000" dirty="0"/>
              <a:t>7</a:t>
            </a:r>
            <a:endParaRPr lang="de-CH" baseline="-25000" dirty="0"/>
          </a:p>
        </p:txBody>
      </p:sp>
      <p:sp>
        <p:nvSpPr>
          <p:cNvPr id="4" name="Slide Number Placeholder 3"/>
          <p:cNvSpPr>
            <a:spLocks noGrp="1"/>
          </p:cNvSpPr>
          <p:nvPr>
            <p:ph type="sldNum" sz="quarter" idx="16"/>
          </p:nvPr>
        </p:nvSpPr>
        <p:spPr/>
        <p:txBody>
          <a:bodyPr/>
          <a:lstStyle/>
          <a:p>
            <a:pPr algn="r">
              <a:defRPr/>
            </a:pPr>
            <a:r>
              <a:rPr lang="de-DE"/>
              <a:t>Seite </a:t>
            </a:r>
            <a:fld id="{EBC07571-3134-BB4B-B83F-1A9FE18D34F3}" type="slidenum">
              <a:rPr lang="de-DE" smtClean="0"/>
              <a:pPr algn="r">
                <a:defRPr/>
              </a:pPr>
              <a:t>43</a:t>
            </a:fld>
            <a:endParaRPr lang="de-DE" dirty="0"/>
          </a:p>
        </p:txBody>
      </p:sp>
      <p:sp>
        <p:nvSpPr>
          <p:cNvPr id="5" name="TextBox 4"/>
          <p:cNvSpPr txBox="1"/>
          <p:nvPr/>
        </p:nvSpPr>
        <p:spPr>
          <a:xfrm>
            <a:off x="3537248" y="1124744"/>
            <a:ext cx="1219200" cy="1219200"/>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de-CH" sz="1600" dirty="0"/>
              <a:t>Neutron </a:t>
            </a:r>
            <a:r>
              <a:rPr lang="de-CH" sz="1600" dirty="0" err="1"/>
              <a:t>scattering</a:t>
            </a:r>
            <a:r>
              <a:rPr lang="de-CH" sz="1600" dirty="0"/>
              <a:t>:	T. Xie  arXiv:2401.12635</a:t>
            </a:r>
          </a:p>
          <a:p>
            <a:pPr eaLnBrk="1" hangingPunct="1">
              <a:lnSpc>
                <a:spcPct val="110000"/>
              </a:lnSpc>
              <a:spcBef>
                <a:spcPct val="0"/>
              </a:spcBef>
              <a:buClr>
                <a:srgbClr val="000000"/>
              </a:buClr>
            </a:pPr>
            <a:r>
              <a:rPr lang="en-US" sz="1600" dirty="0">
                <a:solidFill>
                  <a:srgbClr val="000000"/>
                </a:solidFill>
              </a:rPr>
              <a:t>RIXS: 		X. Chen et al., arxiv:2401.12657</a:t>
            </a:r>
          </a:p>
          <a:p>
            <a:pPr eaLnBrk="1" hangingPunct="1">
              <a:lnSpc>
                <a:spcPct val="110000"/>
              </a:lnSpc>
              <a:spcBef>
                <a:spcPct val="0"/>
              </a:spcBef>
              <a:buClr>
                <a:srgbClr val="000000"/>
              </a:buClr>
            </a:pPr>
            <a:r>
              <a:rPr lang="en-US" sz="1600" dirty="0">
                <a:solidFill>
                  <a:srgbClr val="000000"/>
                </a:solidFill>
              </a:rPr>
              <a:t>NMR: 		Z. Dan et al., arxiv:240203952</a:t>
            </a:r>
          </a:p>
          <a:p>
            <a:pPr eaLnBrk="1" hangingPunct="1">
              <a:lnSpc>
                <a:spcPct val="110000"/>
              </a:lnSpc>
              <a:spcBef>
                <a:spcPct val="0"/>
              </a:spcBef>
              <a:buClr>
                <a:srgbClr val="000000"/>
              </a:buClr>
            </a:pPr>
            <a:endParaRPr lang="de-CH" sz="2400" dirty="0">
              <a:solidFill>
                <a:srgbClr val="000000"/>
              </a:solidFill>
              <a:latin typeface="Calibri"/>
            </a:endParaRPr>
          </a:p>
        </p:txBody>
      </p:sp>
      <p:pic>
        <p:nvPicPr>
          <p:cNvPr id="6" name="Picture 5"/>
          <p:cNvPicPr>
            <a:picLocks noChangeAspect="1"/>
          </p:cNvPicPr>
          <p:nvPr/>
        </p:nvPicPr>
        <p:blipFill>
          <a:blip r:embed="rId2"/>
          <a:stretch>
            <a:fillRect/>
          </a:stretch>
        </p:blipFill>
        <p:spPr>
          <a:xfrm>
            <a:off x="1147635" y="2276872"/>
            <a:ext cx="9764776" cy="4018280"/>
          </a:xfrm>
          <a:prstGeom prst="rect">
            <a:avLst/>
          </a:prstGeom>
        </p:spPr>
      </p:pic>
    </p:spTree>
    <p:extLst>
      <p:ext uri="{BB962C8B-B14F-4D97-AF65-F5344CB8AC3E}">
        <p14:creationId xmlns:p14="http://schemas.microsoft.com/office/powerpoint/2010/main" val="688152142"/>
      </p:ext>
    </p:extLst>
  </p:cSld>
  <p:clrMapOvr>
    <a:masterClrMapping/>
  </p:clrMapOvr>
  <p:transition spd="med"/>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a:grpSpLocks noChangeAspect="1"/>
          </p:cNvGrpSpPr>
          <p:nvPr/>
        </p:nvGrpSpPr>
        <p:grpSpPr>
          <a:xfrm>
            <a:off x="1270844" y="892653"/>
            <a:ext cx="8221011" cy="5436184"/>
            <a:chOff x="124615" y="-143170"/>
            <a:chExt cx="11231218" cy="7152874"/>
          </a:xfrm>
        </p:grpSpPr>
        <p:sp>
          <p:nvSpPr>
            <p:cNvPr id="32" name="Rectangle 31">
              <a:extLst>
                <a:ext uri="{FF2B5EF4-FFF2-40B4-BE49-F238E27FC236}">
                  <a16:creationId xmlns:a16="http://schemas.microsoft.com/office/drawing/2014/main" id="{A6253480-31AD-C110-BFF2-9D11C9F07AC2}"/>
                </a:ext>
              </a:extLst>
            </p:cNvPr>
            <p:cNvSpPr/>
            <p:nvPr/>
          </p:nvSpPr>
          <p:spPr>
            <a:xfrm>
              <a:off x="366992" y="21388"/>
              <a:ext cx="10988841" cy="67296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p>
          </p:txBody>
        </p:sp>
        <p:pic>
          <p:nvPicPr>
            <p:cNvPr id="5" name="Picture 4" descr="A green and blue molecule structure&#10;&#10;Description automatically generated with medium confidence">
              <a:extLst>
                <a:ext uri="{FF2B5EF4-FFF2-40B4-BE49-F238E27FC236}">
                  <a16:creationId xmlns:a16="http://schemas.microsoft.com/office/drawing/2014/main" id="{CDDE1384-9ACB-5819-ED2F-3A65A74AAAA1}"/>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37876" t="3750" r="37789" b="3750"/>
            <a:stretch/>
          </p:blipFill>
          <p:spPr>
            <a:xfrm>
              <a:off x="124615" y="-143170"/>
              <a:ext cx="2804935" cy="6743995"/>
            </a:xfrm>
            <a:prstGeom prst="rect">
              <a:avLst/>
            </a:prstGeom>
          </p:spPr>
        </p:pic>
        <p:pic>
          <p:nvPicPr>
            <p:cNvPr id="8" name="Picture 7" descr="A computer generated image of a grid with balls and spheres&#10;&#10;Description automatically generated">
              <a:extLst>
                <a:ext uri="{FF2B5EF4-FFF2-40B4-BE49-F238E27FC236}">
                  <a16:creationId xmlns:a16="http://schemas.microsoft.com/office/drawing/2014/main" id="{38F2F6BD-4329-3FA9-0FA9-72F509ACFC9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7159" t="31000" r="27159" b="31111"/>
            <a:stretch/>
          </p:blipFill>
          <p:spPr>
            <a:xfrm>
              <a:off x="5851603" y="2663941"/>
              <a:ext cx="3961506" cy="2077923"/>
            </a:xfrm>
            <a:prstGeom prst="rect">
              <a:avLst/>
            </a:prstGeom>
          </p:spPr>
        </p:pic>
        <p:pic>
          <p:nvPicPr>
            <p:cNvPr id="10" name="Picture 9" descr="A computer generated image of a grid with balls and spheres&#10;&#10;Description automatically generated">
              <a:extLst>
                <a:ext uri="{FF2B5EF4-FFF2-40B4-BE49-F238E27FC236}">
                  <a16:creationId xmlns:a16="http://schemas.microsoft.com/office/drawing/2014/main" id="{75A3CCB3-E687-F4F1-2E9C-A676D9832A82}"/>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7230" t="30666" r="27159" b="30889"/>
            <a:stretch/>
          </p:blipFill>
          <p:spPr>
            <a:xfrm>
              <a:off x="5851603" y="4901288"/>
              <a:ext cx="3955349" cy="2108416"/>
            </a:xfrm>
            <a:prstGeom prst="rect">
              <a:avLst/>
            </a:prstGeom>
          </p:spPr>
        </p:pic>
        <p:pic>
          <p:nvPicPr>
            <p:cNvPr id="13" name="Picture 12" descr="A computer generated image of a grid with balls and dots&#10;&#10;Description automatically generated with medium confidence">
              <a:extLst>
                <a:ext uri="{FF2B5EF4-FFF2-40B4-BE49-F238E27FC236}">
                  <a16:creationId xmlns:a16="http://schemas.microsoft.com/office/drawing/2014/main" id="{708CAD45-8460-D4B0-6A8B-4A897D481DDA}"/>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25332" t="30666" r="25613" b="30778"/>
            <a:stretch/>
          </p:blipFill>
          <p:spPr>
            <a:xfrm>
              <a:off x="5851603" y="344404"/>
              <a:ext cx="4257272" cy="2116212"/>
            </a:xfrm>
            <a:prstGeom prst="rect">
              <a:avLst/>
            </a:prstGeom>
          </p:spPr>
        </p:pic>
        <p:pic>
          <p:nvPicPr>
            <p:cNvPr id="24" name="Picture 23" descr="A screenshot of a video game&#10;&#10;Description automatically generated">
              <a:extLst>
                <a:ext uri="{FF2B5EF4-FFF2-40B4-BE49-F238E27FC236}">
                  <a16:creationId xmlns:a16="http://schemas.microsoft.com/office/drawing/2014/main" id="{CF1BFE58-8E23-B7BE-16C9-4EE554726D31}"/>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44334" t="3750" r="44518" b="78287"/>
            <a:stretch/>
          </p:blipFill>
          <p:spPr>
            <a:xfrm>
              <a:off x="3143687" y="1962312"/>
              <a:ext cx="488909" cy="498304"/>
            </a:xfrm>
            <a:prstGeom prst="rect">
              <a:avLst/>
            </a:prstGeom>
          </p:spPr>
        </p:pic>
        <p:pic>
          <p:nvPicPr>
            <p:cNvPr id="25" name="Picture 24" descr="A screenshot of a video game&#10;&#10;Description automatically generated">
              <a:extLst>
                <a:ext uri="{FF2B5EF4-FFF2-40B4-BE49-F238E27FC236}">
                  <a16:creationId xmlns:a16="http://schemas.microsoft.com/office/drawing/2014/main" id="{C20E2EBC-A53D-748D-9330-4A9A64B3938B}"/>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48301" t="85182" r="48441" b="9667"/>
            <a:stretch/>
          </p:blipFill>
          <p:spPr>
            <a:xfrm>
              <a:off x="3319285" y="4901288"/>
              <a:ext cx="142875" cy="142887"/>
            </a:xfrm>
            <a:prstGeom prst="rect">
              <a:avLst/>
            </a:prstGeom>
          </p:spPr>
        </p:pic>
        <p:pic>
          <p:nvPicPr>
            <p:cNvPr id="26" name="Picture 25" descr="A screenshot of a video game&#10;&#10;Description automatically generated">
              <a:extLst>
                <a:ext uri="{FF2B5EF4-FFF2-40B4-BE49-F238E27FC236}">
                  <a16:creationId xmlns:a16="http://schemas.microsoft.com/office/drawing/2014/main" id="{EC5AD027-F089-6E0B-B8F9-AD2BA2C1EC6F}"/>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l="47834" t="59118" r="47768" b="34273"/>
            <a:stretch/>
          </p:blipFill>
          <p:spPr>
            <a:xfrm>
              <a:off x="3300789" y="4041349"/>
              <a:ext cx="192882" cy="183356"/>
            </a:xfrm>
            <a:prstGeom prst="rect">
              <a:avLst/>
            </a:prstGeom>
          </p:spPr>
        </p:pic>
        <p:pic>
          <p:nvPicPr>
            <p:cNvPr id="27" name="Picture 26" descr="A screenshot of a video game&#10;&#10;Description automatically generated">
              <a:extLst>
                <a:ext uri="{FF2B5EF4-FFF2-40B4-BE49-F238E27FC236}">
                  <a16:creationId xmlns:a16="http://schemas.microsoft.com/office/drawing/2014/main" id="{40535731-A45A-950F-A78A-38198069B8C3}"/>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l="46266" t="31668" r="46242" b="56916"/>
            <a:stretch/>
          </p:blipFill>
          <p:spPr>
            <a:xfrm>
              <a:off x="3232041" y="3048059"/>
              <a:ext cx="328613" cy="316707"/>
            </a:xfrm>
            <a:prstGeom prst="rect">
              <a:avLst/>
            </a:prstGeom>
          </p:spPr>
        </p:pic>
        <p:sp>
          <p:nvSpPr>
            <p:cNvPr id="28" name="TextBox 27">
              <a:extLst>
                <a:ext uri="{FF2B5EF4-FFF2-40B4-BE49-F238E27FC236}">
                  <a16:creationId xmlns:a16="http://schemas.microsoft.com/office/drawing/2014/main" id="{67C41C3C-54CE-3D52-96AF-83596CA819BB}"/>
                </a:ext>
              </a:extLst>
            </p:cNvPr>
            <p:cNvSpPr txBox="1"/>
            <p:nvPr/>
          </p:nvSpPr>
          <p:spPr>
            <a:xfrm>
              <a:off x="3164479" y="2385006"/>
              <a:ext cx="547929" cy="445466"/>
            </a:xfrm>
            <a:prstGeom prst="rect">
              <a:avLst/>
            </a:prstGeom>
            <a:noFill/>
          </p:spPr>
          <p:txBody>
            <a:bodyPr wrap="none" rtlCol="0">
              <a:spAutoFit/>
            </a:bodyPr>
            <a:lstStyle/>
            <a:p>
              <a:r>
                <a:rPr lang="en-US" sz="1600" dirty="0">
                  <a:latin typeface="Times New Roman" panose="02020603050405020304" pitchFamily="18" charset="0"/>
                  <a:cs typeface="Times New Roman" panose="02020603050405020304" pitchFamily="18" charset="0"/>
                </a:rPr>
                <a:t>La</a:t>
              </a:r>
              <a:endParaRPr lang="en-GB" sz="1600" dirty="0">
                <a:latin typeface="Times New Roman" panose="02020603050405020304" pitchFamily="18" charset="0"/>
                <a:cs typeface="Times New Roman" panose="02020603050405020304" pitchFamily="18" charset="0"/>
              </a:endParaRPr>
            </a:p>
          </p:txBody>
        </p:sp>
        <p:sp>
          <p:nvSpPr>
            <p:cNvPr id="29" name="TextBox 28">
              <a:extLst>
                <a:ext uri="{FF2B5EF4-FFF2-40B4-BE49-F238E27FC236}">
                  <a16:creationId xmlns:a16="http://schemas.microsoft.com/office/drawing/2014/main" id="{8500505C-957B-9621-D180-408E2C520C85}"/>
                </a:ext>
              </a:extLst>
            </p:cNvPr>
            <p:cNvSpPr txBox="1"/>
            <p:nvPr/>
          </p:nvSpPr>
          <p:spPr>
            <a:xfrm>
              <a:off x="3194727" y="3333571"/>
              <a:ext cx="532598" cy="445466"/>
            </a:xfrm>
            <a:prstGeom prst="rect">
              <a:avLst/>
            </a:prstGeom>
            <a:noFill/>
          </p:spPr>
          <p:txBody>
            <a:bodyPr wrap="none" rtlCol="0">
              <a:spAutoFit/>
            </a:bodyPr>
            <a:lstStyle/>
            <a:p>
              <a:r>
                <a:rPr lang="en-US" sz="1600" dirty="0">
                  <a:latin typeface="Times New Roman" panose="02020603050405020304" pitchFamily="18" charset="0"/>
                  <a:cs typeface="Times New Roman" panose="02020603050405020304" pitchFamily="18" charset="0"/>
                </a:rPr>
                <a:t>Ni</a:t>
              </a:r>
              <a:endParaRPr lang="en-GB" sz="1600" dirty="0">
                <a:latin typeface="Times New Roman" panose="02020603050405020304" pitchFamily="18" charset="0"/>
                <a:cs typeface="Times New Roman" panose="02020603050405020304" pitchFamily="18" charset="0"/>
              </a:endParaRPr>
            </a:p>
          </p:txBody>
        </p:sp>
        <p:sp>
          <p:nvSpPr>
            <p:cNvPr id="30" name="TextBox 29">
              <a:extLst>
                <a:ext uri="{FF2B5EF4-FFF2-40B4-BE49-F238E27FC236}">
                  <a16:creationId xmlns:a16="http://schemas.microsoft.com/office/drawing/2014/main" id="{4A504134-F0C6-9319-9062-FFE8AFD081C6}"/>
                </a:ext>
              </a:extLst>
            </p:cNvPr>
            <p:cNvSpPr txBox="1"/>
            <p:nvPr/>
          </p:nvSpPr>
          <p:spPr>
            <a:xfrm>
              <a:off x="3219547" y="4210379"/>
              <a:ext cx="453759" cy="445466"/>
            </a:xfrm>
            <a:prstGeom prst="rect">
              <a:avLst/>
            </a:prstGeom>
            <a:noFill/>
          </p:spPr>
          <p:txBody>
            <a:bodyPr wrap="none" rtlCol="0">
              <a:spAutoFit/>
            </a:bodyPr>
            <a:lstStyle/>
            <a:p>
              <a:r>
                <a:rPr lang="en-US" sz="1600" dirty="0">
                  <a:latin typeface="Times New Roman" panose="02020603050405020304" pitchFamily="18" charset="0"/>
                  <a:cs typeface="Times New Roman" panose="02020603050405020304" pitchFamily="18" charset="0"/>
                </a:rPr>
                <a:t>O</a:t>
              </a:r>
              <a:endParaRPr lang="en-GB" sz="1600" dirty="0">
                <a:latin typeface="Times New Roman" panose="02020603050405020304" pitchFamily="18" charset="0"/>
                <a:cs typeface="Times New Roman" panose="02020603050405020304" pitchFamily="18" charset="0"/>
              </a:endParaRPr>
            </a:p>
          </p:txBody>
        </p:sp>
        <p:sp>
          <p:nvSpPr>
            <p:cNvPr id="31" name="TextBox 30">
              <a:extLst>
                <a:ext uri="{FF2B5EF4-FFF2-40B4-BE49-F238E27FC236}">
                  <a16:creationId xmlns:a16="http://schemas.microsoft.com/office/drawing/2014/main" id="{61B689CE-131C-DDEE-2C16-A6C6EB98418C}"/>
                </a:ext>
              </a:extLst>
            </p:cNvPr>
            <p:cNvSpPr txBox="1"/>
            <p:nvPr/>
          </p:nvSpPr>
          <p:spPr>
            <a:xfrm>
              <a:off x="3211893" y="4972730"/>
              <a:ext cx="519458" cy="445466"/>
            </a:xfrm>
            <a:prstGeom prst="rect">
              <a:avLst/>
            </a:prstGeom>
            <a:noFill/>
          </p:spPr>
          <p:txBody>
            <a:bodyPr wrap="none" rtlCol="0">
              <a:spAutoFit/>
            </a:bodyPr>
            <a:lstStyle/>
            <a:p>
              <a:r>
                <a:rPr lang="en-US" sz="1600" dirty="0">
                  <a:latin typeface="Times New Roman" panose="02020603050405020304" pitchFamily="18" charset="0"/>
                  <a:cs typeface="Times New Roman" panose="02020603050405020304" pitchFamily="18" charset="0"/>
                </a:rPr>
                <a:t>µ</a:t>
              </a:r>
              <a:r>
                <a:rPr lang="en-US" sz="1600" baseline="30000" dirty="0">
                  <a:latin typeface="Times New Roman" panose="02020603050405020304" pitchFamily="18" charset="0"/>
                  <a:cs typeface="Times New Roman" panose="02020603050405020304" pitchFamily="18" charset="0"/>
                </a:rPr>
                <a:t>+</a:t>
              </a:r>
              <a:endParaRPr lang="en-GB" sz="1600" baseline="30000" dirty="0">
                <a:latin typeface="Times New Roman" panose="02020603050405020304" pitchFamily="18" charset="0"/>
                <a:cs typeface="Times New Roman" panose="02020603050405020304" pitchFamily="18" charset="0"/>
              </a:endParaRPr>
            </a:p>
          </p:txBody>
        </p:sp>
      </p:grpSp>
      <p:sp>
        <p:nvSpPr>
          <p:cNvPr id="3" name="Title 2"/>
          <p:cNvSpPr>
            <a:spLocks noGrp="1"/>
          </p:cNvSpPr>
          <p:nvPr>
            <p:ph type="title"/>
          </p:nvPr>
        </p:nvSpPr>
        <p:spPr/>
        <p:txBody>
          <a:bodyPr/>
          <a:lstStyle/>
          <a:p>
            <a:r>
              <a:rPr lang="en-US" dirty="0"/>
              <a:t>Muon sites and magnetic structures</a:t>
            </a:r>
            <a:endParaRPr lang="de-CH" dirty="0"/>
          </a:p>
        </p:txBody>
      </p:sp>
      <p:sp>
        <p:nvSpPr>
          <p:cNvPr id="4" name="TextBox 3"/>
          <p:cNvSpPr txBox="1"/>
          <p:nvPr/>
        </p:nvSpPr>
        <p:spPr>
          <a:xfrm>
            <a:off x="9552384" y="1881718"/>
            <a:ext cx="2292038" cy="385939"/>
          </a:xfrm>
          <a:prstGeom prst="rect">
            <a:avLst/>
          </a:prstGeom>
          <a:noFill/>
        </p:spPr>
        <p:txBody>
          <a:bodyPr wrap="none" lIns="0" tIns="0" rIns="0" bIns="0" rtlCol="0">
            <a:spAutoFit/>
          </a:bodyPr>
          <a:lstStyle/>
          <a:p>
            <a:pPr eaLnBrk="1" hangingPunct="1">
              <a:lnSpc>
                <a:spcPct val="110000"/>
              </a:lnSpc>
              <a:spcBef>
                <a:spcPct val="0"/>
              </a:spcBef>
              <a:buClr>
                <a:srgbClr val="000000"/>
              </a:buClr>
            </a:pPr>
            <a:r>
              <a:rPr lang="en-US" sz="2400" dirty="0">
                <a:solidFill>
                  <a:srgbClr val="000000"/>
                </a:solidFill>
                <a:latin typeface="Calibri"/>
              </a:rPr>
              <a:t>Double-stripe (DS)</a:t>
            </a:r>
            <a:endParaRPr lang="de-CH" sz="2400" dirty="0" err="1">
              <a:solidFill>
                <a:srgbClr val="000000"/>
              </a:solidFill>
              <a:latin typeface="Calibri"/>
            </a:endParaRPr>
          </a:p>
        </p:txBody>
      </p:sp>
      <p:sp>
        <p:nvSpPr>
          <p:cNvPr id="33" name="TextBox 32"/>
          <p:cNvSpPr txBox="1"/>
          <p:nvPr/>
        </p:nvSpPr>
        <p:spPr>
          <a:xfrm>
            <a:off x="9510507" y="3668765"/>
            <a:ext cx="2442144" cy="385939"/>
          </a:xfrm>
          <a:prstGeom prst="rect">
            <a:avLst/>
          </a:prstGeom>
          <a:noFill/>
        </p:spPr>
        <p:txBody>
          <a:bodyPr wrap="square" lIns="0" tIns="0" rIns="0" bIns="0" rtlCol="0">
            <a:spAutoFit/>
          </a:bodyPr>
          <a:lstStyle/>
          <a:p>
            <a:pPr eaLnBrk="1" hangingPunct="1">
              <a:lnSpc>
                <a:spcPct val="110000"/>
              </a:lnSpc>
              <a:spcBef>
                <a:spcPct val="0"/>
              </a:spcBef>
              <a:buClr>
                <a:srgbClr val="000000"/>
              </a:buClr>
            </a:pPr>
            <a:r>
              <a:rPr lang="en-US" sz="2400" dirty="0">
                <a:solidFill>
                  <a:srgbClr val="000000"/>
                </a:solidFill>
                <a:latin typeface="Calibri"/>
              </a:rPr>
              <a:t>DS with vacancies 1</a:t>
            </a:r>
            <a:endParaRPr lang="de-CH" sz="2400" dirty="0" err="1">
              <a:solidFill>
                <a:srgbClr val="000000"/>
              </a:solidFill>
              <a:latin typeface="Calibri"/>
            </a:endParaRPr>
          </a:p>
        </p:txBody>
      </p:sp>
      <p:sp>
        <p:nvSpPr>
          <p:cNvPr id="34" name="TextBox 33"/>
          <p:cNvSpPr txBox="1"/>
          <p:nvPr/>
        </p:nvSpPr>
        <p:spPr>
          <a:xfrm>
            <a:off x="9510507" y="5458076"/>
            <a:ext cx="2442144" cy="385939"/>
          </a:xfrm>
          <a:prstGeom prst="rect">
            <a:avLst/>
          </a:prstGeom>
          <a:noFill/>
        </p:spPr>
        <p:txBody>
          <a:bodyPr wrap="square" lIns="0" tIns="0" rIns="0" bIns="0" rtlCol="0">
            <a:spAutoFit/>
          </a:bodyPr>
          <a:lstStyle/>
          <a:p>
            <a:pPr eaLnBrk="1" hangingPunct="1">
              <a:lnSpc>
                <a:spcPct val="110000"/>
              </a:lnSpc>
              <a:spcBef>
                <a:spcPct val="0"/>
              </a:spcBef>
              <a:buClr>
                <a:srgbClr val="000000"/>
              </a:buClr>
            </a:pPr>
            <a:r>
              <a:rPr lang="en-US" sz="2400" dirty="0">
                <a:solidFill>
                  <a:srgbClr val="000000"/>
                </a:solidFill>
                <a:latin typeface="Calibri"/>
              </a:rPr>
              <a:t>DS with vacancies 2</a:t>
            </a:r>
            <a:endParaRPr lang="de-CH" sz="2400" dirty="0" err="1">
              <a:solidFill>
                <a:srgbClr val="000000"/>
              </a:solidFill>
              <a:latin typeface="Calibri"/>
            </a:endParaRPr>
          </a:p>
        </p:txBody>
      </p:sp>
      <p:sp>
        <p:nvSpPr>
          <p:cNvPr id="6" name="TextBox 5"/>
          <p:cNvSpPr txBox="1"/>
          <p:nvPr/>
        </p:nvSpPr>
        <p:spPr>
          <a:xfrm>
            <a:off x="527382" y="6186558"/>
            <a:ext cx="4435510" cy="492443"/>
          </a:xfrm>
          <a:prstGeom prst="rect">
            <a:avLst/>
          </a:prstGeom>
          <a:noFill/>
        </p:spPr>
        <p:txBody>
          <a:bodyPr wrap="none" lIns="0" tIns="0" rIns="0" bIns="0" rtlCol="0">
            <a:spAutoFit/>
          </a:bodyPr>
          <a:lstStyle/>
          <a:p>
            <a:r>
              <a:rPr lang="en-US" sz="1600" dirty="0"/>
              <a:t>The </a:t>
            </a:r>
            <a:r>
              <a:rPr lang="en-US" sz="1600" dirty="0" err="1"/>
              <a:t>DFT+</a:t>
            </a:r>
            <a:r>
              <a:rPr lang="en-US" sz="1600" dirty="0" err="1">
                <a:latin typeface="Symbol" panose="05050102010706020507" pitchFamily="18" charset="2"/>
              </a:rPr>
              <a:t>m</a:t>
            </a:r>
            <a:r>
              <a:rPr lang="en-US" sz="1600" dirty="0"/>
              <a:t> calculations reveal the presence of one</a:t>
            </a:r>
          </a:p>
          <a:p>
            <a:r>
              <a:rPr lang="en-US" sz="1600" dirty="0"/>
              <a:t>muon stopping site at (0.495; 0.006; 0.170).</a:t>
            </a:r>
            <a:endParaRPr lang="de-CH" sz="1600" dirty="0" err="1">
              <a:solidFill>
                <a:srgbClr val="000000"/>
              </a:solidFill>
            </a:endParaRPr>
          </a:p>
        </p:txBody>
      </p:sp>
    </p:spTree>
    <p:extLst>
      <p:ext uri="{BB962C8B-B14F-4D97-AF65-F5344CB8AC3E}">
        <p14:creationId xmlns:p14="http://schemas.microsoft.com/office/powerpoint/2010/main" val="231271704"/>
      </p:ext>
    </p:extLst>
  </p:cSld>
  <p:clrMapOvr>
    <a:masterClrMapping/>
  </p:clrMapOvr>
  <p:transition spd="med"/>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a:grpSpLocks noChangeAspect="1"/>
          </p:cNvGrpSpPr>
          <p:nvPr/>
        </p:nvGrpSpPr>
        <p:grpSpPr>
          <a:xfrm>
            <a:off x="623393" y="909489"/>
            <a:ext cx="6559745" cy="5718836"/>
            <a:chOff x="3799105" y="200525"/>
            <a:chExt cx="7557398" cy="6588596"/>
          </a:xfrm>
        </p:grpSpPr>
        <p:pic>
          <p:nvPicPr>
            <p:cNvPr id="17" name="Picture 16" descr="A group of graphs showing different types of data&#10;&#10;Description automatically generated">
              <a:extLst>
                <a:ext uri="{FF2B5EF4-FFF2-40B4-BE49-F238E27FC236}">
                  <a16:creationId xmlns:a16="http://schemas.microsoft.com/office/drawing/2014/main" id="{CBD354DD-05D7-C4CD-D477-815B54FBABD9}"/>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1959"/>
            <a:stretch/>
          </p:blipFill>
          <p:spPr>
            <a:xfrm>
              <a:off x="3799105" y="200525"/>
              <a:ext cx="7557398" cy="6588596"/>
            </a:xfrm>
            <a:prstGeom prst="rect">
              <a:avLst/>
            </a:prstGeom>
          </p:spPr>
        </p:pic>
        <p:pic>
          <p:nvPicPr>
            <p:cNvPr id="8" name="Picture 7" descr="A computer generated image of a grid with balls and spheres&#10;&#10;Description automatically generated">
              <a:extLst>
                <a:ext uri="{FF2B5EF4-FFF2-40B4-BE49-F238E27FC236}">
                  <a16:creationId xmlns:a16="http://schemas.microsoft.com/office/drawing/2014/main" id="{38F2F6BD-4329-3FA9-0FA9-72F509ACFC9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7159" t="31000" r="27159" b="31111"/>
            <a:stretch/>
          </p:blipFill>
          <p:spPr>
            <a:xfrm>
              <a:off x="8378505" y="378731"/>
              <a:ext cx="1899696" cy="996609"/>
            </a:xfrm>
            <a:prstGeom prst="rect">
              <a:avLst/>
            </a:prstGeom>
          </p:spPr>
        </p:pic>
        <p:pic>
          <p:nvPicPr>
            <p:cNvPr id="10" name="Picture 9" descr="A computer generated image of a grid with balls and spheres&#10;&#10;Description automatically generated">
              <a:extLst>
                <a:ext uri="{FF2B5EF4-FFF2-40B4-BE49-F238E27FC236}">
                  <a16:creationId xmlns:a16="http://schemas.microsoft.com/office/drawing/2014/main" id="{75A3CCB3-E687-F4F1-2E9C-A676D9832A82}"/>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7230" t="30666" r="27159" b="30889"/>
            <a:stretch/>
          </p:blipFill>
          <p:spPr>
            <a:xfrm>
              <a:off x="8408839" y="3304811"/>
              <a:ext cx="1869362" cy="996609"/>
            </a:xfrm>
            <a:prstGeom prst="rect">
              <a:avLst/>
            </a:prstGeom>
          </p:spPr>
        </p:pic>
        <p:pic>
          <p:nvPicPr>
            <p:cNvPr id="13" name="Picture 12" descr="A computer generated image of a grid with balls and dots&#10;&#10;Description automatically generated with medium confidence">
              <a:extLst>
                <a:ext uri="{FF2B5EF4-FFF2-40B4-BE49-F238E27FC236}">
                  <a16:creationId xmlns:a16="http://schemas.microsoft.com/office/drawing/2014/main" id="{708CAD45-8460-D4B0-6A8B-4A897D481DDA}"/>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25332" t="30666" r="25613" b="30778"/>
            <a:stretch/>
          </p:blipFill>
          <p:spPr>
            <a:xfrm>
              <a:off x="4613972" y="3304811"/>
              <a:ext cx="2004707" cy="996609"/>
            </a:xfrm>
            <a:prstGeom prst="rect">
              <a:avLst/>
            </a:prstGeom>
          </p:spPr>
        </p:pic>
        <p:sp>
          <p:nvSpPr>
            <p:cNvPr id="19" name="TextBox 18">
              <a:extLst>
                <a:ext uri="{FF2B5EF4-FFF2-40B4-BE49-F238E27FC236}">
                  <a16:creationId xmlns:a16="http://schemas.microsoft.com/office/drawing/2014/main" id="{EDE83010-8316-881C-3283-C7A53FC14B08}"/>
                </a:ext>
              </a:extLst>
            </p:cNvPr>
            <p:cNvSpPr txBox="1"/>
            <p:nvPr/>
          </p:nvSpPr>
          <p:spPr>
            <a:xfrm>
              <a:off x="4706556" y="1654274"/>
              <a:ext cx="489771" cy="390044"/>
            </a:xfrm>
            <a:prstGeom prst="rect">
              <a:avLst/>
            </a:prstGeom>
            <a:noFill/>
          </p:spPr>
          <p:txBody>
            <a:bodyPr wrap="none" rtlCol="0">
              <a:spAutoFit/>
            </a:bodyPr>
            <a:lstStyle/>
            <a:p>
              <a:r>
                <a:rPr lang="en-US" sz="1600" dirty="0">
                  <a:latin typeface="Times New Roman" panose="02020603050405020304" pitchFamily="18" charset="0"/>
                  <a:cs typeface="Times New Roman" panose="02020603050405020304" pitchFamily="18" charset="0"/>
                </a:rPr>
                <a:t>(b)</a:t>
              </a:r>
              <a:endParaRPr lang="en-GB" sz="1600" dirty="0">
                <a:latin typeface="Times New Roman" panose="02020603050405020304" pitchFamily="18" charset="0"/>
                <a:cs typeface="Times New Roman" panose="02020603050405020304" pitchFamily="18" charset="0"/>
              </a:endParaRPr>
            </a:p>
          </p:txBody>
        </p:sp>
        <p:sp>
          <p:nvSpPr>
            <p:cNvPr id="20" name="TextBox 19">
              <a:extLst>
                <a:ext uri="{FF2B5EF4-FFF2-40B4-BE49-F238E27FC236}">
                  <a16:creationId xmlns:a16="http://schemas.microsoft.com/office/drawing/2014/main" id="{4BCA44B5-3C79-2221-0A21-B19A268A12FB}"/>
                </a:ext>
              </a:extLst>
            </p:cNvPr>
            <p:cNvSpPr txBox="1"/>
            <p:nvPr/>
          </p:nvSpPr>
          <p:spPr>
            <a:xfrm>
              <a:off x="4706556" y="4580355"/>
              <a:ext cx="476844" cy="390044"/>
            </a:xfrm>
            <a:prstGeom prst="rect">
              <a:avLst/>
            </a:prstGeom>
            <a:noFill/>
          </p:spPr>
          <p:txBody>
            <a:bodyPr wrap="none" rtlCol="0">
              <a:spAutoFit/>
            </a:bodyPr>
            <a:lstStyle/>
            <a:p>
              <a:r>
                <a:rPr lang="en-US" sz="1600" dirty="0">
                  <a:latin typeface="Times New Roman" panose="02020603050405020304" pitchFamily="18" charset="0"/>
                  <a:cs typeface="Times New Roman" panose="02020603050405020304" pitchFamily="18" charset="0"/>
                </a:rPr>
                <a:t>(c)</a:t>
              </a:r>
              <a:endParaRPr lang="en-GB" sz="1600" dirty="0">
                <a:latin typeface="Times New Roman" panose="02020603050405020304" pitchFamily="18" charset="0"/>
                <a:cs typeface="Times New Roman" panose="02020603050405020304" pitchFamily="18" charset="0"/>
              </a:endParaRPr>
            </a:p>
          </p:txBody>
        </p:sp>
        <p:sp>
          <p:nvSpPr>
            <p:cNvPr id="21" name="TextBox 20">
              <a:extLst>
                <a:ext uri="{FF2B5EF4-FFF2-40B4-BE49-F238E27FC236}">
                  <a16:creationId xmlns:a16="http://schemas.microsoft.com/office/drawing/2014/main" id="{49917B7E-5704-FAD2-53F0-E6D0D36EB810}"/>
                </a:ext>
              </a:extLst>
            </p:cNvPr>
            <p:cNvSpPr txBox="1"/>
            <p:nvPr/>
          </p:nvSpPr>
          <p:spPr>
            <a:xfrm>
              <a:off x="8408837" y="1654274"/>
              <a:ext cx="489771" cy="390044"/>
            </a:xfrm>
            <a:prstGeom prst="rect">
              <a:avLst/>
            </a:prstGeom>
            <a:noFill/>
          </p:spPr>
          <p:txBody>
            <a:bodyPr wrap="none" rtlCol="0">
              <a:spAutoFit/>
            </a:bodyPr>
            <a:lstStyle/>
            <a:p>
              <a:r>
                <a:rPr lang="en-US" sz="1600" dirty="0">
                  <a:latin typeface="Times New Roman" panose="02020603050405020304" pitchFamily="18" charset="0"/>
                  <a:cs typeface="Times New Roman" panose="02020603050405020304" pitchFamily="18" charset="0"/>
                </a:rPr>
                <a:t>(d)</a:t>
              </a:r>
              <a:endParaRPr lang="en-GB" sz="1600" dirty="0">
                <a:latin typeface="Times New Roman" panose="02020603050405020304" pitchFamily="18" charset="0"/>
                <a:cs typeface="Times New Roman" panose="02020603050405020304" pitchFamily="18" charset="0"/>
              </a:endParaRPr>
            </a:p>
          </p:txBody>
        </p:sp>
        <p:sp>
          <p:nvSpPr>
            <p:cNvPr id="22" name="TextBox 21">
              <a:extLst>
                <a:ext uri="{FF2B5EF4-FFF2-40B4-BE49-F238E27FC236}">
                  <a16:creationId xmlns:a16="http://schemas.microsoft.com/office/drawing/2014/main" id="{51E3B4F5-06AC-0B9D-8C70-CE164E50FC7B}"/>
                </a:ext>
              </a:extLst>
            </p:cNvPr>
            <p:cNvSpPr txBox="1"/>
            <p:nvPr/>
          </p:nvSpPr>
          <p:spPr>
            <a:xfrm>
              <a:off x="8421662" y="4580355"/>
              <a:ext cx="476844" cy="390044"/>
            </a:xfrm>
            <a:prstGeom prst="rect">
              <a:avLst/>
            </a:prstGeom>
            <a:noFill/>
          </p:spPr>
          <p:txBody>
            <a:bodyPr wrap="none" rtlCol="0">
              <a:spAutoFit/>
            </a:bodyPr>
            <a:lstStyle/>
            <a:p>
              <a:r>
                <a:rPr lang="en-US" sz="1600" dirty="0">
                  <a:latin typeface="Times New Roman" panose="02020603050405020304" pitchFamily="18" charset="0"/>
                  <a:cs typeface="Times New Roman" panose="02020603050405020304" pitchFamily="18" charset="0"/>
                </a:rPr>
                <a:t>(e)</a:t>
              </a:r>
              <a:endParaRPr lang="en-GB" sz="1600" dirty="0">
                <a:latin typeface="Times New Roman" panose="02020603050405020304" pitchFamily="18" charset="0"/>
                <a:cs typeface="Times New Roman" panose="02020603050405020304" pitchFamily="18" charset="0"/>
              </a:endParaRPr>
            </a:p>
          </p:txBody>
        </p:sp>
      </p:grpSp>
      <p:sp>
        <p:nvSpPr>
          <p:cNvPr id="3" name="Title 2"/>
          <p:cNvSpPr>
            <a:spLocks noGrp="1"/>
          </p:cNvSpPr>
          <p:nvPr>
            <p:ph type="title"/>
          </p:nvPr>
        </p:nvSpPr>
        <p:spPr/>
        <p:txBody>
          <a:bodyPr/>
          <a:lstStyle/>
          <a:p>
            <a:r>
              <a:rPr lang="en-US" dirty="0"/>
              <a:t>Field distributions and the ordered moment value</a:t>
            </a:r>
            <a:endParaRPr lang="de-CH" dirty="0"/>
          </a:p>
        </p:txBody>
      </p:sp>
      <p:sp>
        <p:nvSpPr>
          <p:cNvPr id="4" name="TextBox 3"/>
          <p:cNvSpPr txBox="1"/>
          <p:nvPr/>
        </p:nvSpPr>
        <p:spPr>
          <a:xfrm>
            <a:off x="7610339" y="1305913"/>
            <a:ext cx="4559829" cy="4884479"/>
          </a:xfrm>
          <a:prstGeom prst="rect">
            <a:avLst/>
          </a:prstGeom>
          <a:noFill/>
        </p:spPr>
        <p:txBody>
          <a:bodyPr wrap="square" lIns="0" tIns="0" rIns="0" bIns="0" rtlCol="0">
            <a:spAutoFit/>
          </a:bodyPr>
          <a:lstStyle/>
          <a:p>
            <a:pPr marL="380990" indent="-380990">
              <a:buFont typeface="Arial" panose="020B0604020202020204" pitchFamily="34" charset="0"/>
              <a:buChar char="•"/>
            </a:pPr>
            <a:r>
              <a:rPr lang="en-US" sz="1867" dirty="0"/>
              <a:t>The dipole-field simulations suggests that some of the Ni sites must carry no magnetic moment, otherwise the slow precession component (corresponding to a low magnetic field at the muon site) is not observed. </a:t>
            </a:r>
          </a:p>
          <a:p>
            <a:pPr marL="380990" indent="-380990">
              <a:buFont typeface="Arial" panose="020B0604020202020204" pitchFamily="34" charset="0"/>
              <a:buChar char="•"/>
            </a:pPr>
            <a:r>
              <a:rPr lang="en-US" sz="1867" dirty="0"/>
              <a:t>La3Ni2O7 must host a decoupled charge- and spin-density wave, analogous to a stripe-type order </a:t>
            </a:r>
            <a:r>
              <a:rPr lang="de-CH" sz="1867" dirty="0"/>
              <a:t>in </a:t>
            </a:r>
            <a:r>
              <a:rPr lang="de-CH" sz="1867" dirty="0" err="1"/>
              <a:t>cuprate</a:t>
            </a:r>
            <a:r>
              <a:rPr lang="de-CH" sz="1867" dirty="0"/>
              <a:t> high-</a:t>
            </a:r>
            <a:r>
              <a:rPr lang="de-CH" sz="1867" dirty="0" err="1"/>
              <a:t>temperature</a:t>
            </a:r>
            <a:r>
              <a:rPr lang="de-CH" sz="1867" dirty="0"/>
              <a:t> </a:t>
            </a:r>
            <a:r>
              <a:rPr lang="de-CH" sz="1867" dirty="0" err="1"/>
              <a:t>superconductors</a:t>
            </a:r>
            <a:r>
              <a:rPr lang="de-CH" sz="1867" dirty="0"/>
              <a:t>.</a:t>
            </a:r>
          </a:p>
          <a:p>
            <a:pPr marL="380990" indent="-380990">
              <a:buFont typeface="Arial" panose="020B0604020202020204" pitchFamily="34" charset="0"/>
              <a:buChar char="•"/>
            </a:pPr>
            <a:r>
              <a:rPr lang="en-US" sz="1867" dirty="0"/>
              <a:t>By considering all possible configurations with missing Ni magnetic moments, an upper limit of the moment on the Ni site would stay </a:t>
            </a:r>
            <a:r>
              <a:rPr lang="en-US" sz="1867" i="1" dirty="0" err="1"/>
              <a:t>m</a:t>
            </a:r>
            <a:r>
              <a:rPr lang="en-US" sz="1867" baseline="-25000" dirty="0" err="1"/>
              <a:t>Ni</a:t>
            </a:r>
            <a:r>
              <a:rPr lang="en-US" sz="1867" dirty="0"/>
              <a:t> = 0.59(5) </a:t>
            </a:r>
            <a:r>
              <a:rPr lang="en-US" sz="1867" dirty="0" err="1"/>
              <a:t>m</a:t>
            </a:r>
            <a:r>
              <a:rPr lang="en-US" sz="1867" baseline="-25000" dirty="0" err="1"/>
              <a:t>B</a:t>
            </a:r>
            <a:r>
              <a:rPr lang="en-US" sz="1867" dirty="0"/>
              <a:t> per </a:t>
            </a:r>
            <a:r>
              <a:rPr lang="en-US" sz="1867" dirty="0" err="1"/>
              <a:t>f.u</a:t>
            </a:r>
            <a:r>
              <a:rPr lang="en-US" sz="1867" dirty="0"/>
              <a:t>. for DSv1 or, </a:t>
            </a:r>
            <a:r>
              <a:rPr lang="en-US" sz="1867" i="1" dirty="0" err="1"/>
              <a:t>m</a:t>
            </a:r>
            <a:r>
              <a:rPr lang="en-US" sz="1867" baseline="-25000" dirty="0" err="1"/>
              <a:t>Ni</a:t>
            </a:r>
            <a:r>
              <a:rPr lang="en-US" sz="1867" dirty="0"/>
              <a:t> = 0.29(5) </a:t>
            </a:r>
            <a:r>
              <a:rPr lang="en-US" sz="1867" dirty="0" err="1"/>
              <a:t>m</a:t>
            </a:r>
            <a:r>
              <a:rPr lang="en-US" sz="1867" baseline="-25000" dirty="0" err="1"/>
              <a:t>B</a:t>
            </a:r>
            <a:r>
              <a:rPr lang="en-US" sz="1867" dirty="0"/>
              <a:t> per </a:t>
            </a:r>
            <a:r>
              <a:rPr lang="en-US" sz="1867" dirty="0" err="1"/>
              <a:t>f.u</a:t>
            </a:r>
            <a:r>
              <a:rPr lang="en-US" sz="1867" dirty="0"/>
              <a:t>. for DSv2</a:t>
            </a:r>
            <a:endParaRPr lang="de-CH" sz="1867" dirty="0">
              <a:solidFill>
                <a:srgbClr val="000000"/>
              </a:solidFill>
            </a:endParaRPr>
          </a:p>
        </p:txBody>
      </p:sp>
    </p:spTree>
    <p:extLst>
      <p:ext uri="{BB962C8B-B14F-4D97-AF65-F5344CB8AC3E}">
        <p14:creationId xmlns:p14="http://schemas.microsoft.com/office/powerpoint/2010/main" val="3780293499"/>
      </p:ext>
    </p:extLst>
  </p:cSld>
  <p:clrMapOvr>
    <a:masterClrMapping/>
  </p:clrMapOvr>
  <p:transition spd="med"/>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Date Placeholder 1">
            <a:extLst>
              <a:ext uri="{FF2B5EF4-FFF2-40B4-BE49-F238E27FC236}">
                <a16:creationId xmlns:a16="http://schemas.microsoft.com/office/drawing/2014/main" id="{F51488A0-A0CB-51EA-6BD7-5F6891FD1940}"/>
              </a:ext>
            </a:extLst>
          </p:cNvPr>
          <p:cNvSpPr>
            <a:spLocks noGrp="1"/>
          </p:cNvSpPr>
          <p:nvPr>
            <p:ph type="dt" sz="half" idx="10"/>
          </p:nvPr>
        </p:nvSpPr>
        <p:spPr/>
        <p:txBody>
          <a:bodyPr/>
          <a:lstStyle/>
          <a:p>
            <a:pPr>
              <a:spcAft>
                <a:spcPts val="600"/>
              </a:spcAft>
            </a:pPr>
            <a:fld id="{BB2F6EE1-DCB8-4B46-BDAC-5223FF5BF56E}" type="datetime1">
              <a:rPr lang="de-CH" noProof="0" smtClean="0"/>
              <a:pPr>
                <a:spcAft>
                  <a:spcPts val="600"/>
                </a:spcAft>
              </a:pPr>
              <a:t>16.01.2026</a:t>
            </a:fld>
            <a:endParaRPr lang="en-GB" noProof="0"/>
          </a:p>
        </p:txBody>
      </p:sp>
      <p:sp>
        <p:nvSpPr>
          <p:cNvPr id="13" name="Footer Placeholder 2">
            <a:extLst>
              <a:ext uri="{FF2B5EF4-FFF2-40B4-BE49-F238E27FC236}">
                <a16:creationId xmlns:a16="http://schemas.microsoft.com/office/drawing/2014/main" id="{29E2A283-4783-375D-1AC3-40AA3D187750}"/>
              </a:ext>
            </a:extLst>
          </p:cNvPr>
          <p:cNvSpPr>
            <a:spLocks noGrp="1"/>
          </p:cNvSpPr>
          <p:nvPr>
            <p:ph type="ftr" sz="quarter" idx="11"/>
          </p:nvPr>
        </p:nvSpPr>
        <p:spPr/>
        <p:txBody>
          <a:bodyPr/>
          <a:lstStyle/>
          <a:p>
            <a:pPr>
              <a:spcAft>
                <a:spcPts val="600"/>
              </a:spcAft>
            </a:pPr>
            <a:r>
              <a:rPr lang="en-US" noProof="0"/>
              <a:t>PSI Center for Neutron and Muon Sciences</a:t>
            </a:r>
            <a:endParaRPr lang="en-GB" noProof="0"/>
          </a:p>
        </p:txBody>
      </p:sp>
      <p:sp>
        <p:nvSpPr>
          <p:cNvPr id="4" name="Slide Number Placeholder 3">
            <a:extLst>
              <a:ext uri="{FF2B5EF4-FFF2-40B4-BE49-F238E27FC236}">
                <a16:creationId xmlns:a16="http://schemas.microsoft.com/office/drawing/2014/main" id="{AA10540F-5187-12C1-329A-112A6F15A55E}"/>
              </a:ext>
            </a:extLst>
          </p:cNvPr>
          <p:cNvSpPr>
            <a:spLocks noGrp="1"/>
          </p:cNvSpPr>
          <p:nvPr>
            <p:ph type="sldNum" sz="quarter" idx="12"/>
          </p:nvPr>
        </p:nvSpPr>
        <p:spPr/>
        <p:txBody>
          <a:bodyPr vert="horz" lIns="0" tIns="0" rIns="0" bIns="0" rtlCol="0" anchor="t" anchorCtr="0">
            <a:normAutofit/>
          </a:bodyPr>
          <a:lstStyle/>
          <a:p>
            <a:pPr>
              <a:lnSpc>
                <a:spcPct val="90000"/>
              </a:lnSpc>
              <a:spcAft>
                <a:spcPts val="600"/>
              </a:spcAft>
              <a:defRPr/>
            </a:pPr>
            <a:r>
              <a:rPr lang="en-GB"/>
              <a:t>Seite </a:t>
            </a:r>
            <a:fld id="{EBC07571-3134-BB4B-B83F-1A9FE18D34F3}" type="slidenum">
              <a:rPr lang="en-GB" smtClean="0"/>
              <a:pPr>
                <a:lnSpc>
                  <a:spcPct val="90000"/>
                </a:lnSpc>
                <a:spcAft>
                  <a:spcPts val="600"/>
                </a:spcAft>
                <a:defRPr/>
              </a:pPr>
              <a:t>46</a:t>
            </a:fld>
            <a:endParaRPr lang="en-GB"/>
          </a:p>
        </p:txBody>
      </p:sp>
      <p:sp>
        <p:nvSpPr>
          <p:cNvPr id="6" name="TextBox 5">
            <a:extLst>
              <a:ext uri="{FF2B5EF4-FFF2-40B4-BE49-F238E27FC236}">
                <a16:creationId xmlns:a16="http://schemas.microsoft.com/office/drawing/2014/main" id="{3E33AFA1-C81D-463C-8BA9-87AC1AFD5446}"/>
              </a:ext>
            </a:extLst>
          </p:cNvPr>
          <p:cNvSpPr txBox="1"/>
          <p:nvPr/>
        </p:nvSpPr>
        <p:spPr>
          <a:xfrm>
            <a:off x="695325" y="1292087"/>
            <a:ext cx="10585251" cy="4729302"/>
          </a:xfrm>
          <a:prstGeom prst="rect">
            <a:avLst/>
          </a:prstGeom>
        </p:spPr>
        <p:txBody>
          <a:bodyPr vert="horz" lIns="0" tIns="0" rIns="0" bIns="0" rtlCol="0">
            <a:noAutofit/>
          </a:bodyPr>
          <a:lstStyle/>
          <a:p>
            <a:pPr>
              <a:lnSpc>
                <a:spcPct val="90000"/>
              </a:lnSpc>
              <a:spcBef>
                <a:spcPts val="600"/>
              </a:spcBef>
            </a:pPr>
            <a:r>
              <a:rPr lang="en-GB" sz="2400" b="1" dirty="0"/>
              <a:t>My thanks go to</a:t>
            </a:r>
          </a:p>
          <a:p>
            <a:pPr>
              <a:lnSpc>
                <a:spcPct val="90000"/>
              </a:lnSpc>
              <a:spcBef>
                <a:spcPts val="600"/>
              </a:spcBef>
            </a:pPr>
            <a:r>
              <a:rPr lang="en-GB" sz="2400" b="1" u="sng" dirty="0"/>
              <a:t>PSI</a:t>
            </a:r>
            <a:r>
              <a:rPr lang="en-GB" sz="2400" dirty="0"/>
              <a:t>: </a:t>
            </a:r>
            <a:r>
              <a:rPr lang="en-GB" sz="2400" u="sng" dirty="0"/>
              <a:t>Matthias Elender</a:t>
            </a:r>
            <a:r>
              <a:rPr lang="en-GB" sz="2400" dirty="0"/>
              <a:t>, Zurab Guguchia, Markus Bendele, Alexander Maisuradze, Zurab </a:t>
            </a:r>
            <a:r>
              <a:rPr lang="en-GB" sz="2400" dirty="0" err="1"/>
              <a:t>Shermadini</a:t>
            </a:r>
            <a:r>
              <a:rPr lang="en-GB" sz="2400" dirty="0"/>
              <a:t>, Ritu Gupta, Stefan Hollenstein, Gediminas Simutis, Debarchan Das, Andrea Raselli, Katja Pomjakushina, Dariusz Gawryluk, Pavel Naumov, Marek Bartkowiak, Nicola Casati, Thomas Hicken, Jonas Krieger, Elvezio Morenzoni, Hubertus Luetkens, Alex Amato …..</a:t>
            </a:r>
          </a:p>
          <a:p>
            <a:pPr>
              <a:lnSpc>
                <a:spcPct val="90000"/>
              </a:lnSpc>
              <a:spcBef>
                <a:spcPts val="600"/>
              </a:spcBef>
            </a:pPr>
            <a:r>
              <a:rPr lang="en-GB" sz="2400" b="1" u="sng" dirty="0"/>
              <a:t>Uni Sorbonne</a:t>
            </a:r>
            <a:r>
              <a:rPr lang="en-GB" sz="2400" dirty="0"/>
              <a:t>: Stefan Klotz</a:t>
            </a:r>
          </a:p>
          <a:p>
            <a:pPr>
              <a:lnSpc>
                <a:spcPct val="90000"/>
              </a:lnSpc>
              <a:spcBef>
                <a:spcPts val="600"/>
              </a:spcBef>
            </a:pPr>
            <a:r>
              <a:rPr lang="en-GB" sz="2400" b="1" u="sng" dirty="0"/>
              <a:t>Uni Edinburgh</a:t>
            </a:r>
            <a:r>
              <a:rPr lang="en-GB" sz="2400" dirty="0"/>
              <a:t>: Konstantin Kamenev and his lab</a:t>
            </a:r>
          </a:p>
          <a:p>
            <a:pPr>
              <a:lnSpc>
                <a:spcPct val="90000"/>
              </a:lnSpc>
              <a:spcBef>
                <a:spcPts val="600"/>
              </a:spcBef>
            </a:pPr>
            <a:r>
              <a:rPr lang="en-GB" sz="2400" b="1" u="sng" dirty="0"/>
              <a:t>Ill:</a:t>
            </a:r>
            <a:r>
              <a:rPr lang="en-GB" sz="2400" dirty="0"/>
              <a:t> Eddy Lelievre-Berna and his group</a:t>
            </a:r>
          </a:p>
          <a:p>
            <a:pPr>
              <a:lnSpc>
                <a:spcPct val="90000"/>
              </a:lnSpc>
              <a:spcBef>
                <a:spcPts val="600"/>
              </a:spcBef>
            </a:pPr>
            <a:r>
              <a:rPr lang="en-GB" sz="2400" b="1" u="sng" dirty="0"/>
              <a:t>ISIS:</a:t>
            </a:r>
            <a:r>
              <a:rPr lang="en-GB" sz="2400" dirty="0"/>
              <a:t> Oleg Kirichek and his group</a:t>
            </a:r>
          </a:p>
          <a:p>
            <a:pPr>
              <a:lnSpc>
                <a:spcPct val="90000"/>
              </a:lnSpc>
              <a:spcBef>
                <a:spcPts val="600"/>
              </a:spcBef>
            </a:pPr>
            <a:r>
              <a:rPr lang="en-GB" sz="2400" b="1" u="sng" dirty="0"/>
              <a:t>Ames Lab:</a:t>
            </a:r>
            <a:r>
              <a:rPr lang="en-GB" sz="2400" dirty="0"/>
              <a:t> Sergey Bud’ko, Paul Canfield</a:t>
            </a:r>
          </a:p>
          <a:p>
            <a:pPr>
              <a:lnSpc>
                <a:spcPct val="90000"/>
              </a:lnSpc>
              <a:spcBef>
                <a:spcPts val="600"/>
              </a:spcBef>
            </a:pPr>
            <a:r>
              <a:rPr lang="en-GB" sz="2400" b="1" u="sng" dirty="0"/>
              <a:t>Institute for High Pressure:</a:t>
            </a:r>
            <a:r>
              <a:rPr lang="en-GB" sz="2400" dirty="0"/>
              <a:t> Ravil Sadykov</a:t>
            </a:r>
          </a:p>
        </p:txBody>
      </p:sp>
    </p:spTree>
    <p:extLst>
      <p:ext uri="{BB962C8B-B14F-4D97-AF65-F5344CB8AC3E}">
        <p14:creationId xmlns:p14="http://schemas.microsoft.com/office/powerpoint/2010/main" val="22642804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11423651" y="6623052"/>
            <a:ext cx="768349" cy="196849"/>
          </a:xfrm>
        </p:spPr>
        <p:txBody>
          <a:bodyPr/>
          <a:lstStyle/>
          <a:p>
            <a:pPr algn="r">
              <a:defRPr/>
            </a:pPr>
            <a:r>
              <a:rPr lang="de-DE"/>
              <a:t>Seite </a:t>
            </a:r>
            <a:fld id="{EBC07571-3134-BB4B-B83F-1A9FE18D34F3}" type="slidenum">
              <a:rPr lang="de-DE" smtClean="0"/>
              <a:pPr algn="r">
                <a:defRPr/>
              </a:pPr>
              <a:t>5</a:t>
            </a:fld>
            <a:endParaRPr lang="de-DE" dirty="0"/>
          </a:p>
        </p:txBody>
      </p:sp>
      <p:sp>
        <p:nvSpPr>
          <p:cNvPr id="6" name="TextBox 5"/>
          <p:cNvSpPr txBox="1"/>
          <p:nvPr/>
        </p:nvSpPr>
        <p:spPr>
          <a:xfrm>
            <a:off x="3311691" y="1604797"/>
            <a:ext cx="1219200" cy="1219200"/>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US" sz="4800" b="1" dirty="0" err="1">
                <a:solidFill>
                  <a:srgbClr val="000000"/>
                </a:solidFill>
                <a:latin typeface="Symbol" panose="05050102010706020507" pitchFamily="18" charset="2"/>
              </a:rPr>
              <a:t>m</a:t>
            </a:r>
            <a:r>
              <a:rPr lang="en-US" sz="4800" b="1" dirty="0" err="1">
                <a:solidFill>
                  <a:srgbClr val="000000"/>
                </a:solidFill>
                <a:latin typeface="Calibri"/>
              </a:rPr>
              <a:t>SR</a:t>
            </a:r>
            <a:r>
              <a:rPr lang="en-US" sz="4800" b="1" dirty="0">
                <a:solidFill>
                  <a:srgbClr val="000000"/>
                </a:solidFill>
                <a:latin typeface="Calibri"/>
              </a:rPr>
              <a:t> under pressure</a:t>
            </a:r>
            <a:endParaRPr lang="de-CH" sz="4800" b="1" dirty="0" err="1">
              <a:solidFill>
                <a:srgbClr val="000000"/>
              </a:solidFill>
              <a:latin typeface="Calibri"/>
            </a:endParaRPr>
          </a:p>
        </p:txBody>
      </p:sp>
      <p:sp>
        <p:nvSpPr>
          <p:cNvPr id="7" name="TextBox 6"/>
          <p:cNvSpPr txBox="1"/>
          <p:nvPr/>
        </p:nvSpPr>
        <p:spPr>
          <a:xfrm>
            <a:off x="1679510" y="2948947"/>
            <a:ext cx="8945719" cy="1593770"/>
          </a:xfrm>
          <a:prstGeom prst="rect">
            <a:avLst/>
          </a:prstGeom>
          <a:noFill/>
        </p:spPr>
        <p:txBody>
          <a:bodyPr wrap="none" lIns="0" tIns="0" rIns="0" bIns="0" rtlCol="0">
            <a:spAutoFit/>
          </a:bodyPr>
          <a:lstStyle/>
          <a:p>
            <a:pPr>
              <a:lnSpc>
                <a:spcPct val="110000"/>
              </a:lnSpc>
              <a:spcBef>
                <a:spcPct val="0"/>
              </a:spcBef>
              <a:buClr>
                <a:srgbClr val="000000"/>
              </a:buClr>
            </a:pPr>
            <a:r>
              <a:rPr lang="en-US" sz="3200" dirty="0">
                <a:solidFill>
                  <a:srgbClr val="000000"/>
                </a:solidFill>
                <a:latin typeface="Calibri"/>
              </a:rPr>
              <a:t>1. Muon beam-line – fast muons with tunable energy </a:t>
            </a:r>
          </a:p>
          <a:p>
            <a:pPr>
              <a:lnSpc>
                <a:spcPct val="110000"/>
              </a:lnSpc>
              <a:spcBef>
                <a:spcPct val="0"/>
              </a:spcBef>
              <a:buClr>
                <a:srgbClr val="000000"/>
              </a:buClr>
            </a:pPr>
            <a:r>
              <a:rPr lang="en-US" sz="3200" dirty="0">
                <a:latin typeface="Calibri"/>
              </a:rPr>
              <a:t>2. </a:t>
            </a:r>
            <a:r>
              <a:rPr lang="en-US" sz="3200" dirty="0" err="1">
                <a:latin typeface="Symbol" panose="05050102010706020507" pitchFamily="18" charset="2"/>
              </a:rPr>
              <a:t>m</a:t>
            </a:r>
            <a:r>
              <a:rPr lang="en-US" sz="3200" dirty="0" err="1">
                <a:latin typeface="Calibri"/>
              </a:rPr>
              <a:t>SR</a:t>
            </a:r>
            <a:r>
              <a:rPr lang="en-US" sz="3200" dirty="0">
                <a:latin typeface="Calibri"/>
              </a:rPr>
              <a:t> Spectrometer</a:t>
            </a:r>
          </a:p>
          <a:p>
            <a:pPr>
              <a:lnSpc>
                <a:spcPct val="110000"/>
              </a:lnSpc>
              <a:spcBef>
                <a:spcPct val="0"/>
              </a:spcBef>
              <a:buClr>
                <a:srgbClr val="000000"/>
              </a:buClr>
            </a:pPr>
            <a:r>
              <a:rPr lang="en-US" sz="3200" dirty="0">
                <a:latin typeface="Calibri"/>
              </a:rPr>
              <a:t>3. </a:t>
            </a:r>
            <a:r>
              <a:rPr lang="en-US" sz="3200" dirty="0" err="1">
                <a:latin typeface="Symbol" panose="05050102010706020507" pitchFamily="18" charset="2"/>
              </a:rPr>
              <a:t>m</a:t>
            </a:r>
            <a:r>
              <a:rPr lang="en-US" sz="3200" dirty="0" err="1">
                <a:latin typeface="Calibri"/>
              </a:rPr>
              <a:t>SR</a:t>
            </a:r>
            <a:r>
              <a:rPr lang="en-US" sz="3200" dirty="0">
                <a:latin typeface="Calibri"/>
              </a:rPr>
              <a:t> pressure cells</a:t>
            </a:r>
            <a:endParaRPr lang="de-CH" sz="3200" dirty="0" err="1">
              <a:latin typeface="Calibri"/>
            </a:endParaRPr>
          </a:p>
        </p:txBody>
      </p:sp>
    </p:spTree>
    <p:extLst>
      <p:ext uri="{BB962C8B-B14F-4D97-AF65-F5344CB8AC3E}">
        <p14:creationId xmlns:p14="http://schemas.microsoft.com/office/powerpoint/2010/main" val="1829466115"/>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B165DC-6B06-F727-2D66-1B20F58EE91A}"/>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6991A78F-58E6-7B49-DC4A-24B7DBB5046F}"/>
              </a:ext>
            </a:extLst>
          </p:cNvPr>
          <p:cNvSpPr>
            <a:spLocks noGrp="1"/>
          </p:cNvSpPr>
          <p:nvPr>
            <p:ph type="sldNum" sz="quarter" idx="4294967295"/>
          </p:nvPr>
        </p:nvSpPr>
        <p:spPr>
          <a:xfrm>
            <a:off x="11423651" y="6623052"/>
            <a:ext cx="768349" cy="196849"/>
          </a:xfrm>
        </p:spPr>
        <p:txBody>
          <a:bodyPr/>
          <a:lstStyle/>
          <a:p>
            <a:pPr algn="r">
              <a:defRPr/>
            </a:pPr>
            <a:r>
              <a:rPr lang="de-DE"/>
              <a:t>Seite </a:t>
            </a:r>
            <a:fld id="{EBC07571-3134-BB4B-B83F-1A9FE18D34F3}" type="slidenum">
              <a:rPr lang="de-DE" smtClean="0"/>
              <a:pPr algn="r">
                <a:defRPr/>
              </a:pPr>
              <a:t>6</a:t>
            </a:fld>
            <a:endParaRPr lang="de-DE" dirty="0"/>
          </a:p>
        </p:txBody>
      </p:sp>
      <p:sp>
        <p:nvSpPr>
          <p:cNvPr id="6" name="TextBox 5">
            <a:extLst>
              <a:ext uri="{FF2B5EF4-FFF2-40B4-BE49-F238E27FC236}">
                <a16:creationId xmlns:a16="http://schemas.microsoft.com/office/drawing/2014/main" id="{CB986A1A-3A7E-FD8C-9CFB-76948F41BF15}"/>
              </a:ext>
            </a:extLst>
          </p:cNvPr>
          <p:cNvSpPr txBox="1"/>
          <p:nvPr/>
        </p:nvSpPr>
        <p:spPr>
          <a:xfrm>
            <a:off x="3311691" y="1604797"/>
            <a:ext cx="1219200" cy="1219200"/>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US" sz="4800" b="1" dirty="0" err="1">
                <a:solidFill>
                  <a:srgbClr val="000000"/>
                </a:solidFill>
                <a:latin typeface="Symbol" panose="05050102010706020507" pitchFamily="18" charset="2"/>
              </a:rPr>
              <a:t>m</a:t>
            </a:r>
            <a:r>
              <a:rPr lang="en-US" sz="4800" b="1" dirty="0" err="1">
                <a:solidFill>
                  <a:srgbClr val="000000"/>
                </a:solidFill>
                <a:latin typeface="Calibri"/>
              </a:rPr>
              <a:t>SR</a:t>
            </a:r>
            <a:r>
              <a:rPr lang="en-US" sz="4800" b="1" dirty="0">
                <a:solidFill>
                  <a:srgbClr val="000000"/>
                </a:solidFill>
                <a:latin typeface="Calibri"/>
              </a:rPr>
              <a:t> under pressure</a:t>
            </a:r>
            <a:endParaRPr lang="de-CH" sz="4800" b="1" dirty="0" err="1">
              <a:solidFill>
                <a:srgbClr val="000000"/>
              </a:solidFill>
              <a:latin typeface="Calibri"/>
            </a:endParaRPr>
          </a:p>
        </p:txBody>
      </p:sp>
      <p:sp>
        <p:nvSpPr>
          <p:cNvPr id="7" name="TextBox 6">
            <a:extLst>
              <a:ext uri="{FF2B5EF4-FFF2-40B4-BE49-F238E27FC236}">
                <a16:creationId xmlns:a16="http://schemas.microsoft.com/office/drawing/2014/main" id="{BF809692-0375-DC35-EEF9-0726B44328EC}"/>
              </a:ext>
            </a:extLst>
          </p:cNvPr>
          <p:cNvSpPr txBox="1"/>
          <p:nvPr/>
        </p:nvSpPr>
        <p:spPr>
          <a:xfrm>
            <a:off x="1679510" y="2948947"/>
            <a:ext cx="8945719" cy="1593770"/>
          </a:xfrm>
          <a:prstGeom prst="rect">
            <a:avLst/>
          </a:prstGeom>
          <a:noFill/>
        </p:spPr>
        <p:txBody>
          <a:bodyPr wrap="none" lIns="0" tIns="0" rIns="0" bIns="0" rtlCol="0">
            <a:spAutoFit/>
          </a:bodyPr>
          <a:lstStyle/>
          <a:p>
            <a:pPr>
              <a:lnSpc>
                <a:spcPct val="110000"/>
              </a:lnSpc>
              <a:spcBef>
                <a:spcPct val="0"/>
              </a:spcBef>
              <a:buClr>
                <a:srgbClr val="000000"/>
              </a:buClr>
            </a:pPr>
            <a:r>
              <a:rPr lang="en-US" sz="3200" dirty="0">
                <a:solidFill>
                  <a:srgbClr val="000000"/>
                </a:solidFill>
                <a:latin typeface="Calibri"/>
              </a:rPr>
              <a:t>1. Muon beam-line – fast muons with tunable energy </a:t>
            </a:r>
          </a:p>
          <a:p>
            <a:pPr>
              <a:lnSpc>
                <a:spcPct val="110000"/>
              </a:lnSpc>
              <a:spcBef>
                <a:spcPct val="0"/>
              </a:spcBef>
              <a:buClr>
                <a:srgbClr val="000000"/>
              </a:buClr>
            </a:pPr>
            <a:r>
              <a:rPr lang="en-US" sz="3200" dirty="0">
                <a:solidFill>
                  <a:schemeClr val="bg2">
                    <a:lumMod val="40000"/>
                    <a:lumOff val="60000"/>
                  </a:schemeClr>
                </a:solidFill>
                <a:latin typeface="Calibri"/>
              </a:rPr>
              <a:t>2. </a:t>
            </a:r>
            <a:r>
              <a:rPr lang="en-US" sz="3200" dirty="0" err="1">
                <a:solidFill>
                  <a:schemeClr val="bg2">
                    <a:lumMod val="40000"/>
                    <a:lumOff val="60000"/>
                  </a:schemeClr>
                </a:solidFill>
                <a:latin typeface="Symbol" panose="05050102010706020507" pitchFamily="18" charset="2"/>
              </a:rPr>
              <a:t>m</a:t>
            </a:r>
            <a:r>
              <a:rPr lang="en-US" sz="3200" dirty="0" err="1">
                <a:solidFill>
                  <a:schemeClr val="bg2">
                    <a:lumMod val="40000"/>
                    <a:lumOff val="60000"/>
                  </a:schemeClr>
                </a:solidFill>
                <a:latin typeface="Calibri"/>
              </a:rPr>
              <a:t>SR</a:t>
            </a:r>
            <a:r>
              <a:rPr lang="en-US" sz="3200" dirty="0">
                <a:solidFill>
                  <a:schemeClr val="bg2">
                    <a:lumMod val="40000"/>
                    <a:lumOff val="60000"/>
                  </a:schemeClr>
                </a:solidFill>
                <a:latin typeface="Calibri"/>
              </a:rPr>
              <a:t> Spectrometer</a:t>
            </a:r>
          </a:p>
          <a:p>
            <a:pPr>
              <a:lnSpc>
                <a:spcPct val="110000"/>
              </a:lnSpc>
              <a:spcBef>
                <a:spcPct val="0"/>
              </a:spcBef>
              <a:buClr>
                <a:srgbClr val="000000"/>
              </a:buClr>
            </a:pPr>
            <a:r>
              <a:rPr lang="en-US" sz="3200" dirty="0">
                <a:solidFill>
                  <a:schemeClr val="bg2">
                    <a:lumMod val="40000"/>
                    <a:lumOff val="60000"/>
                  </a:schemeClr>
                </a:solidFill>
                <a:latin typeface="Calibri"/>
              </a:rPr>
              <a:t>3. </a:t>
            </a:r>
            <a:r>
              <a:rPr lang="en-US" sz="3200" dirty="0" err="1">
                <a:solidFill>
                  <a:schemeClr val="bg2">
                    <a:lumMod val="40000"/>
                    <a:lumOff val="60000"/>
                  </a:schemeClr>
                </a:solidFill>
                <a:latin typeface="Symbol" panose="05050102010706020507" pitchFamily="18" charset="2"/>
              </a:rPr>
              <a:t>m</a:t>
            </a:r>
            <a:r>
              <a:rPr lang="en-US" sz="3200" dirty="0" err="1">
                <a:solidFill>
                  <a:schemeClr val="bg2">
                    <a:lumMod val="40000"/>
                    <a:lumOff val="60000"/>
                  </a:schemeClr>
                </a:solidFill>
                <a:latin typeface="Calibri"/>
              </a:rPr>
              <a:t>SR</a:t>
            </a:r>
            <a:r>
              <a:rPr lang="en-US" sz="3200" dirty="0">
                <a:solidFill>
                  <a:schemeClr val="bg2">
                    <a:lumMod val="40000"/>
                    <a:lumOff val="60000"/>
                  </a:schemeClr>
                </a:solidFill>
                <a:latin typeface="Calibri"/>
              </a:rPr>
              <a:t> pressure cells</a:t>
            </a:r>
            <a:endParaRPr lang="de-CH" sz="3200" dirty="0" err="1">
              <a:solidFill>
                <a:schemeClr val="bg2">
                  <a:lumMod val="40000"/>
                  <a:lumOff val="60000"/>
                </a:schemeClr>
              </a:solidFill>
              <a:latin typeface="Calibri"/>
            </a:endParaRPr>
          </a:p>
        </p:txBody>
      </p:sp>
    </p:spTree>
    <p:extLst>
      <p:ext uri="{BB962C8B-B14F-4D97-AF65-F5344CB8AC3E}">
        <p14:creationId xmlns:p14="http://schemas.microsoft.com/office/powerpoint/2010/main" val="985831767"/>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Muon beam</a:t>
            </a:r>
            <a:endParaRPr lang="de-CH" dirty="0"/>
          </a:p>
        </p:txBody>
      </p:sp>
      <p:sp>
        <p:nvSpPr>
          <p:cNvPr id="3" name="Slide Number Placeholder 2"/>
          <p:cNvSpPr>
            <a:spLocks noGrp="1"/>
          </p:cNvSpPr>
          <p:nvPr>
            <p:ph type="sldNum" sz="quarter" idx="12"/>
          </p:nvPr>
        </p:nvSpPr>
        <p:spPr/>
        <p:txBody>
          <a:bodyPr/>
          <a:lstStyle/>
          <a:p>
            <a:pPr algn="r">
              <a:defRPr/>
            </a:pPr>
            <a:r>
              <a:rPr lang="de-DE"/>
              <a:t>Seite </a:t>
            </a:r>
            <a:fld id="{EBC07571-3134-BB4B-B83F-1A9FE18D34F3}" type="slidenum">
              <a:rPr lang="de-DE" smtClean="0"/>
              <a:pPr algn="r">
                <a:defRPr/>
              </a:pPr>
              <a:t>7</a:t>
            </a:fld>
            <a:endParaRPr lang="de-DE" dirty="0"/>
          </a:p>
        </p:txBody>
      </p:sp>
      <p:pic>
        <p:nvPicPr>
          <p:cNvPr id="4" name="Picture 3"/>
          <p:cNvPicPr>
            <a:picLocks noChangeAspect="1"/>
          </p:cNvPicPr>
          <p:nvPr/>
        </p:nvPicPr>
        <p:blipFill>
          <a:blip r:embed="rId2"/>
          <a:stretch>
            <a:fillRect/>
          </a:stretch>
        </p:blipFill>
        <p:spPr>
          <a:xfrm>
            <a:off x="2639616" y="858835"/>
            <a:ext cx="7080885" cy="5863591"/>
          </a:xfrm>
          <a:prstGeom prst="rect">
            <a:avLst/>
          </a:prstGeom>
        </p:spPr>
      </p:pic>
    </p:spTree>
    <p:extLst>
      <p:ext uri="{BB962C8B-B14F-4D97-AF65-F5344CB8AC3E}">
        <p14:creationId xmlns:p14="http://schemas.microsoft.com/office/powerpoint/2010/main" val="101175899"/>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Decay muon beam-line</a:t>
            </a:r>
            <a:endParaRPr lang="de-CH" dirty="0"/>
          </a:p>
        </p:txBody>
      </p:sp>
      <p:sp>
        <p:nvSpPr>
          <p:cNvPr id="3" name="Slide Number Placeholder 2"/>
          <p:cNvSpPr>
            <a:spLocks noGrp="1"/>
          </p:cNvSpPr>
          <p:nvPr>
            <p:ph type="sldNum" sz="quarter" idx="12"/>
          </p:nvPr>
        </p:nvSpPr>
        <p:spPr/>
        <p:txBody>
          <a:bodyPr/>
          <a:lstStyle/>
          <a:p>
            <a:pPr algn="r">
              <a:defRPr/>
            </a:pPr>
            <a:r>
              <a:rPr lang="de-DE"/>
              <a:t>Seite </a:t>
            </a:r>
            <a:fld id="{EBC07571-3134-BB4B-B83F-1A9FE18D34F3}" type="slidenum">
              <a:rPr lang="de-DE" smtClean="0"/>
              <a:pPr algn="r">
                <a:defRPr/>
              </a:pPr>
              <a:t>8</a:t>
            </a:fld>
            <a:endParaRPr lang="de-DE" dirty="0"/>
          </a:p>
        </p:txBody>
      </p:sp>
      <p:pic>
        <p:nvPicPr>
          <p:cNvPr id="4" name="Picture 3"/>
          <p:cNvPicPr>
            <a:picLocks noChangeAspect="1"/>
          </p:cNvPicPr>
          <p:nvPr/>
        </p:nvPicPr>
        <p:blipFill>
          <a:blip r:embed="rId2"/>
          <a:stretch>
            <a:fillRect/>
          </a:stretch>
        </p:blipFill>
        <p:spPr>
          <a:xfrm>
            <a:off x="1295468" y="875346"/>
            <a:ext cx="8612505" cy="5748655"/>
          </a:xfrm>
          <a:prstGeom prst="rect">
            <a:avLst/>
          </a:prstGeom>
        </p:spPr>
      </p:pic>
    </p:spTree>
    <p:extLst>
      <p:ext uri="{BB962C8B-B14F-4D97-AF65-F5344CB8AC3E}">
        <p14:creationId xmlns:p14="http://schemas.microsoft.com/office/powerpoint/2010/main" val="2006369055"/>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Symbol" panose="05050102010706020507" pitchFamily="18" charset="2"/>
              </a:rPr>
              <a:t>m</a:t>
            </a:r>
            <a:r>
              <a:rPr lang="en-US" dirty="0"/>
              <a:t>E1 decay beam-line at PSI</a:t>
            </a:r>
            <a:endParaRPr lang="de-CH" dirty="0"/>
          </a:p>
        </p:txBody>
      </p:sp>
      <p:sp>
        <p:nvSpPr>
          <p:cNvPr id="3" name="Slide Number Placeholder 2"/>
          <p:cNvSpPr>
            <a:spLocks noGrp="1"/>
          </p:cNvSpPr>
          <p:nvPr>
            <p:ph type="sldNum" sz="quarter" idx="12"/>
          </p:nvPr>
        </p:nvSpPr>
        <p:spPr/>
        <p:txBody>
          <a:bodyPr/>
          <a:lstStyle/>
          <a:p>
            <a:pPr algn="r">
              <a:defRPr/>
            </a:pPr>
            <a:r>
              <a:rPr lang="de-DE"/>
              <a:t>Seite </a:t>
            </a:r>
            <a:fld id="{EBC07571-3134-BB4B-B83F-1A9FE18D34F3}" type="slidenum">
              <a:rPr lang="de-DE" smtClean="0"/>
              <a:pPr algn="r">
                <a:defRPr/>
              </a:pPr>
              <a:t>9</a:t>
            </a:fld>
            <a:endParaRPr lang="de-DE" dirty="0"/>
          </a:p>
        </p:txBody>
      </p:sp>
      <p:pic>
        <p:nvPicPr>
          <p:cNvPr id="4" name="Picture 3"/>
          <p:cNvPicPr>
            <a:picLocks noChangeAspect="1"/>
          </p:cNvPicPr>
          <p:nvPr/>
        </p:nvPicPr>
        <p:blipFill>
          <a:blip r:embed="rId2"/>
          <a:stretch>
            <a:fillRect/>
          </a:stretch>
        </p:blipFill>
        <p:spPr>
          <a:xfrm>
            <a:off x="282031" y="850022"/>
            <a:ext cx="6959600" cy="5753100"/>
          </a:xfrm>
          <a:prstGeom prst="rect">
            <a:avLst/>
          </a:prstGeom>
        </p:spPr>
      </p:pic>
      <p:sp>
        <p:nvSpPr>
          <p:cNvPr id="5" name="TextBox 4"/>
          <p:cNvSpPr txBox="1"/>
          <p:nvPr/>
        </p:nvSpPr>
        <p:spPr>
          <a:xfrm>
            <a:off x="5735960" y="5045021"/>
            <a:ext cx="3264363" cy="936090"/>
          </a:xfrm>
          <a:prstGeom prst="rect">
            <a:avLst/>
          </a:prstGeom>
          <a:noFill/>
        </p:spPr>
        <p:txBody>
          <a:bodyPr wrap="square" lIns="0" tIns="0" rIns="0" bIns="0" rtlCol="0">
            <a:spAutoFit/>
          </a:bodyPr>
          <a:lstStyle/>
          <a:p>
            <a:pPr eaLnBrk="1" hangingPunct="1">
              <a:lnSpc>
                <a:spcPct val="110000"/>
              </a:lnSpc>
              <a:spcBef>
                <a:spcPct val="0"/>
              </a:spcBef>
              <a:buClr>
                <a:srgbClr val="000000"/>
              </a:buClr>
            </a:pPr>
            <a:r>
              <a:rPr lang="en-US" sz="1400" dirty="0">
                <a:solidFill>
                  <a:srgbClr val="000000"/>
                </a:solidFill>
                <a:latin typeface="Calibri"/>
              </a:rPr>
              <a:t>The use of the </a:t>
            </a:r>
            <a:r>
              <a:rPr lang="en-US" sz="1400" dirty="0" err="1">
                <a:solidFill>
                  <a:srgbClr val="000000"/>
                </a:solidFill>
                <a:latin typeface="Calibri"/>
              </a:rPr>
              <a:t>spllited</a:t>
            </a:r>
            <a:r>
              <a:rPr lang="en-US" sz="1400" dirty="0">
                <a:solidFill>
                  <a:srgbClr val="000000"/>
                </a:solidFill>
                <a:latin typeface="Calibri"/>
              </a:rPr>
              <a:t>  </a:t>
            </a:r>
            <a:r>
              <a:rPr lang="en-US" sz="1400" dirty="0" err="1">
                <a:solidFill>
                  <a:srgbClr val="000000"/>
                </a:solidFill>
                <a:latin typeface="Calibri"/>
              </a:rPr>
              <a:t>Quadrupolar</a:t>
            </a:r>
            <a:r>
              <a:rPr lang="en-US" sz="1400" dirty="0">
                <a:solidFill>
                  <a:srgbClr val="000000"/>
                </a:solidFill>
                <a:latin typeface="Calibri"/>
              </a:rPr>
              <a:t> magnet (QSK81) allows to collect muons with turned spins. This a unique possibility which is accessible for decay muon beam-lines only.  </a:t>
            </a:r>
          </a:p>
        </p:txBody>
      </p:sp>
      <p:sp>
        <p:nvSpPr>
          <p:cNvPr id="6" name="Text Box 6">
            <a:extLst>
              <a:ext uri="{FF2B5EF4-FFF2-40B4-BE49-F238E27FC236}">
                <a16:creationId xmlns:a16="http://schemas.microsoft.com/office/drawing/2014/main" id="{0C2E00DD-DBAA-F904-A524-209974D52929}"/>
              </a:ext>
            </a:extLst>
          </p:cNvPr>
          <p:cNvSpPr txBox="1">
            <a:spLocks noChangeArrowheads="1"/>
          </p:cNvSpPr>
          <p:nvPr/>
        </p:nvSpPr>
        <p:spPr bwMode="auto">
          <a:xfrm>
            <a:off x="8081218" y="1401668"/>
            <a:ext cx="3991445" cy="11695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de-DE" sz="1400" dirty="0"/>
              <a:t>Momentum acceptance (FWHM)  3%    </a:t>
            </a:r>
          </a:p>
          <a:p>
            <a:r>
              <a:rPr lang="en-US" altLang="de-DE" sz="1400" dirty="0"/>
              <a:t>Pion momentum range [MeV/c]      200--125 </a:t>
            </a:r>
          </a:p>
          <a:p>
            <a:r>
              <a:rPr lang="en-US" altLang="de-DE" sz="1400" dirty="0"/>
              <a:t>Muon momentum range [MeV/c]   125– 60</a:t>
            </a:r>
          </a:p>
          <a:p>
            <a:r>
              <a:rPr lang="en-US" altLang="de-DE" sz="1400" dirty="0"/>
              <a:t>Rate of positive muon [mA</a:t>
            </a:r>
            <a:r>
              <a:rPr lang="en-US" altLang="de-DE" sz="1400" baseline="30000" dirty="0"/>
              <a:t>-1</a:t>
            </a:r>
            <a:r>
              <a:rPr lang="en-US" altLang="de-DE" sz="1400" dirty="0"/>
              <a:t>s</a:t>
            </a:r>
            <a:r>
              <a:rPr lang="en-US" altLang="de-DE" sz="1400" baseline="30000" dirty="0"/>
              <a:t>-1</a:t>
            </a:r>
            <a:r>
              <a:rPr lang="en-US" altLang="de-DE" sz="1400" dirty="0"/>
              <a:t>]      3x10</a:t>
            </a:r>
            <a:r>
              <a:rPr lang="en-US" altLang="de-DE" sz="1400" baseline="30000" dirty="0"/>
              <a:t>7</a:t>
            </a:r>
            <a:r>
              <a:rPr lang="en-US" altLang="de-DE" sz="1400" dirty="0"/>
              <a:t>—6x10</a:t>
            </a:r>
            <a:r>
              <a:rPr lang="en-US" altLang="de-DE" sz="1400" baseline="30000" dirty="0"/>
              <a:t>7</a:t>
            </a:r>
            <a:r>
              <a:rPr lang="en-US" altLang="de-DE" sz="1400" dirty="0"/>
              <a:t> </a:t>
            </a:r>
          </a:p>
          <a:p>
            <a:r>
              <a:rPr lang="en-US" altLang="de-DE" sz="1400" dirty="0"/>
              <a:t>Spot size  (FWHM)                                39 x 28 mm</a:t>
            </a:r>
          </a:p>
        </p:txBody>
      </p:sp>
    </p:spTree>
    <p:extLst>
      <p:ext uri="{BB962C8B-B14F-4D97-AF65-F5344CB8AC3E}">
        <p14:creationId xmlns:p14="http://schemas.microsoft.com/office/powerpoint/2010/main" val="2553728686"/>
      </p:ext>
    </p:extLst>
  </p:cSld>
  <p:clrMapOvr>
    <a:masterClrMapping/>
  </p:clrMapOvr>
  <p:transition spd="med"/>
</p:sld>
</file>

<file path=ppt/theme/theme1.xml><?xml version="1.0" encoding="utf-8"?>
<a:theme xmlns:a="http://schemas.openxmlformats.org/drawingml/2006/main" name="Benutzerdefiniertes Design">
  <a:themeElements>
    <a:clrScheme name="PSI">
      <a:dk1>
        <a:sysClr val="windowText" lastClr="000000"/>
      </a:dk1>
      <a:lt1>
        <a:sysClr val="window" lastClr="FFFFFF"/>
      </a:lt1>
      <a:dk2>
        <a:srgbClr val="4B4B4B"/>
      </a:dk2>
      <a:lt2>
        <a:srgbClr val="B9B9B9"/>
      </a:lt2>
      <a:accent1>
        <a:srgbClr val="0014E6"/>
      </a:accent1>
      <a:accent2>
        <a:srgbClr val="00F0A0"/>
      </a:accent2>
      <a:accent3>
        <a:srgbClr val="DC005A"/>
      </a:accent3>
      <a:accent4>
        <a:srgbClr val="6E14DC"/>
      </a:accent4>
      <a:accent5>
        <a:srgbClr val="F0F500"/>
      </a:accent5>
      <a:accent6>
        <a:srgbClr val="F050FA"/>
      </a:accent6>
      <a:hlink>
        <a:srgbClr val="000000"/>
      </a:hlink>
      <a:folHlink>
        <a:srgbClr val="000000"/>
      </a:folHlink>
    </a:clrScheme>
    <a:fontScheme name="PSI">
      <a:majorFont>
        <a:latin typeface="Aptos"/>
        <a:ea typeface=""/>
        <a:cs typeface=""/>
      </a:majorFont>
      <a:minorFont>
        <a:latin typeface="Apto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ctr">
          <a:defRPr sz="2000"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lgn="l">
          <a:defRPr sz="2000" dirty="0" smtClean="0"/>
        </a:defPPr>
      </a:lstStyle>
    </a:txDef>
  </a:objectDefaults>
  <a:extraClrSchemeLst/>
  <a:extLst>
    <a:ext uri="{05A4C25C-085E-4340-85A3-A5531E510DB2}">
      <thm15:themeFamily xmlns:thm15="http://schemas.microsoft.com/office/thememl/2012/main" name="Presentation PSI CNM V8" id="{32543CE9-4DF9-42F6-B9AD-AD8F23CC00CB}" vid="{2AF3F73A-EC37-4937-B1EC-27A2EC5D89A9}"/>
    </a:ext>
  </a:extLst>
</a:theme>
</file>

<file path=ppt/theme/theme2.xml><?xml version="1.0" encoding="utf-8"?>
<a:theme xmlns:a="http://schemas.openxmlformats.org/drawingml/2006/main" name="Office Theme">
  <a:themeElements>
    <a:clrScheme name="PSI">
      <a:dk1>
        <a:sysClr val="windowText" lastClr="000000"/>
      </a:dk1>
      <a:lt1>
        <a:sysClr val="window" lastClr="FFFFFF"/>
      </a:lt1>
      <a:dk2>
        <a:srgbClr val="4B4B4B"/>
      </a:dk2>
      <a:lt2>
        <a:srgbClr val="B9B9B9"/>
      </a:lt2>
      <a:accent1>
        <a:srgbClr val="0014E6"/>
      </a:accent1>
      <a:accent2>
        <a:srgbClr val="00F096"/>
      </a:accent2>
      <a:accent3>
        <a:srgbClr val="DC005A"/>
      </a:accent3>
      <a:accent4>
        <a:srgbClr val="6E14DC"/>
      </a:accent4>
      <a:accent5>
        <a:srgbClr val="F0F500"/>
      </a:accent5>
      <a:accent6>
        <a:srgbClr val="F050FA"/>
      </a:accent6>
      <a:hlink>
        <a:srgbClr val="000000"/>
      </a:hlink>
      <a:folHlink>
        <a:srgbClr val="000000"/>
      </a:folHlink>
    </a:clrScheme>
    <a:fontScheme name="PSI">
      <a:majorFont>
        <a:latin typeface="Aptos"/>
        <a:ea typeface=""/>
        <a:cs typeface=""/>
      </a:majorFont>
      <a:minorFont>
        <a:latin typeface="Apto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PSI">
      <a:dk1>
        <a:sysClr val="windowText" lastClr="000000"/>
      </a:dk1>
      <a:lt1>
        <a:sysClr val="window" lastClr="FFFFFF"/>
      </a:lt1>
      <a:dk2>
        <a:srgbClr val="4B4B4B"/>
      </a:dk2>
      <a:lt2>
        <a:srgbClr val="B9B9B9"/>
      </a:lt2>
      <a:accent1>
        <a:srgbClr val="0014E6"/>
      </a:accent1>
      <a:accent2>
        <a:srgbClr val="00F096"/>
      </a:accent2>
      <a:accent3>
        <a:srgbClr val="DC005A"/>
      </a:accent3>
      <a:accent4>
        <a:srgbClr val="6E14DC"/>
      </a:accent4>
      <a:accent5>
        <a:srgbClr val="F0F500"/>
      </a:accent5>
      <a:accent6>
        <a:srgbClr val="F050FA"/>
      </a:accent6>
      <a:hlink>
        <a:srgbClr val="000000"/>
      </a:hlink>
      <a:folHlink>
        <a:srgbClr val="000000"/>
      </a:folHlink>
    </a:clrScheme>
    <a:fontScheme name="PSI">
      <a:majorFont>
        <a:latin typeface="Aptos"/>
        <a:ea typeface=""/>
        <a:cs typeface=""/>
      </a:majorFont>
      <a:minorFont>
        <a:latin typeface="Apto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kument" ma:contentTypeID="0x0101000E594130A2AF244FBF3F304D904ED593" ma:contentTypeVersion="18" ma:contentTypeDescription="Ein neues Dokument erstellen." ma:contentTypeScope="" ma:versionID="9c227ad3ab8d826471e210bb857ebfda">
  <xsd:schema xmlns:xsd="http://www.w3.org/2001/XMLSchema" xmlns:xs="http://www.w3.org/2001/XMLSchema" xmlns:p="http://schemas.microsoft.com/office/2006/metadata/properties" xmlns:ns2="c9077d15-72ed-4fec-bcfe-3472729e9195" xmlns:ns3="bc24777f-78b6-4f3c-a73a-d5fa08e4d537" targetNamespace="http://schemas.microsoft.com/office/2006/metadata/properties" ma:root="true" ma:fieldsID="2a0acd45fe6cc66a06723547185abeb0" ns2:_="" ns3:_="">
    <xsd:import namespace="c9077d15-72ed-4fec-bcfe-3472729e9195"/>
    <xsd:import namespace="bc24777f-78b6-4f3c-a73a-d5fa08e4d537"/>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DateTaken" minOccurs="0"/>
                <xsd:element ref="ns2:MediaServiceOCR" minOccurs="0"/>
                <xsd:element ref="ns2:MediaServiceAutoKeyPoints" minOccurs="0"/>
                <xsd:element ref="ns2:MediaServiceKeyPoints" minOccurs="0"/>
                <xsd:element ref="ns2:MediaServiceLocation" minOccurs="0"/>
                <xsd:element ref="ns2:MediaLengthInSeconds" minOccurs="0"/>
                <xsd:element ref="ns2:lcf76f155ced4ddcb4097134ff3c332f" minOccurs="0"/>
                <xsd:element ref="ns3:TaxCatchAll" minOccurs="0"/>
                <xsd:element ref="ns3:SharedWithUsers" minOccurs="0"/>
                <xsd:element ref="ns3:SharedWithDetails"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077d15-72ed-4fec-bcfe-3472729e919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element name="MediaLengthInSeconds" ma:index="18" nillable="true" ma:displayName="Length (seconds)"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Bildmarkierungen" ma:readOnly="false" ma:fieldId="{5cf76f15-5ced-4ddc-b409-7134ff3c332f}" ma:taxonomyMulti="true" ma:sspId="7fbe3b91-0d7a-4fca-85de-75d49bc052ce"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c24777f-78b6-4f3c-a73a-d5fa08e4d537"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523888c3-3691-4ee2-9093-74875a1c94d8}" ma:internalName="TaxCatchAll" ma:showField="CatchAllData" ma:web="bc24777f-78b6-4f3c-a73a-d5fa08e4d537">
      <xsd:complexType>
        <xsd:complexContent>
          <xsd:extension base="dms:MultiChoiceLookup">
            <xsd:sequence>
              <xsd:element name="Value" type="dms:Lookup" maxOccurs="unbounded" minOccurs="0" nillable="true"/>
            </xsd:sequence>
          </xsd:extension>
        </xsd:complexContent>
      </xsd:complexType>
    </xsd:element>
    <xsd:element name="SharedWithUsers" ma:index="22"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3" nillable="true" ma:displayName="Freigegeben für -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bc24777f-78b6-4f3c-a73a-d5fa08e4d537" xsi:nil="true"/>
    <lcf76f155ced4ddcb4097134ff3c332f xmlns="c9077d15-72ed-4fec-bcfe-3472729e9195">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4B6B7BE2-63AD-4C37-AC44-F0E4FC348E24}">
  <ds:schemaRefs>
    <ds:schemaRef ds:uri="http://schemas.microsoft.com/sharepoint/v3/contenttype/forms"/>
  </ds:schemaRefs>
</ds:datastoreItem>
</file>

<file path=customXml/itemProps2.xml><?xml version="1.0" encoding="utf-8"?>
<ds:datastoreItem xmlns:ds="http://schemas.openxmlformats.org/officeDocument/2006/customXml" ds:itemID="{7B9C8326-17BB-45BD-9C1C-A05512924ED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9077d15-72ed-4fec-bcfe-3472729e9195"/>
    <ds:schemaRef ds:uri="bc24777f-78b6-4f3c-a73a-d5fa08e4d53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626B806-0237-4942-A1FD-5C97285908C2}">
  <ds:schemaRefs>
    <ds:schemaRef ds:uri="http://schemas.microsoft.com/office/2006/documentManagement/types"/>
    <ds:schemaRef ds:uri="http://purl.org/dc/elements/1.1/"/>
    <ds:schemaRef ds:uri="http://www.w3.org/XML/1998/namespace"/>
    <ds:schemaRef ds:uri="bc24777f-78b6-4f3c-a73a-d5fa08e4d537"/>
    <ds:schemaRef ds:uri="http://purl.org/dc/terms/"/>
    <ds:schemaRef ds:uri="http://purl.org/dc/dcmitype/"/>
    <ds:schemaRef ds:uri="http://schemas.microsoft.com/office/2006/metadata/properties"/>
    <ds:schemaRef ds:uri="http://schemas.openxmlformats.org/package/2006/metadata/core-properties"/>
    <ds:schemaRef ds:uri="http://schemas.microsoft.com/office/infopath/2007/PartnerControls"/>
    <ds:schemaRef ds:uri="c9077d15-72ed-4fec-bcfe-3472729e9195"/>
  </ds:schemaRefs>
</ds:datastoreItem>
</file>

<file path=docProps/app.xml><?xml version="1.0" encoding="utf-8"?>
<Properties xmlns="http://schemas.openxmlformats.org/officeDocument/2006/extended-properties" xmlns:vt="http://schemas.openxmlformats.org/officeDocument/2006/docPropsVTypes">
  <Template>VO-9722-831_0_CNM Presentation Content Slides</Template>
  <TotalTime>0</TotalTime>
  <Words>1515</Words>
  <Application>Microsoft Office PowerPoint</Application>
  <PresentationFormat>Widescreen</PresentationFormat>
  <Paragraphs>273</Paragraphs>
  <Slides>46</Slides>
  <Notes>0</Notes>
  <HiddenSlides>0</HiddenSlides>
  <MMClips>0</MMClips>
  <ScaleCrop>false</ScaleCrop>
  <HeadingPairs>
    <vt:vector size="8" baseType="variant">
      <vt:variant>
        <vt:lpstr>Fonts Used</vt:lpstr>
      </vt:variant>
      <vt:variant>
        <vt:i4>11</vt:i4>
      </vt:variant>
      <vt:variant>
        <vt:lpstr>Theme</vt:lpstr>
      </vt:variant>
      <vt:variant>
        <vt:i4>1</vt:i4>
      </vt:variant>
      <vt:variant>
        <vt:lpstr>Embedded OLE Servers</vt:lpstr>
      </vt:variant>
      <vt:variant>
        <vt:i4>2</vt:i4>
      </vt:variant>
      <vt:variant>
        <vt:lpstr>Slide Titles</vt:lpstr>
      </vt:variant>
      <vt:variant>
        <vt:i4>46</vt:i4>
      </vt:variant>
    </vt:vector>
  </HeadingPairs>
  <TitlesOfParts>
    <vt:vector size="60" baseType="lpstr">
      <vt:lpstr>Aptos</vt:lpstr>
      <vt:lpstr>Arial</vt:lpstr>
      <vt:lpstr>Arial Narrow</vt:lpstr>
      <vt:lpstr>Calibri</vt:lpstr>
      <vt:lpstr>Cambria Math</vt:lpstr>
      <vt:lpstr>Franklin Gothic Book</vt:lpstr>
      <vt:lpstr>Mathcad UniMath</vt:lpstr>
      <vt:lpstr>Rockwell</vt:lpstr>
      <vt:lpstr>Symbol</vt:lpstr>
      <vt:lpstr>Times</vt:lpstr>
      <vt:lpstr>Times New Roman</vt:lpstr>
      <vt:lpstr>Benutzerdefiniertes Design</vt:lpstr>
      <vt:lpstr>Graph</vt:lpstr>
      <vt:lpstr>Origin Project</vt:lpstr>
      <vt:lpstr>Muons at extreme conditions: pressure</vt:lpstr>
      <vt:lpstr>Common tuning parameters</vt:lpstr>
      <vt:lpstr>Principle of mSR under pressure experiments</vt:lpstr>
      <vt:lpstr>mSR under pressure: basic principles</vt:lpstr>
      <vt:lpstr>PowerPoint Presentation</vt:lpstr>
      <vt:lpstr>PowerPoint Presentation</vt:lpstr>
      <vt:lpstr>Muon beam</vt:lpstr>
      <vt:lpstr>Decay muon beam-line</vt:lpstr>
      <vt:lpstr>mE1 decay beam-line at PSI</vt:lpstr>
      <vt:lpstr>Asymmetrically driven quadrupole</vt:lpstr>
      <vt:lpstr>PowerPoint Presentation</vt:lpstr>
      <vt:lpstr>Muon spectrometer (GPD)</vt:lpstr>
      <vt:lpstr>PowerPoint Presentation</vt:lpstr>
      <vt:lpstr>Pressure cell construction: compound cylinder</vt:lpstr>
      <vt:lpstr>Construction material suitable for mSR</vt:lpstr>
      <vt:lpstr>Three-wall pressure cell construction</vt:lpstr>
      <vt:lpstr>Pressure determination, pressure probes</vt:lpstr>
      <vt:lpstr>Double volume piston-cylinder cell</vt:lpstr>
      <vt:lpstr>PowerPoint Presentation</vt:lpstr>
      <vt:lpstr>Laser safety</vt:lpstr>
      <vt:lpstr>Safety concern: Laser vs. LED light</vt:lpstr>
      <vt:lpstr>LED light sources for fluorescense</vt:lpstr>
      <vt:lpstr>Ruby and Sr tetraborite</vt:lpstr>
      <vt:lpstr>Diamond anvil setup</vt:lpstr>
      <vt:lpstr>PowerPoint Presentation</vt:lpstr>
      <vt:lpstr>Uniaxial measurement stage</vt:lpstr>
      <vt:lpstr>Schematic of uniaxial pressure cell</vt:lpstr>
      <vt:lpstr>PowerPoint Presentation</vt:lpstr>
      <vt:lpstr>PowerPoint Presentation</vt:lpstr>
      <vt:lpstr>Time-reversal symmetry breaking in Sr2RuO4</vt:lpstr>
      <vt:lpstr>Uniaxial strain</vt:lpstr>
      <vt:lpstr>Hydrostatic pressure experiments</vt:lpstr>
      <vt:lpstr>Combined graph data</vt:lpstr>
      <vt:lpstr>PowerPoint Presentation</vt:lpstr>
      <vt:lpstr>(C4H12N2)Cu2Cl6 (PHCC)</vt:lpstr>
      <vt:lpstr>p-T phase diagram of PHCC</vt:lpstr>
      <vt:lpstr>PowerPoint Presentation</vt:lpstr>
      <vt:lpstr>Superconductivity in La3Ni2O7 – July 2023</vt:lpstr>
      <vt:lpstr>ZF-mSR, ambient pressure</vt:lpstr>
      <vt:lpstr>Commensurate vs. Incommensurate SDW order</vt:lpstr>
      <vt:lpstr>mSR experiments under pressure</vt:lpstr>
      <vt:lpstr>La3Ni2O7 phase diagram</vt:lpstr>
      <vt:lpstr>Magnetic structure(s) of La3Ni2O7</vt:lpstr>
      <vt:lpstr>Muon sites and magnetic structures</vt:lpstr>
      <vt:lpstr>Field distributions and the ordered moment value</vt:lpstr>
      <vt:lpstr>PowerPoint Presentation</vt:lpstr>
    </vt:vector>
  </TitlesOfParts>
  <Company>Paul Scherrer Institut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Khassanov, Roustem</dc:creator>
  <dc:description>erstellt durch Vorlagenbauer.ch</dc:description>
  <cp:lastModifiedBy>Khassanov, Roustem</cp:lastModifiedBy>
  <cp:revision>6</cp:revision>
  <dcterms:created xsi:type="dcterms:W3CDTF">2026-01-08T09:47:14Z</dcterms:created>
  <dcterms:modified xsi:type="dcterms:W3CDTF">2026-01-16T09:47:50Z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0x0101000E594130A2AF244FBF3F304D904ED593</vt:lpwstr>
  </property>
  <property fmtid="{D5CDD505-2E9C-101B-9397-08002B2CF9AE}" pid="3" name="MediaServiceImageTags">
    <vt:lpwstr/>
  </property>
</Properties>
</file>