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omments/modernComment_104_0.xml" ContentType="application/vnd.ms-powerpoint.comments+xml"/>
  <Override PartName="/ppt/comments/modernComment_101_22CEDC06.xml" ContentType="application/vnd.ms-powerpoint.comments+xml"/>
  <Override PartName="/ppt/comments/modernComment_106_3059D40B.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0E_E4912AAB.xml" ContentType="application/vnd.ms-powerpoint.comments+xml"/>
  <Override PartName="/ppt/comments/modernComment_127_39F5ABF2.xml" ContentType="application/vnd.ms-powerpoint.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omments/modernComment_209_5A0A4379.xml" ContentType="application/vnd.ms-powerpoint.comments+xml"/>
  <Override PartName="/ppt/comments/modernComment_110_9E758CE.xml" ContentType="application/vnd.ms-powerpoint.comments+xml"/>
  <Override PartName="/ppt/comments/modernComment_112_ACCD163.xml" ContentType="application/vnd.ms-powerpoint.comment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7" r:id="rId4"/>
    <p:sldMasterId id="2147483719" r:id="rId5"/>
    <p:sldMasterId id="2147483663" r:id="rId6"/>
    <p:sldMasterId id="2147483734" r:id="rId7"/>
    <p:sldMasterId id="2147483765" r:id="rId8"/>
  </p:sldMasterIdLst>
  <p:notesMasterIdLst>
    <p:notesMasterId r:id="rId35"/>
  </p:notesMasterIdLst>
  <p:handoutMasterIdLst>
    <p:handoutMasterId r:id="rId36"/>
  </p:handoutMasterIdLst>
  <p:sldIdLst>
    <p:sldId id="256" r:id="rId9"/>
    <p:sldId id="260" r:id="rId10"/>
    <p:sldId id="257" r:id="rId11"/>
    <p:sldId id="552" r:id="rId12"/>
    <p:sldId id="262" r:id="rId13"/>
    <p:sldId id="261" r:id="rId14"/>
    <p:sldId id="258" r:id="rId15"/>
    <p:sldId id="297" r:id="rId16"/>
    <p:sldId id="267" r:id="rId17"/>
    <p:sldId id="293" r:id="rId18"/>
    <p:sldId id="270" r:id="rId19"/>
    <p:sldId id="294" r:id="rId20"/>
    <p:sldId id="295" r:id="rId21"/>
    <p:sldId id="521" r:id="rId22"/>
    <p:sldId id="296" r:id="rId23"/>
    <p:sldId id="504" r:id="rId24"/>
    <p:sldId id="505" r:id="rId25"/>
    <p:sldId id="272" r:id="rId26"/>
    <p:sldId id="273" r:id="rId27"/>
    <p:sldId id="274" r:id="rId28"/>
    <p:sldId id="524" r:id="rId29"/>
    <p:sldId id="512" r:id="rId30"/>
    <p:sldId id="277" r:id="rId31"/>
    <p:sldId id="523" r:id="rId32"/>
    <p:sldId id="278" r:id="rId33"/>
    <p:sldId id="52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86C7A032-FFD8-D3B7-5222-7478F96082CB}" name="Baker, Peter (STFC,RAL,ISIS)" initials="PB" userId="S::peter.baker@stfc.ac.uk::dd059e22-98ba-4e46-a8e2-5d42bfdd6040" providerId="AD"/>
  <p188:author id="{226E45C4-BABD-FEFB-843E-6BE40CD2A71E}" name="Stewart, Rhea (STFC,RAL,ISIS)" initials="SR" userId="S::rhea.stewart@stfc.ac.uk::c28262b7-cd83-495a-b7bf-6701bb48be7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0" d="100"/>
          <a:sy n="120" d="100"/>
        </p:scale>
        <p:origin x="1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heme" Target="theme/theme1.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stfc365-my.sharepoint.com/personal/peter_baker_stfc_ac_uk/Documents/Admin/MuSR/Instrument%20Plans/EnergySelectionMode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Asymmetry vs</a:t>
            </a:r>
            <a:r>
              <a:rPr lang="en-US" baseline="0"/>
              <a:t> Energy</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Sheet1!$B$2</c:f>
              <c:strCache>
                <c:ptCount val="1"/>
                <c:pt idx="0">
                  <c:v>Asymmetry</c:v>
                </c:pt>
              </c:strCache>
            </c:strRef>
          </c:tx>
          <c:spPr>
            <a:ln w="19050" cap="rnd">
              <a:solidFill>
                <a:schemeClr val="accent1"/>
              </a:solidFill>
              <a:round/>
            </a:ln>
            <a:effectLst/>
          </c:spPr>
          <c:marker>
            <c:symbol val="none"/>
          </c:marker>
          <c:xVal>
            <c:numRef>
              <c:f>Sheet1!$A$3:$A$23</c:f>
              <c:numCache>
                <c:formatCode>General</c:formatCode>
                <c:ptCount val="21"/>
                <c:pt idx="0">
                  <c:v>0</c:v>
                </c:pt>
                <c:pt idx="1">
                  <c:v>0.05</c:v>
                </c:pt>
                <c:pt idx="2">
                  <c:v>0.1</c:v>
                </c:pt>
                <c:pt idx="3">
                  <c:v>0.15</c:v>
                </c:pt>
                <c:pt idx="4">
                  <c:v>0.2</c:v>
                </c:pt>
                <c:pt idx="5">
                  <c:v>0.25</c:v>
                </c:pt>
                <c:pt idx="6">
                  <c:v>0.3</c:v>
                </c:pt>
                <c:pt idx="7">
                  <c:v>0.35</c:v>
                </c:pt>
                <c:pt idx="8">
                  <c:v>0.4</c:v>
                </c:pt>
                <c:pt idx="9">
                  <c:v>0.45</c:v>
                </c:pt>
                <c:pt idx="10">
                  <c:v>0.5</c:v>
                </c:pt>
                <c:pt idx="11">
                  <c:v>0.55000000000000004</c:v>
                </c:pt>
                <c:pt idx="12">
                  <c:v>0.6</c:v>
                </c:pt>
                <c:pt idx="13">
                  <c:v>0.65</c:v>
                </c:pt>
                <c:pt idx="14">
                  <c:v>0.7</c:v>
                </c:pt>
                <c:pt idx="15">
                  <c:v>0.75</c:v>
                </c:pt>
                <c:pt idx="16">
                  <c:v>0.8</c:v>
                </c:pt>
                <c:pt idx="17">
                  <c:v>0.85</c:v>
                </c:pt>
                <c:pt idx="18">
                  <c:v>0.9</c:v>
                </c:pt>
                <c:pt idx="19">
                  <c:v>0.95</c:v>
                </c:pt>
                <c:pt idx="20">
                  <c:v>1</c:v>
                </c:pt>
              </c:numCache>
            </c:numRef>
          </c:xVal>
          <c:yVal>
            <c:numRef>
              <c:f>Sheet1!$B$3:$B$23</c:f>
              <c:numCache>
                <c:formatCode>General</c:formatCode>
                <c:ptCount val="21"/>
                <c:pt idx="0">
                  <c:v>-0.33333333333333331</c:v>
                </c:pt>
                <c:pt idx="1">
                  <c:v>-0.31034482758620691</c:v>
                </c:pt>
                <c:pt idx="2">
                  <c:v>-0.28571428571428575</c:v>
                </c:pt>
                <c:pt idx="3">
                  <c:v>-0.25925925925925924</c:v>
                </c:pt>
                <c:pt idx="4">
                  <c:v>-0.23076923076923075</c:v>
                </c:pt>
                <c:pt idx="5">
                  <c:v>-0.2</c:v>
                </c:pt>
                <c:pt idx="6">
                  <c:v>-0.16666666666666669</c:v>
                </c:pt>
                <c:pt idx="7">
                  <c:v>-0.13043478260869568</c:v>
                </c:pt>
                <c:pt idx="8">
                  <c:v>-9.0909090909090884E-2</c:v>
                </c:pt>
                <c:pt idx="9">
                  <c:v>-4.7619047619047609E-2</c:v>
                </c:pt>
                <c:pt idx="10">
                  <c:v>0</c:v>
                </c:pt>
                <c:pt idx="11">
                  <c:v>5.2631578947368474E-2</c:v>
                </c:pt>
                <c:pt idx="12">
                  <c:v>0.11111111111111108</c:v>
                </c:pt>
                <c:pt idx="13">
                  <c:v>0.17647058823529416</c:v>
                </c:pt>
                <c:pt idx="14">
                  <c:v>0.24999999999999994</c:v>
                </c:pt>
                <c:pt idx="15">
                  <c:v>0.33333333333333331</c:v>
                </c:pt>
                <c:pt idx="16">
                  <c:v>0.42857142857142866</c:v>
                </c:pt>
                <c:pt idx="17">
                  <c:v>0.53846153846153844</c:v>
                </c:pt>
                <c:pt idx="18">
                  <c:v>0.66666666666666674</c:v>
                </c:pt>
                <c:pt idx="19">
                  <c:v>0.81818181818181801</c:v>
                </c:pt>
                <c:pt idx="20">
                  <c:v>1</c:v>
                </c:pt>
              </c:numCache>
            </c:numRef>
          </c:yVal>
          <c:smooth val="1"/>
          <c:extLst>
            <c:ext xmlns:c16="http://schemas.microsoft.com/office/drawing/2014/chart" uri="{C3380CC4-5D6E-409C-BE32-E72D297353CC}">
              <c16:uniqueId val="{00000000-B84F-4893-B6A8-DCE9D91D8070}"/>
            </c:ext>
          </c:extLst>
        </c:ser>
        <c:dLbls>
          <c:showLegendKey val="0"/>
          <c:showVal val="0"/>
          <c:showCatName val="0"/>
          <c:showSerName val="0"/>
          <c:showPercent val="0"/>
          <c:showBubbleSize val="0"/>
        </c:dLbls>
        <c:axId val="190581680"/>
        <c:axId val="190582160"/>
      </c:scatterChart>
      <c:valAx>
        <c:axId val="190581680"/>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Reduced energy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582160"/>
        <c:crossesAt val="-0.4"/>
        <c:crossBetween val="midCat"/>
      </c:valAx>
      <c:valAx>
        <c:axId val="190582160"/>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Asymmetry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58168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Counts</a:t>
            </a:r>
            <a:r>
              <a:rPr lang="en-GB" baseline="0"/>
              <a:t> from muon decays in flypast mode</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cat>
            <c:strRef>
              <c:f>Sheet1!$A$1:$A$5</c:f>
              <c:strCache>
                <c:ptCount val="5"/>
                <c:pt idx="0">
                  <c:v>Sample</c:v>
                </c:pt>
                <c:pt idx="1">
                  <c:v>Cryostat</c:v>
                </c:pt>
                <c:pt idx="2">
                  <c:v>Cruciform</c:v>
                </c:pt>
                <c:pt idx="3">
                  <c:v>Flypast Tube</c:v>
                </c:pt>
                <c:pt idx="4">
                  <c:v>Flypast End Cap</c:v>
                </c:pt>
              </c:strCache>
            </c:strRef>
          </c:cat>
          <c:val>
            <c:numRef>
              <c:f>Sheet1!$B$1:$B$5</c:f>
              <c:numCache>
                <c:formatCode>General</c:formatCode>
                <c:ptCount val="5"/>
                <c:pt idx="0">
                  <c:v>38204</c:v>
                </c:pt>
                <c:pt idx="1">
                  <c:v>3612</c:v>
                </c:pt>
                <c:pt idx="2">
                  <c:v>1134</c:v>
                </c:pt>
                <c:pt idx="3">
                  <c:v>799</c:v>
                </c:pt>
                <c:pt idx="4">
                  <c:v>1060</c:v>
                </c:pt>
              </c:numCache>
            </c:numRef>
          </c:val>
          <c:extLst>
            <c:ext xmlns:c16="http://schemas.microsoft.com/office/drawing/2014/chart" uri="{C3380CC4-5D6E-409C-BE32-E72D297353CC}">
              <c16:uniqueId val="{00000000-C356-49AF-80A7-619D7735D5D2}"/>
            </c:ext>
          </c:extLst>
        </c:ser>
        <c:dLbls>
          <c:showLegendKey val="0"/>
          <c:showVal val="0"/>
          <c:showCatName val="0"/>
          <c:showSerName val="0"/>
          <c:showPercent val="0"/>
          <c:showBubbleSize val="0"/>
        </c:dLbls>
        <c:gapWidth val="0"/>
        <c:gapDepth val="0"/>
        <c:shape val="box"/>
        <c:axId val="469112272"/>
        <c:axId val="469113712"/>
        <c:axId val="0"/>
      </c:bar3DChart>
      <c:catAx>
        <c:axId val="46911227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Component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113712"/>
        <c:crosses val="autoZero"/>
        <c:auto val="1"/>
        <c:lblAlgn val="ctr"/>
        <c:lblOffset val="100"/>
        <c:noMultiLvlLbl val="0"/>
      </c:catAx>
      <c:valAx>
        <c:axId val="469113712"/>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Positron counts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11227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01_22CEDC06.xml><?xml version="1.0" encoding="utf-8"?>
<p188:cmLst xmlns:a="http://schemas.openxmlformats.org/drawingml/2006/main" xmlns:r="http://schemas.openxmlformats.org/officeDocument/2006/relationships" xmlns:p188="http://schemas.microsoft.com/office/powerpoint/2018/8/main">
  <p188:cm id="{032E8968-469C-4019-9994-2E4E9A73FE71}" authorId="{226E45C4-BABD-FEFB-843E-6BE40CD2A71E}" status="resolved" created="2026-01-16T14:22:47.179" complete="100000">
    <ac:txMkLst xmlns:ac="http://schemas.microsoft.com/office/drawing/2013/main/command">
      <pc:docMk xmlns:pc="http://schemas.microsoft.com/office/powerpoint/2013/main/command"/>
      <pc:sldMk xmlns:pc="http://schemas.microsoft.com/office/powerpoint/2013/main/command" cId="583982086" sldId="257"/>
      <ac:spMk id="2" creationId="{844B235F-1A60-1CAE-D6A4-3A965F9E1D4B}"/>
      <ac:txMk cp="0" len="58">
        <ac:context len="59" hash="1118752712"/>
      </ac:txMk>
    </ac:txMkLst>
    <p188:pos x="8524067" y="374542"/>
    <p188:txBody>
      <a:bodyPr/>
      <a:lstStyle/>
      <a:p>
        <a:r>
          <a:rPr lang="en-GB"/>
          <a:t>Good to include and consistent with my talk on the first day. Roberto also had a slide about the future on MuSR in the history talk and he referenced pixel and super-musr</a:t>
        </a:r>
      </a:p>
    </p188:txBody>
  </p188:cm>
</p188:cmLst>
</file>

<file path=ppt/comments/modernComment_104_0.xml><?xml version="1.0" encoding="utf-8"?>
<p188:cmLst xmlns:a="http://schemas.openxmlformats.org/drawingml/2006/main" xmlns:r="http://schemas.openxmlformats.org/officeDocument/2006/relationships" xmlns:p188="http://schemas.microsoft.com/office/powerpoint/2018/8/main">
  <p188:cm id="{C92A0333-00A9-4682-A912-2FD241282F3F}" authorId="{226E45C4-BABD-FEFB-843E-6BE40CD2A71E}" status="resolved" created="2026-01-16T14:20:10.689" complete="100000">
    <pc:sldMkLst xmlns:pc="http://schemas.microsoft.com/office/powerpoint/2013/main/command">
      <pc:docMk/>
      <pc:sldMk cId="0" sldId="260"/>
    </pc:sldMkLst>
    <p188:replyLst>
      <p188:reply id="{D8ED47B8-91B7-4046-8ABF-613050E60E31}" authorId="{86C7A032-FFD8-D3B7-5222-7478F96082CB}" created="2026-01-16T14:35:29.263">
        <p188:txBody>
          <a:bodyPr/>
          <a:lstStyle/>
          <a:p>
            <a:r>
              <a:rPr lang="en-GB"/>
              <a:t>It is the slide style to fit into the UKRI branding but I think clarity of presentation trumps that so I’ve removed it.</a:t>
            </a:r>
          </a:p>
        </p188:txBody>
      </p188:reply>
    </p188:replyLst>
    <p188:txBody>
      <a:bodyPr/>
      <a:lstStyle/>
      <a:p>
        <a:r>
          <a:rPr lang="en-GB"/>
          <a:t>Not sure why the white box is in the bottom right corner. Might just be a feature of the image but thought I'd point it out in case it isn't meant to be there. </a:t>
        </a:r>
      </a:p>
    </p188:txBody>
  </p188:cm>
</p188:cmLst>
</file>

<file path=ppt/comments/modernComment_106_3059D40B.xml><?xml version="1.0" encoding="utf-8"?>
<p188:cmLst xmlns:a="http://schemas.openxmlformats.org/drawingml/2006/main" xmlns:r="http://schemas.openxmlformats.org/officeDocument/2006/relationships" xmlns:p188="http://schemas.microsoft.com/office/powerpoint/2018/8/main">
  <p188:cm id="{7D00E9C1-176C-4017-8B64-58FD1AFD5E6E}" authorId="{226E45C4-BABD-FEFB-843E-6BE40CD2A71E}" status="resolved" created="2026-01-16T14:24:05.025" complete="100000">
    <ac:txMkLst xmlns:ac="http://schemas.microsoft.com/office/drawing/2013/main/command">
      <pc:docMk xmlns:pc="http://schemas.microsoft.com/office/powerpoint/2013/main/command"/>
      <pc:sldMk xmlns:pc="http://schemas.microsoft.com/office/powerpoint/2013/main/command" cId="811193355" sldId="262"/>
      <ac:spMk id="2" creationId="{DB115718-E843-59A0-F18C-F830E080F1D0}"/>
      <ac:txMk cp="0">
        <ac:context len="54" hash="1201339198"/>
      </ac:txMk>
    </ac:txMkLst>
    <p188:pos x="6780508" y="374542"/>
    <p188:txBody>
      <a:bodyPr/>
      <a:lstStyle/>
      <a:p>
        <a:r>
          <a:rPr lang="en-GB"/>
          <a:t>I have had a couple of questions about how we decide how to design muon instruments and how we know whether an upgrade will be worthwhile. Might be good to add a point to this slide that explains this process, or to talk about it briefly. </a:t>
        </a:r>
      </a:p>
    </p188:txBody>
  </p188:cm>
</p188:cmLst>
</file>

<file path=ppt/comments/modernComment_10E_E4912AAB.xml><?xml version="1.0" encoding="utf-8"?>
<p188:cmLst xmlns:a="http://schemas.openxmlformats.org/drawingml/2006/main" xmlns:r="http://schemas.openxmlformats.org/officeDocument/2006/relationships" xmlns:p188="http://schemas.microsoft.com/office/powerpoint/2018/8/main">
  <p188:cm id="{E405C14D-A6B1-495A-8257-A22708A16A45}" authorId="{226E45C4-BABD-FEFB-843E-6BE40CD2A71E}" status="resolved" created="2026-01-16T14:29:08.230" complete="100000">
    <pc:sldMkLst xmlns:pc="http://schemas.microsoft.com/office/powerpoint/2013/main/command">
      <pc:docMk/>
      <pc:sldMk cId="3834718891" sldId="270"/>
    </pc:sldMkLst>
    <p188:replyLst>
      <p188:reply id="{E09DB3C3-A1BA-4D5F-89DE-C16D6A44AA9E}" authorId="{86C7A032-FFD8-D3B7-5222-7478F96082CB}" created="2026-01-16T14:55:11.440">
        <p188:txBody>
          <a:bodyPr/>
          <a:lstStyle/>
          <a:p>
            <a:r>
              <a:rPr lang="en-GB"/>
              <a:t>I’ll look for one but I’m not sure we have got a photo of a single detector element because they’ve been in place so long</a:t>
            </a:r>
          </a:p>
        </p188:txBody>
      </p188:reply>
    </p188:replyLst>
    <p188:txBody>
      <a:bodyPr/>
      <a:lstStyle/>
      <a:p>
        <a:r>
          <a:rPr lang="en-GB"/>
          <a:t>Do we have a picture of one of the existing MuSR detectors that shows the scintilator, wave guide and PMT? It might be nice to show a 'before and after circuit diagram'</a:t>
        </a:r>
      </a:p>
    </p188:txBody>
  </p188:cm>
</p188:cmLst>
</file>

<file path=ppt/comments/modernComment_110_9E758CE.xml><?xml version="1.0" encoding="utf-8"?>
<p188:cmLst xmlns:a="http://schemas.openxmlformats.org/drawingml/2006/main" xmlns:r="http://schemas.openxmlformats.org/officeDocument/2006/relationships" xmlns:p188="http://schemas.microsoft.com/office/powerpoint/2018/8/main">
  <p188:cm id="{FF10B840-2433-4334-A3C8-7CD054470602}" authorId="{226E45C4-BABD-FEFB-843E-6BE40CD2A71E}" created="2026-01-16T14:36:55.631">
    <ac:txMkLst xmlns:ac="http://schemas.microsoft.com/office/drawing/2013/main/command">
      <pc:docMk xmlns:pc="http://schemas.microsoft.com/office/powerpoint/2013/main/command"/>
      <pc:sldMk xmlns:pc="http://schemas.microsoft.com/office/powerpoint/2013/main/command" cId="166156494" sldId="272"/>
      <ac:spMk id="2" creationId="{1C1D5FC5-C39A-0B93-26D8-A7F74AD9A619}"/>
      <ac:txMk cp="0" len="39">
        <ac:context len="40" hash="2914319512"/>
      </ac:txMk>
    </ac:txMkLst>
    <p188:pos x="6898105" y="320842"/>
    <p188:replyLst>
      <p188:reply id="{38B02098-ED8D-4AE1-BF14-8336D90A99D4}" authorId="{86C7A032-FFD8-D3B7-5222-7478F96082CB}" created="2026-01-16T15:21:15.536">
        <p188:txBody>
          <a:bodyPr/>
          <a:lstStyle/>
          <a:p>
            <a:r>
              <a:rPr lang="en-GB"/>
              <a:t>We can talk on Monday/Tuesday and I’ll include the missing detail verbally</a:t>
            </a:r>
          </a:p>
        </p188:txBody>
      </p188:reply>
    </p188:replyLst>
    <p188:txBody>
      <a:bodyPr/>
      <a:lstStyle/>
      <a:p>
        <a:r>
          <a:rPr lang="en-GB"/>
          <a:t>Not certain this is being covered in Roberto's two lectures on superconductivity. I'll be able to tell you this evening but lecture one was the basics of superconductivity and his plan only indicated he'd be talking about TF experiments. </a:t>
        </a:r>
      </a:p>
    </p188:txBody>
  </p188:cm>
</p188:cmLst>
</file>

<file path=ppt/comments/modernComment_112_ACCD163.xml><?xml version="1.0" encoding="utf-8"?>
<p188:cmLst xmlns:a="http://schemas.openxmlformats.org/drawingml/2006/main" xmlns:r="http://schemas.openxmlformats.org/officeDocument/2006/relationships" xmlns:p188="http://schemas.microsoft.com/office/powerpoint/2018/8/main">
  <p188:cm id="{34436E15-17B3-46DF-BDD8-4B067D7B0318}" authorId="{226E45C4-BABD-FEFB-843E-6BE40CD2A71E}" created="2026-01-16T14:38:35.901">
    <pc:sldMkLst xmlns:pc="http://schemas.microsoft.com/office/powerpoint/2013/main/command">
      <pc:docMk/>
      <pc:sldMk cId="181195107" sldId="274"/>
    </pc:sldMkLst>
    <p188:txBody>
      <a:bodyPr/>
      <a:lstStyle/>
      <a:p>
        <a:r>
          <a:rPr lang="en-GB"/>
          <a:t>Just a note this data was in the quantum muon and DFT lectures, so you can refer to them having introduced the type of experiment should you need to. </a:t>
        </a:r>
      </a:p>
    </p188:txBody>
    <p188:extLst>
      <p:ext xmlns:p="http://schemas.openxmlformats.org/presentationml/2006/main" uri="{57CB4572-C831-44C2-8A1C-0ADB6CCDFE69}">
        <p223:reactions xmlns:p223="http://schemas.microsoft.com/office/powerpoint/2022/03/main">
          <p223:rxn type="👍">
            <p223:instance time="2026-01-16T15:21:26.683" authorId="{86C7A032-FFD8-D3B7-5222-7478F96082CB}"/>
          </p223:rxn>
        </p223:reactions>
      </p:ext>
    </p188:extLst>
  </p188:cm>
</p188:cmLst>
</file>

<file path=ppt/comments/modernComment_127_39F5ABF2.xml><?xml version="1.0" encoding="utf-8"?>
<p188:cmLst xmlns:a="http://schemas.openxmlformats.org/drawingml/2006/main" xmlns:r="http://schemas.openxmlformats.org/officeDocument/2006/relationships" xmlns:p188="http://schemas.microsoft.com/office/powerpoint/2018/8/main">
  <p188:cm id="{763E273C-A66F-45B4-9020-7CE215F6B457}" authorId="{226E45C4-BABD-FEFB-843E-6BE40CD2A71E}" status="resolved" created="2026-01-16T14:31:21.935" complete="100000">
    <ac:txMkLst xmlns:ac="http://schemas.microsoft.com/office/drawing/2013/main/command">
      <pc:docMk xmlns:pc="http://schemas.microsoft.com/office/powerpoint/2013/main/command"/>
      <pc:sldMk xmlns:pc="http://schemas.microsoft.com/office/powerpoint/2013/main/command" cId="972401650" sldId="295"/>
      <ac:spMk id="7" creationId="{637E03F4-F149-9147-8DEB-3D6CB1EC7069}"/>
      <ac:txMk cp="0" len="143">
        <ac:context len="273" hash="148832242"/>
      </ac:txMk>
    </ac:txMkLst>
    <p188:pos x="2518474" y="464949"/>
    <p188:replyLst>
      <p188:reply id="{97200E75-0C0C-4EFF-851B-2B4AFE2E0284}" authorId="{86C7A032-FFD8-D3B7-5222-7478F96082CB}" created="2026-01-16T14:59:54.704">
        <p188:txBody>
          <a:bodyPr/>
          <a:lstStyle/>
          <a:p>
            <a:r>
              <a:rPr lang="en-GB"/>
              <a:t>Kenji hasn’t put this in his talk yet. I kept forgetting so thanks for the reminder. I’ll add it now.</a:t>
            </a:r>
          </a:p>
        </p188:txBody>
      </p188:reply>
    </p188:replyLst>
    <p188:txBody>
      <a:bodyPr/>
      <a:lstStyle/>
      <a:p>
        <a:r>
          <a:rPr lang="en-GB"/>
          <a:t>I mentioned this in my talk but it might be worth including the high vs average energy W(theta) as a reminder. It hasn't been mentioned by anyone else (although, I am not sure if Kenji will cover this point more). </a:t>
        </a:r>
      </a:p>
    </p188:txBody>
  </p188:cm>
</p188:cmLst>
</file>

<file path=ppt/comments/modernComment_209_5A0A4379.xml><?xml version="1.0" encoding="utf-8"?>
<p188:cmLst xmlns:a="http://schemas.openxmlformats.org/drawingml/2006/main" xmlns:r="http://schemas.openxmlformats.org/officeDocument/2006/relationships" xmlns:p188="http://schemas.microsoft.com/office/powerpoint/2018/8/main">
  <p188:cm id="{03710F4C-E92C-4356-981F-D5A4AA7793DE}" authorId="{226E45C4-BABD-FEFB-843E-6BE40CD2A71E}" created="2026-01-16T14:34:34.186">
    <ac:txMkLst xmlns:ac="http://schemas.microsoft.com/office/drawing/2013/main/command">
      <pc:docMk xmlns:pc="http://schemas.microsoft.com/office/powerpoint/2013/main/command"/>
      <pc:sldMk xmlns:pc="http://schemas.microsoft.com/office/powerpoint/2013/main/command" cId="1510622073" sldId="521"/>
      <ac:spMk id="15" creationId="{D69544CD-8B8B-D5DC-57DC-1A15493B2287}"/>
      <ac:txMk cp="0" len="24">
        <ac:context len="25" hash="2716691525"/>
      </ac:txMk>
    </ac:txMkLst>
    <p188:pos x="3158289" y="350921"/>
    <p188:txBody>
      <a:bodyPr/>
      <a:lstStyle/>
      <a:p>
        <a:r>
          <a:rPr lang="en-GB"/>
          <a:t>Could have the data rate today popping up as a reference point.</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18/01/2026</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CE6CF3-830D-4043-AF24-A19DC6DED224}" type="datetimeFigureOut">
              <a:rPr lang="en-GB" smtClean="0"/>
              <a:t>18/01/2026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28C9E1-8A7F-4DE1-A720-72C9FB8A2347}" type="slidenum">
              <a:rPr lang="en-GB" smtClean="0"/>
              <a:t>‹#›</a:t>
            </a:fld>
            <a:endParaRPr lang="en-GB"/>
          </a:p>
        </p:txBody>
      </p:sp>
    </p:spTree>
    <p:extLst>
      <p:ext uri="{BB962C8B-B14F-4D97-AF65-F5344CB8AC3E}">
        <p14:creationId xmlns:p14="http://schemas.microsoft.com/office/powerpoint/2010/main" val="380859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To replace photo with one of your own. </a:t>
            </a:r>
            <a:r>
              <a:rPr lang="en-GB" b="1"/>
              <a:t>1)</a:t>
            </a:r>
            <a:r>
              <a:rPr lang="en-GB"/>
              <a:t> Send the geometric shape overlay to the back – </a:t>
            </a:r>
            <a:r>
              <a:rPr lang="en-GB" i="1"/>
              <a:t>Right-Click &gt; Send to Back &gt; Send to Back</a:t>
            </a:r>
            <a:r>
              <a:rPr lang="en-GB"/>
              <a:t>. </a:t>
            </a:r>
            <a:r>
              <a:rPr lang="en-GB" b="1"/>
              <a:t>2) </a:t>
            </a:r>
            <a:r>
              <a:rPr lang="en-GB"/>
              <a:t>Replace image – use the guides provided to correctly position it. </a:t>
            </a:r>
            <a:r>
              <a:rPr lang="en-GB" b="1"/>
              <a:t>3) </a:t>
            </a:r>
            <a:r>
              <a:rPr lang="en-GB"/>
              <a:t>Send your image to the back so that the geometric overlay re-appears over the image. </a:t>
            </a:r>
            <a:r>
              <a:rPr lang="en-GB" sz="1200" b="0" i="0">
                <a:solidFill>
                  <a:schemeClr val="dk1"/>
                </a:solidFill>
                <a:latin typeface="Arial"/>
                <a:ea typeface="Arial"/>
                <a:cs typeface="Arial"/>
                <a:sym typeface="Arial"/>
              </a:rPr>
              <a:t>Please remove or amend the image credit if you are using a different image to the one provided.</a:t>
            </a:r>
            <a:endParaRPr/>
          </a:p>
        </p:txBody>
      </p:sp>
      <p:sp>
        <p:nvSpPr>
          <p:cNvPr id="261" name="Google Shape;2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May want to animate the different parts</a:t>
            </a:r>
          </a:p>
        </p:txBody>
      </p:sp>
      <p:sp>
        <p:nvSpPr>
          <p:cNvPr id="4" name="Slide Number Placeholder 3"/>
          <p:cNvSpPr>
            <a:spLocks noGrp="1"/>
          </p:cNvSpPr>
          <p:nvPr>
            <p:ph type="sldNum" sz="quarter" idx="5"/>
          </p:nvPr>
        </p:nvSpPr>
        <p:spPr/>
        <p:txBody>
          <a:bodyPr/>
          <a:lstStyle/>
          <a:p>
            <a:fld id="{C0308CD4-5C99-4787-8F57-A66447FF25A9}" type="slidenum">
              <a:rPr lang="en-GB" smtClean="0"/>
              <a:t>9</a:t>
            </a:fld>
            <a:endParaRPr lang="en-GB"/>
          </a:p>
        </p:txBody>
      </p:sp>
    </p:spTree>
    <p:extLst>
      <p:ext uri="{BB962C8B-B14F-4D97-AF65-F5344CB8AC3E}">
        <p14:creationId xmlns:p14="http://schemas.microsoft.com/office/powerpoint/2010/main" val="4039749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May want to animate the different parts</a:t>
            </a:r>
          </a:p>
        </p:txBody>
      </p:sp>
      <p:sp>
        <p:nvSpPr>
          <p:cNvPr id="4" name="Slide Number Placeholder 3"/>
          <p:cNvSpPr>
            <a:spLocks noGrp="1"/>
          </p:cNvSpPr>
          <p:nvPr>
            <p:ph type="sldNum" sz="quarter" idx="5"/>
          </p:nvPr>
        </p:nvSpPr>
        <p:spPr/>
        <p:txBody>
          <a:bodyPr/>
          <a:lstStyle/>
          <a:p>
            <a:fld id="{C0308CD4-5C99-4787-8F57-A66447FF25A9}" type="slidenum">
              <a:rPr lang="en-GB" smtClean="0"/>
              <a:t>10</a:t>
            </a:fld>
            <a:endParaRPr lang="en-GB"/>
          </a:p>
        </p:txBody>
      </p:sp>
    </p:spTree>
    <p:extLst>
      <p:ext uri="{BB962C8B-B14F-4D97-AF65-F5344CB8AC3E}">
        <p14:creationId xmlns:p14="http://schemas.microsoft.com/office/powerpoint/2010/main" val="346041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May want to animate the different parts</a:t>
            </a:r>
          </a:p>
        </p:txBody>
      </p:sp>
      <p:sp>
        <p:nvSpPr>
          <p:cNvPr id="4" name="Slide Number Placeholder 3"/>
          <p:cNvSpPr>
            <a:spLocks noGrp="1"/>
          </p:cNvSpPr>
          <p:nvPr>
            <p:ph type="sldNum" sz="quarter" idx="5"/>
          </p:nvPr>
        </p:nvSpPr>
        <p:spPr/>
        <p:txBody>
          <a:bodyPr/>
          <a:lstStyle/>
          <a:p>
            <a:fld id="{C0308CD4-5C99-4787-8F57-A66447FF25A9}" type="slidenum">
              <a:rPr lang="en-GB" smtClean="0"/>
              <a:t>11</a:t>
            </a:fld>
            <a:endParaRPr lang="en-GB"/>
          </a:p>
        </p:txBody>
      </p:sp>
    </p:spTree>
    <p:extLst>
      <p:ext uri="{BB962C8B-B14F-4D97-AF65-F5344CB8AC3E}">
        <p14:creationId xmlns:p14="http://schemas.microsoft.com/office/powerpoint/2010/main" val="1578015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DB8B3-8FCF-F20E-F437-A46E7EB78E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F2A480-E19D-E423-564E-5566BF479A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594BEE-24CE-3F40-AC05-5B28FCE671D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8C9B3C7-CBA0-B8DC-4BF8-AC7B5C04A979}"/>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14</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611851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075672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07841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528458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2645495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967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53054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93287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95159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2225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727778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276315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1401503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3090711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656199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5621798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lue">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9" name="Picture Placeholder 8">
            <a:extLst>
              <a:ext uri="{FF2B5EF4-FFF2-40B4-BE49-F238E27FC236}">
                <a16:creationId xmlns:a16="http://schemas.microsoft.com/office/drawing/2014/main" id="{0B997599-2A9C-5AA0-31EE-2F7D816D3834}"/>
              </a:ext>
            </a:extLst>
          </p:cNvPr>
          <p:cNvSpPr>
            <a:spLocks noGrp="1"/>
          </p:cNvSpPr>
          <p:nvPr>
            <p:ph type="pic" sz="quarter" idx="10"/>
          </p:nvPr>
        </p:nvSpPr>
        <p:spPr>
          <a:xfrm>
            <a:off x="6972300" y="1304924"/>
            <a:ext cx="4953000" cy="4351338"/>
          </a:xfrm>
        </p:spPr>
        <p:txBody>
          <a:bodyPr/>
          <a:lstStyle/>
          <a:p>
            <a:endParaRPr lang="en-GB"/>
          </a:p>
        </p:txBody>
      </p:sp>
      <p:pic>
        <p:nvPicPr>
          <p:cNvPr id="13" name="Graphic 12">
            <a:extLst>
              <a:ext uri="{FF2B5EF4-FFF2-40B4-BE49-F238E27FC236}">
                <a16:creationId xmlns:a16="http://schemas.microsoft.com/office/drawing/2014/main" id="{6EE95479-118E-DBCE-93E7-E339ECCCE8B2}"/>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flipV="1">
            <a:off x="5867400" y="-2"/>
            <a:ext cx="6324600" cy="1091613"/>
          </a:xfrm>
          <a:prstGeom prst="rect">
            <a:avLst/>
          </a:prstGeom>
        </p:spPr>
      </p:pic>
      <p:sp>
        <p:nvSpPr>
          <p:cNvPr id="8" name="Text Placeholder 9">
            <a:extLst>
              <a:ext uri="{FF2B5EF4-FFF2-40B4-BE49-F238E27FC236}">
                <a16:creationId xmlns:a16="http://schemas.microsoft.com/office/drawing/2014/main" id="{6E2FDCEF-C9D2-66D0-BD32-C46658AAC73E}"/>
              </a:ext>
            </a:extLst>
          </p:cNvPr>
          <p:cNvSpPr>
            <a:spLocks noGrp="1"/>
          </p:cNvSpPr>
          <p:nvPr>
            <p:ph idx="1"/>
          </p:nvPr>
        </p:nvSpPr>
        <p:spPr>
          <a:xfrm>
            <a:off x="266700" y="1304925"/>
            <a:ext cx="6324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42822528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type="twoObj">
  <p:cSld name="1_Two Content">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1755499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32834799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5386241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8317109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5397743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2194803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9254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655630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4071426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2353440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3936534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6144983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40424810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4906713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222809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0117083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7823119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4649380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046E3D24-6BCE-48F4-B6DB-AB007E8B5F8E}" type="datetimeFigureOut">
              <a:rPr lang="en-GB" smtClean="0"/>
              <a:t>18/01/2026</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41018067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wo Content" type="twoObj">
  <p:cSld name="1_Two Content">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405809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Comparison" type="twoTxTwoObj">
  <p:cSld name="1_Comparison">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816829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a:t>Click to edit title</a:t>
            </a:r>
            <a:endParaRPr lang="en-GB"/>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speaker name</a:t>
            </a:r>
            <a:endParaRPr lang="en-GB"/>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a:t>Click to edit Master title style</a:t>
            </a:r>
            <a:endParaRPr lang="en-GB"/>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6"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3.pn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6.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image" Target="../media/image5.png"/><Relationship Id="rId2" Type="http://schemas.openxmlformats.org/officeDocument/2006/relationships/slideLayout" Target="../slideLayouts/slideLayout18.xml"/><Relationship Id="rId16" Type="http://schemas.openxmlformats.org/officeDocument/2006/relationships/theme" Target="../theme/theme3.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6" Type="http://schemas.openxmlformats.org/officeDocument/2006/relationships/image" Target="../media/image6.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9.pn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5.png"/><Relationship Id="rId2" Type="http://schemas.openxmlformats.org/officeDocument/2006/relationships/slideLayout" Target="../slideLayouts/slideLayout46.xml"/><Relationship Id="rId16" Type="http://schemas.openxmlformats.org/officeDocument/2006/relationships/theme" Target="../theme/theme5.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594" y="0"/>
            <a:ext cx="12190811"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a:t>Click to edit Master title style</a:t>
            </a:r>
            <a:endParaRPr lang="en-GB"/>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a:t>Click to edit body text</a:t>
            </a:r>
          </a:p>
        </p:txBody>
      </p:sp>
      <p:pic>
        <p:nvPicPr>
          <p:cNvPr id="2" name="Picture 1" descr="A blue and white logo&#10;&#10;Description automatically generated">
            <a:extLst>
              <a:ext uri="{FF2B5EF4-FFF2-40B4-BE49-F238E27FC236}">
                <a16:creationId xmlns:a16="http://schemas.microsoft.com/office/drawing/2014/main" id="{76C6100B-5CD6-B4F1-AE36-982BA65DCD5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66700" y="5537123"/>
            <a:ext cx="1614952" cy="1036772"/>
          </a:xfrm>
          <a:prstGeom prst="rect">
            <a:avLst/>
          </a:prstGeom>
        </p:spPr>
      </p:pic>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 id="2147483762" r:id="rId2"/>
    <p:sldLayoutId id="2147483764" r:id="rId3"/>
  </p:sldLayoutIdLst>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a:t>Click to edit Master title style</a:t>
            </a:r>
            <a:endParaRPr lang="en-GB"/>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a:t>Click to edit body text</a:t>
            </a:r>
          </a:p>
        </p:txBody>
      </p:sp>
      <p:pic>
        <p:nvPicPr>
          <p:cNvPr id="7" name="Picture 6">
            <a:extLst>
              <a:ext uri="{FF2B5EF4-FFF2-40B4-BE49-F238E27FC236}">
                <a16:creationId xmlns:a16="http://schemas.microsoft.com/office/drawing/2014/main" id="{63E905BB-CB60-A561-F53A-965FBA016F82}"/>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035"/>
            <a:ext cx="781920" cy="589588"/>
          </a:xfrm>
          <a:prstGeom prst="rect">
            <a:avLst/>
          </a:prstGeom>
        </p:spPr>
      </p:pic>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txStyles>
    <p:titleStyle>
      <a:lvl1pPr algn="l" defTabSz="914400" rtl="0" eaLnBrk="1" latinLnBrk="0" hangingPunct="1">
        <a:lnSpc>
          <a:spcPct val="90000"/>
        </a:lnSpc>
        <a:spcBef>
          <a:spcPct val="0"/>
        </a:spcBef>
        <a:buNone/>
        <a:defRPr sz="2800" b="0" kern="1200">
          <a:solidFill>
            <a:schemeClr val="accent3"/>
          </a:solidFill>
          <a:latin typeface="Arial" panose="020B0604020202020204" pitchFamily="34" charset="0"/>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7">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a:t>Click to edit Master title style</a:t>
            </a: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5" name="Group 14">
            <a:extLst>
              <a:ext uri="{FF2B5EF4-FFF2-40B4-BE49-F238E27FC236}">
                <a16:creationId xmlns:a16="http://schemas.microsoft.com/office/drawing/2014/main" id="{BD7EC289-71F1-5FED-5D43-6399C525B2BA}"/>
              </a:ext>
            </a:extLst>
          </p:cNvPr>
          <p:cNvGrpSpPr/>
          <p:nvPr userDrawn="1"/>
        </p:nvGrpSpPr>
        <p:grpSpPr>
          <a:xfrm>
            <a:off x="11144816" y="5482500"/>
            <a:ext cx="1047184" cy="1375499"/>
            <a:chOff x="11144816" y="5482500"/>
            <a:chExt cx="1047184" cy="1375499"/>
          </a:xfrm>
        </p:grpSpPr>
        <p:grpSp>
          <p:nvGrpSpPr>
            <p:cNvPr id="14" name="Group 13">
              <a:extLst>
                <a:ext uri="{FF2B5EF4-FFF2-40B4-BE49-F238E27FC236}">
                  <a16:creationId xmlns:a16="http://schemas.microsoft.com/office/drawing/2014/main" id="{65AA5C20-ED4E-D770-29C5-A05C6700EF1E}"/>
                </a:ext>
              </a:extLst>
            </p:cNvPr>
            <p:cNvGrpSpPr/>
            <p:nvPr userDrawn="1"/>
          </p:nvGrpSpPr>
          <p:grpSpPr>
            <a:xfrm>
              <a:off x="11144816" y="5732261"/>
              <a:ext cx="1047184" cy="1125738"/>
              <a:chOff x="11144816" y="5732261"/>
              <a:chExt cx="1047184" cy="1125738"/>
            </a:xfrm>
          </p:grpSpPr>
          <p:sp>
            <p:nvSpPr>
              <p:cNvPr id="9" name="Rectangle 8">
                <a:extLst>
                  <a:ext uri="{FF2B5EF4-FFF2-40B4-BE49-F238E27FC236}">
                    <a16:creationId xmlns:a16="http://schemas.microsoft.com/office/drawing/2014/main" id="{21FEBCB5-2FBE-3F18-F23F-D20209E9F7E0}"/>
                  </a:ext>
                </a:extLst>
              </p:cNvPr>
              <p:cNvSpPr/>
              <p:nvPr userDrawn="1"/>
            </p:nvSpPr>
            <p:spPr>
              <a:xfrm>
                <a:off x="11144816" y="5732261"/>
                <a:ext cx="1047184" cy="11257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40206432-1157-C051-2030-8F74B7592F06}"/>
                  </a:ext>
                </a:extLst>
              </p:cNvPr>
              <p:cNvPicPr>
                <a:picLocks noChangeAspect="1"/>
              </p:cNvPicPr>
              <p:nvPr userDrawn="1"/>
            </p:nvPicPr>
            <p:blipFill>
              <a:blip r:embed="rId18">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grpSp>
        <p:cxnSp>
          <p:nvCxnSpPr>
            <p:cNvPr id="12" name="Straight Connector 11">
              <a:extLst>
                <a:ext uri="{FF2B5EF4-FFF2-40B4-BE49-F238E27FC236}">
                  <a16:creationId xmlns:a16="http://schemas.microsoft.com/office/drawing/2014/main" id="{983B5422-611A-5E31-88A2-1642663BBDCA}"/>
                </a:ext>
              </a:extLst>
            </p:cNvPr>
            <p:cNvCxnSpPr/>
            <p:nvPr userDrawn="1"/>
          </p:nvCxnSpPr>
          <p:spPr>
            <a:xfrm flipH="1">
              <a:off x="11613639" y="5482500"/>
              <a:ext cx="109537" cy="40481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 id="2147483763" r:id="rId14"/>
    <p:sldLayoutId id="2147483781" r:id="rId15"/>
  </p:sldLayoutIdLst>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a:t>Click to edit Master title style</a:t>
            </a: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Picture 7">
            <a:extLst>
              <a:ext uri="{FF2B5EF4-FFF2-40B4-BE49-F238E27FC236}">
                <a16:creationId xmlns:a16="http://schemas.microsoft.com/office/drawing/2014/main" id="{3E501F5A-56E3-E18E-769B-CB49512EFD29}"/>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11252897" y="6102623"/>
            <a:ext cx="781920" cy="588411"/>
          </a:xfrm>
          <a:prstGeom prst="rect">
            <a:avLst/>
          </a:prstGeom>
        </p:spPr>
      </p:pic>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7">
            <a:extLst>
              <a:ext uri="{28A0092B-C50C-407E-A947-70E740481C1C}">
                <a14:useLocalDpi xmlns:a14="http://schemas.microsoft.com/office/drawing/2010/main" val="0"/>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a:t>Click to edit Master title style</a:t>
            </a: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046E3D24-6BCE-48F4-B6DB-AB007E8B5F8E}" type="datetimeFigureOut">
              <a:rPr lang="en-GB" smtClean="0"/>
              <a:pPr/>
              <a:t>18/01/2026</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GB"/>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37367881"/>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Lst>
  <p:txStyles>
    <p:titleStyle>
      <a:lvl1pPr algn="l" defTabSz="914400" rtl="0" eaLnBrk="1" latinLnBrk="0" hangingPunct="1">
        <a:lnSpc>
          <a:spcPct val="90000"/>
        </a:lnSpc>
        <a:spcBef>
          <a:spcPct val="0"/>
        </a:spcBef>
        <a:buNone/>
        <a:defRPr sz="2800" kern="1200">
          <a:solidFill>
            <a:srgbClr val="003088"/>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gif"/></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18/10/relationships/comments" Target="../comments/modernComment_10E_E4912AAB.xml"/><Relationship Id="rId7" Type="http://schemas.openxmlformats.org/officeDocument/2006/relationships/image" Target="../media/image23.jpeg"/><Relationship Id="rId12"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microsoft.com/office/2007/relationships/hdphoto" Target="../media/hdphoto1.wdp"/><Relationship Id="rId11" Type="http://schemas.openxmlformats.org/officeDocument/2006/relationships/image" Target="../media/image27.jpe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15.png"/><Relationship Id="rId9"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0.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3.wmf"/><Relationship Id="rId2" Type="http://schemas.microsoft.com/office/2018/10/relationships/comments" Target="../comments/modernComment_127_39F5ABF2.xml"/><Relationship Id="rId1" Type="http://schemas.openxmlformats.org/officeDocument/2006/relationships/slideLayout" Target="../slideLayouts/slideLayout19.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209_5A0A4379.xml"/><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microsoft.com/office/2018/10/relationships/comments" Target="../comments/modernComment_110_9E758CE.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4_0.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microsoft.com/office/2018/10/relationships/comments" Target="../comments/modernComment_112_ACCD163.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30.xml"/><Relationship Id="rId4" Type="http://schemas.openxmlformats.org/officeDocument/2006/relationships/image" Target="../media/image46.jpe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gif"/><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0.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0.xml"/><Relationship Id="rId6" Type="http://schemas.openxmlformats.org/officeDocument/2006/relationships/image" Target="../media/image21.jpeg"/><Relationship Id="rId5" Type="http://schemas.openxmlformats.org/officeDocument/2006/relationships/image" Target="../media/image24.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microsoft.com/office/2018/10/relationships/comments" Target="../comments/modernComment_101_22CEDC0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06_3059D40B.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p:txBody>
          <a:bodyPr/>
          <a:lstStyle/>
          <a:p>
            <a:r>
              <a:rPr lang="en-GB"/>
              <a:t>Future Capabilities: </a:t>
            </a:r>
            <a:br>
              <a:rPr lang="en-GB"/>
            </a:br>
            <a:r>
              <a:rPr lang="en-GB"/>
              <a:t>Super-MuSR</a:t>
            </a: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p:txBody>
          <a:bodyPr/>
          <a:lstStyle/>
          <a:p>
            <a:r>
              <a:rPr lang="en-GB"/>
              <a:t>Peter Baker</a:t>
            </a:r>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p:txBody>
          <a:bodyPr>
            <a:normAutofit fontScale="92500" lnSpcReduction="20000"/>
          </a:bodyPr>
          <a:lstStyle/>
          <a:p>
            <a:r>
              <a:rPr lang="en-GB"/>
              <a:t>PSI-ISIS-KTH Muon School</a:t>
            </a:r>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p:txBody>
          <a:bodyPr>
            <a:normAutofit fontScale="92500" lnSpcReduction="20000"/>
          </a:bodyPr>
          <a:lstStyle/>
          <a:p>
            <a:r>
              <a:rPr lang="en-GB"/>
              <a:t>20</a:t>
            </a:r>
            <a:r>
              <a:rPr lang="en-GB" baseline="30000"/>
              <a:t>th</a:t>
            </a:r>
            <a:r>
              <a:rPr lang="en-GB"/>
              <a:t> January 2026</a:t>
            </a:r>
          </a:p>
        </p:txBody>
      </p:sp>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4567A-4B56-8E9A-8201-6FA9C3D50077}"/>
              </a:ext>
            </a:extLst>
          </p:cNvPr>
          <p:cNvSpPr>
            <a:spLocks noGrp="1"/>
          </p:cNvSpPr>
          <p:nvPr>
            <p:ph type="title"/>
          </p:nvPr>
        </p:nvSpPr>
        <p:spPr/>
        <p:txBody>
          <a:bodyPr/>
          <a:lstStyle/>
          <a:p>
            <a:r>
              <a:rPr lang="en-GB"/>
              <a:t>Pulse slicer</a:t>
            </a:r>
          </a:p>
        </p:txBody>
      </p:sp>
      <p:pic>
        <p:nvPicPr>
          <p:cNvPr id="64" name="Content Placeholder 63">
            <a:extLst>
              <a:ext uri="{FF2B5EF4-FFF2-40B4-BE49-F238E27FC236}">
                <a16:creationId xmlns:a16="http://schemas.microsoft.com/office/drawing/2014/main" id="{7DDD1221-3944-829A-9058-BF4282EF6E94}"/>
              </a:ext>
            </a:extLst>
          </p:cNvPr>
          <p:cNvPicPr>
            <a:picLocks noGrp="1" noChangeAspect="1"/>
          </p:cNvPicPr>
          <p:nvPr>
            <p:ph idx="1"/>
          </p:nvPr>
        </p:nvPicPr>
        <p:blipFill>
          <a:blip r:embed="rId3"/>
          <a:stretch>
            <a:fillRect/>
          </a:stretch>
        </p:blipFill>
        <p:spPr>
          <a:xfrm>
            <a:off x="2009674" y="1249255"/>
            <a:ext cx="6910488" cy="4351338"/>
          </a:xfrm>
          <a:prstGeom prst="rect">
            <a:avLst/>
          </a:prstGeom>
          <a:effectLst>
            <a:softEdge rad="635000"/>
          </a:effectLst>
        </p:spPr>
      </p:pic>
      <p:sp>
        <p:nvSpPr>
          <p:cNvPr id="106" name="TextBox 105">
            <a:extLst>
              <a:ext uri="{FF2B5EF4-FFF2-40B4-BE49-F238E27FC236}">
                <a16:creationId xmlns:a16="http://schemas.microsoft.com/office/drawing/2014/main" id="{23BE946C-576E-1CE8-1EB1-EADA3A9C7AF3}"/>
              </a:ext>
            </a:extLst>
          </p:cNvPr>
          <p:cNvSpPr txBox="1"/>
          <p:nvPr/>
        </p:nvSpPr>
        <p:spPr>
          <a:xfrm>
            <a:off x="246550" y="1893205"/>
            <a:ext cx="3020111" cy="707886"/>
          </a:xfrm>
          <a:prstGeom prst="rect">
            <a:avLst/>
          </a:prstGeom>
          <a:noFill/>
        </p:spPr>
        <p:txBody>
          <a:bodyPr wrap="square" rtlCol="0">
            <a:spAutoFit/>
          </a:bodyPr>
          <a:lstStyle>
            <a:defPPr marR="0" lvl="0" algn="l" rtl="0">
              <a:lnSpc>
                <a:spcPct val="100000"/>
              </a:lnSpc>
              <a:spcBef>
                <a:spcPts val="0"/>
              </a:spcBef>
              <a:spcAft>
                <a:spcPts val="0"/>
              </a:spcAft>
            </a:defPPr>
            <a:lvl1pPr algn="ctr">
              <a:defRPr sz="1600" b="1"/>
            </a:lvl1pPr>
          </a:lstStyle>
          <a:p>
            <a:pPr algn="l"/>
            <a:r>
              <a:rPr lang="en-GB" sz="2000"/>
              <a:t>Pulse Slicer with power supplies on both sides</a:t>
            </a:r>
          </a:p>
        </p:txBody>
      </p:sp>
      <p:cxnSp>
        <p:nvCxnSpPr>
          <p:cNvPr id="107" name="Straight Arrow Connector 106">
            <a:extLst>
              <a:ext uri="{FF2B5EF4-FFF2-40B4-BE49-F238E27FC236}">
                <a16:creationId xmlns:a16="http://schemas.microsoft.com/office/drawing/2014/main" id="{217441DB-281E-DC7D-BBFB-821C6D5C75CE}"/>
              </a:ext>
            </a:extLst>
          </p:cNvPr>
          <p:cNvCxnSpPr>
            <a:cxnSpLocks/>
            <a:stCxn id="106" idx="3"/>
          </p:cNvCxnSpPr>
          <p:nvPr/>
        </p:nvCxnSpPr>
        <p:spPr>
          <a:xfrm>
            <a:off x="3266661" y="2247148"/>
            <a:ext cx="2311046" cy="856833"/>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1E990B3A-8B88-E287-23B9-09F0801AB2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9632" y="436132"/>
            <a:ext cx="5716860" cy="432660"/>
          </a:xfrm>
          <a:prstGeom prst="rect">
            <a:avLst/>
          </a:prstGeom>
        </p:spPr>
      </p:pic>
      <p:sp>
        <p:nvSpPr>
          <p:cNvPr id="4" name="TextBox 3">
            <a:extLst>
              <a:ext uri="{FF2B5EF4-FFF2-40B4-BE49-F238E27FC236}">
                <a16:creationId xmlns:a16="http://schemas.microsoft.com/office/drawing/2014/main" id="{68BBED2B-F1BC-CE82-A03A-95DBCBD4FCA7}"/>
              </a:ext>
            </a:extLst>
          </p:cNvPr>
          <p:cNvSpPr txBox="1"/>
          <p:nvPr/>
        </p:nvSpPr>
        <p:spPr>
          <a:xfrm>
            <a:off x="266700" y="2846610"/>
            <a:ext cx="3556965" cy="707886"/>
          </a:xfrm>
          <a:prstGeom prst="rect">
            <a:avLst/>
          </a:prstGeom>
          <a:noFill/>
        </p:spPr>
        <p:txBody>
          <a:bodyPr wrap="square" rtlCol="0">
            <a:spAutoFit/>
          </a:bodyPr>
          <a:lstStyle>
            <a:defPPr marR="0" lvl="0" algn="l" rtl="0">
              <a:lnSpc>
                <a:spcPct val="100000"/>
              </a:lnSpc>
              <a:spcBef>
                <a:spcPts val="0"/>
              </a:spcBef>
              <a:spcAft>
                <a:spcPts val="0"/>
              </a:spcAft>
            </a:defPPr>
            <a:lvl1pPr algn="ctr">
              <a:defRPr sz="1600" b="1"/>
            </a:lvl1pPr>
          </a:lstStyle>
          <a:p>
            <a:pPr algn="l"/>
            <a:r>
              <a:rPr lang="en-GB" sz="2000"/>
              <a:t>Pulse width adjustable between 10-50ns</a:t>
            </a:r>
          </a:p>
        </p:txBody>
      </p:sp>
      <p:pic>
        <p:nvPicPr>
          <p:cNvPr id="6" name="Picture 5" descr="A large metal object with pink handles&#10;&#10;AI-generated content may be incorrect.">
            <a:extLst>
              <a:ext uri="{FF2B5EF4-FFF2-40B4-BE49-F238E27FC236}">
                <a16:creationId xmlns:a16="http://schemas.microsoft.com/office/drawing/2014/main" id="{2314236E-43DC-BA87-D00F-324D8ADBA312}"/>
              </a:ext>
            </a:extLst>
          </p:cNvPr>
          <p:cNvPicPr>
            <a:picLocks noChangeAspect="1"/>
          </p:cNvPicPr>
          <p:nvPr/>
        </p:nvPicPr>
        <p:blipFill>
          <a:blip r:embed="rId5"/>
          <a:stretch>
            <a:fillRect/>
          </a:stretch>
        </p:blipFill>
        <p:spPr>
          <a:xfrm>
            <a:off x="6806853" y="3804971"/>
            <a:ext cx="3876433" cy="2793269"/>
          </a:xfrm>
          <a:prstGeom prst="rect">
            <a:avLst/>
          </a:prstGeom>
        </p:spPr>
      </p:pic>
      <p:pic>
        <p:nvPicPr>
          <p:cNvPr id="7" name="Picture 6">
            <a:extLst>
              <a:ext uri="{FF2B5EF4-FFF2-40B4-BE49-F238E27FC236}">
                <a16:creationId xmlns:a16="http://schemas.microsoft.com/office/drawing/2014/main" id="{7E917092-2F4A-5E7E-D940-538E7B74F1FD}"/>
              </a:ext>
            </a:extLst>
          </p:cNvPr>
          <p:cNvPicPr>
            <a:picLocks noChangeAspect="1"/>
          </p:cNvPicPr>
          <p:nvPr/>
        </p:nvPicPr>
        <p:blipFill>
          <a:blip r:embed="rId6"/>
          <a:stretch>
            <a:fillRect/>
          </a:stretch>
        </p:blipFill>
        <p:spPr>
          <a:xfrm>
            <a:off x="5198488" y="4795174"/>
            <a:ext cx="1608365" cy="1608365"/>
          </a:xfrm>
          <a:prstGeom prst="rect">
            <a:avLst/>
          </a:prstGeom>
        </p:spPr>
      </p:pic>
      <p:cxnSp>
        <p:nvCxnSpPr>
          <p:cNvPr id="8" name="Straight Arrow Connector 7">
            <a:extLst>
              <a:ext uri="{FF2B5EF4-FFF2-40B4-BE49-F238E27FC236}">
                <a16:creationId xmlns:a16="http://schemas.microsoft.com/office/drawing/2014/main" id="{7487B6FC-4189-97BC-29A1-FC29152F940A}"/>
              </a:ext>
            </a:extLst>
          </p:cNvPr>
          <p:cNvCxnSpPr>
            <a:cxnSpLocks/>
            <a:stCxn id="7" idx="0"/>
          </p:cNvCxnSpPr>
          <p:nvPr/>
        </p:nvCxnSpPr>
        <p:spPr>
          <a:xfrm flipV="1">
            <a:off x="6002671" y="4025777"/>
            <a:ext cx="93329" cy="769397"/>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427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4567A-4B56-8E9A-8201-6FA9C3D50077}"/>
              </a:ext>
            </a:extLst>
          </p:cNvPr>
          <p:cNvSpPr>
            <a:spLocks noGrp="1"/>
          </p:cNvSpPr>
          <p:nvPr>
            <p:ph type="title"/>
          </p:nvPr>
        </p:nvSpPr>
        <p:spPr/>
        <p:txBody>
          <a:bodyPr/>
          <a:lstStyle/>
          <a:p>
            <a:r>
              <a:rPr lang="en-GB"/>
              <a:t>Spectrometer</a:t>
            </a:r>
          </a:p>
        </p:txBody>
      </p:sp>
      <p:pic>
        <p:nvPicPr>
          <p:cNvPr id="64" name="Content Placeholder 63">
            <a:extLst>
              <a:ext uri="{FF2B5EF4-FFF2-40B4-BE49-F238E27FC236}">
                <a16:creationId xmlns:a16="http://schemas.microsoft.com/office/drawing/2014/main" id="{7DDD1221-3944-829A-9058-BF4282EF6E94}"/>
              </a:ext>
            </a:extLst>
          </p:cNvPr>
          <p:cNvPicPr>
            <a:picLocks noGrp="1" noChangeAspect="1"/>
          </p:cNvPicPr>
          <p:nvPr>
            <p:ph idx="1"/>
          </p:nvPr>
        </p:nvPicPr>
        <p:blipFill>
          <a:blip r:embed="rId4"/>
          <a:stretch>
            <a:fillRect/>
          </a:stretch>
        </p:blipFill>
        <p:spPr>
          <a:xfrm>
            <a:off x="2009674" y="1249255"/>
            <a:ext cx="6910488" cy="4351338"/>
          </a:xfrm>
          <a:prstGeom prst="rect">
            <a:avLst/>
          </a:prstGeom>
          <a:effectLst>
            <a:softEdge rad="635000"/>
          </a:effectLst>
        </p:spPr>
      </p:pic>
      <p:cxnSp>
        <p:nvCxnSpPr>
          <p:cNvPr id="130" name="Straight Arrow Connector 129">
            <a:extLst>
              <a:ext uri="{FF2B5EF4-FFF2-40B4-BE49-F238E27FC236}">
                <a16:creationId xmlns:a16="http://schemas.microsoft.com/office/drawing/2014/main" id="{8200F09D-773E-08E6-ED5A-54CD77CA34AF}"/>
              </a:ext>
            </a:extLst>
          </p:cNvPr>
          <p:cNvCxnSpPr>
            <a:cxnSpLocks/>
          </p:cNvCxnSpPr>
          <p:nvPr/>
        </p:nvCxnSpPr>
        <p:spPr>
          <a:xfrm flipH="1" flipV="1">
            <a:off x="4085617" y="4213744"/>
            <a:ext cx="2275078" cy="446488"/>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00AE80C-E87A-0A43-A167-DCA4897CD20A}"/>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5830" b="89238" l="3167" r="96833">
                        <a14:foregroundMark x1="3167" y1="37220" x2="3167" y2="37220"/>
                        <a14:foregroundMark x1="5656" y1="53363" x2="5656" y2="53363"/>
                        <a14:foregroundMark x1="90950" y1="42601" x2="90950" y2="42601"/>
                        <a14:foregroundMark x1="96833" y1="35874" x2="96833" y2="35874"/>
                        <a14:foregroundMark x1="80204" y1="20179" x2="80204" y2="20179"/>
                        <a14:foregroundMark x1="28281" y1="13004" x2="28281" y2="13004"/>
                        <a14:foregroundMark x1="38462" y1="17040" x2="38462" y2="17040"/>
                        <a14:foregroundMark x1="11199" y1="24215" x2="11199" y2="24215"/>
                        <a14:foregroundMark x1="16176" y1="17489" x2="16176" y2="17489"/>
                        <a14:foregroundMark x1="16855" y1="17040" x2="17195" y2="16592"/>
                        <a14:foregroundMark x1="19005" y1="14798" x2="20249" y2="13901"/>
                        <a14:foregroundMark x1="22964" y1="11659" x2="25113" y2="9865"/>
                        <a14:foregroundMark x1="26923" y1="8520" x2="28620" y2="8520"/>
                        <a14:foregroundMark x1="28959" y1="8072" x2="29977" y2="7175"/>
                        <a14:foregroundMark x1="32240" y1="6726" x2="33937" y2="5830"/>
                        <a14:foregroundMark x1="36199" y1="5830" x2="37670" y2="5830"/>
                        <a14:foregroundMark x1="42081" y1="7623" x2="45023" y2="8072"/>
                        <a14:foregroundMark x1="48077" y1="8520" x2="49208" y2="8969"/>
                        <a14:foregroundMark x1="51697" y1="9865" x2="52376" y2="9865"/>
                        <a14:foregroundMark x1="54525" y1="8520" x2="55204" y2="8520"/>
                        <a14:foregroundMark x1="55995" y1="8072" x2="55995" y2="8072"/>
                        <a14:foregroundMark x1="58032" y1="8072" x2="58937" y2="8072"/>
                        <a14:foregroundMark x1="61086" y1="8072" x2="61878" y2="8072"/>
                        <a14:foregroundMark x1="63235" y1="7175" x2="64367" y2="7175"/>
                        <a14:foregroundMark x1="65385" y1="7175" x2="66403" y2="7175"/>
                        <a14:foregroundMark x1="67873" y1="6726" x2="68778" y2="6726"/>
                        <a14:foregroundMark x1="70249" y1="6726" x2="70814" y2="6726"/>
                        <a14:foregroundMark x1="71154" y1="7175" x2="71154" y2="7175"/>
                        <a14:foregroundMark x1="72172" y1="8969" x2="72738" y2="11211"/>
                        <a14:foregroundMark x1="72964" y1="11211" x2="72964" y2="11211"/>
                        <a14:foregroundMark x1="73643" y1="13004" x2="73643" y2="13004"/>
                        <a14:foregroundMark x1="74774" y1="13901" x2="74774" y2="13901"/>
                        <a14:foregroundMark x1="75113" y1="13901" x2="75113" y2="13901"/>
                        <a14:foregroundMark x1="75226" y1="13901" x2="75226" y2="13901"/>
                        <a14:foregroundMark x1="76131" y1="16592" x2="76584" y2="17489"/>
                        <a14:foregroundMark x1="76923" y1="17489" x2="77602" y2="19283"/>
                        <a14:foregroundMark x1="79525" y1="20179" x2="79525" y2="20179"/>
                        <a14:foregroundMark x1="80204" y1="20179" x2="80204" y2="20179"/>
                        <a14:foregroundMark x1="81109" y1="21076" x2="81674" y2="21525"/>
                        <a14:foregroundMark x1="82014" y1="21973" x2="83258" y2="22422"/>
                        <a14:foregroundMark x1="84502" y1="22870" x2="84955" y2="23318"/>
                        <a14:foregroundMark x1="86652" y1="23318" x2="86652" y2="23318"/>
                        <a14:foregroundMark x1="87104" y1="23318" x2="88122" y2="25112"/>
                        <a14:foregroundMark x1="88348" y1="25112" x2="88348" y2="25112"/>
                        <a14:foregroundMark x1="88801" y1="25112" x2="89593" y2="26906"/>
                        <a14:foregroundMark x1="89819" y1="27354" x2="90271" y2="27354"/>
                        <a14:foregroundMark x1="90724" y1="27354" x2="90724" y2="27354"/>
                        <a14:foregroundMark x1="91176" y1="27354" x2="91176" y2="27354"/>
                        <a14:foregroundMark x1="91516" y1="27354" x2="91516" y2="27354"/>
                        <a14:foregroundMark x1="91742" y1="27354" x2="91290" y2="26906"/>
                        <a14:foregroundMark x1="90611" y1="23318" x2="90611" y2="23318"/>
                        <a14:foregroundMark x1="92647" y1="25561" x2="92647" y2="25561"/>
                        <a14:foregroundMark x1="92081" y1="25561" x2="92081" y2="25561"/>
                      </a14:backgroundRemoval>
                    </a14:imgEffect>
                  </a14:imgLayer>
                </a14:imgProps>
              </a:ext>
              <a:ext uri="{28A0092B-C50C-407E-A947-70E740481C1C}">
                <a14:useLocalDpi xmlns:a14="http://schemas.microsoft.com/office/drawing/2010/main"/>
              </a:ext>
            </a:extLst>
          </a:blip>
          <a:srcRect/>
          <a:stretch/>
        </p:blipFill>
        <p:spPr>
          <a:xfrm>
            <a:off x="266700" y="1585706"/>
            <a:ext cx="3584822" cy="903459"/>
          </a:xfrm>
          <a:prstGeom prst="rect">
            <a:avLst/>
          </a:prstGeom>
        </p:spPr>
      </p:pic>
      <p:pic>
        <p:nvPicPr>
          <p:cNvPr id="5" name="Picture 4" descr="A person sitting in a machine&#10;&#10;AI-generated content may be incorrect.">
            <a:extLst>
              <a:ext uri="{FF2B5EF4-FFF2-40B4-BE49-F238E27FC236}">
                <a16:creationId xmlns:a16="http://schemas.microsoft.com/office/drawing/2014/main" id="{8EBE9F78-146B-23BC-BA6E-93D04C6A21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96109" y="3188425"/>
            <a:ext cx="2902464" cy="2176848"/>
          </a:xfrm>
          <a:prstGeom prst="rect">
            <a:avLst/>
          </a:prstGeom>
        </p:spPr>
      </p:pic>
      <p:pic>
        <p:nvPicPr>
          <p:cNvPr id="3" name="Picture 2">
            <a:extLst>
              <a:ext uri="{FF2B5EF4-FFF2-40B4-BE49-F238E27FC236}">
                <a16:creationId xmlns:a16="http://schemas.microsoft.com/office/drawing/2014/main" id="{3ECDFEC6-E8E1-CA0D-898B-E2222903AD66}"/>
              </a:ext>
            </a:extLst>
          </p:cNvPr>
          <p:cNvPicPr>
            <a:picLocks noChangeAspect="1"/>
          </p:cNvPicPr>
          <p:nvPr/>
        </p:nvPicPr>
        <p:blipFill>
          <a:blip r:embed="rId8"/>
          <a:stretch>
            <a:fillRect/>
          </a:stretch>
        </p:blipFill>
        <p:spPr>
          <a:xfrm>
            <a:off x="8571526" y="2046738"/>
            <a:ext cx="3688852" cy="2663687"/>
          </a:xfrm>
          <a:prstGeom prst="rect">
            <a:avLst/>
          </a:prstGeom>
        </p:spPr>
      </p:pic>
      <p:grpSp>
        <p:nvGrpSpPr>
          <p:cNvPr id="4" name="Group 3">
            <a:extLst>
              <a:ext uri="{FF2B5EF4-FFF2-40B4-BE49-F238E27FC236}">
                <a16:creationId xmlns:a16="http://schemas.microsoft.com/office/drawing/2014/main" id="{0B5C2F3C-E631-010E-DA89-C0B8AA13597B}"/>
              </a:ext>
            </a:extLst>
          </p:cNvPr>
          <p:cNvGrpSpPr/>
          <p:nvPr/>
        </p:nvGrpSpPr>
        <p:grpSpPr>
          <a:xfrm>
            <a:off x="5639479" y="0"/>
            <a:ext cx="2193016" cy="1483201"/>
            <a:chOff x="1461684" y="831219"/>
            <a:chExt cx="3085182" cy="2086599"/>
          </a:xfrm>
        </p:grpSpPr>
        <p:sp>
          <p:nvSpPr>
            <p:cNvPr id="13" name="TextBox 26">
              <a:extLst>
                <a:ext uri="{FF2B5EF4-FFF2-40B4-BE49-F238E27FC236}">
                  <a16:creationId xmlns:a16="http://schemas.microsoft.com/office/drawing/2014/main" id="{9D786A59-AC31-E5C1-8960-A779466F161B}"/>
                </a:ext>
              </a:extLst>
            </p:cNvPr>
            <p:cNvSpPr txBox="1"/>
            <p:nvPr/>
          </p:nvSpPr>
          <p:spPr>
            <a:xfrm>
              <a:off x="1461684" y="831219"/>
              <a:ext cx="3085182"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a:t>plastic scintillator</a:t>
              </a:r>
            </a:p>
          </p:txBody>
        </p:sp>
        <p:pic>
          <p:nvPicPr>
            <p:cNvPr id="14" name="Picture 13">
              <a:extLst>
                <a:ext uri="{FF2B5EF4-FFF2-40B4-BE49-F238E27FC236}">
                  <a16:creationId xmlns:a16="http://schemas.microsoft.com/office/drawing/2014/main" id="{C2506CBF-AC6C-03B8-1DA2-DD3EBB90872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723551" y="1390027"/>
              <a:ext cx="2622166" cy="1527791"/>
            </a:xfrm>
            <a:prstGeom prst="rect">
              <a:avLst/>
            </a:prstGeom>
          </p:spPr>
        </p:pic>
      </p:grpSp>
      <p:grpSp>
        <p:nvGrpSpPr>
          <p:cNvPr id="6" name="Group 5">
            <a:extLst>
              <a:ext uri="{FF2B5EF4-FFF2-40B4-BE49-F238E27FC236}">
                <a16:creationId xmlns:a16="http://schemas.microsoft.com/office/drawing/2014/main" id="{92EC1B5E-BEEC-FE9A-D7FD-0EF5F63BBCBC}"/>
              </a:ext>
            </a:extLst>
          </p:cNvPr>
          <p:cNvGrpSpPr/>
          <p:nvPr/>
        </p:nvGrpSpPr>
        <p:grpSpPr>
          <a:xfrm>
            <a:off x="9405710" y="9721"/>
            <a:ext cx="2193016" cy="1380382"/>
            <a:chOff x="7601921" y="846139"/>
            <a:chExt cx="3085182" cy="1941951"/>
          </a:xfrm>
        </p:grpSpPr>
        <p:sp>
          <p:nvSpPr>
            <p:cNvPr id="11" name="TextBox 35">
              <a:extLst>
                <a:ext uri="{FF2B5EF4-FFF2-40B4-BE49-F238E27FC236}">
                  <a16:creationId xmlns:a16="http://schemas.microsoft.com/office/drawing/2014/main" id="{F42C4E3D-30D7-5B0F-FE4E-8646C4D80111}"/>
                </a:ext>
              </a:extLst>
            </p:cNvPr>
            <p:cNvSpPr txBox="1"/>
            <p:nvPr/>
          </p:nvSpPr>
          <p:spPr>
            <a:xfrm>
              <a:off x="7601921" y="846139"/>
              <a:ext cx="3085182" cy="5195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a:t>+ PMT</a:t>
              </a:r>
            </a:p>
          </p:txBody>
        </p:sp>
        <p:pic>
          <p:nvPicPr>
            <p:cNvPr id="12" name="Picture 11">
              <a:extLst>
                <a:ext uri="{FF2B5EF4-FFF2-40B4-BE49-F238E27FC236}">
                  <a16:creationId xmlns:a16="http://schemas.microsoft.com/office/drawing/2014/main" id="{1C8B67CA-4027-8461-CAD3-42F41CA62D10}"/>
                </a:ext>
              </a:extLst>
            </p:cNvPr>
            <p:cNvPicPr>
              <a:picLocks noChangeAspect="1"/>
            </p:cNvPicPr>
            <p:nvPr/>
          </p:nvPicPr>
          <p:blipFill>
            <a:blip r:embed="rId10"/>
            <a:stretch>
              <a:fillRect/>
            </a:stretch>
          </p:blipFill>
          <p:spPr>
            <a:xfrm>
              <a:off x="8580316" y="1510887"/>
              <a:ext cx="1422249" cy="1277203"/>
            </a:xfrm>
            <a:prstGeom prst="rect">
              <a:avLst/>
            </a:prstGeom>
          </p:spPr>
        </p:pic>
      </p:grpSp>
      <p:grpSp>
        <p:nvGrpSpPr>
          <p:cNvPr id="8" name="Group 7">
            <a:extLst>
              <a:ext uri="{FF2B5EF4-FFF2-40B4-BE49-F238E27FC236}">
                <a16:creationId xmlns:a16="http://schemas.microsoft.com/office/drawing/2014/main" id="{B783A6FA-BF28-2765-3A76-4165875F00F3}"/>
              </a:ext>
            </a:extLst>
          </p:cNvPr>
          <p:cNvGrpSpPr/>
          <p:nvPr/>
        </p:nvGrpSpPr>
        <p:grpSpPr>
          <a:xfrm>
            <a:off x="7392992" y="9721"/>
            <a:ext cx="2939165" cy="1380382"/>
            <a:chOff x="6197409" y="787072"/>
            <a:chExt cx="4134879" cy="1941951"/>
          </a:xfrm>
        </p:grpSpPr>
        <p:sp>
          <p:nvSpPr>
            <p:cNvPr id="9" name="TextBox 32">
              <a:extLst>
                <a:ext uri="{FF2B5EF4-FFF2-40B4-BE49-F238E27FC236}">
                  <a16:creationId xmlns:a16="http://schemas.microsoft.com/office/drawing/2014/main" id="{503869A4-ED54-AD88-42A7-4C19E43729DB}"/>
                </a:ext>
              </a:extLst>
            </p:cNvPr>
            <p:cNvSpPr txBox="1"/>
            <p:nvPr/>
          </p:nvSpPr>
          <p:spPr>
            <a:xfrm>
              <a:off x="6197409" y="787072"/>
              <a:ext cx="4134879" cy="5195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a:t>+ clear long light-guide</a:t>
              </a:r>
            </a:p>
          </p:txBody>
        </p:sp>
        <p:pic>
          <p:nvPicPr>
            <p:cNvPr id="10" name="Picture 9">
              <a:extLst>
                <a:ext uri="{FF2B5EF4-FFF2-40B4-BE49-F238E27FC236}">
                  <a16:creationId xmlns:a16="http://schemas.microsoft.com/office/drawing/2014/main" id="{102EA2B6-B2FD-C569-760B-38792578B515}"/>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7515209" y="1516512"/>
              <a:ext cx="1513734" cy="1212511"/>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a:extLst>
              <a:ext uri="{FF2B5EF4-FFF2-40B4-BE49-F238E27FC236}">
                <a16:creationId xmlns:a16="http://schemas.microsoft.com/office/drawing/2014/main" id="{CDF647E4-FAAA-9C29-1995-3B0DF251143A}"/>
              </a:ext>
            </a:extLst>
          </p:cNvPr>
          <p:cNvSpPr txBox="1"/>
          <p:nvPr/>
        </p:nvSpPr>
        <p:spPr>
          <a:xfrm>
            <a:off x="4799009" y="11785"/>
            <a:ext cx="941283" cy="369332"/>
          </a:xfrm>
          <a:prstGeom prst="rect">
            <a:avLst/>
          </a:prstGeom>
          <a:noFill/>
        </p:spPr>
        <p:txBody>
          <a:bodyPr wrap="none" rtlCol="0">
            <a:spAutoFit/>
          </a:bodyPr>
          <a:lstStyle/>
          <a:p>
            <a:r>
              <a:rPr lang="en-GB" b="1"/>
              <a:t>FROM:</a:t>
            </a:r>
          </a:p>
        </p:txBody>
      </p:sp>
      <p:pic>
        <p:nvPicPr>
          <p:cNvPr id="2052" name="Picture 4" descr="A machine with wires and cables&#10;&#10;Description automatically generated">
            <a:extLst>
              <a:ext uri="{FF2B5EF4-FFF2-40B4-BE49-F238E27FC236}">
                <a16:creationId xmlns:a16="http://schemas.microsoft.com/office/drawing/2014/main" id="{15CB62CA-92D4-8D64-68BF-4FEB8472659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01895" y="3699651"/>
            <a:ext cx="4206411" cy="315834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C9C25496-1CDE-1111-8DC6-3DF09048D314}"/>
              </a:ext>
            </a:extLst>
          </p:cNvPr>
          <p:cNvSpPr txBox="1"/>
          <p:nvPr/>
        </p:nvSpPr>
        <p:spPr>
          <a:xfrm>
            <a:off x="8582209" y="1741803"/>
            <a:ext cx="578043" cy="369332"/>
          </a:xfrm>
          <a:prstGeom prst="rect">
            <a:avLst/>
          </a:prstGeom>
          <a:noFill/>
        </p:spPr>
        <p:txBody>
          <a:bodyPr wrap="none" rtlCol="0">
            <a:spAutoFit/>
          </a:bodyPr>
          <a:lstStyle/>
          <a:p>
            <a:r>
              <a:rPr lang="en-GB" b="1"/>
              <a:t>TO:</a:t>
            </a:r>
          </a:p>
        </p:txBody>
      </p:sp>
    </p:spTree>
    <p:extLst>
      <p:ext uri="{BB962C8B-B14F-4D97-AF65-F5344CB8AC3E}">
        <p14:creationId xmlns:p14="http://schemas.microsoft.com/office/powerpoint/2010/main" val="3834718891"/>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6817B-11D8-75C2-536A-4D014F3A8FFF}"/>
              </a:ext>
            </a:extLst>
          </p:cNvPr>
          <p:cNvSpPr>
            <a:spLocks noGrp="1"/>
          </p:cNvSpPr>
          <p:nvPr>
            <p:ph type="title"/>
          </p:nvPr>
        </p:nvSpPr>
        <p:spPr>
          <a:xfrm>
            <a:off x="266699" y="365125"/>
            <a:ext cx="8764657" cy="574675"/>
          </a:xfrm>
        </p:spPr>
        <p:txBody>
          <a:bodyPr>
            <a:normAutofit fontScale="90000"/>
          </a:bodyPr>
          <a:lstStyle/>
          <a:p>
            <a:r>
              <a:rPr lang="en-GB"/>
              <a:t>Designing an optimal detector array (Why is it cylindrical?)</a:t>
            </a:r>
          </a:p>
        </p:txBody>
      </p:sp>
      <p:graphicFrame>
        <p:nvGraphicFramePr>
          <p:cNvPr id="4" name="Content Placeholder 3">
            <a:extLst>
              <a:ext uri="{FF2B5EF4-FFF2-40B4-BE49-F238E27FC236}">
                <a16:creationId xmlns:a16="http://schemas.microsoft.com/office/drawing/2014/main" id="{0762F1D0-5B70-10BF-175A-09251881EA64}"/>
              </a:ext>
            </a:extLst>
          </p:cNvPr>
          <p:cNvGraphicFramePr>
            <a:graphicFrameLocks noGrp="1"/>
          </p:cNvGraphicFramePr>
          <p:nvPr>
            <p:ph idx="1"/>
            <p:extLst>
              <p:ext uri="{D42A27DB-BD31-4B8C-83A1-F6EECF244321}">
                <p14:modId xmlns:p14="http://schemas.microsoft.com/office/powerpoint/2010/main" val="2571323482"/>
              </p:ext>
            </p:extLst>
          </p:nvPr>
        </p:nvGraphicFramePr>
        <p:xfrm>
          <a:off x="965200" y="939800"/>
          <a:ext cx="10261600" cy="3032760"/>
        </p:xfrm>
        <a:graphic>
          <a:graphicData uri="http://schemas.openxmlformats.org/drawingml/2006/table">
            <a:tbl>
              <a:tblPr firstRow="1" bandRow="1">
                <a:tableStyleId>{073A0DAA-6AF3-43AB-8588-CEC1D06C72B9}</a:tableStyleId>
              </a:tblPr>
              <a:tblGrid>
                <a:gridCol w="3980622">
                  <a:extLst>
                    <a:ext uri="{9D8B030D-6E8A-4147-A177-3AD203B41FA5}">
                      <a16:colId xmlns:a16="http://schemas.microsoft.com/office/drawing/2014/main" val="2653772813"/>
                    </a:ext>
                  </a:extLst>
                </a:gridCol>
                <a:gridCol w="1736035">
                  <a:extLst>
                    <a:ext uri="{9D8B030D-6E8A-4147-A177-3AD203B41FA5}">
                      <a16:colId xmlns:a16="http://schemas.microsoft.com/office/drawing/2014/main" val="3680765686"/>
                    </a:ext>
                  </a:extLst>
                </a:gridCol>
                <a:gridCol w="2239617">
                  <a:extLst>
                    <a:ext uri="{9D8B030D-6E8A-4147-A177-3AD203B41FA5}">
                      <a16:colId xmlns:a16="http://schemas.microsoft.com/office/drawing/2014/main" val="2513908612"/>
                    </a:ext>
                  </a:extLst>
                </a:gridCol>
                <a:gridCol w="2305326">
                  <a:extLst>
                    <a:ext uri="{9D8B030D-6E8A-4147-A177-3AD203B41FA5}">
                      <a16:colId xmlns:a16="http://schemas.microsoft.com/office/drawing/2014/main" val="1581581810"/>
                    </a:ext>
                  </a:extLst>
                </a:gridCol>
              </a:tblGrid>
              <a:tr h="370840">
                <a:tc>
                  <a:txBody>
                    <a:bodyPr/>
                    <a:lstStyle/>
                    <a:p>
                      <a:pPr algn="ctr"/>
                      <a:r>
                        <a:rPr lang="en-GB"/>
                        <a:t>Detector design</a:t>
                      </a:r>
                    </a:p>
                  </a:txBody>
                  <a:tcPr/>
                </a:tc>
                <a:tc>
                  <a:txBody>
                    <a:bodyPr/>
                    <a:lstStyle/>
                    <a:p>
                      <a:pPr algn="ctr"/>
                      <a:r>
                        <a:rPr lang="en-GB"/>
                        <a:t>Solid angle coverage (%)</a:t>
                      </a:r>
                    </a:p>
                  </a:txBody>
                  <a:tcPr/>
                </a:tc>
                <a:tc>
                  <a:txBody>
                    <a:bodyPr/>
                    <a:lstStyle/>
                    <a:p>
                      <a:pPr algn="ctr"/>
                      <a:r>
                        <a:rPr lang="en-GB"/>
                        <a:t>Signal collected per muon (ZF,LF)</a:t>
                      </a:r>
                    </a:p>
                  </a:txBody>
                  <a:tcPr/>
                </a:tc>
                <a:tc>
                  <a:txBody>
                    <a:bodyPr/>
                    <a:lstStyle/>
                    <a:p>
                      <a:pPr algn="ctr"/>
                      <a:r>
                        <a:rPr lang="en-GB"/>
                        <a:t>Signal collected per muon (TF)</a:t>
                      </a:r>
                    </a:p>
                  </a:txBody>
                  <a:tcPr/>
                </a:tc>
                <a:extLst>
                  <a:ext uri="{0D108BD9-81ED-4DB2-BD59-A6C34878D82A}">
                    <a16:rowId xmlns:a16="http://schemas.microsoft.com/office/drawing/2014/main" val="3544850466"/>
                  </a:ext>
                </a:extLst>
              </a:tr>
              <a:tr h="370840">
                <a:tc>
                  <a:txBody>
                    <a:bodyPr/>
                    <a:lstStyle/>
                    <a:p>
                      <a:r>
                        <a:rPr lang="en-GB"/>
                        <a:t>Pre-2014 MuSR instrument (old beam pipe, current degrader rings)</a:t>
                      </a:r>
                    </a:p>
                  </a:txBody>
                  <a:tcPr/>
                </a:tc>
                <a:tc>
                  <a:txBody>
                    <a:bodyPr/>
                    <a:lstStyle/>
                    <a:p>
                      <a:pPr algn="ctr"/>
                      <a:r>
                        <a:rPr lang="en-GB"/>
                        <a:t>42</a:t>
                      </a:r>
                    </a:p>
                  </a:txBody>
                  <a:tcPr/>
                </a:tc>
                <a:tc>
                  <a:txBody>
                    <a:bodyPr/>
                    <a:lstStyle/>
                    <a:p>
                      <a:pPr algn="ctr"/>
                      <a:r>
                        <a:rPr lang="en-GB"/>
                        <a:t>1.00</a:t>
                      </a:r>
                    </a:p>
                  </a:txBody>
                  <a:tcPr/>
                </a:tc>
                <a:tc>
                  <a:txBody>
                    <a:bodyPr/>
                    <a:lstStyle/>
                    <a:p>
                      <a:pPr algn="ctr"/>
                      <a:r>
                        <a:rPr lang="en-GB"/>
                        <a:t>1.00</a:t>
                      </a:r>
                    </a:p>
                  </a:txBody>
                  <a:tcPr/>
                </a:tc>
                <a:extLst>
                  <a:ext uri="{0D108BD9-81ED-4DB2-BD59-A6C34878D82A}">
                    <a16:rowId xmlns:a16="http://schemas.microsoft.com/office/drawing/2014/main" val="3715263888"/>
                  </a:ext>
                </a:extLst>
              </a:tr>
              <a:tr h="370840">
                <a:tc>
                  <a:txBody>
                    <a:bodyPr/>
                    <a:lstStyle/>
                    <a:p>
                      <a:r>
                        <a:rPr lang="en-GB"/>
                        <a:t>Post-2016 MuSR instrument (new beam pipe, current degrader rings)</a:t>
                      </a:r>
                    </a:p>
                  </a:txBody>
                  <a:tcPr/>
                </a:tc>
                <a:tc>
                  <a:txBody>
                    <a:bodyPr/>
                    <a:lstStyle/>
                    <a:p>
                      <a:pPr algn="ctr"/>
                      <a:r>
                        <a:rPr lang="en-GB"/>
                        <a:t>42</a:t>
                      </a:r>
                    </a:p>
                  </a:txBody>
                  <a:tcPr/>
                </a:tc>
                <a:tc>
                  <a:txBody>
                    <a:bodyPr/>
                    <a:lstStyle/>
                    <a:p>
                      <a:pPr algn="ctr"/>
                      <a:r>
                        <a:rPr lang="en-GB"/>
                        <a:t>1.13</a:t>
                      </a:r>
                    </a:p>
                  </a:txBody>
                  <a:tcPr/>
                </a:tc>
                <a:tc>
                  <a:txBody>
                    <a:bodyPr/>
                    <a:lstStyle/>
                    <a:p>
                      <a:pPr algn="ctr"/>
                      <a:r>
                        <a:rPr lang="en-GB"/>
                        <a:t>1.07</a:t>
                      </a:r>
                    </a:p>
                  </a:txBody>
                  <a:tcPr/>
                </a:tc>
                <a:extLst>
                  <a:ext uri="{0D108BD9-81ED-4DB2-BD59-A6C34878D82A}">
                    <a16:rowId xmlns:a16="http://schemas.microsoft.com/office/drawing/2014/main" val="2414353228"/>
                  </a:ext>
                </a:extLst>
              </a:tr>
              <a:tr h="370840">
                <a:tc>
                  <a:txBody>
                    <a:bodyPr/>
                    <a:lstStyle/>
                    <a:p>
                      <a:r>
                        <a:rPr lang="en-GB"/>
                        <a:t>Cylindrical array</a:t>
                      </a:r>
                    </a:p>
                  </a:txBody>
                  <a:tcPr/>
                </a:tc>
                <a:tc>
                  <a:txBody>
                    <a:bodyPr/>
                    <a:lstStyle/>
                    <a:p>
                      <a:pPr algn="ctr"/>
                      <a:r>
                        <a:rPr lang="en-GB"/>
                        <a:t>75</a:t>
                      </a:r>
                    </a:p>
                  </a:txBody>
                  <a:tcPr/>
                </a:tc>
                <a:tc>
                  <a:txBody>
                    <a:bodyPr/>
                    <a:lstStyle/>
                    <a:p>
                      <a:pPr algn="ctr"/>
                      <a:r>
                        <a:rPr lang="en-GB"/>
                        <a:t>2.65</a:t>
                      </a:r>
                    </a:p>
                  </a:txBody>
                  <a:tcPr/>
                </a:tc>
                <a:tc>
                  <a:txBody>
                    <a:bodyPr/>
                    <a:lstStyle/>
                    <a:p>
                      <a:pPr algn="ctr"/>
                      <a:r>
                        <a:rPr lang="en-GB"/>
                        <a:t>3.42</a:t>
                      </a:r>
                    </a:p>
                  </a:txBody>
                  <a:tcPr/>
                </a:tc>
                <a:extLst>
                  <a:ext uri="{0D108BD9-81ED-4DB2-BD59-A6C34878D82A}">
                    <a16:rowId xmlns:a16="http://schemas.microsoft.com/office/drawing/2014/main" val="253539196"/>
                  </a:ext>
                </a:extLst>
              </a:tr>
              <a:tr h="370840">
                <a:tc>
                  <a:txBody>
                    <a:bodyPr/>
                    <a:lstStyle/>
                    <a:p>
                      <a:r>
                        <a:rPr lang="en-GB"/>
                        <a:t>Stepped array</a:t>
                      </a:r>
                    </a:p>
                  </a:txBody>
                  <a:tcPr/>
                </a:tc>
                <a:tc>
                  <a:txBody>
                    <a:bodyPr/>
                    <a:lstStyle/>
                    <a:p>
                      <a:pPr algn="ctr"/>
                      <a:r>
                        <a:rPr lang="en-GB"/>
                        <a:t>63</a:t>
                      </a:r>
                    </a:p>
                  </a:txBody>
                  <a:tcPr/>
                </a:tc>
                <a:tc>
                  <a:txBody>
                    <a:bodyPr/>
                    <a:lstStyle/>
                    <a:p>
                      <a:pPr algn="ctr"/>
                      <a:r>
                        <a:rPr lang="en-GB"/>
                        <a:t>1.66</a:t>
                      </a:r>
                    </a:p>
                  </a:txBody>
                  <a:tcPr/>
                </a:tc>
                <a:tc>
                  <a:txBody>
                    <a:bodyPr/>
                    <a:lstStyle/>
                    <a:p>
                      <a:pPr algn="ctr"/>
                      <a:r>
                        <a:rPr lang="en-GB"/>
                        <a:t>2.73</a:t>
                      </a:r>
                    </a:p>
                  </a:txBody>
                  <a:tcPr/>
                </a:tc>
                <a:extLst>
                  <a:ext uri="{0D108BD9-81ED-4DB2-BD59-A6C34878D82A}">
                    <a16:rowId xmlns:a16="http://schemas.microsoft.com/office/drawing/2014/main" val="1507688705"/>
                  </a:ext>
                </a:extLst>
              </a:tr>
              <a:tr h="370840">
                <a:tc>
                  <a:txBody>
                    <a:bodyPr/>
                    <a:lstStyle/>
                    <a:p>
                      <a:r>
                        <a:rPr lang="en-GB"/>
                        <a:t>Spherical array</a:t>
                      </a:r>
                    </a:p>
                  </a:txBody>
                  <a:tcPr/>
                </a:tc>
                <a:tc>
                  <a:txBody>
                    <a:bodyPr/>
                    <a:lstStyle/>
                    <a:p>
                      <a:pPr algn="ctr"/>
                      <a:r>
                        <a:rPr lang="en-GB"/>
                        <a:t>78</a:t>
                      </a:r>
                    </a:p>
                  </a:txBody>
                  <a:tcPr/>
                </a:tc>
                <a:tc>
                  <a:txBody>
                    <a:bodyPr/>
                    <a:lstStyle/>
                    <a:p>
                      <a:pPr algn="ctr"/>
                      <a:r>
                        <a:rPr lang="en-GB"/>
                        <a:t>1.22</a:t>
                      </a:r>
                    </a:p>
                  </a:txBody>
                  <a:tcPr/>
                </a:tc>
                <a:tc>
                  <a:txBody>
                    <a:bodyPr/>
                    <a:lstStyle/>
                    <a:p>
                      <a:pPr algn="ctr"/>
                      <a:r>
                        <a:rPr lang="en-GB"/>
                        <a:t>3.02</a:t>
                      </a:r>
                    </a:p>
                  </a:txBody>
                  <a:tcPr/>
                </a:tc>
                <a:extLst>
                  <a:ext uri="{0D108BD9-81ED-4DB2-BD59-A6C34878D82A}">
                    <a16:rowId xmlns:a16="http://schemas.microsoft.com/office/drawing/2014/main" val="4059028743"/>
                  </a:ext>
                </a:extLst>
              </a:tr>
            </a:tbl>
          </a:graphicData>
        </a:graphic>
      </p:graphicFrame>
      <p:pic>
        <p:nvPicPr>
          <p:cNvPr id="5" name="Picture 4">
            <a:extLst>
              <a:ext uri="{FF2B5EF4-FFF2-40B4-BE49-F238E27FC236}">
                <a16:creationId xmlns:a16="http://schemas.microsoft.com/office/drawing/2014/main" id="{2F89C5CF-12DA-4572-3F9F-F2AB8873D3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7423" r="52991" b="33939"/>
          <a:stretch>
            <a:fillRect/>
          </a:stretch>
        </p:blipFill>
        <p:spPr bwMode="auto">
          <a:xfrm>
            <a:off x="6096000" y="4446587"/>
            <a:ext cx="20510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B6E39BB4-B5D8-7207-2D12-CE8BC8A024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727" r="52991" b="33940"/>
          <a:stretch>
            <a:fillRect/>
          </a:stretch>
        </p:blipFill>
        <p:spPr bwMode="auto">
          <a:xfrm>
            <a:off x="8256588" y="4446587"/>
            <a:ext cx="2060575"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1A9024F-E738-C4AC-53EE-152401C403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7425" r="52991" b="33940"/>
          <a:stretch>
            <a:fillRect/>
          </a:stretch>
        </p:blipFill>
        <p:spPr bwMode="auto">
          <a:xfrm>
            <a:off x="3935413" y="4446587"/>
            <a:ext cx="20510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AC0F59B0-6D0F-9A7D-140D-1D677BBF48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30" t="5457" r="53595" b="36630"/>
          <a:stretch>
            <a:fillRect/>
          </a:stretch>
        </p:blipFill>
        <p:spPr bwMode="auto">
          <a:xfrm>
            <a:off x="1774825" y="4446587"/>
            <a:ext cx="20177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24">
            <a:extLst>
              <a:ext uri="{FF2B5EF4-FFF2-40B4-BE49-F238E27FC236}">
                <a16:creationId xmlns:a16="http://schemas.microsoft.com/office/drawing/2014/main" id="{AA982A48-B206-F227-E6B5-CC82D73FEEC9}"/>
              </a:ext>
            </a:extLst>
          </p:cNvPr>
          <p:cNvSpPr txBox="1">
            <a:spLocks noChangeArrowheads="1"/>
          </p:cNvSpPr>
          <p:nvPr/>
        </p:nvSpPr>
        <p:spPr bwMode="auto">
          <a:xfrm>
            <a:off x="1774825" y="4078287"/>
            <a:ext cx="954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Arial Unicode MS"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Arial Unicode MS"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Arial Unicode MS"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Arial Unicode MS" pitchFamily="34" charset="-128"/>
                <a:cs typeface="+mn-cs"/>
              </a:defRPr>
            </a:lvl9pPr>
          </a:lstStyle>
          <a:p>
            <a:r>
              <a:rPr lang="en-GB" altLang="en-US">
                <a:solidFill>
                  <a:schemeClr val="tx1"/>
                </a:solidFill>
              </a:rPr>
              <a:t>Current</a:t>
            </a:r>
          </a:p>
        </p:txBody>
      </p:sp>
      <p:sp>
        <p:nvSpPr>
          <p:cNvPr id="10" name="TextBox 26">
            <a:extLst>
              <a:ext uri="{FF2B5EF4-FFF2-40B4-BE49-F238E27FC236}">
                <a16:creationId xmlns:a16="http://schemas.microsoft.com/office/drawing/2014/main" id="{9622416A-CB8A-BF13-D90C-D117926A3CC1}"/>
              </a:ext>
            </a:extLst>
          </p:cNvPr>
          <p:cNvSpPr txBox="1">
            <a:spLocks noChangeArrowheads="1"/>
          </p:cNvSpPr>
          <p:nvPr/>
        </p:nvSpPr>
        <p:spPr bwMode="auto">
          <a:xfrm>
            <a:off x="8256588" y="4078287"/>
            <a:ext cx="1146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Arial Unicode MS"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Arial Unicode MS"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Arial Unicode MS"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Arial Unicode MS" pitchFamily="34" charset="-128"/>
                <a:cs typeface="+mn-cs"/>
              </a:defRPr>
            </a:lvl9pPr>
          </a:lstStyle>
          <a:p>
            <a:r>
              <a:rPr lang="en-GB" altLang="en-US">
                <a:solidFill>
                  <a:schemeClr val="tx1"/>
                </a:solidFill>
              </a:rPr>
              <a:t>Spherical</a:t>
            </a:r>
          </a:p>
        </p:txBody>
      </p:sp>
      <p:sp>
        <p:nvSpPr>
          <p:cNvPr id="11" name="TextBox 27">
            <a:extLst>
              <a:ext uri="{FF2B5EF4-FFF2-40B4-BE49-F238E27FC236}">
                <a16:creationId xmlns:a16="http://schemas.microsoft.com/office/drawing/2014/main" id="{B3B23380-C0D6-539E-5810-88F7BDB14A1F}"/>
              </a:ext>
            </a:extLst>
          </p:cNvPr>
          <p:cNvSpPr txBox="1">
            <a:spLocks noChangeArrowheads="1"/>
          </p:cNvSpPr>
          <p:nvPr/>
        </p:nvSpPr>
        <p:spPr bwMode="auto">
          <a:xfrm>
            <a:off x="6105525" y="4078287"/>
            <a:ext cx="104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Arial Unicode MS"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Arial Unicode MS"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Arial Unicode MS"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Arial Unicode MS" pitchFamily="34" charset="-128"/>
                <a:cs typeface="+mn-cs"/>
              </a:defRPr>
            </a:lvl9pPr>
          </a:lstStyle>
          <a:p>
            <a:r>
              <a:rPr lang="en-GB" altLang="en-US">
                <a:solidFill>
                  <a:schemeClr val="tx1"/>
                </a:solidFill>
              </a:rPr>
              <a:t>Stepped</a:t>
            </a:r>
          </a:p>
        </p:txBody>
      </p:sp>
      <p:sp>
        <p:nvSpPr>
          <p:cNvPr id="12" name="TextBox 28">
            <a:extLst>
              <a:ext uri="{FF2B5EF4-FFF2-40B4-BE49-F238E27FC236}">
                <a16:creationId xmlns:a16="http://schemas.microsoft.com/office/drawing/2014/main" id="{2658C0D9-6785-C3B8-EC71-1205DBD67CB9}"/>
              </a:ext>
            </a:extLst>
          </p:cNvPr>
          <p:cNvSpPr txBox="1">
            <a:spLocks noChangeArrowheads="1"/>
          </p:cNvSpPr>
          <p:nvPr/>
        </p:nvSpPr>
        <p:spPr bwMode="auto">
          <a:xfrm>
            <a:off x="3935413" y="4078287"/>
            <a:ext cx="12493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Arial" panose="020B0604020202020204" pitchFamily="34" charset="0"/>
                <a:ea typeface="Arial Unicode MS"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Arial Unicode MS"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Arial Unicode MS"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Arial Unicode MS"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Arial Unicode MS" pitchFamily="34" charset="-128"/>
                <a:cs typeface="+mn-cs"/>
              </a:defRPr>
            </a:lvl9pPr>
          </a:lstStyle>
          <a:p>
            <a:r>
              <a:rPr lang="en-GB" altLang="en-US">
                <a:solidFill>
                  <a:schemeClr val="tx1"/>
                </a:solidFill>
              </a:rPr>
              <a:t>Cylindrical</a:t>
            </a:r>
          </a:p>
        </p:txBody>
      </p:sp>
    </p:spTree>
    <p:extLst>
      <p:ext uri="{BB962C8B-B14F-4D97-AF65-F5344CB8AC3E}">
        <p14:creationId xmlns:p14="http://schemas.microsoft.com/office/powerpoint/2010/main" val="640511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B24BB-B573-980F-10C5-2A2AADA7A15A}"/>
              </a:ext>
            </a:extLst>
          </p:cNvPr>
          <p:cNvSpPr>
            <a:spLocks noGrp="1"/>
          </p:cNvSpPr>
          <p:nvPr>
            <p:ph type="title"/>
          </p:nvPr>
        </p:nvSpPr>
        <p:spPr/>
        <p:txBody>
          <a:bodyPr/>
          <a:lstStyle/>
          <a:p>
            <a:r>
              <a:rPr lang="en-GB"/>
              <a:t>Positron degraders</a:t>
            </a:r>
          </a:p>
        </p:txBody>
      </p:sp>
      <p:sp>
        <p:nvSpPr>
          <p:cNvPr id="7" name="Text Placeholder 6">
            <a:extLst>
              <a:ext uri="{FF2B5EF4-FFF2-40B4-BE49-F238E27FC236}">
                <a16:creationId xmlns:a16="http://schemas.microsoft.com/office/drawing/2014/main" id="{637E03F4-F149-9147-8DEB-3D6CB1EC7069}"/>
              </a:ext>
            </a:extLst>
          </p:cNvPr>
          <p:cNvSpPr>
            <a:spLocks noGrp="1"/>
          </p:cNvSpPr>
          <p:nvPr>
            <p:ph type="body" sz="quarter" idx="13"/>
          </p:nvPr>
        </p:nvSpPr>
        <p:spPr>
          <a:xfrm>
            <a:off x="266699" y="947751"/>
            <a:ext cx="10818744" cy="2308726"/>
          </a:xfrm>
        </p:spPr>
        <p:txBody>
          <a:bodyPr>
            <a:normAutofit/>
          </a:bodyPr>
          <a:lstStyle/>
          <a:p>
            <a:r>
              <a:rPr lang="en-GB" sz="2400">
                <a:solidFill>
                  <a:schemeClr val="tx1"/>
                </a:solidFill>
              </a:rPr>
              <a:t>The information carried by a positron increases with increasing energy and low energy positrons contribute negatively to the measured asymmetry</a:t>
            </a:r>
          </a:p>
          <a:p>
            <a:r>
              <a:rPr lang="en-GB" sz="2400">
                <a:solidFill>
                  <a:schemeClr val="tx1"/>
                </a:solidFill>
              </a:rPr>
              <a:t>Use a degrader (metal plate) to avoid the lower energy positrons reaching the detectors</a:t>
            </a:r>
          </a:p>
          <a:p>
            <a:r>
              <a:rPr lang="en-GB" sz="2400">
                <a:solidFill>
                  <a:schemeClr val="tx1"/>
                </a:solidFill>
              </a:rPr>
              <a:t>For Super-MuSR this will be 3mm of brass</a:t>
            </a:r>
          </a:p>
        </p:txBody>
      </p:sp>
      <p:pic>
        <p:nvPicPr>
          <p:cNvPr id="8" name="Content Placeholder 4">
            <a:extLst>
              <a:ext uri="{FF2B5EF4-FFF2-40B4-BE49-F238E27FC236}">
                <a16:creationId xmlns:a16="http://schemas.microsoft.com/office/drawing/2014/main" id="{FA13C116-ED05-BC37-E1DF-E3F04B7302F1}"/>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r="53254"/>
          <a:stretch>
            <a:fillRect/>
          </a:stretch>
        </p:blipFill>
        <p:spPr bwMode="auto">
          <a:xfrm>
            <a:off x="6400678" y="2653627"/>
            <a:ext cx="4331490" cy="3433755"/>
          </a:xfrm>
          <a:prstGeom prst="rect">
            <a:avLst/>
          </a:prstGeom>
        </p:spPr>
      </p:pic>
      <p:graphicFrame>
        <p:nvGraphicFramePr>
          <p:cNvPr id="3" name="Chart 2">
            <a:extLst>
              <a:ext uri="{FF2B5EF4-FFF2-40B4-BE49-F238E27FC236}">
                <a16:creationId xmlns:a16="http://schemas.microsoft.com/office/drawing/2014/main" id="{B7E96A29-3577-E57D-149B-65E42B3B6CAE}"/>
              </a:ext>
            </a:extLst>
          </p:cNvPr>
          <p:cNvGraphicFramePr>
            <a:graphicFrameLocks/>
          </p:cNvGraphicFramePr>
          <p:nvPr>
            <p:extLst>
              <p:ext uri="{D42A27DB-BD31-4B8C-83A1-F6EECF244321}">
                <p14:modId xmlns:p14="http://schemas.microsoft.com/office/powerpoint/2010/main" val="2782390025"/>
              </p:ext>
            </p:extLst>
          </p:nvPr>
        </p:nvGraphicFramePr>
        <p:xfrm>
          <a:off x="497306" y="3004472"/>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72401650"/>
      </p:ext>
    </p:extLst>
  </p:cSld>
  <p:clrMapOvr>
    <a:masterClrMapping/>
  </p:clrMapOvr>
  <p:extLst>
    <p:ext uri="{6950BFC3-D8DA-4A85-94F7-54DA5524770B}">
      <p188:commentRel xmlns:p188="http://schemas.microsoft.com/office/powerpoint/2018/8/main" r:id="rId2"/>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9D7F8-7CA4-82AD-0FEC-77587C5DAF8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B484A5B-C4E4-9F85-3396-C8E5F448789B}"/>
              </a:ext>
            </a:extLst>
          </p:cNvPr>
          <p:cNvSpPr txBox="1"/>
          <p:nvPr/>
        </p:nvSpPr>
        <p:spPr>
          <a:xfrm>
            <a:off x="4974412" y="1369311"/>
            <a:ext cx="7012179" cy="3970318"/>
          </a:xfrm>
          <a:prstGeom prst="rect">
            <a:avLst/>
          </a:prstGeom>
          <a:ln w="38100">
            <a:solidFill>
              <a:srgbClr val="92D05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a:t>Retained for analysis</a:t>
            </a:r>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p:txBody>
      </p:sp>
      <p:sp>
        <p:nvSpPr>
          <p:cNvPr id="3" name="TextBox 2">
            <a:extLst>
              <a:ext uri="{FF2B5EF4-FFF2-40B4-BE49-F238E27FC236}">
                <a16:creationId xmlns:a16="http://schemas.microsoft.com/office/drawing/2014/main" id="{8BC7D83E-D59E-A8AE-DB44-3C56AAAFBAE5}"/>
              </a:ext>
            </a:extLst>
          </p:cNvPr>
          <p:cNvSpPr txBox="1"/>
          <p:nvPr/>
        </p:nvSpPr>
        <p:spPr>
          <a:xfrm>
            <a:off x="266700" y="1369311"/>
            <a:ext cx="4423543" cy="3970318"/>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a:t>Temporary</a:t>
            </a:r>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a:p>
            <a:endParaRPr lang="en-GB"/>
          </a:p>
        </p:txBody>
      </p:sp>
      <p:sp>
        <p:nvSpPr>
          <p:cNvPr id="5" name="Title 4">
            <a:extLst>
              <a:ext uri="{FF2B5EF4-FFF2-40B4-BE49-F238E27FC236}">
                <a16:creationId xmlns:a16="http://schemas.microsoft.com/office/drawing/2014/main" id="{B8A2F608-4AD6-34EE-D13B-CD80018ECC2F}"/>
              </a:ext>
            </a:extLst>
          </p:cNvPr>
          <p:cNvSpPr>
            <a:spLocks noGrp="1"/>
          </p:cNvSpPr>
          <p:nvPr>
            <p:ph type="title"/>
          </p:nvPr>
        </p:nvSpPr>
        <p:spPr/>
        <p:txBody>
          <a:bodyPr>
            <a:normAutofit fontScale="90000"/>
          </a:bodyPr>
          <a:lstStyle/>
          <a:p>
            <a:r>
              <a:rPr lang="en-GB"/>
              <a:t>Data handling and reduction</a:t>
            </a:r>
          </a:p>
        </p:txBody>
      </p:sp>
      <p:pic>
        <p:nvPicPr>
          <p:cNvPr id="8" name="Picture 7" descr="A picture containing sky, outdoor, water, nature&#10;&#10;Description automatically generated">
            <a:extLst>
              <a:ext uri="{FF2B5EF4-FFF2-40B4-BE49-F238E27FC236}">
                <a16:creationId xmlns:a16="http://schemas.microsoft.com/office/drawing/2014/main" id="{1EF9F882-3128-26CE-4165-BE027183F6D8}"/>
              </a:ext>
            </a:extLst>
          </p:cNvPr>
          <p:cNvPicPr>
            <a:picLocks noChangeAspect="1"/>
          </p:cNvPicPr>
          <p:nvPr/>
        </p:nvPicPr>
        <p:blipFill>
          <a:blip r:embed="rId4"/>
          <a:stretch>
            <a:fillRect/>
          </a:stretch>
        </p:blipFill>
        <p:spPr>
          <a:xfrm>
            <a:off x="5019427" y="1937651"/>
            <a:ext cx="4172198" cy="2982698"/>
          </a:xfrm>
          <a:prstGeom prst="rect">
            <a:avLst/>
          </a:prstGeom>
        </p:spPr>
      </p:pic>
      <p:pic>
        <p:nvPicPr>
          <p:cNvPr id="10" name="Picture 9" descr="A picture containing indoor, window, sink, beverage&#10;&#10;Description automatically generated">
            <a:extLst>
              <a:ext uri="{FF2B5EF4-FFF2-40B4-BE49-F238E27FC236}">
                <a16:creationId xmlns:a16="http://schemas.microsoft.com/office/drawing/2014/main" id="{2451CDCC-26AF-925D-9E80-8815B3902316}"/>
              </a:ext>
            </a:extLst>
          </p:cNvPr>
          <p:cNvPicPr>
            <a:picLocks noChangeAspect="1"/>
          </p:cNvPicPr>
          <p:nvPr/>
        </p:nvPicPr>
        <p:blipFill>
          <a:blip r:embed="rId5"/>
          <a:stretch>
            <a:fillRect/>
          </a:stretch>
        </p:blipFill>
        <p:spPr>
          <a:xfrm>
            <a:off x="9544525" y="1690688"/>
            <a:ext cx="2318202" cy="3476624"/>
          </a:xfrm>
          <a:prstGeom prst="rect">
            <a:avLst/>
          </a:prstGeom>
        </p:spPr>
      </p:pic>
      <p:pic>
        <p:nvPicPr>
          <p:cNvPr id="12" name="Picture 11" descr="A picture containing water, outdoor&#10;&#10;Description automatically generated">
            <a:extLst>
              <a:ext uri="{FF2B5EF4-FFF2-40B4-BE49-F238E27FC236}">
                <a16:creationId xmlns:a16="http://schemas.microsoft.com/office/drawing/2014/main" id="{2C1BA7CB-0D82-EF92-47E0-1C366039A18A}"/>
              </a:ext>
            </a:extLst>
          </p:cNvPr>
          <p:cNvPicPr>
            <a:picLocks noChangeAspect="1"/>
          </p:cNvPicPr>
          <p:nvPr/>
        </p:nvPicPr>
        <p:blipFill>
          <a:blip r:embed="rId6"/>
          <a:stretch>
            <a:fillRect/>
          </a:stretch>
        </p:blipFill>
        <p:spPr>
          <a:xfrm>
            <a:off x="371475" y="1864426"/>
            <a:ext cx="4172198" cy="3129148"/>
          </a:xfrm>
          <a:prstGeom prst="rect">
            <a:avLst/>
          </a:prstGeom>
        </p:spPr>
      </p:pic>
      <p:sp>
        <p:nvSpPr>
          <p:cNvPr id="13" name="TextBox 12">
            <a:extLst>
              <a:ext uri="{FF2B5EF4-FFF2-40B4-BE49-F238E27FC236}">
                <a16:creationId xmlns:a16="http://schemas.microsoft.com/office/drawing/2014/main" id="{BB718D70-0306-012C-4D6E-B90DC1C551EA}"/>
              </a:ext>
            </a:extLst>
          </p:cNvPr>
          <p:cNvSpPr txBox="1"/>
          <p:nvPr/>
        </p:nvSpPr>
        <p:spPr>
          <a:xfrm>
            <a:off x="376115" y="5488689"/>
            <a:ext cx="3852337" cy="400110"/>
          </a:xfrm>
          <a:prstGeom prst="rect">
            <a:avLst/>
          </a:prstGeom>
          <a:noFill/>
        </p:spPr>
        <p:txBody>
          <a:bodyPr wrap="none" rtlCol="0">
            <a:spAutoFit/>
          </a:bodyPr>
          <a:lstStyle/>
          <a:p>
            <a:r>
              <a:rPr lang="en-GB" sz="2000"/>
              <a:t>Digitiser traces: ~100TB per day</a:t>
            </a:r>
          </a:p>
        </p:txBody>
      </p:sp>
      <p:sp>
        <p:nvSpPr>
          <p:cNvPr id="14" name="TextBox 13">
            <a:extLst>
              <a:ext uri="{FF2B5EF4-FFF2-40B4-BE49-F238E27FC236}">
                <a16:creationId xmlns:a16="http://schemas.microsoft.com/office/drawing/2014/main" id="{CF2DFBE4-1AB5-137E-09A7-9AFFF54FBB29}"/>
              </a:ext>
            </a:extLst>
          </p:cNvPr>
          <p:cNvSpPr txBox="1"/>
          <p:nvPr/>
        </p:nvSpPr>
        <p:spPr>
          <a:xfrm>
            <a:off x="4690243" y="5488689"/>
            <a:ext cx="4134465" cy="400110"/>
          </a:xfrm>
          <a:prstGeom prst="rect">
            <a:avLst/>
          </a:prstGeom>
          <a:noFill/>
        </p:spPr>
        <p:txBody>
          <a:bodyPr wrap="none" rtlCol="0">
            <a:spAutoFit/>
          </a:bodyPr>
          <a:lstStyle/>
          <a:p>
            <a:r>
              <a:rPr lang="en-GB" sz="2000"/>
              <a:t>Event mode data: ~100GB per day</a:t>
            </a:r>
          </a:p>
        </p:txBody>
      </p:sp>
      <p:sp>
        <p:nvSpPr>
          <p:cNvPr id="15" name="TextBox 14">
            <a:extLst>
              <a:ext uri="{FF2B5EF4-FFF2-40B4-BE49-F238E27FC236}">
                <a16:creationId xmlns:a16="http://schemas.microsoft.com/office/drawing/2014/main" id="{D69544CD-8B8B-D5DC-57DC-1A15493B2287}"/>
              </a:ext>
            </a:extLst>
          </p:cNvPr>
          <p:cNvSpPr txBox="1"/>
          <p:nvPr/>
        </p:nvSpPr>
        <p:spPr>
          <a:xfrm>
            <a:off x="8964331" y="5488689"/>
            <a:ext cx="3209533" cy="400110"/>
          </a:xfrm>
          <a:prstGeom prst="rect">
            <a:avLst/>
          </a:prstGeom>
          <a:noFill/>
        </p:spPr>
        <p:txBody>
          <a:bodyPr wrap="none" rtlCol="0">
            <a:spAutoFit/>
          </a:bodyPr>
          <a:lstStyle/>
          <a:p>
            <a:r>
              <a:rPr lang="en-GB" sz="2000"/>
              <a:t>Histograms: ~1GB per day</a:t>
            </a:r>
          </a:p>
        </p:txBody>
      </p:sp>
      <p:sp>
        <p:nvSpPr>
          <p:cNvPr id="16" name="TextBox 15">
            <a:extLst>
              <a:ext uri="{FF2B5EF4-FFF2-40B4-BE49-F238E27FC236}">
                <a16:creationId xmlns:a16="http://schemas.microsoft.com/office/drawing/2014/main" id="{14672228-BAFB-10F5-1236-2A847E392115}"/>
              </a:ext>
            </a:extLst>
          </p:cNvPr>
          <p:cNvSpPr txBox="1"/>
          <p:nvPr/>
        </p:nvSpPr>
        <p:spPr>
          <a:xfrm>
            <a:off x="3000375" y="3075057"/>
            <a:ext cx="740908" cy="707886"/>
          </a:xfrm>
          <a:prstGeom prst="rect">
            <a:avLst/>
          </a:prstGeom>
          <a:noFill/>
        </p:spPr>
        <p:txBody>
          <a:bodyPr wrap="none" rtlCol="0">
            <a:spAutoFit/>
          </a:bodyPr>
          <a:lstStyle/>
          <a:p>
            <a:pPr algn="ctr"/>
            <a:r>
              <a:rPr lang="en-GB" sz="2000">
                <a:solidFill>
                  <a:schemeClr val="bg1"/>
                </a:solidFill>
              </a:rPr>
              <a:t>Lake</a:t>
            </a:r>
          </a:p>
          <a:p>
            <a:pPr algn="ctr"/>
            <a:r>
              <a:rPr lang="en-GB" sz="2000">
                <a:solidFill>
                  <a:schemeClr val="bg1"/>
                </a:solidFill>
              </a:rPr>
              <a:t>Erie</a:t>
            </a:r>
          </a:p>
        </p:txBody>
      </p:sp>
      <p:sp>
        <p:nvSpPr>
          <p:cNvPr id="2" name="TextBox 1">
            <a:extLst>
              <a:ext uri="{FF2B5EF4-FFF2-40B4-BE49-F238E27FC236}">
                <a16:creationId xmlns:a16="http://schemas.microsoft.com/office/drawing/2014/main" id="{1A1EA7DA-1F58-3886-3D13-B948D60FDEE3}"/>
              </a:ext>
            </a:extLst>
          </p:cNvPr>
          <p:cNvSpPr txBox="1"/>
          <p:nvPr/>
        </p:nvSpPr>
        <p:spPr>
          <a:xfrm>
            <a:off x="5019427" y="5975087"/>
            <a:ext cx="5489003" cy="584775"/>
          </a:xfrm>
          <a:prstGeom prst="rect">
            <a:avLst/>
          </a:prstGeom>
          <a:noFill/>
        </p:spPr>
        <p:txBody>
          <a:bodyPr wrap="none" rtlCol="0">
            <a:spAutoFit/>
          </a:bodyPr>
          <a:lstStyle/>
          <a:p>
            <a:r>
              <a:rPr lang="en-GB" sz="1600"/>
              <a:t>These data rates are upper bounds needed for planning – </a:t>
            </a:r>
          </a:p>
          <a:p>
            <a:r>
              <a:rPr lang="en-GB" sz="1600"/>
              <a:t>the pulse slicer will reduce these when it is switched on</a:t>
            </a:r>
          </a:p>
        </p:txBody>
      </p:sp>
      <p:sp>
        <p:nvSpPr>
          <p:cNvPr id="6" name="TextBox 5">
            <a:extLst>
              <a:ext uri="{FF2B5EF4-FFF2-40B4-BE49-F238E27FC236}">
                <a16:creationId xmlns:a16="http://schemas.microsoft.com/office/drawing/2014/main" id="{BA6A7BD2-36A2-D5FC-1788-028E0D0A9C16}"/>
              </a:ext>
            </a:extLst>
          </p:cNvPr>
          <p:cNvSpPr txBox="1"/>
          <p:nvPr/>
        </p:nvSpPr>
        <p:spPr>
          <a:xfrm>
            <a:off x="6834260" y="365125"/>
            <a:ext cx="4032514" cy="400110"/>
          </a:xfrm>
          <a:prstGeom prst="rect">
            <a:avLst/>
          </a:prstGeom>
          <a:noFill/>
        </p:spPr>
        <p:txBody>
          <a:bodyPr wrap="none" rtlCol="0">
            <a:spAutoFit/>
          </a:bodyPr>
          <a:lstStyle/>
          <a:p>
            <a:r>
              <a:rPr lang="en-GB" sz="2000"/>
              <a:t>Today’s data files: ~30MB per day</a:t>
            </a:r>
          </a:p>
        </p:txBody>
      </p:sp>
    </p:spTree>
    <p:extLst>
      <p:ext uri="{BB962C8B-B14F-4D97-AF65-F5344CB8AC3E}">
        <p14:creationId xmlns:p14="http://schemas.microsoft.com/office/powerpoint/2010/main" val="1510622073"/>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5D45028-7E60-084F-812E-EBC5BF7ACA67}"/>
              </a:ext>
            </a:extLst>
          </p:cNvPr>
          <p:cNvSpPr>
            <a:spLocks noGrp="1"/>
          </p:cNvSpPr>
          <p:nvPr>
            <p:ph type="title"/>
          </p:nvPr>
        </p:nvSpPr>
        <p:spPr/>
        <p:txBody>
          <a:bodyPr/>
          <a:lstStyle/>
          <a:p>
            <a:r>
              <a:rPr lang="en-GB"/>
              <a:t>Super-MuSR science benefits</a:t>
            </a:r>
          </a:p>
        </p:txBody>
      </p:sp>
      <p:sp>
        <p:nvSpPr>
          <p:cNvPr id="10" name="Text Placeholder 9">
            <a:extLst>
              <a:ext uri="{FF2B5EF4-FFF2-40B4-BE49-F238E27FC236}">
                <a16:creationId xmlns:a16="http://schemas.microsoft.com/office/drawing/2014/main" id="{E29A2EEA-B33F-2A23-D096-5CEFF65F65E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789251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EC597-BC0C-492B-B04A-887130003874}"/>
              </a:ext>
            </a:extLst>
          </p:cNvPr>
          <p:cNvSpPr>
            <a:spLocks noGrp="1"/>
          </p:cNvSpPr>
          <p:nvPr>
            <p:ph type="title"/>
          </p:nvPr>
        </p:nvSpPr>
        <p:spPr/>
        <p:txBody>
          <a:bodyPr/>
          <a:lstStyle/>
          <a:p>
            <a:r>
              <a:rPr lang="en-GB"/>
              <a:t>Science benefits – Higher resolution for magnetism </a:t>
            </a:r>
          </a:p>
        </p:txBody>
      </p:sp>
      <p:sp>
        <p:nvSpPr>
          <p:cNvPr id="5" name="Text Placeholder 4">
            <a:extLst>
              <a:ext uri="{FF2B5EF4-FFF2-40B4-BE49-F238E27FC236}">
                <a16:creationId xmlns:a16="http://schemas.microsoft.com/office/drawing/2014/main" id="{1E23C947-FAF0-4BAA-BA8F-05EDB639A14C}"/>
              </a:ext>
            </a:extLst>
          </p:cNvPr>
          <p:cNvSpPr>
            <a:spLocks noGrp="1"/>
          </p:cNvSpPr>
          <p:nvPr>
            <p:ph idx="1"/>
          </p:nvPr>
        </p:nvSpPr>
        <p:spPr/>
        <p:txBody>
          <a:bodyPr>
            <a:normAutofit/>
          </a:bodyPr>
          <a:lstStyle/>
          <a:p>
            <a:r>
              <a:rPr lang="en-GB"/>
              <a:t>ISIS data</a:t>
            </a:r>
          </a:p>
        </p:txBody>
      </p:sp>
      <p:sp>
        <p:nvSpPr>
          <p:cNvPr id="7" name="Text Placeholder 6">
            <a:extLst>
              <a:ext uri="{FF2B5EF4-FFF2-40B4-BE49-F238E27FC236}">
                <a16:creationId xmlns:a16="http://schemas.microsoft.com/office/drawing/2014/main" id="{8FE4738F-14D1-4DBA-9807-FD62B65A38CF}"/>
              </a:ext>
            </a:extLst>
          </p:cNvPr>
          <p:cNvSpPr>
            <a:spLocks noGrp="1"/>
          </p:cNvSpPr>
          <p:nvPr>
            <p:ph type="body" idx="4294967295"/>
          </p:nvPr>
        </p:nvSpPr>
        <p:spPr>
          <a:xfrm>
            <a:off x="6286570" y="1216086"/>
            <a:ext cx="5183187" cy="455612"/>
          </a:xfrm>
        </p:spPr>
        <p:txBody>
          <a:bodyPr>
            <a:normAutofit/>
          </a:bodyPr>
          <a:lstStyle/>
          <a:p>
            <a:r>
              <a:rPr lang="en-GB"/>
              <a:t>PSI data</a:t>
            </a:r>
          </a:p>
        </p:txBody>
      </p:sp>
      <p:sp>
        <p:nvSpPr>
          <p:cNvPr id="8" name="Text Placeholder 7">
            <a:extLst>
              <a:ext uri="{FF2B5EF4-FFF2-40B4-BE49-F238E27FC236}">
                <a16:creationId xmlns:a16="http://schemas.microsoft.com/office/drawing/2014/main" id="{ACF812A5-55E6-4481-89E9-9CF5DC00567A}"/>
              </a:ext>
            </a:extLst>
          </p:cNvPr>
          <p:cNvSpPr>
            <a:spLocks noGrp="1"/>
          </p:cNvSpPr>
          <p:nvPr>
            <p:ph type="body" idx="4294967295"/>
          </p:nvPr>
        </p:nvSpPr>
        <p:spPr>
          <a:xfrm>
            <a:off x="1724820" y="4614036"/>
            <a:ext cx="8742362" cy="1290637"/>
          </a:xfrm>
        </p:spPr>
        <p:txBody>
          <a:bodyPr>
            <a:normAutofit/>
          </a:bodyPr>
          <a:lstStyle/>
          <a:p>
            <a:r>
              <a:rPr lang="en-GB" sz="2400">
                <a:solidFill>
                  <a:schemeClr val="tx1"/>
                </a:solidFill>
              </a:rPr>
              <a:t>EMU data sufficient to demonstrate magnetic ordering but not for publication quality data</a:t>
            </a:r>
          </a:p>
          <a:p>
            <a:r>
              <a:rPr lang="en-GB" sz="2400">
                <a:solidFill>
                  <a:schemeClr val="tx1"/>
                </a:solidFill>
              </a:rPr>
              <a:t>Extra resolution needed quite modest in this case</a:t>
            </a:r>
          </a:p>
        </p:txBody>
      </p:sp>
      <p:pic>
        <p:nvPicPr>
          <p:cNvPr id="9" name="Content Placeholder 9">
            <a:extLst>
              <a:ext uri="{FF2B5EF4-FFF2-40B4-BE49-F238E27FC236}">
                <a16:creationId xmlns:a16="http://schemas.microsoft.com/office/drawing/2014/main" id="{E23002E0-BFBF-4D24-A129-213FA3AB7B5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629808" y="1596360"/>
            <a:ext cx="5051425" cy="3074987"/>
          </a:xfrm>
          <a:prstGeom prst="rect">
            <a:avLst/>
          </a:prstGeom>
          <a:noFill/>
          <a:ln>
            <a:noFill/>
          </a:ln>
        </p:spPr>
      </p:pic>
      <p:pic>
        <p:nvPicPr>
          <p:cNvPr id="10" name="Picture 2">
            <a:extLst>
              <a:ext uri="{FF2B5EF4-FFF2-40B4-BE49-F238E27FC236}">
                <a16:creationId xmlns:a16="http://schemas.microsoft.com/office/drawing/2014/main" id="{56C7F6DE-DB2B-4A06-BCA6-1A94F188C2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510769" y="1574134"/>
            <a:ext cx="4041775" cy="3119438"/>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56182689-F521-AEC1-B0B4-D76950E5B31E}"/>
              </a:ext>
            </a:extLst>
          </p:cNvPr>
          <p:cNvSpPr txBox="1"/>
          <p:nvPr/>
        </p:nvSpPr>
        <p:spPr>
          <a:xfrm>
            <a:off x="5565690" y="3379716"/>
            <a:ext cx="1056700" cy="400110"/>
          </a:xfrm>
          <a:prstGeom prst="rect">
            <a:avLst/>
          </a:prstGeom>
          <a:noFill/>
        </p:spPr>
        <p:txBody>
          <a:bodyPr wrap="none" rtlCol="0">
            <a:spAutoFit/>
          </a:bodyPr>
          <a:lstStyle/>
          <a:p>
            <a:r>
              <a:rPr lang="en-GB" sz="2000"/>
              <a:t>Na</a:t>
            </a:r>
            <a:r>
              <a:rPr lang="en-GB" sz="2000" baseline="-25000"/>
              <a:t>2</a:t>
            </a:r>
            <a:r>
              <a:rPr lang="en-GB" sz="2000"/>
              <a:t>IrO</a:t>
            </a:r>
            <a:r>
              <a:rPr lang="en-GB" sz="2000" baseline="-25000"/>
              <a:t>3</a:t>
            </a:r>
            <a:endParaRPr lang="en-GB" sz="2000"/>
          </a:p>
        </p:txBody>
      </p:sp>
    </p:spTree>
    <p:extLst>
      <p:ext uri="{BB962C8B-B14F-4D97-AF65-F5344CB8AC3E}">
        <p14:creationId xmlns:p14="http://schemas.microsoft.com/office/powerpoint/2010/main" val="8561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0852A-C666-4D0F-97F1-BD00165378CE}"/>
              </a:ext>
            </a:extLst>
          </p:cNvPr>
          <p:cNvSpPr>
            <a:spLocks noGrp="1"/>
          </p:cNvSpPr>
          <p:nvPr>
            <p:ph type="title"/>
          </p:nvPr>
        </p:nvSpPr>
        <p:spPr>
          <a:xfrm>
            <a:off x="266699" y="365125"/>
            <a:ext cx="8804413" cy="574675"/>
          </a:xfrm>
        </p:spPr>
        <p:txBody>
          <a:bodyPr>
            <a:normAutofit fontScale="90000"/>
          </a:bodyPr>
          <a:lstStyle/>
          <a:p>
            <a:r>
              <a:rPr lang="en-GB"/>
              <a:t>Science benefits – Higher resolution for superconductivity</a:t>
            </a:r>
          </a:p>
        </p:txBody>
      </p:sp>
      <p:sp>
        <p:nvSpPr>
          <p:cNvPr id="3" name="Text Placeholder 2">
            <a:extLst>
              <a:ext uri="{FF2B5EF4-FFF2-40B4-BE49-F238E27FC236}">
                <a16:creationId xmlns:a16="http://schemas.microsoft.com/office/drawing/2014/main" id="{E949E89B-A5AC-4227-8BE9-9296FCDB8DA1}"/>
              </a:ext>
            </a:extLst>
          </p:cNvPr>
          <p:cNvSpPr>
            <a:spLocks noGrp="1"/>
          </p:cNvSpPr>
          <p:nvPr>
            <p:ph idx="1"/>
          </p:nvPr>
        </p:nvSpPr>
        <p:spPr>
          <a:xfrm>
            <a:off x="266700" y="1304925"/>
            <a:ext cx="5127729" cy="4351338"/>
          </a:xfrm>
        </p:spPr>
        <p:txBody>
          <a:bodyPr>
            <a:normAutofit/>
          </a:bodyPr>
          <a:lstStyle/>
          <a:p>
            <a:r>
              <a:rPr lang="en-GB" sz="2800">
                <a:solidFill>
                  <a:schemeClr val="tx1"/>
                </a:solidFill>
              </a:rPr>
              <a:t>Field dependence of the field distribution can depend on the order parameter</a:t>
            </a:r>
          </a:p>
          <a:p>
            <a:r>
              <a:rPr lang="en-GB" sz="2800">
                <a:solidFill>
                  <a:schemeClr val="tx1"/>
                </a:solidFill>
              </a:rPr>
              <a:t>Current MuSR field limit can’t always distinguish models</a:t>
            </a:r>
          </a:p>
          <a:p>
            <a:r>
              <a:rPr lang="en-GB" sz="2800">
                <a:solidFill>
                  <a:schemeClr val="tx1"/>
                </a:solidFill>
              </a:rPr>
              <a:t>Extra field range will help for experiments like this</a:t>
            </a:r>
          </a:p>
        </p:txBody>
      </p:sp>
      <p:pic>
        <p:nvPicPr>
          <p:cNvPr id="5" name="Picture 4">
            <a:extLst>
              <a:ext uri="{FF2B5EF4-FFF2-40B4-BE49-F238E27FC236}">
                <a16:creationId xmlns:a16="http://schemas.microsoft.com/office/drawing/2014/main" id="{AD96EF1F-E329-4A2E-848C-91FCE4BB0A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4429" y="1456932"/>
            <a:ext cx="5848928" cy="4653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loud 5">
            <a:extLst>
              <a:ext uri="{FF2B5EF4-FFF2-40B4-BE49-F238E27FC236}">
                <a16:creationId xmlns:a16="http://schemas.microsoft.com/office/drawing/2014/main" id="{251CBFE6-81B9-47F0-AE6E-1B332FCF8E51}"/>
              </a:ext>
            </a:extLst>
          </p:cNvPr>
          <p:cNvSpPr/>
          <p:nvPr/>
        </p:nvSpPr>
        <p:spPr>
          <a:xfrm rot="1200000" flipH="1">
            <a:off x="8743229" y="2054929"/>
            <a:ext cx="2847307" cy="1457435"/>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Times New Roman" pitchFamily="16" charset="0"/>
              <a:buNone/>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Which curve</a:t>
            </a:r>
          </a:p>
          <a:p>
            <a:pPr marL="0" marR="0" lvl="0" indent="0" algn="ctr" defTabSz="914400" rtl="0" eaLnBrk="1" fontAlgn="auto" latinLnBrk="0" hangingPunct="1">
              <a:lnSpc>
                <a:spcPct val="100000"/>
              </a:lnSpc>
              <a:spcBef>
                <a:spcPts val="0"/>
              </a:spcBef>
              <a:spcAft>
                <a:spcPts val="0"/>
              </a:spcAft>
              <a:buClrTx/>
              <a:buSzTx/>
              <a:buFont typeface="Times New Roman" pitchFamily="16" charset="0"/>
              <a:buNone/>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fits best?</a:t>
            </a:r>
          </a:p>
        </p:txBody>
      </p:sp>
    </p:spTree>
    <p:extLst>
      <p:ext uri="{BB962C8B-B14F-4D97-AF65-F5344CB8AC3E}">
        <p14:creationId xmlns:p14="http://schemas.microsoft.com/office/powerpoint/2010/main" val="306665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3"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1+ppt_w/2"/>
                                          </p:val>
                                        </p:tav>
                                      </p:tavLst>
                                    </p:anim>
                                    <p:anim calcmode="lin" valueType="num">
                                      <p:cBhvr additive="base">
                                        <p:cTn id="7" dur="500"/>
                                        <p:tgtEl>
                                          <p:spTgt spid="6"/>
                                        </p:tgtEl>
                                        <p:attrNameLst>
                                          <p:attrName>ppt_y</p:attrName>
                                        </p:attrNameLst>
                                      </p:cBhvr>
                                      <p:tavLst>
                                        <p:tav tm="0">
                                          <p:val>
                                            <p:strVal val="ppt_y"/>
                                          </p:val>
                                        </p:tav>
                                        <p:tav tm="100000">
                                          <p:val>
                                            <p:strVal val="0-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D5FC5-C39A-0B93-26D8-A7F74AD9A619}"/>
              </a:ext>
            </a:extLst>
          </p:cNvPr>
          <p:cNvSpPr>
            <a:spLocks noGrp="1"/>
          </p:cNvSpPr>
          <p:nvPr>
            <p:ph type="title"/>
          </p:nvPr>
        </p:nvSpPr>
        <p:spPr>
          <a:xfrm>
            <a:off x="266700" y="365125"/>
            <a:ext cx="7880604" cy="574675"/>
          </a:xfrm>
        </p:spPr>
        <p:txBody>
          <a:bodyPr>
            <a:normAutofit/>
          </a:bodyPr>
          <a:lstStyle/>
          <a:p>
            <a:r>
              <a:rPr lang="en-GB"/>
              <a:t>Science benefits – TRSB superconductors</a:t>
            </a:r>
          </a:p>
        </p:txBody>
      </p:sp>
      <p:sp>
        <p:nvSpPr>
          <p:cNvPr id="4" name="Content Placeholder 3">
            <a:extLst>
              <a:ext uri="{FF2B5EF4-FFF2-40B4-BE49-F238E27FC236}">
                <a16:creationId xmlns:a16="http://schemas.microsoft.com/office/drawing/2014/main" id="{7717C3AB-8766-2C18-6088-F3B974C947C6}"/>
              </a:ext>
            </a:extLst>
          </p:cNvPr>
          <p:cNvSpPr>
            <a:spLocks noGrp="1"/>
          </p:cNvSpPr>
          <p:nvPr>
            <p:ph idx="1"/>
          </p:nvPr>
        </p:nvSpPr>
        <p:spPr/>
        <p:txBody>
          <a:bodyPr/>
          <a:lstStyle/>
          <a:p>
            <a:pPr marL="342900" indent="-342900">
              <a:buFont typeface="Arial" panose="020B0604020202020204" pitchFamily="34" charset="0"/>
              <a:buChar char="•"/>
            </a:pPr>
            <a:r>
              <a:rPr lang="en-GB" sz="2800">
                <a:solidFill>
                  <a:schemeClr val="tx1"/>
                </a:solidFill>
              </a:rPr>
              <a:t>Tiny magnetic fields associated with time reversal symmetry breaking</a:t>
            </a:r>
          </a:p>
          <a:p>
            <a:pPr marL="342900" indent="-342900">
              <a:buFont typeface="Arial" panose="020B0604020202020204" pitchFamily="34" charset="0"/>
              <a:buChar char="•"/>
            </a:pPr>
            <a:r>
              <a:rPr lang="en-GB" sz="2800">
                <a:solidFill>
                  <a:schemeClr val="tx1"/>
                </a:solidFill>
              </a:rPr>
              <a:t>Major area of muon science</a:t>
            </a:r>
          </a:p>
          <a:p>
            <a:pPr marL="342900" indent="-342900">
              <a:buFont typeface="Arial" panose="020B0604020202020204" pitchFamily="34" charset="0"/>
              <a:buChar char="•"/>
            </a:pPr>
            <a:r>
              <a:rPr lang="en-GB" sz="2800">
                <a:solidFill>
                  <a:schemeClr val="tx1"/>
                </a:solidFill>
              </a:rPr>
              <a:t>Theoretical modelling of muon stopping sites continues to improve</a:t>
            </a:r>
          </a:p>
          <a:p>
            <a:pPr marL="342900" indent="-342900">
              <a:buFont typeface="Arial" panose="020B0604020202020204" pitchFamily="34" charset="0"/>
              <a:buChar char="•"/>
            </a:pPr>
            <a:r>
              <a:rPr lang="en-GB" sz="2800">
                <a:solidFill>
                  <a:schemeClr val="tx1"/>
                </a:solidFill>
              </a:rPr>
              <a:t>Better data offers the prospect of greater insights</a:t>
            </a:r>
          </a:p>
          <a:p>
            <a:endParaRPr lang="en-GB"/>
          </a:p>
        </p:txBody>
      </p:sp>
      <p:pic>
        <p:nvPicPr>
          <p:cNvPr id="6" name="Picture 5" descr="A diagram of a graph&#10;&#10;Description automatically generated with medium confidence">
            <a:extLst>
              <a:ext uri="{FF2B5EF4-FFF2-40B4-BE49-F238E27FC236}">
                <a16:creationId xmlns:a16="http://schemas.microsoft.com/office/drawing/2014/main" id="{DA30C90B-2A01-CD82-50ED-08E8664D8F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1084" y="991394"/>
            <a:ext cx="2996552" cy="4978400"/>
          </a:xfrm>
          <a:prstGeom prst="rect">
            <a:avLst/>
          </a:prstGeom>
        </p:spPr>
      </p:pic>
      <p:sp>
        <p:nvSpPr>
          <p:cNvPr id="11" name="TextBox 10">
            <a:extLst>
              <a:ext uri="{FF2B5EF4-FFF2-40B4-BE49-F238E27FC236}">
                <a16:creationId xmlns:a16="http://schemas.microsoft.com/office/drawing/2014/main" id="{3B26F1E2-2649-87C2-A029-403CE242992D}"/>
              </a:ext>
            </a:extLst>
          </p:cNvPr>
          <p:cNvSpPr txBox="1"/>
          <p:nvPr/>
        </p:nvSpPr>
        <p:spPr>
          <a:xfrm>
            <a:off x="8830225" y="703540"/>
            <a:ext cx="1346863" cy="369332"/>
          </a:xfrm>
          <a:prstGeom prst="rect">
            <a:avLst/>
          </a:prstGeom>
          <a:noFill/>
        </p:spPr>
        <p:txBody>
          <a:bodyPr wrap="square">
            <a:spAutoFit/>
          </a:bodyPr>
          <a:lstStyle/>
          <a:p>
            <a:r>
              <a:rPr lang="en-GB"/>
              <a:t>Sr</a:t>
            </a:r>
            <a:r>
              <a:rPr lang="en-GB" baseline="-25000"/>
              <a:t>0.1</a:t>
            </a:r>
            <a:r>
              <a:rPr lang="en-GB"/>
              <a:t>Bi</a:t>
            </a:r>
            <a:r>
              <a:rPr lang="en-GB" baseline="-25000"/>
              <a:t>2</a:t>
            </a:r>
            <a:r>
              <a:rPr lang="en-GB"/>
              <a:t>Se</a:t>
            </a:r>
            <a:r>
              <a:rPr lang="en-GB" baseline="-25000"/>
              <a:t>3</a:t>
            </a:r>
          </a:p>
        </p:txBody>
      </p:sp>
    </p:spTree>
    <p:extLst>
      <p:ext uri="{BB962C8B-B14F-4D97-AF65-F5344CB8AC3E}">
        <p14:creationId xmlns:p14="http://schemas.microsoft.com/office/powerpoint/2010/main" val="166156494"/>
      </p:ext>
    </p:extLst>
  </p:cSld>
  <p:clrMapOvr>
    <a:masterClrMapping/>
  </p:clrMapOvr>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D5FC5-C39A-0B93-26D8-A7F74AD9A619}"/>
              </a:ext>
            </a:extLst>
          </p:cNvPr>
          <p:cNvSpPr>
            <a:spLocks noGrp="1"/>
          </p:cNvSpPr>
          <p:nvPr>
            <p:ph type="title"/>
          </p:nvPr>
        </p:nvSpPr>
        <p:spPr>
          <a:xfrm>
            <a:off x="266700" y="365125"/>
            <a:ext cx="7880604" cy="574675"/>
          </a:xfrm>
        </p:spPr>
        <p:txBody>
          <a:bodyPr>
            <a:normAutofit/>
          </a:bodyPr>
          <a:lstStyle/>
          <a:p>
            <a:r>
              <a:rPr lang="en-GB"/>
              <a:t>Science benefits – In-operando batteries</a:t>
            </a:r>
          </a:p>
        </p:txBody>
      </p:sp>
      <p:sp>
        <p:nvSpPr>
          <p:cNvPr id="4" name="Content Placeholder 3">
            <a:extLst>
              <a:ext uri="{FF2B5EF4-FFF2-40B4-BE49-F238E27FC236}">
                <a16:creationId xmlns:a16="http://schemas.microsoft.com/office/drawing/2014/main" id="{7717C3AB-8766-2C18-6088-F3B974C947C6}"/>
              </a:ext>
            </a:extLst>
          </p:cNvPr>
          <p:cNvSpPr>
            <a:spLocks noGrp="1"/>
          </p:cNvSpPr>
          <p:nvPr>
            <p:ph idx="1"/>
          </p:nvPr>
        </p:nvSpPr>
        <p:spPr>
          <a:xfrm>
            <a:off x="266700" y="1304925"/>
            <a:ext cx="5829300" cy="4351338"/>
          </a:xfrm>
        </p:spPr>
        <p:txBody>
          <a:bodyPr>
            <a:normAutofit/>
          </a:bodyPr>
          <a:lstStyle/>
          <a:p>
            <a:pPr marL="342900" indent="-342900">
              <a:buFont typeface="Arial" panose="020B0604020202020204" pitchFamily="34" charset="0"/>
              <a:buChar char="•"/>
            </a:pPr>
            <a:r>
              <a:rPr lang="en-GB" sz="2800">
                <a:solidFill>
                  <a:schemeClr val="tx1"/>
                </a:solidFill>
              </a:rPr>
              <a:t>Battery materials are most interesting when being cycled</a:t>
            </a:r>
          </a:p>
          <a:p>
            <a:pPr marL="342900" indent="-342900">
              <a:buFont typeface="Arial" panose="020B0604020202020204" pitchFamily="34" charset="0"/>
              <a:buChar char="•"/>
            </a:pPr>
            <a:r>
              <a:rPr lang="en-GB" sz="2800">
                <a:solidFill>
                  <a:schemeClr val="tx1"/>
                </a:solidFill>
              </a:rPr>
              <a:t>Now doing in-operando cell measurements on EMU in bespoke cell and pouch cells</a:t>
            </a:r>
          </a:p>
          <a:p>
            <a:pPr marL="342900" indent="-342900">
              <a:buFont typeface="Arial" panose="020B0604020202020204" pitchFamily="34" charset="0"/>
              <a:buChar char="•"/>
            </a:pPr>
            <a:r>
              <a:rPr lang="en-GB" sz="2800">
                <a:solidFill>
                  <a:schemeClr val="tx1"/>
                </a:solidFill>
              </a:rPr>
              <a:t>Super-MuSR’s higher rate and smaller beam spot will improve data quality &gt;10x</a:t>
            </a:r>
          </a:p>
        </p:txBody>
      </p:sp>
      <p:pic>
        <p:nvPicPr>
          <p:cNvPr id="3" name="Picture 7" descr="Chart, scatter chart&#10;&#10;Description automatically generated">
            <a:extLst>
              <a:ext uri="{FF2B5EF4-FFF2-40B4-BE49-F238E27FC236}">
                <a16:creationId xmlns:a16="http://schemas.microsoft.com/office/drawing/2014/main" id="{C6AE9449-94AD-BB1C-CCA5-89C9C82A57AC}"/>
              </a:ext>
            </a:extLst>
          </p:cNvPr>
          <p:cNvPicPr>
            <a:picLocks noChangeAspect="1"/>
          </p:cNvPicPr>
          <p:nvPr/>
        </p:nvPicPr>
        <p:blipFill>
          <a:blip r:embed="rId2"/>
          <a:stretch>
            <a:fillRect/>
          </a:stretch>
        </p:blipFill>
        <p:spPr>
          <a:xfrm>
            <a:off x="7486328" y="1305088"/>
            <a:ext cx="4067628" cy="1538408"/>
          </a:xfrm>
          <a:prstGeom prst="rect">
            <a:avLst/>
          </a:prstGeom>
        </p:spPr>
      </p:pic>
      <p:pic>
        <p:nvPicPr>
          <p:cNvPr id="6" name="Picture 8" descr="Chart&#10;&#10;Description automatically generated">
            <a:extLst>
              <a:ext uri="{FF2B5EF4-FFF2-40B4-BE49-F238E27FC236}">
                <a16:creationId xmlns:a16="http://schemas.microsoft.com/office/drawing/2014/main" id="{55BA452C-14BF-D43B-ACE5-4AB1FBB6D050}"/>
              </a:ext>
            </a:extLst>
          </p:cNvPr>
          <p:cNvPicPr>
            <a:picLocks noChangeAspect="1"/>
          </p:cNvPicPr>
          <p:nvPr/>
        </p:nvPicPr>
        <p:blipFill>
          <a:blip r:embed="rId3"/>
          <a:stretch>
            <a:fillRect/>
          </a:stretch>
        </p:blipFill>
        <p:spPr>
          <a:xfrm>
            <a:off x="7486328" y="2950388"/>
            <a:ext cx="4013199" cy="3031474"/>
          </a:xfrm>
          <a:prstGeom prst="rect">
            <a:avLst/>
          </a:prstGeom>
        </p:spPr>
      </p:pic>
      <p:sp>
        <p:nvSpPr>
          <p:cNvPr id="10" name="TextBox 9">
            <a:extLst>
              <a:ext uri="{FF2B5EF4-FFF2-40B4-BE49-F238E27FC236}">
                <a16:creationId xmlns:a16="http://schemas.microsoft.com/office/drawing/2014/main" id="{DF1065DB-C2A4-4E65-0F2C-2304F2CE5913}"/>
              </a:ext>
            </a:extLst>
          </p:cNvPr>
          <p:cNvSpPr txBox="1"/>
          <p:nvPr/>
        </p:nvSpPr>
        <p:spPr>
          <a:xfrm>
            <a:off x="7863273" y="882310"/>
            <a:ext cx="2363293" cy="369332"/>
          </a:xfrm>
          <a:prstGeom prst="rect">
            <a:avLst/>
          </a:prstGeom>
          <a:noFill/>
        </p:spPr>
        <p:txBody>
          <a:bodyPr wrap="square">
            <a:spAutoFit/>
          </a:bodyPr>
          <a:lstStyle/>
          <a:p>
            <a:r>
              <a:rPr lang="en-GB"/>
              <a:t>LiNi</a:t>
            </a:r>
            <a:r>
              <a:rPr lang="en-GB" baseline="-25000"/>
              <a:t>0.8</a:t>
            </a:r>
            <a:r>
              <a:rPr lang="en-GB"/>
              <a:t>Mn</a:t>
            </a:r>
            <a:r>
              <a:rPr lang="en-GB" baseline="-25000"/>
              <a:t>0.1</a:t>
            </a:r>
            <a:r>
              <a:rPr lang="en-GB"/>
              <a:t>Co</a:t>
            </a:r>
            <a:r>
              <a:rPr lang="en-GB" baseline="-25000"/>
              <a:t>0.1</a:t>
            </a:r>
            <a:r>
              <a:rPr lang="en-GB"/>
              <a:t>O</a:t>
            </a:r>
            <a:r>
              <a:rPr lang="en-GB" baseline="-25000"/>
              <a:t>2</a:t>
            </a:r>
          </a:p>
        </p:txBody>
      </p:sp>
    </p:spTree>
    <p:extLst>
      <p:ext uri="{BB962C8B-B14F-4D97-AF65-F5344CB8AC3E}">
        <p14:creationId xmlns:p14="http://schemas.microsoft.com/office/powerpoint/2010/main" val="3845539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263" name="Google Shape;263;p3"/>
          <p:cNvPicPr preferRelativeResize="0"/>
          <p:nvPr/>
        </p:nvPicPr>
        <p:blipFill>
          <a:blip r:embed="rId4"/>
          <a:srcRect l="20481" r="20481"/>
          <a:stretch/>
        </p:blipFill>
        <p:spPr>
          <a:xfrm>
            <a:off x="6096000" y="0"/>
            <a:ext cx="6096001" cy="6858001"/>
          </a:xfrm>
          <a:prstGeom prst="rect">
            <a:avLst/>
          </a:prstGeom>
          <a:noFill/>
          <a:ln>
            <a:noFill/>
          </a:ln>
        </p:spPr>
      </p:pic>
      <p:sp>
        <p:nvSpPr>
          <p:cNvPr id="265" name="Google Shape;265;p3"/>
          <p:cNvSpPr txBox="1"/>
          <p:nvPr/>
        </p:nvSpPr>
        <p:spPr>
          <a:xfrm>
            <a:off x="423748" y="1285700"/>
            <a:ext cx="5367452" cy="2554505"/>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1200"/>
              </a:spcAft>
              <a:buClr>
                <a:schemeClr val="accent1"/>
              </a:buClr>
              <a:buSzPts val="2400"/>
              <a:buFont typeface="+mj-lt"/>
              <a:buAutoNum type="arabicPeriod"/>
            </a:pPr>
            <a:r>
              <a:rPr lang="en-GB" sz="2400" b="1" i="0" u="none" strike="noStrike" cap="none">
                <a:solidFill>
                  <a:srgbClr val="2E2D62"/>
                </a:solidFill>
                <a:latin typeface="Arial"/>
                <a:ea typeface="Arial"/>
                <a:cs typeface="Arial"/>
                <a:sym typeface="Arial"/>
              </a:rPr>
              <a:t>Pulsed and continuous muon sources</a:t>
            </a:r>
            <a:endParaRPr lang="en-GB" sz="2400" b="1">
              <a:solidFill>
                <a:srgbClr val="2E2D62"/>
              </a:solidFill>
            </a:endParaRPr>
          </a:p>
          <a:p>
            <a:pPr marL="457200" marR="0" lvl="0" indent="-457200" algn="l" rtl="0">
              <a:lnSpc>
                <a:spcPct val="100000"/>
              </a:lnSpc>
              <a:spcBef>
                <a:spcPts val="0"/>
              </a:spcBef>
              <a:spcAft>
                <a:spcPts val="1200"/>
              </a:spcAft>
              <a:buClr>
                <a:schemeClr val="accent1"/>
              </a:buClr>
              <a:buSzPts val="2400"/>
              <a:buFont typeface="+mj-lt"/>
              <a:buAutoNum type="arabicPeriod"/>
            </a:pPr>
            <a:r>
              <a:rPr lang="en-GB" sz="2400" b="1" i="0" u="none" strike="noStrike" cap="none">
                <a:solidFill>
                  <a:srgbClr val="2E2D62"/>
                </a:solidFill>
                <a:latin typeface="Arial"/>
                <a:ea typeface="Arial"/>
                <a:cs typeface="Arial"/>
                <a:sym typeface="Arial"/>
              </a:rPr>
              <a:t>Super-MuSR performance goals</a:t>
            </a:r>
          </a:p>
          <a:p>
            <a:pPr marL="457200" marR="0" lvl="0" indent="-457200" algn="l" rtl="0">
              <a:lnSpc>
                <a:spcPct val="100000"/>
              </a:lnSpc>
              <a:spcBef>
                <a:spcPts val="0"/>
              </a:spcBef>
              <a:spcAft>
                <a:spcPts val="1200"/>
              </a:spcAft>
              <a:buClr>
                <a:schemeClr val="accent1"/>
              </a:buClr>
              <a:buSzPts val="2400"/>
              <a:buFont typeface="+mj-lt"/>
              <a:buAutoNum type="arabicPeriod"/>
            </a:pPr>
            <a:r>
              <a:rPr lang="en-GB" sz="2400" b="1" i="0" u="none" strike="noStrike" cap="none">
                <a:solidFill>
                  <a:srgbClr val="2E2D62"/>
                </a:solidFill>
                <a:latin typeface="Arial"/>
                <a:ea typeface="Arial"/>
                <a:cs typeface="Arial"/>
                <a:sym typeface="Arial"/>
              </a:rPr>
              <a:t>Super-MuSR hardware</a:t>
            </a:r>
          </a:p>
          <a:p>
            <a:pPr marL="457200" marR="0" lvl="0" indent="-457200" algn="l" rtl="0">
              <a:lnSpc>
                <a:spcPct val="100000"/>
              </a:lnSpc>
              <a:spcBef>
                <a:spcPts val="0"/>
              </a:spcBef>
              <a:spcAft>
                <a:spcPts val="1200"/>
              </a:spcAft>
              <a:buClr>
                <a:schemeClr val="accent1"/>
              </a:buClr>
              <a:buSzPts val="2400"/>
              <a:buFont typeface="+mj-lt"/>
              <a:buAutoNum type="arabicPeriod"/>
            </a:pPr>
            <a:r>
              <a:rPr lang="en-GB" sz="2400" b="1">
                <a:solidFill>
                  <a:srgbClr val="2E2D62"/>
                </a:solidFill>
              </a:rPr>
              <a:t>Super-MuSR science benefits</a:t>
            </a:r>
            <a:endParaRPr lang="en-GB" sz="2400" b="1" i="0" u="none" strike="noStrike" cap="none">
              <a:solidFill>
                <a:srgbClr val="2E2D62"/>
              </a:solidFill>
              <a:latin typeface="Arial"/>
              <a:ea typeface="Arial"/>
              <a:cs typeface="Arial"/>
              <a:sym typeface="Arial"/>
            </a:endParaRPr>
          </a:p>
        </p:txBody>
      </p:sp>
      <p:sp>
        <p:nvSpPr>
          <p:cNvPr id="269" name="Google Shape;269;p3"/>
          <p:cNvSpPr txBox="1"/>
          <p:nvPr/>
        </p:nvSpPr>
        <p:spPr>
          <a:xfrm>
            <a:off x="403341" y="345182"/>
            <a:ext cx="6356456"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a:solidFill>
                  <a:srgbClr val="2E2D62"/>
                </a:solidFill>
                <a:latin typeface="Arial"/>
                <a:ea typeface="Arial"/>
                <a:cs typeface="Arial"/>
                <a:sym typeface="Arial"/>
              </a:rPr>
              <a:t>Plan of the talk</a:t>
            </a:r>
            <a:endParaRPr sz="1400" b="0" i="0" u="none" strike="noStrike" cap="none">
              <a:solidFill>
                <a:srgbClr val="000000"/>
              </a:solidFill>
              <a:latin typeface="Arial"/>
              <a:ea typeface="Arial"/>
              <a:cs typeface="Arial"/>
              <a:sym typeface="Arial"/>
            </a:endParaRPr>
          </a:p>
        </p:txBody>
      </p:sp>
    </p:spTree>
  </p:cSld>
  <p:clrMapOvr>
    <a:masterClrMapping/>
  </p:clrMapOvr>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D5FC5-C39A-0B93-26D8-A7F74AD9A619}"/>
              </a:ext>
            </a:extLst>
          </p:cNvPr>
          <p:cNvSpPr>
            <a:spLocks noGrp="1"/>
          </p:cNvSpPr>
          <p:nvPr>
            <p:ph type="title"/>
          </p:nvPr>
        </p:nvSpPr>
        <p:spPr>
          <a:xfrm>
            <a:off x="266700" y="365125"/>
            <a:ext cx="7880604" cy="574675"/>
          </a:xfrm>
        </p:spPr>
        <p:txBody>
          <a:bodyPr>
            <a:normAutofit/>
          </a:bodyPr>
          <a:lstStyle/>
          <a:p>
            <a:r>
              <a:rPr lang="en-GB"/>
              <a:t>Science benefits – Quantum decoherence</a:t>
            </a:r>
          </a:p>
        </p:txBody>
      </p:sp>
      <p:sp>
        <p:nvSpPr>
          <p:cNvPr id="4" name="Content Placeholder 3">
            <a:extLst>
              <a:ext uri="{FF2B5EF4-FFF2-40B4-BE49-F238E27FC236}">
                <a16:creationId xmlns:a16="http://schemas.microsoft.com/office/drawing/2014/main" id="{7717C3AB-8766-2C18-6088-F3B974C947C6}"/>
              </a:ext>
            </a:extLst>
          </p:cNvPr>
          <p:cNvSpPr>
            <a:spLocks noGrp="1"/>
          </p:cNvSpPr>
          <p:nvPr>
            <p:ph idx="1"/>
          </p:nvPr>
        </p:nvSpPr>
        <p:spPr>
          <a:xfrm>
            <a:off x="266700" y="1304925"/>
            <a:ext cx="4789932" cy="4351338"/>
          </a:xfrm>
        </p:spPr>
        <p:txBody>
          <a:bodyPr>
            <a:normAutofit/>
          </a:bodyPr>
          <a:lstStyle/>
          <a:p>
            <a:pPr marL="342900" indent="-342900">
              <a:buFont typeface="Arial" panose="020B0604020202020204" pitchFamily="34" charset="0"/>
              <a:buChar char="•"/>
            </a:pPr>
            <a:r>
              <a:rPr lang="en-GB" sz="2800">
                <a:solidFill>
                  <a:schemeClr val="tx1"/>
                </a:solidFill>
                <a:latin typeface="+mn-lt"/>
              </a:rPr>
              <a:t>Muon response to its environment is sometimes defined over many </a:t>
            </a:r>
            <a:r>
              <a:rPr lang="el-GR" sz="2800">
                <a:solidFill>
                  <a:schemeClr val="tx1"/>
                </a:solidFill>
                <a:latin typeface="+mn-lt"/>
                <a:cs typeface="Calibri" panose="020F0502020204030204" pitchFamily="34" charset="0"/>
              </a:rPr>
              <a:t>τ</a:t>
            </a:r>
            <a:r>
              <a:rPr lang="el-GR" sz="2800" baseline="-25000">
                <a:solidFill>
                  <a:schemeClr val="tx1"/>
                </a:solidFill>
                <a:latin typeface="+mn-lt"/>
                <a:cs typeface="Calibri" panose="020F0502020204030204" pitchFamily="34" charset="0"/>
              </a:rPr>
              <a:t>μ</a:t>
            </a:r>
            <a:endParaRPr lang="en-GB" sz="2800" baseline="-25000">
              <a:solidFill>
                <a:schemeClr val="tx1"/>
              </a:solidFill>
              <a:latin typeface="+mn-lt"/>
              <a:cs typeface="Calibri" panose="020F0502020204030204" pitchFamily="34" charset="0"/>
            </a:endParaRPr>
          </a:p>
          <a:p>
            <a:pPr marL="342900" indent="-342900">
              <a:buFont typeface="Arial" panose="020B0604020202020204" pitchFamily="34" charset="0"/>
              <a:buChar char="•"/>
            </a:pPr>
            <a:r>
              <a:rPr lang="en-GB" sz="2800">
                <a:solidFill>
                  <a:schemeClr val="tx1"/>
                </a:solidFill>
                <a:latin typeface="+mn-lt"/>
                <a:cs typeface="Calibri" panose="020F0502020204030204" pitchFamily="34" charset="0"/>
              </a:rPr>
              <a:t>20x rate equivalent to 3</a:t>
            </a:r>
            <a:r>
              <a:rPr lang="el-GR" sz="2800">
                <a:solidFill>
                  <a:schemeClr val="tx1"/>
                </a:solidFill>
                <a:latin typeface="+mn-lt"/>
                <a:cs typeface="Calibri" panose="020F0502020204030204" pitchFamily="34" charset="0"/>
              </a:rPr>
              <a:t>τ</a:t>
            </a:r>
            <a:r>
              <a:rPr lang="el-GR" sz="2800" baseline="-25000">
                <a:solidFill>
                  <a:schemeClr val="tx1"/>
                </a:solidFill>
                <a:latin typeface="+mn-lt"/>
                <a:cs typeface="Calibri" panose="020F0502020204030204" pitchFamily="34" charset="0"/>
              </a:rPr>
              <a:t>μ</a:t>
            </a:r>
            <a:r>
              <a:rPr lang="en-GB" sz="2800">
                <a:solidFill>
                  <a:schemeClr val="tx1"/>
                </a:solidFill>
                <a:latin typeface="+mn-lt"/>
                <a:cs typeface="Calibri" panose="020F0502020204030204" pitchFamily="34" charset="0"/>
              </a:rPr>
              <a:t> or 6.5</a:t>
            </a:r>
            <a:r>
              <a:rPr lang="el-GR" sz="2800">
                <a:solidFill>
                  <a:schemeClr val="tx1"/>
                </a:solidFill>
                <a:latin typeface="+mn-lt"/>
                <a:cs typeface="Calibri" panose="020F0502020204030204" pitchFamily="34" charset="0"/>
              </a:rPr>
              <a:t>μ</a:t>
            </a:r>
            <a:r>
              <a:rPr lang="en-GB" sz="2800">
                <a:solidFill>
                  <a:schemeClr val="tx1"/>
                </a:solidFill>
                <a:latin typeface="+mn-lt"/>
                <a:cs typeface="Calibri" panose="020F0502020204030204" pitchFamily="34" charset="0"/>
              </a:rPr>
              <a:t>s more data of the same quality</a:t>
            </a:r>
          </a:p>
          <a:p>
            <a:pPr marL="342900" indent="-342900">
              <a:buFont typeface="Arial" panose="020B0604020202020204" pitchFamily="34" charset="0"/>
              <a:buChar char="•"/>
            </a:pPr>
            <a:r>
              <a:rPr lang="en-GB" sz="2800">
                <a:solidFill>
                  <a:schemeClr val="tx1"/>
                </a:solidFill>
                <a:latin typeface="+mn-lt"/>
                <a:cs typeface="Calibri" panose="020F0502020204030204" pitchFamily="34" charset="0"/>
              </a:rPr>
              <a:t>Opportunities to extend this type of modelling beyond model systems</a:t>
            </a:r>
          </a:p>
        </p:txBody>
      </p:sp>
      <p:pic>
        <p:nvPicPr>
          <p:cNvPr id="3" name="Picture 2" descr="Figure 3">
            <a:extLst>
              <a:ext uri="{FF2B5EF4-FFF2-40B4-BE49-F238E27FC236}">
                <a16:creationId xmlns:a16="http://schemas.microsoft.com/office/drawing/2014/main" id="{E90CAF34-0D22-E24E-C37D-6CFA56C327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0750" y="1379601"/>
            <a:ext cx="6219998" cy="342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95107"/>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60B5C-C06E-A7BE-1BE2-71771FA2FAD6}"/>
              </a:ext>
            </a:extLst>
          </p:cNvPr>
          <p:cNvSpPr>
            <a:spLocks noGrp="1"/>
          </p:cNvSpPr>
          <p:nvPr>
            <p:ph type="title"/>
          </p:nvPr>
        </p:nvSpPr>
        <p:spPr/>
        <p:txBody>
          <a:bodyPr/>
          <a:lstStyle/>
          <a:p>
            <a:r>
              <a:rPr lang="en-GB"/>
              <a:t>Science benefits – RF-µSR</a:t>
            </a:r>
          </a:p>
        </p:txBody>
      </p:sp>
      <p:pic>
        <p:nvPicPr>
          <p:cNvPr id="6" name="Picture 5">
            <a:extLst>
              <a:ext uri="{FF2B5EF4-FFF2-40B4-BE49-F238E27FC236}">
                <a16:creationId xmlns:a16="http://schemas.microsoft.com/office/drawing/2014/main" id="{F839B349-E2AA-7B79-EDBC-D2881355A029}"/>
              </a:ext>
            </a:extLst>
          </p:cNvPr>
          <p:cNvPicPr>
            <a:picLocks noChangeAspect="1"/>
          </p:cNvPicPr>
          <p:nvPr/>
        </p:nvPicPr>
        <p:blipFill>
          <a:blip r:embed="rId2"/>
          <a:stretch>
            <a:fillRect/>
          </a:stretch>
        </p:blipFill>
        <p:spPr>
          <a:xfrm>
            <a:off x="6267450" y="942975"/>
            <a:ext cx="5924550" cy="5915025"/>
          </a:xfrm>
          <a:prstGeom prst="rect">
            <a:avLst/>
          </a:prstGeom>
        </p:spPr>
      </p:pic>
      <p:sp>
        <p:nvSpPr>
          <p:cNvPr id="4" name="Content Placeholder 3">
            <a:extLst>
              <a:ext uri="{FF2B5EF4-FFF2-40B4-BE49-F238E27FC236}">
                <a16:creationId xmlns:a16="http://schemas.microsoft.com/office/drawing/2014/main" id="{447123D3-6FFE-0874-0A1F-3607E8C42EF2}"/>
              </a:ext>
            </a:extLst>
          </p:cNvPr>
          <p:cNvSpPr>
            <a:spLocks noGrp="1"/>
          </p:cNvSpPr>
          <p:nvPr>
            <p:ph idx="1"/>
          </p:nvPr>
        </p:nvSpPr>
        <p:spPr/>
        <p:txBody>
          <a:bodyPr/>
          <a:lstStyle/>
          <a:p>
            <a:r>
              <a:rPr lang="en-GB">
                <a:solidFill>
                  <a:schemeClr val="tx1"/>
                </a:solidFill>
              </a:rPr>
              <a:t>Applying RF pulses to muon-nuclear spin systems allows more precise measurements of their interactions like NMR pulse sequences</a:t>
            </a:r>
          </a:p>
          <a:p>
            <a:r>
              <a:rPr lang="en-GB">
                <a:solidFill>
                  <a:schemeClr val="tx1"/>
                </a:solidFill>
              </a:rPr>
              <a:t>Muon lifetime makes it challenging to do more than the most basic pulse sequences</a:t>
            </a:r>
          </a:p>
          <a:p>
            <a:r>
              <a:rPr lang="en-GB">
                <a:solidFill>
                  <a:schemeClr val="tx1"/>
                </a:solidFill>
              </a:rPr>
              <a:t>Measurements already extend to 20</a:t>
            </a:r>
            <a:r>
              <a:rPr lang="el-GR">
                <a:solidFill>
                  <a:schemeClr val="tx1"/>
                </a:solidFill>
                <a:cs typeface="Calibri" panose="020F0502020204030204" pitchFamily="34" charset="0"/>
              </a:rPr>
              <a:t>μ</a:t>
            </a:r>
            <a:r>
              <a:rPr lang="en-GB">
                <a:solidFill>
                  <a:schemeClr val="tx1"/>
                </a:solidFill>
                <a:cs typeface="Calibri" panose="020F0502020204030204" pitchFamily="34" charset="0"/>
              </a:rPr>
              <a:t>s but data collection takes several hours</a:t>
            </a:r>
          </a:p>
          <a:p>
            <a:r>
              <a:rPr lang="en-GB">
                <a:solidFill>
                  <a:schemeClr val="tx1"/>
                </a:solidFill>
                <a:cs typeface="Calibri" panose="020F0502020204030204" pitchFamily="34" charset="0"/>
              </a:rPr>
              <a:t>Rate increase should make currently challenging experiments more routine and enable more complicated pulse sequences in future</a:t>
            </a:r>
            <a:endParaRPr lang="en-GB">
              <a:solidFill>
                <a:schemeClr val="tx1"/>
              </a:solidFill>
            </a:endParaRPr>
          </a:p>
          <a:p>
            <a:endParaRPr lang="en-GB">
              <a:solidFill>
                <a:schemeClr val="tx1"/>
              </a:solidFill>
            </a:endParaRPr>
          </a:p>
        </p:txBody>
      </p:sp>
      <p:pic>
        <p:nvPicPr>
          <p:cNvPr id="8" name="Picture Placeholder 7" descr="A graph of a function&#10;&#10;AI-generated content may be incorrect.">
            <a:extLst>
              <a:ext uri="{FF2B5EF4-FFF2-40B4-BE49-F238E27FC236}">
                <a16:creationId xmlns:a16="http://schemas.microsoft.com/office/drawing/2014/main" id="{B39F5A16-674E-B86A-7779-942D560A2EF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9614"/>
          <a:stretch>
            <a:fillRect/>
          </a:stretch>
        </p:blipFill>
        <p:spPr>
          <a:xfrm>
            <a:off x="0" y="4666758"/>
            <a:ext cx="2821838" cy="2191242"/>
          </a:xfrm>
          <a:prstGeom prst="rect">
            <a:avLst/>
          </a:prstGeom>
        </p:spPr>
      </p:pic>
      <p:pic>
        <p:nvPicPr>
          <p:cNvPr id="10" name="Picture 9" descr="A child holding a bowl&#10;&#10;AI-generated content may be incorrect.">
            <a:extLst>
              <a:ext uri="{FF2B5EF4-FFF2-40B4-BE49-F238E27FC236}">
                <a16:creationId xmlns:a16="http://schemas.microsoft.com/office/drawing/2014/main" id="{AC107862-1EA8-070B-7354-A732A660AD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9392" y="5081587"/>
            <a:ext cx="2743200" cy="1666875"/>
          </a:xfrm>
          <a:prstGeom prst="rect">
            <a:avLst/>
          </a:prstGeom>
        </p:spPr>
      </p:pic>
      <p:sp>
        <p:nvSpPr>
          <p:cNvPr id="13" name="Oval 12">
            <a:extLst>
              <a:ext uri="{FF2B5EF4-FFF2-40B4-BE49-F238E27FC236}">
                <a16:creationId xmlns:a16="http://schemas.microsoft.com/office/drawing/2014/main" id="{E8807BC0-B488-16BE-0665-1DC6A67306F7}"/>
              </a:ext>
            </a:extLst>
          </p:cNvPr>
          <p:cNvSpPr/>
          <p:nvPr/>
        </p:nvSpPr>
        <p:spPr>
          <a:xfrm>
            <a:off x="4330914" y="5778010"/>
            <a:ext cx="531446" cy="53144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µ</a:t>
            </a:r>
          </a:p>
        </p:txBody>
      </p:sp>
    </p:spTree>
    <p:extLst>
      <p:ext uri="{BB962C8B-B14F-4D97-AF65-F5344CB8AC3E}">
        <p14:creationId xmlns:p14="http://schemas.microsoft.com/office/powerpoint/2010/main" val="796617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9F572-57DC-4792-BFDA-FDA0B883A5D7}"/>
              </a:ext>
            </a:extLst>
          </p:cNvPr>
          <p:cNvSpPr>
            <a:spLocks noGrp="1"/>
          </p:cNvSpPr>
          <p:nvPr>
            <p:ph type="title"/>
          </p:nvPr>
        </p:nvSpPr>
        <p:spPr/>
        <p:txBody>
          <a:bodyPr/>
          <a:lstStyle/>
          <a:p>
            <a:r>
              <a:rPr lang="en-GB"/>
              <a:t>Science benefits – </a:t>
            </a:r>
            <a:r>
              <a:rPr lang="en-GB">
                <a:latin typeface="+mn-lt"/>
              </a:rPr>
              <a:t>Vector-</a:t>
            </a:r>
            <a:r>
              <a:rPr lang="el-GR">
                <a:latin typeface="+mn-lt"/>
                <a:cs typeface="Calibri" panose="020F0502020204030204" pitchFamily="34" charset="0"/>
              </a:rPr>
              <a:t>μ</a:t>
            </a:r>
            <a:r>
              <a:rPr lang="en-GB">
                <a:latin typeface="+mn-lt"/>
                <a:cs typeface="Calibri" panose="020F0502020204030204" pitchFamily="34" charset="0"/>
              </a:rPr>
              <a:t>SR</a:t>
            </a:r>
            <a:endParaRPr lang="en-GB">
              <a:latin typeface="+mn-lt"/>
            </a:endParaRPr>
          </a:p>
        </p:txBody>
      </p:sp>
      <p:sp>
        <p:nvSpPr>
          <p:cNvPr id="3" name="Text Placeholder 2">
            <a:extLst>
              <a:ext uri="{FF2B5EF4-FFF2-40B4-BE49-F238E27FC236}">
                <a16:creationId xmlns:a16="http://schemas.microsoft.com/office/drawing/2014/main" id="{B479B584-DF60-4387-955F-C1C28229F557}"/>
              </a:ext>
            </a:extLst>
          </p:cNvPr>
          <p:cNvSpPr>
            <a:spLocks noGrp="1"/>
          </p:cNvSpPr>
          <p:nvPr>
            <p:ph type="body" idx="1"/>
          </p:nvPr>
        </p:nvSpPr>
        <p:spPr>
          <a:xfrm>
            <a:off x="371475" y="1825625"/>
            <a:ext cx="5648325" cy="4351338"/>
          </a:xfrm>
        </p:spPr>
        <p:txBody>
          <a:bodyPr>
            <a:normAutofit/>
          </a:bodyPr>
          <a:lstStyle/>
          <a:p>
            <a:r>
              <a:rPr lang="en-GB" sz="2800">
                <a:solidFill>
                  <a:schemeClr val="tx1"/>
                </a:solidFill>
              </a:rPr>
              <a:t>Aligned crystalline samples</a:t>
            </a:r>
          </a:p>
          <a:p>
            <a:pPr lvl="1"/>
            <a:r>
              <a:rPr lang="en-GB" sz="2600">
                <a:solidFill>
                  <a:schemeClr val="tx1"/>
                </a:solidFill>
              </a:rPr>
              <a:t>Superconductors</a:t>
            </a:r>
          </a:p>
          <a:p>
            <a:pPr lvl="1"/>
            <a:r>
              <a:rPr lang="en-GB" sz="2600">
                <a:solidFill>
                  <a:schemeClr val="tx1"/>
                </a:solidFill>
              </a:rPr>
              <a:t>Ordered magnets</a:t>
            </a:r>
          </a:p>
          <a:p>
            <a:r>
              <a:rPr lang="en-GB" sz="2800">
                <a:solidFill>
                  <a:schemeClr val="tx1"/>
                </a:solidFill>
              </a:rPr>
              <a:t>With or without spin rotator</a:t>
            </a:r>
          </a:p>
          <a:p>
            <a:pPr lvl="1"/>
            <a:r>
              <a:rPr lang="en-GB" sz="2600">
                <a:solidFill>
                  <a:schemeClr val="tx1"/>
                </a:solidFill>
              </a:rPr>
              <a:t>Apply B-fields on two axes</a:t>
            </a:r>
          </a:p>
          <a:p>
            <a:pPr lvl="1"/>
            <a:r>
              <a:rPr lang="en-GB" sz="2600">
                <a:solidFill>
                  <a:schemeClr val="tx1"/>
                </a:solidFill>
              </a:rPr>
              <a:t>Find direction of internal fields</a:t>
            </a:r>
          </a:p>
          <a:p>
            <a:r>
              <a:rPr lang="en-GB" sz="2800">
                <a:solidFill>
                  <a:schemeClr val="tx1"/>
                </a:solidFill>
              </a:rPr>
              <a:t>Underexplored area to date</a:t>
            </a:r>
          </a:p>
        </p:txBody>
      </p:sp>
      <p:pic>
        <p:nvPicPr>
          <p:cNvPr id="6" name="Picture 5" descr="A person wearing a garment&#10;&#10;Description automatically generated with low confidence">
            <a:extLst>
              <a:ext uri="{FF2B5EF4-FFF2-40B4-BE49-F238E27FC236}">
                <a16:creationId xmlns:a16="http://schemas.microsoft.com/office/drawing/2014/main" id="{38EDDF41-48D2-48A0-A07F-AA7E9DC89C7D}"/>
              </a:ext>
            </a:extLst>
          </p:cNvPr>
          <p:cNvPicPr>
            <a:picLocks noChangeAspect="1"/>
          </p:cNvPicPr>
          <p:nvPr/>
        </p:nvPicPr>
        <p:blipFill>
          <a:blip r:embed="rId2"/>
          <a:stretch>
            <a:fillRect/>
          </a:stretch>
        </p:blipFill>
        <p:spPr>
          <a:xfrm>
            <a:off x="8721" y="122897"/>
            <a:ext cx="877714" cy="1455002"/>
          </a:xfrm>
          <a:prstGeom prst="rect">
            <a:avLst/>
          </a:prstGeom>
        </p:spPr>
      </p:pic>
      <p:pic>
        <p:nvPicPr>
          <p:cNvPr id="8" name="Picture 7" descr="Shape&#10;&#10;Description automatically generated with low confidence">
            <a:extLst>
              <a:ext uri="{FF2B5EF4-FFF2-40B4-BE49-F238E27FC236}">
                <a16:creationId xmlns:a16="http://schemas.microsoft.com/office/drawing/2014/main" id="{3EB966F4-00AA-4FFE-8E2A-F7275A172FD6}"/>
              </a:ext>
            </a:extLst>
          </p:cNvPr>
          <p:cNvPicPr>
            <a:picLocks noChangeAspect="1"/>
          </p:cNvPicPr>
          <p:nvPr/>
        </p:nvPicPr>
        <p:blipFill>
          <a:blip r:embed="rId3"/>
          <a:stretch>
            <a:fillRect/>
          </a:stretch>
        </p:blipFill>
        <p:spPr>
          <a:xfrm>
            <a:off x="6332680" y="279048"/>
            <a:ext cx="5343384" cy="6299904"/>
          </a:xfrm>
          <a:prstGeom prst="rect">
            <a:avLst/>
          </a:prstGeom>
        </p:spPr>
      </p:pic>
    </p:spTree>
    <p:extLst>
      <p:ext uri="{BB962C8B-B14F-4D97-AF65-F5344CB8AC3E}">
        <p14:creationId xmlns:p14="http://schemas.microsoft.com/office/powerpoint/2010/main" val="3204256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9EEA9-476C-36E7-B309-FC98F96BADDD}"/>
              </a:ext>
            </a:extLst>
          </p:cNvPr>
          <p:cNvSpPr>
            <a:spLocks noGrp="1"/>
          </p:cNvSpPr>
          <p:nvPr>
            <p:ph type="title"/>
          </p:nvPr>
        </p:nvSpPr>
        <p:spPr>
          <a:xfrm>
            <a:off x="266700" y="365125"/>
            <a:ext cx="7213092" cy="574675"/>
          </a:xfrm>
        </p:spPr>
        <p:txBody>
          <a:bodyPr>
            <a:normAutofit/>
          </a:bodyPr>
          <a:lstStyle/>
          <a:p>
            <a:r>
              <a:rPr lang="en-GB"/>
              <a:t>Science benefits – The fast and the slow</a:t>
            </a:r>
          </a:p>
        </p:txBody>
      </p:sp>
      <p:sp>
        <p:nvSpPr>
          <p:cNvPr id="4" name="Content Placeholder 3">
            <a:extLst>
              <a:ext uri="{FF2B5EF4-FFF2-40B4-BE49-F238E27FC236}">
                <a16:creationId xmlns:a16="http://schemas.microsoft.com/office/drawing/2014/main" id="{281AC7F0-D6B0-BF3F-0D59-0AF32D30F98D}"/>
              </a:ext>
            </a:extLst>
          </p:cNvPr>
          <p:cNvSpPr>
            <a:spLocks noGrp="1"/>
          </p:cNvSpPr>
          <p:nvPr>
            <p:ph idx="1"/>
          </p:nvPr>
        </p:nvSpPr>
        <p:spPr>
          <a:xfrm>
            <a:off x="266700" y="1304924"/>
            <a:ext cx="5829300" cy="4586631"/>
          </a:xfrm>
        </p:spPr>
        <p:txBody>
          <a:bodyPr>
            <a:normAutofit/>
          </a:bodyPr>
          <a:lstStyle/>
          <a:p>
            <a:pPr marL="342900" indent="-342900">
              <a:buFont typeface="Arial" panose="020B0604020202020204" pitchFamily="34" charset="0"/>
              <a:buChar char="•"/>
            </a:pPr>
            <a:r>
              <a:rPr lang="en-GB" sz="2800">
                <a:solidFill>
                  <a:schemeClr val="tx1"/>
                </a:solidFill>
              </a:rPr>
              <a:t>Some samples need both high- and low-resolution muon data</a:t>
            </a:r>
          </a:p>
          <a:p>
            <a:pPr marL="342900" indent="-342900">
              <a:buFont typeface="Arial" panose="020B0604020202020204" pitchFamily="34" charset="0"/>
              <a:buChar char="•"/>
            </a:pPr>
            <a:r>
              <a:rPr lang="en-GB" sz="2800">
                <a:solidFill>
                  <a:schemeClr val="tx1"/>
                </a:solidFill>
              </a:rPr>
              <a:t>Currently need two experiments at different muon sources</a:t>
            </a:r>
          </a:p>
          <a:p>
            <a:pPr marL="342900" indent="-342900">
              <a:buFont typeface="Arial" panose="020B0604020202020204" pitchFamily="34" charset="0"/>
              <a:buChar char="•"/>
            </a:pPr>
            <a:r>
              <a:rPr lang="en-GB" sz="2800">
                <a:solidFill>
                  <a:schemeClr val="tx1"/>
                </a:solidFill>
              </a:rPr>
              <a:t>Magnetic order with:</a:t>
            </a:r>
          </a:p>
          <a:p>
            <a:pPr marL="800100" lvl="1" indent="-342900">
              <a:buFont typeface="Arial" panose="020B0604020202020204" pitchFamily="34" charset="0"/>
              <a:buChar char="•"/>
            </a:pPr>
            <a:r>
              <a:rPr lang="en-GB" sz="2600">
                <a:solidFill>
                  <a:schemeClr val="tx1"/>
                </a:solidFill>
              </a:rPr>
              <a:t>Paramagnetic behaviour </a:t>
            </a:r>
          </a:p>
          <a:p>
            <a:pPr marL="800100" lvl="1" indent="-342900">
              <a:buFont typeface="Arial" panose="020B0604020202020204" pitchFamily="34" charset="0"/>
              <a:buChar char="•"/>
            </a:pPr>
            <a:r>
              <a:rPr lang="en-GB" sz="2600">
                <a:solidFill>
                  <a:schemeClr val="tx1"/>
                </a:solidFill>
              </a:rPr>
              <a:t>Changing volume fractions</a:t>
            </a:r>
          </a:p>
          <a:p>
            <a:pPr marL="800100" lvl="1" indent="-342900">
              <a:buFont typeface="Arial" panose="020B0604020202020204" pitchFamily="34" charset="0"/>
              <a:buChar char="•"/>
            </a:pPr>
            <a:r>
              <a:rPr lang="en-GB" sz="2600">
                <a:solidFill>
                  <a:schemeClr val="tx1"/>
                </a:solidFill>
              </a:rPr>
              <a:t>F-</a:t>
            </a:r>
            <a:r>
              <a:rPr lang="el-GR" sz="2600">
                <a:solidFill>
                  <a:schemeClr val="tx1"/>
                </a:solidFill>
                <a:latin typeface="Calibri" panose="020F0502020204030204" pitchFamily="34" charset="0"/>
                <a:cs typeface="Calibri" panose="020F0502020204030204" pitchFamily="34" charset="0"/>
              </a:rPr>
              <a:t>μ</a:t>
            </a:r>
            <a:r>
              <a:rPr lang="en-GB" sz="2600">
                <a:solidFill>
                  <a:schemeClr val="tx1"/>
                </a:solidFill>
                <a:latin typeface="Calibri" panose="020F0502020204030204" pitchFamily="34" charset="0"/>
                <a:cs typeface="Calibri" panose="020F0502020204030204" pitchFamily="34" charset="0"/>
              </a:rPr>
              <a:t>-</a:t>
            </a:r>
            <a:r>
              <a:rPr lang="en-GB" sz="2600">
                <a:solidFill>
                  <a:schemeClr val="tx1"/>
                </a:solidFill>
              </a:rPr>
              <a:t>F oscillations</a:t>
            </a:r>
          </a:p>
          <a:p>
            <a:pPr marL="342900" indent="-342900">
              <a:buFont typeface="Arial" panose="020B0604020202020204" pitchFamily="34" charset="0"/>
              <a:buChar char="•"/>
            </a:pPr>
            <a:r>
              <a:rPr lang="en-GB" sz="2800">
                <a:solidFill>
                  <a:schemeClr val="tx1"/>
                </a:solidFill>
              </a:rPr>
              <a:t>TRSB superconductors are likely to benefit from this too</a:t>
            </a:r>
            <a:endParaRPr lang="en-GB">
              <a:solidFill>
                <a:schemeClr val="tx1"/>
              </a:solidFill>
            </a:endParaRPr>
          </a:p>
        </p:txBody>
      </p:sp>
      <p:pic>
        <p:nvPicPr>
          <p:cNvPr id="8" name="Picture 7">
            <a:extLst>
              <a:ext uri="{FF2B5EF4-FFF2-40B4-BE49-F238E27FC236}">
                <a16:creationId xmlns:a16="http://schemas.microsoft.com/office/drawing/2014/main" id="{0A4A7219-3A03-5789-3761-006C3E5E5AC0}"/>
              </a:ext>
            </a:extLst>
          </p:cNvPr>
          <p:cNvPicPr>
            <a:picLocks noChangeAspect="1"/>
          </p:cNvPicPr>
          <p:nvPr/>
        </p:nvPicPr>
        <p:blipFill>
          <a:blip r:embed="rId2"/>
          <a:stretch>
            <a:fillRect/>
          </a:stretch>
        </p:blipFill>
        <p:spPr>
          <a:xfrm>
            <a:off x="6169025" y="2025642"/>
            <a:ext cx="5756275" cy="1837847"/>
          </a:xfrm>
          <a:prstGeom prst="rect">
            <a:avLst/>
          </a:prstGeom>
        </p:spPr>
      </p:pic>
      <p:sp>
        <p:nvSpPr>
          <p:cNvPr id="7" name="TextBox 6">
            <a:extLst>
              <a:ext uri="{FF2B5EF4-FFF2-40B4-BE49-F238E27FC236}">
                <a16:creationId xmlns:a16="http://schemas.microsoft.com/office/drawing/2014/main" id="{02CEC504-A326-C136-744F-ED34B3DAFF41}"/>
              </a:ext>
            </a:extLst>
          </p:cNvPr>
          <p:cNvSpPr txBox="1"/>
          <p:nvPr/>
        </p:nvSpPr>
        <p:spPr>
          <a:xfrm>
            <a:off x="8417592" y="1491465"/>
            <a:ext cx="1259139" cy="369332"/>
          </a:xfrm>
          <a:prstGeom prst="rect">
            <a:avLst/>
          </a:prstGeom>
          <a:noFill/>
        </p:spPr>
        <p:txBody>
          <a:bodyPr wrap="square">
            <a:spAutoFit/>
          </a:bodyPr>
          <a:lstStyle/>
          <a:p>
            <a:pPr algn="ctr"/>
            <a:r>
              <a:rPr lang="en-GB" err="1"/>
              <a:t>Barlowite</a:t>
            </a:r>
            <a:endParaRPr lang="en-GB"/>
          </a:p>
        </p:txBody>
      </p:sp>
    </p:spTree>
    <p:extLst>
      <p:ext uri="{BB962C8B-B14F-4D97-AF65-F5344CB8AC3E}">
        <p14:creationId xmlns:p14="http://schemas.microsoft.com/office/powerpoint/2010/main" val="355519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355BE-304E-C8CE-012C-E70001B423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35BF77-1B9C-349B-F598-0909BE1E201C}"/>
              </a:ext>
            </a:extLst>
          </p:cNvPr>
          <p:cNvSpPr>
            <a:spLocks noGrp="1"/>
          </p:cNvSpPr>
          <p:nvPr>
            <p:ph type="title"/>
          </p:nvPr>
        </p:nvSpPr>
        <p:spPr>
          <a:xfrm>
            <a:off x="266700" y="365125"/>
            <a:ext cx="7843630" cy="574675"/>
          </a:xfrm>
        </p:spPr>
        <p:txBody>
          <a:bodyPr>
            <a:normAutofit/>
          </a:bodyPr>
          <a:lstStyle/>
          <a:p>
            <a:r>
              <a:rPr lang="en-GB"/>
              <a:t>Science benefits – Measuring smaller samples</a:t>
            </a:r>
          </a:p>
        </p:txBody>
      </p:sp>
      <p:sp>
        <p:nvSpPr>
          <p:cNvPr id="6" name="Text Placeholder 3">
            <a:extLst>
              <a:ext uri="{FF2B5EF4-FFF2-40B4-BE49-F238E27FC236}">
                <a16:creationId xmlns:a16="http://schemas.microsoft.com/office/drawing/2014/main" id="{7D847DBF-1345-BFFB-6520-5EE30D76705E}"/>
              </a:ext>
            </a:extLst>
          </p:cNvPr>
          <p:cNvSpPr txBox="1">
            <a:spLocks/>
          </p:cNvSpPr>
          <p:nvPr/>
        </p:nvSpPr>
        <p:spPr>
          <a:xfrm>
            <a:off x="5294089" y="1461316"/>
            <a:ext cx="6242051" cy="451961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accent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MuSR: </a:t>
            </a:r>
          </a:p>
          <a:p>
            <a:pPr lvl="1"/>
            <a:r>
              <a:rPr lang="en-GB" sz="1600"/>
              <a:t>Muons stop in sample and holder (min. ~1cm</a:t>
            </a:r>
            <a:r>
              <a:rPr lang="en-GB" sz="1600" baseline="30000"/>
              <a:t>2</a:t>
            </a:r>
            <a:r>
              <a:rPr lang="en-GB" sz="1600"/>
              <a:t>, ~200mg)</a:t>
            </a:r>
          </a:p>
          <a:p>
            <a:pPr lvl="1"/>
            <a:r>
              <a:rPr lang="en-GB" sz="1600"/>
              <a:t>Cryostat keeps its own vacuum, quick changes</a:t>
            </a:r>
          </a:p>
          <a:p>
            <a:pPr lvl="1"/>
            <a:r>
              <a:rPr lang="en-GB" sz="1600"/>
              <a:t>Background can be significant on smallest samples</a:t>
            </a:r>
          </a:p>
          <a:p>
            <a:r>
              <a:rPr lang="en-GB"/>
              <a:t>EMU and HiFi: </a:t>
            </a:r>
          </a:p>
          <a:p>
            <a:pPr lvl="1"/>
            <a:r>
              <a:rPr lang="en-GB" sz="1600"/>
              <a:t>Can use small ‘flypast’ holder (min. ~0.1cm</a:t>
            </a:r>
            <a:r>
              <a:rPr lang="en-GB" sz="1600" baseline="30000"/>
              <a:t>2</a:t>
            </a:r>
            <a:r>
              <a:rPr lang="en-GB" sz="1600"/>
              <a:t>, ~20mg)</a:t>
            </a:r>
          </a:p>
          <a:p>
            <a:pPr lvl="1"/>
            <a:r>
              <a:rPr lang="en-GB" sz="1600"/>
              <a:t>Cryostat shares vacuum with instrument, slow changes</a:t>
            </a:r>
          </a:p>
          <a:p>
            <a:r>
              <a:rPr lang="en-GB"/>
              <a:t>Super-MuSR:</a:t>
            </a:r>
          </a:p>
          <a:p>
            <a:pPr lvl="1"/>
            <a:r>
              <a:rPr lang="en-GB" sz="1600"/>
              <a:t>Both options will be possible</a:t>
            </a:r>
          </a:p>
          <a:p>
            <a:pPr lvl="1"/>
            <a:r>
              <a:rPr lang="en-GB" sz="1600"/>
              <a:t>Flypast likely to be popular as lots of new materials only come in small quantities</a:t>
            </a:r>
          </a:p>
          <a:p>
            <a:pPr lvl="1"/>
            <a:r>
              <a:rPr lang="en-GB" sz="1600"/>
              <a:t>Need to balance the desires of individual users with efficiently running the full programme</a:t>
            </a:r>
          </a:p>
        </p:txBody>
      </p:sp>
      <p:graphicFrame>
        <p:nvGraphicFramePr>
          <p:cNvPr id="11" name="Chart 10">
            <a:extLst>
              <a:ext uri="{FF2B5EF4-FFF2-40B4-BE49-F238E27FC236}">
                <a16:creationId xmlns:a16="http://schemas.microsoft.com/office/drawing/2014/main" id="{3978877A-4ADA-C983-DCB1-46AEA89EC903}"/>
              </a:ext>
            </a:extLst>
          </p:cNvPr>
          <p:cNvGraphicFramePr>
            <a:graphicFrameLocks/>
          </p:cNvGraphicFramePr>
          <p:nvPr>
            <p:extLst>
              <p:ext uri="{D42A27DB-BD31-4B8C-83A1-F6EECF244321}">
                <p14:modId xmlns:p14="http://schemas.microsoft.com/office/powerpoint/2010/main" val="3634230937"/>
              </p:ext>
            </p:extLst>
          </p:nvPr>
        </p:nvGraphicFramePr>
        <p:xfrm>
          <a:off x="266700" y="2057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1905DF2D-D844-378E-9BF1-F391528B8E12}"/>
              </a:ext>
            </a:extLst>
          </p:cNvPr>
          <p:cNvSpPr txBox="1"/>
          <p:nvPr/>
        </p:nvSpPr>
        <p:spPr>
          <a:xfrm>
            <a:off x="3253408" y="2809461"/>
            <a:ext cx="1398140" cy="307777"/>
          </a:xfrm>
          <a:prstGeom prst="rect">
            <a:avLst/>
          </a:prstGeom>
          <a:noFill/>
        </p:spPr>
        <p:txBody>
          <a:bodyPr wrap="none" rtlCol="0">
            <a:spAutoFit/>
          </a:bodyPr>
          <a:lstStyle/>
          <a:p>
            <a:r>
              <a:rPr lang="en-GB" sz="1400"/>
              <a:t>4x4mm sample</a:t>
            </a:r>
          </a:p>
        </p:txBody>
      </p:sp>
    </p:spTree>
    <p:extLst>
      <p:ext uri="{BB962C8B-B14F-4D97-AF65-F5344CB8AC3E}">
        <p14:creationId xmlns:p14="http://schemas.microsoft.com/office/powerpoint/2010/main" val="1428862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07BD7-958B-120F-6DC0-BDAAC15CEC95}"/>
              </a:ext>
            </a:extLst>
          </p:cNvPr>
          <p:cNvSpPr>
            <a:spLocks noGrp="1"/>
          </p:cNvSpPr>
          <p:nvPr>
            <p:ph type="title"/>
          </p:nvPr>
        </p:nvSpPr>
        <p:spPr/>
        <p:txBody>
          <a:bodyPr/>
          <a:lstStyle/>
          <a:p>
            <a:r>
              <a:rPr lang="en-GB"/>
              <a:t>Science benefits – Transient </a:t>
            </a:r>
            <a:r>
              <a:rPr lang="el-GR"/>
              <a:t>μ</a:t>
            </a:r>
            <a:r>
              <a:rPr lang="en-GB"/>
              <a:t>SR</a:t>
            </a:r>
          </a:p>
        </p:txBody>
      </p:sp>
      <p:sp>
        <p:nvSpPr>
          <p:cNvPr id="5" name="Text Placeholder 4">
            <a:extLst>
              <a:ext uri="{FF2B5EF4-FFF2-40B4-BE49-F238E27FC236}">
                <a16:creationId xmlns:a16="http://schemas.microsoft.com/office/drawing/2014/main" id="{DA42CE5E-9A46-CFB0-8C89-9A58C0F03107}"/>
              </a:ext>
            </a:extLst>
          </p:cNvPr>
          <p:cNvSpPr txBox="1">
            <a:spLocks/>
          </p:cNvSpPr>
          <p:nvPr/>
        </p:nvSpPr>
        <p:spPr>
          <a:xfrm>
            <a:off x="371476" y="994094"/>
            <a:ext cx="3559256" cy="823912"/>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b="1">
                <a:solidFill>
                  <a:schemeClr val="tx1"/>
                </a:solidFill>
              </a:rPr>
              <a:t>Battery cycling</a:t>
            </a:r>
          </a:p>
        </p:txBody>
      </p:sp>
      <p:sp>
        <p:nvSpPr>
          <p:cNvPr id="6" name="Text Placeholder 6">
            <a:extLst>
              <a:ext uri="{FF2B5EF4-FFF2-40B4-BE49-F238E27FC236}">
                <a16:creationId xmlns:a16="http://schemas.microsoft.com/office/drawing/2014/main" id="{A8CA3E60-7371-D96C-5703-4DBD38DC3830}"/>
              </a:ext>
            </a:extLst>
          </p:cNvPr>
          <p:cNvSpPr txBox="1">
            <a:spLocks/>
          </p:cNvSpPr>
          <p:nvPr/>
        </p:nvSpPr>
        <p:spPr>
          <a:xfrm>
            <a:off x="8261266" y="994094"/>
            <a:ext cx="3094122" cy="825562"/>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Arial" panose="020B0604020202020204" pitchFamily="34" charset="0"/>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b="1">
                <a:solidFill>
                  <a:schemeClr val="tx1"/>
                </a:solidFill>
              </a:rPr>
              <a:t>Field scans</a:t>
            </a:r>
          </a:p>
        </p:txBody>
      </p:sp>
      <p:sp>
        <p:nvSpPr>
          <p:cNvPr id="7" name="Text Placeholder 6">
            <a:extLst>
              <a:ext uri="{FF2B5EF4-FFF2-40B4-BE49-F238E27FC236}">
                <a16:creationId xmlns:a16="http://schemas.microsoft.com/office/drawing/2014/main" id="{2079E2CD-CC8B-1D6F-CA8D-661CE833C31D}"/>
              </a:ext>
            </a:extLst>
          </p:cNvPr>
          <p:cNvSpPr txBox="1">
            <a:spLocks/>
          </p:cNvSpPr>
          <p:nvPr/>
        </p:nvSpPr>
        <p:spPr>
          <a:xfrm>
            <a:off x="4281053" y="994095"/>
            <a:ext cx="3559256" cy="703389"/>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chemeClr val="dk1"/>
              </a:buClr>
              <a:buSzPts val="2400"/>
              <a:buFont typeface="Noto Sans Symbols"/>
              <a:buNone/>
              <a:defRPr sz="2400" b="1" i="0" u="none" strike="noStrike" cap="none">
                <a:solidFill>
                  <a:schemeClr val="accent4"/>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Noto Sans Symbols"/>
              <a:buNone/>
              <a:defRPr sz="2000" b="1" i="0" u="none" strike="noStrike" cap="none">
                <a:solidFill>
                  <a:schemeClr val="accent4"/>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Noto Sans Symbols"/>
              <a:buNone/>
              <a:defRPr sz="1800" b="1" i="0" u="none" strike="noStrike" cap="none">
                <a:solidFill>
                  <a:schemeClr val="accent4"/>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Noto Sans Symbols"/>
              <a:buNone/>
              <a:defRPr sz="1600" b="1" i="0" u="none" strike="noStrike" cap="none">
                <a:solidFill>
                  <a:schemeClr val="accent4"/>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Noto Sans Symbols"/>
              <a:buNone/>
              <a:defRPr sz="1600" b="1" i="0" u="none" strike="noStrike" cap="none">
                <a:solidFill>
                  <a:schemeClr val="accent4"/>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pPr algn="ctr"/>
            <a:r>
              <a:rPr lang="en-GB">
                <a:solidFill>
                  <a:schemeClr val="tx1"/>
                </a:solidFill>
              </a:rPr>
              <a:t>Temperature scans</a:t>
            </a:r>
          </a:p>
        </p:txBody>
      </p:sp>
      <p:sp>
        <p:nvSpPr>
          <p:cNvPr id="9" name="TextBox 8">
            <a:extLst>
              <a:ext uri="{FF2B5EF4-FFF2-40B4-BE49-F238E27FC236}">
                <a16:creationId xmlns:a16="http://schemas.microsoft.com/office/drawing/2014/main" id="{D8F0E6A5-E9F8-099F-8BCB-B41FBFC461E8}"/>
              </a:ext>
            </a:extLst>
          </p:cNvPr>
          <p:cNvSpPr txBox="1"/>
          <p:nvPr/>
        </p:nvSpPr>
        <p:spPr>
          <a:xfrm>
            <a:off x="8277297" y="4013770"/>
            <a:ext cx="3062057" cy="1200329"/>
          </a:xfrm>
          <a:prstGeom prst="rect">
            <a:avLst/>
          </a:prstGeom>
          <a:noFill/>
        </p:spPr>
        <p:txBody>
          <a:bodyPr wrap="none" rtlCol="0">
            <a:spAutoFit/>
          </a:bodyPr>
          <a:lstStyle/>
          <a:p>
            <a:r>
              <a:rPr lang="en-GB" sz="2400"/>
              <a:t>Studying muon spin </a:t>
            </a:r>
            <a:br>
              <a:rPr lang="en-GB" sz="2400"/>
            </a:br>
            <a:r>
              <a:rPr lang="en-GB" sz="2400"/>
              <a:t>resonance during</a:t>
            </a:r>
            <a:br>
              <a:rPr lang="en-GB" sz="2400"/>
            </a:br>
            <a:r>
              <a:rPr lang="en-GB" sz="2400"/>
              <a:t>magnetic field sweep</a:t>
            </a:r>
          </a:p>
        </p:txBody>
      </p:sp>
      <p:sp>
        <p:nvSpPr>
          <p:cNvPr id="10" name="TextBox 9">
            <a:extLst>
              <a:ext uri="{FF2B5EF4-FFF2-40B4-BE49-F238E27FC236}">
                <a16:creationId xmlns:a16="http://schemas.microsoft.com/office/drawing/2014/main" id="{98A8A7B4-AEA0-2307-3878-EEB23F63F865}"/>
              </a:ext>
            </a:extLst>
          </p:cNvPr>
          <p:cNvSpPr txBox="1"/>
          <p:nvPr/>
        </p:nvSpPr>
        <p:spPr>
          <a:xfrm>
            <a:off x="263525" y="4013770"/>
            <a:ext cx="3635111" cy="1200329"/>
          </a:xfrm>
          <a:prstGeom prst="rect">
            <a:avLst/>
          </a:prstGeom>
          <a:noFill/>
        </p:spPr>
        <p:txBody>
          <a:bodyPr wrap="square" rtlCol="0">
            <a:spAutoFit/>
          </a:bodyPr>
          <a:lstStyle/>
          <a:p>
            <a:r>
              <a:rPr lang="en-GB" sz="2400"/>
              <a:t>Data like this collected at commercial fast charging rates in pouch cells</a:t>
            </a:r>
          </a:p>
        </p:txBody>
      </p:sp>
      <p:sp>
        <p:nvSpPr>
          <p:cNvPr id="11" name="TextBox 10">
            <a:extLst>
              <a:ext uri="{FF2B5EF4-FFF2-40B4-BE49-F238E27FC236}">
                <a16:creationId xmlns:a16="http://schemas.microsoft.com/office/drawing/2014/main" id="{F2B72FFC-94C7-E16F-565C-EB90E44C3F12}"/>
              </a:ext>
            </a:extLst>
          </p:cNvPr>
          <p:cNvSpPr txBox="1"/>
          <p:nvPr/>
        </p:nvSpPr>
        <p:spPr>
          <a:xfrm>
            <a:off x="4154603" y="4006512"/>
            <a:ext cx="3882794" cy="1200329"/>
          </a:xfrm>
          <a:prstGeom prst="rect">
            <a:avLst/>
          </a:prstGeom>
          <a:noFill/>
        </p:spPr>
        <p:txBody>
          <a:bodyPr wrap="square" rtlCol="0">
            <a:spAutoFit/>
          </a:bodyPr>
          <a:lstStyle/>
          <a:p>
            <a:r>
              <a:rPr lang="en-GB" sz="2400"/>
              <a:t>Data like this could match </a:t>
            </a:r>
            <a:r>
              <a:rPr lang="en-GB" sz="2400" baseline="30000"/>
              <a:t>4</a:t>
            </a:r>
            <a:r>
              <a:rPr lang="en-GB" sz="2400"/>
              <a:t>He cryostat cooling rate</a:t>
            </a:r>
          </a:p>
          <a:p>
            <a:r>
              <a:rPr lang="en-GB" sz="2400"/>
              <a:t>Study details afterwards</a:t>
            </a:r>
          </a:p>
        </p:txBody>
      </p:sp>
      <p:pic>
        <p:nvPicPr>
          <p:cNvPr id="12" name="Picture 11" descr="Shape&#10;&#10;Description automatically generated with medium confidence">
            <a:extLst>
              <a:ext uri="{FF2B5EF4-FFF2-40B4-BE49-F238E27FC236}">
                <a16:creationId xmlns:a16="http://schemas.microsoft.com/office/drawing/2014/main" id="{8E86DB84-5A17-1BAE-7764-A82E8241E0B7}"/>
              </a:ext>
            </a:extLst>
          </p:cNvPr>
          <p:cNvPicPr>
            <a:picLocks noChangeAspect="1"/>
          </p:cNvPicPr>
          <p:nvPr/>
        </p:nvPicPr>
        <p:blipFill>
          <a:blip r:embed="rId2"/>
          <a:stretch>
            <a:fillRect/>
          </a:stretch>
        </p:blipFill>
        <p:spPr>
          <a:xfrm>
            <a:off x="4213722" y="1717420"/>
            <a:ext cx="3567708" cy="2296350"/>
          </a:xfrm>
          <a:prstGeom prst="rect">
            <a:avLst/>
          </a:prstGeom>
        </p:spPr>
      </p:pic>
      <p:pic>
        <p:nvPicPr>
          <p:cNvPr id="13" name="Content Placeholder 4">
            <a:extLst>
              <a:ext uri="{FF2B5EF4-FFF2-40B4-BE49-F238E27FC236}">
                <a16:creationId xmlns:a16="http://schemas.microsoft.com/office/drawing/2014/main" id="{5BB4A5E9-BAC9-CC50-3FCF-E5E2948796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439" y="1792114"/>
            <a:ext cx="3815694" cy="1833620"/>
          </a:xfrm>
          <a:prstGeom prst="rect">
            <a:avLst/>
          </a:prstGeom>
          <a:noFill/>
          <a:ln>
            <a:noFill/>
          </a:ln>
        </p:spPr>
      </p:pic>
      <p:cxnSp>
        <p:nvCxnSpPr>
          <p:cNvPr id="14" name="Straight Arrow Connector 13">
            <a:extLst>
              <a:ext uri="{FF2B5EF4-FFF2-40B4-BE49-F238E27FC236}">
                <a16:creationId xmlns:a16="http://schemas.microsoft.com/office/drawing/2014/main" id="{A66AF4CF-E599-62A0-FABD-DA03CE9DF252}"/>
              </a:ext>
            </a:extLst>
          </p:cNvPr>
          <p:cNvCxnSpPr>
            <a:cxnSpLocks/>
          </p:cNvCxnSpPr>
          <p:nvPr/>
        </p:nvCxnSpPr>
        <p:spPr>
          <a:xfrm flipV="1">
            <a:off x="569581" y="3688260"/>
            <a:ext cx="1258104" cy="3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8E2C7E7-DDE6-E738-6F01-8A3172D90A62}"/>
              </a:ext>
            </a:extLst>
          </p:cNvPr>
          <p:cNvCxnSpPr>
            <a:cxnSpLocks/>
          </p:cNvCxnSpPr>
          <p:nvPr/>
        </p:nvCxnSpPr>
        <p:spPr>
          <a:xfrm flipH="1" flipV="1">
            <a:off x="2387600" y="3688222"/>
            <a:ext cx="1266207" cy="3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039DA72-DD35-A4D1-582F-D1FB0FD1057D}"/>
              </a:ext>
            </a:extLst>
          </p:cNvPr>
          <p:cNvSpPr txBox="1"/>
          <p:nvPr/>
        </p:nvSpPr>
        <p:spPr>
          <a:xfrm>
            <a:off x="6259427" y="1818005"/>
            <a:ext cx="1595309" cy="400110"/>
          </a:xfrm>
          <a:prstGeom prst="rect">
            <a:avLst/>
          </a:prstGeom>
          <a:noFill/>
        </p:spPr>
        <p:txBody>
          <a:bodyPr wrap="none" rtlCol="0">
            <a:spAutoFit/>
          </a:bodyPr>
          <a:lstStyle/>
          <a:p>
            <a:r>
              <a:rPr lang="en-GB" sz="2000"/>
              <a:t>1 MuSR day</a:t>
            </a:r>
          </a:p>
        </p:txBody>
      </p:sp>
      <p:sp>
        <p:nvSpPr>
          <p:cNvPr id="18" name="TextBox 17">
            <a:extLst>
              <a:ext uri="{FF2B5EF4-FFF2-40B4-BE49-F238E27FC236}">
                <a16:creationId xmlns:a16="http://schemas.microsoft.com/office/drawing/2014/main" id="{2FD13D1B-CED2-546F-1731-62D2E97D0E32}"/>
              </a:ext>
            </a:extLst>
          </p:cNvPr>
          <p:cNvSpPr txBox="1"/>
          <p:nvPr/>
        </p:nvSpPr>
        <p:spPr>
          <a:xfrm>
            <a:off x="1235075" y="3031199"/>
            <a:ext cx="1580882" cy="400110"/>
          </a:xfrm>
          <a:prstGeom prst="rect">
            <a:avLst/>
          </a:prstGeom>
          <a:noFill/>
        </p:spPr>
        <p:txBody>
          <a:bodyPr wrap="none" rtlCol="0">
            <a:spAutoFit/>
          </a:bodyPr>
          <a:lstStyle/>
          <a:p>
            <a:r>
              <a:rPr lang="en-GB" sz="2000"/>
              <a:t>2 EMU days</a:t>
            </a:r>
          </a:p>
        </p:txBody>
      </p:sp>
      <p:sp>
        <p:nvSpPr>
          <p:cNvPr id="19" name="TextBox 18">
            <a:extLst>
              <a:ext uri="{FF2B5EF4-FFF2-40B4-BE49-F238E27FC236}">
                <a16:creationId xmlns:a16="http://schemas.microsoft.com/office/drawing/2014/main" id="{5E51EEBE-7CD5-F844-2A28-519195E3BFA1}"/>
              </a:ext>
            </a:extLst>
          </p:cNvPr>
          <p:cNvSpPr txBox="1"/>
          <p:nvPr/>
        </p:nvSpPr>
        <p:spPr>
          <a:xfrm>
            <a:off x="4656715" y="5485428"/>
            <a:ext cx="7013458" cy="830997"/>
          </a:xfrm>
          <a:prstGeom prst="rect">
            <a:avLst/>
          </a:prstGeom>
          <a:noFill/>
        </p:spPr>
        <p:txBody>
          <a:bodyPr wrap="none" rtlCol="0">
            <a:spAutoFit/>
          </a:bodyPr>
          <a:lstStyle/>
          <a:p>
            <a:r>
              <a:rPr lang="en-GB" sz="2400"/>
              <a:t>Many other types of sample can be changed over </a:t>
            </a:r>
            <a:br>
              <a:rPr lang="en-GB" sz="2400"/>
            </a:br>
            <a:r>
              <a:rPr lang="en-GB" sz="2400"/>
              <a:t>minutes or hours or repeatedly at higher rates</a:t>
            </a:r>
          </a:p>
        </p:txBody>
      </p:sp>
      <p:pic>
        <p:nvPicPr>
          <p:cNvPr id="1027" name="Picture 3">
            <a:extLst>
              <a:ext uri="{FF2B5EF4-FFF2-40B4-BE49-F238E27FC236}">
                <a16:creationId xmlns:a16="http://schemas.microsoft.com/office/drawing/2014/main" id="{997898F6-90C3-932D-DBD7-2CC4BB6910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3444" y="1717420"/>
            <a:ext cx="3094123" cy="2301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A1DD8FEE-C48C-C063-290A-6F71BA709E20}"/>
              </a:ext>
            </a:extLst>
          </p:cNvPr>
          <p:cNvSpPr txBox="1"/>
          <p:nvPr/>
        </p:nvSpPr>
        <p:spPr>
          <a:xfrm>
            <a:off x="8817510" y="1726503"/>
            <a:ext cx="1981633" cy="400110"/>
          </a:xfrm>
          <a:prstGeom prst="rect">
            <a:avLst/>
          </a:prstGeom>
          <a:noFill/>
        </p:spPr>
        <p:txBody>
          <a:bodyPr wrap="none" rtlCol="0">
            <a:spAutoFit/>
          </a:bodyPr>
          <a:lstStyle/>
          <a:p>
            <a:r>
              <a:rPr lang="en-GB" sz="2000"/>
              <a:t>HiFi prototyping</a:t>
            </a:r>
          </a:p>
        </p:txBody>
      </p:sp>
    </p:spTree>
    <p:extLst>
      <p:ext uri="{BB962C8B-B14F-4D97-AF65-F5344CB8AC3E}">
        <p14:creationId xmlns:p14="http://schemas.microsoft.com/office/powerpoint/2010/main" val="16497690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75406E-6AA5-79AE-300D-65C187D94421}"/>
              </a:ext>
            </a:extLst>
          </p:cNvPr>
          <p:cNvSpPr>
            <a:spLocks noGrp="1"/>
          </p:cNvSpPr>
          <p:nvPr>
            <p:ph type="title"/>
          </p:nvPr>
        </p:nvSpPr>
        <p:spPr/>
        <p:txBody>
          <a:bodyPr/>
          <a:lstStyle/>
          <a:p>
            <a:r>
              <a:rPr lang="en-GB"/>
              <a:t>Conclusions</a:t>
            </a:r>
          </a:p>
        </p:txBody>
      </p:sp>
      <p:sp>
        <p:nvSpPr>
          <p:cNvPr id="6" name="Content Placeholder 5">
            <a:extLst>
              <a:ext uri="{FF2B5EF4-FFF2-40B4-BE49-F238E27FC236}">
                <a16:creationId xmlns:a16="http://schemas.microsoft.com/office/drawing/2014/main" id="{6A36B82D-9AAA-561E-867E-E9B737AB7430}"/>
              </a:ext>
            </a:extLst>
          </p:cNvPr>
          <p:cNvSpPr>
            <a:spLocks noGrp="1"/>
          </p:cNvSpPr>
          <p:nvPr>
            <p:ph idx="1"/>
          </p:nvPr>
        </p:nvSpPr>
        <p:spPr>
          <a:xfrm>
            <a:off x="266700" y="1304925"/>
            <a:ext cx="10542814" cy="3944707"/>
          </a:xfrm>
        </p:spPr>
        <p:txBody>
          <a:bodyPr>
            <a:normAutofit/>
          </a:bodyPr>
          <a:lstStyle/>
          <a:p>
            <a:r>
              <a:rPr lang="en-GB" sz="2400">
                <a:solidFill>
                  <a:schemeClr val="tx1"/>
                </a:solidFill>
              </a:rPr>
              <a:t>Super-MuSR will significantly extend the capabilities of pulsed muon sources</a:t>
            </a:r>
          </a:p>
          <a:p>
            <a:pPr lvl="1"/>
            <a:r>
              <a:rPr lang="en-GB" sz="2400">
                <a:solidFill>
                  <a:schemeClr val="tx1"/>
                </a:solidFill>
              </a:rPr>
              <a:t>20x counting rate of today’s instruments with existing resolution OR</a:t>
            </a:r>
          </a:p>
          <a:p>
            <a:pPr lvl="1"/>
            <a:r>
              <a:rPr lang="en-GB" sz="2400">
                <a:solidFill>
                  <a:schemeClr val="tx1"/>
                </a:solidFill>
              </a:rPr>
              <a:t>10x frequency range of existing pulsed sources with existing rate</a:t>
            </a:r>
          </a:p>
          <a:p>
            <a:r>
              <a:rPr lang="en-GB" sz="2400">
                <a:solidFill>
                  <a:schemeClr val="tx1"/>
                </a:solidFill>
              </a:rPr>
              <a:t>High counting rate event mode data offers an opportunity to do experiments better</a:t>
            </a:r>
          </a:p>
          <a:p>
            <a:pPr lvl="1"/>
            <a:r>
              <a:rPr lang="en-GB" sz="2200">
                <a:solidFill>
                  <a:schemeClr val="tx1"/>
                </a:solidFill>
              </a:rPr>
              <a:t>Many experimental parameters can be scanned during data taking</a:t>
            </a:r>
          </a:p>
          <a:p>
            <a:pPr lvl="1"/>
            <a:r>
              <a:rPr lang="en-GB" sz="2200">
                <a:solidFill>
                  <a:schemeClr val="tx1"/>
                </a:solidFill>
              </a:rPr>
              <a:t>Might be able to dynamically adjust what data are taken next to optimally use beamtime</a:t>
            </a:r>
          </a:p>
          <a:p>
            <a:r>
              <a:rPr lang="en-GB" sz="2400">
                <a:solidFill>
                  <a:schemeClr val="tx1"/>
                </a:solidFill>
              </a:rPr>
              <a:t>Super-MuSR being pre-built now, installed in 2027 and taking data in 2028</a:t>
            </a:r>
          </a:p>
        </p:txBody>
      </p:sp>
      <p:pic>
        <p:nvPicPr>
          <p:cNvPr id="7" name="Picture 6">
            <a:extLst>
              <a:ext uri="{FF2B5EF4-FFF2-40B4-BE49-F238E27FC236}">
                <a16:creationId xmlns:a16="http://schemas.microsoft.com/office/drawing/2014/main" id="{572C3D5C-59DA-9081-0DD6-6ECDD7360EB2}"/>
              </a:ext>
            </a:extLst>
          </p:cNvPr>
          <p:cNvPicPr>
            <a:picLocks noChangeAspect="1"/>
          </p:cNvPicPr>
          <p:nvPr/>
        </p:nvPicPr>
        <p:blipFill>
          <a:blip r:embed="rId2"/>
          <a:stretch>
            <a:fillRect/>
          </a:stretch>
        </p:blipFill>
        <p:spPr>
          <a:xfrm>
            <a:off x="3756111" y="5249633"/>
            <a:ext cx="2171526" cy="1608366"/>
          </a:xfrm>
          <a:prstGeom prst="rect">
            <a:avLst/>
          </a:prstGeom>
        </p:spPr>
      </p:pic>
      <p:pic>
        <p:nvPicPr>
          <p:cNvPr id="8" name="Picture 7" descr="A machine in a room&#10;&#10;AI-generated content may be incorrect.">
            <a:extLst>
              <a:ext uri="{FF2B5EF4-FFF2-40B4-BE49-F238E27FC236}">
                <a16:creationId xmlns:a16="http://schemas.microsoft.com/office/drawing/2014/main" id="{3D19304B-B553-F9D6-EF9D-B9782AB925D7}"/>
              </a:ext>
            </a:extLst>
          </p:cNvPr>
          <p:cNvPicPr>
            <a:picLocks noChangeAspect="1"/>
          </p:cNvPicPr>
          <p:nvPr/>
        </p:nvPicPr>
        <p:blipFill>
          <a:blip r:embed="rId3"/>
          <a:srcRect l="28504" t="8833" r="-238" b="-174"/>
          <a:stretch>
            <a:fillRect/>
          </a:stretch>
        </p:blipFill>
        <p:spPr>
          <a:xfrm>
            <a:off x="5723532" y="5249633"/>
            <a:ext cx="1680545" cy="1608367"/>
          </a:xfrm>
          <a:prstGeom prst="rect">
            <a:avLst/>
          </a:prstGeom>
        </p:spPr>
      </p:pic>
      <p:pic>
        <p:nvPicPr>
          <p:cNvPr id="9" name="Picture 8">
            <a:extLst>
              <a:ext uri="{FF2B5EF4-FFF2-40B4-BE49-F238E27FC236}">
                <a16:creationId xmlns:a16="http://schemas.microsoft.com/office/drawing/2014/main" id="{5CEAAC02-132F-4F39-1938-463AC10B52C4}"/>
              </a:ext>
            </a:extLst>
          </p:cNvPr>
          <p:cNvPicPr>
            <a:picLocks noChangeAspect="1"/>
          </p:cNvPicPr>
          <p:nvPr/>
        </p:nvPicPr>
        <p:blipFill>
          <a:blip r:embed="rId4"/>
          <a:stretch>
            <a:fillRect/>
          </a:stretch>
        </p:blipFill>
        <p:spPr>
          <a:xfrm>
            <a:off x="7107833" y="5249633"/>
            <a:ext cx="5084167" cy="1608367"/>
          </a:xfrm>
          <a:prstGeom prst="rect">
            <a:avLst/>
          </a:prstGeom>
        </p:spPr>
      </p:pic>
      <p:pic>
        <p:nvPicPr>
          <p:cNvPr id="10" name="Picture 9">
            <a:extLst>
              <a:ext uri="{FF2B5EF4-FFF2-40B4-BE49-F238E27FC236}">
                <a16:creationId xmlns:a16="http://schemas.microsoft.com/office/drawing/2014/main" id="{88653397-C6B1-D326-DF23-24B250AF27A6}"/>
              </a:ext>
            </a:extLst>
          </p:cNvPr>
          <p:cNvPicPr>
            <a:picLocks noChangeAspect="1"/>
          </p:cNvPicPr>
          <p:nvPr/>
        </p:nvPicPr>
        <p:blipFill>
          <a:blip r:embed="rId5"/>
          <a:stretch>
            <a:fillRect/>
          </a:stretch>
        </p:blipFill>
        <p:spPr>
          <a:xfrm>
            <a:off x="170" y="5249636"/>
            <a:ext cx="2227370" cy="1608364"/>
          </a:xfrm>
          <a:prstGeom prst="rect">
            <a:avLst/>
          </a:prstGeom>
        </p:spPr>
      </p:pic>
      <p:pic>
        <p:nvPicPr>
          <p:cNvPr id="11" name="Picture 10">
            <a:extLst>
              <a:ext uri="{FF2B5EF4-FFF2-40B4-BE49-F238E27FC236}">
                <a16:creationId xmlns:a16="http://schemas.microsoft.com/office/drawing/2014/main" id="{1726F20D-5C5A-6408-B847-D02F4BC1E78B}"/>
              </a:ext>
            </a:extLst>
          </p:cNvPr>
          <p:cNvPicPr>
            <a:picLocks noChangeAspect="1"/>
          </p:cNvPicPr>
          <p:nvPr/>
        </p:nvPicPr>
        <p:blipFill>
          <a:blip r:embed="rId6"/>
          <a:stretch>
            <a:fillRect/>
          </a:stretch>
        </p:blipFill>
        <p:spPr>
          <a:xfrm>
            <a:off x="2181726" y="5249634"/>
            <a:ext cx="1608365" cy="1608365"/>
          </a:xfrm>
          <a:prstGeom prst="rect">
            <a:avLst/>
          </a:prstGeom>
        </p:spPr>
      </p:pic>
    </p:spTree>
    <p:extLst>
      <p:ext uri="{BB962C8B-B14F-4D97-AF65-F5344CB8AC3E}">
        <p14:creationId xmlns:p14="http://schemas.microsoft.com/office/powerpoint/2010/main" val="66068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B235F-1A60-1CAE-D6A4-3A965F9E1D4B}"/>
              </a:ext>
            </a:extLst>
          </p:cNvPr>
          <p:cNvSpPr>
            <a:spLocks noGrp="1"/>
          </p:cNvSpPr>
          <p:nvPr>
            <p:ph type="title"/>
          </p:nvPr>
        </p:nvSpPr>
        <p:spPr/>
        <p:txBody>
          <a:bodyPr>
            <a:normAutofit fontScale="90000"/>
          </a:bodyPr>
          <a:lstStyle/>
          <a:p>
            <a:r>
              <a:rPr lang="en-GB"/>
              <a:t>Pulsed and continuous muon sources – until the near future</a:t>
            </a:r>
          </a:p>
        </p:txBody>
      </p:sp>
      <p:graphicFrame>
        <p:nvGraphicFramePr>
          <p:cNvPr id="4" name="Content Placeholder 3">
            <a:extLst>
              <a:ext uri="{FF2B5EF4-FFF2-40B4-BE49-F238E27FC236}">
                <a16:creationId xmlns:a16="http://schemas.microsoft.com/office/drawing/2014/main" id="{25448C3F-655D-0D18-1499-1A3471797265}"/>
              </a:ext>
            </a:extLst>
          </p:cNvPr>
          <p:cNvGraphicFramePr>
            <a:graphicFrameLocks noGrp="1"/>
          </p:cNvGraphicFramePr>
          <p:nvPr>
            <p:ph idx="1"/>
            <p:extLst>
              <p:ext uri="{D42A27DB-BD31-4B8C-83A1-F6EECF244321}">
                <p14:modId xmlns:p14="http://schemas.microsoft.com/office/powerpoint/2010/main" val="120182223"/>
              </p:ext>
            </p:extLst>
          </p:nvPr>
        </p:nvGraphicFramePr>
        <p:xfrm>
          <a:off x="266700" y="1304925"/>
          <a:ext cx="10331130" cy="2433320"/>
        </p:xfrm>
        <a:graphic>
          <a:graphicData uri="http://schemas.openxmlformats.org/drawingml/2006/table">
            <a:tbl>
              <a:tblPr firstRow="1" bandRow="1">
                <a:tableStyleId>{073A0DAA-6AF3-43AB-8588-CEC1D06C72B9}</a:tableStyleId>
              </a:tblPr>
              <a:tblGrid>
                <a:gridCol w="5088132">
                  <a:extLst>
                    <a:ext uri="{9D8B030D-6E8A-4147-A177-3AD203B41FA5}">
                      <a16:colId xmlns:a16="http://schemas.microsoft.com/office/drawing/2014/main" val="2143061319"/>
                    </a:ext>
                  </a:extLst>
                </a:gridCol>
                <a:gridCol w="5242998">
                  <a:extLst>
                    <a:ext uri="{9D8B030D-6E8A-4147-A177-3AD203B41FA5}">
                      <a16:colId xmlns:a16="http://schemas.microsoft.com/office/drawing/2014/main" val="1857606576"/>
                    </a:ext>
                  </a:extLst>
                </a:gridCol>
              </a:tblGrid>
              <a:tr h="370840">
                <a:tc>
                  <a:txBody>
                    <a:bodyPr/>
                    <a:lstStyle/>
                    <a:p>
                      <a:r>
                        <a:rPr lang="en-GB"/>
                        <a:t>Pulsed sources</a:t>
                      </a:r>
                    </a:p>
                  </a:txBody>
                  <a:tcPr/>
                </a:tc>
                <a:tc>
                  <a:txBody>
                    <a:bodyPr/>
                    <a:lstStyle/>
                    <a:p>
                      <a:r>
                        <a:rPr lang="en-GB"/>
                        <a:t>Continuous sources</a:t>
                      </a:r>
                    </a:p>
                  </a:txBody>
                  <a:tcPr/>
                </a:tc>
                <a:extLst>
                  <a:ext uri="{0D108BD9-81ED-4DB2-BD59-A6C34878D82A}">
                    <a16:rowId xmlns:a16="http://schemas.microsoft.com/office/drawing/2014/main" val="3559136678"/>
                  </a:ext>
                </a:extLst>
              </a:tr>
              <a:tr h="370840">
                <a:tc>
                  <a:txBody>
                    <a:bodyPr/>
                    <a:lstStyle/>
                    <a:p>
                      <a:r>
                        <a:rPr lang="en-GB" sz="1600"/>
                        <a:t>High data rate only limited by number of detectors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Low data rate because one muon is measured at a time</a:t>
                      </a:r>
                    </a:p>
                  </a:txBody>
                  <a:tcPr/>
                </a:tc>
                <a:extLst>
                  <a:ext uri="{0D108BD9-81ED-4DB2-BD59-A6C34878D82A}">
                    <a16:rowId xmlns:a16="http://schemas.microsoft.com/office/drawing/2014/main" val="1630639984"/>
                  </a:ext>
                </a:extLst>
              </a:tr>
              <a:tr h="370840">
                <a:tc>
                  <a:txBody>
                    <a:bodyPr/>
                    <a:lstStyle/>
                    <a:p>
                      <a:r>
                        <a:rPr lang="en-GB" sz="1600"/>
                        <a:t>Low frequency resolution due to pulse width of source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High frequency resolution only limited by detectors</a:t>
                      </a:r>
                    </a:p>
                  </a:txBody>
                  <a:tcPr/>
                </a:tc>
                <a:extLst>
                  <a:ext uri="{0D108BD9-81ED-4DB2-BD59-A6C34878D82A}">
                    <a16:rowId xmlns:a16="http://schemas.microsoft.com/office/drawing/2014/main" val="2869395801"/>
                  </a:ext>
                </a:extLst>
              </a:tr>
              <a:tr h="370840">
                <a:tc>
                  <a:txBody>
                    <a:bodyPr/>
                    <a:lstStyle/>
                    <a:p>
                      <a:r>
                        <a:rPr lang="en-GB" sz="1600"/>
                        <a:t>Low intrinsic background allowing long time window</a:t>
                      </a:r>
                    </a:p>
                  </a:txBody>
                  <a:tcPr/>
                </a:tc>
                <a:tc>
                  <a:txBody>
                    <a:bodyPr/>
                    <a:lstStyle/>
                    <a:p>
                      <a:r>
                        <a:rPr lang="en-GB" sz="1600"/>
                        <a:t>Higher intrinsic background reduces time window</a:t>
                      </a:r>
                    </a:p>
                  </a:txBody>
                  <a:tcPr/>
                </a:tc>
                <a:extLst>
                  <a:ext uri="{0D108BD9-81ED-4DB2-BD59-A6C34878D82A}">
                    <a16:rowId xmlns:a16="http://schemas.microsoft.com/office/drawing/2014/main" val="2155722304"/>
                  </a:ext>
                </a:extLst>
              </a:tr>
              <a:tr h="370840">
                <a:tc>
                  <a:txBody>
                    <a:bodyPr/>
                    <a:lstStyle/>
                    <a:p>
                      <a:r>
                        <a:rPr lang="en-GB" sz="1600"/>
                        <a:t>Can’t use active collimation for small samples</a:t>
                      </a:r>
                    </a:p>
                  </a:txBody>
                  <a:tcPr/>
                </a:tc>
                <a:tc>
                  <a:txBody>
                    <a:bodyPr/>
                    <a:lstStyle/>
                    <a:p>
                      <a:r>
                        <a:rPr lang="en-GB" sz="1600"/>
                        <a:t>Active collimation for small samples</a:t>
                      </a:r>
                    </a:p>
                  </a:txBody>
                  <a:tcPr/>
                </a:tc>
                <a:extLst>
                  <a:ext uri="{0D108BD9-81ED-4DB2-BD59-A6C34878D82A}">
                    <a16:rowId xmlns:a16="http://schemas.microsoft.com/office/drawing/2014/main" val="2300097679"/>
                  </a:ext>
                </a:extLst>
              </a:tr>
              <a:tr h="370840">
                <a:tc>
                  <a:txBody>
                    <a:bodyPr/>
                    <a:lstStyle/>
                    <a:p>
                      <a:r>
                        <a:rPr lang="en-GB" sz="1600"/>
                        <a:t>Can synchronise sample perturbations with muon arrival with pulsed stimuli</a:t>
                      </a:r>
                    </a:p>
                  </a:txBody>
                  <a:tcPr/>
                </a:tc>
                <a:tc>
                  <a:txBody>
                    <a:bodyPr/>
                    <a:lstStyle/>
                    <a:p>
                      <a:r>
                        <a:rPr lang="en-GB" sz="1600"/>
                        <a:t>Can’t synchronise sample perturbations with muon arrival so stimuli are harder to pulse</a:t>
                      </a:r>
                    </a:p>
                  </a:txBody>
                  <a:tcPr/>
                </a:tc>
                <a:extLst>
                  <a:ext uri="{0D108BD9-81ED-4DB2-BD59-A6C34878D82A}">
                    <a16:rowId xmlns:a16="http://schemas.microsoft.com/office/drawing/2014/main" val="551032326"/>
                  </a:ext>
                </a:extLst>
              </a:tr>
            </a:tbl>
          </a:graphicData>
        </a:graphic>
      </p:graphicFrame>
      <p:sp>
        <p:nvSpPr>
          <p:cNvPr id="5" name="TextBox 4">
            <a:extLst>
              <a:ext uri="{FF2B5EF4-FFF2-40B4-BE49-F238E27FC236}">
                <a16:creationId xmlns:a16="http://schemas.microsoft.com/office/drawing/2014/main" id="{54EA77EC-166C-9B58-C930-25BA30DE1581}"/>
              </a:ext>
            </a:extLst>
          </p:cNvPr>
          <p:cNvSpPr txBox="1"/>
          <p:nvPr/>
        </p:nvSpPr>
        <p:spPr>
          <a:xfrm>
            <a:off x="266700" y="4002065"/>
            <a:ext cx="11230382" cy="369332"/>
          </a:xfrm>
          <a:prstGeom prst="rect">
            <a:avLst/>
          </a:prstGeom>
          <a:noFill/>
        </p:spPr>
        <p:txBody>
          <a:bodyPr wrap="none" rtlCol="0">
            <a:spAutoFit/>
          </a:bodyPr>
          <a:lstStyle/>
          <a:p>
            <a:r>
              <a:rPr lang="en-GB"/>
              <a:t>These ‘future capabilities’ talks are about how these long-held world views are about to change significantly</a:t>
            </a:r>
          </a:p>
        </p:txBody>
      </p:sp>
      <p:pic>
        <p:nvPicPr>
          <p:cNvPr id="6" name="Picture 5" descr="A black and white image of a person and person&#10;&#10;AI-generated content may be incorrect.">
            <a:extLst>
              <a:ext uri="{FF2B5EF4-FFF2-40B4-BE49-F238E27FC236}">
                <a16:creationId xmlns:a16="http://schemas.microsoft.com/office/drawing/2014/main" id="{F818A5A1-400A-A5EC-39F9-5F55320E742D}"/>
              </a:ext>
            </a:extLst>
          </p:cNvPr>
          <p:cNvPicPr>
            <a:picLocks noChangeAspect="1"/>
          </p:cNvPicPr>
          <p:nvPr/>
        </p:nvPicPr>
        <p:blipFill>
          <a:blip r:embed="rId3">
            <a:extLst>
              <a:ext uri="{28A0092B-C50C-407E-A947-70E740481C1C}">
                <a14:useLocalDpi xmlns:a14="http://schemas.microsoft.com/office/drawing/2010/main" val="0"/>
              </a:ext>
            </a:extLst>
          </a:blip>
          <a:srcRect l="1599" t="34977" r="51363" b="3742"/>
          <a:stretch>
            <a:fillRect/>
          </a:stretch>
        </p:blipFill>
        <p:spPr>
          <a:xfrm>
            <a:off x="8341894" y="4436944"/>
            <a:ext cx="2550695" cy="2421056"/>
          </a:xfrm>
          <a:prstGeom prst="rect">
            <a:avLst/>
          </a:prstGeom>
        </p:spPr>
      </p:pic>
    </p:spTree>
    <p:extLst>
      <p:ext uri="{BB962C8B-B14F-4D97-AF65-F5344CB8AC3E}">
        <p14:creationId xmlns:p14="http://schemas.microsoft.com/office/powerpoint/2010/main" val="583982086"/>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7324-348A-BBB6-1475-F958E7805607}"/>
              </a:ext>
            </a:extLst>
          </p:cNvPr>
          <p:cNvSpPr>
            <a:spLocks noGrp="1"/>
          </p:cNvSpPr>
          <p:nvPr>
            <p:ph type="title"/>
          </p:nvPr>
        </p:nvSpPr>
        <p:spPr/>
        <p:txBody>
          <a:bodyPr>
            <a:normAutofit/>
          </a:bodyPr>
          <a:lstStyle/>
          <a:p>
            <a:r>
              <a:rPr lang="en-GB"/>
              <a:t>MuSR: The present instrument</a:t>
            </a:r>
          </a:p>
        </p:txBody>
      </p:sp>
      <p:sp>
        <p:nvSpPr>
          <p:cNvPr id="4" name="Picture Placeholder 3">
            <a:extLst>
              <a:ext uri="{FF2B5EF4-FFF2-40B4-BE49-F238E27FC236}">
                <a16:creationId xmlns:a16="http://schemas.microsoft.com/office/drawing/2014/main" id="{C8E35BE9-DFA7-1B46-CF53-E8AE3CECBC2D}"/>
              </a:ext>
            </a:extLst>
          </p:cNvPr>
          <p:cNvSpPr>
            <a:spLocks noGrp="1"/>
          </p:cNvSpPr>
          <p:nvPr>
            <p:ph type="pic" sz="quarter" idx="10"/>
          </p:nvPr>
        </p:nvSpPr>
        <p:spPr/>
        <p:txBody>
          <a:bodyPr/>
          <a:lstStyle/>
          <a:p>
            <a:endParaRPr lang="en-GB"/>
          </a:p>
        </p:txBody>
      </p:sp>
      <p:sp>
        <p:nvSpPr>
          <p:cNvPr id="8" name="Text Placeholder 7">
            <a:extLst>
              <a:ext uri="{FF2B5EF4-FFF2-40B4-BE49-F238E27FC236}">
                <a16:creationId xmlns:a16="http://schemas.microsoft.com/office/drawing/2014/main" id="{53777DFB-8B79-2009-BC39-51CA9CCB73EF}"/>
              </a:ext>
            </a:extLst>
          </p:cNvPr>
          <p:cNvSpPr>
            <a:spLocks noGrp="1"/>
          </p:cNvSpPr>
          <p:nvPr>
            <p:ph idx="1"/>
          </p:nvPr>
        </p:nvSpPr>
        <p:spPr/>
        <p:txBody>
          <a:bodyPr>
            <a:normAutofit/>
          </a:bodyPr>
          <a:lstStyle/>
          <a:p>
            <a:pPr marL="342900" indent="-342900">
              <a:buFont typeface="Arial" panose="020B0604020202020204" pitchFamily="34" charset="0"/>
              <a:buChar char="•"/>
            </a:pPr>
            <a:r>
              <a:rPr lang="en-GB" sz="2000"/>
              <a:t>First MuSR instrument was built in 1987 with 32 detectors</a:t>
            </a:r>
          </a:p>
          <a:p>
            <a:pPr marL="342900" indent="-342900">
              <a:buFont typeface="Arial" panose="020B0604020202020204" pitchFamily="34" charset="0"/>
              <a:buChar char="•"/>
            </a:pPr>
            <a:r>
              <a:rPr lang="en-GB" sz="2000"/>
              <a:t>Upgraded in 2004 with 64 detectors</a:t>
            </a:r>
          </a:p>
          <a:p>
            <a:pPr marL="800100" lvl="1" indent="-342900">
              <a:buFont typeface="Arial" panose="020B0604020202020204" pitchFamily="34" charset="0"/>
              <a:buChar char="•"/>
            </a:pPr>
            <a:r>
              <a:rPr lang="en-GB" sz="1600"/>
              <a:t>PMTs older than ISIS</a:t>
            </a:r>
          </a:p>
          <a:p>
            <a:pPr marL="800100" lvl="1" indent="-342900">
              <a:buFont typeface="Arial" panose="020B0604020202020204" pitchFamily="34" charset="0"/>
              <a:buChar char="•"/>
            </a:pPr>
            <a:r>
              <a:rPr lang="en-GB" sz="1600"/>
              <a:t>Can only use about 10% of available muons</a:t>
            </a:r>
          </a:p>
          <a:p>
            <a:pPr marL="342900" indent="-342900">
              <a:buFont typeface="Arial" panose="020B0604020202020204" pitchFamily="34" charset="0"/>
              <a:buChar char="•"/>
            </a:pPr>
            <a:r>
              <a:rPr lang="en-GB" sz="2000"/>
              <a:t>Mostly studies quantum magnets and superconductors</a:t>
            </a:r>
          </a:p>
          <a:p>
            <a:pPr marL="342900" indent="-342900">
              <a:buFont typeface="Arial" panose="020B0604020202020204" pitchFamily="34" charset="0"/>
              <a:buChar char="•"/>
            </a:pPr>
            <a:r>
              <a:rPr lang="en-GB" sz="2000"/>
              <a:t>Experiments are often at very low temperatures:</a:t>
            </a:r>
          </a:p>
          <a:p>
            <a:pPr marL="742950" lvl="1" indent="-285750">
              <a:buFont typeface="Arial" panose="020B0604020202020204" pitchFamily="34" charset="0"/>
              <a:buChar char="•"/>
            </a:pPr>
            <a:r>
              <a:rPr lang="en-GB" sz="1600"/>
              <a:t>70% dilution fridge (0.05-4K)</a:t>
            </a:r>
          </a:p>
          <a:p>
            <a:pPr marL="742950" lvl="1" indent="-285750">
              <a:buFont typeface="Arial" panose="020B0604020202020204" pitchFamily="34" charset="0"/>
              <a:buChar char="•"/>
            </a:pPr>
            <a:r>
              <a:rPr lang="en-GB" sz="1600"/>
              <a:t>20% </a:t>
            </a:r>
            <a:r>
              <a:rPr lang="en-GB" sz="1600" baseline="30000"/>
              <a:t>3</a:t>
            </a:r>
            <a:r>
              <a:rPr lang="en-GB" sz="1600"/>
              <a:t>He cryostat (0.25-10K)</a:t>
            </a:r>
          </a:p>
          <a:p>
            <a:pPr marL="742950" lvl="1" indent="-285750">
              <a:buFont typeface="Arial" panose="020B0604020202020204" pitchFamily="34" charset="0"/>
              <a:buChar char="•"/>
            </a:pPr>
            <a:r>
              <a:rPr lang="en-GB" sz="1600"/>
              <a:t>10% </a:t>
            </a:r>
            <a:r>
              <a:rPr lang="en-GB" sz="1600" baseline="30000"/>
              <a:t>4</a:t>
            </a:r>
            <a:r>
              <a:rPr lang="en-GB" sz="1600"/>
              <a:t>He cryostat (1.5-300K)</a:t>
            </a:r>
          </a:p>
          <a:p>
            <a:pPr marL="742950" lvl="1" indent="-285750">
              <a:buFont typeface="Arial" panose="020B0604020202020204" pitchFamily="34" charset="0"/>
              <a:buChar char="•"/>
            </a:pPr>
            <a:r>
              <a:rPr lang="en-GB" sz="1600"/>
              <a:t>CCR, flow cryostats, and furnace barely used</a:t>
            </a:r>
          </a:p>
          <a:p>
            <a:endParaRPr lang="en-GB" sz="2000"/>
          </a:p>
          <a:p>
            <a:endParaRPr lang="en-GB" sz="2000"/>
          </a:p>
        </p:txBody>
      </p:sp>
      <p:pic>
        <p:nvPicPr>
          <p:cNvPr id="9" name="Picture 8" descr="A picture containing indoor, engine, rack&#10;&#10;Description automatically generated">
            <a:extLst>
              <a:ext uri="{FF2B5EF4-FFF2-40B4-BE49-F238E27FC236}">
                <a16:creationId xmlns:a16="http://schemas.microsoft.com/office/drawing/2014/main" id="{A7306E74-74F8-0687-0AF1-521A5C465329}"/>
              </a:ext>
            </a:extLst>
          </p:cNvPr>
          <p:cNvPicPr>
            <a:picLocks noChangeAspect="1"/>
          </p:cNvPicPr>
          <p:nvPr/>
        </p:nvPicPr>
        <p:blipFill>
          <a:blip r:embed="rId2"/>
          <a:stretch>
            <a:fillRect/>
          </a:stretch>
        </p:blipFill>
        <p:spPr>
          <a:xfrm>
            <a:off x="6388100" y="1743432"/>
            <a:ext cx="4275666" cy="3206750"/>
          </a:xfrm>
          <a:prstGeom prst="rect">
            <a:avLst/>
          </a:prstGeom>
        </p:spPr>
      </p:pic>
    </p:spTree>
    <p:extLst>
      <p:ext uri="{BB962C8B-B14F-4D97-AF65-F5344CB8AC3E}">
        <p14:creationId xmlns:p14="http://schemas.microsoft.com/office/powerpoint/2010/main" val="715072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15718-E843-59A0-F18C-F830E080F1D0}"/>
              </a:ext>
            </a:extLst>
          </p:cNvPr>
          <p:cNvSpPr>
            <a:spLocks noGrp="1"/>
          </p:cNvSpPr>
          <p:nvPr>
            <p:ph type="title"/>
          </p:nvPr>
        </p:nvSpPr>
        <p:spPr/>
        <p:txBody>
          <a:bodyPr>
            <a:normAutofit fontScale="90000"/>
          </a:bodyPr>
          <a:lstStyle/>
          <a:p>
            <a:r>
              <a:rPr lang="en-GB"/>
              <a:t>How to design a good muon instrument (scientifically)</a:t>
            </a:r>
          </a:p>
        </p:txBody>
      </p:sp>
      <p:sp>
        <p:nvSpPr>
          <p:cNvPr id="3" name="Content Placeholder 2">
            <a:extLst>
              <a:ext uri="{FF2B5EF4-FFF2-40B4-BE49-F238E27FC236}">
                <a16:creationId xmlns:a16="http://schemas.microsoft.com/office/drawing/2014/main" id="{1E03F256-146D-1C9E-207F-D1D7FABB602E}"/>
              </a:ext>
            </a:extLst>
          </p:cNvPr>
          <p:cNvSpPr>
            <a:spLocks noGrp="1"/>
          </p:cNvSpPr>
          <p:nvPr>
            <p:ph idx="1"/>
          </p:nvPr>
        </p:nvSpPr>
        <p:spPr>
          <a:xfrm>
            <a:off x="266699" y="1304925"/>
            <a:ext cx="10818396" cy="4317833"/>
          </a:xfrm>
        </p:spPr>
        <p:txBody>
          <a:bodyPr>
            <a:normAutofit/>
          </a:bodyPr>
          <a:lstStyle/>
          <a:p>
            <a:pPr marL="285750" indent="-285750">
              <a:buFont typeface="Arial" panose="020B0604020202020204" pitchFamily="34" charset="0"/>
              <a:buChar char="•"/>
            </a:pPr>
            <a:r>
              <a:rPr lang="en-GB" sz="2400"/>
              <a:t>Think about what experiment(s) you want to do</a:t>
            </a:r>
          </a:p>
          <a:p>
            <a:pPr marL="285750" indent="-285750">
              <a:buFont typeface="Arial" panose="020B0604020202020204" pitchFamily="34" charset="0"/>
              <a:buChar char="•"/>
            </a:pPr>
            <a:r>
              <a:rPr lang="en-GB" sz="2400"/>
              <a:t>Define a ‘Figure of Merit’ based on the information content of the data</a:t>
            </a:r>
          </a:p>
          <a:p>
            <a:pPr marL="285750" indent="-285750">
              <a:buFont typeface="Arial" panose="020B0604020202020204" pitchFamily="34" charset="0"/>
              <a:buChar char="•"/>
            </a:pPr>
            <a:r>
              <a:rPr lang="en-GB" sz="2400"/>
              <a:t>Suppose you have a fixed time available for experiments</a:t>
            </a:r>
          </a:p>
          <a:p>
            <a:pPr marL="285750" indent="-285750">
              <a:buFont typeface="Arial" panose="020B0604020202020204" pitchFamily="34" charset="0"/>
              <a:buChar char="•"/>
            </a:pPr>
            <a:r>
              <a:rPr lang="en-GB" sz="2400"/>
              <a:t>Higher counting rate means more data so more information</a:t>
            </a:r>
          </a:p>
          <a:p>
            <a:pPr marL="285750" indent="-285750">
              <a:buFont typeface="Arial" panose="020B0604020202020204" pitchFamily="34" charset="0"/>
              <a:buChar char="•"/>
            </a:pPr>
            <a:r>
              <a:rPr lang="en-GB" sz="2400"/>
              <a:t>Higher decay asymmetry from the sample means more information</a:t>
            </a:r>
          </a:p>
          <a:p>
            <a:pPr marL="285750" indent="-285750">
              <a:buFont typeface="Arial" panose="020B0604020202020204" pitchFamily="34" charset="0"/>
              <a:buChar char="•"/>
            </a:pPr>
            <a:r>
              <a:rPr lang="en-GB" sz="2400"/>
              <a:t>Leads to a Figure of Merit = (Asymmetry)</a:t>
            </a:r>
            <a:r>
              <a:rPr lang="en-GB" sz="2400" baseline="30000"/>
              <a:t>2</a:t>
            </a:r>
            <a:r>
              <a:rPr lang="en-GB" sz="2400"/>
              <a:t> x Rate</a:t>
            </a:r>
          </a:p>
          <a:p>
            <a:r>
              <a:rPr lang="en-GB" sz="2400"/>
              <a:t>THEN</a:t>
            </a:r>
          </a:p>
          <a:p>
            <a:pPr marL="285750" indent="-285750">
              <a:buFont typeface="Arial" panose="020B0604020202020204" pitchFamily="34" charset="0"/>
              <a:buChar char="•"/>
            </a:pPr>
            <a:r>
              <a:rPr lang="en-GB" sz="2400"/>
              <a:t>Simulate different beamline and spectrometer designs</a:t>
            </a:r>
          </a:p>
          <a:p>
            <a:pPr marL="285750" indent="-285750">
              <a:buFont typeface="Arial" panose="020B0604020202020204" pitchFamily="34" charset="0"/>
              <a:buChar char="•"/>
            </a:pPr>
            <a:r>
              <a:rPr lang="en-GB" sz="2400"/>
              <a:t>Try to maximise the Figure of Merit for each way of operating the instrument</a:t>
            </a:r>
          </a:p>
        </p:txBody>
      </p:sp>
    </p:spTree>
    <p:extLst>
      <p:ext uri="{BB962C8B-B14F-4D97-AF65-F5344CB8AC3E}">
        <p14:creationId xmlns:p14="http://schemas.microsoft.com/office/powerpoint/2010/main" val="811193355"/>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B8CB7-062E-D1D0-CBFB-83F1436528AB}"/>
              </a:ext>
            </a:extLst>
          </p:cNvPr>
          <p:cNvSpPr>
            <a:spLocks noGrp="1"/>
          </p:cNvSpPr>
          <p:nvPr>
            <p:ph type="title"/>
          </p:nvPr>
        </p:nvSpPr>
        <p:spPr/>
        <p:txBody>
          <a:bodyPr>
            <a:normAutofit fontScale="90000"/>
          </a:bodyPr>
          <a:lstStyle/>
          <a:p>
            <a:r>
              <a:rPr lang="en-GB"/>
              <a:t>Pulsed and continuous muon sources – performance today</a:t>
            </a:r>
          </a:p>
        </p:txBody>
      </p:sp>
      <p:pic>
        <p:nvPicPr>
          <p:cNvPr id="4" name="Content Placeholder 5">
            <a:extLst>
              <a:ext uri="{FF2B5EF4-FFF2-40B4-BE49-F238E27FC236}">
                <a16:creationId xmlns:a16="http://schemas.microsoft.com/office/drawing/2014/main" id="{00A5D7FE-2613-8ABA-F558-63E29E4181BF}"/>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20615" y="1045028"/>
            <a:ext cx="6539830" cy="4767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a:extLst>
              <a:ext uri="{FF2B5EF4-FFF2-40B4-BE49-F238E27FC236}">
                <a16:creationId xmlns:a16="http://schemas.microsoft.com/office/drawing/2014/main" id="{98D4B7ED-7574-FA06-AA64-D7F67AB9E6A9}"/>
              </a:ext>
            </a:extLst>
          </p:cNvPr>
          <p:cNvSpPr/>
          <p:nvPr/>
        </p:nvSpPr>
        <p:spPr>
          <a:xfrm>
            <a:off x="8004313" y="4644887"/>
            <a:ext cx="1139687" cy="682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1433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0E0C1-EE1A-F88B-A80D-EC32EA20D21F}"/>
              </a:ext>
            </a:extLst>
          </p:cNvPr>
          <p:cNvSpPr>
            <a:spLocks noGrp="1"/>
          </p:cNvSpPr>
          <p:nvPr>
            <p:ph type="title"/>
          </p:nvPr>
        </p:nvSpPr>
        <p:spPr/>
        <p:txBody>
          <a:bodyPr>
            <a:normAutofit fontScale="90000"/>
          </a:bodyPr>
          <a:lstStyle/>
          <a:p>
            <a:r>
              <a:rPr lang="en-GB"/>
              <a:t>Super-MuSR performance goals</a:t>
            </a:r>
          </a:p>
        </p:txBody>
      </p:sp>
      <p:pic>
        <p:nvPicPr>
          <p:cNvPr id="4" name="Picture Placeholder 7" descr="A graph of different colors and numbers&#10;&#10;Description automatically generated">
            <a:extLst>
              <a:ext uri="{FF2B5EF4-FFF2-40B4-BE49-F238E27FC236}">
                <a16:creationId xmlns:a16="http://schemas.microsoft.com/office/drawing/2014/main" id="{4C3DCACD-B846-3260-8416-2F9CDD245BED}"/>
              </a:ext>
            </a:extLst>
          </p:cNvPr>
          <p:cNvPicPr>
            <a:picLocks noChangeAspect="1"/>
          </p:cNvPicPr>
          <p:nvPr/>
        </p:nvPicPr>
        <p:blipFill rotWithShape="1">
          <a:blip r:embed="rId2">
            <a:extLst>
              <a:ext uri="{28A0092B-C50C-407E-A947-70E740481C1C}">
                <a14:useLocalDpi xmlns:a14="http://schemas.microsoft.com/office/drawing/2010/main" val="0"/>
              </a:ext>
            </a:extLst>
          </a:blip>
          <a:srcRect l="7185" t="10014" r="11563" b="4258"/>
          <a:stretch/>
        </p:blipFill>
        <p:spPr>
          <a:xfrm>
            <a:off x="3720615" y="1012371"/>
            <a:ext cx="6545036" cy="4833258"/>
          </a:xfrm>
          <a:prstGeom prst="rect">
            <a:avLst/>
          </a:prstGeom>
        </p:spPr>
      </p:pic>
      <p:sp>
        <p:nvSpPr>
          <p:cNvPr id="5" name="Text Placeholder 4">
            <a:extLst>
              <a:ext uri="{FF2B5EF4-FFF2-40B4-BE49-F238E27FC236}">
                <a16:creationId xmlns:a16="http://schemas.microsoft.com/office/drawing/2014/main" id="{5D7E7F3F-E0A1-D6F6-DFC9-066E0F6AE93E}"/>
              </a:ext>
            </a:extLst>
          </p:cNvPr>
          <p:cNvSpPr txBox="1">
            <a:spLocks/>
          </p:cNvSpPr>
          <p:nvPr/>
        </p:nvSpPr>
        <p:spPr>
          <a:xfrm>
            <a:off x="265760" y="3012809"/>
            <a:ext cx="4781556" cy="476250"/>
          </a:xfrm>
          <a:prstGeom prst="rect">
            <a:avLst/>
          </a:prstGeom>
          <a:noFill/>
          <a:ln>
            <a:noFill/>
          </a:ln>
        </p:spPr>
        <p:txBody>
          <a:bodyPr spcFirstLastPara="1" vert="horz" wrap="square" lIns="91440" tIns="45720" rIns="91440" bIns="45720" rtlCol="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buFont typeface="Noto Sans Symbols"/>
              <a:buNone/>
            </a:pPr>
            <a:r>
              <a:rPr lang="en-GB" sz="2400" b="1"/>
              <a:t>Beamline</a:t>
            </a:r>
          </a:p>
        </p:txBody>
      </p:sp>
      <p:sp>
        <p:nvSpPr>
          <p:cNvPr id="6" name="Text Placeholder 2">
            <a:extLst>
              <a:ext uri="{FF2B5EF4-FFF2-40B4-BE49-F238E27FC236}">
                <a16:creationId xmlns:a16="http://schemas.microsoft.com/office/drawing/2014/main" id="{7A717359-6081-C714-8818-FCE544664231}"/>
              </a:ext>
            </a:extLst>
          </p:cNvPr>
          <p:cNvSpPr txBox="1">
            <a:spLocks/>
          </p:cNvSpPr>
          <p:nvPr/>
        </p:nvSpPr>
        <p:spPr>
          <a:xfrm>
            <a:off x="266700" y="1216305"/>
            <a:ext cx="4779677" cy="476250"/>
          </a:xfrm>
          <a:prstGeom prst="rect">
            <a:avLst/>
          </a:prstGeom>
          <a:noFill/>
          <a:ln>
            <a:noFill/>
          </a:ln>
        </p:spPr>
        <p:txBody>
          <a:bodyPr spcFirstLastPara="1" vert="horz" wrap="square" lIns="91440" tIns="45720" rIns="91440" bIns="45720" rtlCol="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buFont typeface="Noto Sans Symbols"/>
              <a:buNone/>
            </a:pPr>
            <a:r>
              <a:rPr lang="en-GB" sz="2400" b="1"/>
              <a:t>Detector</a:t>
            </a:r>
          </a:p>
        </p:txBody>
      </p:sp>
      <p:sp>
        <p:nvSpPr>
          <p:cNvPr id="7" name="TextBox 6">
            <a:extLst>
              <a:ext uri="{FF2B5EF4-FFF2-40B4-BE49-F238E27FC236}">
                <a16:creationId xmlns:a16="http://schemas.microsoft.com/office/drawing/2014/main" id="{8D19FA14-174C-4307-DDE3-5A8706435BC1}"/>
              </a:ext>
            </a:extLst>
          </p:cNvPr>
          <p:cNvSpPr txBox="1"/>
          <p:nvPr/>
        </p:nvSpPr>
        <p:spPr>
          <a:xfrm>
            <a:off x="394544" y="3579727"/>
            <a:ext cx="3705511" cy="1400383"/>
          </a:xfrm>
          <a:prstGeom prst="rect">
            <a:avLst/>
          </a:prstGeom>
          <a:noFill/>
        </p:spPr>
        <p:txBody>
          <a:bodyPr wrap="square" rtlCol="0" anchor="t">
            <a:spAutoFit/>
          </a:bodyPr>
          <a:lstStyle/>
          <a:p>
            <a:pPr marL="285750" indent="-285750" defTabSz="914400" fontAlgn="base">
              <a:spcBef>
                <a:spcPts val="600"/>
              </a:spcBef>
              <a:spcAft>
                <a:spcPct val="0"/>
              </a:spcAft>
              <a:buClr>
                <a:srgbClr val="FF0000"/>
              </a:buClr>
              <a:buFont typeface="Wingdings" panose="05000000000000000000" pitchFamily="2" charset="2"/>
              <a:buChar char="Ø"/>
              <a:defRPr/>
            </a:pPr>
            <a:r>
              <a:rPr lang="en-GB" sz="2000" b="1" dirty="0">
                <a:latin typeface="+mn-lt"/>
                <a:cs typeface="Arial"/>
              </a:rPr>
              <a:t>~10x increase in frequency range</a:t>
            </a:r>
          </a:p>
          <a:p>
            <a:pPr marL="285750" indent="-285750" defTabSz="914400">
              <a:spcBef>
                <a:spcPts val="600"/>
              </a:spcBef>
              <a:spcAft>
                <a:spcPct val="0"/>
              </a:spcAft>
              <a:buClr>
                <a:srgbClr val="FF0000"/>
              </a:buClr>
              <a:buFont typeface="Wingdings" panose="05000000000000000000" pitchFamily="2" charset="2"/>
              <a:buChar char="Ø"/>
              <a:defRPr/>
            </a:pPr>
            <a:r>
              <a:rPr lang="en-GB" sz="2000" b="1" dirty="0">
                <a:latin typeface="+mn-lt"/>
                <a:cs typeface="Arial"/>
              </a:rPr>
              <a:t>Access higher magnetic fields</a:t>
            </a:r>
          </a:p>
        </p:txBody>
      </p:sp>
      <p:sp>
        <p:nvSpPr>
          <p:cNvPr id="8" name="TextBox 7">
            <a:extLst>
              <a:ext uri="{FF2B5EF4-FFF2-40B4-BE49-F238E27FC236}">
                <a16:creationId xmlns:a16="http://schemas.microsoft.com/office/drawing/2014/main" id="{EE1335F3-7BEE-6BB1-AFFE-6A93FFC4AD7F}"/>
              </a:ext>
            </a:extLst>
          </p:cNvPr>
          <p:cNvSpPr txBox="1"/>
          <p:nvPr/>
        </p:nvSpPr>
        <p:spPr>
          <a:xfrm>
            <a:off x="394544" y="1721566"/>
            <a:ext cx="3326071" cy="1400383"/>
          </a:xfrm>
          <a:prstGeom prst="rect">
            <a:avLst/>
          </a:prstGeom>
          <a:noFill/>
        </p:spPr>
        <p:txBody>
          <a:bodyPr wrap="square" rtlCol="0" anchor="t">
            <a:spAutoFit/>
          </a:bodyPr>
          <a:lstStyle/>
          <a:p>
            <a:pPr marL="285750" indent="-285750" defTabSz="914400" fontAlgn="base">
              <a:spcBef>
                <a:spcPts val="600"/>
              </a:spcBef>
              <a:spcAft>
                <a:spcPct val="0"/>
              </a:spcAft>
              <a:buClr>
                <a:srgbClr val="FF0000"/>
              </a:buClr>
              <a:buFont typeface="Wingdings" panose="05000000000000000000" pitchFamily="2" charset="2"/>
              <a:buChar char="Ø"/>
              <a:defRPr/>
            </a:pPr>
            <a:r>
              <a:rPr kumimoji="0" lang="en-GB" sz="2000" b="1" i="0" u="none" strike="noStrike" kern="1200" cap="none" spc="0" normalizeH="0" baseline="0" noProof="0">
                <a:ln>
                  <a:noFill/>
                </a:ln>
                <a:effectLst/>
                <a:uLnTx/>
                <a:uFillTx/>
                <a:latin typeface="+mn-lt"/>
                <a:cs typeface="Arial"/>
              </a:rPr>
              <a:t>15-20x increase in count rate</a:t>
            </a:r>
            <a:endParaRPr lang="en-GB" sz="2000" b="1">
              <a:latin typeface="+mn-lt"/>
              <a:cs typeface="Arial"/>
            </a:endParaRPr>
          </a:p>
          <a:p>
            <a:pPr marL="285750" indent="-285750" defTabSz="914400">
              <a:spcBef>
                <a:spcPts val="600"/>
              </a:spcBef>
              <a:spcAft>
                <a:spcPct val="0"/>
              </a:spcAft>
              <a:buClr>
                <a:srgbClr val="FF0000"/>
              </a:buClr>
              <a:buFont typeface="Wingdings" panose="05000000000000000000" pitchFamily="2" charset="2"/>
              <a:buChar char="Ø"/>
              <a:defRPr/>
            </a:pPr>
            <a:r>
              <a:rPr lang="en-GB" sz="2000" b="1">
                <a:latin typeface="+mn-lt"/>
                <a:cs typeface="Arial"/>
              </a:rPr>
              <a:t>Almost double the solid angle coverage</a:t>
            </a:r>
          </a:p>
        </p:txBody>
      </p:sp>
    </p:spTree>
    <p:extLst>
      <p:ext uri="{BB962C8B-B14F-4D97-AF65-F5344CB8AC3E}">
        <p14:creationId xmlns:p14="http://schemas.microsoft.com/office/powerpoint/2010/main" val="3699373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EBC04-4451-5F0B-EF67-855F1CEEECEF}"/>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AB089705-EF20-FCD8-6D9C-E42B068C7524}"/>
              </a:ext>
            </a:extLst>
          </p:cNvPr>
          <p:cNvSpPr>
            <a:spLocks noGrp="1"/>
          </p:cNvSpPr>
          <p:nvPr>
            <p:ph type="title"/>
          </p:nvPr>
        </p:nvSpPr>
        <p:spPr/>
        <p:txBody>
          <a:bodyPr/>
          <a:lstStyle/>
          <a:p>
            <a:r>
              <a:rPr lang="en-GB"/>
              <a:t>Super-MuSR hardware</a:t>
            </a:r>
          </a:p>
        </p:txBody>
      </p:sp>
      <p:sp>
        <p:nvSpPr>
          <p:cNvPr id="10" name="Text Placeholder 9">
            <a:extLst>
              <a:ext uri="{FF2B5EF4-FFF2-40B4-BE49-F238E27FC236}">
                <a16:creationId xmlns:a16="http://schemas.microsoft.com/office/drawing/2014/main" id="{8B9A7F90-F2EF-F1BD-957B-A85BC29ED1B1}"/>
              </a:ext>
            </a:extLst>
          </p:cNvPr>
          <p:cNvSpPr>
            <a:spLocks noGrp="1"/>
          </p:cNvSpPr>
          <p:nvPr>
            <p:ph type="body" idx="1"/>
          </p:nvPr>
        </p:nvSpPr>
        <p:spPr/>
        <p:txBody>
          <a:bodyPr/>
          <a:lstStyle/>
          <a:p>
            <a:endParaRPr lang="en-GB"/>
          </a:p>
        </p:txBody>
      </p:sp>
      <p:pic>
        <p:nvPicPr>
          <p:cNvPr id="2" name="Content Placeholder 63">
            <a:extLst>
              <a:ext uri="{FF2B5EF4-FFF2-40B4-BE49-F238E27FC236}">
                <a16:creationId xmlns:a16="http://schemas.microsoft.com/office/drawing/2014/main" id="{FD2A3943-6849-3DAF-4056-CF8B4C9EC1C9}"/>
              </a:ext>
            </a:extLst>
          </p:cNvPr>
          <p:cNvPicPr>
            <a:picLocks noChangeAspect="1"/>
          </p:cNvPicPr>
          <p:nvPr/>
        </p:nvPicPr>
        <p:blipFill>
          <a:blip r:embed="rId2"/>
          <a:stretch>
            <a:fillRect/>
          </a:stretch>
        </p:blipFill>
        <p:spPr>
          <a:xfrm>
            <a:off x="3024533" y="0"/>
            <a:ext cx="6139014" cy="3865563"/>
          </a:xfrm>
          <a:prstGeom prst="rect">
            <a:avLst/>
          </a:prstGeom>
          <a:effectLst>
            <a:softEdge rad="635000"/>
          </a:effectLst>
        </p:spPr>
      </p:pic>
    </p:spTree>
    <p:extLst>
      <p:ext uri="{BB962C8B-B14F-4D97-AF65-F5344CB8AC3E}">
        <p14:creationId xmlns:p14="http://schemas.microsoft.com/office/powerpoint/2010/main" val="310621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4567A-4B56-8E9A-8201-6FA9C3D50077}"/>
              </a:ext>
            </a:extLst>
          </p:cNvPr>
          <p:cNvSpPr>
            <a:spLocks noGrp="1"/>
          </p:cNvSpPr>
          <p:nvPr>
            <p:ph type="title"/>
          </p:nvPr>
        </p:nvSpPr>
        <p:spPr/>
        <p:txBody>
          <a:bodyPr/>
          <a:lstStyle/>
          <a:p>
            <a:r>
              <a:rPr lang="en-GB"/>
              <a:t>Spin rotators</a:t>
            </a:r>
          </a:p>
        </p:txBody>
      </p:sp>
      <p:pic>
        <p:nvPicPr>
          <p:cNvPr id="64" name="Content Placeholder 63">
            <a:extLst>
              <a:ext uri="{FF2B5EF4-FFF2-40B4-BE49-F238E27FC236}">
                <a16:creationId xmlns:a16="http://schemas.microsoft.com/office/drawing/2014/main" id="{7DDD1221-3944-829A-9058-BF4282EF6E94}"/>
              </a:ext>
            </a:extLst>
          </p:cNvPr>
          <p:cNvPicPr>
            <a:picLocks noGrp="1" noChangeAspect="1"/>
          </p:cNvPicPr>
          <p:nvPr>
            <p:ph idx="1"/>
          </p:nvPr>
        </p:nvPicPr>
        <p:blipFill>
          <a:blip r:embed="rId3"/>
          <a:stretch>
            <a:fillRect/>
          </a:stretch>
        </p:blipFill>
        <p:spPr>
          <a:xfrm>
            <a:off x="2009674" y="1249255"/>
            <a:ext cx="6910488" cy="4351338"/>
          </a:xfrm>
          <a:prstGeom prst="rect">
            <a:avLst/>
          </a:prstGeom>
          <a:effectLst>
            <a:softEdge rad="635000"/>
          </a:effectLst>
        </p:spPr>
      </p:pic>
      <p:sp>
        <p:nvSpPr>
          <p:cNvPr id="111" name="TextBox 110">
            <a:extLst>
              <a:ext uri="{FF2B5EF4-FFF2-40B4-BE49-F238E27FC236}">
                <a16:creationId xmlns:a16="http://schemas.microsoft.com/office/drawing/2014/main" id="{CCBF274B-850C-EDBE-268E-20E1146B8EF4}"/>
              </a:ext>
            </a:extLst>
          </p:cNvPr>
          <p:cNvSpPr txBox="1"/>
          <p:nvPr/>
        </p:nvSpPr>
        <p:spPr>
          <a:xfrm>
            <a:off x="8065167" y="2672797"/>
            <a:ext cx="2933326" cy="707886"/>
          </a:xfrm>
          <a:prstGeom prst="rect">
            <a:avLst/>
          </a:prstGeom>
          <a:noFill/>
        </p:spPr>
        <p:txBody>
          <a:bodyPr wrap="square" rtlCol="0">
            <a:spAutoFit/>
          </a:bodyPr>
          <a:lstStyle>
            <a:defPPr marR="0" lvl="0" algn="l" rtl="0">
              <a:lnSpc>
                <a:spcPct val="100000"/>
              </a:lnSpc>
              <a:spcBef>
                <a:spcPts val="0"/>
              </a:spcBef>
              <a:spcAft>
                <a:spcPts val="0"/>
              </a:spcAft>
            </a:defPPr>
            <a:lvl1pPr algn="ctr">
              <a:defRPr sz="1600" b="1"/>
            </a:lvl1pPr>
          </a:lstStyle>
          <a:p>
            <a:pPr algn="l"/>
            <a:r>
              <a:rPr lang="en-GB" sz="2000"/>
              <a:t>Two spin rotators with up to 75° spin rotation</a:t>
            </a:r>
          </a:p>
        </p:txBody>
      </p:sp>
      <p:cxnSp>
        <p:nvCxnSpPr>
          <p:cNvPr id="112" name="Straight Arrow Connector 111">
            <a:extLst>
              <a:ext uri="{FF2B5EF4-FFF2-40B4-BE49-F238E27FC236}">
                <a16:creationId xmlns:a16="http://schemas.microsoft.com/office/drawing/2014/main" id="{5E44D8CF-966A-C2B3-71F2-9462099F6B3D}"/>
              </a:ext>
            </a:extLst>
          </p:cNvPr>
          <p:cNvCxnSpPr>
            <a:cxnSpLocks/>
            <a:stCxn id="111" idx="1"/>
          </p:cNvCxnSpPr>
          <p:nvPr/>
        </p:nvCxnSpPr>
        <p:spPr>
          <a:xfrm flipH="1" flipV="1">
            <a:off x="6763992" y="2419644"/>
            <a:ext cx="1301175" cy="607096"/>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F2413857-9958-815A-42DD-40E0079C36D0}"/>
              </a:ext>
            </a:extLst>
          </p:cNvPr>
          <p:cNvCxnSpPr>
            <a:cxnSpLocks/>
            <a:stCxn id="111" idx="1"/>
          </p:cNvCxnSpPr>
          <p:nvPr/>
        </p:nvCxnSpPr>
        <p:spPr>
          <a:xfrm flipH="1">
            <a:off x="5208829" y="3026740"/>
            <a:ext cx="2856338" cy="272604"/>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E821C8C-0B0F-196C-F21C-A0681495153E}"/>
              </a:ext>
            </a:extLst>
          </p:cNvPr>
          <p:cNvPicPr>
            <a:picLocks noChangeAspect="1"/>
          </p:cNvPicPr>
          <p:nvPr/>
        </p:nvPicPr>
        <p:blipFill>
          <a:blip r:embed="rId4"/>
          <a:stretch>
            <a:fillRect/>
          </a:stretch>
        </p:blipFill>
        <p:spPr>
          <a:xfrm>
            <a:off x="101241" y="1234985"/>
            <a:ext cx="3099160" cy="4508951"/>
          </a:xfrm>
          <a:prstGeom prst="rect">
            <a:avLst/>
          </a:prstGeom>
        </p:spPr>
      </p:pic>
      <p:pic>
        <p:nvPicPr>
          <p:cNvPr id="3" name="Content Placeholder 4">
            <a:extLst>
              <a:ext uri="{FF2B5EF4-FFF2-40B4-BE49-F238E27FC236}">
                <a16:creationId xmlns:a16="http://schemas.microsoft.com/office/drawing/2014/main" id="{0808C884-79FE-BE18-A14F-F0032E7580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4098" y="4594165"/>
            <a:ext cx="5580062" cy="1814754"/>
          </a:xfrm>
          <a:prstGeom prst="rect">
            <a:avLst/>
          </a:prstGeom>
        </p:spPr>
      </p:pic>
      <p:pic>
        <p:nvPicPr>
          <p:cNvPr id="4" name="Content Placeholder 15">
            <a:extLst>
              <a:ext uri="{FF2B5EF4-FFF2-40B4-BE49-F238E27FC236}">
                <a16:creationId xmlns:a16="http://schemas.microsoft.com/office/drawing/2014/main" id="{1C70D854-D30A-7B66-CF54-4150F1FDBA15}"/>
              </a:ext>
            </a:extLst>
          </p:cNvPr>
          <p:cNvPicPr>
            <a:picLocks/>
          </p:cNvPicPr>
          <p:nvPr/>
        </p:nvPicPr>
        <p:blipFill>
          <a:blip r:embed="rId6">
            <a:extLst>
              <a:ext uri="{28A0092B-C50C-407E-A947-70E740481C1C}">
                <a14:useLocalDpi xmlns:a14="http://schemas.microsoft.com/office/drawing/2010/main" val="0"/>
              </a:ext>
            </a:extLst>
          </a:blip>
          <a:srcRect t="8448" r="53225" b="35449"/>
          <a:stretch>
            <a:fillRect/>
          </a:stretch>
        </p:blipFill>
        <p:spPr>
          <a:xfrm>
            <a:off x="8991601" y="449081"/>
            <a:ext cx="1942536" cy="1863916"/>
          </a:xfrm>
          <a:prstGeom prst="rect">
            <a:avLst/>
          </a:prstGeom>
        </p:spPr>
      </p:pic>
      <p:sp>
        <p:nvSpPr>
          <p:cNvPr id="6" name="TextBox 5">
            <a:extLst>
              <a:ext uri="{FF2B5EF4-FFF2-40B4-BE49-F238E27FC236}">
                <a16:creationId xmlns:a16="http://schemas.microsoft.com/office/drawing/2014/main" id="{33C7FBCA-09EC-2E21-6EA6-DFF91F6692AC}"/>
              </a:ext>
            </a:extLst>
          </p:cNvPr>
          <p:cNvSpPr txBox="1"/>
          <p:nvPr/>
        </p:nvSpPr>
        <p:spPr>
          <a:xfrm>
            <a:off x="10158197" y="476484"/>
            <a:ext cx="840295" cy="400110"/>
          </a:xfrm>
          <a:prstGeom prst="rect">
            <a:avLst/>
          </a:prstGeom>
          <a:noFill/>
        </p:spPr>
        <p:txBody>
          <a:bodyPr wrap="none">
            <a:spAutoFit/>
          </a:bodyPr>
          <a:lstStyle/>
          <a:p>
            <a:pPr>
              <a:buFont typeface="Times New Roman" pitchFamily="16" charset="0"/>
              <a:buNone/>
              <a:defRPr/>
            </a:pPr>
            <a:r>
              <a:rPr lang="en-GB" sz="2000">
                <a:solidFill>
                  <a:schemeClr val="bg2"/>
                </a:solidFill>
              </a:rPr>
              <a:t>0.25T</a:t>
            </a:r>
          </a:p>
        </p:txBody>
      </p:sp>
      <p:sp>
        <p:nvSpPr>
          <p:cNvPr id="7" name="TextBox 6">
            <a:extLst>
              <a:ext uri="{FF2B5EF4-FFF2-40B4-BE49-F238E27FC236}">
                <a16:creationId xmlns:a16="http://schemas.microsoft.com/office/drawing/2014/main" id="{FA31212C-AA6C-F7BF-A2F6-9C72E6AA1EA5}"/>
              </a:ext>
            </a:extLst>
          </p:cNvPr>
          <p:cNvSpPr txBox="1"/>
          <p:nvPr/>
        </p:nvSpPr>
        <p:spPr>
          <a:xfrm>
            <a:off x="5731781" y="449081"/>
            <a:ext cx="2935141" cy="707886"/>
          </a:xfrm>
          <a:prstGeom prst="rect">
            <a:avLst/>
          </a:prstGeom>
          <a:noFill/>
        </p:spPr>
        <p:txBody>
          <a:bodyPr wrap="square" rtlCol="0">
            <a:spAutoFit/>
          </a:bodyPr>
          <a:lstStyle>
            <a:defPPr marR="0" lvl="0" algn="l" rtl="0">
              <a:lnSpc>
                <a:spcPct val="100000"/>
              </a:lnSpc>
              <a:spcBef>
                <a:spcPts val="0"/>
              </a:spcBef>
              <a:spcAft>
                <a:spcPts val="0"/>
              </a:spcAft>
            </a:defPPr>
            <a:lvl1pPr algn="ctr">
              <a:defRPr sz="1600" b="1"/>
            </a:lvl1pPr>
          </a:lstStyle>
          <a:p>
            <a:pPr algn="l"/>
            <a:r>
              <a:rPr lang="en-GB" sz="2000"/>
              <a:t>What happens without spin rotators</a:t>
            </a:r>
          </a:p>
        </p:txBody>
      </p:sp>
      <p:cxnSp>
        <p:nvCxnSpPr>
          <p:cNvPr id="8" name="Straight Arrow Connector 7">
            <a:extLst>
              <a:ext uri="{FF2B5EF4-FFF2-40B4-BE49-F238E27FC236}">
                <a16:creationId xmlns:a16="http://schemas.microsoft.com/office/drawing/2014/main" id="{6D851C7D-B58A-E944-40C9-A885193025F6}"/>
              </a:ext>
            </a:extLst>
          </p:cNvPr>
          <p:cNvCxnSpPr>
            <a:cxnSpLocks/>
          </p:cNvCxnSpPr>
          <p:nvPr/>
        </p:nvCxnSpPr>
        <p:spPr>
          <a:xfrm>
            <a:off x="7927925" y="942814"/>
            <a:ext cx="999321" cy="292171"/>
          </a:xfrm>
          <a:prstGeom prst="straightConnector1">
            <a:avLst/>
          </a:prstGeom>
          <a:ln w="38100">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D9E693F-BA2B-35EA-3C8F-8A7F5C122537}"/>
              </a:ext>
            </a:extLst>
          </p:cNvPr>
          <p:cNvSpPr txBox="1"/>
          <p:nvPr/>
        </p:nvSpPr>
        <p:spPr>
          <a:xfrm>
            <a:off x="6701393" y="4167673"/>
            <a:ext cx="3425471" cy="400110"/>
          </a:xfrm>
          <a:prstGeom prst="rect">
            <a:avLst/>
          </a:prstGeom>
          <a:noFill/>
        </p:spPr>
        <p:txBody>
          <a:bodyPr wrap="square" rtlCol="0">
            <a:spAutoFit/>
          </a:bodyPr>
          <a:lstStyle>
            <a:defPPr marR="0" lvl="0" algn="l" rtl="0">
              <a:lnSpc>
                <a:spcPct val="100000"/>
              </a:lnSpc>
              <a:spcBef>
                <a:spcPts val="0"/>
              </a:spcBef>
              <a:spcAft>
                <a:spcPts val="0"/>
              </a:spcAft>
            </a:defPPr>
            <a:lvl1pPr algn="ctr">
              <a:defRPr sz="1600" b="1"/>
            </a:lvl1pPr>
          </a:lstStyle>
          <a:p>
            <a:pPr algn="l"/>
            <a:r>
              <a:rPr lang="en-GB" sz="2000"/>
              <a:t>How spin rotators work</a:t>
            </a:r>
          </a:p>
        </p:txBody>
      </p:sp>
    </p:spTree>
    <p:extLst>
      <p:ext uri="{BB962C8B-B14F-4D97-AF65-F5344CB8AC3E}">
        <p14:creationId xmlns:p14="http://schemas.microsoft.com/office/powerpoint/2010/main" val="312137507"/>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a6c5452-7205-4e2c-a322-0d36e47a4095">
      <Terms xmlns="http://schemas.microsoft.com/office/infopath/2007/PartnerControls"/>
    </lcf76f155ced4ddcb4097134ff3c332f>
    <TaxCatchAll xmlns="4367b676-3231-4229-b246-27e36f6a6ea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C07CB7-51EF-466B-89DC-FA27AC50FA39}">
  <ds:schemaRefs>
    <ds:schemaRef ds:uri="05955ea2-72f0-4590-831b-d7a5408ad737"/>
    <ds:schemaRef ds:uri="1cf0fd2c-5b8a-4328-93ca-9b3487cc7594"/>
    <ds:schemaRef ds:uri="4367b676-3231-4229-b246-27e36f6a6ea0"/>
    <ds:schemaRef ds:uri="7a6c5452-7205-4e2c-a322-0d36e47a409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6B2BB2A-F1B8-47C6-A451-149E10DD5EFF}">
  <ds:schemaRefs>
    <ds:schemaRef ds:uri="4367b676-3231-4229-b246-27e36f6a6ea0"/>
    <ds:schemaRef ds:uri="7a6c5452-7205-4e2c-a322-0d36e47a409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6435EA1-87F7-4138-8D7D-EAF939220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1317</Words>
  <Application>Microsoft Office PowerPoint</Application>
  <PresentationFormat>Widescreen</PresentationFormat>
  <Paragraphs>232</Paragraphs>
  <Slides>26</Slides>
  <Notes>5</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26</vt:i4>
      </vt:variant>
    </vt:vector>
  </HeadingPairs>
  <TitlesOfParts>
    <vt:vector size="37" baseType="lpstr">
      <vt:lpstr>Calibri</vt:lpstr>
      <vt:lpstr>Arial</vt:lpstr>
      <vt:lpstr>Aptos</vt:lpstr>
      <vt:lpstr>Times New Roman</vt:lpstr>
      <vt:lpstr>Noto Sans Symbols</vt:lpstr>
      <vt:lpstr>Wingdings</vt:lpstr>
      <vt:lpstr>1_Title slide</vt:lpstr>
      <vt:lpstr>2_Triangles</vt:lpstr>
      <vt:lpstr>3_Pattern</vt:lpstr>
      <vt:lpstr>4_Blank Layouts</vt:lpstr>
      <vt:lpstr>4_Pattern</vt:lpstr>
      <vt:lpstr>Future Capabilities:  Super-MuSR</vt:lpstr>
      <vt:lpstr>PowerPoint Presentation</vt:lpstr>
      <vt:lpstr>Pulsed and continuous muon sources – until the near future</vt:lpstr>
      <vt:lpstr>MuSR: The present instrument</vt:lpstr>
      <vt:lpstr>How to design a good muon instrument (scientifically)</vt:lpstr>
      <vt:lpstr>Pulsed and continuous muon sources – performance today</vt:lpstr>
      <vt:lpstr>Super-MuSR performance goals</vt:lpstr>
      <vt:lpstr>Super-MuSR hardware</vt:lpstr>
      <vt:lpstr>Spin rotators</vt:lpstr>
      <vt:lpstr>Pulse slicer</vt:lpstr>
      <vt:lpstr>Spectrometer</vt:lpstr>
      <vt:lpstr>Designing an optimal detector array (Why is it cylindrical?)</vt:lpstr>
      <vt:lpstr>Positron degraders</vt:lpstr>
      <vt:lpstr>Data handling and reduction</vt:lpstr>
      <vt:lpstr>Super-MuSR science benefits</vt:lpstr>
      <vt:lpstr>Science benefits – Higher resolution for magnetism </vt:lpstr>
      <vt:lpstr>Science benefits – Higher resolution for superconductivity</vt:lpstr>
      <vt:lpstr>Science benefits – TRSB superconductors</vt:lpstr>
      <vt:lpstr>Science benefits – In-operando batteries</vt:lpstr>
      <vt:lpstr>Science benefits – Quantum decoherence</vt:lpstr>
      <vt:lpstr>Science benefits – RF-µSR</vt:lpstr>
      <vt:lpstr>Science benefits – Vector-μSR</vt:lpstr>
      <vt:lpstr>Science benefits – The fast and the slow</vt:lpstr>
      <vt:lpstr>Science benefits – Measuring smaller samples</vt:lpstr>
      <vt:lpstr>Science benefits – Transient μSR</vt:lpstr>
      <vt:lpstr>Conclusions</vt:lpstr>
    </vt:vector>
  </TitlesOfParts>
  <Company>Science and Technology Facilities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Richardson, Stephanie (STFC,RAL,ISIS)</dc:creator>
  <cp:lastModifiedBy>Baker, Peter (STFC,RAL,ISIS)</cp:lastModifiedBy>
  <cp:revision>3</cp:revision>
  <dcterms:created xsi:type="dcterms:W3CDTF">2023-01-10T12:41:06Z</dcterms:created>
  <dcterms:modified xsi:type="dcterms:W3CDTF">2026-01-20T18:02:48Z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y fmtid="{D5CDD505-2E9C-101B-9397-08002B2CF9AE}" pid="3" name="MediaServiceImageTags">
    <vt:lpwstr/>
  </property>
</Properties>
</file>