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4"/>
    <p:sldMasterId id="2147483678" r:id="rId5"/>
    <p:sldMasterId id="2147483684" r:id="rId6"/>
  </p:sldMasterIdLst>
  <p:notesMasterIdLst>
    <p:notesMasterId r:id="rId37"/>
  </p:notesMasterIdLst>
  <p:handoutMasterIdLst>
    <p:handoutMasterId r:id="rId38"/>
  </p:handoutMasterIdLst>
  <p:sldIdLst>
    <p:sldId id="978" r:id="rId7"/>
    <p:sldId id="979" r:id="rId8"/>
    <p:sldId id="976" r:id="rId9"/>
    <p:sldId id="977" r:id="rId10"/>
    <p:sldId id="257" r:id="rId11"/>
    <p:sldId id="258" r:id="rId12"/>
    <p:sldId id="259" r:id="rId13"/>
    <p:sldId id="269" r:id="rId14"/>
    <p:sldId id="260" r:id="rId15"/>
    <p:sldId id="270" r:id="rId16"/>
    <p:sldId id="262" r:id="rId17"/>
    <p:sldId id="980" r:id="rId18"/>
    <p:sldId id="282" r:id="rId19"/>
    <p:sldId id="284" r:id="rId20"/>
    <p:sldId id="285" r:id="rId21"/>
    <p:sldId id="286" r:id="rId22"/>
    <p:sldId id="288" r:id="rId23"/>
    <p:sldId id="289" r:id="rId24"/>
    <p:sldId id="290" r:id="rId25"/>
    <p:sldId id="291" r:id="rId26"/>
    <p:sldId id="293" r:id="rId27"/>
    <p:sldId id="292" r:id="rId28"/>
    <p:sldId id="265" r:id="rId29"/>
    <p:sldId id="267" r:id="rId30"/>
    <p:sldId id="273" r:id="rId31"/>
    <p:sldId id="280" r:id="rId32"/>
    <p:sldId id="274" r:id="rId33"/>
    <p:sldId id="275" r:id="rId34"/>
    <p:sldId id="276" r:id="rId35"/>
    <p:sldId id="281" r:id="rId36"/>
  </p:sldIdLst>
  <p:sldSz cx="12192000" cy="6858000"/>
  <p:notesSz cx="6746875" cy="98679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333399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ADEB"/>
    <a:srgbClr val="333399"/>
    <a:srgbClr val="FF3300"/>
    <a:srgbClr val="6699FF"/>
    <a:srgbClr val="00CCFF"/>
    <a:srgbClr val="CCFFCC"/>
    <a:srgbClr val="FFCCCC"/>
    <a:srgbClr val="FF66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60222D-2E17-D215-FC0B-6ADF9F5BBCAD}" v="8" dt="2026-01-26T13:07:10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856" autoAdjust="0"/>
    <p:restoredTop sz="94660"/>
  </p:normalViewPr>
  <p:slideViewPr>
    <p:cSldViewPr snapToGrid="0">
      <p:cViewPr>
        <p:scale>
          <a:sx n="60" d="100"/>
          <a:sy n="60" d="100"/>
        </p:scale>
        <p:origin x="188" y="3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microsoft.com/office/2015/10/relationships/revisionInfo" Target="revisionInfo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74663" y="1936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>
            <a:lvl1pPr defTabSz="911225">
              <a:defRPr sz="1000" b="1">
                <a:solidFill>
                  <a:schemeClr val="accent2"/>
                </a:solidFill>
              </a:defRPr>
            </a:lvl1pPr>
          </a:lstStyle>
          <a:p>
            <a:r>
              <a:rPr lang="en-GB" sz="1200"/>
              <a:t>The Future Direction of ISIS</a:t>
            </a:r>
          </a:p>
          <a:p>
            <a:r>
              <a:rPr lang="en-GB"/>
              <a:t>Roger Eccleston</a:t>
            </a:r>
            <a:endParaRPr lang="en-GB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b" anchorCtr="0" compatLnSpc="1">
            <a:prstTxWarp prst="textNoShape">
              <a:avLst/>
            </a:prstTxWarp>
          </a:bodyPr>
          <a:lstStyle>
            <a:lvl1pPr defTabSz="91122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03625" y="926306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solidFill>
                  <a:schemeClr val="accent2"/>
                </a:solidFill>
              </a:defRPr>
            </a:lvl1pPr>
          </a:lstStyle>
          <a:p>
            <a:fld id="{38451973-79E4-47BD-B8F7-7FFFDDD658EB}" type="slidenum">
              <a:rPr lang="en-GB"/>
              <a:pPr/>
              <a:t>‹#›</a:t>
            </a:fld>
            <a:endParaRPr lang="en-GB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93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>
            <a:lvl1pPr defTabSz="91122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2000"/>
            <a:ext cx="65024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b" anchorCtr="0" compatLnSpc="1">
            <a:prstTxWarp prst="textNoShape">
              <a:avLst/>
            </a:prstTxWarp>
          </a:bodyPr>
          <a:lstStyle>
            <a:lvl1pPr defTabSz="91122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372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2" tIns="45576" rIns="91152" bIns="4557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6EA16D4-755C-453B-B85A-079C066A72D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712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A593B-9B33-3292-C9E4-E8CB70F34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F1F608-489E-101E-BE1C-02DB2FEC35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A59DE4-EF1A-F9F7-9A1C-1AC48A104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627E8-A776-2E89-8980-26DAEF16FD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8D54EE-269B-47C9-AB85-5420A7E893B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866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A2A98-67F4-3146-BB50-5C72A55A8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CA7343-3BA7-68D0-4355-B55F2DA371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05C9FF-83C9-A666-BD28-2F62A5EBF1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B1177-05A8-F277-FBCD-08158859F3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8D54EE-269B-47C9-AB85-5420A7E893B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5985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27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4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1" y="4610102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+mn-lt"/>
              </a:defRPr>
            </a:lvl1pPr>
            <a:lvl3pPr marL="6858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1" y="4930327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+mn-lt"/>
              </a:defRPr>
            </a:lvl1pPr>
            <a:lvl3pPr marL="6858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816255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00BAC6-C683-C494-6ECF-60A87BB87696}"/>
              </a:ext>
            </a:extLst>
          </p:cNvPr>
          <p:cNvSpPr txBox="1"/>
          <p:nvPr userDrawn="1"/>
        </p:nvSpPr>
        <p:spPr>
          <a:xfrm>
            <a:off x="2256312" y="5320146"/>
            <a:ext cx="3673433" cy="14567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90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888739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083120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8118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686436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363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44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81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345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51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1" y="365127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7" cy="321310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7" cy="321310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7" cy="321310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1" y="1117600"/>
            <a:ext cx="10223500" cy="83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882914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16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8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84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2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7112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1_Two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2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Char char="▪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Char char="▪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▪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32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2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016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9191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5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49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00BAC6-C683-C494-6ECF-60A87BB87696}"/>
              </a:ext>
            </a:extLst>
          </p:cNvPr>
          <p:cNvSpPr txBox="1"/>
          <p:nvPr userDrawn="1"/>
        </p:nvSpPr>
        <p:spPr>
          <a:xfrm>
            <a:off x="2256313" y="5320148"/>
            <a:ext cx="3673433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500"/>
          </a:p>
        </p:txBody>
      </p:sp>
    </p:spTree>
    <p:extLst>
      <p:ext uri="{BB962C8B-B14F-4D97-AF65-F5344CB8AC3E}">
        <p14:creationId xmlns:p14="http://schemas.microsoft.com/office/powerpoint/2010/main" val="195380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5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675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02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213855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20591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00BAC6-C683-C494-6ECF-60A87BB87696}"/>
              </a:ext>
            </a:extLst>
          </p:cNvPr>
          <p:cNvSpPr txBox="1"/>
          <p:nvPr userDrawn="1"/>
        </p:nvSpPr>
        <p:spPr>
          <a:xfrm>
            <a:off x="2256312" y="5320146"/>
            <a:ext cx="3673433" cy="14567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34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5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25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94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7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60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76C6100B-5CD6-B4F1-AE36-982BA65DCD5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5537123"/>
            <a:ext cx="1614952" cy="103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10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2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76C6100B-5CD6-B4F1-AE36-982BA65DCD5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5537123"/>
            <a:ext cx="1614952" cy="103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9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26/01/2026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CAF59F-1812-CD32-87E3-2FEAA4B7E9E5}"/>
              </a:ext>
            </a:extLst>
          </p:cNvPr>
          <p:cNvSpPr txBox="1"/>
          <p:nvPr userDrawn="1"/>
        </p:nvSpPr>
        <p:spPr>
          <a:xfrm>
            <a:off x="2256312" y="5320146"/>
            <a:ext cx="3673433" cy="14567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7EC289-71F1-5FED-5D43-6399C525B2BA}"/>
              </a:ext>
            </a:extLst>
          </p:cNvPr>
          <p:cNvGrpSpPr/>
          <p:nvPr userDrawn="1"/>
        </p:nvGrpSpPr>
        <p:grpSpPr>
          <a:xfrm>
            <a:off x="11144816" y="5482500"/>
            <a:ext cx="1047184" cy="1375499"/>
            <a:chOff x="11144816" y="5482500"/>
            <a:chExt cx="1047184" cy="137549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5AA5C20-ED4E-D770-29C5-A05C6700EF1E}"/>
                </a:ext>
              </a:extLst>
            </p:cNvPr>
            <p:cNvGrpSpPr/>
            <p:nvPr userDrawn="1"/>
          </p:nvGrpSpPr>
          <p:grpSpPr>
            <a:xfrm>
              <a:off x="11144816" y="5732261"/>
              <a:ext cx="1047184" cy="1125738"/>
              <a:chOff x="11144816" y="5732261"/>
              <a:chExt cx="1047184" cy="112573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1FEBCB5-2FBE-3F18-F23F-D20209E9F7E0}"/>
                  </a:ext>
                </a:extLst>
              </p:cNvPr>
              <p:cNvSpPr/>
              <p:nvPr userDrawn="1"/>
            </p:nvSpPr>
            <p:spPr>
              <a:xfrm>
                <a:off x="11144816" y="5732261"/>
                <a:ext cx="1047184" cy="11257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0206432-1157-C051-2030-8F74B7592F0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1252897" y="6102623"/>
                <a:ext cx="781920" cy="588411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83B5422-611A-5E31-88A2-1642663BBDCA}"/>
                </a:ext>
              </a:extLst>
            </p:cNvPr>
            <p:cNvCxnSpPr/>
            <p:nvPr userDrawn="1"/>
          </p:nvCxnSpPr>
          <p:spPr>
            <a:xfrm flipH="1">
              <a:off x="11613639" y="5482500"/>
              <a:ext cx="109537" cy="404813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894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24586-BD8D-535D-6CB9-F0CC13967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785B71-873D-9D30-8144-08AF1F209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0" y="2096858"/>
            <a:ext cx="6603458" cy="1138240"/>
          </a:xfrm>
        </p:spPr>
        <p:txBody>
          <a:bodyPr>
            <a:noAutofit/>
          </a:bodyPr>
          <a:lstStyle/>
          <a:p>
            <a:r>
              <a:rPr lang="en-GB" dirty="0"/>
              <a:t>Applying for Beamtime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C43926-3049-4AB5-F20C-BAB1E845E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3687875"/>
            <a:ext cx="9144000" cy="431349"/>
          </a:xfrm>
        </p:spPr>
        <p:txBody>
          <a:bodyPr/>
          <a:lstStyle/>
          <a:p>
            <a:r>
              <a:rPr lang="en-GB" dirty="0"/>
              <a:t>Adrian Hillier, ISIS Muon Group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A4D404-4AF3-2863-B494-D20A65183A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4572001"/>
            <a:ext cx="8648700" cy="6223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Muon School</a:t>
            </a:r>
          </a:p>
          <a:p>
            <a:r>
              <a:rPr lang="en-GB" dirty="0"/>
              <a:t>Jan 2026</a:t>
            </a:r>
          </a:p>
        </p:txBody>
      </p:sp>
    </p:spTree>
    <p:extLst>
      <p:ext uri="{BB962C8B-B14F-4D97-AF65-F5344CB8AC3E}">
        <p14:creationId xmlns:p14="http://schemas.microsoft.com/office/powerpoint/2010/main" val="167847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66143" y="5826194"/>
            <a:ext cx="78597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A safety assessment will be needed before the experiment will be run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9A728A-AAD1-5DB4-E945-A451AC44E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</a:t>
            </a:r>
            <a:br>
              <a:rPr lang="en-GB" dirty="0"/>
            </a:br>
            <a:endParaRPr lang="en-GB" dirty="0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6B613C0-ECBB-61CF-BC25-AFEF177D9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071" y="832418"/>
            <a:ext cx="8418286" cy="43495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D7BA2-19AC-CBDF-10B1-1F423568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The Science Case</a:t>
            </a:r>
            <a:br>
              <a:rPr lang="en-GB" dirty="0"/>
            </a:br>
            <a:endParaRPr lang="en-GB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A7FC78B-D9C7-DFF2-CCB7-19CC0AF51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338" y="486477"/>
            <a:ext cx="8215312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40" tIns="45720" rIns="91440" bIns="45720" anchor="t">
            <a:spAutoFit/>
          </a:bodyPr>
          <a:lstStyle/>
          <a:p>
            <a:pPr marL="355600" indent="-355600"/>
            <a:br>
              <a:rPr lang="en-GB" b="1" dirty="0"/>
            </a:br>
            <a:endParaRPr lang="en-GB" b="1" dirty="0"/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  <a:latin typeface="Trebuchet MS"/>
              </a:rPr>
              <a:t>Proposals judged on science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Upload a scientific case (maximum of 2 pages @ISIS, 3 pages @PSI). </a:t>
            </a:r>
          </a:p>
          <a:p>
            <a:pPr marL="812800" lvl="1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Self-contained</a:t>
            </a:r>
            <a:r>
              <a:rPr lang="en-GB" sz="1800" dirty="0"/>
              <a:t> (but can include references)</a:t>
            </a:r>
            <a:endParaRPr lang="en-GB" sz="1400" dirty="0"/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Explain the background (timeliness, technological relevance, etc)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What question(s) are you trying to answer?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How will muons help – what information will you get and how?  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Why muons (consider that µSR is a very expensive technique)?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Describe the measurements (number of samples, temp. / field scans)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Justify the time you are asking for 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(be specific)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Samples – do you have them? Say how they have been characterised and 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show the data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>
                <a:latin typeface="Trebuchet MS"/>
              </a:rPr>
              <a:t>Demonstrate you’ve used previous beamtime well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2252D-DC8A-CBC8-0360-476358699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Rectangle 4">
            <a:extLst>
              <a:ext uri="{FF2B5EF4-FFF2-40B4-BE49-F238E27FC236}">
                <a16:creationId xmlns:a16="http://schemas.microsoft.com/office/drawing/2014/main" id="{911B972A-4F48-6645-38C1-A14464C61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338" y="486477"/>
            <a:ext cx="8215312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40" tIns="45720" rIns="91440" bIns="45720" anchor="t">
            <a:spAutoFit/>
          </a:bodyPr>
          <a:lstStyle/>
          <a:p>
            <a:pPr marL="355600" indent="-355600"/>
            <a:br>
              <a:rPr lang="en-GB" b="1" dirty="0"/>
            </a:br>
            <a:endParaRPr lang="en-GB" b="1" dirty="0"/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  <a:latin typeface="Trebuchet MS"/>
              </a:rPr>
              <a:t>Proposals judged on science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Upload a scientific case (maximum of 2 pages @ISIS, 3 pages @PSI). </a:t>
            </a:r>
          </a:p>
          <a:p>
            <a:pPr marL="812800" lvl="1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Self-contained</a:t>
            </a:r>
            <a:r>
              <a:rPr lang="en-GB" sz="1800" dirty="0"/>
              <a:t> (but can include references)</a:t>
            </a:r>
            <a:endParaRPr lang="en-GB" sz="1400" dirty="0"/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Explain the background (timeliness, technological relevance, etc)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What question(s) are you trying to answer?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How will muons help – what information will you get and how?  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Why muons (consider that µSR is a very expensive technique)?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Describe the measurements (number of samples, temp. / field scans)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Justify the time you are asking for 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(be specific)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Samples – do you have them? Say how they have been characterised and 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show the data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>
                <a:latin typeface="Trebuchet MS"/>
              </a:rPr>
              <a:t>Demonstrate you’ve used previous beamtime well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38BC95-E5CC-D028-155E-079CD2752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The Science Case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EBC493-600F-2074-CBC2-D06D5F42D07B}"/>
              </a:ext>
            </a:extLst>
          </p:cNvPr>
          <p:cNvSpPr txBox="1"/>
          <p:nvPr/>
        </p:nvSpPr>
        <p:spPr>
          <a:xfrm>
            <a:off x="2711302" y="5571460"/>
            <a:ext cx="6943061" cy="70788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It is important to write a clear and convincing science case that justifies the time requested.</a:t>
            </a:r>
          </a:p>
        </p:txBody>
      </p:sp>
    </p:spTree>
    <p:extLst>
      <p:ext uri="{BB962C8B-B14F-4D97-AF65-F5344CB8AC3E}">
        <p14:creationId xmlns:p14="http://schemas.microsoft.com/office/powerpoint/2010/main" val="3385365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C2D85F-B170-EBF8-0878-112F2ADFCE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111" t="11321"/>
          <a:stretch>
            <a:fillRect/>
          </a:stretch>
        </p:blipFill>
        <p:spPr>
          <a:xfrm>
            <a:off x="1435100" y="987324"/>
            <a:ext cx="9296400" cy="5853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AFE50C-7603-AF72-BB12-95F1E74E4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 Template</a:t>
            </a:r>
          </a:p>
        </p:txBody>
      </p:sp>
    </p:spTree>
    <p:extLst>
      <p:ext uri="{BB962C8B-B14F-4D97-AF65-F5344CB8AC3E}">
        <p14:creationId xmlns:p14="http://schemas.microsoft.com/office/powerpoint/2010/main" val="936184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50076D-B68D-0079-14AC-FA981A7B50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80"/>
          <a:stretch>
            <a:fillRect/>
          </a:stretch>
        </p:blipFill>
        <p:spPr>
          <a:xfrm>
            <a:off x="266700" y="837488"/>
            <a:ext cx="10402984" cy="4617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B92FB7-4234-0DE7-6145-44B22ED53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1 Background and Context</a:t>
            </a:r>
          </a:p>
        </p:txBody>
      </p:sp>
    </p:spTree>
    <p:extLst>
      <p:ext uri="{BB962C8B-B14F-4D97-AF65-F5344CB8AC3E}">
        <p14:creationId xmlns:p14="http://schemas.microsoft.com/office/powerpoint/2010/main" val="4053110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46A2AB-D254-4C43-2C5B-803C9B8941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72" t="36336" r="-972" b="-12824"/>
          <a:stretch>
            <a:fillRect/>
          </a:stretch>
        </p:blipFill>
        <p:spPr>
          <a:xfrm>
            <a:off x="444500" y="1244599"/>
            <a:ext cx="10426700" cy="23836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D8A016-9994-11D0-2B88-1F9130B35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2 Proposed Experiment</a:t>
            </a:r>
          </a:p>
        </p:txBody>
      </p:sp>
    </p:spTree>
    <p:extLst>
      <p:ext uri="{BB962C8B-B14F-4D97-AF65-F5344CB8AC3E}">
        <p14:creationId xmlns:p14="http://schemas.microsoft.com/office/powerpoint/2010/main" val="1316202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1E3942-1946-3613-1725-D998CA4F50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543"/>
          <a:stretch>
            <a:fillRect/>
          </a:stretch>
        </p:blipFill>
        <p:spPr>
          <a:xfrm>
            <a:off x="355600" y="1043459"/>
            <a:ext cx="9144000" cy="23855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276DEB-F8B7-303C-B437-B649760A2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2 Proposed Experiment</a:t>
            </a:r>
          </a:p>
        </p:txBody>
      </p:sp>
    </p:spTree>
    <p:extLst>
      <p:ext uri="{BB962C8B-B14F-4D97-AF65-F5344CB8AC3E}">
        <p14:creationId xmlns:p14="http://schemas.microsoft.com/office/powerpoint/2010/main" val="4248807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11533D-59F8-AC81-B10E-B6AD3C93A1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509"/>
          <a:stretch>
            <a:fillRect/>
          </a:stretch>
        </p:blipFill>
        <p:spPr>
          <a:xfrm>
            <a:off x="419100" y="990600"/>
            <a:ext cx="9144000" cy="38851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05FA42-71FB-42B6-662B-789C05241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2 Proposed Experiment</a:t>
            </a:r>
          </a:p>
        </p:txBody>
      </p:sp>
    </p:spTree>
    <p:extLst>
      <p:ext uri="{BB962C8B-B14F-4D97-AF65-F5344CB8AC3E}">
        <p14:creationId xmlns:p14="http://schemas.microsoft.com/office/powerpoint/2010/main" val="3512561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332BAD-3030-B43C-788D-F4DDA1260E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913"/>
          <a:stretch>
            <a:fillRect/>
          </a:stretch>
        </p:blipFill>
        <p:spPr>
          <a:xfrm>
            <a:off x="419100" y="977899"/>
            <a:ext cx="10230912" cy="46101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7D046A-1D63-FAD9-AC80-25E1F40EC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2 Proposed Experiment</a:t>
            </a:r>
          </a:p>
        </p:txBody>
      </p:sp>
    </p:spTree>
    <p:extLst>
      <p:ext uri="{BB962C8B-B14F-4D97-AF65-F5344CB8AC3E}">
        <p14:creationId xmlns:p14="http://schemas.microsoft.com/office/powerpoint/2010/main" val="1157204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05BA86-8261-1F71-2E09-9ACB3879FC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032"/>
          <a:stretch>
            <a:fillRect/>
          </a:stretch>
        </p:blipFill>
        <p:spPr>
          <a:xfrm>
            <a:off x="266699" y="1128446"/>
            <a:ext cx="10744047" cy="24275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5A88B9-E522-9E2A-5316-9B0DA3A71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3 Summary of previous beamtime and/or characterisation</a:t>
            </a:r>
          </a:p>
        </p:txBody>
      </p:sp>
    </p:spTree>
    <p:extLst>
      <p:ext uri="{BB962C8B-B14F-4D97-AF65-F5344CB8AC3E}">
        <p14:creationId xmlns:p14="http://schemas.microsoft.com/office/powerpoint/2010/main" val="364728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4B0D3-09D9-328C-0D95-9474BBE5E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01D460-6474-0A2D-F950-7AD8EB21C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0" y="2096858"/>
            <a:ext cx="6603458" cy="1138240"/>
          </a:xfrm>
        </p:spPr>
        <p:txBody>
          <a:bodyPr>
            <a:noAutofit/>
          </a:bodyPr>
          <a:lstStyle/>
          <a:p>
            <a:r>
              <a:rPr lang="en-GB" dirty="0"/>
              <a:t>Applying for Beamtime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51A477D-1D37-3C0A-8B6E-04E39F3260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3687875"/>
            <a:ext cx="9144000" cy="431349"/>
          </a:xfrm>
        </p:spPr>
        <p:txBody>
          <a:bodyPr/>
          <a:lstStyle/>
          <a:p>
            <a:r>
              <a:rPr lang="en-GB" dirty="0"/>
              <a:t>Adrian Hillier, ISIS Muon Group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9EB267-1065-882A-3EFB-54489B27E0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4572001"/>
            <a:ext cx="8648700" cy="6223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Muon School</a:t>
            </a:r>
          </a:p>
          <a:p>
            <a:r>
              <a:rPr lang="en-GB" dirty="0"/>
              <a:t>Jan 2026</a:t>
            </a:r>
          </a:p>
        </p:txBody>
      </p: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A9F80B18-10CA-1208-0B53-8A23211CD934}"/>
              </a:ext>
            </a:extLst>
          </p:cNvPr>
          <p:cNvSpPr/>
          <p:nvPr/>
        </p:nvSpPr>
        <p:spPr>
          <a:xfrm>
            <a:off x="528320" y="3332160"/>
            <a:ext cx="1188720" cy="113824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67799954-C637-EEBB-B9D5-FF2DE80141E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88866" y="4557374"/>
            <a:ext cx="1677628" cy="1503680"/>
          </a:xfrm>
          <a:prstGeom prst="curvedConnector3">
            <a:avLst>
              <a:gd name="adj1" fmla="val 50000"/>
            </a:avLst>
          </a:prstGeom>
          <a:ln w="5715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265034F-BC13-A60F-3E96-32FC2833C534}"/>
              </a:ext>
            </a:extLst>
          </p:cNvPr>
          <p:cNvSpPr txBox="1"/>
          <p:nvPr/>
        </p:nvSpPr>
        <p:spPr>
          <a:xfrm>
            <a:off x="2682241" y="4450080"/>
            <a:ext cx="3261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power of delegation</a:t>
            </a:r>
          </a:p>
        </p:txBody>
      </p:sp>
      <p:sp>
        <p:nvSpPr>
          <p:cNvPr id="12" name="Subtitle 4">
            <a:extLst>
              <a:ext uri="{FF2B5EF4-FFF2-40B4-BE49-F238E27FC236}">
                <a16:creationId xmlns:a16="http://schemas.microsoft.com/office/drawing/2014/main" id="{09E3D87A-09BF-F2B3-0823-BD2D77A8E4E6}"/>
              </a:ext>
            </a:extLst>
          </p:cNvPr>
          <p:cNvSpPr txBox="1">
            <a:spLocks/>
          </p:cNvSpPr>
          <p:nvPr/>
        </p:nvSpPr>
        <p:spPr>
          <a:xfrm>
            <a:off x="3027680" y="6258017"/>
            <a:ext cx="9144000" cy="431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Rhea Stewart, ISIS Muon Group</a:t>
            </a: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37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5D0125-A1A8-929F-9F4D-3C045B4B3B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592"/>
          <a:stretch>
            <a:fillRect/>
          </a:stretch>
        </p:blipFill>
        <p:spPr>
          <a:xfrm>
            <a:off x="139700" y="977900"/>
            <a:ext cx="10579100" cy="40854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CAE1B8-F31D-8979-5003-04019D56F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3 Summary of previous beamtime and/or characterisation</a:t>
            </a:r>
          </a:p>
        </p:txBody>
      </p:sp>
    </p:spTree>
    <p:extLst>
      <p:ext uri="{BB962C8B-B14F-4D97-AF65-F5344CB8AC3E}">
        <p14:creationId xmlns:p14="http://schemas.microsoft.com/office/powerpoint/2010/main" val="2247851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E61FCB-0968-E28F-863F-1EE7A4E86F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266"/>
          <a:stretch>
            <a:fillRect/>
          </a:stretch>
        </p:blipFill>
        <p:spPr>
          <a:xfrm>
            <a:off x="152400" y="837488"/>
            <a:ext cx="11303000" cy="608057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408351-375B-A0C3-3531-573E0454A60B}"/>
              </a:ext>
            </a:extLst>
          </p:cNvPr>
          <p:cNvSpPr/>
          <p:nvPr/>
        </p:nvSpPr>
        <p:spPr bwMode="auto">
          <a:xfrm>
            <a:off x="4660900" y="1511300"/>
            <a:ext cx="5385999" cy="1409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97345-4B84-F263-BAAC-D18D052A3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Case: 4 Justification of beamtime request </a:t>
            </a:r>
          </a:p>
        </p:txBody>
      </p:sp>
    </p:spTree>
    <p:extLst>
      <p:ext uri="{BB962C8B-B14F-4D97-AF65-F5344CB8AC3E}">
        <p14:creationId xmlns:p14="http://schemas.microsoft.com/office/powerpoint/2010/main" val="25832848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2CAA3C-33D7-03F5-8408-D5A6D8540C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944"/>
          <a:stretch>
            <a:fillRect/>
          </a:stretch>
        </p:blipFill>
        <p:spPr>
          <a:xfrm>
            <a:off x="177800" y="1102436"/>
            <a:ext cx="10888432" cy="57555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D9B05E-7DE4-121A-4A09-FF111A19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Case extras</a:t>
            </a:r>
          </a:p>
        </p:txBody>
      </p:sp>
    </p:spTree>
    <p:extLst>
      <p:ext uri="{BB962C8B-B14F-4D97-AF65-F5344CB8AC3E}">
        <p14:creationId xmlns:p14="http://schemas.microsoft.com/office/powerpoint/2010/main" val="36535918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2436813" y="3665539"/>
            <a:ext cx="76374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dirty="0">
                <a:solidFill>
                  <a:srgbClr val="000099"/>
                </a:solidFill>
              </a:rPr>
              <a:t>‘In the past, several of these systems have been studied by means of </a:t>
            </a:r>
            <a:r>
              <a:rPr lang="en-GB" sz="1800" dirty="0" err="1">
                <a:solidFill>
                  <a:srgbClr val="000099"/>
                </a:solidFill>
              </a:rPr>
              <a:t>muSR</a:t>
            </a:r>
            <a:r>
              <a:rPr lang="en-GB" sz="1800" dirty="0">
                <a:solidFill>
                  <a:srgbClr val="000099"/>
                </a:solidFill>
              </a:rPr>
              <a:t>.  Reanalysing the data shows that substantial parts of the data are missing . . . . .’</a:t>
            </a:r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1852613" y="2808288"/>
            <a:ext cx="8056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r>
              <a:rPr lang="en-GB" sz="1800">
                <a:solidFill>
                  <a:srgbClr val="000099"/>
                </a:solidFill>
              </a:rPr>
              <a:t>‘the burst of muons, rather than one muon at a time, will simulate hydrogen diffusion and encourage competition for traps . . .’</a:t>
            </a: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3954463" y="2225676"/>
            <a:ext cx="4443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000099"/>
                </a:solidFill>
              </a:rPr>
              <a:t>‘we will probe the two mango dispersion’</a:t>
            </a:r>
          </a:p>
        </p:txBody>
      </p:sp>
      <p:sp>
        <p:nvSpPr>
          <p:cNvPr id="174087" name="Rectangle 7"/>
          <p:cNvSpPr>
            <a:spLocks noChangeArrowheads="1"/>
          </p:cNvSpPr>
          <p:nvPr/>
        </p:nvSpPr>
        <p:spPr bwMode="auto">
          <a:xfrm>
            <a:off x="2660650" y="1643063"/>
            <a:ext cx="393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000099"/>
                </a:solidFill>
              </a:rPr>
              <a:t>‘CsNiBr</a:t>
            </a:r>
            <a:r>
              <a:rPr lang="en-GB" sz="1800" baseline="-25000" dirty="0">
                <a:solidFill>
                  <a:srgbClr val="000099"/>
                </a:solidFill>
              </a:rPr>
              <a:t>3</a:t>
            </a:r>
            <a:r>
              <a:rPr lang="en-GB" sz="1800" dirty="0">
                <a:solidFill>
                  <a:srgbClr val="000099"/>
                </a:solidFill>
              </a:rPr>
              <a:t> is isomorphic to CsNiBr</a:t>
            </a:r>
            <a:r>
              <a:rPr lang="en-GB" sz="1800" baseline="-25000" dirty="0">
                <a:solidFill>
                  <a:srgbClr val="000099"/>
                </a:solidFill>
              </a:rPr>
              <a:t>3</a:t>
            </a:r>
            <a:r>
              <a:rPr lang="en-GB" sz="1800" dirty="0">
                <a:solidFill>
                  <a:srgbClr val="000099"/>
                </a:solidFill>
              </a:rPr>
              <a:t> [2]’</a:t>
            </a:r>
          </a:p>
        </p:txBody>
      </p:sp>
      <p:sp>
        <p:nvSpPr>
          <p:cNvPr id="174088" name="Rectangle 8"/>
          <p:cNvSpPr>
            <a:spLocks noChangeArrowheads="1"/>
          </p:cNvSpPr>
          <p:nvPr/>
        </p:nvSpPr>
        <p:spPr bwMode="auto">
          <a:xfrm>
            <a:off x="2057401" y="1060451"/>
            <a:ext cx="7413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dirty="0">
                <a:solidFill>
                  <a:srgbClr val="000099"/>
                </a:solidFill>
              </a:rPr>
              <a:t>‘we will search for the multi-</a:t>
            </a:r>
            <a:r>
              <a:rPr lang="en-GB" sz="1800" dirty="0" err="1">
                <a:solidFill>
                  <a:srgbClr val="000099"/>
                </a:solidFill>
              </a:rPr>
              <a:t>spitoon</a:t>
            </a:r>
            <a:r>
              <a:rPr lang="en-GB" sz="1800" dirty="0">
                <a:solidFill>
                  <a:srgbClr val="000099"/>
                </a:solidFill>
              </a:rPr>
              <a:t> excitations’</a:t>
            </a:r>
          </a:p>
        </p:txBody>
      </p:sp>
      <p:grpSp>
        <p:nvGrpSpPr>
          <p:cNvPr id="174089" name="Group 9"/>
          <p:cNvGrpSpPr>
            <a:grpSpLocks/>
          </p:cNvGrpSpPr>
          <p:nvPr/>
        </p:nvGrpSpPr>
        <p:grpSpPr bwMode="auto">
          <a:xfrm>
            <a:off x="2205039" y="4797425"/>
            <a:ext cx="7494587" cy="1247775"/>
            <a:chOff x="429" y="3322"/>
            <a:chExt cx="4721" cy="786"/>
          </a:xfrm>
        </p:grpSpPr>
        <p:sp>
          <p:nvSpPr>
            <p:cNvPr id="174090" name="Rectangle 10"/>
            <p:cNvSpPr>
              <a:spLocks noChangeArrowheads="1"/>
            </p:cNvSpPr>
            <p:nvPr/>
          </p:nvSpPr>
          <p:spPr bwMode="auto">
            <a:xfrm>
              <a:off x="429" y="3526"/>
              <a:ext cx="4573" cy="582"/>
            </a:xfrm>
            <a:prstGeom prst="rect">
              <a:avLst/>
            </a:prstGeom>
            <a:noFill/>
            <a:ln w="5715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1800" i="1" dirty="0">
                  <a:solidFill>
                    <a:srgbClr val="000099"/>
                  </a:solidFill>
                </a:rPr>
                <a:t>‘I am overwhelmed by the feeling that I have spent longer reading this proposal than the author spent writing it’</a:t>
              </a:r>
            </a:p>
            <a:p>
              <a:r>
                <a:rPr lang="en-GB" sz="1800" i="1" dirty="0">
                  <a:solidFill>
                    <a:srgbClr val="000099"/>
                  </a:solidFill>
                </a:rPr>
                <a:t>					unnamed panel member</a:t>
              </a:r>
            </a:p>
          </p:txBody>
        </p:sp>
        <p:sp>
          <p:nvSpPr>
            <p:cNvPr id="174091" name="Line 11"/>
            <p:cNvSpPr>
              <a:spLocks noChangeShapeType="1"/>
            </p:cNvSpPr>
            <p:nvPr/>
          </p:nvSpPr>
          <p:spPr bwMode="auto">
            <a:xfrm flipV="1">
              <a:off x="733" y="3322"/>
              <a:ext cx="4417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DD5039D-A2FA-62B9-CAF7-B1426AD6D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Things to avoid . . .</a:t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 autoUpdateAnimBg="0"/>
      <p:bldP spid="174085" grpId="0" autoUpdateAnimBg="0"/>
      <p:bldP spid="174086" grpId="0" autoUpdateAnimBg="0"/>
      <p:bldP spid="174087" grpId="0" autoUpdateAnimBg="0"/>
      <p:bldP spid="17408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66831" y="4560866"/>
            <a:ext cx="56583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800" dirty="0"/>
              <a:t>External panel to advise ISIS or PSI on the science</a:t>
            </a:r>
          </a:p>
          <a:p>
            <a:pPr lvl="0"/>
            <a:endParaRPr lang="en-GB" sz="1800" dirty="0"/>
          </a:p>
          <a:p>
            <a:pPr lvl="0"/>
            <a:r>
              <a:rPr lang="en-GB" sz="1800" dirty="0"/>
              <a:t>Panel recommends a program for the facility to run</a:t>
            </a:r>
          </a:p>
          <a:p>
            <a:pPr lvl="0"/>
            <a:endParaRPr lang="en-GB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70" y="827176"/>
            <a:ext cx="5358231" cy="355797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004D419-4906-AE27-B4A6-D33D3A88D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review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1700" y="602850"/>
            <a:ext cx="77597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>
                <a:solidFill>
                  <a:srgbClr val="FF0000"/>
                </a:solidFill>
              </a:rPr>
              <a:t>Rapid Access (ISIS), Director Discretion Time (PSI)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For rapidly-moving science areas, new sample discoveries, other urgent studies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Proposals can be submitted any time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Rapidly reviewed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If awarded time, scheduled as soon as possible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Must be a clear case as to why the measurement is urgent</a:t>
            </a:r>
          </a:p>
          <a:p>
            <a:pPr marL="177800" indent="-177800">
              <a:buFont typeface="Arial" pitchFamily="34" charset="0"/>
              <a:buChar char="•"/>
            </a:pPr>
            <a:endParaRPr lang="en-GB" sz="1800" dirty="0"/>
          </a:p>
          <a:p>
            <a:pPr lvl="0"/>
            <a:r>
              <a:rPr lang="en-GB" b="1" dirty="0">
                <a:solidFill>
                  <a:srgbClr val="FF0000"/>
                </a:solidFill>
              </a:rPr>
              <a:t>Xpress Access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For initial characterisation of samples  or feasibility checks on samples for future </a:t>
            </a:r>
            <a:r>
              <a:rPr lang="en-GB" sz="1800" dirty="0" err="1"/>
              <a:t>beamtime</a:t>
            </a:r>
            <a:endParaRPr lang="en-GB" sz="1800" dirty="0"/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Proposals are short, and can be submitted any time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Reviewed internally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Awarded up to 5 hours of </a:t>
            </a:r>
            <a:r>
              <a:rPr lang="en-GB" sz="1800" dirty="0" err="1"/>
              <a:t>beamtime</a:t>
            </a:r>
            <a:r>
              <a:rPr lang="en-GB" sz="1800" dirty="0"/>
              <a:t> on either </a:t>
            </a:r>
            <a:r>
              <a:rPr lang="en-GB" sz="1800" dirty="0" err="1"/>
              <a:t>MuSR</a:t>
            </a:r>
            <a:r>
              <a:rPr lang="en-GB" sz="1800" dirty="0"/>
              <a:t> or EMU.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1800" dirty="0"/>
              <a:t>Users need not come for the measurement – can send the sample in</a:t>
            </a:r>
          </a:p>
          <a:p>
            <a:pPr marL="177800" indent="-177800"/>
            <a:endParaRPr lang="en-GB" dirty="0"/>
          </a:p>
          <a:p>
            <a:r>
              <a:rPr lang="de-CH" b="1" dirty="0">
                <a:solidFill>
                  <a:srgbClr val="FF0000"/>
                </a:solidFill>
              </a:rPr>
              <a:t>Proprietary Research (Industrial access)</a:t>
            </a:r>
            <a:endParaRPr lang="en-GB" b="1" dirty="0">
              <a:solidFill>
                <a:srgbClr val="FF0000"/>
              </a:solidFill>
            </a:endParaRP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800" dirty="0"/>
              <a:t>Proprietary beam time is defined as work that will not be made available in the open literature. 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800" b="1" dirty="0"/>
              <a:t>Each facility has routes for this access and may incur fee</a:t>
            </a:r>
          </a:p>
          <a:p>
            <a:pPr marL="177800" indent="-17780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881FBF-3FA3-C67D-D323-D92470CBA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types of Proposals</a:t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/>
          <p:cNvSpPr>
            <a:spLocks noGrp="1"/>
          </p:cNvSpPr>
          <p:nvPr/>
        </p:nvSpPr>
        <p:spPr>
          <a:xfrm>
            <a:off x="2224883" y="1089026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endParaRPr lang="en-US" sz="2000" dirty="0">
              <a:solidFill>
                <a:srgbClr val="333399"/>
              </a:solidFill>
            </a:endParaRPr>
          </a:p>
          <a:p>
            <a:r>
              <a:rPr lang="en-US" dirty="0">
                <a:solidFill>
                  <a:srgbClr val="333399"/>
                </a:solidFill>
              </a:rPr>
              <a:t>Access to Raw Data and Metadata obtained from an experiment is restricted to the Experimental Team for an embargo period of three (3) years after the end of the experiment.</a:t>
            </a:r>
            <a:br>
              <a:rPr lang="en-US" dirty="0">
                <a:solidFill>
                  <a:srgbClr val="333399"/>
                </a:solidFill>
              </a:rPr>
            </a:br>
            <a:endParaRPr lang="en-US" dirty="0">
              <a:solidFill>
                <a:srgbClr val="333399"/>
              </a:solidFill>
            </a:endParaRPr>
          </a:p>
          <a:p>
            <a:r>
              <a:rPr lang="en-US" dirty="0">
                <a:solidFill>
                  <a:srgbClr val="333399"/>
                </a:solidFill>
              </a:rPr>
              <a:t>Researchers who carry out analyses of Raw Data and Metadata which are openly accessible shall, to the extent practicable, contact the original PI to inform him and suggest a collaboration if required.</a:t>
            </a:r>
            <a:br>
              <a:rPr lang="en-US" dirty="0">
                <a:solidFill>
                  <a:srgbClr val="333399"/>
                </a:solidFill>
              </a:rPr>
            </a:br>
            <a:endParaRPr lang="en-US" dirty="0">
              <a:solidFill>
                <a:srgbClr val="333399"/>
              </a:solidFill>
            </a:endParaRPr>
          </a:p>
          <a:p>
            <a:r>
              <a:rPr lang="en-US" dirty="0">
                <a:solidFill>
                  <a:srgbClr val="333399"/>
                </a:solidFill>
              </a:rPr>
              <a:t>Raw Data and Metadata explicitly used for peer-reviewed publication will become Open Access at the time of such publication.</a:t>
            </a:r>
            <a:endParaRPr lang="de-CH" dirty="0">
              <a:solidFill>
                <a:srgbClr val="333399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24000" y="0"/>
            <a:ext cx="9144000" cy="52322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en-GB" altLang="en-US" sz="2800" b="1" kern="0" dirty="0">
                <a:solidFill>
                  <a:srgbClr val="333399"/>
                </a:solidFill>
                <a:latin typeface="Trebuchet MS" pitchFamily="34" charset="0"/>
              </a:rPr>
              <a:t>Data Policy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F91AF3-D060-5237-0972-3B60A797A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940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8EC4190 ISIS People.jpg"/>
          <p:cNvPicPr>
            <a:picLocks noChangeAspect="1"/>
          </p:cNvPicPr>
          <p:nvPr/>
        </p:nvPicPr>
        <p:blipFill>
          <a:blip r:embed="rId2" cstate="print"/>
          <a:srcRect t="4615" b="12990"/>
          <a:stretch>
            <a:fillRect/>
          </a:stretch>
        </p:blipFill>
        <p:spPr>
          <a:xfrm>
            <a:off x="2099571" y="1179026"/>
            <a:ext cx="2570162" cy="3221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172677" y="5441310"/>
            <a:ext cx="7362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Available to answer questions, deal with problems, etc:</a:t>
            </a:r>
          </a:p>
          <a:p>
            <a:endParaRPr lang="en-GB" dirty="0"/>
          </a:p>
          <a:p>
            <a:r>
              <a:rPr lang="en-GB" dirty="0"/>
              <a:t>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650" y="924988"/>
            <a:ext cx="5150081" cy="37291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3B6D45-0B8F-9FAE-AEC1-63AFF5FA6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Offices</a:t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260850"/>
            <a:ext cx="914400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1564944" y="1629092"/>
            <a:ext cx="1187924" cy="4145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GB" sz="1800" dirty="0">
                <a:solidFill>
                  <a:srgbClr val="333399"/>
                </a:solidFill>
              </a:rPr>
              <a:t>Proposal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401402" y="2070584"/>
            <a:ext cx="1558119" cy="231571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GB" sz="1800" b="1" dirty="0">
                <a:solidFill>
                  <a:srgbClr val="333399"/>
                </a:solidFill>
              </a:rPr>
              <a:t>Experiment contact asked to: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FF0000"/>
                </a:solidFill>
              </a:rPr>
              <a:t>complete ERA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333399"/>
                </a:solidFill>
              </a:rPr>
              <a:t>list other team members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109644" y="1776270"/>
            <a:ext cx="1815151" cy="290491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GB" sz="1800" b="1" dirty="0">
                <a:solidFill>
                  <a:srgbClr val="333399"/>
                </a:solidFill>
              </a:rPr>
              <a:t>User office email team members:</a:t>
            </a:r>
            <a:r>
              <a:rPr lang="en-GB" sz="1800" dirty="0">
                <a:solidFill>
                  <a:srgbClr val="333399"/>
                </a:solidFill>
              </a:rPr>
              <a:t> 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333399"/>
                </a:solidFill>
              </a:rPr>
              <a:t>provide STFC logins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333399"/>
                </a:solidFill>
              </a:rPr>
              <a:t>link to book </a:t>
            </a:r>
            <a:r>
              <a:rPr lang="en-GB" sz="1800" dirty="0" err="1">
                <a:solidFill>
                  <a:srgbClr val="333399"/>
                </a:solidFill>
              </a:rPr>
              <a:t>accommo-dation</a:t>
            </a:r>
            <a:endParaRPr lang="en-GB" sz="1800" dirty="0">
              <a:solidFill>
                <a:srgbClr val="333399"/>
              </a:solidFill>
            </a:endParaRP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333399"/>
                </a:solidFill>
              </a:rPr>
              <a:t>link to online registration</a:t>
            </a:r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 bwMode="auto">
          <a:xfrm flipV="1">
            <a:off x="4280847" y="3228442"/>
            <a:ext cx="120554" cy="599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 bwMode="auto">
          <a:xfrm>
            <a:off x="5959521" y="3228443"/>
            <a:ext cx="150123" cy="28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 bwMode="auto">
          <a:xfrm>
            <a:off x="8088564" y="1682353"/>
            <a:ext cx="1910688" cy="30921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GB" sz="1800" b="1" dirty="0">
                <a:solidFill>
                  <a:srgbClr val="333399"/>
                </a:solidFill>
              </a:rPr>
              <a:t>Visitors need to: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FF0000"/>
                </a:solidFill>
              </a:rPr>
              <a:t>book </a:t>
            </a:r>
            <a:r>
              <a:rPr lang="en-GB" sz="1800" dirty="0" err="1">
                <a:solidFill>
                  <a:srgbClr val="FF0000"/>
                </a:solidFill>
              </a:rPr>
              <a:t>accommo-dation</a:t>
            </a:r>
            <a:endParaRPr lang="en-GB" sz="1800" dirty="0">
              <a:solidFill>
                <a:srgbClr val="FF0000"/>
              </a:solidFill>
            </a:endParaRP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FF0000"/>
                </a:solidFill>
              </a:rPr>
              <a:t>check details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FF0000"/>
                </a:solidFill>
              </a:rPr>
              <a:t>check health information</a:t>
            </a:r>
          </a:p>
          <a:p>
            <a:pPr marL="273050" indent="-273050">
              <a:buFont typeface="+mj-lt"/>
              <a:buAutoNum type="arabicPeriod"/>
              <a:defRPr/>
            </a:pPr>
            <a:r>
              <a:rPr lang="en-GB" sz="1800" dirty="0">
                <a:solidFill>
                  <a:srgbClr val="FF0000"/>
                </a:solidFill>
              </a:rPr>
              <a:t>complete online safety test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885269" y="1362754"/>
            <a:ext cx="1395578" cy="2830606"/>
            <a:chOff x="1443157" y="1543684"/>
            <a:chExt cx="1395578" cy="283060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1443157" y="3642453"/>
              <a:ext cx="1395578" cy="73183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800" dirty="0" err="1">
                  <a:solidFill>
                    <a:srgbClr val="333399"/>
                  </a:solidFill>
                </a:rPr>
                <a:t>Experimentscheduled</a:t>
              </a:r>
              <a:endParaRPr lang="en-GB" sz="1800" dirty="0">
                <a:solidFill>
                  <a:srgbClr val="333399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466092" y="2751771"/>
              <a:ext cx="1335088" cy="6465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800" dirty="0" err="1">
                  <a:solidFill>
                    <a:srgbClr val="333399"/>
                  </a:solidFill>
                </a:rPr>
                <a:t>Beamtime</a:t>
              </a:r>
              <a:r>
                <a:rPr lang="en-GB" sz="1800" dirty="0">
                  <a:solidFill>
                    <a:srgbClr val="333399"/>
                  </a:solidFill>
                </a:rPr>
                <a:t> awarded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507367" y="1543684"/>
              <a:ext cx="1252538" cy="9540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800" dirty="0">
                  <a:solidFill>
                    <a:srgbClr val="333399"/>
                  </a:solidFill>
                </a:rPr>
                <a:t>Facility Access Panels</a:t>
              </a:r>
            </a:p>
          </p:txBody>
        </p:sp>
        <p:cxnSp>
          <p:nvCxnSpPr>
            <p:cNvPr id="15" name="Straight Arrow Connector 14"/>
            <p:cNvCxnSpPr>
              <a:stCxn id="14" idx="2"/>
              <a:endCxn id="13" idx="0"/>
            </p:cNvCxnSpPr>
            <p:nvPr/>
          </p:nvCxnSpPr>
          <p:spPr bwMode="auto">
            <a:xfrm rot="5400000">
              <a:off x="2006636" y="2624771"/>
              <a:ext cx="254000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3" idx="2"/>
              <a:endCxn id="12" idx="0"/>
            </p:cNvCxnSpPr>
            <p:nvPr/>
          </p:nvCxnSpPr>
          <p:spPr bwMode="auto">
            <a:xfrm rot="16200000" flipH="1">
              <a:off x="2015211" y="3516717"/>
              <a:ext cx="244161" cy="731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>
            <a:stCxn id="7" idx="3"/>
            <a:endCxn id="10" idx="1"/>
          </p:cNvCxnSpPr>
          <p:nvPr/>
        </p:nvCxnSpPr>
        <p:spPr bwMode="auto">
          <a:xfrm flipV="1">
            <a:off x="7924794" y="3228443"/>
            <a:ext cx="163770" cy="28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</p:cNvCxnSpPr>
          <p:nvPr/>
        </p:nvCxnSpPr>
        <p:spPr bwMode="auto">
          <a:xfrm>
            <a:off x="2752869" y="1836346"/>
            <a:ext cx="196611" cy="345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 bwMode="auto">
          <a:xfrm rot="16200000">
            <a:off x="9068057" y="3053942"/>
            <a:ext cx="2497539" cy="3475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GB" sz="1800" dirty="0">
                <a:solidFill>
                  <a:srgbClr val="333399"/>
                </a:solidFill>
              </a:rPr>
              <a:t>Run the experiment!</a:t>
            </a:r>
          </a:p>
        </p:txBody>
      </p:sp>
      <p:cxnSp>
        <p:nvCxnSpPr>
          <p:cNvPr id="20" name="Straight Arrow Connector 19"/>
          <p:cNvCxnSpPr>
            <a:stCxn id="10" idx="3"/>
            <a:endCxn id="19" idx="0"/>
          </p:cNvCxnSpPr>
          <p:nvPr/>
        </p:nvCxnSpPr>
        <p:spPr bwMode="auto">
          <a:xfrm flipV="1">
            <a:off x="9999252" y="3227696"/>
            <a:ext cx="143820" cy="74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0" y="4334381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PSI similar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79BBE-D6F4-7A17-21EE-F18A24D38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Flow chart for an ISIS experiment</a:t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9803">
            <a:off x="1767087" y="823134"/>
            <a:ext cx="3784800" cy="30589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50259">
            <a:off x="1429250" y="3909563"/>
            <a:ext cx="6121400" cy="3289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b="45623"/>
          <a:stretch>
            <a:fillRect/>
          </a:stretch>
        </p:blipFill>
        <p:spPr bwMode="auto">
          <a:xfrm rot="21022104">
            <a:off x="1414142" y="2766592"/>
            <a:ext cx="5955570" cy="2284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8022" y="1045564"/>
            <a:ext cx="5529978" cy="330836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735997" y="4599599"/>
            <a:ext cx="4014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spcAft>
                <a:spcPct val="30000"/>
              </a:spcAft>
              <a:buFont typeface="Arial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Request Badge and Dosimeter for next schedule experiment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85023A-85A3-D82E-0FDC-435BAE0A5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Online systems</a:t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078C26-3119-666D-6045-82B2548BD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Planning the Experiment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B874F5-0149-B46A-D5AD-3215D3E0D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8764">
            <a:off x="6003487" y="615760"/>
            <a:ext cx="4180852" cy="58722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43FC7D-BA83-AB50-9740-2D5A3CFB85BE}"/>
              </a:ext>
            </a:extLst>
          </p:cNvPr>
          <p:cNvSpPr txBox="1"/>
          <p:nvPr/>
        </p:nvSpPr>
        <p:spPr>
          <a:xfrm>
            <a:off x="549479" y="980909"/>
            <a:ext cx="5352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 November 1984 – first meeting to discuss the concept of muons at ISIS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97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68308" y="4321304"/>
            <a:ext cx="36028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Contact: </a:t>
            </a:r>
            <a:br>
              <a:rPr lang="en-US" dirty="0"/>
            </a:br>
            <a:r>
              <a:rPr lang="en-US" dirty="0"/>
              <a:t>Dr. Thomas Prokscha</a:t>
            </a:r>
          </a:p>
          <a:p>
            <a:r>
              <a:rPr lang="en-US" dirty="0"/>
              <a:t>Head of LMU Laboratory</a:t>
            </a:r>
            <a:br>
              <a:rPr lang="en-US" dirty="0"/>
            </a:br>
            <a:r>
              <a:rPr lang="en-US" dirty="0"/>
              <a:t>Paul Scherrer Institute </a:t>
            </a:r>
            <a:br>
              <a:rPr lang="en-US" dirty="0"/>
            </a:br>
            <a:r>
              <a:rPr lang="en-US" dirty="0"/>
              <a:t> </a:t>
            </a:r>
            <a:br>
              <a:rPr lang="en-GB" dirty="0"/>
            </a:br>
            <a:r>
              <a:rPr lang="en-GB" u="sng" dirty="0"/>
              <a:t>thomas.prokscha@psi.ch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50830" y="4316419"/>
            <a:ext cx="38451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Contact: </a:t>
            </a:r>
            <a:br>
              <a:rPr lang="en-US" dirty="0"/>
            </a:br>
            <a:r>
              <a:rPr lang="en-US" dirty="0"/>
              <a:t>Dr. Adrian Hillier </a:t>
            </a:r>
            <a:br>
              <a:rPr lang="en-US" dirty="0"/>
            </a:br>
            <a:r>
              <a:rPr lang="en-US" dirty="0"/>
              <a:t>Muon Group Leader</a:t>
            </a:r>
            <a:br>
              <a:rPr lang="en-US" dirty="0"/>
            </a:br>
            <a:r>
              <a:rPr lang="en-US" dirty="0"/>
              <a:t>ISIS Neutron and Muon Facility  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adrian.hillier@stfc.ac.uk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3" t="25983" r="26796" b="12479"/>
          <a:stretch/>
        </p:blipFill>
        <p:spPr>
          <a:xfrm>
            <a:off x="2280140" y="860192"/>
            <a:ext cx="3056148" cy="309048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CE49912-D6F6-FC18-5DA2-CBE7D487C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Here to help!</a:t>
            </a:r>
            <a:br>
              <a:rPr lang="en-GB" dirty="0"/>
            </a:br>
            <a:endParaRPr lang="en-GB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5AF40F6C-8EB2-D19F-4366-F53E7354B5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378700" y="1050796"/>
            <a:ext cx="14859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 descr="A person with his arms crossed&#10;&#10;AI-generated content may be incorrect.">
            <a:extLst>
              <a:ext uri="{FF2B5EF4-FFF2-40B4-BE49-F238E27FC236}">
                <a16:creationId xmlns:a16="http://schemas.microsoft.com/office/drawing/2014/main" id="{4DA91F46-BC3C-8B7D-EB3A-37192511A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" t="-20570" r="-2493" b="41030"/>
          <a:stretch>
            <a:fillRect/>
          </a:stretch>
        </p:blipFill>
        <p:spPr>
          <a:xfrm>
            <a:off x="6855714" y="-139699"/>
            <a:ext cx="3860058" cy="409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87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078C26-3119-666D-6045-82B2548BD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the Experiment</a:t>
            </a:r>
          </a:p>
        </p:txBody>
      </p:sp>
      <p:pic>
        <p:nvPicPr>
          <p:cNvPr id="3" name="Picture 2" descr="Thinking Emoji (Team Fortress 2 &gt; Sprays &gt; Funny) - GAMEBANANA">
            <a:extLst>
              <a:ext uri="{FF2B5EF4-FFF2-40B4-BE49-F238E27FC236}">
                <a16:creationId xmlns:a16="http://schemas.microsoft.com/office/drawing/2014/main" id="{47F2EA18-3309-6D13-962D-76C7841D41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7" t="16696" r="-50998" b="-381"/>
          <a:stretch/>
        </p:blipFill>
        <p:spPr>
          <a:xfrm>
            <a:off x="378672" y="938055"/>
            <a:ext cx="4893472" cy="24959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684968-7581-09B5-54D6-59F1C5B108B1}"/>
              </a:ext>
            </a:extLst>
          </p:cNvPr>
          <p:cNvSpPr txBox="1"/>
          <p:nvPr/>
        </p:nvSpPr>
        <p:spPr>
          <a:xfrm>
            <a:off x="4910391" y="898503"/>
            <a:ext cx="65117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Think about your proposal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What scientific question do you want to address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How can muons help?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What type of experiments?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Which facility/instrument?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Do you need special sample environment?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4" descr="ISIS_annrep07">
            <a:extLst>
              <a:ext uri="{FF2B5EF4-FFF2-40B4-BE49-F238E27FC236}">
                <a16:creationId xmlns:a16="http://schemas.microsoft.com/office/drawing/2014/main" id="{C96CDA7E-1169-E440-F935-0E303979D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49129" t="56134" r="22862" b="23541"/>
          <a:stretch>
            <a:fillRect/>
          </a:stretch>
        </p:blipFill>
        <p:spPr bwMode="auto">
          <a:xfrm>
            <a:off x="2017079" y="3313724"/>
            <a:ext cx="3371942" cy="297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8A16B7-D2EE-C30D-8FC7-F337FB10A482}"/>
              </a:ext>
            </a:extLst>
          </p:cNvPr>
          <p:cNvSpPr txBox="1"/>
          <p:nvPr/>
        </p:nvSpPr>
        <p:spPr>
          <a:xfrm>
            <a:off x="3100205" y="6457890"/>
            <a:ext cx="4873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If you don’t know then please contact us</a:t>
            </a:r>
          </a:p>
        </p:txBody>
      </p:sp>
      <p:pic>
        <p:nvPicPr>
          <p:cNvPr id="2" name="Picture 1" descr="A collage of a model of a machine&#10;&#10;AI-generated content may be incorrect.">
            <a:extLst>
              <a:ext uri="{FF2B5EF4-FFF2-40B4-BE49-F238E27FC236}">
                <a16:creationId xmlns:a16="http://schemas.microsoft.com/office/drawing/2014/main" id="{4CD6E4C7-84A5-AEEC-E606-58AA699C6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7883" y="3248525"/>
            <a:ext cx="5175731" cy="303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1934232" y="1038541"/>
            <a:ext cx="4087753" cy="471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marL="355600" indent="-355600">
              <a:spcAft>
                <a:spcPct val="30000"/>
              </a:spcAft>
              <a:buFont typeface="Arial" pitchFamily="34" charset="0"/>
              <a:buChar char="•"/>
            </a:pPr>
            <a:r>
              <a:rPr lang="en-GB" sz="1800" dirty="0"/>
              <a:t>2 calls per year </a:t>
            </a:r>
          </a:p>
          <a:p>
            <a:pPr marL="355600" indent="-355600">
              <a:spcAft>
                <a:spcPct val="30000"/>
              </a:spcAft>
            </a:pPr>
            <a:r>
              <a:rPr lang="en-GB" sz="1800" dirty="0"/>
              <a:t>   (deadlines </a:t>
            </a:r>
            <a:r>
              <a:rPr lang="en-GB" sz="1800" dirty="0">
                <a:solidFill>
                  <a:srgbClr val="FF0000"/>
                </a:solidFill>
              </a:rPr>
              <a:t>April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FF0000"/>
                </a:solidFill>
              </a:rPr>
              <a:t>October</a:t>
            </a:r>
            <a:r>
              <a:rPr lang="en-GB" sz="1800" dirty="0"/>
              <a:t>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>
                <a:latin typeface="Trebuchet MS"/>
              </a:rPr>
              <a:t>submissions via ISIS website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~110-120 proposals per round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>
                <a:latin typeface="Trebuchet MS"/>
              </a:rPr>
              <a:t>Oversubscription ~1.8-4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6 weeks after the deadline, the selection panel meets</a:t>
            </a:r>
            <a:endParaRPr lang="en-GB" sz="1800" i="1" dirty="0"/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Results a few weeks after that (with comments)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Instrument scientist will then ask for preferred dates 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Schedule produced, local contacts assigned</a:t>
            </a:r>
          </a:p>
          <a:p>
            <a:pPr marL="355600" indent="-355600">
              <a:spcAft>
                <a:spcPct val="30000"/>
              </a:spcAft>
              <a:buFontTx/>
              <a:buChar char="•"/>
            </a:pPr>
            <a:r>
              <a:rPr lang="en-GB" sz="1800" dirty="0"/>
              <a:t>Run experiments!</a:t>
            </a:r>
          </a:p>
        </p:txBody>
      </p:sp>
      <p:sp>
        <p:nvSpPr>
          <p:cNvPr id="9" name="Down Arrow 8"/>
          <p:cNvSpPr/>
          <p:nvPr/>
        </p:nvSpPr>
        <p:spPr bwMode="auto">
          <a:xfrm>
            <a:off x="5965924" y="1017104"/>
            <a:ext cx="342900" cy="4483100"/>
          </a:xfrm>
          <a:prstGeom prst="downArrow">
            <a:avLst/>
          </a:prstGeom>
          <a:gradFill>
            <a:gsLst>
              <a:gs pos="0">
                <a:srgbClr val="000082">
                  <a:alpha val="61000"/>
                </a:srgbClr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 w="1905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261648" y="1176085"/>
            <a:ext cx="417065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355600" indent="-355600">
              <a:spcBef>
                <a:spcPts val="0"/>
              </a:spcBef>
              <a:spcAft>
                <a:spcPts val="648"/>
              </a:spcAft>
              <a:buFont typeface="Arial" pitchFamily="34" charset="0"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2 calls per year </a:t>
            </a:r>
            <a:b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(usually deadlines December and June)</a:t>
            </a: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All submissions via PSI digital user office (PSI-DUO)</a:t>
            </a: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~150 proposals submitted in round 1 and ~100 proposals in round 2</a:t>
            </a: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Oversubscription ~1.4 - 4</a:t>
            </a: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6 weeks after the deadline, the selection panel meets</a:t>
            </a:r>
            <a:endParaRPr lang="en-GB" sz="1800" i="1" dirty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Results a few weeks after that (with comments)</a:t>
            </a: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Schedule produced according to exclusions set by the users</a:t>
            </a: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r>
              <a:rPr lang="en-GB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Run experiments!</a:t>
            </a:r>
            <a:endParaRPr lang="en-GB" sz="1800" dirty="0">
              <a:solidFill>
                <a:srgbClr val="333399"/>
              </a:solidFill>
              <a:latin typeface="Trebuchet MS" panose="020B0603020202020204" pitchFamily="34" charset="0"/>
              <a:cs typeface="Arial"/>
            </a:endParaRPr>
          </a:p>
          <a:p>
            <a:pPr marL="355600" indent="-355600">
              <a:spcBef>
                <a:spcPts val="0"/>
              </a:spcBef>
              <a:spcAft>
                <a:spcPts val="648"/>
              </a:spcAft>
              <a:buFontTx/>
              <a:buChar char="•"/>
            </a:pPr>
            <a:endParaRPr lang="en-GB" sz="180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5294" y="588152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65630" y="616994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PSI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C58DC4-D879-4844-A6BE-26B2F4054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821" y="144631"/>
            <a:ext cx="11087100" cy="472363"/>
          </a:xfrm>
        </p:spPr>
        <p:txBody>
          <a:bodyPr/>
          <a:lstStyle/>
          <a:p>
            <a:r>
              <a:rPr lang="en-GB" altLang="en-US" b="1" kern="0" dirty="0">
                <a:solidFill>
                  <a:srgbClr val="333399"/>
                </a:solidFill>
                <a:latin typeface="Trebuchet MS" pitchFamily="34" charset="0"/>
              </a:rPr>
              <a:t>The Proposal Process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40EB3D-0C16-F5A2-783E-AE02DFC3EEB2}"/>
              </a:ext>
            </a:extLst>
          </p:cNvPr>
          <p:cNvSpPr txBox="1"/>
          <p:nvPr/>
        </p:nvSpPr>
        <p:spPr>
          <a:xfrm>
            <a:off x="6998368" y="6126081"/>
            <a:ext cx="34290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Trebuchet MS"/>
              </a:rPr>
              <a:t>https://www.psi.ch/en/smus/calls</a:t>
            </a:r>
          </a:p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68739C-C396-F0DE-6505-8E3E84EE951A}"/>
              </a:ext>
            </a:extLst>
          </p:cNvPr>
          <p:cNvSpPr txBox="1"/>
          <p:nvPr/>
        </p:nvSpPr>
        <p:spPr>
          <a:xfrm>
            <a:off x="2265948" y="6035841"/>
            <a:ext cx="341897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https://www.isis.stfc.ac.uk/Pages/Apply-for-beamtime.aspx</a:t>
            </a:r>
          </a:p>
          <a:p>
            <a:pPr algn="ctr"/>
            <a:endParaRPr lang="en-GB"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1578298" y="4932643"/>
            <a:ext cx="4155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solidFill>
                  <a:srgbClr val="FF0000"/>
                </a:solidFill>
              </a:rPr>
              <a:t>http://www.isis.stfc.ac.uk/apply-for-beamtime/</a:t>
            </a:r>
            <a:endParaRPr lang="en-GB" sz="18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417" y="1246676"/>
            <a:ext cx="4626940" cy="28407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31388" y="4932642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https://duo.psi.ch/duo/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56E0D2-8DE3-4A91-5ED4-E133119B0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Proposal Process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35923D-8813-D65D-0373-7C66B0C62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99" y="1249974"/>
            <a:ext cx="5842002" cy="283405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666" y="1384822"/>
            <a:ext cx="4920477" cy="294372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7321865" y="3157642"/>
            <a:ext cx="1355088" cy="31121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9292" y="488611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>
              <a:spcAft>
                <a:spcPct val="30000"/>
              </a:spcAft>
              <a:buFont typeface="Arial" pitchFamily="34" charset="0"/>
              <a:buChar char="•"/>
            </a:pPr>
            <a:r>
              <a:rPr lang="en-GB" dirty="0"/>
              <a:t>One can (re)submit a new proposal, edit a saved one, </a:t>
            </a:r>
            <a:r>
              <a:rPr lang="en-GB" dirty="0" err="1"/>
              <a:t>etc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5BC6B4-CE17-D1C6-A308-235F8C59D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Proposal Process</a:t>
            </a:r>
          </a:p>
        </p:txBody>
      </p:sp>
      <p:pic>
        <p:nvPicPr>
          <p:cNvPr id="5" name="Picture 4" descr="A screenshot of a web page&#10;&#10;AI-generated content may be incorrect.">
            <a:extLst>
              <a:ext uri="{FF2B5EF4-FFF2-40B4-BE49-F238E27FC236}">
                <a16:creationId xmlns:a16="http://schemas.microsoft.com/office/drawing/2014/main" id="{36590ECD-B765-4031-58BE-0012FC816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1549124"/>
            <a:ext cx="6077858" cy="275282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9596D01-4321-BF4D-5490-F70D13AB7713}"/>
              </a:ext>
            </a:extLst>
          </p:cNvPr>
          <p:cNvSpPr/>
          <p:nvPr/>
        </p:nvSpPr>
        <p:spPr bwMode="auto">
          <a:xfrm>
            <a:off x="1222" y="2014642"/>
            <a:ext cx="974089" cy="20235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12988" y="5946745"/>
            <a:ext cx="78597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How the proposal is supported (associated grants, or studentships, or industry links) is important.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5FA625-5A4F-1FE8-430A-CBB53955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Creating a proposal and declaring funding support</a:t>
            </a:r>
          </a:p>
        </p:txBody>
      </p:sp>
      <p:pic>
        <p:nvPicPr>
          <p:cNvPr id="3" name="Picture 2" descr="A screenshot of a web page&#10;&#10;AI-generated content may be incorrect.">
            <a:extLst>
              <a:ext uri="{FF2B5EF4-FFF2-40B4-BE49-F238E27FC236}">
                <a16:creationId xmlns:a16="http://schemas.microsoft.com/office/drawing/2014/main" id="{E3C5B135-6FE2-B7CB-FEEA-89FC53FFC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99" y="1006817"/>
            <a:ext cx="8772072" cy="45903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9970" y="3629762"/>
            <a:ext cx="864381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spcAft>
                <a:spcPct val="30000"/>
              </a:spcAft>
              <a:buFont typeface="Arial" pitchFamily="34" charset="0"/>
              <a:buChar char="•"/>
            </a:pPr>
            <a:r>
              <a:rPr lang="en-GB" sz="1600" dirty="0"/>
              <a:t>You will then be guided through the different steps (instrument, sample environment, sample, </a:t>
            </a:r>
            <a:r>
              <a:rPr lang="en-GB" sz="1600" dirty="0" err="1"/>
              <a:t>etc</a:t>
            </a:r>
            <a:r>
              <a:rPr lang="en-GB" sz="1600" dirty="0"/>
              <a:t>).</a:t>
            </a:r>
          </a:p>
          <a:p>
            <a:pPr marL="355600" indent="-355600">
              <a:spcAft>
                <a:spcPct val="30000"/>
              </a:spcAft>
              <a:buFont typeface="Arial" pitchFamily="34" charset="0"/>
              <a:buChar char="•"/>
            </a:pPr>
            <a:r>
              <a:rPr lang="en-GB" sz="1600" b="1" dirty="0"/>
              <a:t>Always contact the instrument scientists if you are unsure about instrument/sample environment or other questions</a:t>
            </a:r>
            <a:endParaRPr lang="en-GB" sz="1600" dirty="0"/>
          </a:p>
          <a:p>
            <a:pPr marL="355600" indent="-355600">
              <a:spcAft>
                <a:spcPct val="30000"/>
              </a:spcAft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IMPORTANT:</a:t>
            </a:r>
          </a:p>
          <a:p>
            <a:pPr marL="812800" lvl="1" indent="-355600">
              <a:spcAft>
                <a:spcPct val="300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Due to their specificities, it is important for the instruments HAL-9500 and LEM to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contact the instruments scientists prior to writing/ submitting a proposal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812800" lvl="1" indent="-355600">
              <a:spcAft>
                <a:spcPct val="300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@PSI Define the exclusion dates for your experiment!</a:t>
            </a:r>
            <a:br>
              <a:rPr lang="en-GB" sz="1600" dirty="0"/>
            </a:br>
            <a:r>
              <a:rPr lang="en-GB" sz="1600" b="1" dirty="0"/>
              <a:t>NO further contact will be made with the proposers concerning the scheduling</a:t>
            </a:r>
          </a:p>
          <a:p>
            <a:pPr marL="812800" lvl="1" indent="-355600">
              <a:spcAft>
                <a:spcPct val="30000"/>
              </a:spcAft>
              <a:buFont typeface="Courier New" panose="02070309020205020404" pitchFamily="49" charset="0"/>
              <a:buChar char="o"/>
            </a:pPr>
            <a:r>
              <a:rPr lang="en-GB" sz="1600" b="1" dirty="0"/>
              <a:t>@ISIS We’ll contact about scheduling if your experiment is successful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88A450-5872-F6B7-341B-596FD63FC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Details of the experiment</a:t>
            </a:r>
            <a:endParaRPr lang="en-US" dirty="0"/>
          </a:p>
        </p:txBody>
      </p:sp>
      <p:pic>
        <p:nvPicPr>
          <p:cNvPr id="4" name="Picture 3" descr="A screenshot of a web page&#10;&#10;AI-generated content may be incorrect.">
            <a:extLst>
              <a:ext uri="{FF2B5EF4-FFF2-40B4-BE49-F238E27FC236}">
                <a16:creationId xmlns:a16="http://schemas.microsoft.com/office/drawing/2014/main" id="{04C76A0B-FCD0-B881-CEB9-033922D04E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88" r="176" b="61833"/>
          <a:stretch>
            <a:fillRect/>
          </a:stretch>
        </p:blipFill>
        <p:spPr>
          <a:xfrm>
            <a:off x="1142999" y="1233603"/>
            <a:ext cx="9579455" cy="19288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1" ma:contentTypeDescription="Create a new document." ma:contentTypeScope="" ma:versionID="4664845b7a97c5ff144708d76c19cb31">
  <xsd:schema xmlns:xsd="http://www.w3.org/2001/XMLSchema" xmlns:xs="http://www.w3.org/2001/XMLSchema" xmlns:p="http://schemas.microsoft.com/office/2006/metadata/properties" xmlns:ns3="e8785e35-4af9-43d1-8745-88b55cf0d46b" xmlns:ns4="19a5072a-c90b-4bd3-a68a-b7abbd4b55f2" targetNamespace="http://schemas.microsoft.com/office/2006/metadata/properties" ma:root="true" ma:fieldsID="1904ee5529de2cf22ac97ecd3ef99bc0" ns3:_="" ns4:_="">
    <xsd:import namespace="e8785e35-4af9-43d1-8745-88b55cf0d46b"/>
    <xsd:import namespace="19a5072a-c90b-4bd3-a68a-b7abbd4b55f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E34A11-060F-47D3-8C30-76F6BE413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785e35-4af9-43d1-8745-88b55cf0d46b"/>
    <ds:schemaRef ds:uri="19a5072a-c90b-4bd3-a68a-b7abbd4b55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179B33-B6FF-43B7-9EFB-3ACC9F9F28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06F81A-2A47-47E2-8343-D2239F07B600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e8785e35-4af9-43d1-8745-88b55cf0d46b"/>
    <ds:schemaRef ds:uri="http://purl.org/dc/elements/1.1/"/>
    <ds:schemaRef ds:uri="http://schemas.microsoft.com/office/2006/metadata/properties"/>
    <ds:schemaRef ds:uri="http://schemas.microsoft.com/office/infopath/2007/PartnerControls"/>
    <ds:schemaRef ds:uri="19a5072a-c90b-4bd3-a68a-b7abbd4b55f2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ISISOverhead</Template>
  <TotalTime>9711</TotalTime>
  <Words>1329</Words>
  <Application>Microsoft Office PowerPoint</Application>
  <PresentationFormat>Widescreen</PresentationFormat>
  <Paragraphs>163</Paragraphs>
  <Slides>30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3_Title slide</vt:lpstr>
      <vt:lpstr>4_Title slide</vt:lpstr>
      <vt:lpstr>4_Pattern</vt:lpstr>
      <vt:lpstr>Applying for Beamtime</vt:lpstr>
      <vt:lpstr>Applying for Beamtime</vt:lpstr>
      <vt:lpstr>Planning the Experiment</vt:lpstr>
      <vt:lpstr>Planning the Experiment</vt:lpstr>
      <vt:lpstr>The Proposal Process</vt:lpstr>
      <vt:lpstr>The Proposal Process</vt:lpstr>
      <vt:lpstr>The Proposal Process</vt:lpstr>
      <vt:lpstr>Creating a proposal and declaring funding support</vt:lpstr>
      <vt:lpstr>Details of the experiment</vt:lpstr>
      <vt:lpstr>Safety  </vt:lpstr>
      <vt:lpstr>The Science Case </vt:lpstr>
      <vt:lpstr>The Science Case </vt:lpstr>
      <vt:lpstr>Science Case Template</vt:lpstr>
      <vt:lpstr>Science Case: 1 Background and Context</vt:lpstr>
      <vt:lpstr>Science Case: 2 Proposed Experiment</vt:lpstr>
      <vt:lpstr>Science Case: 2 Proposed Experiment</vt:lpstr>
      <vt:lpstr>Science Case: 2 Proposed Experiment</vt:lpstr>
      <vt:lpstr>Science Case: 2 Proposed Experiment</vt:lpstr>
      <vt:lpstr>Science Case: 3 Summary of previous beamtime and/or characterisation</vt:lpstr>
      <vt:lpstr>Science Case: 3 Summary of previous beamtime and/or characterisation</vt:lpstr>
      <vt:lpstr>Science Case: 4 Justification of beamtime request </vt:lpstr>
      <vt:lpstr>Science Case extras</vt:lpstr>
      <vt:lpstr>Things to avoid . . . </vt:lpstr>
      <vt:lpstr>The review</vt:lpstr>
      <vt:lpstr>Other types of Proposals </vt:lpstr>
      <vt:lpstr>PowerPoint Presentation</vt:lpstr>
      <vt:lpstr>User Offices </vt:lpstr>
      <vt:lpstr>Flow chart for an ISIS experiment </vt:lpstr>
      <vt:lpstr>Online systems </vt:lpstr>
      <vt:lpstr>Here to help! </vt:lpstr>
    </vt:vector>
  </TitlesOfParts>
  <Company>CCLRC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pjck</dc:creator>
  <cp:lastModifiedBy>Stewart, Rhea (STFC,RAL,ISIS)</cp:lastModifiedBy>
  <cp:revision>217</cp:revision>
  <cp:lastPrinted>1999-07-21T12:34:44Z</cp:lastPrinted>
  <dcterms:created xsi:type="dcterms:W3CDTF">2004-05-04T15:07:29Z</dcterms:created>
  <dcterms:modified xsi:type="dcterms:W3CDTF">2026-01-26T13:08:37Z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