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8" r:id="rId3"/>
    <p:sldId id="267" r:id="rId4"/>
    <p:sldId id="257" r:id="rId5"/>
    <p:sldId id="259" r:id="rId6"/>
    <p:sldId id="269" r:id="rId7"/>
    <p:sldId id="265" r:id="rId8"/>
    <p:sldId id="264" r:id="rId9"/>
    <p:sldId id="260" r:id="rId10"/>
    <p:sldId id="266" r:id="rId11"/>
    <p:sldId id="261" r:id="rId12"/>
    <p:sldId id="262" r:id="rId13"/>
    <p:sldId id="263" r:id="rId14"/>
    <p:sldId id="270" r:id="rId15"/>
    <p:sldId id="258" r:id="rId16"/>
  </p:sldIdLst>
  <p:sldSz cx="12192000" cy="6858000"/>
  <p:notesSz cx="6858000" cy="9144000"/>
  <p:defaultTextStyle>
    <a:defPPr>
      <a:defRPr lang="ja-C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CA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CAF12-C655-824D-9C26-203E63B7066B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CA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CA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0467A-1448-1A46-A67F-5B1AC35C533C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33588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CA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0467A-1448-1A46-A67F-5B1AC35C533C}" type="slidenum">
              <a:rPr kumimoji="1" lang="ja-CA" altLang="en-US" smtClean="0"/>
              <a:t>7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4153168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9B0C4-DB84-ECAA-9DA4-2785E635D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0FD6CE-21D8-B02F-81CE-74AB95E5DC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CA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DE78D7-B468-B31D-16A6-B42C1DDE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59D30-042F-D561-2F42-7B1D6FF4A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BBCB76-3467-AD59-820A-6AF96BB60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58144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9B1ED0-565C-1109-026C-37A1B69D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9996D7-007F-4519-A1C3-9CA9E1C0D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A10978-C0EC-3BBB-3717-38407C886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6C9B0D-FB9B-E85E-8DD6-0549D3BF7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C94A20-F945-4704-558F-8E45DEB95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354854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9D6BE86-5B55-AD5B-1B53-CC7346351C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1C73E8-0B3B-C647-8CD8-7FEC37555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E131F5-03C2-2D08-58FB-C2A2D5D4C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5E09C-075B-740D-0E07-29F97DB7A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30FD36-88D7-8B44-2F28-95819E99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141897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7F175-6422-8C3D-A133-BEE2B47F1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5A33B7-068A-4320-7AD2-FA963AB03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5B3254-3018-438A-919A-5E437C244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B7238D-5CE9-2024-92AF-67CF00273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98E164-5644-55A6-2AE2-DCB0251F3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249038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C2245-9149-D0FB-1BC0-C01111149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0A194B3-649A-9289-A18F-ADBE0FF2F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66C412-840F-90A9-A4AE-D2A21D7D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380174-9526-CB78-1277-24DAED0B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7B5D11-F84E-9DE4-EFC8-0FE8D464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326432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7F33AC-50F2-65D1-F787-3097FBF40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BE2283-5A57-2BDB-911A-ADBEE2495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2B6D4A-14F8-2E90-1F36-ECE9728CC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26D960C-AB43-1215-DA46-4BE90AAE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E0F305-1E9F-8BCF-F592-506CC979D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88E55F-1B83-6C0B-DE6B-8B099813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425473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7141D7-68C5-0676-E22B-5B80271D4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31287D-6497-7847-8800-A02D66C9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BD7542-8174-D71B-0BF4-F79E0EBB73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0678BD6-3EA1-37DE-429A-19D5DBB435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98195C-7CF7-AA7A-2A39-5DA4D36E3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136583C-7829-8C9E-6229-DE29BD9E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E33CF81-E3C2-5FB3-4ED7-6CEE95E78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01F5CED-2555-19AC-64C2-1FE5D4F99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235594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47ED13-6291-BDDA-B5E1-FCEC0FAE6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8570261-53EC-01F1-E812-427E5EBD8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23EA63E-5699-9317-81E6-14B0BC330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060AAE-83DD-3526-8406-B0D6793B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165237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92C386-C327-852F-008D-217B17A62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D0A7BB0-6180-2F49-175D-C6651D691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D8B15A-84BC-2020-AE54-7EB174E6A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182295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B254AA-5C52-2207-5C47-054F74864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0EC6A2-DB79-93BC-8AC6-693272839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CACE50-CFDC-6DE1-C5BD-93FDA9084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F3AF45-D3EF-AF09-74B3-E8AF21873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7CF14A-22D7-3A50-0DFC-E005337DA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8DE445-B4B6-AF20-8E83-D05BC5A4A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288771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F3D38-A9C8-B6BB-757F-3D903348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FFE8B3-A3A9-AE82-8F9C-E9175B940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CA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6BCC1A-C7C1-8BFD-C857-625D2B396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63D99F-26DA-D7C7-C95F-944F89071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782DB4-AD32-57B3-227A-CD9CB2BFB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CA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B90A34-086B-4308-94DD-153B5948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39413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98DF91F-FF0E-0E3D-F2D4-5EFC65690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CA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EF6E701-49C6-54CC-0C35-DCD2C158E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CA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B168AE-24FE-48CA-541B-CF98B5957D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12ABEA-87E2-FA4A-A7C6-AD52C1646098}" type="datetimeFigureOut">
              <a:rPr kumimoji="1" lang="ja-CA" altLang="en-US" smtClean="0"/>
              <a:t>2026-01-21</a:t>
            </a:fld>
            <a:endParaRPr kumimoji="1" lang="ja-CA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A1FC58-DA7C-72C1-0EE8-60919DC0E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CA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ADD3E4-80AE-4D1D-AF10-01CD55590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7447A1-DE53-5A4C-88D8-4A1B8F21FB91}" type="slidenum">
              <a:rPr kumimoji="1" lang="ja-CA" altLang="en-US" smtClean="0"/>
              <a:t>‹#›</a:t>
            </a:fld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129437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C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6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mms.triumf.ca/equip/hold/" TargetMode="External"/><Relationship Id="rId5" Type="http://schemas.openxmlformats.org/officeDocument/2006/relationships/hyperlink" Target="https://cmms.triumf.ca/equip/ins.html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cmms.triumf.ca/equip/spect.html" TargetMode="Externa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mlfinfo.jp/en/beamlin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_proposal@ml.j-parc.jp" TargetMode="External"/><Relationship Id="rId2" Type="http://schemas.openxmlformats.org/officeDocument/2006/relationships/hyperlink" Target="https://mlfinfo.jp/en/mlfflow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ciencediv@triumf.ca" TargetMode="External"/><Relationship Id="rId4" Type="http://schemas.openxmlformats.org/officeDocument/2006/relationships/hyperlink" Target="https://triumf.ca/experimenter-portal/planning-experiments/mms-eec-submission-proces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C8973-130E-081A-EA9D-ED5E22DF26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CA" altLang="ja-CA" dirty="0"/>
              <a:t>TRIUMF and J-PARC introductions</a:t>
            </a:r>
            <a:endParaRPr kumimoji="1" lang="ja-CA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7B27BF3-4D43-59AC-B3C2-938A44114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5954"/>
            <a:ext cx="9144000" cy="1655762"/>
          </a:xfrm>
        </p:spPr>
        <p:txBody>
          <a:bodyPr/>
          <a:lstStyle/>
          <a:p>
            <a:r>
              <a:rPr kumimoji="1" lang="en-CA" altLang="ja-CA" sz="3200" dirty="0"/>
              <a:t>Kenji M. Kojima</a:t>
            </a:r>
          </a:p>
          <a:p>
            <a:r>
              <a:rPr kumimoji="1" lang="en-CA" altLang="ja-CA" dirty="0"/>
              <a:t>(</a:t>
            </a:r>
            <a:r>
              <a:rPr kumimoji="1" lang="en-CA" altLang="ja-CA" dirty="0">
                <a:solidFill>
                  <a:srgbClr val="0432FF"/>
                </a:solidFill>
              </a:rPr>
              <a:t>TRIUMF</a:t>
            </a:r>
            <a:r>
              <a:rPr kumimoji="1" lang="en-CA" altLang="ja-CA" dirty="0"/>
              <a:t> &amp; UBC) 2018~</a:t>
            </a:r>
          </a:p>
          <a:p>
            <a:r>
              <a:rPr kumimoji="1" lang="en-CA" altLang="ja-CA" dirty="0"/>
              <a:t>(</a:t>
            </a:r>
            <a:r>
              <a:rPr kumimoji="1" lang="en-CA" altLang="ja-CA" dirty="0">
                <a:solidFill>
                  <a:srgbClr val="0432FF"/>
                </a:solidFill>
              </a:rPr>
              <a:t>J-PARC</a:t>
            </a:r>
            <a:r>
              <a:rPr kumimoji="1" lang="en-CA" altLang="ja-CA" dirty="0"/>
              <a:t>) 2009~2018</a:t>
            </a:r>
            <a:endParaRPr kumimoji="1" lang="ja-CA" altLang="en-US" dirty="0"/>
          </a:p>
          <a:p>
            <a:endParaRPr kumimoji="1" lang="ja-CA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723DA0-4C47-CE67-B10B-DBAC12B6B54A}"/>
              </a:ext>
            </a:extLst>
          </p:cNvPr>
          <p:cNvSpPr txBox="1"/>
          <p:nvPr/>
        </p:nvSpPr>
        <p:spPr>
          <a:xfrm>
            <a:off x="8156733" y="6115875"/>
            <a:ext cx="3894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Muon Spectroscopy school</a:t>
            </a:r>
          </a:p>
          <a:p>
            <a:r>
              <a:rPr kumimoji="1" lang="en-CA" altLang="ja-CA" dirty="0"/>
              <a:t>14-21, 2026 Rigi-</a:t>
            </a:r>
            <a:r>
              <a:rPr kumimoji="1" lang="en-CA" altLang="ja-CA" dirty="0" err="1"/>
              <a:t>Kaltbad</a:t>
            </a:r>
            <a:r>
              <a:rPr kumimoji="1" lang="en-CA" altLang="ja-CA" dirty="0"/>
              <a:t>, Switzerland</a:t>
            </a:r>
            <a:endParaRPr kumimoji="1" lang="ja-CA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9BFAA90-3E79-9B6D-03C4-2D8D13328BCF}"/>
              </a:ext>
            </a:extLst>
          </p:cNvPr>
          <p:cNvSpPr txBox="1"/>
          <p:nvPr/>
        </p:nvSpPr>
        <p:spPr>
          <a:xfrm>
            <a:off x="211015" y="6416152"/>
            <a:ext cx="3629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CA" altLang="en-US" dirty="0"/>
              <a:t>https://indico.psi.ch/event/16947/</a:t>
            </a:r>
          </a:p>
        </p:txBody>
      </p:sp>
    </p:spTree>
    <p:extLst>
      <p:ext uri="{BB962C8B-B14F-4D97-AF65-F5344CB8AC3E}">
        <p14:creationId xmlns:p14="http://schemas.microsoft.com/office/powerpoint/2010/main" val="1542813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A3706-8512-C683-EFA5-85DB1B98B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774225"/>
          </a:xfrm>
        </p:spPr>
        <p:txBody>
          <a:bodyPr/>
          <a:lstStyle/>
          <a:p>
            <a:r>
              <a:rPr kumimoji="1" lang="en-CA" altLang="ja-CA" dirty="0"/>
              <a:t>J-PARC proposals</a:t>
            </a:r>
            <a:endParaRPr kumimoji="1" lang="ja-CA" altLang="en-US" dirty="0"/>
          </a:p>
        </p:txBody>
      </p:sp>
      <p:pic>
        <p:nvPicPr>
          <p:cNvPr id="5" name="図 4" descr="タイムライン&#10;&#10;AI 生成コンテンツは誤りを含む可能性があります。">
            <a:extLst>
              <a:ext uri="{FF2B5EF4-FFF2-40B4-BE49-F238E27FC236}">
                <a16:creationId xmlns:a16="http://schemas.microsoft.com/office/drawing/2014/main" id="{354D55E1-8815-E69F-E945-BADCD88A8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994" y="142013"/>
            <a:ext cx="7601006" cy="6429007"/>
          </a:xfrm>
          <a:prstGeom prst="rect">
            <a:avLst/>
          </a:prstGeo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F0EF4D-3E4D-E59D-8266-C9132F69F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76" y="905239"/>
            <a:ext cx="5652516" cy="5553021"/>
          </a:xfrm>
        </p:spPr>
        <p:txBody>
          <a:bodyPr>
            <a:normAutofit lnSpcReduction="10000"/>
          </a:bodyPr>
          <a:lstStyle/>
          <a:p>
            <a:r>
              <a:rPr kumimoji="1" lang="en-CA" altLang="ja-CA" sz="2400" dirty="0"/>
              <a:t>Reviewed and scored by 3-4 external reviewers assigned by the committee</a:t>
            </a:r>
          </a:p>
          <a:p>
            <a:endParaRPr kumimoji="1" lang="en-CA" altLang="ja-CA" sz="2400" dirty="0"/>
          </a:p>
          <a:p>
            <a:r>
              <a:rPr kumimoji="1" lang="en-CA" altLang="ja-CA" sz="2400" dirty="0"/>
              <a:t>Committee (~10 people) discusses the scores, make adjustments (remove too high/low scores) and sort on the average of the reviewers.</a:t>
            </a:r>
          </a:p>
          <a:p>
            <a:r>
              <a:rPr kumimoji="1" lang="en-CA" altLang="ja-CA" sz="2400" dirty="0">
                <a:solidFill>
                  <a:srgbClr val="FF0000"/>
                </a:solidFill>
              </a:rPr>
              <a:t>Approved </a:t>
            </a:r>
            <a:r>
              <a:rPr kumimoji="1" lang="en-CA" altLang="ja-CA" sz="2400" dirty="0"/>
              <a:t>/</a:t>
            </a:r>
            <a:r>
              <a:rPr kumimoji="1" lang="en-CA" altLang="ja-CA" sz="2400" dirty="0">
                <a:solidFill>
                  <a:srgbClr val="0432FF"/>
                </a:solidFill>
              </a:rPr>
              <a:t> Reserved </a:t>
            </a:r>
            <a:r>
              <a:rPr kumimoji="1" lang="en-CA" altLang="ja-CA" sz="2400" dirty="0"/>
              <a:t>threshold is determined by the number of days available. 2024A: </a:t>
            </a:r>
            <a:r>
              <a:rPr kumimoji="1" lang="en-CA" altLang="ja-CA" sz="2400" dirty="0">
                <a:solidFill>
                  <a:srgbClr val="FF0000"/>
                </a:solidFill>
              </a:rPr>
              <a:t>36</a:t>
            </a:r>
            <a:r>
              <a:rPr kumimoji="1" lang="en-CA" altLang="ja-CA" sz="2400" dirty="0">
                <a:solidFill>
                  <a:srgbClr val="0432FF"/>
                </a:solidFill>
              </a:rPr>
              <a:t>/8</a:t>
            </a:r>
            <a:r>
              <a:rPr kumimoji="1" lang="en-CA" altLang="ja-CA" sz="2400" dirty="0"/>
              <a:t>, 2024B: </a:t>
            </a:r>
            <a:r>
              <a:rPr kumimoji="1" lang="en-CA" altLang="ja-CA" sz="2400" dirty="0">
                <a:solidFill>
                  <a:srgbClr val="FF0000"/>
                </a:solidFill>
              </a:rPr>
              <a:t>28</a:t>
            </a:r>
            <a:r>
              <a:rPr kumimoji="1" lang="en-CA" altLang="ja-CA" sz="2400" dirty="0">
                <a:solidFill>
                  <a:srgbClr val="0432FF"/>
                </a:solidFill>
              </a:rPr>
              <a:t>/23</a:t>
            </a:r>
          </a:p>
          <a:p>
            <a:r>
              <a:rPr kumimoji="1" lang="en-CA" altLang="ja-CA" sz="2400" dirty="0"/>
              <a:t>Oversubscription rate: </a:t>
            </a:r>
            <a:r>
              <a:rPr kumimoji="1" lang="en-CA" altLang="ja-CA" sz="2400" dirty="0">
                <a:solidFill>
                  <a:srgbClr val="FF0000"/>
                </a:solidFill>
              </a:rPr>
              <a:t>1.48</a:t>
            </a:r>
          </a:p>
          <a:p>
            <a:r>
              <a:rPr kumimoji="1" lang="en-CA" altLang="ja-CA" sz="2400" dirty="0"/>
              <a:t>Typically, one experiment receives at most 2-3 days.</a:t>
            </a:r>
          </a:p>
          <a:p>
            <a:r>
              <a:rPr kumimoji="1" lang="en-CA" altLang="ja-CA" sz="2400" dirty="0"/>
              <a:t>Proposal is valid for </a:t>
            </a:r>
            <a:r>
              <a:rPr kumimoji="1" lang="en-CA" altLang="ja-CA" sz="2400" dirty="0">
                <a:solidFill>
                  <a:srgbClr val="FF0000"/>
                </a:solidFill>
              </a:rPr>
              <a:t>½ year.</a:t>
            </a:r>
            <a:r>
              <a:rPr kumimoji="1" lang="en-CA" altLang="ja-CA" sz="2400" dirty="0"/>
              <a:t> </a:t>
            </a:r>
          </a:p>
          <a:p>
            <a:r>
              <a:rPr kumimoji="1" lang="en-CA" altLang="ja-CA" sz="2400" dirty="0">
                <a:solidFill>
                  <a:srgbClr val="FF0000"/>
                </a:solidFill>
              </a:rPr>
              <a:t>Web-form based with Figures.</a:t>
            </a:r>
            <a:endParaRPr kumimoji="1" lang="ja-CA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72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B226A-5F82-F11C-5821-C586F134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86" y="121920"/>
            <a:ext cx="6796216" cy="739123"/>
          </a:xfrm>
        </p:spPr>
        <p:txBody>
          <a:bodyPr>
            <a:normAutofit/>
          </a:bodyPr>
          <a:lstStyle/>
          <a:p>
            <a:r>
              <a:rPr lang="en-US" dirty="0"/>
              <a:t>TRIUMF proposals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D75837-A85C-A54D-E1A9-D94D9CF4AB94}"/>
              </a:ext>
            </a:extLst>
          </p:cNvPr>
          <p:cNvSpPr txBox="1"/>
          <p:nvPr/>
        </p:nvSpPr>
        <p:spPr>
          <a:xfrm>
            <a:off x="228337" y="917912"/>
            <a:ext cx="679621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Call for MMS-EEC (Molecular and Materials Science </a:t>
            </a:r>
          </a:p>
          <a:p>
            <a:r>
              <a:rPr lang="en-US" sz="2000" dirty="0"/>
              <a:t>– Experiment Evaluation Committee) proposals</a:t>
            </a:r>
          </a:p>
          <a:p>
            <a:endParaRPr lang="en-US" sz="2000" dirty="0"/>
          </a:p>
          <a:p>
            <a:r>
              <a:rPr lang="en-US" sz="2000" dirty="0"/>
              <a:t>(0) An email is sent to those who are on </a:t>
            </a:r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FF0000"/>
                </a:solidFill>
              </a:rPr>
              <a:t>mms-experimental-program </a:t>
            </a:r>
            <a:r>
              <a:rPr lang="en-US" sz="2000" dirty="0"/>
              <a:t>mailing list</a:t>
            </a:r>
          </a:p>
          <a:p>
            <a:endParaRPr lang="en-US" sz="2000" dirty="0"/>
          </a:p>
          <a:p>
            <a:r>
              <a:rPr lang="en-US" sz="2000" dirty="0"/>
              <a:t>(1) Discuss with TRIUMF local scientist </a:t>
            </a:r>
          </a:p>
          <a:p>
            <a:r>
              <a:rPr lang="en-US" sz="2000" dirty="0"/>
              <a:t>(2) and </a:t>
            </a:r>
            <a:r>
              <a:rPr lang="en-US" sz="2000" dirty="0">
                <a:solidFill>
                  <a:srgbClr val="FF0000"/>
                </a:solidFill>
              </a:rPr>
              <a:t>request an experiment number</a:t>
            </a:r>
            <a:r>
              <a:rPr lang="en-US" sz="2000" dirty="0"/>
              <a:t> (e.g. M26xx)</a:t>
            </a:r>
          </a:p>
          <a:p>
            <a:r>
              <a:rPr lang="en-US" sz="2000" dirty="0"/>
              <a:t>(3) Submit a </a:t>
            </a:r>
            <a:r>
              <a:rPr lang="en-US" sz="2000" dirty="0">
                <a:solidFill>
                  <a:srgbClr val="FF0000"/>
                </a:solidFill>
              </a:rPr>
              <a:t>proposal</a:t>
            </a:r>
            <a:r>
              <a:rPr lang="en-US" sz="2000" dirty="0"/>
              <a:t> and Spokesperson publication list</a:t>
            </a:r>
          </a:p>
          <a:p>
            <a:endParaRPr lang="en-US" sz="2000" dirty="0"/>
          </a:p>
          <a:p>
            <a:r>
              <a:rPr lang="en-US" altLang="ja-CA" sz="2000" dirty="0"/>
              <a:t>Proposal is </a:t>
            </a:r>
            <a:r>
              <a:rPr lang="en-US" altLang="ja-CA" sz="2000" dirty="0">
                <a:solidFill>
                  <a:srgbClr val="FF0000"/>
                </a:solidFill>
              </a:rPr>
              <a:t>4 page long with figures</a:t>
            </a:r>
            <a:r>
              <a:rPr lang="en-US" altLang="ja-CA" sz="2000" dirty="0"/>
              <a:t> (similar to PSI)</a:t>
            </a:r>
          </a:p>
          <a:p>
            <a:endParaRPr lang="en-US" sz="2000" dirty="0"/>
          </a:p>
          <a:p>
            <a:r>
              <a:rPr lang="en-US" sz="2000" dirty="0"/>
              <a:t>After the proposal is approved</a:t>
            </a:r>
          </a:p>
          <a:p>
            <a:endParaRPr lang="en-US" sz="2000" dirty="0"/>
          </a:p>
          <a:p>
            <a:r>
              <a:rPr lang="en-US" sz="2000" dirty="0"/>
              <a:t>(4) Submit a </a:t>
            </a:r>
            <a:r>
              <a:rPr lang="en-US" sz="2000" dirty="0">
                <a:solidFill>
                  <a:srgbClr val="FF0000"/>
                </a:solidFill>
              </a:rPr>
              <a:t>Beam Request </a:t>
            </a:r>
            <a:r>
              <a:rPr lang="en-US" sz="2000" dirty="0"/>
              <a:t>(for beamtime allocation)</a:t>
            </a:r>
          </a:p>
          <a:p>
            <a:endParaRPr lang="en-US" sz="2000" dirty="0"/>
          </a:p>
          <a:p>
            <a:r>
              <a:rPr lang="en-US" sz="2000" dirty="0"/>
              <a:t>Average </a:t>
            </a:r>
            <a:r>
              <a:rPr lang="en-US" sz="2000" dirty="0" err="1"/>
              <a:t>muSR</a:t>
            </a:r>
            <a:r>
              <a:rPr lang="en-US" sz="2000" dirty="0"/>
              <a:t> oversubscription: </a:t>
            </a:r>
            <a:r>
              <a:rPr lang="en-US" sz="2000" dirty="0">
                <a:solidFill>
                  <a:srgbClr val="FF0000"/>
                </a:solidFill>
              </a:rPr>
              <a:t>1.55</a:t>
            </a:r>
          </a:p>
          <a:p>
            <a:r>
              <a:rPr lang="en-US" sz="2000" dirty="0"/>
              <a:t>Average </a:t>
            </a:r>
            <a:r>
              <a:rPr lang="en-US" sz="2000" dirty="0" err="1"/>
              <a:t>betaNMR</a:t>
            </a:r>
            <a:r>
              <a:rPr lang="en-US" sz="2000" dirty="0"/>
              <a:t> oversubscription: </a:t>
            </a:r>
            <a:r>
              <a:rPr lang="en-US" sz="2000" dirty="0">
                <a:solidFill>
                  <a:srgbClr val="FF0000"/>
                </a:solidFill>
              </a:rPr>
              <a:t>1.76</a:t>
            </a:r>
          </a:p>
          <a:p>
            <a:r>
              <a:rPr lang="en-US" sz="2000" dirty="0"/>
              <a:t>Average oversubscription 2012 - 2019, 2021-present</a:t>
            </a:r>
          </a:p>
        </p:txBody>
      </p:sp>
      <p:pic>
        <p:nvPicPr>
          <p:cNvPr id="10" name="Picture 9" descr="A document with text and a yellow marker&#10;&#10;Description automatically generated">
            <a:extLst>
              <a:ext uri="{FF2B5EF4-FFF2-40B4-BE49-F238E27FC236}">
                <a16:creationId xmlns:a16="http://schemas.microsoft.com/office/drawing/2014/main" id="{D30239D6-12E3-7D20-5465-AC6ADF0B6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245" y="0"/>
            <a:ext cx="51358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ABB18-4476-2AA9-5F8B-892D55A6D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2286000" cy="2211858"/>
          </a:xfrm>
        </p:spPr>
        <p:txBody>
          <a:bodyPr>
            <a:normAutofit/>
          </a:bodyPr>
          <a:lstStyle/>
          <a:p>
            <a:r>
              <a:rPr lang="en-US" sz="4000" dirty="0"/>
              <a:t>TRIUMF proposal (cont’d)</a:t>
            </a:r>
          </a:p>
        </p:txBody>
      </p:sp>
      <p:pic>
        <p:nvPicPr>
          <p:cNvPr id="7" name="Picture 6" descr="A paper with text on it&#10;&#10;Description automatically generated">
            <a:extLst>
              <a:ext uri="{FF2B5EF4-FFF2-40B4-BE49-F238E27FC236}">
                <a16:creationId xmlns:a16="http://schemas.microsoft.com/office/drawing/2014/main" id="{210C3B95-4826-F1B7-114D-D26162C06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411" y="0"/>
            <a:ext cx="5187758" cy="6858000"/>
          </a:xfrm>
          <a:prstGeom prst="rect">
            <a:avLst/>
          </a:prstGeom>
        </p:spPr>
      </p:pic>
      <p:pic>
        <p:nvPicPr>
          <p:cNvPr id="9" name="Picture 8" descr="A document with text and numbers&#10;&#10;Description automatically generated">
            <a:extLst>
              <a:ext uri="{FF2B5EF4-FFF2-40B4-BE49-F238E27FC236}">
                <a16:creationId xmlns:a16="http://schemas.microsoft.com/office/drawing/2014/main" id="{073D438A-E943-51BB-AF56-AEC4D96B4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579" y="0"/>
            <a:ext cx="5203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48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842789-A046-A075-F899-446301090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721178" cy="950976"/>
          </a:xfrm>
        </p:spPr>
        <p:txBody>
          <a:bodyPr>
            <a:normAutofit/>
          </a:bodyPr>
          <a:lstStyle/>
          <a:p>
            <a:r>
              <a:rPr lang="en-US" sz="4000" dirty="0"/>
              <a:t>TRIUMF proposal (cont’d)</a:t>
            </a:r>
          </a:p>
        </p:txBody>
      </p:sp>
      <p:pic>
        <p:nvPicPr>
          <p:cNvPr id="8" name="Picture 7" descr="A screenshot of a document&#10;&#10;Description automatically generated">
            <a:extLst>
              <a:ext uri="{FF2B5EF4-FFF2-40B4-BE49-F238E27FC236}">
                <a16:creationId xmlns:a16="http://schemas.microsoft.com/office/drawing/2014/main" id="{CB1B14B7-0A59-FBAF-BF61-1158B4749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615" y="0"/>
            <a:ext cx="5141558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83A34D-370C-521C-0AB5-B745CD6694BE}"/>
              </a:ext>
            </a:extLst>
          </p:cNvPr>
          <p:cNvSpPr txBox="1"/>
          <p:nvPr/>
        </p:nvSpPr>
        <p:spPr>
          <a:xfrm>
            <a:off x="420051" y="1209643"/>
            <a:ext cx="63343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Seven panel members (</a:t>
            </a:r>
            <a:r>
              <a:rPr lang="en-US" sz="2000" dirty="0">
                <a:sym typeface="Wingdings" pitchFamily="2" charset="2"/>
              </a:rPr>
              <a:t>as listed in the left as of 2025) will review the proposals, where two reviewers for each proposal are assigned.</a:t>
            </a: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sz="2000" dirty="0"/>
              <a:t>MMS-EEC sends the recommendations (</a:t>
            </a:r>
            <a:r>
              <a:rPr lang="en-US" sz="2000" dirty="0" err="1"/>
              <a:t>eg</a:t>
            </a:r>
            <a:r>
              <a:rPr lang="en-US" sz="2000" dirty="0"/>
              <a:t>: priority: High or Medium, or deferred) to the Physical Science division head and approved.</a:t>
            </a:r>
          </a:p>
          <a:p>
            <a:endParaRPr lang="en-US" sz="2000" dirty="0"/>
          </a:p>
          <a:p>
            <a:r>
              <a:rPr lang="en-US" sz="2000" dirty="0"/>
              <a:t>The decisions will be sent to the Spokesperson(s) about two months after the proposal submission.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Beam request </a:t>
            </a:r>
            <a:r>
              <a:rPr lang="en-US" sz="2000" dirty="0"/>
              <a:t>(for allocation of the beamtime) is a separate process from the proposal, and its deadline is 1-2 weeks after the decision announcement. </a:t>
            </a:r>
          </a:p>
        </p:txBody>
      </p:sp>
    </p:spTree>
    <p:extLst>
      <p:ext uri="{BB962C8B-B14F-4D97-AF65-F5344CB8AC3E}">
        <p14:creationId xmlns:p14="http://schemas.microsoft.com/office/powerpoint/2010/main" val="574702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4C666F-A13E-8600-10DB-1F970619B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128478"/>
            <a:ext cx="3546389" cy="1325563"/>
          </a:xfrm>
        </p:spPr>
        <p:txBody>
          <a:bodyPr/>
          <a:lstStyle/>
          <a:p>
            <a:r>
              <a:rPr kumimoji="1" lang="en-CA" altLang="ja-CA" dirty="0"/>
              <a:t>TRIUMF </a:t>
            </a:r>
            <a:br>
              <a:rPr kumimoji="1" lang="en-CA" altLang="ja-CA" dirty="0"/>
            </a:br>
            <a:r>
              <a:rPr kumimoji="1" lang="en-CA" altLang="ja-CA" dirty="0"/>
              <a:t>proposal</a:t>
            </a:r>
            <a:endParaRPr kumimoji="1" lang="ja-CA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30140D-EA23-6BD0-83BD-225F52F2D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15402"/>
            <a:ext cx="3546389" cy="4351338"/>
          </a:xfrm>
        </p:spPr>
        <p:txBody>
          <a:bodyPr/>
          <a:lstStyle/>
          <a:p>
            <a:r>
              <a:rPr kumimoji="1" lang="en-CA" altLang="ja-CA" dirty="0"/>
              <a:t>Template available in MSWord (</a:t>
            </a:r>
            <a:r>
              <a:rPr kumimoji="1" lang="en-CA" altLang="ja-CA" dirty="0">
                <a:sym typeface="Wingdings" pitchFamily="2" charset="2"/>
              </a:rPr>
              <a:t>) </a:t>
            </a:r>
            <a:r>
              <a:rPr kumimoji="1" lang="en-CA" altLang="ja-CA" dirty="0"/>
              <a:t>and LaTeX</a:t>
            </a:r>
          </a:p>
          <a:p>
            <a:r>
              <a:rPr kumimoji="1" lang="en-CA" altLang="ja-CA" dirty="0"/>
              <a:t>Maximum 4 pages</a:t>
            </a:r>
          </a:p>
          <a:p>
            <a:endParaRPr kumimoji="1" lang="ja-CA" altLang="en-US" dirty="0"/>
          </a:p>
        </p:txBody>
      </p:sp>
      <p:pic>
        <p:nvPicPr>
          <p:cNvPr id="5" name="図 4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48B2281D-534D-23F8-69D5-A2F218306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436" y="0"/>
            <a:ext cx="4270952" cy="5760436"/>
          </a:xfrm>
          <a:prstGeom prst="rect">
            <a:avLst/>
          </a:prstGeom>
        </p:spPr>
      </p:pic>
      <p:pic>
        <p:nvPicPr>
          <p:cNvPr id="7" name="図 6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C56293A4-DCE9-557C-DD48-9A9E6DE64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388" y="0"/>
            <a:ext cx="4283611" cy="576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59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8999A-30C6-21E0-AEAE-B195601A4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1573"/>
            <a:ext cx="10515600" cy="581173"/>
          </a:xfrm>
        </p:spPr>
        <p:txBody>
          <a:bodyPr>
            <a:normAutofit fontScale="90000"/>
          </a:bodyPr>
          <a:lstStyle/>
          <a:p>
            <a:r>
              <a:rPr kumimoji="1" lang="en-CA" altLang="ja-CA" dirty="0"/>
              <a:t>J-PARC	</a:t>
            </a:r>
            <a:endParaRPr kumimoji="1" lang="ja-CA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BBA3DB-6A5E-BBB2-49B0-76EAA5D2F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9704"/>
            <a:ext cx="11697586" cy="2105246"/>
          </a:xfrm>
        </p:spPr>
        <p:txBody>
          <a:bodyPr>
            <a:normAutofit/>
          </a:bodyPr>
          <a:lstStyle/>
          <a:p>
            <a:r>
              <a:rPr kumimoji="1" lang="en-CA" altLang="ja-CA" dirty="0"/>
              <a:t>2026A	2025.10.17 ~ 11.07 17:00 (JST)	2026.04~06</a:t>
            </a:r>
          </a:p>
          <a:p>
            <a:r>
              <a:rPr kumimoji="1" lang="en-CA" altLang="ja-CA" dirty="0"/>
              <a:t>2025B	2025.04.17 ~ 05.08 17:00 (JST) 	(2025.11~)2026.02~03</a:t>
            </a:r>
          </a:p>
          <a:p>
            <a:r>
              <a:rPr kumimoji="1" lang="en-CA" altLang="ja-CA" dirty="0"/>
              <a:t>2025A	2024.10.17 ~ 11.07 17:00 (JST)	2025.04~06</a:t>
            </a:r>
          </a:p>
          <a:p>
            <a:r>
              <a:rPr kumimoji="1" lang="en-CA" altLang="ja-CA" dirty="0"/>
              <a:t>2024B	2024.04.17 ~ 05.09 17:00 (JST)	2024.11~2025.03</a:t>
            </a:r>
            <a:endParaRPr kumimoji="1" lang="ja-CA" altLang="en-US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7658609A-6195-3E5E-D0C4-5687F089AE4D}"/>
              </a:ext>
            </a:extLst>
          </p:cNvPr>
          <p:cNvSpPr txBox="1">
            <a:spLocks/>
          </p:cNvSpPr>
          <p:nvPr/>
        </p:nvSpPr>
        <p:spPr>
          <a:xfrm>
            <a:off x="838200" y="3965448"/>
            <a:ext cx="10515600" cy="581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CA" altLang="ja-CA" dirty="0"/>
              <a:t>TRIUMF	</a:t>
            </a:r>
            <a:endParaRPr kumimoji="1" lang="ja-CA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E9D1DCED-8B37-CC5F-690E-86E4BBC5D53C}"/>
              </a:ext>
            </a:extLst>
          </p:cNvPr>
          <p:cNvSpPr txBox="1">
            <a:spLocks/>
          </p:cNvSpPr>
          <p:nvPr/>
        </p:nvSpPr>
        <p:spPr>
          <a:xfrm>
            <a:off x="937437" y="4807119"/>
            <a:ext cx="11697586" cy="21052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CA" altLang="ja-CA" dirty="0"/>
              <a:t>2025/07	2025.06.04 ~ 07.03 23:59 (PDT)	148: 2025.09~2026.01(2027.09)</a:t>
            </a:r>
          </a:p>
          <a:p>
            <a:r>
              <a:rPr kumimoji="1" lang="en-CA" altLang="ja-CA" dirty="0"/>
              <a:t>2025/01	2024.11.25 ~ 12.09 23:59 (PDT)	148: 2025.05~2027.05</a:t>
            </a:r>
          </a:p>
          <a:p>
            <a:r>
              <a:rPr kumimoji="1" lang="en-CA" altLang="ja-CA"/>
              <a:t>2024/07</a:t>
            </a:r>
            <a:r>
              <a:rPr kumimoji="1" lang="en-CA" altLang="ja-CA" dirty="0"/>
              <a:t>	2024.05.08 ~ 06.12 23:59 (PDT)	147: 2024.10~2024.12</a:t>
            </a:r>
          </a:p>
          <a:p>
            <a:r>
              <a:rPr kumimoji="1" lang="en-CA" altLang="ja-CA" dirty="0"/>
              <a:t>2024/01	2023.10.30 ~ 12.09 23:59 (PDT) 	146: 2024.05~2024.09 (-2026.05)</a:t>
            </a:r>
            <a:endParaRPr kumimoji="1" lang="ja-CA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B8DC1827-01E3-DBEA-8EEE-FC42FC5F4A29}"/>
              </a:ext>
            </a:extLst>
          </p:cNvPr>
          <p:cNvSpPr txBox="1">
            <a:spLocks/>
          </p:cNvSpPr>
          <p:nvPr/>
        </p:nvSpPr>
        <p:spPr>
          <a:xfrm>
            <a:off x="106680" y="0"/>
            <a:ext cx="10515600" cy="800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CA" altLang="ja-CA" dirty="0"/>
              <a:t>Proposal calls</a:t>
            </a:r>
            <a:endParaRPr kumimoji="1" lang="ja-CA" altLang="en-US" dirty="0"/>
          </a:p>
        </p:txBody>
      </p:sp>
    </p:spTree>
    <p:extLst>
      <p:ext uri="{BB962C8B-B14F-4D97-AF65-F5344CB8AC3E}">
        <p14:creationId xmlns:p14="http://schemas.microsoft.com/office/powerpoint/2010/main" val="226903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418CAB99-E4A7-77CE-A63F-F273A0686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32" y="1685976"/>
            <a:ext cx="5527168" cy="464068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76D946B-3F2D-D144-B5B0-FCB82AB9CC3E}"/>
              </a:ext>
            </a:extLst>
          </p:cNvPr>
          <p:cNvSpPr txBox="1"/>
          <p:nvPr/>
        </p:nvSpPr>
        <p:spPr>
          <a:xfrm>
            <a:off x="964136" y="225287"/>
            <a:ext cx="5400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J-PARC:  1.5-2 hours train from Tokyo</a:t>
            </a:r>
          </a:p>
          <a:p>
            <a:r>
              <a:rPr kumimoji="1" lang="en-CA" altLang="ja-CA" dirty="0"/>
              <a:t>      3 hours train or bus from Narita / Haneda airport</a:t>
            </a:r>
            <a:endParaRPr kumimoji="1" lang="ja-CA" altLang="en-US" dirty="0"/>
          </a:p>
        </p:txBody>
      </p:sp>
      <p:sp>
        <p:nvSpPr>
          <p:cNvPr id="9" name="星 5 8">
            <a:extLst>
              <a:ext uri="{FF2B5EF4-FFF2-40B4-BE49-F238E27FC236}">
                <a16:creationId xmlns:a16="http://schemas.microsoft.com/office/drawing/2014/main" id="{D0F0500A-9150-CA81-2D36-9E2A67C723F7}"/>
              </a:ext>
            </a:extLst>
          </p:cNvPr>
          <p:cNvSpPr/>
          <p:nvPr/>
        </p:nvSpPr>
        <p:spPr>
          <a:xfrm>
            <a:off x="4201297" y="4436076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576E78D-8166-F435-EBDE-6BCDFD7D26C7}"/>
              </a:ext>
            </a:extLst>
          </p:cNvPr>
          <p:cNvSpPr txBox="1"/>
          <p:nvPr/>
        </p:nvSpPr>
        <p:spPr>
          <a:xfrm>
            <a:off x="4584357" y="4436076"/>
            <a:ext cx="89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J-PARC</a:t>
            </a:r>
            <a:endParaRPr kumimoji="1" lang="ja-CA" altLang="en-US" dirty="0"/>
          </a:p>
        </p:txBody>
      </p:sp>
      <p:sp>
        <p:nvSpPr>
          <p:cNvPr id="11" name="星 5 10">
            <a:extLst>
              <a:ext uri="{FF2B5EF4-FFF2-40B4-BE49-F238E27FC236}">
                <a16:creationId xmlns:a16="http://schemas.microsoft.com/office/drawing/2014/main" id="{6047466A-706F-2B47-54BE-ED28E1F6A242}"/>
              </a:ext>
            </a:extLst>
          </p:cNvPr>
          <p:cNvSpPr/>
          <p:nvPr/>
        </p:nvSpPr>
        <p:spPr>
          <a:xfrm>
            <a:off x="3159420" y="4842479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6A6FDBE-C5C2-7B90-1532-6DC3863AA1B3}"/>
              </a:ext>
            </a:extLst>
          </p:cNvPr>
          <p:cNvSpPr txBox="1"/>
          <p:nvPr/>
        </p:nvSpPr>
        <p:spPr>
          <a:xfrm>
            <a:off x="3332416" y="5152769"/>
            <a:ext cx="121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 err="1"/>
              <a:t>MuSIC</a:t>
            </a:r>
            <a:endParaRPr kumimoji="1" lang="en-CA" altLang="ja-CA" dirty="0"/>
          </a:p>
          <a:p>
            <a:r>
              <a:rPr kumimoji="1" lang="en-CA" altLang="ja-CA" dirty="0"/>
              <a:t>(Osaka U.)</a:t>
            </a:r>
            <a:endParaRPr kumimoji="1" lang="ja-CA" altLang="en-US" dirty="0"/>
          </a:p>
        </p:txBody>
      </p:sp>
      <p:pic>
        <p:nvPicPr>
          <p:cNvPr id="14" name="図 13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F47003C9-24A8-7A5D-9350-735CAA355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713" y="2608770"/>
            <a:ext cx="5731480" cy="3654611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4FF2F8-3E0C-C1BD-273B-D1461DE5D3E5}"/>
              </a:ext>
            </a:extLst>
          </p:cNvPr>
          <p:cNvSpPr txBox="1"/>
          <p:nvPr/>
        </p:nvSpPr>
        <p:spPr>
          <a:xfrm>
            <a:off x="6496150" y="225287"/>
            <a:ext cx="5396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TRIUMF: 30 min drive / 1 hour </a:t>
            </a:r>
            <a:r>
              <a:rPr kumimoji="1" lang="en-CA" altLang="ja-CA" dirty="0" err="1"/>
              <a:t>train+bus</a:t>
            </a:r>
            <a:r>
              <a:rPr kumimoji="1" lang="en-CA" altLang="ja-CA" dirty="0"/>
              <a:t> from airport</a:t>
            </a:r>
            <a:endParaRPr kumimoji="1" lang="ja-CA" altLang="en-US" dirty="0"/>
          </a:p>
        </p:txBody>
      </p:sp>
      <p:sp>
        <p:nvSpPr>
          <p:cNvPr id="16" name="星 5 15">
            <a:extLst>
              <a:ext uri="{FF2B5EF4-FFF2-40B4-BE49-F238E27FC236}">
                <a16:creationId xmlns:a16="http://schemas.microsoft.com/office/drawing/2014/main" id="{76DE48D7-2EAC-4EDD-04B2-EB7628C9069B}"/>
              </a:ext>
            </a:extLst>
          </p:cNvPr>
          <p:cNvSpPr/>
          <p:nvPr/>
        </p:nvSpPr>
        <p:spPr>
          <a:xfrm>
            <a:off x="7615881" y="3808611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pic>
        <p:nvPicPr>
          <p:cNvPr id="19" name="図 18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9205368E-3F29-9788-F32F-87344834C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793" y="739964"/>
            <a:ext cx="4597400" cy="2946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星 5 19">
            <a:extLst>
              <a:ext uri="{FF2B5EF4-FFF2-40B4-BE49-F238E27FC236}">
                <a16:creationId xmlns:a16="http://schemas.microsoft.com/office/drawing/2014/main" id="{4BCFE13C-DD2A-CA60-5D2E-117A593FED72}"/>
              </a:ext>
            </a:extLst>
          </p:cNvPr>
          <p:cNvSpPr/>
          <p:nvPr/>
        </p:nvSpPr>
        <p:spPr>
          <a:xfrm>
            <a:off x="8472616" y="1635992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2042636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7041F4C3-9E63-B598-A5EF-97DBB2BB8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269" y="838342"/>
            <a:ext cx="7362619" cy="524297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9F2C882-8895-D8F9-525A-94B4A982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76" y="1"/>
            <a:ext cx="11411712" cy="780288"/>
          </a:xfrm>
        </p:spPr>
        <p:txBody>
          <a:bodyPr/>
          <a:lstStyle/>
          <a:p>
            <a:r>
              <a:rPr kumimoji="1" lang="en-CA" altLang="ja-CA" dirty="0"/>
              <a:t>Logistics</a:t>
            </a:r>
            <a:endParaRPr kumimoji="1" lang="ja-CA" altLang="en-US" dirty="0"/>
          </a:p>
        </p:txBody>
      </p:sp>
      <p:pic>
        <p:nvPicPr>
          <p:cNvPr id="5" name="図 4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9253F742-BE0D-9747-56D5-6EDC4F94D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19" y="780289"/>
            <a:ext cx="4133928" cy="588264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CC7F1E9-243F-85E3-8EBD-E39F7808B650}"/>
              </a:ext>
            </a:extLst>
          </p:cNvPr>
          <p:cNvSpPr txBox="1"/>
          <p:nvPr/>
        </p:nvSpPr>
        <p:spPr>
          <a:xfrm>
            <a:off x="3100462" y="313201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sz="2800" dirty="0"/>
              <a:t>TRIUMF</a:t>
            </a:r>
            <a:endParaRPr kumimoji="1" lang="ja-CA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1E28CE3-8658-F67E-BADA-3059E5474E4C}"/>
              </a:ext>
            </a:extLst>
          </p:cNvPr>
          <p:cNvSpPr txBox="1"/>
          <p:nvPr/>
        </p:nvSpPr>
        <p:spPr>
          <a:xfrm>
            <a:off x="463296" y="5644896"/>
            <a:ext cx="2560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25 min walk</a:t>
            </a:r>
          </a:p>
          <a:p>
            <a:r>
              <a:rPr kumimoji="1" lang="en-CA" altLang="ja-CA" dirty="0"/>
              <a:t>TRIUMF house - TRIUMF</a:t>
            </a:r>
            <a:endParaRPr kumimoji="1" lang="ja-CA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532E05E-D0EC-AD58-56D3-1E914D93E834}"/>
              </a:ext>
            </a:extLst>
          </p:cNvPr>
          <p:cNvSpPr txBox="1"/>
          <p:nvPr/>
        </p:nvSpPr>
        <p:spPr>
          <a:xfrm>
            <a:off x="10696425" y="328109"/>
            <a:ext cx="1361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CA" sz="2800" dirty="0"/>
              <a:t>J -PARC</a:t>
            </a:r>
            <a:endParaRPr kumimoji="1" lang="ja-CA" altLang="en-US" sz="28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955204-47F1-E7CF-DCD0-4FAEADE3D5C5}"/>
              </a:ext>
            </a:extLst>
          </p:cNvPr>
          <p:cNvSpPr txBox="1"/>
          <p:nvPr/>
        </p:nvSpPr>
        <p:spPr>
          <a:xfrm>
            <a:off x="8901799" y="6139365"/>
            <a:ext cx="311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34 min walk</a:t>
            </a:r>
          </a:p>
          <a:p>
            <a:r>
              <a:rPr kumimoji="1" lang="en-CA" altLang="ja-CA" dirty="0"/>
              <a:t>Tokai Dormitory – J-PARC MLF</a:t>
            </a:r>
            <a:endParaRPr kumimoji="1" lang="ja-CA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D4E00-549E-517B-322D-9AE299A26B74}"/>
              </a:ext>
            </a:extLst>
          </p:cNvPr>
          <p:cNvSpPr txBox="1"/>
          <p:nvPr/>
        </p:nvSpPr>
        <p:spPr>
          <a:xfrm>
            <a:off x="8774524" y="2315137"/>
            <a:ext cx="1270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7-eleven</a:t>
            </a:r>
            <a:r>
              <a:rPr kumimoji="1" lang="ja-CA" altLang="en-US" dirty="0"/>
              <a:t>★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88BF354-BF9B-55F6-F9BE-9996D7D88D11}"/>
              </a:ext>
            </a:extLst>
          </p:cNvPr>
          <p:cNvSpPr txBox="1"/>
          <p:nvPr/>
        </p:nvSpPr>
        <p:spPr>
          <a:xfrm>
            <a:off x="2050596" y="4384431"/>
            <a:ext cx="180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Save on foods</a:t>
            </a:r>
            <a:r>
              <a:rPr kumimoji="1" lang="ja-CA" altLang="en-US" dirty="0"/>
              <a:t>★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C3E60A2-06FF-39AB-70BB-C6E772C3F43E}"/>
              </a:ext>
            </a:extLst>
          </p:cNvPr>
          <p:cNvSpPr txBox="1"/>
          <p:nvPr/>
        </p:nvSpPr>
        <p:spPr>
          <a:xfrm>
            <a:off x="1398396" y="3059667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SBQMI</a:t>
            </a:r>
            <a:r>
              <a:rPr kumimoji="1" lang="ja-CA" altLang="en-US" dirty="0"/>
              <a:t>★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9983A02-1DFE-981D-2820-2DB63EE8DB74}"/>
              </a:ext>
            </a:extLst>
          </p:cNvPr>
          <p:cNvSpPr txBox="1"/>
          <p:nvPr/>
        </p:nvSpPr>
        <p:spPr>
          <a:xfrm>
            <a:off x="9904988" y="2470776"/>
            <a:ext cx="156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|</a:t>
            </a:r>
            <a:r>
              <a:rPr kumimoji="1" lang="en-US" altLang="ja-CA" dirty="0"/>
              <a:t> </a:t>
            </a:r>
            <a:r>
              <a:rPr kumimoji="1" lang="en-CA" altLang="ja-CA" dirty="0"/>
              <a:t>security gate</a:t>
            </a:r>
            <a:endParaRPr kumimoji="1" lang="ja-CA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781C285-3724-DB61-325C-4B4F3EEFA0B2}"/>
              </a:ext>
            </a:extLst>
          </p:cNvPr>
          <p:cNvSpPr txBox="1"/>
          <p:nvPr/>
        </p:nvSpPr>
        <p:spPr>
          <a:xfrm>
            <a:off x="4690742" y="3416642"/>
            <a:ext cx="357957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CA" altLang="ja-CA" dirty="0"/>
              <a:t>Safety report / sample review have to be done in advance and followed. </a:t>
            </a:r>
          </a:p>
          <a:p>
            <a:endParaRPr kumimoji="1" lang="en-CA" altLang="ja-CA" dirty="0"/>
          </a:p>
          <a:p>
            <a:r>
              <a:rPr kumimoji="1" lang="en-CA" altLang="ja-CA" dirty="0"/>
              <a:t>Accommodation (shared kitchen</a:t>
            </a:r>
          </a:p>
          <a:p>
            <a:r>
              <a:rPr kumimoji="1" lang="en-CA" altLang="ja-CA" dirty="0"/>
              <a:t>Independent bathroom)</a:t>
            </a:r>
          </a:p>
          <a:p>
            <a:r>
              <a:rPr kumimoji="1" lang="en-CA" altLang="ja-CA" dirty="0"/>
              <a:t>TRIUMF house: ~CHF 86/night</a:t>
            </a:r>
          </a:p>
          <a:p>
            <a:r>
              <a:rPr kumimoji="1" lang="en-CA" altLang="ja-CA" dirty="0"/>
              <a:t>J-PARC dormitory: ~CHF </a:t>
            </a:r>
            <a:r>
              <a:rPr kumimoji="1" lang="en-CA" altLang="ja-CA" dirty="0">
                <a:solidFill>
                  <a:srgbClr val="FF0000"/>
                </a:solidFill>
              </a:rPr>
              <a:t>15/night</a:t>
            </a:r>
          </a:p>
          <a:p>
            <a:endParaRPr kumimoji="1" lang="en-CA" altLang="ja-CA" dirty="0"/>
          </a:p>
          <a:p>
            <a:r>
              <a:rPr kumimoji="1" lang="en-CA" altLang="ja-CA" dirty="0"/>
              <a:t>Supermarket</a:t>
            </a:r>
          </a:p>
          <a:p>
            <a:r>
              <a:rPr kumimoji="1" lang="en-CA" altLang="ja-CA" dirty="0"/>
              <a:t>TRIUMF: Save-on-foods</a:t>
            </a:r>
          </a:p>
          <a:p>
            <a:r>
              <a:rPr kumimoji="1" lang="en-CA" altLang="ja-CA" dirty="0"/>
              <a:t>J-PARC: 7-eleven / Kasumi store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232B947-1DD0-434B-3F0B-ACA25A91DCD7}"/>
              </a:ext>
            </a:extLst>
          </p:cNvPr>
          <p:cNvSpPr txBox="1"/>
          <p:nvPr/>
        </p:nvSpPr>
        <p:spPr>
          <a:xfrm>
            <a:off x="5263409" y="1458098"/>
            <a:ext cx="142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Tokai station</a:t>
            </a:r>
            <a:endParaRPr kumimoji="1" lang="ja-CA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6E0BE3D-49E0-BACA-FB77-7CF8B68006DA}"/>
              </a:ext>
            </a:extLst>
          </p:cNvPr>
          <p:cNvSpPr txBox="1"/>
          <p:nvPr/>
        </p:nvSpPr>
        <p:spPr>
          <a:xfrm>
            <a:off x="5139456" y="410957"/>
            <a:ext cx="120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CA" altLang="en-US" dirty="0"/>
              <a:t>★</a:t>
            </a:r>
            <a:r>
              <a:rPr kumimoji="1" lang="en-CA" altLang="ja-CA" dirty="0"/>
              <a:t>Kasumi </a:t>
            </a:r>
            <a:endParaRPr kumimoji="1" lang="ja-CA" altLang="en-US" dirty="0"/>
          </a:p>
        </p:txBody>
      </p:sp>
      <p:sp>
        <p:nvSpPr>
          <p:cNvPr id="24" name="星 5 23">
            <a:extLst>
              <a:ext uri="{FF2B5EF4-FFF2-40B4-BE49-F238E27FC236}">
                <a16:creationId xmlns:a16="http://schemas.microsoft.com/office/drawing/2014/main" id="{837F3034-368C-F20C-DE48-D5DAFC300B8A}"/>
              </a:ext>
            </a:extLst>
          </p:cNvPr>
          <p:cNvSpPr/>
          <p:nvPr/>
        </p:nvSpPr>
        <p:spPr>
          <a:xfrm>
            <a:off x="4212229" y="5644896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25" name="星 5 24">
            <a:extLst>
              <a:ext uri="{FF2B5EF4-FFF2-40B4-BE49-F238E27FC236}">
                <a16:creationId xmlns:a16="http://schemas.microsoft.com/office/drawing/2014/main" id="{07427E40-8AC1-69DC-2FFF-93F073E08BE8}"/>
              </a:ext>
            </a:extLst>
          </p:cNvPr>
          <p:cNvSpPr/>
          <p:nvPr/>
        </p:nvSpPr>
        <p:spPr>
          <a:xfrm>
            <a:off x="10563012" y="4630195"/>
            <a:ext cx="247135" cy="24713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247969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D11652-C3BD-87DA-F8DA-45FE0F5DD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ja-CA" b="1" dirty="0"/>
              <a:t>Key Concepts/Takeaways:</a:t>
            </a:r>
            <a:endParaRPr kumimoji="1" lang="ja-CA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DB5643-681E-DFE2-0DDC-827B87265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97" y="1325563"/>
            <a:ext cx="10409274" cy="5202828"/>
          </a:xfrm>
        </p:spPr>
        <p:txBody>
          <a:bodyPr>
            <a:normAutofit fontScale="92500"/>
          </a:bodyPr>
          <a:lstStyle/>
          <a:p>
            <a:pPr lvl="0"/>
            <a:r>
              <a:rPr lang="en-US" altLang="ja-CA" b="1" dirty="0"/>
              <a:t>Facilities and Instruments:</a:t>
            </a:r>
            <a:r>
              <a:rPr lang="en-US" altLang="ja-CA" dirty="0"/>
              <a:t> Reviewing </a:t>
            </a:r>
            <a:r>
              <a:rPr lang="en-US" altLang="ja-CA" dirty="0">
                <a:solidFill>
                  <a:srgbClr val="FF0000"/>
                </a:solidFill>
              </a:rPr>
              <a:t>unique instruments</a:t>
            </a:r>
            <a:r>
              <a:rPr lang="en-US" altLang="ja-CA" dirty="0"/>
              <a:t> available for muon spin rotation studies at PSI, ISIS, TRIUMF and J-PARC and their respective strengths.</a:t>
            </a:r>
            <a:endParaRPr lang="ja-CA" altLang="ja-CA" dirty="0"/>
          </a:p>
          <a:p>
            <a:pPr lvl="0"/>
            <a:r>
              <a:rPr lang="en-US" altLang="ja-CA" b="1" dirty="0"/>
              <a:t>Facility Application Processes: </a:t>
            </a:r>
            <a:r>
              <a:rPr lang="en-US" altLang="ja-CA" dirty="0"/>
              <a:t>Learning about </a:t>
            </a:r>
            <a:r>
              <a:rPr lang="en-US" altLang="ja-CA" dirty="0">
                <a:solidFill>
                  <a:srgbClr val="FF0000"/>
                </a:solidFill>
              </a:rPr>
              <a:t>proposal deadlines</a:t>
            </a:r>
            <a:r>
              <a:rPr lang="en-US" altLang="ja-CA" dirty="0"/>
              <a:t>, oversubscription rates, and the steps required to submit.</a:t>
            </a:r>
            <a:endParaRPr lang="ja-CA" altLang="ja-CA" dirty="0"/>
          </a:p>
          <a:p>
            <a:pPr lvl="0"/>
            <a:r>
              <a:rPr lang="en-US" altLang="ja-CA" b="1" dirty="0"/>
              <a:t>Importance of Clear Proposals: </a:t>
            </a:r>
            <a:r>
              <a:rPr lang="en-US" altLang="ja-CA" dirty="0"/>
              <a:t>Understanding how to formulate a concise </a:t>
            </a:r>
            <a:r>
              <a:rPr lang="en-US" altLang="ja-CA" dirty="0">
                <a:solidFill>
                  <a:srgbClr val="FF0000"/>
                </a:solidFill>
              </a:rPr>
              <a:t>scientific case</a:t>
            </a:r>
            <a:r>
              <a:rPr lang="en-US" altLang="ja-CA" dirty="0"/>
              <a:t> and justify the use of muons.</a:t>
            </a:r>
            <a:endParaRPr lang="ja-CA" altLang="ja-CA" dirty="0"/>
          </a:p>
          <a:p>
            <a:pPr lvl="0"/>
            <a:r>
              <a:rPr lang="en-US" altLang="ja-CA" b="1" dirty="0"/>
              <a:t>Experiment Planning &amp; Logistics: </a:t>
            </a:r>
            <a:r>
              <a:rPr lang="en-US" altLang="ja-CA" dirty="0"/>
              <a:t>Outlining the </a:t>
            </a:r>
            <a:r>
              <a:rPr lang="en-US" altLang="ja-CA" dirty="0">
                <a:solidFill>
                  <a:srgbClr val="FF0000"/>
                </a:solidFill>
              </a:rPr>
              <a:t>planning stages</a:t>
            </a:r>
            <a:r>
              <a:rPr lang="en-US" altLang="ja-CA" dirty="0"/>
              <a:t>, from selecting an instrument to scheduling and sample preparation.</a:t>
            </a:r>
            <a:endParaRPr lang="ja-CA" altLang="ja-CA" dirty="0"/>
          </a:p>
          <a:p>
            <a:pPr lvl="0"/>
            <a:r>
              <a:rPr lang="en-US" altLang="ja-CA" b="1" dirty="0"/>
              <a:t>Engaging with Facility Scientists: </a:t>
            </a:r>
            <a:r>
              <a:rPr lang="en-US" altLang="ja-CA" dirty="0"/>
              <a:t>Knowing whom to contact (</a:t>
            </a:r>
            <a:r>
              <a:rPr lang="en-US" altLang="ja-CA" dirty="0">
                <a:solidFill>
                  <a:srgbClr val="FF0000"/>
                </a:solidFill>
              </a:rPr>
              <a:t>instrument scientists, user offices</a:t>
            </a:r>
            <a:r>
              <a:rPr lang="en-US" altLang="ja-CA" dirty="0"/>
              <a:t>) and how to seek assistance for successful experiments.</a:t>
            </a:r>
            <a:endParaRPr lang="ja-CA" altLang="ja-CA" dirty="0"/>
          </a:p>
        </p:txBody>
      </p:sp>
    </p:spTree>
    <p:extLst>
      <p:ext uri="{BB962C8B-B14F-4D97-AF65-F5344CB8AC3E}">
        <p14:creationId xmlns:p14="http://schemas.microsoft.com/office/powerpoint/2010/main" val="23855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78247726-A327-ADA0-768F-004AB641FE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359449"/>
              </p:ext>
            </p:extLst>
          </p:nvPr>
        </p:nvGraphicFramePr>
        <p:xfrm>
          <a:off x="43246" y="818706"/>
          <a:ext cx="12115801" cy="560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01">
                  <a:extLst>
                    <a:ext uri="{9D8B030D-6E8A-4147-A177-3AD203B41FA5}">
                      <a16:colId xmlns:a16="http://schemas.microsoft.com/office/drawing/2014/main" val="2258070521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2991102263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3580861925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2689520548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3219760854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255404331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1798251826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3779785936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1915061596"/>
                    </a:ext>
                  </a:extLst>
                </a:gridCol>
                <a:gridCol w="637996">
                  <a:extLst>
                    <a:ext uri="{9D8B030D-6E8A-4147-A177-3AD203B41FA5}">
                      <a16:colId xmlns:a16="http://schemas.microsoft.com/office/drawing/2014/main" val="4071925593"/>
                    </a:ext>
                  </a:extLst>
                </a:gridCol>
                <a:gridCol w="572606">
                  <a:extLst>
                    <a:ext uri="{9D8B030D-6E8A-4147-A177-3AD203B41FA5}">
                      <a16:colId xmlns:a16="http://schemas.microsoft.com/office/drawing/2014/main" val="1645488713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3965191769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4078866017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37633838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2729339419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2550728399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1778157169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894517670"/>
                    </a:ext>
                  </a:extLst>
                </a:gridCol>
                <a:gridCol w="605301">
                  <a:extLst>
                    <a:ext uri="{9D8B030D-6E8A-4147-A177-3AD203B41FA5}">
                      <a16:colId xmlns:a16="http://schemas.microsoft.com/office/drawing/2014/main" val="4123978310"/>
                    </a:ext>
                  </a:extLst>
                </a:gridCol>
                <a:gridCol w="615082">
                  <a:extLst>
                    <a:ext uri="{9D8B030D-6E8A-4147-A177-3AD203B41FA5}">
                      <a16:colId xmlns:a16="http://schemas.microsoft.com/office/drawing/2014/main" val="727981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Oct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Nov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Dec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Jan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Feb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Mar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Apr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May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Jun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Jul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Aug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Sep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Oct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Nov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Dec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Jan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Feb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Mar</a:t>
                      </a:r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2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4371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deadline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~02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sz="1800" dirty="0"/>
                        <a:t>~05BR</a:t>
                      </a:r>
                      <a:endParaRPr lang="ja-CA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altLang="ja-CA" dirty="0"/>
                        <a:t>~29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altLang="ja-CA" dirty="0"/>
                        <a:t>~31BR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~02</a:t>
                      </a:r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~05BR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79657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TRIUMF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rgbClr val="FFFF0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gradFill>
                      <a:gsLst>
                        <a:gs pos="0">
                          <a:srgbClr val="FFFF00"/>
                        </a:gs>
                        <a:gs pos="100000">
                          <a:srgbClr val="FFC00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73529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Valid 2 yr.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361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43835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deadline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07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08</a:t>
                      </a:r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07</a:t>
                      </a:r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50163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J-PARC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A</a:t>
                      </a:r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altLang="ja-CA" dirty="0"/>
                        <a:t>B</a:t>
                      </a:r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85336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sz="1600" dirty="0"/>
                        <a:t>Valid 1/2 yr.</a:t>
                      </a:r>
                      <a:endParaRPr lang="ja-CA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05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54346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A" altLang="ja-CA" dirty="0"/>
                        <a:t>deadline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01</a:t>
                      </a:r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01</a:t>
                      </a:r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01</a:t>
                      </a:r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84533"/>
                  </a:ext>
                </a:extLst>
              </a:tr>
              <a:tr h="328962">
                <a:tc gridSpan="2">
                  <a:txBody>
                    <a:bodyPr/>
                    <a:lstStyle/>
                    <a:p>
                      <a:r>
                        <a:rPr lang="en-US" altLang="en-US" dirty="0"/>
                        <a:t>PSI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I</a:t>
                      </a:r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II</a:t>
                      </a:r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80782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en-US" dirty="0"/>
                        <a:t>deadline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1400" dirty="0"/>
                        <a:t>3</a:t>
                      </a:r>
                      <a:r>
                        <a:rPr lang="en-US" altLang="en-US" sz="1400" baseline="30000" dirty="0"/>
                        <a:t>rd</a:t>
                      </a:r>
                      <a:r>
                        <a:rPr lang="en-US" altLang="en-US" sz="1400" dirty="0"/>
                        <a:t> wed</a:t>
                      </a:r>
                      <a:endParaRPr lang="ja-CA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1400" dirty="0"/>
                        <a:t>3</a:t>
                      </a:r>
                      <a:r>
                        <a:rPr lang="en-US" altLang="en-US" sz="1400" baseline="30000" dirty="0"/>
                        <a:t>rd</a:t>
                      </a:r>
                      <a:r>
                        <a:rPr lang="en-US" altLang="en-US" sz="1400" dirty="0"/>
                        <a:t> wed</a:t>
                      </a:r>
                      <a:endParaRPr lang="ja-CA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/>
                        <a:t>3</a:t>
                      </a:r>
                      <a:r>
                        <a:rPr lang="en-US" altLang="en-US" sz="1400" baseline="30000" dirty="0"/>
                        <a:t>rd</a:t>
                      </a:r>
                      <a:r>
                        <a:rPr lang="en-US" altLang="en-US" sz="1400" dirty="0"/>
                        <a:t> wed</a:t>
                      </a:r>
                      <a:endParaRPr lang="ja-CA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34246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en-US" dirty="0"/>
                        <a:t>ISIS</a:t>
                      </a:r>
                      <a:endParaRPr lang="ja-CA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1</a:t>
                      </a:r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dirty="0"/>
                        <a:t>2</a:t>
                      </a:r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CA" alt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CA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56526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263376BB-10F3-24F5-3247-0049A1B3F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800451"/>
          </a:xfrm>
        </p:spPr>
        <p:txBody>
          <a:bodyPr>
            <a:normAutofit/>
          </a:bodyPr>
          <a:lstStyle/>
          <a:p>
            <a:r>
              <a:rPr kumimoji="1" lang="en-CA" altLang="ja-CA" dirty="0"/>
              <a:t>Proposal-Beamtime Calendar</a:t>
            </a:r>
            <a:endParaRPr kumimoji="1" lang="ja-CA" alt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3606F1E-55FC-05EE-9D41-87355B0D02D7}"/>
              </a:ext>
            </a:extLst>
          </p:cNvPr>
          <p:cNvCxnSpPr>
            <a:cxnSpLocks/>
          </p:cNvCxnSpPr>
          <p:nvPr/>
        </p:nvCxnSpPr>
        <p:spPr>
          <a:xfrm>
            <a:off x="2879125" y="4969034"/>
            <a:ext cx="3105840" cy="4228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AED0CA17-51BE-1A66-5D32-15D05C51C899}"/>
              </a:ext>
            </a:extLst>
          </p:cNvPr>
          <p:cNvCxnSpPr>
            <a:cxnSpLocks/>
          </p:cNvCxnSpPr>
          <p:nvPr/>
        </p:nvCxnSpPr>
        <p:spPr>
          <a:xfrm>
            <a:off x="6096000" y="2006533"/>
            <a:ext cx="2405449" cy="392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A5A955E-101B-E05A-151C-800505A4E42C}"/>
              </a:ext>
            </a:extLst>
          </p:cNvPr>
          <p:cNvCxnSpPr>
            <a:cxnSpLocks/>
          </p:cNvCxnSpPr>
          <p:nvPr/>
        </p:nvCxnSpPr>
        <p:spPr>
          <a:xfrm>
            <a:off x="2277794" y="3509322"/>
            <a:ext cx="2553698" cy="358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E753BAB-AFF6-3915-35A7-5F4FB3FAC1EA}"/>
              </a:ext>
            </a:extLst>
          </p:cNvPr>
          <p:cNvCxnSpPr>
            <a:cxnSpLocks/>
          </p:cNvCxnSpPr>
          <p:nvPr/>
        </p:nvCxnSpPr>
        <p:spPr>
          <a:xfrm>
            <a:off x="5948780" y="3500227"/>
            <a:ext cx="3108723" cy="3674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6">
            <a:extLst>
              <a:ext uri="{FF2B5EF4-FFF2-40B4-BE49-F238E27FC236}">
                <a16:creationId xmlns:a16="http://schemas.microsoft.com/office/drawing/2014/main" id="{81CF4B96-B759-3A17-7743-C5A42EB6D660}"/>
              </a:ext>
            </a:extLst>
          </p:cNvPr>
          <p:cNvCxnSpPr>
            <a:cxnSpLocks/>
          </p:cNvCxnSpPr>
          <p:nvPr/>
        </p:nvCxnSpPr>
        <p:spPr>
          <a:xfrm>
            <a:off x="6529906" y="4969034"/>
            <a:ext cx="1861610" cy="4637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6">
            <a:extLst>
              <a:ext uri="{FF2B5EF4-FFF2-40B4-BE49-F238E27FC236}">
                <a16:creationId xmlns:a16="http://schemas.microsoft.com/office/drawing/2014/main" id="{1464C674-DD45-FB0B-A8B7-0B547B04232D}"/>
              </a:ext>
            </a:extLst>
          </p:cNvPr>
          <p:cNvCxnSpPr>
            <a:cxnSpLocks/>
          </p:cNvCxnSpPr>
          <p:nvPr/>
        </p:nvCxnSpPr>
        <p:spPr>
          <a:xfrm>
            <a:off x="1741451" y="5855193"/>
            <a:ext cx="3734365" cy="430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6">
            <a:extLst>
              <a:ext uri="{FF2B5EF4-FFF2-40B4-BE49-F238E27FC236}">
                <a16:creationId xmlns:a16="http://schemas.microsoft.com/office/drawing/2014/main" id="{73D43F0D-5574-C364-FAA5-5C743C91CCC9}"/>
              </a:ext>
            </a:extLst>
          </p:cNvPr>
          <p:cNvCxnSpPr>
            <a:cxnSpLocks/>
          </p:cNvCxnSpPr>
          <p:nvPr/>
        </p:nvCxnSpPr>
        <p:spPr>
          <a:xfrm>
            <a:off x="5426388" y="5882387"/>
            <a:ext cx="3631115" cy="429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6">
            <a:extLst>
              <a:ext uri="{FF2B5EF4-FFF2-40B4-BE49-F238E27FC236}">
                <a16:creationId xmlns:a16="http://schemas.microsoft.com/office/drawing/2014/main" id="{1785A38F-7193-5B88-6222-8FB1AB938E4D}"/>
              </a:ext>
            </a:extLst>
          </p:cNvPr>
          <p:cNvCxnSpPr>
            <a:cxnSpLocks/>
          </p:cNvCxnSpPr>
          <p:nvPr/>
        </p:nvCxnSpPr>
        <p:spPr>
          <a:xfrm>
            <a:off x="9026220" y="5876977"/>
            <a:ext cx="3268576" cy="232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12">
            <a:extLst>
              <a:ext uri="{FF2B5EF4-FFF2-40B4-BE49-F238E27FC236}">
                <a16:creationId xmlns:a16="http://schemas.microsoft.com/office/drawing/2014/main" id="{D10051C7-5D8E-DAC6-E10B-91B78A7719EC}"/>
              </a:ext>
            </a:extLst>
          </p:cNvPr>
          <p:cNvCxnSpPr>
            <a:cxnSpLocks/>
          </p:cNvCxnSpPr>
          <p:nvPr/>
        </p:nvCxnSpPr>
        <p:spPr>
          <a:xfrm>
            <a:off x="3020939" y="1998222"/>
            <a:ext cx="2799093" cy="409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12">
            <a:extLst>
              <a:ext uri="{FF2B5EF4-FFF2-40B4-BE49-F238E27FC236}">
                <a16:creationId xmlns:a16="http://schemas.microsoft.com/office/drawing/2014/main" id="{FEB54926-0711-22EA-1493-BF34EF5B508E}"/>
              </a:ext>
            </a:extLst>
          </p:cNvPr>
          <p:cNvCxnSpPr>
            <a:cxnSpLocks/>
          </p:cNvCxnSpPr>
          <p:nvPr/>
        </p:nvCxnSpPr>
        <p:spPr>
          <a:xfrm>
            <a:off x="10295764" y="2015628"/>
            <a:ext cx="2405449" cy="392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16">
            <a:extLst>
              <a:ext uri="{FF2B5EF4-FFF2-40B4-BE49-F238E27FC236}">
                <a16:creationId xmlns:a16="http://schemas.microsoft.com/office/drawing/2014/main" id="{0323943D-8D01-A474-1BBA-009A8364D4C2}"/>
              </a:ext>
            </a:extLst>
          </p:cNvPr>
          <p:cNvCxnSpPr>
            <a:cxnSpLocks/>
          </p:cNvCxnSpPr>
          <p:nvPr/>
        </p:nvCxnSpPr>
        <p:spPr>
          <a:xfrm>
            <a:off x="9460177" y="3485387"/>
            <a:ext cx="2972793" cy="198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6">
            <a:extLst>
              <a:ext uri="{FF2B5EF4-FFF2-40B4-BE49-F238E27FC236}">
                <a16:creationId xmlns:a16="http://schemas.microsoft.com/office/drawing/2014/main" id="{FD3E0F86-74E1-F485-2450-29C160FB7140}"/>
              </a:ext>
            </a:extLst>
          </p:cNvPr>
          <p:cNvCxnSpPr>
            <a:cxnSpLocks/>
          </p:cNvCxnSpPr>
          <p:nvPr/>
        </p:nvCxnSpPr>
        <p:spPr>
          <a:xfrm>
            <a:off x="10074876" y="4729981"/>
            <a:ext cx="3105840" cy="4228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877C78A-35EF-45EA-FA8B-B4369BB83588}"/>
              </a:ext>
            </a:extLst>
          </p:cNvPr>
          <p:cNvCxnSpPr/>
          <p:nvPr/>
        </p:nvCxnSpPr>
        <p:spPr>
          <a:xfrm>
            <a:off x="6697362" y="3683949"/>
            <a:ext cx="0" cy="393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F17E58A-D219-ACF0-12FE-8B6D37474712}"/>
              </a:ext>
            </a:extLst>
          </p:cNvPr>
          <p:cNvCxnSpPr/>
          <p:nvPr/>
        </p:nvCxnSpPr>
        <p:spPr>
          <a:xfrm>
            <a:off x="12138452" y="3650999"/>
            <a:ext cx="0" cy="393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972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3220A-56AF-A26E-1A9E-958C644F0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6983"/>
          </a:xfrm>
        </p:spPr>
        <p:txBody>
          <a:bodyPr/>
          <a:lstStyle/>
          <a:p>
            <a:r>
              <a:rPr kumimoji="1" lang="en-CA" altLang="ja-CA" dirty="0"/>
              <a:t>Important: shutdown information!</a:t>
            </a:r>
            <a:endParaRPr kumimoji="1" lang="ja-CA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FE12C7-544B-B0C1-5CCF-D6B178F7A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5032375"/>
          </a:xfrm>
        </p:spPr>
        <p:txBody>
          <a:bodyPr>
            <a:normAutofit/>
          </a:bodyPr>
          <a:lstStyle/>
          <a:p>
            <a:r>
              <a:rPr kumimoji="1" lang="en-CA" altLang="ja-CA" dirty="0"/>
              <a:t>TRIUMF cyclotron goes to a shutdown: </a:t>
            </a:r>
            <a:r>
              <a:rPr kumimoji="1" lang="en-CA" altLang="ja-CA" dirty="0">
                <a:solidFill>
                  <a:srgbClr val="FF0000"/>
                </a:solidFill>
              </a:rPr>
              <a:t>2026 Feb ~ 2027 May</a:t>
            </a:r>
            <a:r>
              <a:rPr kumimoji="1" lang="en-CA" altLang="ja-CA" dirty="0"/>
              <a:t>.</a:t>
            </a:r>
          </a:p>
          <a:p>
            <a:r>
              <a:rPr kumimoji="1" lang="en-CA" altLang="ja-CA" dirty="0"/>
              <a:t>There was no call 2026-1, and there will be no call for 2026-2 </a:t>
            </a:r>
          </a:p>
          <a:p>
            <a:r>
              <a:rPr kumimoji="1" lang="en-CA" altLang="ja-CA" dirty="0"/>
              <a:t>The call will resume for 2027-1 (~Dec. 2026).</a:t>
            </a:r>
          </a:p>
          <a:p>
            <a:endParaRPr kumimoji="1" lang="en-CA" altLang="ja-CA" dirty="0"/>
          </a:p>
          <a:p>
            <a:r>
              <a:rPr kumimoji="1" lang="en-CA" altLang="ja-CA" dirty="0"/>
              <a:t>PSI shutdown is postponed to 2028: probably no call 2028-1.</a:t>
            </a:r>
          </a:p>
          <a:p>
            <a:pPr marL="0" indent="0">
              <a:buNone/>
            </a:pPr>
            <a:r>
              <a:rPr kumimoji="1" lang="en-CA" altLang="ja-CA" dirty="0">
                <a:sym typeface="Wingdings" pitchFamily="2" charset="2"/>
              </a:rPr>
              <a:t>you should be able to submit to TRIUMF 2028-1 and 2 (</a:t>
            </a:r>
            <a:r>
              <a:rPr kumimoji="1" lang="en-CA" altLang="ja-CA" dirty="0" err="1">
                <a:sym typeface="Wingdings" pitchFamily="2" charset="2"/>
              </a:rPr>
              <a:t>deadlined</a:t>
            </a:r>
            <a:r>
              <a:rPr kumimoji="1" lang="en-CA" altLang="ja-CA" dirty="0">
                <a:sym typeface="Wingdings" pitchFamily="2" charset="2"/>
              </a:rPr>
              <a:t> ~Dec. 2027 and ~Jun. 2028)</a:t>
            </a:r>
          </a:p>
          <a:p>
            <a:endParaRPr kumimoji="1" lang="en-CA" altLang="ja-CA" dirty="0"/>
          </a:p>
          <a:p>
            <a:r>
              <a:rPr kumimoji="1" lang="en-CA" altLang="ja-CA" dirty="0"/>
              <a:t>ISIS shutdown ?</a:t>
            </a:r>
          </a:p>
        </p:txBody>
      </p:sp>
    </p:spTree>
    <p:extLst>
      <p:ext uri="{BB962C8B-B14F-4D97-AF65-F5344CB8AC3E}">
        <p14:creationId xmlns:p14="http://schemas.microsoft.com/office/powerpoint/2010/main" val="1459478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A7095AA-E9DA-DAAF-A1F3-524BFABA2B5C}"/>
              </a:ext>
            </a:extLst>
          </p:cNvPr>
          <p:cNvGrpSpPr>
            <a:grpSpLocks noChangeAspect="1"/>
          </p:cNvGrpSpPr>
          <p:nvPr/>
        </p:nvGrpSpPr>
        <p:grpSpPr>
          <a:xfrm>
            <a:off x="5352286" y="2655801"/>
            <a:ext cx="6839714" cy="4209053"/>
            <a:chOff x="5486398" y="3160101"/>
            <a:chExt cx="6044610" cy="3719759"/>
          </a:xfrm>
        </p:grpSpPr>
        <p:pic>
          <p:nvPicPr>
            <p:cNvPr id="9" name="図 8" descr="ダイアグラム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99DEA9F4-ADF8-1599-7F75-9A1B1371B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86398" y="3160101"/>
              <a:ext cx="6044610" cy="3719759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630ACA-2624-41A0-B7A1-163CD23F7520}"/>
                </a:ext>
              </a:extLst>
            </p:cNvPr>
            <p:cNvSpPr/>
            <p:nvPr/>
          </p:nvSpPr>
          <p:spPr>
            <a:xfrm>
              <a:off x="10792813" y="4146697"/>
              <a:ext cx="541494" cy="510364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68411"/>
                        <a:gd name="connsiteY0" fmla="*/ 0 h 605481"/>
                        <a:gd name="connsiteX1" fmla="*/ 568411 w 568411"/>
                        <a:gd name="connsiteY1" fmla="*/ 0 h 605481"/>
                        <a:gd name="connsiteX2" fmla="*/ 568411 w 568411"/>
                        <a:gd name="connsiteY2" fmla="*/ 605481 h 605481"/>
                        <a:gd name="connsiteX3" fmla="*/ 0 w 568411"/>
                        <a:gd name="connsiteY3" fmla="*/ 605481 h 605481"/>
                        <a:gd name="connsiteX4" fmla="*/ 0 w 568411"/>
                        <a:gd name="connsiteY4" fmla="*/ 0 h 6054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68411" h="605481" extrusionOk="0">
                          <a:moveTo>
                            <a:pt x="0" y="0"/>
                          </a:moveTo>
                          <a:cubicBezTo>
                            <a:pt x="251374" y="-21498"/>
                            <a:pt x="368831" y="-5367"/>
                            <a:pt x="568411" y="0"/>
                          </a:cubicBezTo>
                          <a:cubicBezTo>
                            <a:pt x="579062" y="142528"/>
                            <a:pt x="576024" y="338309"/>
                            <a:pt x="568411" y="605481"/>
                          </a:cubicBezTo>
                          <a:cubicBezTo>
                            <a:pt x="423329" y="558379"/>
                            <a:pt x="116572" y="582652"/>
                            <a:pt x="0" y="605481"/>
                          </a:cubicBezTo>
                          <a:cubicBezTo>
                            <a:pt x="-45365" y="342214"/>
                            <a:pt x="9786" y="13574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120DB06B-A35A-1983-875B-5137E7D97B18}"/>
                </a:ext>
              </a:extLst>
            </p:cNvPr>
            <p:cNvSpPr/>
            <p:nvPr/>
          </p:nvSpPr>
          <p:spPr>
            <a:xfrm>
              <a:off x="9724622" y="3991098"/>
              <a:ext cx="810479" cy="559636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68411"/>
                        <a:gd name="connsiteY0" fmla="*/ 0 h 605481"/>
                        <a:gd name="connsiteX1" fmla="*/ 568411 w 568411"/>
                        <a:gd name="connsiteY1" fmla="*/ 0 h 605481"/>
                        <a:gd name="connsiteX2" fmla="*/ 568411 w 568411"/>
                        <a:gd name="connsiteY2" fmla="*/ 605481 h 605481"/>
                        <a:gd name="connsiteX3" fmla="*/ 0 w 568411"/>
                        <a:gd name="connsiteY3" fmla="*/ 605481 h 605481"/>
                        <a:gd name="connsiteX4" fmla="*/ 0 w 568411"/>
                        <a:gd name="connsiteY4" fmla="*/ 0 h 6054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68411" h="605481" extrusionOk="0">
                          <a:moveTo>
                            <a:pt x="0" y="0"/>
                          </a:moveTo>
                          <a:cubicBezTo>
                            <a:pt x="251374" y="-21498"/>
                            <a:pt x="368831" y="-5367"/>
                            <a:pt x="568411" y="0"/>
                          </a:cubicBezTo>
                          <a:cubicBezTo>
                            <a:pt x="579062" y="142528"/>
                            <a:pt x="576024" y="338309"/>
                            <a:pt x="568411" y="605481"/>
                          </a:cubicBezTo>
                          <a:cubicBezTo>
                            <a:pt x="423329" y="558379"/>
                            <a:pt x="116572" y="582652"/>
                            <a:pt x="0" y="605481"/>
                          </a:cubicBezTo>
                          <a:cubicBezTo>
                            <a:pt x="-45365" y="342214"/>
                            <a:pt x="9786" y="13574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ACDCE58-B247-52A7-0068-BB125B10C7C0}"/>
                </a:ext>
              </a:extLst>
            </p:cNvPr>
            <p:cNvSpPr/>
            <p:nvPr/>
          </p:nvSpPr>
          <p:spPr>
            <a:xfrm>
              <a:off x="8312002" y="5860545"/>
              <a:ext cx="587449" cy="483804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68411"/>
                        <a:gd name="connsiteY0" fmla="*/ 0 h 605481"/>
                        <a:gd name="connsiteX1" fmla="*/ 568411 w 568411"/>
                        <a:gd name="connsiteY1" fmla="*/ 0 h 605481"/>
                        <a:gd name="connsiteX2" fmla="*/ 568411 w 568411"/>
                        <a:gd name="connsiteY2" fmla="*/ 605481 h 605481"/>
                        <a:gd name="connsiteX3" fmla="*/ 0 w 568411"/>
                        <a:gd name="connsiteY3" fmla="*/ 605481 h 605481"/>
                        <a:gd name="connsiteX4" fmla="*/ 0 w 568411"/>
                        <a:gd name="connsiteY4" fmla="*/ 0 h 6054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68411" h="605481" extrusionOk="0">
                          <a:moveTo>
                            <a:pt x="0" y="0"/>
                          </a:moveTo>
                          <a:cubicBezTo>
                            <a:pt x="251374" y="-21498"/>
                            <a:pt x="368831" y="-5367"/>
                            <a:pt x="568411" y="0"/>
                          </a:cubicBezTo>
                          <a:cubicBezTo>
                            <a:pt x="579062" y="142528"/>
                            <a:pt x="576024" y="338309"/>
                            <a:pt x="568411" y="605481"/>
                          </a:cubicBezTo>
                          <a:cubicBezTo>
                            <a:pt x="423329" y="558379"/>
                            <a:pt x="116572" y="582652"/>
                            <a:pt x="0" y="605481"/>
                          </a:cubicBezTo>
                          <a:cubicBezTo>
                            <a:pt x="-45365" y="342214"/>
                            <a:pt x="9786" y="13574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296B67A-828C-0C9C-178E-08D84063120E}"/>
                </a:ext>
              </a:extLst>
            </p:cNvPr>
            <p:cNvSpPr txBox="1"/>
            <p:nvPr/>
          </p:nvSpPr>
          <p:spPr>
            <a:xfrm>
              <a:off x="10596112" y="3806432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CA" altLang="ja-CA" dirty="0"/>
                <a:t>M20</a:t>
              </a:r>
              <a:endParaRPr kumimoji="1" lang="ja-CA" altLang="en-US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236D3CF-C71E-9D97-330A-486A45825A0E}"/>
                </a:ext>
              </a:extLst>
            </p:cNvPr>
            <p:cNvSpPr txBox="1"/>
            <p:nvPr/>
          </p:nvSpPr>
          <p:spPr>
            <a:xfrm>
              <a:off x="9823464" y="3664346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CA" altLang="ja-CA" dirty="0"/>
                <a:t>M9</a:t>
              </a:r>
              <a:endParaRPr kumimoji="1" lang="ja-CA" altLang="en-US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BBC4A13-D4C3-9AF3-E1B6-A9261487638A}"/>
                </a:ext>
              </a:extLst>
            </p:cNvPr>
            <p:cNvSpPr txBox="1"/>
            <p:nvPr/>
          </p:nvSpPr>
          <p:spPr>
            <a:xfrm>
              <a:off x="9823463" y="4033678"/>
              <a:ext cx="5153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CA" altLang="ja-CA" dirty="0"/>
                <a:t>H    A</a:t>
              </a:r>
              <a:endParaRPr kumimoji="1" lang="ja-CA" altLang="en-US" dirty="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959C3A0-0710-6A48-DFC5-DDAFFC784E0E}"/>
                </a:ext>
              </a:extLst>
            </p:cNvPr>
            <p:cNvSpPr/>
            <p:nvPr/>
          </p:nvSpPr>
          <p:spPr>
            <a:xfrm>
              <a:off x="9997729" y="4303314"/>
              <a:ext cx="71155" cy="156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85C2C9C-3B3B-96AA-9E3A-B90FA8C9F4A2}"/>
                </a:ext>
              </a:extLst>
            </p:cNvPr>
            <p:cNvSpPr/>
            <p:nvPr/>
          </p:nvSpPr>
          <p:spPr>
            <a:xfrm>
              <a:off x="10282307" y="4323770"/>
              <a:ext cx="219730" cy="203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C763867-AF33-123F-8AFC-CF4F91752954}"/>
                </a:ext>
              </a:extLst>
            </p:cNvPr>
            <p:cNvSpPr/>
            <p:nvPr/>
          </p:nvSpPr>
          <p:spPr>
            <a:xfrm>
              <a:off x="10228991" y="4579055"/>
              <a:ext cx="219730" cy="156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76208B5-D9CE-A859-C4E2-C8153FFA3C94}"/>
                </a:ext>
              </a:extLst>
            </p:cNvPr>
            <p:cNvSpPr txBox="1"/>
            <p:nvPr/>
          </p:nvSpPr>
          <p:spPr>
            <a:xfrm>
              <a:off x="8508703" y="5468130"/>
              <a:ext cx="6142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CA" altLang="ja-CA" dirty="0"/>
                <a:t>M15</a:t>
              </a:r>
              <a:endParaRPr kumimoji="1" lang="ja-CA" altLang="en-US" dirty="0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05285C59-5201-6E96-C6E9-F382CDE36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1695814" cy="874879"/>
          </a:xfrm>
        </p:spPr>
        <p:txBody>
          <a:bodyPr>
            <a:normAutofit/>
          </a:bodyPr>
          <a:lstStyle/>
          <a:p>
            <a:r>
              <a:rPr kumimoji="1" lang="en-CA" altLang="ja-CA" dirty="0"/>
              <a:t>TRIUMF beamlines, spectrometers, inserts, holder</a:t>
            </a:r>
            <a:endParaRPr kumimoji="1" lang="ja-CA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14EE9-0057-5BC1-6371-B38199620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614" y="794267"/>
            <a:ext cx="12513132" cy="5787286"/>
          </a:xfrm>
        </p:spPr>
        <p:txBody>
          <a:bodyPr>
            <a:normAutofit/>
          </a:bodyPr>
          <a:lstStyle/>
          <a:p>
            <a:r>
              <a:rPr kumimoji="1" lang="en-CA" altLang="ja-CA" dirty="0">
                <a:hlinkClick r:id="rId4"/>
              </a:rPr>
              <a:t>https://cmms.triumf.ca/equip/spect.html</a:t>
            </a:r>
            <a:r>
              <a:rPr kumimoji="1" lang="en-CA" altLang="ja-CA" dirty="0"/>
              <a:t> </a:t>
            </a:r>
            <a:r>
              <a:rPr kumimoji="1" lang="en-CA" altLang="ja-CA" dirty="0">
                <a:hlinkClick r:id="rId5"/>
              </a:rPr>
              <a:t>https://cmms.triumf.ca/equip/ins.html</a:t>
            </a:r>
            <a:r>
              <a:rPr kumimoji="1" lang="en-CA" altLang="ja-CA" dirty="0"/>
              <a:t>, </a:t>
            </a:r>
            <a:r>
              <a:rPr kumimoji="1" lang="en-CA" altLang="ja-CA" dirty="0">
                <a:hlinkClick r:id="rId6"/>
              </a:rPr>
              <a:t>https://cmms.triumf.ca/equip/hold/</a:t>
            </a:r>
            <a:endParaRPr kumimoji="1" lang="en-CA" altLang="ja-CA" dirty="0"/>
          </a:p>
          <a:p>
            <a:r>
              <a:rPr kumimoji="1" lang="en-CA" altLang="ja-CA" dirty="0"/>
              <a:t>LAMPF (M20D: 0.4T LF or TF    2 – 320K, gas flow Miss Piggy) </a:t>
            </a:r>
            <a:r>
              <a:rPr kumimoji="1" lang="en-CA" altLang="ja-CA" dirty="0">
                <a:solidFill>
                  <a:srgbClr val="FF0000"/>
                </a:solidFill>
                <a:sym typeface="Wingdings" pitchFamily="2" charset="2"/>
              </a:rPr>
              <a:t> covers most</a:t>
            </a:r>
            <a:endParaRPr kumimoji="1" lang="ja-CA" altLang="en-US" dirty="0">
              <a:solidFill>
                <a:srgbClr val="FF0000"/>
              </a:solidFill>
            </a:endParaRPr>
          </a:p>
          <a:p>
            <a:r>
              <a:rPr kumimoji="1" lang="en-CA" altLang="ja-CA" dirty="0" err="1"/>
              <a:t>SFUmu</a:t>
            </a:r>
            <a:r>
              <a:rPr kumimoji="1" lang="en-CA" altLang="ja-CA" dirty="0"/>
              <a:t> (M9A: 0.45T)</a:t>
            </a:r>
          </a:p>
          <a:p>
            <a:r>
              <a:rPr kumimoji="1" lang="en-CA" altLang="ja-CA" dirty="0"/>
              <a:t>HELIOS (M9A: </a:t>
            </a:r>
            <a:r>
              <a:rPr kumimoji="1" lang="en-CA" altLang="ja-CA" dirty="0">
                <a:solidFill>
                  <a:srgbClr val="FF0000"/>
                </a:solidFill>
              </a:rPr>
              <a:t>5.4T</a:t>
            </a:r>
            <a:r>
              <a:rPr kumimoji="1" lang="en-CA" altLang="ja-CA" dirty="0"/>
              <a:t> LF or TF</a:t>
            </a:r>
          </a:p>
          <a:p>
            <a:r>
              <a:rPr kumimoji="1" lang="en-CA" altLang="ja-CA" dirty="0"/>
              <a:t>DR (M15: </a:t>
            </a:r>
            <a:r>
              <a:rPr kumimoji="1" lang="en-CA" altLang="ja-CA" dirty="0">
                <a:solidFill>
                  <a:srgbClr val="FF0000"/>
                </a:solidFill>
              </a:rPr>
              <a:t>4T</a:t>
            </a:r>
            <a:r>
              <a:rPr kumimoji="1" lang="en-CA" altLang="ja-CA" dirty="0"/>
              <a:t> LF or TF, </a:t>
            </a:r>
            <a:r>
              <a:rPr kumimoji="1" lang="en-CA" altLang="ja-CA" dirty="0">
                <a:solidFill>
                  <a:srgbClr val="FF0000"/>
                </a:solidFill>
              </a:rPr>
              <a:t>20mK</a:t>
            </a:r>
            <a:r>
              <a:rPr kumimoji="1" lang="en-CA" altLang="ja-CA" dirty="0"/>
              <a:t> – 8K)</a:t>
            </a:r>
          </a:p>
          <a:p>
            <a:r>
              <a:rPr kumimoji="1" lang="en-CA" altLang="ja-CA" dirty="0" err="1"/>
              <a:t>NuTime</a:t>
            </a:r>
            <a:r>
              <a:rPr kumimoji="1" lang="en-CA" altLang="ja-CA" dirty="0"/>
              <a:t> (M15: </a:t>
            </a:r>
            <a:r>
              <a:rPr kumimoji="1" lang="en-CA" altLang="ja-CA" dirty="0">
                <a:solidFill>
                  <a:srgbClr val="FF0000"/>
                </a:solidFill>
              </a:rPr>
              <a:t>6T TF</a:t>
            </a:r>
            <a:r>
              <a:rPr kumimoji="1" lang="en-CA" altLang="ja-CA" dirty="0"/>
              <a:t>, 2 – 300K)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6A3DD09-F089-E59B-2FA6-A9F205C8279F}"/>
              </a:ext>
            </a:extLst>
          </p:cNvPr>
          <p:cNvGrpSpPr/>
          <p:nvPr/>
        </p:nvGrpSpPr>
        <p:grpSpPr>
          <a:xfrm>
            <a:off x="4692625" y="1669145"/>
            <a:ext cx="6848586" cy="1361247"/>
            <a:chOff x="4816549" y="2724167"/>
            <a:chExt cx="6848586" cy="871870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AA745A2-02AA-55C9-ADA2-024F93D83389}"/>
                </a:ext>
              </a:extLst>
            </p:cNvPr>
            <p:cNvSpPr txBox="1"/>
            <p:nvPr/>
          </p:nvSpPr>
          <p:spPr>
            <a:xfrm>
              <a:off x="5289697" y="3029520"/>
              <a:ext cx="6375438" cy="5322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CA" altLang="ja-CA" sz="2400" dirty="0" err="1"/>
                <a:t>HGas</a:t>
              </a:r>
              <a:r>
                <a:rPr kumimoji="1" lang="en-CA" altLang="ja-CA" sz="2400" dirty="0"/>
                <a:t>: 2.5 – 300K, Haake circulator: -40 – 200</a:t>
              </a:r>
              <a:r>
                <a:rPr kumimoji="1" lang="en-US" altLang="ja-CA" sz="2400" dirty="0"/>
                <a:t>℃</a:t>
              </a:r>
              <a:r>
                <a:rPr kumimoji="1" lang="en-CA" altLang="ja-CA" sz="2400" dirty="0"/>
                <a:t> </a:t>
              </a:r>
            </a:p>
            <a:p>
              <a:r>
                <a:rPr kumimoji="1" lang="en-CA" altLang="ja-CA" sz="2400" dirty="0"/>
                <a:t>Oven: RT – 800K </a:t>
              </a:r>
              <a:endParaRPr lang="ja-CA" altLang="en-US" sz="2400" dirty="0"/>
            </a:p>
          </p:txBody>
        </p:sp>
        <p:sp>
          <p:nvSpPr>
            <p:cNvPr id="6" name="右中かっこ 5">
              <a:extLst>
                <a:ext uri="{FF2B5EF4-FFF2-40B4-BE49-F238E27FC236}">
                  <a16:creationId xmlns:a16="http://schemas.microsoft.com/office/drawing/2014/main" id="{F62221EE-F9BB-BB75-8A7D-A9DF9EE6BFCB}"/>
                </a:ext>
              </a:extLst>
            </p:cNvPr>
            <p:cNvSpPr/>
            <p:nvPr/>
          </p:nvSpPr>
          <p:spPr>
            <a:xfrm>
              <a:off x="4816549" y="2724167"/>
              <a:ext cx="382772" cy="87187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CA" altLang="en-US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EAF257-8018-2DCD-BF4B-2CA2A8A72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18" y="4229357"/>
            <a:ext cx="2064713" cy="253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CD8C860-1F25-AA50-E7C2-DC853A4AE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016" y="4222731"/>
            <a:ext cx="1699186" cy="114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DA595CE-1B24-6D82-F0D2-A1371A6C9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866" y="5409830"/>
            <a:ext cx="1249190" cy="142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734CA35-2C08-110C-DEB4-2CCB4C462608}"/>
              </a:ext>
            </a:extLst>
          </p:cNvPr>
          <p:cNvSpPr txBox="1"/>
          <p:nvPr/>
        </p:nvSpPr>
        <p:spPr>
          <a:xfrm>
            <a:off x="115472" y="4302009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DR</a:t>
            </a:r>
            <a:endParaRPr kumimoji="1" lang="ja-CA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969EA3D-C3CE-6926-82DC-089BCDCC94E3}"/>
              </a:ext>
            </a:extLst>
          </p:cNvPr>
          <p:cNvSpPr txBox="1"/>
          <p:nvPr/>
        </p:nvSpPr>
        <p:spPr>
          <a:xfrm>
            <a:off x="5556895" y="4200427"/>
            <a:ext cx="66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ja-CA" dirty="0"/>
              <a:t>oven</a:t>
            </a:r>
            <a:endParaRPr kumimoji="1" lang="ja-CA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A8F8F54-04F7-A08C-CD5E-68613396F23F}"/>
              </a:ext>
            </a:extLst>
          </p:cNvPr>
          <p:cNvSpPr txBox="1"/>
          <p:nvPr/>
        </p:nvSpPr>
        <p:spPr>
          <a:xfrm>
            <a:off x="3569192" y="5409830"/>
            <a:ext cx="2585772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CA" altLang="en-US" dirty="0"/>
              <a:t>↑</a:t>
            </a:r>
            <a:r>
              <a:rPr kumimoji="1" lang="ja-JP" altLang="en-US"/>
              <a:t> </a:t>
            </a:r>
            <a:r>
              <a:rPr kumimoji="1" lang="en-CA" altLang="ja-CA" dirty="0"/>
              <a:t>LAMPF </a:t>
            </a:r>
            <a:r>
              <a:rPr kumimoji="1" lang="en-CA" altLang="ja-CA" dirty="0" err="1"/>
              <a:t>MissPiggy</a:t>
            </a:r>
            <a:endParaRPr kumimoji="1" lang="en-CA" altLang="ja-CA" dirty="0"/>
          </a:p>
          <a:p>
            <a:r>
              <a:rPr kumimoji="1" lang="en-CA" altLang="ja-CA" dirty="0"/>
              <a:t>20x20mm max with veto</a:t>
            </a:r>
          </a:p>
          <a:p>
            <a:endParaRPr kumimoji="1" lang="en-CA" altLang="ja-CA" dirty="0"/>
          </a:p>
          <a:p>
            <a:r>
              <a:rPr kumimoji="1" lang="ja-CA" altLang="en-US" dirty="0"/>
              <a:t>←</a:t>
            </a:r>
            <a:r>
              <a:rPr kumimoji="1" lang="ja-JP" altLang="en-US"/>
              <a:t> </a:t>
            </a:r>
            <a:r>
              <a:rPr kumimoji="1" lang="en-CA" altLang="ja-CA" dirty="0" err="1"/>
              <a:t>NuTime</a:t>
            </a:r>
            <a:endParaRPr kumimoji="1" lang="en-CA" altLang="ja-CA" dirty="0"/>
          </a:p>
          <a:p>
            <a:r>
              <a:rPr kumimoji="1" lang="en-CA" altLang="ja-CA" dirty="0"/>
              <a:t>Sample: 7x7mm max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9FEBB2D-11AE-9672-896C-82B63A3BF2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4327" y="4246194"/>
            <a:ext cx="2284333" cy="1122808"/>
          </a:xfrm>
          <a:prstGeom prst="rect">
            <a:avLst/>
          </a:prstGeom>
        </p:spPr>
      </p:pic>
      <p:sp>
        <p:nvSpPr>
          <p:cNvPr id="26" name="下矢印 25">
            <a:extLst>
              <a:ext uri="{FF2B5EF4-FFF2-40B4-BE49-F238E27FC236}">
                <a16:creationId xmlns:a16="http://schemas.microsoft.com/office/drawing/2014/main" id="{B9AAF718-6AFB-0999-DF80-7C5B8FF8E1B1}"/>
              </a:ext>
            </a:extLst>
          </p:cNvPr>
          <p:cNvSpPr/>
          <p:nvPr/>
        </p:nvSpPr>
        <p:spPr>
          <a:xfrm rot="10800000">
            <a:off x="1834179" y="5941438"/>
            <a:ext cx="87748" cy="41411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</p:spTree>
    <p:extLst>
      <p:ext uri="{BB962C8B-B14F-4D97-AF65-F5344CB8AC3E}">
        <p14:creationId xmlns:p14="http://schemas.microsoft.com/office/powerpoint/2010/main" val="1924298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0E09C-353A-EBA5-A553-A0C077CEC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76" y="698870"/>
            <a:ext cx="9924535" cy="6315741"/>
          </a:xfrm>
        </p:spPr>
        <p:txBody>
          <a:bodyPr>
            <a:normAutofit/>
          </a:bodyPr>
          <a:lstStyle/>
          <a:p>
            <a:r>
              <a:rPr kumimoji="1" lang="en-CA" altLang="ja-CA" dirty="0">
                <a:hlinkClick r:id="rId2"/>
              </a:rPr>
              <a:t>https://mlfinfo.jp/en/beamlines.html</a:t>
            </a:r>
            <a:endParaRPr kumimoji="1" lang="en-CA" altLang="ja-CA" dirty="0"/>
          </a:p>
          <a:p>
            <a:pPr lvl="1"/>
            <a:r>
              <a:rPr kumimoji="1" lang="en-CA" altLang="ja-CA" dirty="0">
                <a:solidFill>
                  <a:srgbClr val="FF0000"/>
                </a:solidFill>
              </a:rPr>
              <a:t>D1</a:t>
            </a:r>
            <a:r>
              <a:rPr kumimoji="1" lang="en-CA" altLang="ja-CA" dirty="0"/>
              <a:t> (Decay line for surface µ+ and backward µ+/-) </a:t>
            </a:r>
          </a:p>
          <a:p>
            <a:pPr lvl="1"/>
            <a:r>
              <a:rPr kumimoji="1" lang="en-CA" altLang="ja-CA" dirty="0">
                <a:solidFill>
                  <a:srgbClr val="FF0000"/>
                </a:solidFill>
              </a:rPr>
              <a:t>S1</a:t>
            </a:r>
            <a:r>
              <a:rPr kumimoji="1" lang="en-CA" altLang="ja-CA" dirty="0"/>
              <a:t> (Surface µ+) </a:t>
            </a:r>
          </a:p>
          <a:p>
            <a:pPr lvl="1"/>
            <a:r>
              <a:rPr kumimoji="1" lang="en-CA" altLang="ja-CA" dirty="0"/>
              <a:t>D1 and S1 has 0.4T spectrometer, both has a kicker</a:t>
            </a:r>
          </a:p>
          <a:p>
            <a:pPr lvl="1"/>
            <a:r>
              <a:rPr kumimoji="1" lang="en-CA" altLang="ja-CA" dirty="0">
                <a:solidFill>
                  <a:srgbClr val="0432FF"/>
                </a:solidFill>
              </a:rPr>
              <a:t>D2</a:t>
            </a:r>
            <a:r>
              <a:rPr kumimoji="1" lang="en-CA" altLang="ja-CA" dirty="0"/>
              <a:t> is for MIXE (not open), and general non-µSR</a:t>
            </a:r>
          </a:p>
          <a:p>
            <a:pPr lvl="1"/>
            <a:r>
              <a:rPr kumimoji="1" lang="en-CA" altLang="ja-CA" dirty="0"/>
              <a:t>U1A (Ultra-Slow µ+) / U1B (Muon acceleration), S2, H1 (particle physics) are not open</a:t>
            </a:r>
          </a:p>
          <a:p>
            <a:r>
              <a:rPr kumimoji="1" lang="en-CA" altLang="ja-CA" dirty="0"/>
              <a:t>Sample environment</a:t>
            </a:r>
          </a:p>
          <a:p>
            <a:pPr lvl="1"/>
            <a:r>
              <a:rPr kumimoji="1" lang="en-CA" altLang="ja-CA" dirty="0"/>
              <a:t>Oxford </a:t>
            </a:r>
            <a:r>
              <a:rPr kumimoji="1" lang="en-CA" altLang="ja-CA" dirty="0">
                <a:solidFill>
                  <a:srgbClr val="FF0000"/>
                </a:solidFill>
              </a:rPr>
              <a:t>Dilution Refrigerator </a:t>
            </a:r>
            <a:r>
              <a:rPr kumimoji="1" lang="en-CA" altLang="ja-CA" dirty="0"/>
              <a:t>(D1: 100mK – 10K?)</a:t>
            </a:r>
          </a:p>
          <a:p>
            <a:pPr lvl="1"/>
            <a:r>
              <a:rPr kumimoji="1" lang="en-CA" altLang="ja-CA" dirty="0"/>
              <a:t>Oxford 3He heliox / </a:t>
            </a:r>
            <a:r>
              <a:rPr kumimoji="1" lang="en-CA" altLang="ja-CA" dirty="0" err="1"/>
              <a:t>variox</a:t>
            </a:r>
            <a:r>
              <a:rPr kumimoji="1" lang="en-CA" altLang="ja-CA" dirty="0"/>
              <a:t> (0.3K – 300K?, cold finger)</a:t>
            </a:r>
          </a:p>
          <a:p>
            <a:pPr lvl="1"/>
            <a:r>
              <a:rPr kumimoji="1" lang="en-CA" altLang="ja-CA" dirty="0"/>
              <a:t>Oxford gas flow 2K cryostat</a:t>
            </a:r>
          </a:p>
          <a:p>
            <a:pPr lvl="1"/>
            <a:r>
              <a:rPr kumimoji="1" lang="en-CA" altLang="ja-CA" dirty="0"/>
              <a:t>Oxford mini cryostat (4-350K, cold finger) </a:t>
            </a:r>
            <a:r>
              <a:rPr kumimoji="1" lang="en-CA" altLang="ja-CA" dirty="0">
                <a:solidFill>
                  <a:srgbClr val="FF0000"/>
                </a:solidFill>
                <a:sym typeface="Wingdings" pitchFamily="2" charset="2"/>
              </a:rPr>
              <a:t> covers most</a:t>
            </a:r>
            <a:endParaRPr kumimoji="1" lang="en-CA" altLang="ja-CA" dirty="0">
              <a:solidFill>
                <a:srgbClr val="FF0000"/>
              </a:solidFill>
            </a:endParaRPr>
          </a:p>
          <a:p>
            <a:pPr lvl="1"/>
            <a:r>
              <a:rPr kumimoji="1" lang="en-CA" altLang="ja-CA" dirty="0"/>
              <a:t>IR oven (RT – 800K?) </a:t>
            </a:r>
          </a:p>
          <a:p>
            <a:pPr lvl="1"/>
            <a:r>
              <a:rPr kumimoji="1" lang="en-CA" altLang="ja-CA" dirty="0" err="1"/>
              <a:t>ICEOxford</a:t>
            </a:r>
            <a:r>
              <a:rPr kumimoji="1" lang="en-CA" altLang="ja-CA" dirty="0"/>
              <a:t> cryogen-free and </a:t>
            </a:r>
            <a:r>
              <a:rPr kumimoji="1" lang="en-CA" altLang="ja-CA" dirty="0">
                <a:solidFill>
                  <a:srgbClr val="FF0000"/>
                </a:solidFill>
              </a:rPr>
              <a:t>5T magnet </a:t>
            </a:r>
            <a:r>
              <a:rPr kumimoji="1" lang="en-CA" altLang="ja-CA" dirty="0"/>
              <a:t>under development (S1)</a:t>
            </a:r>
          </a:p>
          <a:p>
            <a:r>
              <a:rPr kumimoji="1" lang="en-CA" altLang="ja-CA" dirty="0"/>
              <a:t>Contacts: </a:t>
            </a:r>
            <a:r>
              <a:rPr kumimoji="1" lang="en-CA" altLang="ja-CA" dirty="0" err="1"/>
              <a:t>Soshi</a:t>
            </a:r>
            <a:r>
              <a:rPr kumimoji="1" lang="en-CA" altLang="ja-CA" dirty="0"/>
              <a:t> Takeshita (D1: </a:t>
            </a:r>
            <a:r>
              <a:rPr kumimoji="1" lang="en-CA" altLang="ja-CA" dirty="0" err="1"/>
              <a:t>soshi</a:t>
            </a:r>
            <a:r>
              <a:rPr kumimoji="1" lang="en-CA" altLang="ja-CA" dirty="0"/>
              <a:t>), Izumi </a:t>
            </a:r>
            <a:r>
              <a:rPr kumimoji="1" lang="en-CA" altLang="ja-CA" dirty="0" err="1"/>
              <a:t>Umegaki</a:t>
            </a:r>
            <a:endParaRPr kumimoji="1" lang="en-CA" altLang="ja-CA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60A28E3-D1A6-C91F-1C7E-DCED16E3B8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9063" y="18255"/>
            <a:ext cx="2998572" cy="6858803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A815BD-2824-2F33-126A-35937C53233E}"/>
              </a:ext>
            </a:extLst>
          </p:cNvPr>
          <p:cNvSpPr/>
          <p:nvPr/>
        </p:nvSpPr>
        <p:spPr>
          <a:xfrm>
            <a:off x="9751492" y="2021336"/>
            <a:ext cx="466396" cy="519846"/>
          </a:xfrm>
          <a:prstGeom prst="rect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68411"/>
                      <a:gd name="connsiteY0" fmla="*/ 0 h 605481"/>
                      <a:gd name="connsiteX1" fmla="*/ 568411 w 568411"/>
                      <a:gd name="connsiteY1" fmla="*/ 0 h 605481"/>
                      <a:gd name="connsiteX2" fmla="*/ 568411 w 568411"/>
                      <a:gd name="connsiteY2" fmla="*/ 605481 h 605481"/>
                      <a:gd name="connsiteX3" fmla="*/ 0 w 568411"/>
                      <a:gd name="connsiteY3" fmla="*/ 605481 h 605481"/>
                      <a:gd name="connsiteX4" fmla="*/ 0 w 568411"/>
                      <a:gd name="connsiteY4" fmla="*/ 0 h 605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8411" h="605481" extrusionOk="0">
                        <a:moveTo>
                          <a:pt x="0" y="0"/>
                        </a:moveTo>
                        <a:cubicBezTo>
                          <a:pt x="251374" y="-21498"/>
                          <a:pt x="368831" y="-5367"/>
                          <a:pt x="568411" y="0"/>
                        </a:cubicBezTo>
                        <a:cubicBezTo>
                          <a:pt x="579062" y="142528"/>
                          <a:pt x="576024" y="338309"/>
                          <a:pt x="568411" y="605481"/>
                        </a:cubicBezTo>
                        <a:cubicBezTo>
                          <a:pt x="423329" y="558379"/>
                          <a:pt x="116572" y="582652"/>
                          <a:pt x="0" y="605481"/>
                        </a:cubicBezTo>
                        <a:cubicBezTo>
                          <a:pt x="-45365" y="342214"/>
                          <a:pt x="9786" y="13574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82C7B9-D91D-42D7-4E78-F5D045DDADB8}"/>
              </a:ext>
            </a:extLst>
          </p:cNvPr>
          <p:cNvSpPr/>
          <p:nvPr/>
        </p:nvSpPr>
        <p:spPr>
          <a:xfrm>
            <a:off x="10154093" y="5454502"/>
            <a:ext cx="541494" cy="510364"/>
          </a:xfrm>
          <a:prstGeom prst="rect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68411"/>
                      <a:gd name="connsiteY0" fmla="*/ 0 h 605481"/>
                      <a:gd name="connsiteX1" fmla="*/ 568411 w 568411"/>
                      <a:gd name="connsiteY1" fmla="*/ 0 h 605481"/>
                      <a:gd name="connsiteX2" fmla="*/ 568411 w 568411"/>
                      <a:gd name="connsiteY2" fmla="*/ 605481 h 605481"/>
                      <a:gd name="connsiteX3" fmla="*/ 0 w 568411"/>
                      <a:gd name="connsiteY3" fmla="*/ 605481 h 605481"/>
                      <a:gd name="connsiteX4" fmla="*/ 0 w 568411"/>
                      <a:gd name="connsiteY4" fmla="*/ 0 h 605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8411" h="605481" extrusionOk="0">
                        <a:moveTo>
                          <a:pt x="0" y="0"/>
                        </a:moveTo>
                        <a:cubicBezTo>
                          <a:pt x="251374" y="-21498"/>
                          <a:pt x="368831" y="-5367"/>
                          <a:pt x="568411" y="0"/>
                        </a:cubicBezTo>
                        <a:cubicBezTo>
                          <a:pt x="579062" y="142528"/>
                          <a:pt x="576024" y="338309"/>
                          <a:pt x="568411" y="605481"/>
                        </a:cubicBezTo>
                        <a:cubicBezTo>
                          <a:pt x="423329" y="558379"/>
                          <a:pt x="116572" y="582652"/>
                          <a:pt x="0" y="605481"/>
                        </a:cubicBezTo>
                        <a:cubicBezTo>
                          <a:pt x="-45365" y="342214"/>
                          <a:pt x="9786" y="13574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E5CAF9-2133-D244-D44E-CD52C7BE08AD}"/>
              </a:ext>
            </a:extLst>
          </p:cNvPr>
          <p:cNvSpPr/>
          <p:nvPr/>
        </p:nvSpPr>
        <p:spPr>
          <a:xfrm>
            <a:off x="10695587" y="5709684"/>
            <a:ext cx="541494" cy="510364"/>
          </a:xfrm>
          <a:prstGeom prst="rect">
            <a:avLst/>
          </a:prstGeom>
          <a:noFill/>
          <a:ln w="57150">
            <a:solidFill>
              <a:srgbClr val="0432FF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68411"/>
                      <a:gd name="connsiteY0" fmla="*/ 0 h 605481"/>
                      <a:gd name="connsiteX1" fmla="*/ 568411 w 568411"/>
                      <a:gd name="connsiteY1" fmla="*/ 0 h 605481"/>
                      <a:gd name="connsiteX2" fmla="*/ 568411 w 568411"/>
                      <a:gd name="connsiteY2" fmla="*/ 605481 h 605481"/>
                      <a:gd name="connsiteX3" fmla="*/ 0 w 568411"/>
                      <a:gd name="connsiteY3" fmla="*/ 605481 h 605481"/>
                      <a:gd name="connsiteX4" fmla="*/ 0 w 568411"/>
                      <a:gd name="connsiteY4" fmla="*/ 0 h 605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8411" h="605481" extrusionOk="0">
                        <a:moveTo>
                          <a:pt x="0" y="0"/>
                        </a:moveTo>
                        <a:cubicBezTo>
                          <a:pt x="251374" y="-21498"/>
                          <a:pt x="368831" y="-5367"/>
                          <a:pt x="568411" y="0"/>
                        </a:cubicBezTo>
                        <a:cubicBezTo>
                          <a:pt x="579062" y="142528"/>
                          <a:pt x="576024" y="338309"/>
                          <a:pt x="568411" y="605481"/>
                        </a:cubicBezTo>
                        <a:cubicBezTo>
                          <a:pt x="423329" y="558379"/>
                          <a:pt x="116572" y="582652"/>
                          <a:pt x="0" y="605481"/>
                        </a:cubicBezTo>
                        <a:cubicBezTo>
                          <a:pt x="-45365" y="342214"/>
                          <a:pt x="9786" y="13574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CA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88874AC-7A81-398A-DBAD-6C965986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46" y="18255"/>
            <a:ext cx="9370493" cy="874879"/>
          </a:xfrm>
        </p:spPr>
        <p:txBody>
          <a:bodyPr>
            <a:normAutofit/>
          </a:bodyPr>
          <a:lstStyle/>
          <a:p>
            <a:r>
              <a:rPr kumimoji="1" lang="en-CA" altLang="ja-CA" sz="4000" dirty="0"/>
              <a:t>J-PARC Beamline, Instruments and contacts</a:t>
            </a:r>
            <a:endParaRPr kumimoji="1" lang="ja-CA" altLang="en-US" sz="40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07B4E5D-8791-3B16-CE07-2381FDF46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884" y="698870"/>
            <a:ext cx="1712013" cy="128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D69777-FBE7-8B4B-0E3C-A9938365A2DA}"/>
              </a:ext>
            </a:extLst>
          </p:cNvPr>
          <p:cNvSpPr txBox="1"/>
          <p:nvPr/>
        </p:nvSpPr>
        <p:spPr>
          <a:xfrm>
            <a:off x="7225884" y="69887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S1 / D1</a:t>
            </a:r>
            <a:endParaRPr kumimoji="1" lang="ja-CA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4FA3E1D-4F81-62BE-27BB-578929B5CFD1}"/>
              </a:ext>
            </a:extLst>
          </p:cNvPr>
          <p:cNvSpPr txBox="1"/>
          <p:nvPr/>
        </p:nvSpPr>
        <p:spPr>
          <a:xfrm>
            <a:off x="8046306" y="198288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CA" altLang="ja-CA" dirty="0"/>
              <a:t>0.4T LF</a:t>
            </a:r>
            <a:endParaRPr kumimoji="1" lang="ja-CA" altLang="en-US" dirty="0"/>
          </a:p>
        </p:txBody>
      </p:sp>
    </p:spTree>
    <p:extLst>
      <p:ext uri="{BB962C8B-B14F-4D97-AF65-F5344CB8AC3E}">
        <p14:creationId xmlns:p14="http://schemas.microsoft.com/office/powerpoint/2010/main" val="152066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9E3B5-E824-E505-298E-5B153826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0" y="18255"/>
            <a:ext cx="12006650" cy="760221"/>
          </a:xfrm>
        </p:spPr>
        <p:txBody>
          <a:bodyPr/>
          <a:lstStyle/>
          <a:p>
            <a:r>
              <a:rPr lang="en-US" sz="4000" dirty="0"/>
              <a:t>J-PARC MLF </a:t>
            </a:r>
            <a:r>
              <a:rPr lang="en-US" sz="2800" dirty="0"/>
              <a:t>(is a user facility)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30A4F-AF11-CDC1-5726-F1972CD01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881" y="607036"/>
            <a:ext cx="11858368" cy="2650524"/>
          </a:xfrm>
        </p:spPr>
        <p:txBody>
          <a:bodyPr>
            <a:normAutofit/>
          </a:bodyPr>
          <a:lstStyle/>
          <a:p>
            <a:r>
              <a:rPr lang="en-US" sz="2400" dirty="0"/>
              <a:t>Call for proposal: twice a year, A: Nov ~7 and B: May ~8 deadlines.</a:t>
            </a:r>
          </a:p>
          <a:p>
            <a:r>
              <a:rPr lang="en-US" sz="2400" dirty="0"/>
              <a:t>Submission / visit procedure: </a:t>
            </a:r>
            <a:r>
              <a:rPr lang="en-US" sz="2400" dirty="0">
                <a:hlinkClick r:id="rId2"/>
              </a:rPr>
              <a:t>https://mlfinfo.jp/en/mlfflow.html</a:t>
            </a:r>
            <a:endParaRPr lang="en-US" sz="2400" dirty="0"/>
          </a:p>
          <a:p>
            <a:r>
              <a:rPr lang="en-US" sz="2400" dirty="0"/>
              <a:t>Beamtime: 20xx A: April-June, and 20xxB: November-March </a:t>
            </a:r>
          </a:p>
          <a:p>
            <a:r>
              <a:rPr lang="en-US" sz="2400" dirty="0"/>
              <a:t>User Office contact: </a:t>
            </a:r>
            <a:r>
              <a:rPr lang="en-US" sz="2400" dirty="0">
                <a:hlinkClick r:id="rId3"/>
              </a:rPr>
              <a:t>j_proposal@ml.j-parc.jp</a:t>
            </a:r>
            <a:endParaRPr lang="en-US" sz="2400" dirty="0"/>
          </a:p>
          <a:p>
            <a:r>
              <a:rPr lang="en-US" sz="2400" dirty="0"/>
              <a:t>Local contacts: </a:t>
            </a:r>
            <a:r>
              <a:rPr lang="en-US" sz="2400" dirty="0" err="1"/>
              <a:t>Soshi</a:t>
            </a:r>
            <a:r>
              <a:rPr lang="en-US" sz="2400" dirty="0"/>
              <a:t> Takeshita (D1), Izumi </a:t>
            </a:r>
            <a:r>
              <a:rPr lang="en-US" sz="2400" dirty="0" err="1"/>
              <a:t>Umegaki</a:t>
            </a:r>
            <a:r>
              <a:rPr lang="en-US" sz="2400" dirty="0"/>
              <a:t> (D2), </a:t>
            </a:r>
            <a:r>
              <a:rPr lang="en-US" sz="2400" dirty="0" err="1"/>
              <a:t>Jumpei</a:t>
            </a:r>
            <a:r>
              <a:rPr lang="en-US" sz="2400" dirty="0"/>
              <a:t> Nakamura (S1)</a:t>
            </a:r>
          </a:p>
          <a:p>
            <a:pPr marL="914400" lvl="2" indent="0"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FF0000"/>
                </a:solidFill>
              </a:rPr>
              <a:t>emails: </a:t>
            </a:r>
            <a:r>
              <a:rPr lang="en-US" sz="2400" dirty="0" err="1">
                <a:solidFill>
                  <a:srgbClr val="FF0000"/>
                </a:solidFill>
              </a:rPr>
              <a:t>soshi.takeshita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dirty="0" err="1">
                <a:solidFill>
                  <a:srgbClr val="FF0000"/>
                </a:solidFill>
              </a:rPr>
              <a:t>izumi.umegaki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dirty="0" err="1">
                <a:solidFill>
                  <a:srgbClr val="FF0000"/>
                </a:solidFill>
              </a:rPr>
              <a:t>jumpei.nakamura</a:t>
            </a:r>
            <a:r>
              <a:rPr lang="en-US" sz="2400" dirty="0">
                <a:solidFill>
                  <a:srgbClr val="FF0000"/>
                </a:solidFill>
              </a:rPr>
              <a:t>	@</a:t>
            </a:r>
            <a:r>
              <a:rPr lang="en-US" sz="2400" dirty="0" err="1">
                <a:solidFill>
                  <a:srgbClr val="FF0000"/>
                </a:solidFill>
              </a:rPr>
              <a:t>kek.jp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E9BF27-3F08-0A1F-EEF3-EE87A2B3DCAD}"/>
              </a:ext>
            </a:extLst>
          </p:cNvPr>
          <p:cNvSpPr txBox="1">
            <a:spLocks/>
          </p:cNvSpPr>
          <p:nvPr/>
        </p:nvSpPr>
        <p:spPr>
          <a:xfrm>
            <a:off x="185350" y="3257560"/>
            <a:ext cx="12006649" cy="76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TRIUMF CMMS </a:t>
            </a:r>
            <a:r>
              <a:rPr lang="en-US" sz="2800" dirty="0"/>
              <a:t>(is </a:t>
            </a:r>
            <a:r>
              <a:rPr lang="en-US" sz="2800" i="1" dirty="0"/>
              <a:t>not</a:t>
            </a:r>
            <a:r>
              <a:rPr lang="en-US" sz="2800" dirty="0"/>
              <a:t> a user facility: needs a local collaborator)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8588BD2-DAE4-D9E0-48CD-DC9DB5804B4F}"/>
              </a:ext>
            </a:extLst>
          </p:cNvPr>
          <p:cNvSpPr txBox="1">
            <a:spLocks/>
          </p:cNvSpPr>
          <p:nvPr/>
        </p:nvSpPr>
        <p:spPr>
          <a:xfrm>
            <a:off x="339881" y="3864595"/>
            <a:ext cx="11697586" cy="2993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Call for proposal: twice a year, 1: Dec ~9 and 2: ~Jun deadlines.</a:t>
            </a:r>
          </a:p>
          <a:p>
            <a:r>
              <a:rPr lang="en-US" sz="2400" dirty="0"/>
              <a:t>Submission procedure: </a:t>
            </a:r>
            <a:r>
              <a:rPr lang="en-US" sz="2400" dirty="0">
                <a:hlinkClick r:id="rId4"/>
              </a:rPr>
              <a:t>https://triumf.ca/experimenter-portal/planning-experiments/mms-eec-submission-process/</a:t>
            </a:r>
            <a:endParaRPr lang="en-US" sz="2400" dirty="0"/>
          </a:p>
          <a:p>
            <a:r>
              <a:rPr lang="en-US" sz="2400" dirty="0"/>
              <a:t>Beamtime: 1: May-September, and 2: October-December </a:t>
            </a:r>
          </a:p>
          <a:p>
            <a:r>
              <a:rPr lang="en-US" sz="2400" dirty="0"/>
              <a:t>Physical Science Div. Admin. Assistant (</a:t>
            </a:r>
            <a:r>
              <a:rPr lang="en-US" sz="2400" dirty="0">
                <a:hlinkClick r:id="rId5"/>
              </a:rPr>
              <a:t>sciencediv@triumf.ca</a:t>
            </a:r>
            <a:r>
              <a:rPr lang="en-US" sz="2400" dirty="0"/>
              <a:t>)</a:t>
            </a:r>
          </a:p>
          <a:p>
            <a:r>
              <a:rPr lang="en-US" sz="2400" dirty="0"/>
              <a:t>Local contacts: Iain McKenzie, Sarah </a:t>
            </a:r>
            <a:r>
              <a:rPr lang="en-US" sz="2400" dirty="0" err="1"/>
              <a:t>Dunsiger</a:t>
            </a:r>
            <a:r>
              <a:rPr lang="en-US" sz="2400" dirty="0"/>
              <a:t> and Kenji M. Kojima</a:t>
            </a:r>
          </a:p>
          <a:p>
            <a:pPr marL="2286000" lvl="5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emails	</a:t>
            </a:r>
            <a:r>
              <a:rPr lang="en-US" sz="2400" dirty="0" err="1">
                <a:solidFill>
                  <a:srgbClr val="FF0000"/>
                </a:solidFill>
              </a:rPr>
              <a:t>iainmckenzie</a:t>
            </a:r>
            <a:r>
              <a:rPr lang="en-US" sz="2400" dirty="0">
                <a:solidFill>
                  <a:srgbClr val="FF0000"/>
                </a:solidFill>
              </a:rPr>
              <a:t>, 	</a:t>
            </a:r>
            <a:r>
              <a:rPr lang="en-US" sz="2400" dirty="0" err="1">
                <a:solidFill>
                  <a:srgbClr val="FF0000"/>
                </a:solidFill>
              </a:rPr>
              <a:t>dunsiger</a:t>
            </a:r>
            <a:r>
              <a:rPr lang="en-US" sz="2400" dirty="0">
                <a:solidFill>
                  <a:srgbClr val="FF0000"/>
                </a:solidFill>
              </a:rPr>
              <a:t>, 	</a:t>
            </a:r>
            <a:r>
              <a:rPr lang="en-US" sz="2400" dirty="0" err="1">
                <a:solidFill>
                  <a:srgbClr val="FF0000"/>
                </a:solidFill>
              </a:rPr>
              <a:t>kojima</a:t>
            </a:r>
            <a:r>
              <a:rPr lang="en-US" sz="2400" dirty="0">
                <a:solidFill>
                  <a:srgbClr val="FF0000"/>
                </a:solidFill>
              </a:rPr>
              <a:t>		@</a:t>
            </a:r>
            <a:r>
              <a:rPr lang="en-US" sz="2400" dirty="0" err="1">
                <a:solidFill>
                  <a:srgbClr val="FF0000"/>
                </a:solidFill>
              </a:rPr>
              <a:t>triumf.ca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78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6243</TotalTime>
  <Words>1357</Words>
  <Application>Microsoft Macintosh PowerPoint</Application>
  <PresentationFormat>ワイド画面</PresentationFormat>
  <Paragraphs>204</Paragraphs>
  <Slides>15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Wingdings</vt:lpstr>
      <vt:lpstr>Office テーマ</vt:lpstr>
      <vt:lpstr>TRIUMF and J-PARC introductions</vt:lpstr>
      <vt:lpstr>PowerPoint プレゼンテーション</vt:lpstr>
      <vt:lpstr>Logistics</vt:lpstr>
      <vt:lpstr>Key Concepts/Takeaways:</vt:lpstr>
      <vt:lpstr>Proposal-Beamtime Calendar</vt:lpstr>
      <vt:lpstr>Important: shutdown information!</vt:lpstr>
      <vt:lpstr>TRIUMF beamlines, spectrometers, inserts, holder</vt:lpstr>
      <vt:lpstr>J-PARC Beamline, Instruments and contacts</vt:lpstr>
      <vt:lpstr>J-PARC MLF (is a user facility)</vt:lpstr>
      <vt:lpstr>J-PARC proposals</vt:lpstr>
      <vt:lpstr>TRIUMF proposals</vt:lpstr>
      <vt:lpstr>TRIUMF proposal (cont’d)</vt:lpstr>
      <vt:lpstr>TRIUMF proposal (cont’d)</vt:lpstr>
      <vt:lpstr>TRIUMF  proposal</vt:lpstr>
      <vt:lpstr>J-PARC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TRIUMF and J-PARC introductions</dc:title>
  <dc:creator>Kenji Kojima</dc:creator>
  <cp:lastModifiedBy>Kenji Kojima</cp:lastModifiedBy>
  <cp:revision>84</cp:revision>
  <dcterms:created xsi:type="dcterms:W3CDTF">2026-01-14T18:01:21Z</dcterms:created>
  <dcterms:modified xsi:type="dcterms:W3CDTF">2026-01-21T01:09:26Z</dcterms:modified>
</cp:coreProperties>
</file>