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2" r:id="rId3"/>
    <p:sldMasterId id="2147483689" r:id="rId4"/>
  </p:sldMasterIdLst>
  <p:notesMasterIdLst>
    <p:notesMasterId r:id="rId29"/>
  </p:notesMasterIdLst>
  <p:sldIdLst>
    <p:sldId id="1887" r:id="rId5"/>
    <p:sldId id="1894" r:id="rId6"/>
    <p:sldId id="1895" r:id="rId7"/>
    <p:sldId id="1920" r:id="rId8"/>
    <p:sldId id="1906" r:id="rId9"/>
    <p:sldId id="1899" r:id="rId10"/>
    <p:sldId id="1917" r:id="rId11"/>
    <p:sldId id="1918" r:id="rId12"/>
    <p:sldId id="1898" r:id="rId13"/>
    <p:sldId id="1900" r:id="rId14"/>
    <p:sldId id="1919" r:id="rId15"/>
    <p:sldId id="1913" r:id="rId16"/>
    <p:sldId id="1914" r:id="rId17"/>
    <p:sldId id="1915" r:id="rId18"/>
    <p:sldId id="1921" r:id="rId19"/>
    <p:sldId id="1922" r:id="rId20"/>
    <p:sldId id="1907" r:id="rId21"/>
    <p:sldId id="1888" r:id="rId22"/>
    <p:sldId id="1889" r:id="rId23"/>
    <p:sldId id="1890" r:id="rId24"/>
    <p:sldId id="1891" r:id="rId25"/>
    <p:sldId id="1892" r:id="rId26"/>
    <p:sldId id="1893" r:id="rId27"/>
    <p:sldId id="1909" r:id="rId2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852"/>
    <a:srgbClr val="01395A"/>
    <a:srgbClr val="AEDDF7"/>
    <a:srgbClr val="CFD5EA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71" autoAdjust="0"/>
    <p:restoredTop sz="96374" autoAdjust="0"/>
  </p:normalViewPr>
  <p:slideViewPr>
    <p:cSldViewPr>
      <p:cViewPr varScale="1">
        <p:scale>
          <a:sx n="95" d="100"/>
          <a:sy n="95" d="100"/>
        </p:scale>
        <p:origin x="52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50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D5F2828-8B02-4E0D-9FD0-B7ED745635A3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F3F71F8-9A6C-44E8-AA58-302F2B215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6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160714_001-2-Edit_blueppt.jpg"/>
          <p:cNvPicPr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21978" r="42" b="20335"/>
          <a:stretch/>
        </p:blipFill>
        <p:spPr>
          <a:xfrm>
            <a:off x="-600" y="0"/>
            <a:ext cx="121932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8592" y="186639"/>
            <a:ext cx="2842337" cy="1020399"/>
          </a:xfrm>
          <a:prstGeom prst="rect">
            <a:avLst/>
          </a:prstGeom>
        </p:spPr>
      </p:pic>
      <p:pic>
        <p:nvPicPr>
          <p:cNvPr id="7" name="Picture 2" descr="C:\Users\Ian Pong\Documents\LBNL\Logo\LBNL_Full_Logo_Final.jpg" hidden="1"/>
          <p:cNvPicPr preferRelativeResize="0"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000" y="108000"/>
            <a:ext cx="1440000" cy="12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653136"/>
            <a:ext cx="8534400" cy="985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6" name="Slide Number Placeholder 5" hidden="1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895296" y="1892013"/>
            <a:ext cx="10382304" cy="2624598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92012"/>
            <a:ext cx="10363200" cy="2624598"/>
          </a:xfr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 descr="RGB_White-Seal_White-Mark_SC_Horizontal–400dpi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3" y="6457861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95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03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00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60714_001-2-Edit_blueppt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"/>
            <a:ext cx="12192000" cy="631372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4891939"/>
            <a:ext cx="12192000" cy="1421788"/>
          </a:xfrm>
          <a:prstGeom prst="rect">
            <a:avLst/>
          </a:prstGeom>
          <a:gradFill>
            <a:gsLst>
              <a:gs pos="0">
                <a:schemeClr val="tx2">
                  <a:alpha val="61000"/>
                </a:schemeClr>
              </a:gs>
              <a:gs pos="100000">
                <a:schemeClr val="accent3">
                  <a:alpha val="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722" y="4891939"/>
            <a:ext cx="10968567" cy="805052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183808"/>
            <a:ext cx="12192000" cy="2183808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11717" y="2538981"/>
            <a:ext cx="10968568" cy="15748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27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59" y="186644"/>
            <a:ext cx="3789783" cy="102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941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0"/>
            <a:ext cx="12191999" cy="909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0096" y="0"/>
            <a:ext cx="8581904" cy="909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5000"/>
            <a:ext cx="11520000" cy="508988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42562" y="6400803"/>
            <a:ext cx="688900" cy="365125"/>
          </a:xfrm>
        </p:spPr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454" y="59340"/>
            <a:ext cx="2200546" cy="790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152" y="6344838"/>
            <a:ext cx="865848" cy="505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173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0"/>
            <a:ext cx="12191999" cy="909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0096" y="0"/>
            <a:ext cx="8581904" cy="909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5000"/>
            <a:ext cx="5664000" cy="50898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42562" y="6400803"/>
            <a:ext cx="688900" cy="365125"/>
          </a:xfrm>
        </p:spPr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454" y="59340"/>
            <a:ext cx="2200546" cy="790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152" y="6344838"/>
            <a:ext cx="865848" cy="505629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192000" y="1130943"/>
            <a:ext cx="5664000" cy="50898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4000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0"/>
            <a:ext cx="12191999" cy="909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0096" y="0"/>
            <a:ext cx="8581904" cy="909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36270"/>
            <a:ext cx="11520000" cy="2427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42562" y="6400803"/>
            <a:ext cx="688900" cy="365125"/>
          </a:xfrm>
        </p:spPr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454" y="59340"/>
            <a:ext cx="2200546" cy="790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152" y="6344838"/>
            <a:ext cx="865848" cy="505629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336000" y="3686625"/>
            <a:ext cx="11520000" cy="24569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2460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0"/>
            <a:ext cx="12191999" cy="909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0096" y="0"/>
            <a:ext cx="8581904" cy="909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551"/>
            <a:ext cx="5664000" cy="244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42562" y="6400803"/>
            <a:ext cx="688900" cy="365125"/>
          </a:xfrm>
        </p:spPr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454" y="59340"/>
            <a:ext cx="2200546" cy="790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152" y="6344838"/>
            <a:ext cx="865848" cy="505629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192000" y="1129494"/>
            <a:ext cx="5664000" cy="24402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336000" y="3717000"/>
            <a:ext cx="5664000" cy="24265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6192000" y="3723063"/>
            <a:ext cx="5664000" cy="242051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654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Ian Pong\Documents\LBNL\Logo\LBNL_Full_Logo_Final.jpg" hidden="1"/>
          <p:cNvPicPr preferRelativeResize="0"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000" y="108000"/>
            <a:ext cx="1440000" cy="12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8000"/>
            <a:ext cx="10972800" cy="46413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65688" y="6429960"/>
            <a:ext cx="756084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536" y="6430322"/>
            <a:ext cx="877888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3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93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5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/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01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3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87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09/13/2023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78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01395A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680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03294" y="6433343"/>
            <a:ext cx="15511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09/13/2023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2000" y="6433343"/>
            <a:ext cx="532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January 13th,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68408" y="6433343"/>
            <a:ext cx="18139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459" y="6323774"/>
            <a:ext cx="12191541" cy="546095"/>
          </a:xfrm>
          <a:prstGeom prst="rect">
            <a:avLst/>
          </a:prstGeom>
          <a:solidFill>
            <a:srgbClr val="0139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75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3503" y="6356355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211627" y="-142629"/>
            <a:ext cx="12596659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Rectangle 46"/>
          <p:cNvSpPr/>
          <p:nvPr userDrawn="1"/>
        </p:nvSpPr>
        <p:spPr>
          <a:xfrm>
            <a:off x="615" y="6323779"/>
            <a:ext cx="12221599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62" tIns="34282" rIns="68562" bIns="34282" anchor="ctr"/>
          <a:lstStyle/>
          <a:p>
            <a:pPr algn="r" defTabSz="342812">
              <a:defRPr/>
            </a:pPr>
            <a:endParaRPr lang="en-US" sz="1350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r" defTabSz="342812">
              <a:defRPr/>
            </a:pPr>
            <a:r>
              <a:rPr lang="en-US" sz="16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20T HTS/LTS Hybrid Common Coil Design          </a:t>
            </a:r>
            <a:r>
              <a:rPr lang="en-US" sz="160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-Ramesh Gupta, BNL         September 7, 2021</a:t>
            </a:r>
          </a:p>
        </p:txBody>
      </p:sp>
      <p:pic>
        <p:nvPicPr>
          <p:cNvPr id="48" name="Picture 47" descr="RGB_White-Seal_White-Mark_SC_Horizontal–400dpi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92" y="6457861"/>
            <a:ext cx="2093957" cy="263614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B08FBF34-4E67-6C47-A78A-9C135843AE40}"/>
              </a:ext>
            </a:extLst>
          </p:cNvPr>
          <p:cNvSpPr/>
          <p:nvPr userDrawn="1"/>
        </p:nvSpPr>
        <p:spPr>
          <a:xfrm>
            <a:off x="5" y="0"/>
            <a:ext cx="12191999" cy="1143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24CD79B7-4787-7344-A8E3-991F38CC2D9C}"/>
              </a:ext>
            </a:extLst>
          </p:cNvPr>
          <p:cNvSpPr txBox="1">
            <a:spLocks/>
          </p:cNvSpPr>
          <p:nvPr userDrawn="1"/>
        </p:nvSpPr>
        <p:spPr>
          <a:xfrm>
            <a:off x="3610096" y="0"/>
            <a:ext cx="8581904" cy="1143000"/>
          </a:xfrm>
          <a:prstGeom prst="rect">
            <a:avLst/>
          </a:prstGeom>
        </p:spPr>
        <p:txBody>
          <a:bodyPr/>
          <a:lstStyle>
            <a:lvl1pPr algn="ctr" defTabSz="3429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/>
              <a:t>Click to edit Master title style</a:t>
            </a:r>
            <a:endParaRPr lang="en-US" sz="2100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11AF6C34-0601-C649-8859-7C59EC754F8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57" y="123515"/>
            <a:ext cx="2752384" cy="88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89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Courier New"/>
        <a:buChar char="o"/>
        <a:defRPr sz="1500" kern="1200">
          <a:solidFill>
            <a:srgbClr val="1F497D"/>
          </a:solidFill>
          <a:latin typeface="+mj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rgbClr val="1F497D"/>
          </a:solidFill>
          <a:latin typeface="+mj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rgbClr val="1F497D"/>
          </a:solidFill>
          <a:latin typeface="+mj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rgbClr val="1F497D"/>
          </a:solidFill>
          <a:latin typeface="+mj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09001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6613"/>
            <a:ext cx="10972800" cy="4999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3502" y="6356353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211627" y="-142629"/>
            <a:ext cx="12596659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909001"/>
              <a:ext cx="159180" cy="5263199"/>
              <a:chOff x="-158720" y="909001"/>
              <a:chExt cx="159180" cy="5263199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60597" y="8479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60597" y="10639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1999" y="915418"/>
              <a:ext cx="126775" cy="5256782"/>
              <a:chOff x="-163380" y="915418"/>
              <a:chExt cx="126775" cy="5256782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102322" y="854360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101861" y="1065555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Rectangle 46"/>
          <p:cNvSpPr/>
          <p:nvPr userDrawn="1"/>
        </p:nvSpPr>
        <p:spPr>
          <a:xfrm>
            <a:off x="614" y="6323777"/>
            <a:ext cx="12221599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 sz="1800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 sz="1800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8" name="Picture 47" descr="RGB_White-Seal_White-Mark_SC_Horizontal–400dpi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92" y="6457861"/>
            <a:ext cx="2093957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11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1F497D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F497D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F497D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F497D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3503" y="6356355"/>
            <a:ext cx="688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211627" y="-142629"/>
            <a:ext cx="12596659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Rectangle 46"/>
          <p:cNvSpPr/>
          <p:nvPr userDrawn="1"/>
        </p:nvSpPr>
        <p:spPr>
          <a:xfrm>
            <a:off x="615" y="6323779"/>
            <a:ext cx="12221599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62" tIns="34282" rIns="68562" bIns="34282" anchor="ctr"/>
          <a:lstStyle/>
          <a:p>
            <a:pPr algn="r" defTabSz="342812">
              <a:defRPr/>
            </a:pPr>
            <a:endParaRPr lang="en-US" sz="1350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r" defTabSz="342812">
              <a:defRPr/>
            </a:pPr>
            <a:r>
              <a:rPr lang="en-US" sz="16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20T HTS/LTS Hybrid Common Coil Design          </a:t>
            </a:r>
            <a:r>
              <a:rPr lang="en-US" sz="1600" dirty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-Ramesh Gupta, BNL         September 29, 2021</a:t>
            </a:r>
          </a:p>
        </p:txBody>
      </p:sp>
      <p:pic>
        <p:nvPicPr>
          <p:cNvPr id="48" name="Picture 47" descr="RGB_White-Seal_White-Mark_SC_Horizontal–400dpi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92" y="6457861"/>
            <a:ext cx="2093957" cy="263614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B08FBF34-4E67-6C47-A78A-9C135843AE40}"/>
              </a:ext>
            </a:extLst>
          </p:cNvPr>
          <p:cNvSpPr/>
          <p:nvPr userDrawn="1"/>
        </p:nvSpPr>
        <p:spPr>
          <a:xfrm>
            <a:off x="5" y="0"/>
            <a:ext cx="12191999" cy="1143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24CD79B7-4787-7344-A8E3-991F38CC2D9C}"/>
              </a:ext>
            </a:extLst>
          </p:cNvPr>
          <p:cNvSpPr txBox="1">
            <a:spLocks/>
          </p:cNvSpPr>
          <p:nvPr userDrawn="1"/>
        </p:nvSpPr>
        <p:spPr>
          <a:xfrm>
            <a:off x="3610096" y="0"/>
            <a:ext cx="8581904" cy="1143000"/>
          </a:xfrm>
          <a:prstGeom prst="rect">
            <a:avLst/>
          </a:prstGeom>
        </p:spPr>
        <p:txBody>
          <a:bodyPr/>
          <a:lstStyle>
            <a:lvl1pPr algn="ctr" defTabSz="3429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/>
              <a:t>Click to edit Master title style</a:t>
            </a:r>
            <a:endParaRPr lang="en-US" sz="2100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11AF6C34-0601-C649-8859-7C59EC754F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57" y="123515"/>
            <a:ext cx="2752384" cy="88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03419"/>
      </p:ext>
    </p:extLst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342900" rtl="0" eaLnBrk="1" latinLnBrk="0" hangingPunct="1"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Courier New"/>
        <a:buChar char="o"/>
        <a:defRPr sz="1500" kern="1200">
          <a:solidFill>
            <a:srgbClr val="1F497D"/>
          </a:solidFill>
          <a:latin typeface="+mj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rgbClr val="1F497D"/>
          </a:solidFill>
          <a:latin typeface="+mj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rgbClr val="1F497D"/>
          </a:solidFill>
          <a:latin typeface="+mj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rgbClr val="1F497D"/>
          </a:solidFill>
          <a:latin typeface="+mj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://psich.zoom.us/j/3656547665&amp;sa=D&amp;source=calendar&amp;ust=1737075536984311&amp;usg=AOvVaw14Li2PAI_3AvhLJUu1mjlo" TargetMode="External"/><Relationship Id="rId2" Type="http://schemas.openxmlformats.org/officeDocument/2006/relationships/hyperlink" Target="https://www.google.com/url?q=https://indico.psi.ch/event/16981/&amp;sa=D&amp;source=calendar&amp;ust=1737075536984311&amp;usg=AOvVaw0lY1-UECxkwZ-gKxzCE84i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90948E9-5743-4CD1-8789-0EE5BADE2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PSI SMACC1 Design Review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AFCCBE6-55FF-44F2-9856-2FE6129BA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Description: </a:t>
            </a:r>
          </a:p>
          <a:p>
            <a:pPr lvl="1"/>
            <a:r>
              <a:rPr lang="en-US" dirty="0" err="1"/>
              <a:t>MagDev</a:t>
            </a:r>
            <a:r>
              <a:rPr lang="en-US" dirty="0"/>
              <a:t> is the magnet development activity within the CHART (Swiss Accelerator Research and Technology) network and contributes to the HFM (High-Field Magnet) </a:t>
            </a:r>
            <a:r>
              <a:rPr lang="en-US" dirty="0" err="1"/>
              <a:t>Programme</a:t>
            </a:r>
            <a:r>
              <a:rPr lang="en-US" dirty="0"/>
              <a:t> hosted at CERN under the agreements KE4808 and KE5943.</a:t>
            </a:r>
          </a:p>
          <a:p>
            <a:pPr lvl="1"/>
            <a:r>
              <a:rPr lang="en-US" dirty="0"/>
              <a:t>During the CHART1 funding period (2016-2019), </a:t>
            </a:r>
            <a:r>
              <a:rPr lang="en-US" dirty="0" err="1"/>
              <a:t>MagDev</a:t>
            </a:r>
            <a:r>
              <a:rPr lang="en-US" dirty="0"/>
              <a:t> designed and built a Nb3Sn Canted–Cosine–Theta CCT magnet called CD1, with testing initiated at LBNL and concluded at CERN.</a:t>
            </a:r>
          </a:p>
          <a:p>
            <a:pPr lvl="1"/>
            <a:r>
              <a:rPr lang="en-US" dirty="0"/>
              <a:t>For the CHART2 period (2020 - ongoing), </a:t>
            </a:r>
            <a:r>
              <a:rPr lang="en-US" dirty="0" err="1"/>
              <a:t>MagDev</a:t>
            </a:r>
            <a:r>
              <a:rPr lang="en-US" dirty="0"/>
              <a:t> was divided into two phases, primarily for better steering of the LTS program: MagDev1 (2020 - 2022) focused on short-tracking technology development for Nb3Sn Stress-Managed High-Field Magnets (HFMs) and providing a roadmap for the remainder of CHART2 and beyond; MagDev2 (2022 - ongoing) aims to implement a significant portion of the roadmap.</a:t>
            </a:r>
          </a:p>
          <a:p>
            <a:pPr lvl="1"/>
            <a:r>
              <a:rPr lang="en-US" dirty="0"/>
              <a:t>This technical review of the Stress-Managed Asymmetric Common-Coils magnet (SMACC1) constitutes deliverable D1.3 of WP3.14 in the HFM </a:t>
            </a:r>
            <a:r>
              <a:rPr lang="en-US" dirty="0" err="1"/>
              <a:t>Programme</a:t>
            </a:r>
            <a:r>
              <a:rPr lang="en-US" dirty="0"/>
              <a:t>.</a:t>
            </a:r>
          </a:p>
          <a:p>
            <a:r>
              <a:rPr lang="en-US" b="1" dirty="0"/>
              <a:t>Committee:</a:t>
            </a:r>
          </a:p>
          <a:p>
            <a:pPr lvl="1"/>
            <a:r>
              <a:rPr lang="en-US" dirty="0"/>
              <a:t>Paolo Ferracin (Chair, LBNL), Susana Izquierdo Bermudez (CERN), and Fernando </a:t>
            </a:r>
            <a:r>
              <a:rPr lang="en-US" dirty="0" err="1"/>
              <a:t>Toral</a:t>
            </a:r>
            <a:r>
              <a:rPr lang="en-US" dirty="0"/>
              <a:t> (CIEMAT)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341794-155B-4161-A3F4-C2BEE9FF2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D6F4C1D-8DEF-4C2E-92F5-63A2D0434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101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83B8E-9CE5-4243-ABB4-51A231CC6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SMACC1 conceptual design and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E761F-F3A6-4D3B-B38E-8997AC9B7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Mechanics 2D</a:t>
            </a:r>
          </a:p>
          <a:p>
            <a:pPr lvl="1"/>
            <a:r>
              <a:rPr lang="en-US" u="sng" dirty="0"/>
              <a:t>Findings/comments</a:t>
            </a:r>
          </a:p>
          <a:p>
            <a:pPr lvl="2"/>
            <a:r>
              <a:rPr lang="en-US" dirty="0"/>
              <a:t>The modeling assumptions (properties, limits, contacts) seem reasonable</a:t>
            </a:r>
          </a:p>
          <a:p>
            <a:pPr lvl="2"/>
            <a:r>
              <a:rPr lang="en-US" dirty="0"/>
              <a:t>Pre-load sensitivity analysis</a:t>
            </a:r>
          </a:p>
          <a:p>
            <a:pPr lvl="3"/>
            <a:r>
              <a:rPr lang="en-US" dirty="0"/>
              <a:t>Coil peak stress does not depend on pre-load</a:t>
            </a:r>
          </a:p>
          <a:p>
            <a:pPr lvl="3"/>
            <a:r>
              <a:rPr lang="en-US" dirty="0"/>
              <a:t>The only component that seems to benefit from an increased pre-load is the pole </a:t>
            </a:r>
          </a:p>
          <a:p>
            <a:pPr lvl="3"/>
            <a:r>
              <a:rPr lang="en-US" dirty="0"/>
              <a:t>But it is also the component that prevent from going to high pre-load because of the to peak stress at room temperature</a:t>
            </a:r>
          </a:p>
          <a:p>
            <a:pPr lvl="4"/>
            <a:r>
              <a:rPr lang="en-US" dirty="0"/>
              <a:t>Not clear what happens if pole thickness is increased</a:t>
            </a:r>
          </a:p>
          <a:p>
            <a:pPr lvl="3"/>
            <a:r>
              <a:rPr lang="en-US" dirty="0"/>
              <a:t>The shell stress increases with pre-load</a:t>
            </a:r>
          </a:p>
          <a:p>
            <a:pPr lvl="3"/>
            <a:r>
              <a:rPr lang="en-US" dirty="0"/>
              <a:t>It looks like that the horizontal preload is just aimed at decreasing the tensile stresses at the pole.</a:t>
            </a:r>
          </a:p>
          <a:p>
            <a:pPr lvl="2"/>
            <a:r>
              <a:rPr lang="en-US" dirty="0"/>
              <a:t>The bladders operate at relatively high pressure (for HL-LHC “standards”), and the additional clearance required to insert the key is traditionally hard to predict</a:t>
            </a:r>
          </a:p>
          <a:p>
            <a:pPr lvl="2"/>
            <a:r>
              <a:rPr lang="en-US" dirty="0"/>
              <a:t>A SS shell of 35 mm thickness is quite hard to produce, especially if 316 LN is considered and for a long magnet (SMACC-2)</a:t>
            </a:r>
          </a:p>
          <a:p>
            <a:pPr lvl="2"/>
            <a:r>
              <a:rPr lang="en-US" dirty="0"/>
              <a:t>If a large range or pre-load can be tolerated (which seems achievable without considering the pole stress), it would be possible to use a stainless steel shells welded without the need of tight tolerances to control the level of pre-load </a:t>
            </a:r>
            <a:r>
              <a:rPr lang="en-US" dirty="0">
                <a:sym typeface="Wingdings" panose="05000000000000000000" pitchFamily="2" charset="2"/>
              </a:rPr>
              <a:t> big advantage of this specific</a:t>
            </a:r>
            <a:r>
              <a:rPr lang="en-US" dirty="0"/>
              <a:t> design when looking at large scale production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6211B-9447-497D-928C-3D9AF1277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FFAFC6-8648-451E-8786-971582764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49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83B8E-9CE5-4243-ABB4-51A231CC6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SMACC1 conceptual design and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E761F-F3A6-4D3B-B38E-8997AC9B7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Mechanics 2D</a:t>
            </a:r>
          </a:p>
          <a:p>
            <a:pPr lvl="1"/>
            <a:r>
              <a:rPr lang="en-US" u="sng" dirty="0">
                <a:solidFill>
                  <a:srgbClr val="FF0000"/>
                </a:solidFill>
              </a:rPr>
              <a:t>Recommendation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Evaluate the coils’ displacement and its effect on field quality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Include the computation of stresses during bladder operation in the FE analysis 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Consider the option of a “stress management design” for layer 1, to “protect” the pole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Explore the option of </a:t>
            </a:r>
            <a:r>
              <a:rPr lang="en-US" dirty="0" err="1">
                <a:solidFill>
                  <a:srgbClr val="FF0000"/>
                </a:solidFill>
              </a:rPr>
              <a:t>Nitronic</a:t>
            </a:r>
            <a:r>
              <a:rPr lang="en-US" dirty="0">
                <a:solidFill>
                  <a:srgbClr val="FF0000"/>
                </a:solidFill>
              </a:rPr>
              <a:t> 40 for the pole, or a thicker pole 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Study the possibility of adding a bladder in the rod hole (although it may be difficult because of the end plate….)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6211B-9447-497D-928C-3D9AF1277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FFAFC6-8648-451E-8786-971582764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C91202-B909-4453-83B2-10C882A7F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3104" y="5649327"/>
            <a:ext cx="1438896" cy="120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704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83B8E-9CE5-4243-ABB4-51A231CC6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SMACC1 conceptual design and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E761F-F3A6-4D3B-B38E-8997AC9B7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Mechanics 3D</a:t>
            </a:r>
          </a:p>
          <a:p>
            <a:pPr lvl="1"/>
            <a:r>
              <a:rPr lang="en-US" u="sng" dirty="0"/>
              <a:t>Findings/comments</a:t>
            </a:r>
          </a:p>
          <a:p>
            <a:pPr lvl="2"/>
            <a:r>
              <a:rPr lang="en-US" dirty="0"/>
              <a:t>The modeling assumptions (contacts) seem reasonable</a:t>
            </a:r>
          </a:p>
          <a:p>
            <a:pPr lvl="3"/>
            <a:r>
              <a:rPr lang="en-US" dirty="0"/>
              <a:t>Same approach as in 2D (separation allowed – not-allowed)</a:t>
            </a:r>
          </a:p>
          <a:p>
            <a:pPr lvl="2"/>
            <a:r>
              <a:rPr lang="en-US" dirty="0"/>
              <a:t>The end pre-load allows keeping the former in contact up to 12 T</a:t>
            </a:r>
          </a:p>
          <a:p>
            <a:pPr lvl="3"/>
            <a:r>
              <a:rPr lang="en-US" dirty="0"/>
              <a:t>Axially the pre-load is the maximum achievable with the rods</a:t>
            </a:r>
          </a:p>
          <a:p>
            <a:pPr lvl="2"/>
            <a:r>
              <a:rPr lang="en-US" dirty="0"/>
              <a:t>The transition between straight section and coil ends is concerning </a:t>
            </a:r>
          </a:p>
          <a:p>
            <a:pPr lvl="3"/>
            <a:r>
              <a:rPr lang="en-US" dirty="0"/>
              <a:t>local increase in the axial strain in the transition of the formers</a:t>
            </a:r>
          </a:p>
          <a:p>
            <a:pPr lvl="2"/>
            <a:r>
              <a:rPr lang="en-US" dirty="0"/>
              <a:t>A 3D stress management option may eliminate the need of an axial pre-load </a:t>
            </a:r>
          </a:p>
          <a:p>
            <a:pPr lvl="1"/>
            <a:r>
              <a:rPr lang="en-US" u="sng" dirty="0">
                <a:solidFill>
                  <a:srgbClr val="FF0000"/>
                </a:solidFill>
              </a:rPr>
              <a:t>Recommendation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Study what happen to the coil stress if the former opens, particularly in the transitions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Study how the axial pre-load is distributed between the coils and the role of friction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Explore the option of a “locked” former to intercept axial </a:t>
            </a:r>
            <a:r>
              <a:rPr lang="en-US" dirty="0" err="1">
                <a:solidFill>
                  <a:srgbClr val="FF0000"/>
                </a:solidFill>
              </a:rPr>
              <a:t>e.m.</a:t>
            </a:r>
            <a:r>
              <a:rPr lang="en-US" dirty="0">
                <a:solidFill>
                  <a:srgbClr val="FF0000"/>
                </a:solidFill>
              </a:rPr>
              <a:t> forces</a:t>
            </a:r>
          </a:p>
          <a:p>
            <a:pPr lvl="2"/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6211B-9447-497D-928C-3D9AF1277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FFAFC6-8648-451E-8786-971582764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797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2CA2C-F31F-46C6-8D28-C33B8F634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Quench protection</a:t>
            </a:r>
            <a:br>
              <a:rPr lang="en-US" dirty="0"/>
            </a:br>
            <a:r>
              <a:rPr lang="en-US" dirty="0"/>
              <a:t>(by E. Ravaioli)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A6A6B-1A93-45A9-9FE7-A663DB4A8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Quench protection</a:t>
            </a:r>
          </a:p>
          <a:p>
            <a:pPr lvl="1"/>
            <a:r>
              <a:rPr lang="en-US" u="sng" dirty="0"/>
              <a:t>Findings/comments</a:t>
            </a:r>
          </a:p>
          <a:p>
            <a:pPr lvl="2"/>
            <a:r>
              <a:rPr lang="en-US" dirty="0"/>
              <a:t>Cable is given, so challenging quench protection</a:t>
            </a:r>
          </a:p>
          <a:p>
            <a:pPr lvl="2"/>
            <a:r>
              <a:rPr lang="en-US" dirty="0"/>
              <a:t>No quench heaters</a:t>
            </a:r>
          </a:p>
          <a:p>
            <a:pPr lvl="2"/>
            <a:r>
              <a:rPr lang="en-US" dirty="0"/>
              <a:t>AC losses (former) not included since their time-constant is too large (not helpful)</a:t>
            </a:r>
          </a:p>
          <a:p>
            <a:pPr lvl="2"/>
            <a:r>
              <a:rPr lang="en-US" dirty="0"/>
              <a:t>Protection studies were carried out in the sub-scale test</a:t>
            </a:r>
          </a:p>
          <a:p>
            <a:pPr lvl="2"/>
            <a:r>
              <a:rPr lang="en-US" dirty="0"/>
              <a:t>We noticed that “every millisecond counts”…..</a:t>
            </a:r>
          </a:p>
          <a:p>
            <a:pPr lvl="1"/>
            <a:r>
              <a:rPr lang="en-US" u="sng" dirty="0">
                <a:solidFill>
                  <a:srgbClr val="FF0000"/>
                </a:solidFill>
              </a:rPr>
              <a:t>Recommendation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Make sure that for the next magnet (SMACC2) the cable is design to chosen also based on quench protection consideration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6F76E-431F-4119-81E8-509155A6D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EA8C1A-DA0D-48C4-9AC3-F7B346AAC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395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2CA2C-F31F-46C6-8D28-C33B8F634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Magnet Technical Design Status</a:t>
            </a:r>
            <a:br>
              <a:rPr lang="en-US" dirty="0"/>
            </a:br>
            <a:r>
              <a:rPr lang="en-US" dirty="0"/>
              <a:t>(by Thomas </a:t>
            </a:r>
            <a:r>
              <a:rPr lang="en-US" dirty="0" err="1"/>
              <a:t>Michlmayr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A6A6B-1A93-45A9-9FE7-A663DB4A8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Magnet fabrication</a:t>
            </a:r>
          </a:p>
          <a:p>
            <a:pPr lvl="1"/>
            <a:r>
              <a:rPr lang="en-US" u="sng" dirty="0"/>
              <a:t>Findings/comments</a:t>
            </a:r>
          </a:p>
          <a:p>
            <a:pPr lvl="2"/>
            <a:r>
              <a:rPr lang="en-US" dirty="0"/>
              <a:t>The assumption on the expansion of LF cable is based on R2D2, which uses a different strand </a:t>
            </a:r>
          </a:p>
          <a:p>
            <a:pPr lvl="2"/>
            <a:r>
              <a:rPr lang="en-US" dirty="0"/>
              <a:t>The uncertainty in contraction during reaction (different strands) is resolved by starting with a larger gap, and then shim </a:t>
            </a:r>
          </a:p>
          <a:p>
            <a:pPr lvl="2"/>
            <a:r>
              <a:rPr lang="en-US" dirty="0"/>
              <a:t>3 mm of clearance of the end-plates cut-outs for bladder-key seems small</a:t>
            </a:r>
          </a:p>
          <a:p>
            <a:pPr lvl="2"/>
            <a:r>
              <a:rPr lang="en-US" dirty="0"/>
              <a:t>There are many parts for assembly, many in stainless steel. Be careful with differential thermal contractions during cool-down. </a:t>
            </a:r>
          </a:p>
          <a:p>
            <a:pPr lvl="2"/>
            <a:r>
              <a:rPr lang="en-US" dirty="0"/>
              <a:t>There are many bladders and many keys to control </a:t>
            </a:r>
          </a:p>
          <a:p>
            <a:pPr lvl="1"/>
            <a:r>
              <a:rPr lang="en-US" u="sng" dirty="0">
                <a:solidFill>
                  <a:srgbClr val="FF0000"/>
                </a:solidFill>
              </a:rPr>
              <a:t>Recommendation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Consider a practice/spare coil for evaluating the contraction during heat treatment </a:t>
            </a:r>
          </a:p>
          <a:p>
            <a:pPr lvl="3"/>
            <a:r>
              <a:rPr lang="en-US" dirty="0">
                <a:solidFill>
                  <a:srgbClr val="FF0000"/>
                </a:solidFill>
              </a:rPr>
              <a:t>This is related to the cable availability issue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Consider enlarging the cut-outs in the end-plate for the bladders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Make sure to have a uniform temperature profile during cool-down and during operation (add cooling channels).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6F76E-431F-4119-81E8-509155A6D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EA8C1A-DA0D-48C4-9AC3-F7B346AAC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21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2CA2C-F31F-46C6-8D28-C33B8F634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Winding splicing</a:t>
            </a:r>
            <a:br>
              <a:rPr lang="en-US" dirty="0"/>
            </a:br>
            <a:r>
              <a:rPr lang="en-US" dirty="0"/>
              <a:t>(by T. </a:t>
            </a:r>
            <a:r>
              <a:rPr lang="en-US" dirty="0" err="1"/>
              <a:t>Michlmayr</a:t>
            </a:r>
            <a:r>
              <a:rPr lang="en-US" dirty="0"/>
              <a:t> and A. </a:t>
            </a:r>
            <a:r>
              <a:rPr lang="en-US" dirty="0" err="1"/>
              <a:t>Stampfli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A6A6B-1A93-45A9-9FE7-A663DB4A8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Winding / splicing</a:t>
            </a:r>
          </a:p>
          <a:p>
            <a:pPr lvl="1"/>
            <a:r>
              <a:rPr lang="en-US" u="sng" dirty="0"/>
              <a:t>Findings/comments</a:t>
            </a:r>
          </a:p>
          <a:p>
            <a:pPr lvl="2"/>
            <a:r>
              <a:rPr lang="en-US" dirty="0"/>
              <a:t>Well defined procedure to insert the cable in the groove of the former</a:t>
            </a:r>
          </a:p>
          <a:p>
            <a:pPr lvl="2"/>
            <a:r>
              <a:rPr lang="en-US" dirty="0"/>
              <a:t>Winding tests were done with both cables</a:t>
            </a:r>
          </a:p>
          <a:p>
            <a:pPr lvl="2"/>
            <a:r>
              <a:rPr lang="en-US" dirty="0"/>
              <a:t>Rollers allow coil to contract during reaction</a:t>
            </a:r>
          </a:p>
          <a:p>
            <a:pPr lvl="2"/>
            <a:r>
              <a:rPr lang="en-US" dirty="0"/>
              <a:t>Tooling partially tested on subscale coil, but the coil is too short for a full validation</a:t>
            </a:r>
          </a:p>
          <a:p>
            <a:pPr lvl="2"/>
            <a:r>
              <a:rPr lang="en-US" dirty="0"/>
              <a:t>Extensive testing of different splice configurations: two options considered, HTS or </a:t>
            </a:r>
            <a:r>
              <a:rPr lang="en-US" dirty="0" err="1"/>
              <a:t>Nb-Ti</a:t>
            </a:r>
            <a:endParaRPr lang="en-US" dirty="0"/>
          </a:p>
          <a:p>
            <a:pPr lvl="1"/>
            <a:r>
              <a:rPr lang="en-US" u="sng" dirty="0">
                <a:solidFill>
                  <a:srgbClr val="FF0000"/>
                </a:solidFill>
              </a:rPr>
              <a:t>Recommendation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Consider a practice coil or a “few turns” coil to test the tooling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Study the scenario of a quench in the HTS splice (shunt needed?)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6F76E-431F-4119-81E8-509155A6D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EA8C1A-DA0D-48C4-9AC3-F7B346AAC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938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2CA2C-F31F-46C6-8D28-C33B8F634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Instrumentation/impregnation/electrical integrity</a:t>
            </a:r>
            <a:br>
              <a:rPr lang="en-US" dirty="0"/>
            </a:br>
            <a:r>
              <a:rPr lang="en-US" dirty="0"/>
              <a:t>(by A. </a:t>
            </a:r>
            <a:r>
              <a:rPr lang="en-US" dirty="0" err="1"/>
              <a:t>Stampfli</a:t>
            </a:r>
            <a:r>
              <a:rPr lang="en-US" dirty="0"/>
              <a:t> and A. </a:t>
            </a:r>
            <a:r>
              <a:rPr lang="en-US" dirty="0" err="1"/>
              <a:t>Brem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A6A6B-1A93-45A9-9FE7-A663DB4A8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/>
              <a:t>Findings/comments</a:t>
            </a:r>
          </a:p>
          <a:p>
            <a:pPr lvl="2"/>
            <a:r>
              <a:rPr lang="en-US" dirty="0"/>
              <a:t>Pole stress monitored with SG. It could be used to estimate the peak stress on the coil </a:t>
            </a:r>
          </a:p>
          <a:p>
            <a:pPr lvl="2"/>
            <a:r>
              <a:rPr lang="en-US" dirty="0"/>
              <a:t>Then SG on shell, rods, VT to check coil voltage</a:t>
            </a:r>
          </a:p>
          <a:p>
            <a:pPr lvl="2"/>
            <a:r>
              <a:rPr lang="en-US" dirty="0"/>
              <a:t>Overall, the instrumentation plan seems adequate and well validated by the subscale tests</a:t>
            </a:r>
          </a:p>
          <a:p>
            <a:pPr lvl="2"/>
            <a:r>
              <a:rPr lang="en-US" dirty="0"/>
              <a:t>Bladder test: 700-800 bar, which is needed to reach 450 um key interference </a:t>
            </a:r>
          </a:p>
          <a:p>
            <a:pPr lvl="2"/>
            <a:r>
              <a:rPr lang="en-US" dirty="0"/>
              <a:t>The impregnation process can be applied to long coils</a:t>
            </a:r>
          </a:p>
          <a:p>
            <a:pPr lvl="2"/>
            <a:r>
              <a:rPr lang="en-US" dirty="0"/>
              <a:t>Filled wax is a better insulator than epoxy, in theory</a:t>
            </a:r>
          </a:p>
          <a:p>
            <a:pPr lvl="2"/>
            <a:r>
              <a:rPr lang="en-US" dirty="0"/>
              <a:t>Good electrical results, but large spread</a:t>
            </a:r>
          </a:p>
          <a:p>
            <a:r>
              <a:rPr lang="en-US" u="sng" dirty="0">
                <a:solidFill>
                  <a:srgbClr val="FF0000"/>
                </a:solidFill>
              </a:rPr>
              <a:t>Recommendation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Continue with the qualification/test/characterization of properties of filled wax, as an option for future accelerators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Test to higher voltage the insulation material, to evaluate the limits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Consider the option of adding a quench antenna for the axial localization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6F76E-431F-4119-81E8-509155A6D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EA8C1A-DA0D-48C4-9AC3-F7B346AAC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92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7FEEE-4ED0-40AC-BC88-567FE1B4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SMACC1 Design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E47B0-76F0-4DAD-A2BF-54D9C1980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Some findings/comments/recommendation</a:t>
            </a:r>
          </a:p>
          <a:p>
            <a:endParaRPr lang="en-US" dirty="0"/>
          </a:p>
          <a:p>
            <a:r>
              <a:rPr lang="en-US" b="1" dirty="0"/>
              <a:t>Answers to the review questions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D1505-74BD-4D6B-BFF1-FDC316F56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10A3CB-7572-4545-919C-E6EC12328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498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D149D-E27F-42A5-ADD9-983F13762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the Review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8DB46-21BE-415D-A5FF-AB93BB064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Have the goals of the project been clearly stated and explained?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Yes, all clear and well defined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432F29-7A30-4745-8381-63BE9D156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821400-6332-4C72-9C1E-EE5BABAAA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938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F4992-BA5D-4DD4-872C-667423267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the Review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A9C1A-0F23-4771-9B3A-C82AC67DB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the design overall solid? This includes the magnetic design, protection, and mechanics.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Yes, the design is solid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Some weaknesses were identified </a:t>
            </a:r>
          </a:p>
          <a:p>
            <a:pPr lvl="3"/>
            <a:r>
              <a:rPr lang="en-US" dirty="0">
                <a:solidFill>
                  <a:srgbClr val="FF0000"/>
                </a:solidFill>
              </a:rPr>
              <a:t>Cable outer layer -&gt; QP</a:t>
            </a:r>
          </a:p>
          <a:p>
            <a:pPr lvl="3"/>
            <a:r>
              <a:rPr lang="en-US" dirty="0">
                <a:solidFill>
                  <a:srgbClr val="FF0000"/>
                </a:solidFill>
              </a:rPr>
              <a:t>Pole stress</a:t>
            </a:r>
          </a:p>
          <a:p>
            <a:pPr lvl="3"/>
            <a:r>
              <a:rPr lang="en-US" dirty="0">
                <a:solidFill>
                  <a:srgbClr val="FF0000"/>
                </a:solidFill>
              </a:rPr>
              <a:t>Bladder pressure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Some potentials also were pointed out regarding the possibility of relaxing the pre-load conditions (welded shell) and about axial “stress management”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438EA8-5E74-4734-B18A-5699EE7ED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6D3CC-A72B-4DB5-9703-A3F2FD4B5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607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EF4F2-26F2-4575-AFB5-38C28FAAF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SMACC1 Design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C57D5-2570-4091-9A12-FB58B4EA2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dirty="0"/>
              <a:t>Indico page: </a:t>
            </a:r>
            <a:r>
              <a:rPr lang="pt-BR" u="sng" dirty="0">
                <a:hlinkClick r:id="rId2"/>
              </a:rPr>
              <a:t>https://indico.psi.ch/event/16981/</a:t>
            </a:r>
            <a:r>
              <a:rPr lang="pt-BR" dirty="0"/>
              <a:t> </a:t>
            </a:r>
          </a:p>
          <a:p>
            <a:endParaRPr lang="pt-BR" dirty="0"/>
          </a:p>
          <a:p>
            <a:r>
              <a:rPr lang="pt-BR" dirty="0"/>
              <a:t>Zoom link: </a:t>
            </a:r>
            <a:r>
              <a:rPr lang="pt-BR" u="sng" dirty="0">
                <a:hlinkClick r:id="rId3"/>
              </a:rPr>
              <a:t>https://psich.zoom.us/j/3656547665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16C29F-7973-4BDD-892A-5FF14771B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DE79CD-B855-48DA-AD66-CCDABFABA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47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A3925-D7E8-4703-91D8-51CD17171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the Review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174DF-75DA-4736-906A-D9D98BB96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c. Are the parameters sufficient to validate the SMACC concept?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The SMACC1 is a good step towards the validation of stress management common coil design for FCC-</a:t>
            </a:r>
            <a:r>
              <a:rPr lang="en-US" dirty="0" err="1">
                <a:solidFill>
                  <a:srgbClr val="FF0000"/>
                </a:solidFill>
              </a:rPr>
              <a:t>hh</a:t>
            </a:r>
            <a:r>
              <a:rPr lang="en-US" dirty="0">
                <a:solidFill>
                  <a:srgbClr val="FF0000"/>
                </a:solidFill>
              </a:rPr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14D9D0-EB78-433D-8D2D-C5ED96992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80E079-252B-4DB7-BEBB-03303EB4A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0131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02C08-602F-4BF7-B670-BB5BC3A1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the Review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31AA5-9359-4667-BA51-B0D18EB6F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d. Are there any unidentified risks associated with the design?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No major risks identified 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Comments and suggestions on axial loading and pre-load were provided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Make sure that cable availability is addressed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1CDAB-A1FB-4378-8288-9FB876A66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324496-E05A-4A66-B66A-631D8D806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091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1CA5E-C4DA-49A9-AE68-E7BDC4EE8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the Review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5C37DB-D39C-4CD8-AE45-0C635C795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 Is there a sufficient level of tests and R&amp;D?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Yes, definitely</a:t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80FFC-354B-49FD-96F4-975A334C7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BF04AF-0719-40A0-9898-0C89F508C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7463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431EC-4473-4C82-ADD6-FE190DD89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the Review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36204-4FBE-448B-926F-162F94F56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the maturity of the design presented allow for continuing the engineering design phase?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Yes, go ahead!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FB012E-E127-4022-8D81-CA157B3F7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858368-0523-4A98-90EE-600E15687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7884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685A9-69B8-43BB-9222-E776D633A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76787-61DD-4990-B986-4120772A6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BE756C-982A-45DB-A067-0D4A84279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5B0A03-EB67-4613-B8E3-C02DA59A4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73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F2CC5-C693-4ED0-9A98-E268CB18D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SMACC1 Design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6EFEE-966F-4F64-B78B-F2F31F3E5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Questions for the Review Committee: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Have the goals of the project been clearly stated and explained?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Is the design overall solid? This includes the magnetic design, protection, and mechanics.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Are the parameters sufficient to validate the SMACC concept?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Are there any unidentified risks associated with the design?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Is there a sufficient level of tests and R&amp;D?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Does the maturity of the design presented allow for continuing the engineering design phase?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08E573-7316-4276-9B13-2C193A586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67553-13F4-436C-9B19-7C34EA42A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26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CC4D7-8F12-408A-9557-C1AAD50BB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6E39B-8166-42A8-9CE9-00C23946A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Thanks for inviting us to the review</a:t>
            </a:r>
          </a:p>
          <a:p>
            <a:pPr lvl="1"/>
            <a:r>
              <a:rPr lang="en-US" dirty="0"/>
              <a:t>Interesting and stimulating. </a:t>
            </a:r>
          </a:p>
          <a:p>
            <a:pPr lvl="1"/>
            <a:endParaRPr lang="en-US" dirty="0"/>
          </a:p>
          <a:p>
            <a:r>
              <a:rPr lang="en-US" dirty="0"/>
              <a:t>Very good presentations, well organized. Thanks to the all the speakers for the excellent work</a:t>
            </a:r>
          </a:p>
          <a:p>
            <a:endParaRPr lang="en-US" dirty="0"/>
          </a:p>
          <a:p>
            <a:r>
              <a:rPr lang="en-US" dirty="0"/>
              <a:t>Not much time to digest the information, sorry if we missed or misunderstood something……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F176C-172F-4C1B-8E55-1B797019F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A9312A-E9E3-480B-BCC0-0EE8B4DDB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522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7FEEE-4ED0-40AC-BC88-567FE1B4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SMACC1 Design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2E47B0-76F0-4DAD-A2BF-54D9C1980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b="1" dirty="0"/>
              <a:t>Some findings/comments/recommendations</a:t>
            </a:r>
          </a:p>
          <a:p>
            <a:endParaRPr lang="en-US" b="1" dirty="0"/>
          </a:p>
          <a:p>
            <a:r>
              <a:rPr lang="en-US" dirty="0"/>
              <a:t>Answers to the review questions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D1505-74BD-4D6B-BFF1-FDC316F56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10A3CB-7572-4545-919C-E6EC12328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541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F4E7A-50DE-4D69-BB1C-54B1FB443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</a:t>
            </a:r>
            <a:br>
              <a:rPr lang="en-US" dirty="0"/>
            </a:br>
            <a:r>
              <a:rPr lang="en-US" dirty="0"/>
              <a:t>(by B. </a:t>
            </a:r>
            <a:r>
              <a:rPr lang="en-US" dirty="0" err="1"/>
              <a:t>Auchman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11CE-57E1-43EA-856E-9A26B59CA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68000"/>
            <a:ext cx="10972800" cy="4869312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Program overview</a:t>
            </a:r>
          </a:p>
          <a:p>
            <a:pPr lvl="1"/>
            <a:r>
              <a:rPr lang="en-US" u="sng" dirty="0"/>
              <a:t>Findings/comments</a:t>
            </a:r>
          </a:p>
          <a:p>
            <a:pPr lvl="2"/>
            <a:r>
              <a:rPr lang="en-US" dirty="0"/>
              <a:t>CHART1 2016-2019: focus on CCT</a:t>
            </a:r>
          </a:p>
          <a:p>
            <a:pPr lvl="2"/>
            <a:r>
              <a:rPr lang="en-US" dirty="0"/>
              <a:t>CHART2 2020-2024</a:t>
            </a:r>
          </a:p>
          <a:p>
            <a:pPr lvl="3"/>
            <a:r>
              <a:rPr lang="en-US" dirty="0"/>
              <a:t>New laboratory, 13 people working on CHART</a:t>
            </a:r>
          </a:p>
          <a:p>
            <a:pPr lvl="3"/>
            <a:r>
              <a:rPr lang="en-GB" dirty="0"/>
              <a:t>From CCT </a:t>
            </a:r>
            <a:r>
              <a:rPr lang="en-GB" dirty="0">
                <a:sym typeface="Wingdings" panose="05000000000000000000" pitchFamily="2" charset="2"/>
              </a:rPr>
              <a:t> Stress Managed cos-theta  Stressed Managed common coil</a:t>
            </a:r>
          </a:p>
          <a:p>
            <a:pPr lvl="4"/>
            <a:r>
              <a:rPr lang="en-GB" dirty="0">
                <a:sym typeface="Wingdings" panose="05000000000000000000" pitchFamily="2" charset="2"/>
              </a:rPr>
              <a:t>“CCT, t</a:t>
            </a:r>
            <a:r>
              <a:rPr lang="en-GB" dirty="0"/>
              <a:t>he more turns the more training, showstopper for long magnets”</a:t>
            </a:r>
            <a:endParaRPr lang="en-GB" dirty="0">
              <a:sym typeface="Wingdings" panose="05000000000000000000" pitchFamily="2" charset="2"/>
            </a:endParaRPr>
          </a:p>
          <a:p>
            <a:pPr lvl="3"/>
            <a:r>
              <a:rPr lang="en-US" dirty="0"/>
              <a:t>Goal: 14 T short model, material studies, powered samples, subscales</a:t>
            </a:r>
          </a:p>
          <a:p>
            <a:pPr lvl="4"/>
            <a:r>
              <a:rPr lang="en-US" dirty="0"/>
              <a:t>For the 14 T, now common-coil design chosen </a:t>
            </a:r>
          </a:p>
          <a:p>
            <a:pPr lvl="4"/>
            <a:r>
              <a:rPr lang="en-US" dirty="0"/>
              <a:t>Box </a:t>
            </a:r>
            <a:r>
              <a:rPr lang="en-US" dirty="0">
                <a:sym typeface="Wingdings" panose="05000000000000000000" pitchFamily="2" charset="2"/>
              </a:rPr>
              <a:t> wax and filled wax with excellent training performance </a:t>
            </a:r>
          </a:p>
          <a:p>
            <a:pPr lvl="4"/>
            <a:r>
              <a:rPr lang="en-US" dirty="0">
                <a:sym typeface="Wingdings" panose="05000000000000000000" pitchFamily="2" charset="2"/>
              </a:rPr>
              <a:t>Compression box: filled wax similar to CTD-101K in terms of degradation stress</a:t>
            </a:r>
          </a:p>
          <a:p>
            <a:pPr lvl="4"/>
            <a:r>
              <a:rPr lang="en-US" dirty="0">
                <a:sym typeface="Wingdings" panose="05000000000000000000" pitchFamily="2" charset="2"/>
              </a:rPr>
              <a:t>Big box: single racetrack that fit BNL common-coil magnet, tested successfully at BNL</a:t>
            </a:r>
          </a:p>
          <a:p>
            <a:pPr lvl="4"/>
            <a:r>
              <a:rPr lang="en-US" dirty="0">
                <a:sym typeface="Wingdings" panose="05000000000000000000" pitchFamily="2" charset="2"/>
              </a:rPr>
              <a:t>Subscale SMACC1 tested successfully at CERN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3481F2-AD09-4ED2-A6F9-35ADB4405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7B018-12E5-4C05-A79E-3898B40AC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628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F4E7A-50DE-4D69-BB1C-54B1FB443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</a:t>
            </a:r>
            <a:br>
              <a:rPr lang="en-US" dirty="0"/>
            </a:br>
            <a:r>
              <a:rPr lang="en-US" dirty="0"/>
              <a:t>(by B. </a:t>
            </a:r>
            <a:r>
              <a:rPr lang="en-US" dirty="0" err="1"/>
              <a:t>Auchman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11CE-57E1-43EA-856E-9A26B59CA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68000"/>
            <a:ext cx="10972800" cy="4869312"/>
          </a:xfrm>
        </p:spPr>
        <p:txBody>
          <a:bodyPr>
            <a:normAutofit/>
          </a:bodyPr>
          <a:lstStyle/>
          <a:p>
            <a:r>
              <a:rPr lang="en-US" b="1" dirty="0"/>
              <a:t>Program overview</a:t>
            </a:r>
          </a:p>
          <a:p>
            <a:pPr lvl="1"/>
            <a:r>
              <a:rPr lang="en-US" u="sng" dirty="0"/>
              <a:t>Findings/comments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CHART3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CHART(3) 2025-2028</a:t>
            </a:r>
          </a:p>
          <a:p>
            <a:pPr lvl="4"/>
            <a:r>
              <a:rPr lang="en-US" dirty="0">
                <a:sym typeface="Wingdings" panose="05000000000000000000" pitchFamily="2" charset="2"/>
              </a:rPr>
              <a:t>Demonstrate LTS baseline technology for FCC-</a:t>
            </a:r>
            <a:r>
              <a:rPr lang="en-US" dirty="0" err="1">
                <a:sym typeface="Wingdings" panose="05000000000000000000" pitchFamily="2" charset="2"/>
              </a:rPr>
              <a:t>hh</a:t>
            </a:r>
            <a:r>
              <a:rPr lang="en-US" dirty="0">
                <a:sym typeface="Wingdings" panose="05000000000000000000" pitchFamily="2" charset="2"/>
              </a:rPr>
              <a:t> as soon as possible.</a:t>
            </a:r>
          </a:p>
          <a:p>
            <a:pPr lvl="5"/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This is what we are reviewing here. </a:t>
            </a:r>
          </a:p>
          <a:p>
            <a:pPr lvl="4"/>
            <a:r>
              <a:rPr lang="en-US" dirty="0">
                <a:sym typeface="Wingdings" panose="05000000000000000000" pitchFamily="2" charset="2"/>
              </a:rPr>
              <a:t>Develop HTS accelerator-magnet technology “as if our future depended on it.”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The current program appears to be well defined and coherent	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With box + compression box + big-box + subscale the program can rely on extremely useful R&amp;D tools to support the development of SMACC1 and SMACC2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3481F2-AD09-4ED2-A6F9-35ADB4405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7B018-12E5-4C05-A79E-3898B40AC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223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F5E08-1709-42E8-A716-3EA90297D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SMACC1 conceptual design and requirements</a:t>
            </a:r>
            <a:br>
              <a:rPr lang="en-US" dirty="0"/>
            </a:br>
            <a:r>
              <a:rPr lang="en-US" dirty="0"/>
              <a:t>(by D. Araujo)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44861-F1EF-478A-BD4F-A296D9BB2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Superconductor and magnetics</a:t>
            </a:r>
          </a:p>
          <a:p>
            <a:pPr lvl="1"/>
            <a:r>
              <a:rPr lang="en-US" u="sng" dirty="0"/>
              <a:t>Findings/comments</a:t>
            </a:r>
          </a:p>
          <a:p>
            <a:pPr lvl="2"/>
            <a:r>
              <a:rPr lang="en-US" dirty="0"/>
              <a:t>SMACC1 introduces the stress management and the asymmetric concept  </a:t>
            </a:r>
          </a:p>
          <a:p>
            <a:pPr lvl="3"/>
            <a:r>
              <a:rPr lang="en-US" dirty="0"/>
              <a:t>Stress managements (spars) between layers</a:t>
            </a:r>
          </a:p>
          <a:p>
            <a:pPr lvl="3"/>
            <a:r>
              <a:rPr lang="en-US" dirty="0"/>
              <a:t>Ribs between coil blocks</a:t>
            </a:r>
          </a:p>
          <a:p>
            <a:pPr lvl="3"/>
            <a:r>
              <a:rPr lang="en-US" dirty="0"/>
              <a:t>One racetrack coil block (L1) for field quality</a:t>
            </a:r>
          </a:p>
          <a:p>
            <a:pPr lvl="2"/>
            <a:r>
              <a:rPr lang="en-US" dirty="0"/>
              <a:t>Cable</a:t>
            </a:r>
          </a:p>
          <a:p>
            <a:pPr lvl="3"/>
            <a:r>
              <a:rPr lang="en-US" dirty="0"/>
              <a:t>Existing cables: high field used in R2D2, low field also from R2D2 but with different wire lay-out</a:t>
            </a:r>
          </a:p>
          <a:p>
            <a:pPr lvl="4"/>
            <a:r>
              <a:rPr lang="en-US" dirty="0"/>
              <a:t>The available quantity of low field cable is just enough for 4 coils (400 m)</a:t>
            </a:r>
          </a:p>
          <a:p>
            <a:pPr lvl="4"/>
            <a:r>
              <a:rPr lang="en-US" dirty="0"/>
              <a:t>No clear how much cable is available for the high-field coil</a:t>
            </a:r>
          </a:p>
          <a:p>
            <a:pPr lvl="2"/>
            <a:r>
              <a:rPr lang="en-US" dirty="0"/>
              <a:t>Goal: 12 T field with more than 20% of margin</a:t>
            </a:r>
          </a:p>
          <a:p>
            <a:pPr lvl="3"/>
            <a:r>
              <a:rPr lang="en-US" dirty="0"/>
              <a:t>with minimum training, field quality, and aiming at tooling development, and at exploring scalability in length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4852D5-943D-4452-AFE9-755AD9215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F319E1-95F6-41D8-BEC1-C87AA8E71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424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F5E08-1709-42E8-A716-3EA90297D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SMACC1 conceptual design and requirements</a:t>
            </a:r>
            <a:br>
              <a:rPr lang="en-US" dirty="0"/>
            </a:br>
            <a:r>
              <a:rPr lang="en-US" dirty="0"/>
              <a:t>(by D. Araujo)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44861-F1EF-478A-BD4F-A296D9BB2A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/>
              <a:t>Superconductor and magnetics</a:t>
            </a:r>
          </a:p>
          <a:p>
            <a:pPr lvl="1"/>
            <a:r>
              <a:rPr lang="en-US" u="sng" dirty="0"/>
              <a:t>Findings/comments</a:t>
            </a:r>
          </a:p>
          <a:p>
            <a:pPr lvl="2"/>
            <a:r>
              <a:rPr lang="en-US" dirty="0"/>
              <a:t>As a result of strand/cable geometry and cable availability, in terms of magnetics  </a:t>
            </a:r>
          </a:p>
          <a:p>
            <a:pPr lvl="3"/>
            <a:r>
              <a:rPr lang="en-US" dirty="0"/>
              <a:t>5% peak field higher than bore field</a:t>
            </a:r>
          </a:p>
          <a:p>
            <a:pPr lvl="4"/>
            <a:r>
              <a:rPr lang="en-US" dirty="0"/>
              <a:t>Interesting alternate ss-iron yoke design to increase the bore field at the same time keeping the peak field in high field coil</a:t>
            </a:r>
          </a:p>
          <a:p>
            <a:pPr lvl="3"/>
            <a:r>
              <a:rPr lang="en-US" dirty="0"/>
              <a:t>+/- 15 units geometric_ saturation</a:t>
            </a:r>
          </a:p>
          <a:p>
            <a:pPr lvl="4"/>
            <a:r>
              <a:rPr lang="en-US" dirty="0"/>
              <a:t>Looks reasonable to us</a:t>
            </a:r>
          </a:p>
          <a:p>
            <a:pPr lvl="3"/>
            <a:r>
              <a:rPr lang="en-US" dirty="0"/>
              <a:t>446.6 mm straight section for 890 mm length shell</a:t>
            </a:r>
          </a:p>
          <a:p>
            <a:pPr lvl="2"/>
            <a:r>
              <a:rPr lang="en-US" dirty="0"/>
              <a:t>SS shell: smaller compared to an Al shell </a:t>
            </a:r>
            <a:r>
              <a:rPr lang="en-US" dirty="0">
                <a:sym typeface="Wingdings" panose="05000000000000000000" pitchFamily="2" charset="2"/>
              </a:rPr>
              <a:t> smaller magnet OD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The option with Al shell with horizontal split yoke is not been presented</a:t>
            </a:r>
            <a:endParaRPr lang="en-US" dirty="0"/>
          </a:p>
          <a:p>
            <a:pPr lvl="2"/>
            <a:r>
              <a:rPr lang="en-US" dirty="0"/>
              <a:t>QP: SMACC1 not scalable to long length (because of the cable), but the goal for SMACC2 is to be protectable in long lengths</a:t>
            </a:r>
          </a:p>
          <a:p>
            <a:pPr lvl="2"/>
            <a:r>
              <a:rPr lang="en-US" dirty="0"/>
              <a:t>Intra-beam space : 250 mm as part of the requirement</a:t>
            </a:r>
          </a:p>
          <a:p>
            <a:pPr lvl="3"/>
            <a:r>
              <a:rPr lang="en-US" dirty="0"/>
              <a:t>A larger inter-beam distance would help the superconductor efficiency and decrease vertical electromagnetic forces</a:t>
            </a:r>
          </a:p>
          <a:p>
            <a:pPr lvl="4"/>
            <a:r>
              <a:rPr lang="en-US" dirty="0"/>
              <a:t>Availability of conductor also contribute to this choice</a:t>
            </a:r>
          </a:p>
          <a:p>
            <a:pPr lvl="2"/>
            <a:r>
              <a:rPr lang="en-US" dirty="0"/>
              <a:t>Overall current density and Cu current density in the low field are very high</a:t>
            </a:r>
          </a:p>
          <a:p>
            <a:pPr lvl="2"/>
            <a:r>
              <a:rPr lang="en-US" dirty="0"/>
              <a:t>Cable availability is a concern, no room for practice or spare coils  </a:t>
            </a:r>
          </a:p>
          <a:p>
            <a:pPr lvl="1"/>
            <a:r>
              <a:rPr lang="en-US" u="sng" dirty="0">
                <a:solidFill>
                  <a:srgbClr val="FF0000"/>
                </a:solidFill>
              </a:rPr>
              <a:t>Recommendation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Verify the possibility of getting additional cable for the program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Verify stability limits of the two strands/cable in operational conditions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4852D5-943D-4452-AFE9-755AD9215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January 13th,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F319E1-95F6-41D8-BEC1-C87AA8E71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333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TAP No Footer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ATAP No Footer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ATAP No Footer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2199</Words>
  <Application>Microsoft Office PowerPoint</Application>
  <PresentationFormat>Widescreen</PresentationFormat>
  <Paragraphs>252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Courier New</vt:lpstr>
      <vt:lpstr>Franklin Gothic Book</vt:lpstr>
      <vt:lpstr>Franklin Gothic Medium</vt:lpstr>
      <vt:lpstr>Wingdings</vt:lpstr>
      <vt:lpstr>Office Theme</vt:lpstr>
      <vt:lpstr>ATAP No Footer</vt:lpstr>
      <vt:lpstr>1_ATAP No Footer</vt:lpstr>
      <vt:lpstr>2_ATAP No Footer</vt:lpstr>
      <vt:lpstr>PSI SMACC1 Design Review</vt:lpstr>
      <vt:lpstr>PSI SMACC1 Design Review</vt:lpstr>
      <vt:lpstr>PSI SMACC1 Design Review</vt:lpstr>
      <vt:lpstr>General comments</vt:lpstr>
      <vt:lpstr>PSI SMACC1 Design Review</vt:lpstr>
      <vt:lpstr>Overview (by B. Auchman)</vt:lpstr>
      <vt:lpstr>Overview (by B. Auchman)</vt:lpstr>
      <vt:lpstr>SMACC1 conceptual design and requirements (by D. Araujo)</vt:lpstr>
      <vt:lpstr>SMACC1 conceptual design and requirements (by D. Araujo)</vt:lpstr>
      <vt:lpstr>SMACC1 conceptual design and requirements</vt:lpstr>
      <vt:lpstr>SMACC1 conceptual design and requirements</vt:lpstr>
      <vt:lpstr>SMACC1 conceptual design and requirements</vt:lpstr>
      <vt:lpstr>Quench protection (by E. Ravaioli)</vt:lpstr>
      <vt:lpstr>Magnet Technical Design Status (by Thomas Michlmayr)</vt:lpstr>
      <vt:lpstr>Winding splicing (by T. Michlmayr and A. Stampfli)</vt:lpstr>
      <vt:lpstr>Instrumentation/impregnation/electrical integrity (by A. Stampfli and A. Brem)</vt:lpstr>
      <vt:lpstr>PSI SMACC1 Design Review</vt:lpstr>
      <vt:lpstr>Questions for the Review Committee</vt:lpstr>
      <vt:lpstr>Questions for the Review Committee</vt:lpstr>
      <vt:lpstr>Questions for the Review Committee</vt:lpstr>
      <vt:lpstr>Questions for the Review Committee</vt:lpstr>
      <vt:lpstr>Questions for the Review Committee</vt:lpstr>
      <vt:lpstr>Questions for the Review Committee</vt:lpstr>
      <vt:lpstr>Appendix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LBNL LARP Effort – Ian Pong</dc:title>
  <dc:creator>Ian Pong</dc:creator>
  <cp:lastModifiedBy>Martins Araujo Douglas</cp:lastModifiedBy>
  <cp:revision>2758</cp:revision>
  <cp:lastPrinted>2023-09-05T23:33:26Z</cp:lastPrinted>
  <dcterms:created xsi:type="dcterms:W3CDTF">2013-02-14T18:56:39Z</dcterms:created>
  <dcterms:modified xsi:type="dcterms:W3CDTF">2025-04-14T07:31:06Z</dcterms:modified>
</cp:coreProperties>
</file>