
<file path=[Content_Types].xml><?xml version="1.0" encoding="utf-8"?>
<Types xmlns="http://schemas.openxmlformats.org/package/2006/content-types">
  <Default Extension="emf" ContentType="image/x-emf"/>
  <Default Extension="glb" ContentType="model/gltf.binary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tiff" ContentType="image/tiff"/>
  <Default Extension="wdp" ContentType="image/vnd.ms-photo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7" r:id="rId4"/>
  </p:sldMasterIdLst>
  <p:notesMasterIdLst>
    <p:notesMasterId r:id="rId29"/>
  </p:notesMasterIdLst>
  <p:handoutMasterIdLst>
    <p:handoutMasterId r:id="rId30"/>
  </p:handoutMasterIdLst>
  <p:sldIdLst>
    <p:sldId id="284" r:id="rId5"/>
    <p:sldId id="2402" r:id="rId6"/>
    <p:sldId id="2403" r:id="rId7"/>
    <p:sldId id="2404" r:id="rId8"/>
    <p:sldId id="2406" r:id="rId9"/>
    <p:sldId id="2400" r:id="rId10"/>
    <p:sldId id="2422" r:id="rId11"/>
    <p:sldId id="1550" r:id="rId12"/>
    <p:sldId id="2334" r:id="rId13"/>
    <p:sldId id="2426" r:id="rId14"/>
    <p:sldId id="1535" r:id="rId15"/>
    <p:sldId id="1434" r:id="rId16"/>
    <p:sldId id="995" r:id="rId17"/>
    <p:sldId id="2409" r:id="rId18"/>
    <p:sldId id="1492" r:id="rId19"/>
    <p:sldId id="1576" r:id="rId20"/>
    <p:sldId id="1584" r:id="rId21"/>
    <p:sldId id="2424" r:id="rId22"/>
    <p:sldId id="2425" r:id="rId23"/>
    <p:sldId id="2423" r:id="rId24"/>
    <p:sldId id="2412" r:id="rId25"/>
    <p:sldId id="2413" r:id="rId26"/>
    <p:sldId id="2414" r:id="rId27"/>
    <p:sldId id="2417" r:id="rId28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AB7942"/>
    <a:srgbClr val="4B5C6B"/>
    <a:srgbClr val="F0F0F0"/>
    <a:srgbClr val="CBCCF5"/>
    <a:srgbClr val="E7E7FA"/>
    <a:srgbClr val="EBE7F9"/>
    <a:srgbClr val="D5CCF2"/>
    <a:srgbClr val="FF66FF"/>
    <a:srgbClr val="F5F5F5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Keine Formatvorlage, Tabellenraster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42" autoAdjust="0"/>
    <p:restoredTop sz="90691" autoAdjust="0"/>
  </p:normalViewPr>
  <p:slideViewPr>
    <p:cSldViewPr showGuides="1">
      <p:cViewPr>
        <p:scale>
          <a:sx n="86" d="100"/>
          <a:sy n="86" d="100"/>
        </p:scale>
        <p:origin x="392" y="640"/>
      </p:cViewPr>
      <p:guideLst/>
    </p:cSldViewPr>
  </p:slideViewPr>
  <p:outlineViewPr>
    <p:cViewPr>
      <p:scale>
        <a:sx n="33" d="100"/>
        <a:sy n="33" d="100"/>
      </p:scale>
      <p:origin x="0" y="-1594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7" d="100"/>
        <a:sy n="77" d="100"/>
      </p:scale>
      <p:origin x="0" y="0"/>
    </p:cViewPr>
  </p:sorterViewPr>
  <p:notesViewPr>
    <p:cSldViewPr>
      <p:cViewPr varScale="1">
        <p:scale>
          <a:sx n="96" d="100"/>
          <a:sy n="96" d="100"/>
        </p:scale>
        <p:origin x="3538" y="5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handoutMaster" Target="handoutMasters/handoutMaster1.xml"/><Relationship Id="rId8" Type="http://schemas.openxmlformats.org/officeDocument/2006/relationships/slide" Target="slides/slide4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476672" y="229395"/>
            <a:ext cx="4320480" cy="310159"/>
          </a:xfrm>
          <a:prstGeom prst="rect">
            <a:avLst/>
          </a:prstGeom>
        </p:spPr>
        <p:txBody>
          <a:bodyPr vert="horz" lIns="0" tIns="0" rIns="0" bIns="0" rtlCol="0"/>
          <a:lstStyle>
            <a:lvl1pPr algn="l">
              <a:defRPr sz="1200"/>
            </a:lvl1pPr>
          </a:lstStyle>
          <a:p>
            <a:r>
              <a:rPr lang="de-CH" sz="900"/>
              <a:t>Kopfzeilentext</a:t>
            </a:r>
            <a:endParaRPr lang="de-CH" sz="900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5137720" y="229395"/>
            <a:ext cx="1243608" cy="310159"/>
          </a:xfrm>
          <a:prstGeom prst="rect">
            <a:avLst/>
          </a:prstGeom>
        </p:spPr>
        <p:txBody>
          <a:bodyPr vert="horz" lIns="0" tIns="0" rIns="0" bIns="0" rtlCol="0"/>
          <a:lstStyle>
            <a:lvl1pPr algn="r">
              <a:defRPr sz="1200"/>
            </a:lvl1pPr>
          </a:lstStyle>
          <a:p>
            <a:fld id="{EEC665CA-D682-48EC-95D2-126FD6449D65}" type="datetime1">
              <a:rPr lang="de-CH" sz="900" smtClean="0"/>
              <a:t>12.01.25</a:t>
            </a:fld>
            <a:endParaRPr lang="de-CH" sz="90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476672" y="8489144"/>
            <a:ext cx="4320480" cy="331331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l">
              <a:defRPr sz="1200"/>
            </a:lvl1pPr>
          </a:lstStyle>
          <a:p>
            <a:r>
              <a:rPr lang="de-CH" sz="900"/>
              <a:t>Fusszeilentext</a:t>
            </a:r>
            <a:endParaRPr lang="de-CH" sz="9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5137720" y="8489146"/>
            <a:ext cx="1243608" cy="331329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/>
            </a:lvl1pPr>
          </a:lstStyle>
          <a:p>
            <a:fld id="{2CEDAA2C-602C-494B-9BFF-F0D7FF14E319}" type="slidenum">
              <a:rPr lang="de-CH" sz="900" smtClean="0"/>
              <a:t>‹#›</a:t>
            </a:fld>
            <a:endParaRPr lang="de-CH" sz="900" dirty="0"/>
          </a:p>
        </p:txBody>
      </p:sp>
    </p:spTree>
    <p:extLst>
      <p:ext uri="{BB962C8B-B14F-4D97-AF65-F5344CB8AC3E}">
        <p14:creationId xmlns:p14="http://schemas.microsoft.com/office/powerpoint/2010/main" val="162500267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extLst>
    <p:ext uri="{56416CCD-93CA-4268-BC5B-53C4BB910035}">
      <p15:sldGuideLst xmlns:p15="http://schemas.microsoft.com/office/powerpoint/2012/main">
        <p15:guide id="1" orient="horz" pos="2880" userDrawn="1">
          <p15:clr>
            <a:srgbClr val="F26B43"/>
          </p15:clr>
        </p15:guide>
        <p15:guide id="2" pos="2160" userDrawn="1">
          <p15:clr>
            <a:srgbClr val="F26B43"/>
          </p15:clr>
        </p15:guide>
      </p15:sldGuideLst>
    </p:ext>
  </p:extLst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olienbildplatzhalter 11"/>
          <p:cNvSpPr>
            <a:spLocks noGrp="1" noRot="1" noChangeAspect="1"/>
          </p:cNvSpPr>
          <p:nvPr>
            <p:ph type="sldImg" idx="2"/>
          </p:nvPr>
        </p:nvSpPr>
        <p:spPr>
          <a:xfrm>
            <a:off x="764704" y="899592"/>
            <a:ext cx="5560412" cy="3127732"/>
          </a:xfrm>
          <a:prstGeom prst="rect">
            <a:avLst/>
          </a:prstGeom>
          <a:noFill/>
          <a:ln w="3175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CH"/>
          </a:p>
        </p:txBody>
      </p:sp>
      <p:sp>
        <p:nvSpPr>
          <p:cNvPr id="14" name="Fußzeilenplatzhalter 13"/>
          <p:cNvSpPr>
            <a:spLocks noGrp="1"/>
          </p:cNvSpPr>
          <p:nvPr>
            <p:ph type="ftr" sz="quarter" idx="4"/>
          </p:nvPr>
        </p:nvSpPr>
        <p:spPr>
          <a:xfrm>
            <a:off x="775244" y="8712000"/>
            <a:ext cx="2230428" cy="179512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l">
              <a:defRPr sz="900"/>
            </a:lvl1pPr>
          </a:lstStyle>
          <a:p>
            <a:r>
              <a:rPr lang="de-CH" dirty="0"/>
              <a:t>Fusszeilentext</a:t>
            </a:r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5"/>
          </p:nvPr>
        </p:nvSpPr>
        <p:spPr>
          <a:xfrm>
            <a:off x="5462663" y="8712000"/>
            <a:ext cx="871173" cy="179512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r">
              <a:defRPr sz="900"/>
            </a:lvl1pPr>
          </a:lstStyle>
          <a:p>
            <a:fld id="{83C81C81-E364-4366-A610-2DB15FF98538}" type="slidenum">
              <a:rPr lang="de-CH" smtClean="0"/>
              <a:pPr/>
              <a:t>‹#›</a:t>
            </a:fld>
            <a:endParaRPr lang="de-CH" dirty="0"/>
          </a:p>
        </p:txBody>
      </p:sp>
      <p:sp>
        <p:nvSpPr>
          <p:cNvPr id="16" name="Notizenplatzhalter 15"/>
          <p:cNvSpPr>
            <a:spLocks noGrp="1"/>
          </p:cNvSpPr>
          <p:nvPr>
            <p:ph type="body" sz="quarter" idx="3"/>
          </p:nvPr>
        </p:nvSpPr>
        <p:spPr>
          <a:xfrm>
            <a:off x="773424" y="4283968"/>
            <a:ext cx="5560412" cy="4248472"/>
          </a:xfrm>
          <a:prstGeom prst="rect">
            <a:avLst/>
          </a:prstGeom>
        </p:spPr>
        <p:txBody>
          <a:bodyPr vert="horz" lIns="0" tIns="0" rIns="0" bIns="0" rtlCol="0"/>
          <a:lstStyle/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17" name="Datumsplatzhalter 16"/>
          <p:cNvSpPr>
            <a:spLocks noGrp="1"/>
          </p:cNvSpPr>
          <p:nvPr>
            <p:ph type="dt" idx="1"/>
          </p:nvPr>
        </p:nvSpPr>
        <p:spPr>
          <a:xfrm>
            <a:off x="4229809" y="425838"/>
            <a:ext cx="2095308" cy="185722"/>
          </a:xfrm>
          <a:prstGeom prst="rect">
            <a:avLst/>
          </a:prstGeom>
        </p:spPr>
        <p:txBody>
          <a:bodyPr vert="horz" lIns="0" tIns="0" rIns="0" bIns="0" rtlCol="0"/>
          <a:lstStyle>
            <a:lvl1pPr algn="r">
              <a:defRPr sz="900"/>
            </a:lvl1pPr>
          </a:lstStyle>
          <a:p>
            <a:fld id="{A17AAF7D-4283-4014-80F4-26E915FEACF8}" type="datetime1">
              <a:rPr lang="de-CH" smtClean="0"/>
              <a:t>12.01.25</a:t>
            </a:fld>
            <a:endParaRPr lang="de-CH" dirty="0"/>
          </a:p>
        </p:txBody>
      </p:sp>
      <p:sp>
        <p:nvSpPr>
          <p:cNvPr id="18" name="Kopfzeilenplatzhalter 17"/>
          <p:cNvSpPr>
            <a:spLocks noGrp="1"/>
          </p:cNvSpPr>
          <p:nvPr>
            <p:ph type="hdr" sz="quarter"/>
          </p:nvPr>
        </p:nvSpPr>
        <p:spPr>
          <a:xfrm>
            <a:off x="764704" y="432000"/>
            <a:ext cx="3249080" cy="179560"/>
          </a:xfrm>
          <a:prstGeom prst="rect">
            <a:avLst/>
          </a:prstGeom>
        </p:spPr>
        <p:txBody>
          <a:bodyPr vert="horz" lIns="0" tIns="0" rIns="0" bIns="0" rtlCol="0"/>
          <a:lstStyle>
            <a:lvl1pPr algn="l">
              <a:defRPr sz="900"/>
            </a:lvl1pPr>
          </a:lstStyle>
          <a:p>
            <a:r>
              <a:rPr lang="de-CH"/>
              <a:t>Kopfzeilentext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11709705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spcAft>
        <a:spcPts val="600"/>
      </a:spcAft>
      <a:defRPr sz="1100" kern="1200">
        <a:solidFill>
          <a:schemeClr val="tx1"/>
        </a:solidFill>
        <a:latin typeface="+mn-lt"/>
        <a:ea typeface="+mn-ea"/>
        <a:cs typeface="+mn-cs"/>
      </a:defRPr>
    </a:lvl1pPr>
    <a:lvl2pPr marL="177800" indent="-177800" algn="l" defTabSz="914400" rtl="0" eaLnBrk="1" latinLnBrk="0" hangingPunct="1">
      <a:spcAft>
        <a:spcPts val="600"/>
      </a:spcAft>
      <a:buFont typeface="Arial" panose="020B0604020202020204" pitchFamily="34" charset="0"/>
      <a:buChar char="‒"/>
      <a:defRPr sz="1100" kern="1200">
        <a:solidFill>
          <a:schemeClr val="tx1"/>
        </a:solidFill>
        <a:latin typeface="+mn-lt"/>
        <a:ea typeface="+mn-ea"/>
        <a:cs typeface="+mn-cs"/>
      </a:defRPr>
    </a:lvl2pPr>
    <a:lvl3pPr marL="357188" indent="-179388" algn="l" defTabSz="914400" rtl="0" eaLnBrk="1" latinLnBrk="0" hangingPunct="1">
      <a:spcAft>
        <a:spcPts val="600"/>
      </a:spcAft>
      <a:buFont typeface="Arial" panose="020B0604020202020204" pitchFamily="34" charset="0"/>
      <a:buChar char="‒"/>
      <a:defRPr sz="1100" kern="1200">
        <a:solidFill>
          <a:schemeClr val="tx1"/>
        </a:solidFill>
        <a:latin typeface="+mn-lt"/>
        <a:ea typeface="+mn-ea"/>
        <a:cs typeface="+mn-cs"/>
      </a:defRPr>
    </a:lvl3pPr>
    <a:lvl4pPr marL="534988" indent="-177800" algn="l" defTabSz="914400" rtl="0" eaLnBrk="1" latinLnBrk="0" hangingPunct="1">
      <a:spcAft>
        <a:spcPts val="600"/>
      </a:spcAft>
      <a:buFont typeface="Arial" panose="020B0604020202020204" pitchFamily="34" charset="0"/>
      <a:buChar char="‒"/>
      <a:defRPr sz="1100" kern="1200">
        <a:solidFill>
          <a:schemeClr val="tx1"/>
        </a:solidFill>
        <a:latin typeface="+mn-lt"/>
        <a:ea typeface="+mn-ea"/>
        <a:cs typeface="+mn-cs"/>
      </a:defRPr>
    </a:lvl4pPr>
    <a:lvl5pPr marL="720725" indent="-185738" algn="l" defTabSz="914400" rtl="0" eaLnBrk="1" latinLnBrk="0" hangingPunct="1">
      <a:spcAft>
        <a:spcPts val="600"/>
      </a:spcAft>
      <a:buFont typeface="Arial" panose="020B0604020202020204" pitchFamily="34" charset="0"/>
      <a:buChar char="‒"/>
      <a:defRPr sz="11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  <p:extLst>
    <p:ext uri="{620B2872-D7B9-4A21-9093-7833F8D536E1}">
      <p15:sldGuideLst xmlns:p15="http://schemas.microsoft.com/office/powerpoint/2012/main">
        <p15:guide id="1" orient="horz" pos="2880" userDrawn="1">
          <p15:clr>
            <a:srgbClr val="F26B43"/>
          </p15:clr>
        </p15:guide>
        <p15:guide id="2" pos="2160" userDrawn="1">
          <p15:clr>
            <a:srgbClr val="F26B43"/>
          </p15:clr>
        </p15:guide>
      </p15:sldGuideLst>
    </p:ext>
  </p:extLst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65175" y="900113"/>
            <a:ext cx="5559425" cy="31273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LBNL is preparing a wax impregnated subscale CCT magnet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C696245-F065-0B47-B74E-D5003861FD61}" type="slidenum">
              <a:rPr lang="de-DE" smtClean="0"/>
              <a:pPr>
                <a:defRPr/>
              </a:pPr>
              <a:t>11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813257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65175" y="900113"/>
            <a:ext cx="5559425" cy="31273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3C81C81-E364-4366-A610-2DB15FF98538}" type="slidenum">
              <a:rPr lang="de-CH" smtClean="0"/>
              <a:pPr/>
              <a:t>17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4600388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emf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emf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emf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Blu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>
            <a:extLst>
              <a:ext uri="{FF2B5EF4-FFF2-40B4-BE49-F238E27FC236}">
                <a16:creationId xmlns:a16="http://schemas.microsoft.com/office/drawing/2014/main" id="{4DA2638D-B38B-003C-CEF8-94606F0C047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386" y="1558"/>
            <a:ext cx="12189228" cy="6854883"/>
          </a:xfrm>
          <a:prstGeom prst="rect">
            <a:avLst/>
          </a:prstGeom>
        </p:spPr>
      </p:pic>
      <p:pic>
        <p:nvPicPr>
          <p:cNvPr id="10" name="Grafik 9">
            <a:extLst>
              <a:ext uri="{FF2B5EF4-FFF2-40B4-BE49-F238E27FC236}">
                <a16:creationId xmlns:a16="http://schemas.microsoft.com/office/drawing/2014/main" id="{AB1FE6A2-0C6A-9BEE-D675-F84989D3C0D8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31137" y="358671"/>
            <a:ext cx="1773820" cy="73007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5854"/>
            <a:ext cx="8045451" cy="2007994"/>
          </a:xfrm>
        </p:spPr>
        <p:txBody>
          <a:bodyPr anchor="b"/>
          <a:lstStyle>
            <a:lvl1pPr algn="l">
              <a:lnSpc>
                <a:spcPct val="92000"/>
              </a:lnSpc>
              <a:defRPr sz="4200"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8045451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19A7B534-9AA2-7BDC-83B8-A11FF9792BE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502"/>
          <a:stretch/>
        </p:blipFill>
        <p:spPr>
          <a:xfrm>
            <a:off x="2532062" y="536705"/>
            <a:ext cx="2162109" cy="4032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569904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ing Green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FEA707-816F-4DBF-9FC1-48440001C7D7}" type="datetime1">
              <a:rPr lang="de-CH" noProof="0" smtClean="0"/>
              <a:t>12.01.25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38A5E6FE-0D37-3DFF-F3B7-73A91BE8460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1292087"/>
            <a:ext cx="8964613" cy="4729302"/>
          </a:xfrm>
        </p:spPr>
        <p:txBody>
          <a:bodyPr/>
          <a:lstStyle>
            <a:lvl1pPr>
              <a:defRPr sz="4200"/>
            </a:lvl1pPr>
            <a:lvl2pPr marL="0" indent="0">
              <a:buFontTx/>
              <a:buNone/>
              <a:defRPr/>
            </a:lvl2pPr>
            <a:lvl3pPr marL="250825" indent="-250825">
              <a:defRPr/>
            </a:lvl3pPr>
          </a:lstStyle>
          <a:p>
            <a:pPr lvl="0"/>
            <a:r>
              <a:rPr lang="en-GB" noProof="0" dirty="0"/>
              <a:t>Section Heading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6397580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ing Yellow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B385C-7712-4F59-90E0-BF5F17A76AFF}" type="datetime1">
              <a:rPr lang="de-CH" noProof="0" smtClean="0"/>
              <a:t>12.01.25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38A5E6FE-0D37-3DFF-F3B7-73A91BE8460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1292087"/>
            <a:ext cx="8964613" cy="4729302"/>
          </a:xfrm>
        </p:spPr>
        <p:txBody>
          <a:bodyPr/>
          <a:lstStyle>
            <a:lvl1pPr>
              <a:defRPr sz="4200"/>
            </a:lvl1pPr>
            <a:lvl2pPr marL="0" indent="0">
              <a:buFontTx/>
              <a:buNone/>
              <a:defRPr/>
            </a:lvl2pPr>
            <a:lvl3pPr marL="250825" indent="-250825">
              <a:defRPr/>
            </a:lvl3pPr>
          </a:lstStyle>
          <a:p>
            <a:pPr lvl="0"/>
            <a:r>
              <a:rPr lang="en-GB" noProof="0" dirty="0"/>
              <a:t>Section Heading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8225316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id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695325" y="1376773"/>
            <a:ext cx="8964613" cy="4644616"/>
          </a:xfrm>
        </p:spPr>
        <p:txBody>
          <a:bodyPr/>
          <a:lstStyle>
            <a:lvl1pPr defTabSz="984250">
              <a:tabLst>
                <a:tab pos="536575" algn="l"/>
              </a:tabLst>
              <a:defRPr/>
            </a:lvl1pPr>
            <a:lvl2pPr>
              <a:tabLst>
                <a:tab pos="536575" algn="l"/>
              </a:tabLst>
              <a:defRPr/>
            </a:lvl2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5E6CB-B32D-41BB-A431-31ACE27797AC}" type="datetime1">
              <a:rPr lang="de-CH" noProof="0" smtClean="0"/>
              <a:t>12.01.25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Titel 6">
            <a:extLst>
              <a:ext uri="{FF2B5EF4-FFF2-40B4-BE49-F238E27FC236}">
                <a16:creationId xmlns:a16="http://schemas.microsoft.com/office/drawing/2014/main" id="{A939BEE7-204C-1008-67F3-C8FC6E64EBA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</p:spTree>
    <p:extLst>
      <p:ext uri="{BB962C8B-B14F-4D97-AF65-F5344CB8AC3E}">
        <p14:creationId xmlns:p14="http://schemas.microsoft.com/office/powerpoint/2010/main" val="47957045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Extra wid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695325" y="1376773"/>
            <a:ext cx="10801349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6963D4-5156-42CD-86D2-F9C48C35F25C}" type="datetime1">
              <a:rPr lang="de-CH" noProof="0" smtClean="0"/>
              <a:t>12.01.25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406510998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695326" y="1376773"/>
            <a:ext cx="5291476" cy="4644616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008EA-072D-4E88-A4E3-7561DD02B0D9}" type="datetime1">
              <a:rPr lang="de-CH" noProof="0" smtClean="0"/>
              <a:t>12.01.25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8" name="Inhaltsplatzhalter 2">
            <a:extLst>
              <a:ext uri="{FF2B5EF4-FFF2-40B4-BE49-F238E27FC236}">
                <a16:creationId xmlns:a16="http://schemas.microsoft.com/office/drawing/2014/main" id="{03327075-DC64-5DAB-E02B-8A18CBF5A994}"/>
              </a:ext>
            </a:extLst>
          </p:cNvPr>
          <p:cNvSpPr>
            <a:spLocks noGrp="1"/>
          </p:cNvSpPr>
          <p:nvPr>
            <p:ph idx="13" hasCustomPrompt="1"/>
          </p:nvPr>
        </p:nvSpPr>
        <p:spPr>
          <a:xfrm>
            <a:off x="6205201" y="1376773"/>
            <a:ext cx="5291474" cy="4644616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3878828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695325" y="1376773"/>
            <a:ext cx="5292725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F872E-A9CB-4516-A020-A04A2928C07F}" type="datetime1">
              <a:rPr lang="de-CH" noProof="0" smtClean="0"/>
              <a:t>12.01.25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203948" y="1449389"/>
            <a:ext cx="5292725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359939124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6203950" y="1376773"/>
            <a:ext cx="5292724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FD1A0-E3CA-4CD4-9E05-451A1800B6F9}" type="datetime1">
              <a:rPr lang="de-CH" noProof="0" smtClean="0"/>
              <a:t>12.01.25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95326" y="1449389"/>
            <a:ext cx="5292724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281357385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id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5" name="Bildplatzhalter 4">
            <a:extLst>
              <a:ext uri="{FF2B5EF4-FFF2-40B4-BE49-F238E27FC236}">
                <a16:creationId xmlns:a16="http://schemas.microsoft.com/office/drawing/2014/main" id="{1024D5AC-18B7-42A0-8763-5161D9B6B298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95325" y="1449389"/>
            <a:ext cx="8964613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BEB216CB-AE9D-4C01-AD48-4B7915875192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D62EE5DD-8223-4F0C-9C85-5070DE4DBF46}" type="datetime1">
              <a:rPr lang="de-CH" noProof="0" smtClean="0"/>
              <a:t>12.01.25</a:t>
            </a:fld>
            <a:endParaRPr lang="en-GB" noProof="0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43E67269-0443-40A6-8D53-CF9C30AE7206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FD2179C-3288-47A5-A587-1B7255A2C3E5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245175380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115EF-DBE8-4715-8E4D-3572642C6FC2}" type="datetime1">
              <a:rPr lang="de-CH" noProof="0" smtClean="0"/>
              <a:t>12.01.25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95326" y="1449389"/>
            <a:ext cx="5292724" cy="457199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8" name="Bildplatzhalter 4">
            <a:extLst>
              <a:ext uri="{FF2B5EF4-FFF2-40B4-BE49-F238E27FC236}">
                <a16:creationId xmlns:a16="http://schemas.microsoft.com/office/drawing/2014/main" id="{17580FB4-DD13-1B0D-5A9E-15F0A7CB65B4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203948" y="1449389"/>
            <a:ext cx="5292725" cy="457199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315293255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wid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54A55-A700-485F-B5C2-827481B42513}" type="datetime1">
              <a:rPr lang="de-CH" noProof="0" smtClean="0"/>
              <a:t>12.01.25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9"/>
            <a:ext cx="7129461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9" name="Inhaltsplatzhalter 2">
            <a:extLst>
              <a:ext uri="{FF2B5EF4-FFF2-40B4-BE49-F238E27FC236}">
                <a16:creationId xmlns:a16="http://schemas.microsoft.com/office/drawing/2014/main" id="{F99B93C7-FD88-F860-2772-AA3BFEC82DB3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1376773"/>
            <a:ext cx="3455988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1737062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Dark Blue"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>
            <a:extLst>
              <a:ext uri="{FF2B5EF4-FFF2-40B4-BE49-F238E27FC236}">
                <a16:creationId xmlns:a16="http://schemas.microsoft.com/office/drawing/2014/main" id="{6E0B8465-E746-9D70-F459-A9E689DBA5B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384" y="1948"/>
            <a:ext cx="12190615" cy="6855662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9388"/>
            <a:ext cx="8045451" cy="2004460"/>
          </a:xfrm>
        </p:spPr>
        <p:txBody>
          <a:bodyPr anchor="b"/>
          <a:lstStyle>
            <a:lvl1pPr algn="l">
              <a:lnSpc>
                <a:spcPct val="92000"/>
              </a:lnSpc>
              <a:defRPr sz="4200"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8045451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31137" y="358671"/>
            <a:ext cx="1773820" cy="730070"/>
          </a:xfrm>
          <a:prstGeom prst="rect">
            <a:avLst/>
          </a:prstGeom>
        </p:spPr>
      </p:pic>
      <p:pic>
        <p:nvPicPr>
          <p:cNvPr id="5" name="Grafik 4">
            <a:extLst>
              <a:ext uri="{FF2B5EF4-FFF2-40B4-BE49-F238E27FC236}">
                <a16:creationId xmlns:a16="http://schemas.microsoft.com/office/drawing/2014/main" id="{28DCFFAF-CE03-EAAE-EF7B-2D9CE7DA647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502"/>
          <a:stretch/>
        </p:blipFill>
        <p:spPr>
          <a:xfrm>
            <a:off x="2532062" y="536705"/>
            <a:ext cx="2162109" cy="4032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516847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two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BE1C9E-DE46-47F4-999C-A6440E82C6E8}" type="datetime1">
              <a:rPr lang="de-CH" noProof="0" smtClean="0"/>
              <a:t>12.01.25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9"/>
            <a:ext cx="3457575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FB98D413-4196-B49D-71B4-7CED7EED69F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9" name="Inhaltsplatzhalter 2">
            <a:extLst>
              <a:ext uri="{FF2B5EF4-FFF2-40B4-BE49-F238E27FC236}">
                <a16:creationId xmlns:a16="http://schemas.microsoft.com/office/drawing/2014/main" id="{C5A45EC1-6C70-C75B-70A0-557B1FE6DA34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1376773"/>
            <a:ext cx="3455988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37243207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three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A02DA9-A50D-40A4-A931-BC275A2EBFA0}" type="datetime1">
              <a:rPr lang="de-CH" noProof="0" smtClean="0"/>
              <a:t>12.01.25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8"/>
            <a:ext cx="3457575" cy="217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FB98D413-4196-B49D-71B4-7CED7EED69F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1" name="Bildplatzhalter 4">
            <a:extLst>
              <a:ext uri="{FF2B5EF4-FFF2-40B4-BE49-F238E27FC236}">
                <a16:creationId xmlns:a16="http://schemas.microsoft.com/office/drawing/2014/main" id="{FDF6C985-A691-B0CD-8A11-7C955F324589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4367213" y="3843389"/>
            <a:ext cx="3457575" cy="217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C772A35F-591D-5A80-72BC-28B068C3A562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1376773"/>
            <a:ext cx="3455988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9204250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four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B39A11-DEB0-4E52-A890-5DCCA2942D1F}" type="datetime1">
              <a:rPr lang="de-CH" noProof="0" smtClean="0"/>
              <a:t>12.01.25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8"/>
            <a:ext cx="3457575" cy="217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FB98D413-4196-B49D-71B4-7CED7EED69F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217799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1" name="Bildplatzhalter 4">
            <a:extLst>
              <a:ext uri="{FF2B5EF4-FFF2-40B4-BE49-F238E27FC236}">
                <a16:creationId xmlns:a16="http://schemas.microsoft.com/office/drawing/2014/main" id="{FDF6C985-A691-B0CD-8A11-7C955F324589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4367213" y="3843389"/>
            <a:ext cx="3457575" cy="217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9" name="Bildplatzhalter 4">
            <a:extLst>
              <a:ext uri="{FF2B5EF4-FFF2-40B4-BE49-F238E27FC236}">
                <a16:creationId xmlns:a16="http://schemas.microsoft.com/office/drawing/2014/main" id="{CE065AA4-86F5-4BAD-ED9D-98129FDEFEF4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8040688" y="3843387"/>
            <a:ext cx="3455986" cy="2178001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089D7F61-76FC-5B15-D914-2BB427BF7163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1376773"/>
            <a:ext cx="3455988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71383495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tall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43221E-9575-4F07-B839-745025E02771}" type="datetime1">
              <a:rPr lang="de-CH" noProof="0" smtClean="0"/>
              <a:t>12.01.25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EED849DD-27BF-60D5-0E2A-BC6C9A827ACC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5" y="1376773"/>
            <a:ext cx="7129463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13" name="Bildplatzhalter 4">
            <a:extLst>
              <a:ext uri="{FF2B5EF4-FFF2-40B4-BE49-F238E27FC236}">
                <a16:creationId xmlns:a16="http://schemas.microsoft.com/office/drawing/2014/main" id="{8CA68BBC-536B-0C49-B239-F2A8A8ACBAAC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100084726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two wide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EB00C-1486-4C07-A8B7-272553D42C76}" type="datetime1">
              <a:rPr lang="de-CH" noProof="0" smtClean="0"/>
              <a:t>12.01.25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FB98D413-4196-B49D-71B4-7CED7EED69F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217799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9" name="Bildplatzhalter 4">
            <a:extLst>
              <a:ext uri="{FF2B5EF4-FFF2-40B4-BE49-F238E27FC236}">
                <a16:creationId xmlns:a16="http://schemas.microsoft.com/office/drawing/2014/main" id="{CE065AA4-86F5-4BAD-ED9D-98129FDEFEF4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8040688" y="3843387"/>
            <a:ext cx="3455986" cy="2178001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EED849DD-27BF-60D5-0E2A-BC6C9A827ACC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5" y="1376773"/>
            <a:ext cx="7129463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3915984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74DF8B-CF50-41FC-A12B-AAA89A0E8E51}" type="datetime1">
              <a:rPr lang="de-CH" noProof="0" smtClean="0"/>
              <a:t>12.01.25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95326" y="1449389"/>
            <a:ext cx="5292724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8" name="Bildplatzhalter 4">
            <a:extLst>
              <a:ext uri="{FF2B5EF4-FFF2-40B4-BE49-F238E27FC236}">
                <a16:creationId xmlns:a16="http://schemas.microsoft.com/office/drawing/2014/main" id="{17580FB4-DD13-1B0D-5A9E-15F0A7CB65B4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203948" y="1449389"/>
            <a:ext cx="5292725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1" name="Inhaltsplatzhalter 2">
            <a:extLst>
              <a:ext uri="{FF2B5EF4-FFF2-40B4-BE49-F238E27FC236}">
                <a16:creationId xmlns:a16="http://schemas.microsoft.com/office/drawing/2014/main" id="{747A0213-C397-B258-EE3A-69DBB54DD3B9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4553982"/>
            <a:ext cx="5291476" cy="1467406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7DE0905A-F588-783E-2408-3EEBCC47B7C5}"/>
              </a:ext>
            </a:extLst>
          </p:cNvPr>
          <p:cNvSpPr>
            <a:spLocks noGrp="1"/>
          </p:cNvSpPr>
          <p:nvPr>
            <p:ph idx="15" hasCustomPrompt="1"/>
          </p:nvPr>
        </p:nvSpPr>
        <p:spPr>
          <a:xfrm>
            <a:off x="6205201" y="4553982"/>
            <a:ext cx="5291474" cy="1467406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82126828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B2750-6DAD-4BB3-A314-C78FD87B7140}" type="datetime1">
              <a:rPr lang="de-CH" noProof="0" smtClean="0"/>
              <a:t>12.01.25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8"/>
            <a:ext cx="3457575" cy="2987724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8" name="Inhaltsplatzhalter 2">
            <a:extLst>
              <a:ext uri="{FF2B5EF4-FFF2-40B4-BE49-F238E27FC236}">
                <a16:creationId xmlns:a16="http://schemas.microsoft.com/office/drawing/2014/main" id="{11B3F6C3-759F-AE0A-F24C-FF78D18C5F8E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4545123"/>
            <a:ext cx="3455987" cy="1476265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FB98D413-4196-B49D-71B4-7CED7EED69F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1" name="Bildplatzhalter 4">
            <a:extLst>
              <a:ext uri="{FF2B5EF4-FFF2-40B4-BE49-F238E27FC236}">
                <a16:creationId xmlns:a16="http://schemas.microsoft.com/office/drawing/2014/main" id="{FDF6C985-A691-B0CD-8A11-7C955F324589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95325" y="1449388"/>
            <a:ext cx="3457575" cy="2987724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7D982B28-131F-0EF1-DBEF-7E5426DA6F8C}"/>
              </a:ext>
            </a:extLst>
          </p:cNvPr>
          <p:cNvSpPr>
            <a:spLocks noGrp="1"/>
          </p:cNvSpPr>
          <p:nvPr>
            <p:ph idx="16" hasCustomPrompt="1"/>
          </p:nvPr>
        </p:nvSpPr>
        <p:spPr>
          <a:xfrm>
            <a:off x="4368801" y="4545123"/>
            <a:ext cx="3455987" cy="1476265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13" name="Inhaltsplatzhalter 2">
            <a:extLst>
              <a:ext uri="{FF2B5EF4-FFF2-40B4-BE49-F238E27FC236}">
                <a16:creationId xmlns:a16="http://schemas.microsoft.com/office/drawing/2014/main" id="{3A5C3130-D9C4-9998-9902-8B054B641165}"/>
              </a:ext>
            </a:extLst>
          </p:cNvPr>
          <p:cNvSpPr>
            <a:spLocks noGrp="1"/>
          </p:cNvSpPr>
          <p:nvPr>
            <p:ph idx="17" hasCustomPrompt="1"/>
          </p:nvPr>
        </p:nvSpPr>
        <p:spPr>
          <a:xfrm>
            <a:off x="8040688" y="4545123"/>
            <a:ext cx="3455987" cy="1476265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22588062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ur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66C5A0-2FE0-40AF-833F-851850EA9092}" type="datetime1">
              <a:rPr lang="de-CH" noProof="0" smtClean="0"/>
              <a:t>12.01.25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9" name="Bildplatzhalter 4">
            <a:extLst>
              <a:ext uri="{FF2B5EF4-FFF2-40B4-BE49-F238E27FC236}">
                <a16:creationId xmlns:a16="http://schemas.microsoft.com/office/drawing/2014/main" id="{12784F6E-FB73-D6E4-8C2C-41F75D7C722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95327" y="1449389"/>
            <a:ext cx="2538000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0" name="Bildplatzhalter 4">
            <a:extLst>
              <a:ext uri="{FF2B5EF4-FFF2-40B4-BE49-F238E27FC236}">
                <a16:creationId xmlns:a16="http://schemas.microsoft.com/office/drawing/2014/main" id="{2EA8E577-195E-4B1A-BC32-FE3D591B8C38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958673" y="1449389"/>
            <a:ext cx="2538000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4" name="Bildplatzhalter 4">
            <a:extLst>
              <a:ext uri="{FF2B5EF4-FFF2-40B4-BE49-F238E27FC236}">
                <a16:creationId xmlns:a16="http://schemas.microsoft.com/office/drawing/2014/main" id="{0646FBB3-9915-B3D3-1716-7B2E4AB38A58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3450050" y="1449389"/>
            <a:ext cx="2538000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B3FC8EB0-667A-22B3-F4B0-8DFF68655699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6203950" y="1449389"/>
            <a:ext cx="2538000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21" name="Textplatzhalter 19">
            <a:extLst>
              <a:ext uri="{FF2B5EF4-FFF2-40B4-BE49-F238E27FC236}">
                <a16:creationId xmlns:a16="http://schemas.microsoft.com/office/drawing/2014/main" id="{2B3EE353-935F-47F2-890E-86D599D69C34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695325" y="4545013"/>
            <a:ext cx="2533650" cy="1476375"/>
          </a:xfrm>
        </p:spPr>
        <p:txBody>
          <a:bodyPr/>
          <a:lstStyle>
            <a:lvl1pPr>
              <a:spcBef>
                <a:spcPts val="40"/>
              </a:spcBef>
              <a:defRPr sz="1600"/>
            </a:lvl1pPr>
            <a:lvl2pPr marL="179388" indent="-179388">
              <a:spcBef>
                <a:spcPts val="40"/>
              </a:spcBef>
              <a:defRPr sz="1600"/>
            </a:lvl2pPr>
            <a:lvl3pPr marL="360363" indent="-180975">
              <a:spcBef>
                <a:spcPts val="40"/>
              </a:spcBef>
              <a:defRPr sz="16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22" name="Textplatzhalter 19">
            <a:extLst>
              <a:ext uri="{FF2B5EF4-FFF2-40B4-BE49-F238E27FC236}">
                <a16:creationId xmlns:a16="http://schemas.microsoft.com/office/drawing/2014/main" id="{7650EC49-433E-6552-2740-6B65EFF94806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3449108" y="4545013"/>
            <a:ext cx="2533650" cy="1476375"/>
          </a:xfrm>
        </p:spPr>
        <p:txBody>
          <a:bodyPr/>
          <a:lstStyle>
            <a:lvl1pPr>
              <a:spcBef>
                <a:spcPts val="40"/>
              </a:spcBef>
              <a:defRPr sz="1600"/>
            </a:lvl1pPr>
            <a:lvl2pPr marL="179388" indent="-179388">
              <a:spcBef>
                <a:spcPts val="40"/>
              </a:spcBef>
              <a:defRPr sz="1600"/>
            </a:lvl2pPr>
            <a:lvl3pPr marL="360363" indent="-180975">
              <a:spcBef>
                <a:spcPts val="40"/>
              </a:spcBef>
              <a:defRPr sz="16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23" name="Textplatzhalter 19">
            <a:extLst>
              <a:ext uri="{FF2B5EF4-FFF2-40B4-BE49-F238E27FC236}">
                <a16:creationId xmlns:a16="http://schemas.microsoft.com/office/drawing/2014/main" id="{38A397CC-14F5-DD8F-565D-CB576CCEF0AC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6202891" y="4545013"/>
            <a:ext cx="2533650" cy="1476375"/>
          </a:xfrm>
        </p:spPr>
        <p:txBody>
          <a:bodyPr/>
          <a:lstStyle>
            <a:lvl1pPr>
              <a:spcBef>
                <a:spcPts val="40"/>
              </a:spcBef>
              <a:defRPr sz="1600"/>
            </a:lvl1pPr>
            <a:lvl2pPr marL="179388" indent="-179388">
              <a:spcBef>
                <a:spcPts val="40"/>
              </a:spcBef>
              <a:defRPr sz="1600"/>
            </a:lvl2pPr>
            <a:lvl3pPr marL="360363" indent="-180975">
              <a:spcBef>
                <a:spcPts val="40"/>
              </a:spcBef>
              <a:defRPr sz="16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24" name="Textplatzhalter 19">
            <a:extLst>
              <a:ext uri="{FF2B5EF4-FFF2-40B4-BE49-F238E27FC236}">
                <a16:creationId xmlns:a16="http://schemas.microsoft.com/office/drawing/2014/main" id="{52C714DB-CD94-62D4-DBCC-363F77E96BFD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8956675" y="4545013"/>
            <a:ext cx="2533650" cy="1476375"/>
          </a:xfrm>
        </p:spPr>
        <p:txBody>
          <a:bodyPr/>
          <a:lstStyle>
            <a:lvl1pPr>
              <a:spcBef>
                <a:spcPts val="40"/>
              </a:spcBef>
              <a:defRPr sz="1600"/>
            </a:lvl1pPr>
            <a:lvl2pPr marL="179388" indent="-179388">
              <a:spcBef>
                <a:spcPts val="40"/>
              </a:spcBef>
              <a:defRPr sz="1600"/>
            </a:lvl2pPr>
            <a:lvl3pPr marL="360363" indent="-180975">
              <a:spcBef>
                <a:spcPts val="40"/>
              </a:spcBef>
              <a:defRPr sz="16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80217257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x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3CB552-B1A6-488D-8881-5C09CE5975F9}" type="datetime1">
              <a:rPr lang="de-CH" noProof="0" smtClean="0"/>
              <a:t>12.01.25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0" name="Bildplatzhalter 4">
            <a:extLst>
              <a:ext uri="{FF2B5EF4-FFF2-40B4-BE49-F238E27FC236}">
                <a16:creationId xmlns:a16="http://schemas.microsoft.com/office/drawing/2014/main" id="{18983A1D-4D6A-20A1-246F-D90E834D680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8"/>
            <a:ext cx="3457575" cy="179959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4" name="Bildplatzhalter 4">
            <a:extLst>
              <a:ext uri="{FF2B5EF4-FFF2-40B4-BE49-F238E27FC236}">
                <a16:creationId xmlns:a16="http://schemas.microsoft.com/office/drawing/2014/main" id="{1EC548A2-BD24-9227-A6CD-523677F543BD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B1FDEC21-8808-4E1C-5D07-37DFA5117527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95325" y="1449388"/>
            <a:ext cx="3457575" cy="179959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6" name="Bildplatzhalter 4">
            <a:extLst>
              <a:ext uri="{FF2B5EF4-FFF2-40B4-BE49-F238E27FC236}">
                <a16:creationId xmlns:a16="http://schemas.microsoft.com/office/drawing/2014/main" id="{C093E107-B829-CEE4-9295-B1B84BEAE140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367212" y="3852000"/>
            <a:ext cx="3457575" cy="179959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7" name="Bildplatzhalter 4">
            <a:extLst>
              <a:ext uri="{FF2B5EF4-FFF2-40B4-BE49-F238E27FC236}">
                <a16:creationId xmlns:a16="http://schemas.microsoft.com/office/drawing/2014/main" id="{269E9327-75CD-A94E-4F13-6C971DCF19A5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8040688" y="3852000"/>
            <a:ext cx="3455986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8" name="Bildplatzhalter 4">
            <a:extLst>
              <a:ext uri="{FF2B5EF4-FFF2-40B4-BE49-F238E27FC236}">
                <a16:creationId xmlns:a16="http://schemas.microsoft.com/office/drawing/2014/main" id="{7B4B6D58-21AF-6B45-2504-E31EDE54A33E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695325" y="3852000"/>
            <a:ext cx="3457575" cy="179959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20" name="Textplatzhalter 19">
            <a:extLst>
              <a:ext uri="{FF2B5EF4-FFF2-40B4-BE49-F238E27FC236}">
                <a16:creationId xmlns:a16="http://schemas.microsoft.com/office/drawing/2014/main" id="{7EDE1E8A-EFD6-AFE3-8FC8-A8781D081C65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695325" y="5689101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1" name="Textplatzhalter 19">
            <a:extLst>
              <a:ext uri="{FF2B5EF4-FFF2-40B4-BE49-F238E27FC236}">
                <a16:creationId xmlns:a16="http://schemas.microsoft.com/office/drawing/2014/main" id="{90B09162-F170-AF79-446C-2FD12FCF2EF5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4367212" y="5689101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2" name="Textplatzhalter 19">
            <a:extLst>
              <a:ext uri="{FF2B5EF4-FFF2-40B4-BE49-F238E27FC236}">
                <a16:creationId xmlns:a16="http://schemas.microsoft.com/office/drawing/2014/main" id="{B625CAA8-22B4-0491-F50F-A64DB8182052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8040688" y="5689101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3" name="Textplatzhalter 19">
            <a:extLst>
              <a:ext uri="{FF2B5EF4-FFF2-40B4-BE49-F238E27FC236}">
                <a16:creationId xmlns:a16="http://schemas.microsoft.com/office/drawing/2014/main" id="{233B6E2E-EE51-3815-5A82-51C2D0BDCDE9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695325" y="3299877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4" name="Textplatzhalter 19">
            <a:extLst>
              <a:ext uri="{FF2B5EF4-FFF2-40B4-BE49-F238E27FC236}">
                <a16:creationId xmlns:a16="http://schemas.microsoft.com/office/drawing/2014/main" id="{DC029808-0B66-A918-9826-7CF902C7DE37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4367212" y="3299877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5" name="Textplatzhalter 19">
            <a:extLst>
              <a:ext uri="{FF2B5EF4-FFF2-40B4-BE49-F238E27FC236}">
                <a16:creationId xmlns:a16="http://schemas.microsoft.com/office/drawing/2014/main" id="{0C032556-82F7-0D1B-C717-506C730F768B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8040688" y="3299877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394725436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ight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776C6-FBF2-400C-840B-70F64F70310D}" type="datetime1">
              <a:rPr lang="de-CH" noProof="0" smtClean="0"/>
              <a:t>12.01.25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9" name="Bildplatzhalter 4">
            <a:extLst>
              <a:ext uri="{FF2B5EF4-FFF2-40B4-BE49-F238E27FC236}">
                <a16:creationId xmlns:a16="http://schemas.microsoft.com/office/drawing/2014/main" id="{12784F6E-FB73-D6E4-8C2C-41F75D7C722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95327" y="144939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0" name="Bildplatzhalter 4">
            <a:extLst>
              <a:ext uri="{FF2B5EF4-FFF2-40B4-BE49-F238E27FC236}">
                <a16:creationId xmlns:a16="http://schemas.microsoft.com/office/drawing/2014/main" id="{2EA8E577-195E-4B1A-BC32-FE3D591B8C38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958673" y="144939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4" name="Bildplatzhalter 4">
            <a:extLst>
              <a:ext uri="{FF2B5EF4-FFF2-40B4-BE49-F238E27FC236}">
                <a16:creationId xmlns:a16="http://schemas.microsoft.com/office/drawing/2014/main" id="{0646FBB3-9915-B3D3-1716-7B2E4AB38A58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3450050" y="144939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B3FC8EB0-667A-22B3-F4B0-8DFF68655699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6203950" y="144939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22" name="Textplatzhalter 19">
            <a:extLst>
              <a:ext uri="{FF2B5EF4-FFF2-40B4-BE49-F238E27FC236}">
                <a16:creationId xmlns:a16="http://schemas.microsoft.com/office/drawing/2014/main" id="{7650EC49-433E-6552-2740-6B65EFF94806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3449108" y="5689100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3" name="Textplatzhalter 19">
            <a:extLst>
              <a:ext uri="{FF2B5EF4-FFF2-40B4-BE49-F238E27FC236}">
                <a16:creationId xmlns:a16="http://schemas.microsoft.com/office/drawing/2014/main" id="{38A397CC-14F5-DD8F-565D-CB576CCEF0AC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6208300" y="5689100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4" name="Textplatzhalter 19">
            <a:extLst>
              <a:ext uri="{FF2B5EF4-FFF2-40B4-BE49-F238E27FC236}">
                <a16:creationId xmlns:a16="http://schemas.microsoft.com/office/drawing/2014/main" id="{52C714DB-CD94-62D4-DBCC-363F77E96BFD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8956675" y="5689100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FF900A0F-DD38-976A-BFC1-92B5ACB7395B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695325" y="3852000"/>
            <a:ext cx="2538000" cy="179959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8" name="Textplatzhalter 19">
            <a:extLst>
              <a:ext uri="{FF2B5EF4-FFF2-40B4-BE49-F238E27FC236}">
                <a16:creationId xmlns:a16="http://schemas.microsoft.com/office/drawing/2014/main" id="{530B9B83-A2E6-A97A-6B7B-389BCDC2C8CF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695325" y="3299877"/>
            <a:ext cx="253682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1" name="Textplatzhalter 19">
            <a:extLst>
              <a:ext uri="{FF2B5EF4-FFF2-40B4-BE49-F238E27FC236}">
                <a16:creationId xmlns:a16="http://schemas.microsoft.com/office/drawing/2014/main" id="{CD6A5AE7-8194-069E-96C6-A9A19A691F17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695325" y="5689101"/>
            <a:ext cx="2540001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2" name="Textplatzhalter 19">
            <a:extLst>
              <a:ext uri="{FF2B5EF4-FFF2-40B4-BE49-F238E27FC236}">
                <a16:creationId xmlns:a16="http://schemas.microsoft.com/office/drawing/2014/main" id="{E33B1E40-AEE0-028C-74FA-4DA2F2785C86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3448050" y="3299877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3" name="Textplatzhalter 19">
            <a:extLst>
              <a:ext uri="{FF2B5EF4-FFF2-40B4-BE49-F238E27FC236}">
                <a16:creationId xmlns:a16="http://schemas.microsoft.com/office/drawing/2014/main" id="{6CF8C6E7-2EBA-0F42-5F97-0B15A298F57D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6208300" y="3299877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6" name="Textplatzhalter 19">
            <a:extLst>
              <a:ext uri="{FF2B5EF4-FFF2-40B4-BE49-F238E27FC236}">
                <a16:creationId xmlns:a16="http://schemas.microsoft.com/office/drawing/2014/main" id="{A8581B57-63E2-3060-2AF6-9711ABA14922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8955617" y="3299877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7" name="Bildplatzhalter 4">
            <a:extLst>
              <a:ext uri="{FF2B5EF4-FFF2-40B4-BE49-F238E27FC236}">
                <a16:creationId xmlns:a16="http://schemas.microsoft.com/office/drawing/2014/main" id="{615C431B-993D-61F7-28CB-6E9C6E916B27}"/>
              </a:ext>
            </a:extLst>
          </p:cNvPr>
          <p:cNvSpPr>
            <a:spLocks noGrp="1"/>
          </p:cNvSpPr>
          <p:nvPr>
            <p:ph type="pic" sz="quarter" idx="31" hasCustomPrompt="1"/>
          </p:nvPr>
        </p:nvSpPr>
        <p:spPr>
          <a:xfrm>
            <a:off x="8957560" y="385200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8" name="Bildplatzhalter 4">
            <a:extLst>
              <a:ext uri="{FF2B5EF4-FFF2-40B4-BE49-F238E27FC236}">
                <a16:creationId xmlns:a16="http://schemas.microsoft.com/office/drawing/2014/main" id="{5F9CC3CC-2D09-5169-EE63-2F307DD025AE}"/>
              </a:ext>
            </a:extLst>
          </p:cNvPr>
          <p:cNvSpPr>
            <a:spLocks noGrp="1"/>
          </p:cNvSpPr>
          <p:nvPr>
            <p:ph type="pic" sz="quarter" idx="32" hasCustomPrompt="1"/>
          </p:nvPr>
        </p:nvSpPr>
        <p:spPr>
          <a:xfrm>
            <a:off x="3448937" y="385200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9" name="Bildplatzhalter 4">
            <a:extLst>
              <a:ext uri="{FF2B5EF4-FFF2-40B4-BE49-F238E27FC236}">
                <a16:creationId xmlns:a16="http://schemas.microsoft.com/office/drawing/2014/main" id="{05CD9CF5-8030-A2FA-B5F1-BDE8A3AB64FE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6202837" y="385200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23318096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Red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rafik 8">
            <a:extLst>
              <a:ext uri="{FF2B5EF4-FFF2-40B4-BE49-F238E27FC236}">
                <a16:creationId xmlns:a16="http://schemas.microsoft.com/office/drawing/2014/main" id="{F590BA4F-2B46-0F93-906A-902CA5CD3C2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384" y="1948"/>
            <a:ext cx="12190615" cy="6855662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9388"/>
            <a:ext cx="8045451" cy="2004460"/>
          </a:xfrm>
        </p:spPr>
        <p:txBody>
          <a:bodyPr anchor="b"/>
          <a:lstStyle>
            <a:lvl1pPr algn="l">
              <a:lnSpc>
                <a:spcPct val="92000"/>
              </a:lnSpc>
              <a:defRPr sz="4200"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8045451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31137" y="358671"/>
            <a:ext cx="1773820" cy="730070"/>
          </a:xfrm>
          <a:prstGeom prst="rect">
            <a:avLst/>
          </a:prstGeom>
        </p:spPr>
      </p:pic>
      <p:pic>
        <p:nvPicPr>
          <p:cNvPr id="5" name="Grafik 4">
            <a:extLst>
              <a:ext uri="{FF2B5EF4-FFF2-40B4-BE49-F238E27FC236}">
                <a16:creationId xmlns:a16="http://schemas.microsoft.com/office/drawing/2014/main" id="{8EA9535A-62CA-463C-3EC2-C8F0DB0BA10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502"/>
          <a:stretch/>
        </p:blipFill>
        <p:spPr>
          <a:xfrm>
            <a:off x="2532062" y="536705"/>
            <a:ext cx="2162109" cy="4032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494160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elve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F10AD-AB05-42A8-9D28-23EA7315BF70}" type="datetime1">
              <a:rPr lang="de-CH" noProof="0" smtClean="0"/>
              <a:t>12.01.25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0" name="Bildplatzhalter 4">
            <a:extLst>
              <a:ext uri="{FF2B5EF4-FFF2-40B4-BE49-F238E27FC236}">
                <a16:creationId xmlns:a16="http://schemas.microsoft.com/office/drawing/2014/main" id="{18983A1D-4D6A-20A1-246F-D90E834D680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9"/>
            <a:ext cx="1620837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4" name="Bildplatzhalter 4">
            <a:extLst>
              <a:ext uri="{FF2B5EF4-FFF2-40B4-BE49-F238E27FC236}">
                <a16:creationId xmlns:a16="http://schemas.microsoft.com/office/drawing/2014/main" id="{1EC548A2-BD24-9227-A6CD-523677F543BD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9874248" y="1449389"/>
            <a:ext cx="1622425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B1FDEC21-8808-4E1C-5D07-37DFA5117527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95326" y="1449389"/>
            <a:ext cx="1620838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6" name="Bildplatzhalter 4">
            <a:extLst>
              <a:ext uri="{FF2B5EF4-FFF2-40B4-BE49-F238E27FC236}">
                <a16:creationId xmlns:a16="http://schemas.microsoft.com/office/drawing/2014/main" id="{C093E107-B829-CEE4-9295-B1B84BEAE140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367212" y="3851999"/>
            <a:ext cx="1620837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7" name="Bildplatzhalter 4">
            <a:extLst>
              <a:ext uri="{FF2B5EF4-FFF2-40B4-BE49-F238E27FC236}">
                <a16:creationId xmlns:a16="http://schemas.microsoft.com/office/drawing/2014/main" id="{269E9327-75CD-A94E-4F13-6C971DCF19A5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8040688" y="3852000"/>
            <a:ext cx="1619250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8" name="Bildplatzhalter 4">
            <a:extLst>
              <a:ext uri="{FF2B5EF4-FFF2-40B4-BE49-F238E27FC236}">
                <a16:creationId xmlns:a16="http://schemas.microsoft.com/office/drawing/2014/main" id="{7B4B6D58-21AF-6B45-2504-E31EDE54A33E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695326" y="3851999"/>
            <a:ext cx="1620838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20" name="Textplatzhalter 19">
            <a:extLst>
              <a:ext uri="{FF2B5EF4-FFF2-40B4-BE49-F238E27FC236}">
                <a16:creationId xmlns:a16="http://schemas.microsoft.com/office/drawing/2014/main" id="{7EDE1E8A-EFD6-AFE3-8FC8-A8781D081C65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695326" y="5589240"/>
            <a:ext cx="1620838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1" name="Textplatzhalter 19">
            <a:extLst>
              <a:ext uri="{FF2B5EF4-FFF2-40B4-BE49-F238E27FC236}">
                <a16:creationId xmlns:a16="http://schemas.microsoft.com/office/drawing/2014/main" id="{90B09162-F170-AF79-446C-2FD12FCF2EF5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4367212" y="5589240"/>
            <a:ext cx="1620837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2" name="Textplatzhalter 19">
            <a:extLst>
              <a:ext uri="{FF2B5EF4-FFF2-40B4-BE49-F238E27FC236}">
                <a16:creationId xmlns:a16="http://schemas.microsoft.com/office/drawing/2014/main" id="{B625CAA8-22B4-0491-F50F-A64DB8182052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8040688" y="5589240"/>
            <a:ext cx="1619995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3" name="Textplatzhalter 19">
            <a:extLst>
              <a:ext uri="{FF2B5EF4-FFF2-40B4-BE49-F238E27FC236}">
                <a16:creationId xmlns:a16="http://schemas.microsoft.com/office/drawing/2014/main" id="{233B6E2E-EE51-3815-5A82-51C2D0BDCDE9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695326" y="3204724"/>
            <a:ext cx="1620838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4" name="Textplatzhalter 19">
            <a:extLst>
              <a:ext uri="{FF2B5EF4-FFF2-40B4-BE49-F238E27FC236}">
                <a16:creationId xmlns:a16="http://schemas.microsoft.com/office/drawing/2014/main" id="{DC029808-0B66-A918-9826-7CF902C7DE37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4367212" y="3204724"/>
            <a:ext cx="1620837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5" name="Textplatzhalter 19">
            <a:extLst>
              <a:ext uri="{FF2B5EF4-FFF2-40B4-BE49-F238E27FC236}">
                <a16:creationId xmlns:a16="http://schemas.microsoft.com/office/drawing/2014/main" id="{0C032556-82F7-0D1B-C717-506C730F768B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9875092" y="3204724"/>
            <a:ext cx="1623171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1C50D6C7-B8FE-16E3-A56F-215DF2E7FD00}"/>
              </a:ext>
            </a:extLst>
          </p:cNvPr>
          <p:cNvSpPr>
            <a:spLocks noGrp="1"/>
          </p:cNvSpPr>
          <p:nvPr>
            <p:ph type="pic" sz="quarter" idx="27" hasCustomPrompt="1"/>
          </p:nvPr>
        </p:nvSpPr>
        <p:spPr>
          <a:xfrm>
            <a:off x="2532062" y="1449389"/>
            <a:ext cx="1620838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7" name="Textplatzhalter 19">
            <a:extLst>
              <a:ext uri="{FF2B5EF4-FFF2-40B4-BE49-F238E27FC236}">
                <a16:creationId xmlns:a16="http://schemas.microsoft.com/office/drawing/2014/main" id="{F254DC50-8CC2-CE50-0FB2-B9D82F2F6FB7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2532062" y="3204724"/>
            <a:ext cx="1620838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9" name="Bildplatzhalter 4">
            <a:extLst>
              <a:ext uri="{FF2B5EF4-FFF2-40B4-BE49-F238E27FC236}">
                <a16:creationId xmlns:a16="http://schemas.microsoft.com/office/drawing/2014/main" id="{4356FD2E-817C-6008-A624-C0ED226EC77F}"/>
              </a:ext>
            </a:extLst>
          </p:cNvPr>
          <p:cNvSpPr>
            <a:spLocks noGrp="1"/>
          </p:cNvSpPr>
          <p:nvPr>
            <p:ph type="pic" sz="quarter" idx="29" hasCustomPrompt="1"/>
          </p:nvPr>
        </p:nvSpPr>
        <p:spPr>
          <a:xfrm>
            <a:off x="6202363" y="1449389"/>
            <a:ext cx="1622425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1" name="Textplatzhalter 19">
            <a:extLst>
              <a:ext uri="{FF2B5EF4-FFF2-40B4-BE49-F238E27FC236}">
                <a16:creationId xmlns:a16="http://schemas.microsoft.com/office/drawing/2014/main" id="{B844240D-6410-EAE1-FBFE-02793B43B596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6202362" y="3204724"/>
            <a:ext cx="1622425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2" name="Bildplatzhalter 4">
            <a:extLst>
              <a:ext uri="{FF2B5EF4-FFF2-40B4-BE49-F238E27FC236}">
                <a16:creationId xmlns:a16="http://schemas.microsoft.com/office/drawing/2014/main" id="{4729A6D7-E881-5FD5-1C1E-FD7A660187BE}"/>
              </a:ext>
            </a:extLst>
          </p:cNvPr>
          <p:cNvSpPr>
            <a:spLocks noGrp="1"/>
          </p:cNvSpPr>
          <p:nvPr>
            <p:ph type="pic" sz="quarter" idx="31" hasCustomPrompt="1"/>
          </p:nvPr>
        </p:nvSpPr>
        <p:spPr>
          <a:xfrm>
            <a:off x="8040688" y="1449389"/>
            <a:ext cx="1619250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3" name="Textplatzhalter 19">
            <a:extLst>
              <a:ext uri="{FF2B5EF4-FFF2-40B4-BE49-F238E27FC236}">
                <a16:creationId xmlns:a16="http://schemas.microsoft.com/office/drawing/2014/main" id="{86799E5C-45B4-E8EF-0A33-26FADBDA89C8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8040688" y="3204724"/>
            <a:ext cx="1619995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9" name="Bildplatzhalter 4">
            <a:extLst>
              <a:ext uri="{FF2B5EF4-FFF2-40B4-BE49-F238E27FC236}">
                <a16:creationId xmlns:a16="http://schemas.microsoft.com/office/drawing/2014/main" id="{20480596-0358-6167-AD5A-A43149936E4D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2532062" y="3851999"/>
            <a:ext cx="1620838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26" name="Textplatzhalter 19">
            <a:extLst>
              <a:ext uri="{FF2B5EF4-FFF2-40B4-BE49-F238E27FC236}">
                <a16:creationId xmlns:a16="http://schemas.microsoft.com/office/drawing/2014/main" id="{99EB327B-0262-FA88-4B41-185878FCDBA4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2532062" y="5589240"/>
            <a:ext cx="1620838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7" name="Bildplatzhalter 4">
            <a:extLst>
              <a:ext uri="{FF2B5EF4-FFF2-40B4-BE49-F238E27FC236}">
                <a16:creationId xmlns:a16="http://schemas.microsoft.com/office/drawing/2014/main" id="{7383DAC6-063E-B185-1200-CBEAF6F1917B}"/>
              </a:ext>
            </a:extLst>
          </p:cNvPr>
          <p:cNvSpPr>
            <a:spLocks noGrp="1"/>
          </p:cNvSpPr>
          <p:nvPr>
            <p:ph type="pic" sz="quarter" idx="35" hasCustomPrompt="1"/>
          </p:nvPr>
        </p:nvSpPr>
        <p:spPr>
          <a:xfrm>
            <a:off x="6203950" y="3851999"/>
            <a:ext cx="1620837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28" name="Textplatzhalter 19">
            <a:extLst>
              <a:ext uri="{FF2B5EF4-FFF2-40B4-BE49-F238E27FC236}">
                <a16:creationId xmlns:a16="http://schemas.microsoft.com/office/drawing/2014/main" id="{814D2A83-C214-5D3D-33E5-499378F10FD0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6203950" y="5589240"/>
            <a:ext cx="1620837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9" name="Bildplatzhalter 4">
            <a:extLst>
              <a:ext uri="{FF2B5EF4-FFF2-40B4-BE49-F238E27FC236}">
                <a16:creationId xmlns:a16="http://schemas.microsoft.com/office/drawing/2014/main" id="{0C7EA178-EA7E-CEB6-BCCA-A6C695A390C4}"/>
              </a:ext>
            </a:extLst>
          </p:cNvPr>
          <p:cNvSpPr>
            <a:spLocks noGrp="1"/>
          </p:cNvSpPr>
          <p:nvPr>
            <p:ph type="pic" sz="quarter" idx="37" hasCustomPrompt="1"/>
          </p:nvPr>
        </p:nvSpPr>
        <p:spPr>
          <a:xfrm>
            <a:off x="9873502" y="3852000"/>
            <a:ext cx="1623171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30" name="Textplatzhalter 19">
            <a:extLst>
              <a:ext uri="{FF2B5EF4-FFF2-40B4-BE49-F238E27FC236}">
                <a16:creationId xmlns:a16="http://schemas.microsoft.com/office/drawing/2014/main" id="{67FC58FF-0434-E3CF-0015-FA751A6F2C40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9874346" y="5589240"/>
            <a:ext cx="1623917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302212163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full siz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2BE162-503C-4BD8-8879-ABE2B492B94E}" type="datetime1">
              <a:rPr lang="de-CH" noProof="0" smtClean="0"/>
              <a:t>12.01.25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8" name="Bildplatzhalter 4">
            <a:extLst>
              <a:ext uri="{FF2B5EF4-FFF2-40B4-BE49-F238E27FC236}">
                <a16:creationId xmlns:a16="http://schemas.microsoft.com/office/drawing/2014/main" id="{17580FB4-DD13-1B0D-5A9E-15F0A7CB65B4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203948" y="0"/>
            <a:ext cx="5988052" cy="685799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"/>
            <a:ext cx="5988050" cy="685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413140799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size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52956-A07D-4142-998D-643983E6B7D7}" type="datetime1">
              <a:rPr lang="de-CH" noProof="0" smtClean="0"/>
              <a:t>12.01.25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"/>
            <a:ext cx="12192000" cy="685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368479264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9846EAAB-E9CC-4FBB-A777-DFD68618EF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40EAF5-CD0C-4FC0-AC99-7554DE12F6ED}" type="datetime1">
              <a:rPr lang="de-CH" noProof="0" smtClean="0"/>
              <a:t>12.01.25</a:t>
            </a:fld>
            <a:endParaRPr lang="en-GB" noProof="0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4490A60D-3123-4534-B4E1-1B214E4023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9CA66DD1-3165-483D-99FB-202ADC04E1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83798440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B84E75BB-61FF-4F7E-9CDB-A5E34775C9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AA9B5A-1447-4E67-A1F3-6BAF62A33A60}" type="datetime1">
              <a:rPr lang="de-CH" noProof="0" smtClean="0"/>
              <a:t>12.01.25</a:t>
            </a:fld>
            <a:endParaRPr lang="en-GB" noProof="0" dirty="0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B909AB7D-DBAB-4FFF-BA65-85B9521162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EB9B7570-0B3E-4F91-B744-978CA7BDE9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4005446144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Inhaltsplatzhalter 7"/>
          <p:cNvSpPr>
            <a:spLocks noGrp="1"/>
          </p:cNvSpPr>
          <p:nvPr>
            <p:ph sz="quarter" idx="13" hasCustomPrompt="1"/>
          </p:nvPr>
        </p:nvSpPr>
        <p:spPr/>
        <p:txBody>
          <a:bodyPr/>
          <a:lstStyle>
            <a:lvl1pPr marL="1778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>
                <a:latin typeface="+mn-lt"/>
              </a:defRPr>
            </a:lvl1pPr>
            <a:lvl2pPr marL="3556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2pPr>
            <a:lvl3pPr marL="539750" marR="0" indent="-18415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3pPr>
            <a:lvl4pPr marL="7175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4pPr>
            <a:lvl5pPr marL="8953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5pPr>
            <a:lvl6pPr marL="1074738" indent="-179388">
              <a:lnSpc>
                <a:spcPct val="110000"/>
              </a:lnSpc>
              <a:buClr>
                <a:schemeClr val="tx1"/>
              </a:buClr>
              <a:buFont typeface="Symbol" panose="05050102010706020507" pitchFamily="18" charset="2"/>
              <a:buChar char="-"/>
              <a:defRPr sz="1600"/>
            </a:lvl6pPr>
            <a:lvl7pPr marL="1257300" indent="-182563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7pPr>
            <a:lvl8pPr marL="1436688" indent="-179388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8pPr>
            <a:lvl9pPr marL="1614488" indent="-177800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en-GB" noProof="0" dirty="0" err="1"/>
              <a:t>Mastertextformat</a:t>
            </a:r>
            <a:r>
              <a:rPr lang="en-GB" noProof="0" dirty="0"/>
              <a:t> </a:t>
            </a:r>
            <a:r>
              <a:rPr lang="en-GB" noProof="0" dirty="0" err="1"/>
              <a:t>bearbeiten</a:t>
            </a:r>
            <a:endParaRPr lang="en-GB" noProof="0" dirty="0"/>
          </a:p>
          <a:p>
            <a:pPr lvl="1"/>
            <a:r>
              <a:rPr lang="en-GB" noProof="0" dirty="0" err="1"/>
              <a:t>Zweite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2"/>
            <a:r>
              <a:rPr lang="en-GB" noProof="0" dirty="0" err="1"/>
              <a:t>Dritte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3"/>
            <a:r>
              <a:rPr lang="en-GB" noProof="0" dirty="0" err="1"/>
              <a:t>Vierte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4"/>
            <a:r>
              <a:rPr lang="en-GB" noProof="0" dirty="0" err="1"/>
              <a:t>Fünfte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5"/>
            <a:r>
              <a:rPr lang="en-GB" noProof="0" dirty="0" err="1"/>
              <a:t>Sechste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6"/>
            <a:r>
              <a:rPr lang="en-GB" noProof="0" dirty="0" err="1"/>
              <a:t>Siebte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7"/>
            <a:r>
              <a:rPr lang="en-GB" noProof="0" dirty="0" err="1"/>
              <a:t>Achte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8"/>
            <a:r>
              <a:rPr lang="en-GB" noProof="0" dirty="0" err="1"/>
              <a:t>Neunte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Rockwell"/>
              <a:ea typeface="+mn-ea"/>
              <a:cs typeface="+mn-cs"/>
            </a:endParaRP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40674386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Image Red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hteck 13">
            <a:extLst>
              <a:ext uri="{FF2B5EF4-FFF2-40B4-BE49-F238E27FC236}">
                <a16:creationId xmlns:a16="http://schemas.microsoft.com/office/drawing/2014/main" id="{8BDEC662-E6F5-15D3-BB36-ED6F08201703}"/>
              </a:ext>
            </a:extLst>
          </p:cNvPr>
          <p:cNvSpPr/>
          <p:nvPr userDrawn="1"/>
        </p:nvSpPr>
        <p:spPr>
          <a:xfrm>
            <a:off x="0" y="0"/>
            <a:ext cx="12192000" cy="50498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>
              <a:solidFill>
                <a:schemeClr val="tx1"/>
              </a:solidFill>
            </a:endParaRPr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4DFD2566-A3FD-67ED-A874-3763AC327B5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512"/>
          <a:stretch/>
        </p:blipFill>
        <p:spPr>
          <a:xfrm>
            <a:off x="2532061" y="534324"/>
            <a:ext cx="2164491" cy="408019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9388"/>
            <a:ext cx="5292725" cy="2004460"/>
          </a:xfrm>
        </p:spPr>
        <p:txBody>
          <a:bodyPr anchor="b"/>
          <a:lstStyle>
            <a:lvl1pPr algn="l">
              <a:lnSpc>
                <a:spcPct val="92000"/>
              </a:lnSpc>
              <a:defRPr sz="4200"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5292725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135" y="358671"/>
            <a:ext cx="1773825" cy="730070"/>
          </a:xfrm>
          <a:prstGeom prst="rect">
            <a:avLst/>
          </a:prstGeom>
        </p:spPr>
      </p:pic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918345C2-B555-CE5A-CF14-EC753A31EDBB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203948" y="549275"/>
            <a:ext cx="5076827" cy="543600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262463487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46">
          <p15:clr>
            <a:srgbClr val="A4A3A4"/>
          </p15:clr>
        </p15:guide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Image Blu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hteck 13">
            <a:extLst>
              <a:ext uri="{FF2B5EF4-FFF2-40B4-BE49-F238E27FC236}">
                <a16:creationId xmlns:a16="http://schemas.microsoft.com/office/drawing/2014/main" id="{8BDEC662-E6F5-15D3-BB36-ED6F08201703}"/>
              </a:ext>
            </a:extLst>
          </p:cNvPr>
          <p:cNvSpPr/>
          <p:nvPr userDrawn="1"/>
        </p:nvSpPr>
        <p:spPr>
          <a:xfrm>
            <a:off x="0" y="0"/>
            <a:ext cx="12192000" cy="50498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>
              <a:solidFill>
                <a:schemeClr val="tx1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9388"/>
            <a:ext cx="5292725" cy="2004460"/>
          </a:xfrm>
        </p:spPr>
        <p:txBody>
          <a:bodyPr anchor="b"/>
          <a:lstStyle>
            <a:lvl1pPr algn="l">
              <a:lnSpc>
                <a:spcPct val="92000"/>
              </a:lnSpc>
              <a:defRPr sz="4200"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5292725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135" y="358671"/>
            <a:ext cx="1773825" cy="730070"/>
          </a:xfrm>
          <a:prstGeom prst="rect">
            <a:avLst/>
          </a:prstGeom>
        </p:spPr>
      </p:pic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918345C2-B555-CE5A-CF14-EC753A31EDBB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203948" y="549275"/>
            <a:ext cx="5076827" cy="543600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96870C5F-11D5-8460-287C-2F6348198F0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512"/>
          <a:stretch/>
        </p:blipFill>
        <p:spPr>
          <a:xfrm>
            <a:off x="2532061" y="534324"/>
            <a:ext cx="2164491" cy="4080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984932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46">
          <p15:clr>
            <a:srgbClr val="A4A3A4"/>
          </p15:clr>
        </p15:guide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Image Green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hteck 13">
            <a:extLst>
              <a:ext uri="{FF2B5EF4-FFF2-40B4-BE49-F238E27FC236}">
                <a16:creationId xmlns:a16="http://schemas.microsoft.com/office/drawing/2014/main" id="{8BDEC662-E6F5-15D3-BB36-ED6F08201703}"/>
              </a:ext>
            </a:extLst>
          </p:cNvPr>
          <p:cNvSpPr/>
          <p:nvPr userDrawn="1"/>
        </p:nvSpPr>
        <p:spPr>
          <a:xfrm>
            <a:off x="0" y="0"/>
            <a:ext cx="12192000" cy="50498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>
              <a:solidFill>
                <a:schemeClr val="tx1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9388"/>
            <a:ext cx="5292725" cy="2004460"/>
          </a:xfrm>
        </p:spPr>
        <p:txBody>
          <a:bodyPr anchor="b"/>
          <a:lstStyle>
            <a:lvl1pPr algn="l">
              <a:lnSpc>
                <a:spcPct val="92000"/>
              </a:lnSpc>
              <a:defRPr sz="4200"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5292725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tx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tx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135" y="358671"/>
            <a:ext cx="1773825" cy="730070"/>
          </a:xfrm>
          <a:prstGeom prst="rect">
            <a:avLst/>
          </a:prstGeom>
        </p:spPr>
      </p:pic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918345C2-B555-CE5A-CF14-EC753A31EDBB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203948" y="549275"/>
            <a:ext cx="5076827" cy="543600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EA8AE9AD-12B1-0B9A-D618-19C2B2C188F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512"/>
          <a:stretch/>
        </p:blipFill>
        <p:spPr>
          <a:xfrm>
            <a:off x="2532061" y="534324"/>
            <a:ext cx="2164491" cy="4080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667557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46">
          <p15:clr>
            <a:srgbClr val="A4A3A4"/>
          </p15:clr>
        </p15:guide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Image Pink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hteck 13">
            <a:extLst>
              <a:ext uri="{FF2B5EF4-FFF2-40B4-BE49-F238E27FC236}">
                <a16:creationId xmlns:a16="http://schemas.microsoft.com/office/drawing/2014/main" id="{8BDEC662-E6F5-15D3-BB36-ED6F08201703}"/>
              </a:ext>
            </a:extLst>
          </p:cNvPr>
          <p:cNvSpPr/>
          <p:nvPr userDrawn="1"/>
        </p:nvSpPr>
        <p:spPr>
          <a:xfrm>
            <a:off x="0" y="0"/>
            <a:ext cx="12192000" cy="50498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>
              <a:solidFill>
                <a:schemeClr val="tx1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9388"/>
            <a:ext cx="5292725" cy="2004460"/>
          </a:xfrm>
        </p:spPr>
        <p:txBody>
          <a:bodyPr anchor="b"/>
          <a:lstStyle>
            <a:lvl1pPr algn="l">
              <a:lnSpc>
                <a:spcPct val="92000"/>
              </a:lnSpc>
              <a:defRPr sz="4200"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5292725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tx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tx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135" y="358671"/>
            <a:ext cx="1773825" cy="730070"/>
          </a:xfrm>
          <a:prstGeom prst="rect">
            <a:avLst/>
          </a:prstGeom>
        </p:spPr>
      </p:pic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918345C2-B555-CE5A-CF14-EC753A31EDBB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203948" y="549275"/>
            <a:ext cx="5076827" cy="543600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C182E6CA-D243-3684-56BE-12FABE3FF35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512"/>
          <a:stretch/>
        </p:blipFill>
        <p:spPr>
          <a:xfrm>
            <a:off x="2532061" y="534324"/>
            <a:ext cx="2164491" cy="4080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915115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46">
          <p15:clr>
            <a:srgbClr val="A4A3A4"/>
          </p15:clr>
        </p15:guide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ing Blu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674E84F3-2080-4163-B18A-D9792ECF084C}" type="datetime1">
              <a:rPr lang="de-CH" noProof="0" smtClean="0"/>
              <a:t>12.01.25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38A5E6FE-0D37-3DFF-F3B7-73A91BE8460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1292087"/>
            <a:ext cx="8964613" cy="4729302"/>
          </a:xfrm>
        </p:spPr>
        <p:txBody>
          <a:bodyPr/>
          <a:lstStyle>
            <a:lvl1pPr>
              <a:defRPr sz="4200">
                <a:solidFill>
                  <a:schemeClr val="bg1"/>
                </a:solidFill>
              </a:defRPr>
            </a:lvl1pPr>
            <a:lvl2pPr marL="0" indent="0">
              <a:buFontTx/>
              <a:buNone/>
              <a:defRPr>
                <a:solidFill>
                  <a:schemeClr val="bg1"/>
                </a:solidFill>
              </a:defRPr>
            </a:lvl2pPr>
            <a:lvl3pPr marL="250825" indent="-250825">
              <a:defRPr>
                <a:solidFill>
                  <a:schemeClr val="bg1"/>
                </a:solidFill>
              </a:defRPr>
            </a:lvl3pPr>
          </a:lstStyle>
          <a:p>
            <a:pPr lvl="0"/>
            <a:r>
              <a:rPr lang="en-GB" noProof="0" dirty="0"/>
              <a:t>Section Heading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126DA47E-D7F3-07E8-00B3-57D325A007F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615134" y="305378"/>
            <a:ext cx="881465" cy="362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77551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ing Red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F60BA4C1-9D90-413F-BC8E-FC708948DF54}" type="datetime1">
              <a:rPr lang="de-CH" noProof="0" smtClean="0"/>
              <a:t>12.01.25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38A5E6FE-0D37-3DFF-F3B7-73A91BE8460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1292087"/>
            <a:ext cx="8964613" cy="4729302"/>
          </a:xfrm>
        </p:spPr>
        <p:txBody>
          <a:bodyPr/>
          <a:lstStyle>
            <a:lvl1pPr>
              <a:defRPr sz="4200">
                <a:solidFill>
                  <a:schemeClr val="bg1"/>
                </a:solidFill>
              </a:defRPr>
            </a:lvl1pPr>
            <a:lvl2pPr marL="0" indent="0">
              <a:buFontTx/>
              <a:buNone/>
              <a:defRPr>
                <a:solidFill>
                  <a:schemeClr val="bg1"/>
                </a:solidFill>
              </a:defRPr>
            </a:lvl2pPr>
            <a:lvl3pPr marL="250825" indent="-250825">
              <a:defRPr>
                <a:solidFill>
                  <a:schemeClr val="bg1"/>
                </a:solidFill>
              </a:defRPr>
            </a:lvl3pPr>
          </a:lstStyle>
          <a:p>
            <a:pPr lvl="0"/>
            <a:r>
              <a:rPr lang="en-GB" noProof="0" dirty="0"/>
              <a:t>Section Heading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126DA47E-D7F3-07E8-00B3-57D325A007F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615134" y="305378"/>
            <a:ext cx="881465" cy="362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96425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image" Target="../media/image1.emf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695325" y="278296"/>
            <a:ext cx="8964613" cy="810444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en-GB" noProof="0" dirty="0"/>
              <a:t>Add Title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95325" y="1376364"/>
            <a:ext cx="10801275" cy="4645024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9875837" y="6404573"/>
            <a:ext cx="1620837" cy="144016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7719FEF2-6262-442A-8B9E-C58A73299CFD}" type="datetime1">
              <a:rPr lang="de-CH" noProof="0" smtClean="0"/>
              <a:t>12.01.25</a:t>
            </a:fld>
            <a:endParaRPr lang="en-GB" noProof="0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1614487" y="6404573"/>
            <a:ext cx="8045451" cy="144016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95325" y="6404573"/>
            <a:ext cx="703263" cy="144016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pic>
        <p:nvPicPr>
          <p:cNvPr id="20" name="Grafik 19">
            <a:extLst>
              <a:ext uri="{FF2B5EF4-FFF2-40B4-BE49-F238E27FC236}">
                <a16:creationId xmlns:a16="http://schemas.microsoft.com/office/drawing/2014/main" id="{EC2031EC-4715-FBAB-E65E-0A3E5D91D8E4}"/>
              </a:ext>
            </a:extLst>
          </p:cNvPr>
          <p:cNvPicPr>
            <a:picLocks noChangeAspect="1"/>
          </p:cNvPicPr>
          <p:nvPr userDrawn="1"/>
        </p:nvPicPr>
        <p:blipFill>
          <a:blip r:embed="rId3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15133" y="305378"/>
            <a:ext cx="881467" cy="362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16638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705" r:id="rId2"/>
    <p:sldLayoutId id="2147483713" r:id="rId3"/>
    <p:sldLayoutId id="2147483721" r:id="rId4"/>
    <p:sldLayoutId id="2147483738" r:id="rId5"/>
    <p:sldLayoutId id="2147483739" r:id="rId6"/>
    <p:sldLayoutId id="2147483740" r:id="rId7"/>
    <p:sldLayoutId id="2147483694" r:id="rId8"/>
    <p:sldLayoutId id="2147483737" r:id="rId9"/>
    <p:sldLayoutId id="2147483692" r:id="rId10"/>
    <p:sldLayoutId id="2147483693" r:id="rId11"/>
    <p:sldLayoutId id="2147483659" r:id="rId12"/>
    <p:sldLayoutId id="2147483666" r:id="rId13"/>
    <p:sldLayoutId id="2147483667" r:id="rId14"/>
    <p:sldLayoutId id="2147483668" r:id="rId15"/>
    <p:sldLayoutId id="2147483669" r:id="rId16"/>
    <p:sldLayoutId id="2147483665" r:id="rId17"/>
    <p:sldLayoutId id="2147483670" r:id="rId18"/>
    <p:sldLayoutId id="2147483671" r:id="rId19"/>
    <p:sldLayoutId id="2147483672" r:id="rId20"/>
    <p:sldLayoutId id="2147483673" r:id="rId21"/>
    <p:sldLayoutId id="2147483674" r:id="rId22"/>
    <p:sldLayoutId id="2147483675" r:id="rId23"/>
    <p:sldLayoutId id="2147483676" r:id="rId24"/>
    <p:sldLayoutId id="2147483695" r:id="rId25"/>
    <p:sldLayoutId id="2147483677" r:id="rId26"/>
    <p:sldLayoutId id="2147483679" r:id="rId27"/>
    <p:sldLayoutId id="2147483678" r:id="rId28"/>
    <p:sldLayoutId id="2147483680" r:id="rId29"/>
    <p:sldLayoutId id="2147483681" r:id="rId30"/>
    <p:sldLayoutId id="2147483682" r:id="rId31"/>
    <p:sldLayoutId id="2147483683" r:id="rId32"/>
    <p:sldLayoutId id="2147483663" r:id="rId33"/>
    <p:sldLayoutId id="2147483664" r:id="rId34"/>
    <p:sldLayoutId id="2147483741" r:id="rId35"/>
  </p:sldLayoutIdLst>
  <p:hf hdr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2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600"/>
        </a:spcBef>
        <a:buFont typeface="+mj-lt"/>
        <a:buNone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252000" indent="-252000" algn="l" defTabSz="914400" rtl="0" eaLnBrk="1" latinLnBrk="0" hangingPunct="1">
        <a:lnSpc>
          <a:spcPct val="100000"/>
        </a:lnSpc>
        <a:spcBef>
          <a:spcPts val="600"/>
        </a:spcBef>
        <a:buFont typeface="Aptos" panose="020B00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504000" indent="-252000" algn="l" defTabSz="914400" rtl="0" eaLnBrk="1" latinLnBrk="0" hangingPunct="1">
        <a:lnSpc>
          <a:spcPct val="100000"/>
        </a:lnSpc>
        <a:spcBef>
          <a:spcPts val="600"/>
        </a:spcBef>
        <a:buFont typeface="Aptos" panose="020B00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756000" indent="-252000" algn="l" defTabSz="914400" rtl="0" eaLnBrk="1" latinLnBrk="0" hangingPunct="1">
        <a:lnSpc>
          <a:spcPct val="100000"/>
        </a:lnSpc>
        <a:spcBef>
          <a:spcPts val="400"/>
        </a:spcBef>
        <a:buFont typeface="Aptos" panose="020B00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008000" indent="-252000" algn="l" defTabSz="914400" rtl="0" eaLnBrk="1" latinLnBrk="0" hangingPunct="1">
        <a:lnSpc>
          <a:spcPct val="100000"/>
        </a:lnSpc>
        <a:spcBef>
          <a:spcPts val="400"/>
        </a:spcBef>
        <a:buFont typeface="Aptos" panose="020B00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438" userDrawn="1">
          <p15:clr>
            <a:srgbClr val="A4A3A4"/>
          </p15:clr>
        </p15:guide>
        <p15:guide id="2" pos="7242" userDrawn="1">
          <p15:clr>
            <a:srgbClr val="A4A3A4"/>
          </p15:clr>
        </p15:guide>
        <p15:guide id="3" orient="horz" pos="4110" userDrawn="1">
          <p15:clr>
            <a:srgbClr val="A4A3A4"/>
          </p15:clr>
        </p15:guide>
        <p15:guide id="4" orient="horz" pos="913" userDrawn="1">
          <p15:clr>
            <a:srgbClr val="A4A3A4"/>
          </p15:clr>
        </p15:guide>
        <p15:guide id="5" pos="3772" userDrawn="1">
          <p15:clr>
            <a:srgbClr val="A4A3A4"/>
          </p15:clr>
        </p15:guide>
        <p15:guide id="6" pos="3908" userDrawn="1">
          <p15:clr>
            <a:srgbClr val="A4A3A4"/>
          </p15:clr>
        </p15:guide>
        <p15:guide id="7" pos="2751" userDrawn="1">
          <p15:clr>
            <a:srgbClr val="A4A3A4"/>
          </p15:clr>
        </p15:guide>
        <p15:guide id="8" pos="2615" userDrawn="1">
          <p15:clr>
            <a:srgbClr val="A4A3A4"/>
          </p15:clr>
        </p15:guide>
        <p15:guide id="9" pos="1595" userDrawn="1">
          <p15:clr>
            <a:srgbClr val="A4A3A4"/>
          </p15:clr>
        </p15:guide>
        <p15:guide id="10" pos="1459" userDrawn="1">
          <p15:clr>
            <a:srgbClr val="A4A3A4"/>
          </p15:clr>
        </p15:guide>
        <p15:guide id="11" pos="4929" userDrawn="1">
          <p15:clr>
            <a:srgbClr val="A4A3A4"/>
          </p15:clr>
        </p15:guide>
        <p15:guide id="12" pos="5065" userDrawn="1">
          <p15:clr>
            <a:srgbClr val="A4A3A4"/>
          </p15:clr>
        </p15:guide>
        <p15:guide id="13" pos="6085" userDrawn="1">
          <p15:clr>
            <a:srgbClr val="A4A3A4"/>
          </p15:clr>
        </p15:guide>
        <p15:guide id="14" pos="6221" userDrawn="1">
          <p15:clr>
            <a:srgbClr val="A4A3A4"/>
          </p15:clr>
        </p15:guide>
        <p15:guide id="15" pos="2172" userDrawn="1">
          <p15:clr>
            <a:srgbClr val="A4A3A4"/>
          </p15:clr>
        </p15:guide>
        <p15:guide id="16" pos="2036" userDrawn="1">
          <p15:clr>
            <a:srgbClr val="A4A3A4"/>
          </p15:clr>
        </p15:guide>
        <p15:guide id="17" pos="3194" userDrawn="1">
          <p15:clr>
            <a:srgbClr val="A4A3A4"/>
          </p15:clr>
        </p15:guide>
        <p15:guide id="18" pos="3330" userDrawn="1">
          <p15:clr>
            <a:srgbClr val="A4A3A4"/>
          </p15:clr>
        </p15:guide>
        <p15:guide id="19" pos="881" userDrawn="1">
          <p15:clr>
            <a:srgbClr val="A4A3A4"/>
          </p15:clr>
        </p15:guide>
        <p15:guide id="20" pos="1017" userDrawn="1">
          <p15:clr>
            <a:srgbClr val="A4A3A4"/>
          </p15:clr>
        </p15:guide>
        <p15:guide id="21" pos="4351" userDrawn="1">
          <p15:clr>
            <a:srgbClr val="A4A3A4"/>
          </p15:clr>
        </p15:guide>
        <p15:guide id="22" pos="4487" userDrawn="1">
          <p15:clr>
            <a:srgbClr val="A4A3A4"/>
          </p15:clr>
        </p15:guide>
        <p15:guide id="23" pos="5508" userDrawn="1">
          <p15:clr>
            <a:srgbClr val="A4A3A4"/>
          </p15:clr>
        </p15:guide>
        <p15:guide id="24" pos="5642" userDrawn="1">
          <p15:clr>
            <a:srgbClr val="A4A3A4"/>
          </p15:clr>
        </p15:guide>
        <p15:guide id="25" pos="6663" userDrawn="1">
          <p15:clr>
            <a:srgbClr val="A4A3A4"/>
          </p15:clr>
        </p15:guide>
        <p15:guide id="26" pos="6799" userDrawn="1">
          <p15:clr>
            <a:srgbClr val="A4A3A4"/>
          </p15:clr>
        </p15:guide>
        <p15:guide id="27" orient="horz" pos="229" userDrawn="1">
          <p15:clr>
            <a:srgbClr val="A4A3A4"/>
          </p15:clr>
        </p15:guide>
        <p15:guide id="28" orient="horz" pos="867" userDrawn="1">
          <p15:clr>
            <a:srgbClr val="A4A3A4"/>
          </p15:clr>
        </p15:guide>
        <p15:guide id="29" orient="horz" pos="3793" userDrawn="1">
          <p15:clr>
            <a:srgbClr val="A4A3A4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7" Type="http://schemas.openxmlformats.org/officeDocument/2006/relationships/hyperlink" Target="https://indico.psi.ch/event/14732/contributions/44269/attachments/26100/48296/Senatore_CHARTworkshop2023_WireChar.pdf" TargetMode="External"/><Relationship Id="rId2" Type="http://schemas.openxmlformats.org/officeDocument/2006/relationships/image" Target="../media/image22.tiff"/><Relationship Id="rId1" Type="http://schemas.openxmlformats.org/officeDocument/2006/relationships/slideLayout" Target="../slideLayouts/slideLayout13.xml"/><Relationship Id="rId6" Type="http://schemas.openxmlformats.org/officeDocument/2006/relationships/hyperlink" Target="https://indico.psi.ch/event/14732/contributions/44295/attachments/26059/48219/CHART-workshop-MagComp_XiangKong_11Oct2023.pdf" TargetMode="External"/><Relationship Id="rId5" Type="http://schemas.openxmlformats.org/officeDocument/2006/relationships/image" Target="../media/image53.png"/><Relationship Id="rId4" Type="http://schemas.openxmlformats.org/officeDocument/2006/relationships/image" Target="../media/image5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5.xml"/><Relationship Id="rId6" Type="http://schemas.openxmlformats.org/officeDocument/2006/relationships/image" Target="../media/image16.jpeg"/><Relationship Id="rId5" Type="http://schemas.openxmlformats.org/officeDocument/2006/relationships/image" Target="../media/image56.emf"/><Relationship Id="rId4" Type="http://schemas.openxmlformats.org/officeDocument/2006/relationships/image" Target="../media/image55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image" Target="../media/image58.wmf"/><Relationship Id="rId7" Type="http://schemas.openxmlformats.org/officeDocument/2006/relationships/image" Target="../media/image61.pn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35.xml"/><Relationship Id="rId6" Type="http://schemas.openxmlformats.org/officeDocument/2006/relationships/image" Target="../media/image60.png"/><Relationship Id="rId5" Type="http://schemas.openxmlformats.org/officeDocument/2006/relationships/image" Target="../media/image55.png"/><Relationship Id="rId4" Type="http://schemas.openxmlformats.org/officeDocument/2006/relationships/image" Target="../media/image5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63.jpe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9.png"/><Relationship Id="rId13" Type="http://schemas.openxmlformats.org/officeDocument/2006/relationships/image" Target="../media/image49.jpeg"/><Relationship Id="rId3" Type="http://schemas.openxmlformats.org/officeDocument/2006/relationships/image" Target="../media/image65.png"/><Relationship Id="rId7" Type="http://schemas.openxmlformats.org/officeDocument/2006/relationships/image" Target="../media/image20.tiff"/><Relationship Id="rId12" Type="http://schemas.openxmlformats.org/officeDocument/2006/relationships/image" Target="../media/image72.png"/><Relationship Id="rId17" Type="http://schemas.openxmlformats.org/officeDocument/2006/relationships/image" Target="../media/image16.jpeg"/><Relationship Id="rId2" Type="http://schemas.openxmlformats.org/officeDocument/2006/relationships/image" Target="../media/image64.png"/><Relationship Id="rId16" Type="http://schemas.openxmlformats.org/officeDocument/2006/relationships/image" Target="../media/image75.sv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68.jpeg"/><Relationship Id="rId11" Type="http://schemas.openxmlformats.org/officeDocument/2006/relationships/image" Target="../media/image71.png"/><Relationship Id="rId5" Type="http://schemas.openxmlformats.org/officeDocument/2006/relationships/image" Target="../media/image67.png"/><Relationship Id="rId15" Type="http://schemas.openxmlformats.org/officeDocument/2006/relationships/image" Target="../media/image74.png"/><Relationship Id="rId10" Type="http://schemas.openxmlformats.org/officeDocument/2006/relationships/image" Target="../media/image70.png"/><Relationship Id="rId4" Type="http://schemas.openxmlformats.org/officeDocument/2006/relationships/image" Target="../media/image66.png"/><Relationship Id="rId9" Type="http://schemas.openxmlformats.org/officeDocument/2006/relationships/image" Target="../media/image44.png"/><Relationship Id="rId14" Type="http://schemas.openxmlformats.org/officeDocument/2006/relationships/image" Target="../media/image7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7" Type="http://schemas.openxmlformats.org/officeDocument/2006/relationships/image" Target="../media/image600.png"/><Relationship Id="rId2" Type="http://schemas.openxmlformats.org/officeDocument/2006/relationships/image" Target="../media/image76.jpeg"/><Relationship Id="rId1" Type="http://schemas.openxmlformats.org/officeDocument/2006/relationships/slideLayout" Target="../slideLayouts/slideLayout35.xml"/><Relationship Id="rId6" Type="http://schemas.openxmlformats.org/officeDocument/2006/relationships/image" Target="../media/image590.png"/><Relationship Id="rId5" Type="http://schemas.openxmlformats.org/officeDocument/2006/relationships/image" Target="../media/image78.png"/><Relationship Id="rId4" Type="http://schemas.openxmlformats.org/officeDocument/2006/relationships/image" Target="../media/image16.jpe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84.jpeg"/><Relationship Id="rId3" Type="http://schemas.openxmlformats.org/officeDocument/2006/relationships/image" Target="../media/image80.jpeg"/><Relationship Id="rId7" Type="http://schemas.openxmlformats.org/officeDocument/2006/relationships/image" Target="../media/image83.jpeg"/><Relationship Id="rId2" Type="http://schemas.openxmlformats.org/officeDocument/2006/relationships/image" Target="../media/image79.jpe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6.jpeg"/><Relationship Id="rId5" Type="http://schemas.openxmlformats.org/officeDocument/2006/relationships/image" Target="../media/image82.png"/><Relationship Id="rId4" Type="http://schemas.openxmlformats.org/officeDocument/2006/relationships/image" Target="../media/image81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90.jpeg"/><Relationship Id="rId13" Type="http://schemas.openxmlformats.org/officeDocument/2006/relationships/image" Target="../media/image16.jpeg"/><Relationship Id="rId3" Type="http://schemas.openxmlformats.org/officeDocument/2006/relationships/image" Target="../media/image85.png"/><Relationship Id="rId7" Type="http://schemas.openxmlformats.org/officeDocument/2006/relationships/image" Target="../media/image89.jpeg"/><Relationship Id="rId12" Type="http://schemas.openxmlformats.org/officeDocument/2006/relationships/image" Target="../media/image9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88.jpeg"/><Relationship Id="rId11" Type="http://schemas.openxmlformats.org/officeDocument/2006/relationships/image" Target="../media/image93.png"/><Relationship Id="rId5" Type="http://schemas.openxmlformats.org/officeDocument/2006/relationships/image" Target="../media/image87.jpeg"/><Relationship Id="rId10" Type="http://schemas.openxmlformats.org/officeDocument/2006/relationships/image" Target="../media/image92.jpeg"/><Relationship Id="rId4" Type="http://schemas.openxmlformats.org/officeDocument/2006/relationships/image" Target="../media/image86.png"/><Relationship Id="rId9" Type="http://schemas.openxmlformats.org/officeDocument/2006/relationships/image" Target="../media/image91.jpe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image" Target="../media/image96.png"/><Relationship Id="rId7" Type="http://schemas.openxmlformats.org/officeDocument/2006/relationships/image" Target="../media/image94.png"/><Relationship Id="rId2" Type="http://schemas.openxmlformats.org/officeDocument/2006/relationships/image" Target="../media/image95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93.png"/><Relationship Id="rId5" Type="http://schemas.openxmlformats.org/officeDocument/2006/relationships/image" Target="../media/image98.png"/><Relationship Id="rId10" Type="http://schemas.openxmlformats.org/officeDocument/2006/relationships/image" Target="../media/image100.png"/><Relationship Id="rId4" Type="http://schemas.openxmlformats.org/officeDocument/2006/relationships/image" Target="../media/image97.png"/><Relationship Id="rId9" Type="http://schemas.openxmlformats.org/officeDocument/2006/relationships/image" Target="../media/image99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2.png"/><Relationship Id="rId7" Type="http://schemas.openxmlformats.org/officeDocument/2006/relationships/image" Target="../media/image16.jpeg"/><Relationship Id="rId2" Type="http://schemas.openxmlformats.org/officeDocument/2006/relationships/image" Target="../media/image101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94.png"/><Relationship Id="rId5" Type="http://schemas.openxmlformats.org/officeDocument/2006/relationships/image" Target="../media/image93.png"/><Relationship Id="rId4" Type="http://schemas.openxmlformats.org/officeDocument/2006/relationships/image" Target="../media/image10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7" Type="http://schemas.openxmlformats.org/officeDocument/2006/relationships/image" Target="../media/image106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3.xml"/><Relationship Id="rId6" Type="http://schemas.microsoft.com/office/2007/relationships/hdphoto" Target="../media/hdphoto1.wdp"/><Relationship Id="rId5" Type="http://schemas.openxmlformats.org/officeDocument/2006/relationships/image" Target="../media/image105.png"/><Relationship Id="rId4" Type="http://schemas.openxmlformats.org/officeDocument/2006/relationships/image" Target="../media/image104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9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8.png"/><Relationship Id="rId2" Type="http://schemas.openxmlformats.org/officeDocument/2006/relationships/image" Target="../media/image107.png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109.em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7.png"/><Relationship Id="rId2" Type="http://schemas.openxmlformats.org/officeDocument/2006/relationships/image" Target="../media/image110.png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16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openxmlformats.org/officeDocument/2006/relationships/image" Target="../media/image10.jpeg"/><Relationship Id="rId7" Type="http://schemas.openxmlformats.org/officeDocument/2006/relationships/image" Target="../media/image14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35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Relationship Id="rId9" Type="http://schemas.openxmlformats.org/officeDocument/2006/relationships/image" Target="../media/image1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35.xml"/><Relationship Id="rId5" Type="http://schemas.openxmlformats.org/officeDocument/2006/relationships/image" Target="../media/image16.jpeg"/><Relationship Id="rId4" Type="http://schemas.openxmlformats.org/officeDocument/2006/relationships/image" Target="../media/image1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tiff"/><Relationship Id="rId1" Type="http://schemas.openxmlformats.org/officeDocument/2006/relationships/slideLayout" Target="../slideLayouts/slideLayout35.xml"/><Relationship Id="rId6" Type="http://schemas.openxmlformats.org/officeDocument/2006/relationships/image" Target="../media/image16.jpeg"/><Relationship Id="rId5" Type="http://schemas.openxmlformats.org/officeDocument/2006/relationships/image" Target="../media/image23.png"/><Relationship Id="rId4" Type="http://schemas.openxmlformats.org/officeDocument/2006/relationships/image" Target="../media/image22.tif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0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6.jpeg"/><Relationship Id="rId4" Type="http://schemas.openxmlformats.org/officeDocument/2006/relationships/image" Target="../media/image26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jpeg"/><Relationship Id="rId13" Type="http://schemas.openxmlformats.org/officeDocument/2006/relationships/image" Target="../media/image38.jpeg"/><Relationship Id="rId3" Type="http://schemas.openxmlformats.org/officeDocument/2006/relationships/image" Target="../media/image28.jpeg"/><Relationship Id="rId7" Type="http://schemas.openxmlformats.org/officeDocument/2006/relationships/image" Target="../media/image32.png"/><Relationship Id="rId12" Type="http://schemas.openxmlformats.org/officeDocument/2006/relationships/image" Target="../media/image37.jpeg"/><Relationship Id="rId2" Type="http://schemas.openxmlformats.org/officeDocument/2006/relationships/image" Target="../media/image27.jpeg"/><Relationship Id="rId16" Type="http://schemas.openxmlformats.org/officeDocument/2006/relationships/image" Target="../media/image40.png"/><Relationship Id="rId1" Type="http://schemas.openxmlformats.org/officeDocument/2006/relationships/slideLayout" Target="../slideLayouts/slideLayout35.xml"/><Relationship Id="rId6" Type="http://schemas.openxmlformats.org/officeDocument/2006/relationships/image" Target="../media/image31.jpeg"/><Relationship Id="rId11" Type="http://schemas.openxmlformats.org/officeDocument/2006/relationships/image" Target="../media/image36.jpeg"/><Relationship Id="rId5" Type="http://schemas.openxmlformats.org/officeDocument/2006/relationships/image" Target="../media/image30.png"/><Relationship Id="rId15" Type="http://schemas.openxmlformats.org/officeDocument/2006/relationships/image" Target="../media/image16.jpeg"/><Relationship Id="rId10" Type="http://schemas.openxmlformats.org/officeDocument/2006/relationships/image" Target="../media/image35.jpeg"/><Relationship Id="rId4" Type="http://schemas.openxmlformats.org/officeDocument/2006/relationships/image" Target="../media/image29.png"/><Relationship Id="rId9" Type="http://schemas.openxmlformats.org/officeDocument/2006/relationships/image" Target="../media/image34.png"/><Relationship Id="rId14" Type="http://schemas.openxmlformats.org/officeDocument/2006/relationships/image" Target="../media/image39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.jpeg"/><Relationship Id="rId13" Type="http://schemas.openxmlformats.org/officeDocument/2006/relationships/image" Target="../media/image49.jpeg"/><Relationship Id="rId3" Type="http://schemas.openxmlformats.org/officeDocument/2006/relationships/image" Target="../media/image22.tiff"/><Relationship Id="rId7" Type="http://schemas.openxmlformats.org/officeDocument/2006/relationships/image" Target="../media/image45.png"/><Relationship Id="rId12" Type="http://schemas.openxmlformats.org/officeDocument/2006/relationships/image" Target="../media/image48.png"/><Relationship Id="rId2" Type="http://schemas.openxmlformats.org/officeDocument/2006/relationships/image" Target="../media/image41.png"/><Relationship Id="rId16" Type="http://schemas.openxmlformats.org/officeDocument/2006/relationships/image" Target="../media/image16.jpe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44.png"/><Relationship Id="rId11" Type="http://schemas.microsoft.com/office/2017/06/relationships/model3d" Target="../media/model3d1.glb"/><Relationship Id="rId5" Type="http://schemas.openxmlformats.org/officeDocument/2006/relationships/image" Target="../media/image43.png"/><Relationship Id="rId15" Type="http://schemas.openxmlformats.org/officeDocument/2006/relationships/image" Target="../media/image51.png"/><Relationship Id="rId10" Type="http://schemas.openxmlformats.org/officeDocument/2006/relationships/image" Target="../media/image47.png"/><Relationship Id="rId4" Type="http://schemas.openxmlformats.org/officeDocument/2006/relationships/image" Target="../media/image42.jpeg"/><Relationship Id="rId9" Type="http://schemas.openxmlformats.org/officeDocument/2006/relationships/image" Target="../media/image20.tiff"/><Relationship Id="rId14" Type="http://schemas.openxmlformats.org/officeDocument/2006/relationships/image" Target="../media/image5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feld 6">
            <a:extLst>
              <a:ext uri="{FF2B5EF4-FFF2-40B4-BE49-F238E27FC236}">
                <a16:creationId xmlns:a16="http://schemas.microsoft.com/office/drawing/2014/main" id="{B5B5A7C0-D264-AAF8-8408-7F03DA19105A}"/>
              </a:ext>
            </a:extLst>
          </p:cNvPr>
          <p:cNvSpPr txBox="1"/>
          <p:nvPr/>
        </p:nvSpPr>
        <p:spPr>
          <a:xfrm>
            <a:off x="695325" y="5952728"/>
            <a:ext cx="7790061" cy="504056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>
            <a:lvl1pPr indent="0">
              <a:lnSpc>
                <a:spcPct val="100000"/>
              </a:lnSpc>
              <a:spcBef>
                <a:spcPts val="600"/>
              </a:spcBef>
              <a:buFont typeface="+mj-lt"/>
              <a:buNone/>
              <a:defRPr sz="1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Bef>
                <a:spcPts val="600"/>
              </a:spcBef>
              <a:buFont typeface="Aptos" panose="020B0004020202020204" pitchFamily="34" charset="0"/>
              <a:buNone/>
              <a:defRPr sz="2000"/>
            </a:lvl2pPr>
            <a:lvl3pPr marL="504000" indent="-252000">
              <a:lnSpc>
                <a:spcPct val="100000"/>
              </a:lnSpc>
              <a:spcBef>
                <a:spcPts val="600"/>
              </a:spcBef>
              <a:buFont typeface="Aptos" panose="020B0004020202020204" pitchFamily="34" charset="0"/>
              <a:buChar char="•"/>
              <a:defRPr sz="2000"/>
            </a:lvl3pPr>
            <a:lvl4pPr marL="756000" indent="-252000">
              <a:lnSpc>
                <a:spcPct val="100000"/>
              </a:lnSpc>
              <a:spcBef>
                <a:spcPts val="400"/>
              </a:spcBef>
              <a:buFont typeface="Aptos" panose="020B0004020202020204" pitchFamily="34" charset="0"/>
              <a:buChar char="•"/>
              <a:defRPr sz="2000"/>
            </a:lvl4pPr>
            <a:lvl5pPr marL="1008000" indent="-252000">
              <a:lnSpc>
                <a:spcPct val="100000"/>
              </a:lnSpc>
              <a:spcBef>
                <a:spcPts val="400"/>
              </a:spcBef>
              <a:buFont typeface="Aptos" panose="020B0004020202020204" pitchFamily="34" charset="0"/>
              <a:buChar char="•"/>
              <a:defRPr sz="2000"/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r>
              <a:rPr lang="en-GB" sz="1400" dirty="0"/>
              <a:t>This work was performed under the auspices of and with </a:t>
            </a:r>
            <a:br>
              <a:rPr lang="en-GB" sz="1400" dirty="0"/>
            </a:br>
            <a:r>
              <a:rPr lang="en-GB" sz="1400" dirty="0"/>
              <a:t>support from the Swiss Accelerator Research and Technology </a:t>
            </a:r>
            <a:br>
              <a:rPr lang="en-GB" sz="1400" dirty="0"/>
            </a:br>
            <a:r>
              <a:rPr lang="en-GB" sz="1400" dirty="0"/>
              <a:t>(CHART) program, http://</a:t>
            </a:r>
            <a:r>
              <a:rPr lang="en-GB" sz="1400" dirty="0" err="1"/>
              <a:t>chart.ch</a:t>
            </a:r>
            <a:r>
              <a:rPr lang="en-GB" sz="1400" dirty="0"/>
              <a:t>.</a:t>
            </a:r>
          </a:p>
        </p:txBody>
      </p:sp>
      <p:pic>
        <p:nvPicPr>
          <p:cNvPr id="8" name="Picture 7" descr="A red and black logo&#10;&#10;Description automatically generated">
            <a:extLst>
              <a:ext uri="{FF2B5EF4-FFF2-40B4-BE49-F238E27FC236}">
                <a16:creationId xmlns:a16="http://schemas.microsoft.com/office/drawing/2014/main" id="{A18959C8-1F0E-6086-79BC-52A53A7EA85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73309" y="1405444"/>
            <a:ext cx="1285720" cy="1285720"/>
          </a:xfrm>
          <a:prstGeom prst="rect">
            <a:avLst/>
          </a:prstGeom>
        </p:spPr>
      </p:pic>
      <p:sp>
        <p:nvSpPr>
          <p:cNvPr id="7" name="Titel 1">
            <a:extLst>
              <a:ext uri="{FF2B5EF4-FFF2-40B4-BE49-F238E27FC236}">
                <a16:creationId xmlns:a16="http://schemas.microsoft.com/office/drawing/2014/main" id="{2509B363-D51C-69CF-8EB4-B2F18FCC0AA2}"/>
              </a:ext>
            </a:extLst>
          </p:cNvPr>
          <p:cNvSpPr txBox="1">
            <a:spLocks/>
          </p:cNvSpPr>
          <p:nvPr/>
        </p:nvSpPr>
        <p:spPr>
          <a:xfrm>
            <a:off x="695325" y="2183006"/>
            <a:ext cx="8905875" cy="2007994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>
            <a:lvl1pPr algn="l" defTabSz="914400" rtl="0" eaLnBrk="1" latinLnBrk="0" hangingPunct="1">
              <a:lnSpc>
                <a:spcPct val="92000"/>
              </a:lnSpc>
              <a:spcBef>
                <a:spcPct val="0"/>
              </a:spcBef>
              <a:buNone/>
              <a:defRPr sz="4200" b="1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/>
              <a:t>MagDev2 Overview</a:t>
            </a:r>
          </a:p>
        </p:txBody>
      </p:sp>
      <p:sp>
        <p:nvSpPr>
          <p:cNvPr id="10" name="Textplatzhalter 4">
            <a:extLst>
              <a:ext uri="{FF2B5EF4-FFF2-40B4-BE49-F238E27FC236}">
                <a16:creationId xmlns:a16="http://schemas.microsoft.com/office/drawing/2014/main" id="{EE21AE95-5D02-2E01-1B21-0D7A5BC83EA6}"/>
              </a:ext>
            </a:extLst>
          </p:cNvPr>
          <p:cNvSpPr txBox="1">
            <a:spLocks/>
          </p:cNvSpPr>
          <p:nvPr/>
        </p:nvSpPr>
        <p:spPr>
          <a:xfrm>
            <a:off x="695325" y="4495800"/>
            <a:ext cx="5292725" cy="288032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+mj-lt"/>
              <a:buNone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ptos" panose="020B00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04000" indent="-252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ptos" panose="020B00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56000" indent="-2520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Font typeface="Aptos" panose="020B00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08000" indent="-2520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Font typeface="Aptos" panose="020B00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/>
              <a:t>B. Auchmann for the MagDev Teams</a:t>
            </a:r>
            <a:endParaRPr lang="en-GB" sz="1800" dirty="0"/>
          </a:p>
        </p:txBody>
      </p:sp>
      <p:sp>
        <p:nvSpPr>
          <p:cNvPr id="11" name="Textplatzhalter 5">
            <a:extLst>
              <a:ext uri="{FF2B5EF4-FFF2-40B4-BE49-F238E27FC236}">
                <a16:creationId xmlns:a16="http://schemas.microsoft.com/office/drawing/2014/main" id="{FDD57139-3B5F-87E4-1FA2-56C727C417D8}"/>
              </a:ext>
            </a:extLst>
          </p:cNvPr>
          <p:cNvSpPr txBox="1">
            <a:spLocks/>
          </p:cNvSpPr>
          <p:nvPr/>
        </p:nvSpPr>
        <p:spPr>
          <a:xfrm>
            <a:off x="695325" y="4974214"/>
            <a:ext cx="10887075" cy="195300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+mj-lt"/>
              <a:buNone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ptos" panose="020B00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04000" indent="-252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ptos" panose="020B00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56000" indent="-2520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Font typeface="Aptos" panose="020B00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08000" indent="-2520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Font typeface="Aptos" panose="020B00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/>
              <a:t>SMACC1 Conceptual Design Review, Jan 13-14, 2025.</a:t>
            </a:r>
            <a:endParaRPr lang="en-GB" sz="1800" dirty="0"/>
          </a:p>
        </p:txBody>
      </p:sp>
      <p:grpSp>
        <p:nvGrpSpPr>
          <p:cNvPr id="42" name="Group 41">
            <a:extLst>
              <a:ext uri="{FF2B5EF4-FFF2-40B4-BE49-F238E27FC236}">
                <a16:creationId xmlns:a16="http://schemas.microsoft.com/office/drawing/2014/main" id="{C3E641EB-795E-ECE1-0F9A-9381E2FFA9F9}"/>
              </a:ext>
            </a:extLst>
          </p:cNvPr>
          <p:cNvGrpSpPr/>
          <p:nvPr/>
        </p:nvGrpSpPr>
        <p:grpSpPr>
          <a:xfrm>
            <a:off x="678760" y="1557764"/>
            <a:ext cx="2590800" cy="1033036"/>
            <a:chOff x="2554184" y="1688486"/>
            <a:chExt cx="1306629" cy="520995"/>
          </a:xfrm>
        </p:grpSpPr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B9A75466-FFC6-C141-1852-1A2CA49A5C19}"/>
                </a:ext>
              </a:extLst>
            </p:cNvPr>
            <p:cNvGrpSpPr/>
            <p:nvPr/>
          </p:nvGrpSpPr>
          <p:grpSpPr>
            <a:xfrm>
              <a:off x="2554184" y="1688486"/>
              <a:ext cx="520995" cy="520995"/>
              <a:chOff x="2527200" y="393270"/>
              <a:chExt cx="4125600" cy="4125600"/>
            </a:xfrm>
          </p:grpSpPr>
          <p:sp>
            <p:nvSpPr>
              <p:cNvPr id="19" name="Oval 18">
                <a:extLst>
                  <a:ext uri="{FF2B5EF4-FFF2-40B4-BE49-F238E27FC236}">
                    <a16:creationId xmlns:a16="http://schemas.microsoft.com/office/drawing/2014/main" id="{CA3A0CF1-FA13-6840-BD9F-A6C8334AC4BE}"/>
                  </a:ext>
                </a:extLst>
              </p:cNvPr>
              <p:cNvSpPr/>
              <p:nvPr/>
            </p:nvSpPr>
            <p:spPr>
              <a:xfrm>
                <a:off x="2527200" y="393270"/>
                <a:ext cx="4125600" cy="4125600"/>
              </a:xfrm>
              <a:prstGeom prst="ellipse">
                <a:avLst/>
              </a:prstGeom>
              <a:noFill/>
              <a:ln w="12700">
                <a:solidFill>
                  <a:schemeClr val="bg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H">
                  <a:solidFill>
                    <a:schemeClr val="bg1"/>
                  </a:solidFill>
                </a:endParaRPr>
              </a:p>
            </p:txBody>
          </p:sp>
          <p:cxnSp>
            <p:nvCxnSpPr>
              <p:cNvPr id="20" name="Straight Connector 19">
                <a:extLst>
                  <a:ext uri="{FF2B5EF4-FFF2-40B4-BE49-F238E27FC236}">
                    <a16:creationId xmlns:a16="http://schemas.microsoft.com/office/drawing/2014/main" id="{BF931977-661F-DE37-BA0D-9C2A204C4E6D}"/>
                  </a:ext>
                </a:extLst>
              </p:cNvPr>
              <p:cNvCxnSpPr>
                <a:cxnSpLocks/>
                <a:stCxn id="19" idx="0"/>
                <a:endCxn id="19" idx="4"/>
              </p:cNvCxnSpPr>
              <p:nvPr/>
            </p:nvCxnSpPr>
            <p:spPr>
              <a:xfrm>
                <a:off x="4590000" y="393270"/>
                <a:ext cx="0" cy="4125600"/>
              </a:xfrm>
              <a:prstGeom prst="line">
                <a:avLst/>
              </a:prstGeom>
              <a:noFill/>
              <a:ln w="12700">
                <a:solidFill>
                  <a:schemeClr val="bg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</p:cxnSp>
          <p:grpSp>
            <p:nvGrpSpPr>
              <p:cNvPr id="21" name="Group 20">
                <a:extLst>
                  <a:ext uri="{FF2B5EF4-FFF2-40B4-BE49-F238E27FC236}">
                    <a16:creationId xmlns:a16="http://schemas.microsoft.com/office/drawing/2014/main" id="{C2A94315-44CE-9077-08E2-44F0D4A05B00}"/>
                  </a:ext>
                </a:extLst>
              </p:cNvPr>
              <p:cNvGrpSpPr/>
              <p:nvPr/>
            </p:nvGrpSpPr>
            <p:grpSpPr>
              <a:xfrm>
                <a:off x="3567240" y="436974"/>
                <a:ext cx="932673" cy="4038384"/>
                <a:chOff x="3567240" y="436974"/>
                <a:chExt cx="932673" cy="4038384"/>
              </a:xfrm>
            </p:grpSpPr>
            <p:grpSp>
              <p:nvGrpSpPr>
                <p:cNvPr id="31" name="Group 30">
                  <a:extLst>
                    <a:ext uri="{FF2B5EF4-FFF2-40B4-BE49-F238E27FC236}">
                      <a16:creationId xmlns:a16="http://schemas.microsoft.com/office/drawing/2014/main" id="{77027331-D1F1-BED4-FD04-50C0B19C3512}"/>
                    </a:ext>
                  </a:extLst>
                </p:cNvPr>
                <p:cNvGrpSpPr/>
                <p:nvPr/>
              </p:nvGrpSpPr>
              <p:grpSpPr>
                <a:xfrm>
                  <a:off x="3567601" y="436974"/>
                  <a:ext cx="932312" cy="2030544"/>
                  <a:chOff x="3567601" y="436974"/>
                  <a:chExt cx="932312" cy="2030544"/>
                </a:xfrm>
              </p:grpSpPr>
              <p:sp>
                <p:nvSpPr>
                  <p:cNvPr id="36" name="Freeform 35">
                    <a:extLst>
                      <a:ext uri="{FF2B5EF4-FFF2-40B4-BE49-F238E27FC236}">
                        <a16:creationId xmlns:a16="http://schemas.microsoft.com/office/drawing/2014/main" id="{6323CE70-51DC-35C1-16F4-1689BED720E3}"/>
                      </a:ext>
                    </a:extLst>
                  </p:cNvPr>
                  <p:cNvSpPr/>
                  <p:nvPr/>
                </p:nvSpPr>
                <p:spPr>
                  <a:xfrm>
                    <a:off x="4238448" y="436974"/>
                    <a:ext cx="261465" cy="2030544"/>
                  </a:xfrm>
                  <a:custGeom>
                    <a:avLst/>
                    <a:gdLst>
                      <a:gd name="connsiteX0" fmla="*/ 0 w 259200"/>
                      <a:gd name="connsiteY0" fmla="*/ 0 h 2023200"/>
                      <a:gd name="connsiteX1" fmla="*/ 259200 w 259200"/>
                      <a:gd name="connsiteY1" fmla="*/ 2023200 h 2023200"/>
                      <a:gd name="connsiteX0" fmla="*/ 0 w 259200"/>
                      <a:gd name="connsiteY0" fmla="*/ 0 h 2023200"/>
                      <a:gd name="connsiteX1" fmla="*/ 122400 w 259200"/>
                      <a:gd name="connsiteY1" fmla="*/ 993600 h 2023200"/>
                      <a:gd name="connsiteX2" fmla="*/ 259200 w 259200"/>
                      <a:gd name="connsiteY2" fmla="*/ 2023200 h 2023200"/>
                      <a:gd name="connsiteX0" fmla="*/ 11208 w 270408"/>
                      <a:gd name="connsiteY0" fmla="*/ 0 h 2023200"/>
                      <a:gd name="connsiteX1" fmla="*/ 4008 w 270408"/>
                      <a:gd name="connsiteY1" fmla="*/ 1166400 h 2023200"/>
                      <a:gd name="connsiteX2" fmla="*/ 270408 w 270408"/>
                      <a:gd name="connsiteY2" fmla="*/ 2023200 h 2023200"/>
                      <a:gd name="connsiteX0" fmla="*/ 46445 w 305645"/>
                      <a:gd name="connsiteY0" fmla="*/ 0 h 2023200"/>
                      <a:gd name="connsiteX1" fmla="*/ 39245 w 305645"/>
                      <a:gd name="connsiteY1" fmla="*/ 1166400 h 2023200"/>
                      <a:gd name="connsiteX2" fmla="*/ 305645 w 305645"/>
                      <a:gd name="connsiteY2" fmla="*/ 2023200 h 2023200"/>
                      <a:gd name="connsiteX0" fmla="*/ 46445 w 305645"/>
                      <a:gd name="connsiteY0" fmla="*/ 0 h 2023200"/>
                      <a:gd name="connsiteX1" fmla="*/ 39245 w 305645"/>
                      <a:gd name="connsiteY1" fmla="*/ 1166400 h 2023200"/>
                      <a:gd name="connsiteX2" fmla="*/ 305645 w 305645"/>
                      <a:gd name="connsiteY2" fmla="*/ 2023200 h 2023200"/>
                      <a:gd name="connsiteX0" fmla="*/ 27420 w 286620"/>
                      <a:gd name="connsiteY0" fmla="*/ 0 h 2023200"/>
                      <a:gd name="connsiteX1" fmla="*/ 46983 w 286620"/>
                      <a:gd name="connsiteY1" fmla="*/ 1255610 h 2023200"/>
                      <a:gd name="connsiteX2" fmla="*/ 286620 w 286620"/>
                      <a:gd name="connsiteY2" fmla="*/ 2023200 h 2023200"/>
                      <a:gd name="connsiteX0" fmla="*/ 10416 w 269616"/>
                      <a:gd name="connsiteY0" fmla="*/ 0 h 2023200"/>
                      <a:gd name="connsiteX1" fmla="*/ 29979 w 269616"/>
                      <a:gd name="connsiteY1" fmla="*/ 1255610 h 2023200"/>
                      <a:gd name="connsiteX2" fmla="*/ 269616 w 269616"/>
                      <a:gd name="connsiteY2" fmla="*/ 2023200 h 2023200"/>
                      <a:gd name="connsiteX0" fmla="*/ 10416 w 269616"/>
                      <a:gd name="connsiteY0" fmla="*/ 0 h 2023200"/>
                      <a:gd name="connsiteX1" fmla="*/ 29979 w 269616"/>
                      <a:gd name="connsiteY1" fmla="*/ 1255610 h 2023200"/>
                      <a:gd name="connsiteX2" fmla="*/ 269616 w 269616"/>
                      <a:gd name="connsiteY2" fmla="*/ 2023200 h 2023200"/>
                      <a:gd name="connsiteX0" fmla="*/ 8640 w 267840"/>
                      <a:gd name="connsiteY0" fmla="*/ 0 h 2023200"/>
                      <a:gd name="connsiteX1" fmla="*/ 28203 w 267840"/>
                      <a:gd name="connsiteY1" fmla="*/ 1255610 h 2023200"/>
                      <a:gd name="connsiteX2" fmla="*/ 267840 w 267840"/>
                      <a:gd name="connsiteY2" fmla="*/ 2023200 h 2023200"/>
                      <a:gd name="connsiteX0" fmla="*/ 8640 w 267840"/>
                      <a:gd name="connsiteY0" fmla="*/ 0 h 2023200"/>
                      <a:gd name="connsiteX1" fmla="*/ 28203 w 267840"/>
                      <a:gd name="connsiteY1" fmla="*/ 1255610 h 2023200"/>
                      <a:gd name="connsiteX2" fmla="*/ 267840 w 267840"/>
                      <a:gd name="connsiteY2" fmla="*/ 2023200 h 2023200"/>
                      <a:gd name="connsiteX0" fmla="*/ 8640 w 267840"/>
                      <a:gd name="connsiteY0" fmla="*/ 0 h 2023200"/>
                      <a:gd name="connsiteX1" fmla="*/ 28203 w 267840"/>
                      <a:gd name="connsiteY1" fmla="*/ 1255610 h 2023200"/>
                      <a:gd name="connsiteX2" fmla="*/ 267840 w 267840"/>
                      <a:gd name="connsiteY2" fmla="*/ 2023200 h 2023200"/>
                      <a:gd name="connsiteX0" fmla="*/ 8640 w 267840"/>
                      <a:gd name="connsiteY0" fmla="*/ 0 h 2023200"/>
                      <a:gd name="connsiteX1" fmla="*/ 28203 w 267840"/>
                      <a:gd name="connsiteY1" fmla="*/ 1255610 h 2023200"/>
                      <a:gd name="connsiteX2" fmla="*/ 267840 w 267840"/>
                      <a:gd name="connsiteY2" fmla="*/ 2023200 h 2023200"/>
                      <a:gd name="connsiteX0" fmla="*/ 8640 w 260495"/>
                      <a:gd name="connsiteY0" fmla="*/ 0 h 2096646"/>
                      <a:gd name="connsiteX1" fmla="*/ 28203 w 260495"/>
                      <a:gd name="connsiteY1" fmla="*/ 1255610 h 2096646"/>
                      <a:gd name="connsiteX2" fmla="*/ 260495 w 260495"/>
                      <a:gd name="connsiteY2" fmla="*/ 2096646 h 2096646"/>
                      <a:gd name="connsiteX0" fmla="*/ 8640 w 260495"/>
                      <a:gd name="connsiteY0" fmla="*/ 0 h 2096646"/>
                      <a:gd name="connsiteX1" fmla="*/ 28203 w 260495"/>
                      <a:gd name="connsiteY1" fmla="*/ 1255610 h 2096646"/>
                      <a:gd name="connsiteX2" fmla="*/ 260495 w 260495"/>
                      <a:gd name="connsiteY2" fmla="*/ 2096646 h 2096646"/>
                      <a:gd name="connsiteX0" fmla="*/ 10701 w 258884"/>
                      <a:gd name="connsiteY0" fmla="*/ 0 h 2026872"/>
                      <a:gd name="connsiteX1" fmla="*/ 26592 w 258884"/>
                      <a:gd name="connsiteY1" fmla="*/ 1185836 h 2026872"/>
                      <a:gd name="connsiteX2" fmla="*/ 258884 w 258884"/>
                      <a:gd name="connsiteY2" fmla="*/ 2026872 h 2026872"/>
                      <a:gd name="connsiteX0" fmla="*/ 13223 w 261406"/>
                      <a:gd name="connsiteY0" fmla="*/ 0 h 2026872"/>
                      <a:gd name="connsiteX1" fmla="*/ 29114 w 261406"/>
                      <a:gd name="connsiteY1" fmla="*/ 1185836 h 2026872"/>
                      <a:gd name="connsiteX2" fmla="*/ 261406 w 261406"/>
                      <a:gd name="connsiteY2" fmla="*/ 2026872 h 2026872"/>
                      <a:gd name="connsiteX0" fmla="*/ 13223 w 261406"/>
                      <a:gd name="connsiteY0" fmla="*/ 0 h 2030544"/>
                      <a:gd name="connsiteX1" fmla="*/ 29114 w 261406"/>
                      <a:gd name="connsiteY1" fmla="*/ 1185836 h 2030544"/>
                      <a:gd name="connsiteX2" fmla="*/ 261406 w 261406"/>
                      <a:gd name="connsiteY2" fmla="*/ 2030544 h 2030544"/>
                      <a:gd name="connsiteX0" fmla="*/ 13223 w 261644"/>
                      <a:gd name="connsiteY0" fmla="*/ 0 h 2030544"/>
                      <a:gd name="connsiteX1" fmla="*/ 29114 w 261644"/>
                      <a:gd name="connsiteY1" fmla="*/ 1185836 h 2030544"/>
                      <a:gd name="connsiteX2" fmla="*/ 261406 w 261644"/>
                      <a:gd name="connsiteY2" fmla="*/ 2030544 h 2030544"/>
                      <a:gd name="connsiteX0" fmla="*/ 13223 w 261465"/>
                      <a:gd name="connsiteY0" fmla="*/ 0 h 2030544"/>
                      <a:gd name="connsiteX1" fmla="*/ 29114 w 261465"/>
                      <a:gd name="connsiteY1" fmla="*/ 1185836 h 2030544"/>
                      <a:gd name="connsiteX2" fmla="*/ 261406 w 261465"/>
                      <a:gd name="connsiteY2" fmla="*/ 2030544 h 203054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261465" h="2030544">
                        <a:moveTo>
                          <a:pt x="13223" y="0"/>
                        </a:moveTo>
                        <a:cubicBezTo>
                          <a:pt x="3478" y="432867"/>
                          <a:pt x="-17481" y="991084"/>
                          <a:pt x="29114" y="1185836"/>
                        </a:cubicBezTo>
                        <a:cubicBezTo>
                          <a:pt x="111895" y="1517639"/>
                          <a:pt x="264917" y="1770571"/>
                          <a:pt x="261406" y="2030544"/>
                        </a:cubicBezTo>
                      </a:path>
                    </a:pathLst>
                  </a:custGeom>
                  <a:noFill/>
                  <a:ln w="12700">
                    <a:solidFill>
                      <a:schemeClr val="bg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CH" dirty="0">
                      <a:solidFill>
                        <a:schemeClr val="bg1"/>
                      </a:solidFill>
                    </a:endParaRPr>
                  </a:p>
                </p:txBody>
              </p:sp>
              <p:sp>
                <p:nvSpPr>
                  <p:cNvPr id="37" name="Freeform 36">
                    <a:extLst>
                      <a:ext uri="{FF2B5EF4-FFF2-40B4-BE49-F238E27FC236}">
                        <a16:creationId xmlns:a16="http://schemas.microsoft.com/office/drawing/2014/main" id="{7B6C3A4C-C06C-623D-E0E7-0506D134AAFF}"/>
                      </a:ext>
                    </a:extLst>
                  </p:cNvPr>
                  <p:cNvSpPr/>
                  <p:nvPr/>
                </p:nvSpPr>
                <p:spPr>
                  <a:xfrm>
                    <a:off x="3913680" y="518571"/>
                    <a:ext cx="506924" cy="1938738"/>
                  </a:xfrm>
                  <a:custGeom>
                    <a:avLst/>
                    <a:gdLst>
                      <a:gd name="connsiteX0" fmla="*/ 0 w 259200"/>
                      <a:gd name="connsiteY0" fmla="*/ 0 h 2023200"/>
                      <a:gd name="connsiteX1" fmla="*/ 259200 w 259200"/>
                      <a:gd name="connsiteY1" fmla="*/ 2023200 h 2023200"/>
                      <a:gd name="connsiteX0" fmla="*/ 0 w 259200"/>
                      <a:gd name="connsiteY0" fmla="*/ 0 h 2023200"/>
                      <a:gd name="connsiteX1" fmla="*/ 122400 w 259200"/>
                      <a:gd name="connsiteY1" fmla="*/ 993600 h 2023200"/>
                      <a:gd name="connsiteX2" fmla="*/ 259200 w 259200"/>
                      <a:gd name="connsiteY2" fmla="*/ 2023200 h 2023200"/>
                      <a:gd name="connsiteX0" fmla="*/ 11208 w 270408"/>
                      <a:gd name="connsiteY0" fmla="*/ 0 h 2023200"/>
                      <a:gd name="connsiteX1" fmla="*/ 4008 w 270408"/>
                      <a:gd name="connsiteY1" fmla="*/ 1166400 h 2023200"/>
                      <a:gd name="connsiteX2" fmla="*/ 270408 w 270408"/>
                      <a:gd name="connsiteY2" fmla="*/ 2023200 h 2023200"/>
                      <a:gd name="connsiteX0" fmla="*/ 46445 w 305645"/>
                      <a:gd name="connsiteY0" fmla="*/ 0 h 2023200"/>
                      <a:gd name="connsiteX1" fmla="*/ 39245 w 305645"/>
                      <a:gd name="connsiteY1" fmla="*/ 1166400 h 2023200"/>
                      <a:gd name="connsiteX2" fmla="*/ 305645 w 305645"/>
                      <a:gd name="connsiteY2" fmla="*/ 2023200 h 2023200"/>
                      <a:gd name="connsiteX0" fmla="*/ 46445 w 305645"/>
                      <a:gd name="connsiteY0" fmla="*/ 0 h 2023200"/>
                      <a:gd name="connsiteX1" fmla="*/ 39245 w 305645"/>
                      <a:gd name="connsiteY1" fmla="*/ 1166400 h 2023200"/>
                      <a:gd name="connsiteX2" fmla="*/ 305645 w 305645"/>
                      <a:gd name="connsiteY2" fmla="*/ 2023200 h 2023200"/>
                      <a:gd name="connsiteX0" fmla="*/ 27420 w 286620"/>
                      <a:gd name="connsiteY0" fmla="*/ 0 h 2023200"/>
                      <a:gd name="connsiteX1" fmla="*/ 46983 w 286620"/>
                      <a:gd name="connsiteY1" fmla="*/ 1255610 h 2023200"/>
                      <a:gd name="connsiteX2" fmla="*/ 286620 w 286620"/>
                      <a:gd name="connsiteY2" fmla="*/ 2023200 h 2023200"/>
                      <a:gd name="connsiteX0" fmla="*/ 10416 w 269616"/>
                      <a:gd name="connsiteY0" fmla="*/ 0 h 2023200"/>
                      <a:gd name="connsiteX1" fmla="*/ 29979 w 269616"/>
                      <a:gd name="connsiteY1" fmla="*/ 1255610 h 2023200"/>
                      <a:gd name="connsiteX2" fmla="*/ 269616 w 269616"/>
                      <a:gd name="connsiteY2" fmla="*/ 2023200 h 2023200"/>
                      <a:gd name="connsiteX0" fmla="*/ 10416 w 269616"/>
                      <a:gd name="connsiteY0" fmla="*/ 0 h 2023200"/>
                      <a:gd name="connsiteX1" fmla="*/ 29979 w 269616"/>
                      <a:gd name="connsiteY1" fmla="*/ 1255610 h 2023200"/>
                      <a:gd name="connsiteX2" fmla="*/ 269616 w 269616"/>
                      <a:gd name="connsiteY2" fmla="*/ 2023200 h 2023200"/>
                      <a:gd name="connsiteX0" fmla="*/ 8640 w 267840"/>
                      <a:gd name="connsiteY0" fmla="*/ 0 h 2023200"/>
                      <a:gd name="connsiteX1" fmla="*/ 28203 w 267840"/>
                      <a:gd name="connsiteY1" fmla="*/ 1255610 h 2023200"/>
                      <a:gd name="connsiteX2" fmla="*/ 267840 w 267840"/>
                      <a:gd name="connsiteY2" fmla="*/ 2023200 h 2023200"/>
                      <a:gd name="connsiteX0" fmla="*/ 8640 w 267840"/>
                      <a:gd name="connsiteY0" fmla="*/ 0 h 2023200"/>
                      <a:gd name="connsiteX1" fmla="*/ 28203 w 267840"/>
                      <a:gd name="connsiteY1" fmla="*/ 1255610 h 2023200"/>
                      <a:gd name="connsiteX2" fmla="*/ 267840 w 267840"/>
                      <a:gd name="connsiteY2" fmla="*/ 2023200 h 2023200"/>
                      <a:gd name="connsiteX0" fmla="*/ 8640 w 267840"/>
                      <a:gd name="connsiteY0" fmla="*/ 0 h 2023200"/>
                      <a:gd name="connsiteX1" fmla="*/ 28203 w 267840"/>
                      <a:gd name="connsiteY1" fmla="*/ 1255610 h 2023200"/>
                      <a:gd name="connsiteX2" fmla="*/ 267840 w 267840"/>
                      <a:gd name="connsiteY2" fmla="*/ 2023200 h 2023200"/>
                      <a:gd name="connsiteX0" fmla="*/ 8640 w 267840"/>
                      <a:gd name="connsiteY0" fmla="*/ 0 h 2023200"/>
                      <a:gd name="connsiteX1" fmla="*/ 28203 w 267840"/>
                      <a:gd name="connsiteY1" fmla="*/ 1255610 h 2023200"/>
                      <a:gd name="connsiteX2" fmla="*/ 267840 w 267840"/>
                      <a:gd name="connsiteY2" fmla="*/ 2023200 h 2023200"/>
                      <a:gd name="connsiteX0" fmla="*/ 8640 w 267840"/>
                      <a:gd name="connsiteY0" fmla="*/ 0 h 1920376"/>
                      <a:gd name="connsiteX1" fmla="*/ 28203 w 267840"/>
                      <a:gd name="connsiteY1" fmla="*/ 1152786 h 1920376"/>
                      <a:gd name="connsiteX2" fmla="*/ 267840 w 267840"/>
                      <a:gd name="connsiteY2" fmla="*/ 1920376 h 1920376"/>
                      <a:gd name="connsiteX0" fmla="*/ 8640 w 513883"/>
                      <a:gd name="connsiteY0" fmla="*/ 0 h 1938738"/>
                      <a:gd name="connsiteX1" fmla="*/ 28203 w 513883"/>
                      <a:gd name="connsiteY1" fmla="*/ 1152786 h 1938738"/>
                      <a:gd name="connsiteX2" fmla="*/ 513883 w 513883"/>
                      <a:gd name="connsiteY2" fmla="*/ 1938738 h 1938738"/>
                      <a:gd name="connsiteX0" fmla="*/ 717 w 505960"/>
                      <a:gd name="connsiteY0" fmla="*/ 0 h 1938738"/>
                      <a:gd name="connsiteX1" fmla="*/ 45986 w 505960"/>
                      <a:gd name="connsiteY1" fmla="*/ 1167475 h 1938738"/>
                      <a:gd name="connsiteX2" fmla="*/ 505960 w 505960"/>
                      <a:gd name="connsiteY2" fmla="*/ 1938738 h 1938738"/>
                      <a:gd name="connsiteX0" fmla="*/ 1681 w 506924"/>
                      <a:gd name="connsiteY0" fmla="*/ 0 h 1938738"/>
                      <a:gd name="connsiteX1" fmla="*/ 39606 w 506924"/>
                      <a:gd name="connsiteY1" fmla="*/ 1134424 h 1938738"/>
                      <a:gd name="connsiteX2" fmla="*/ 506924 w 506924"/>
                      <a:gd name="connsiteY2" fmla="*/ 1938738 h 1938738"/>
                      <a:gd name="connsiteX0" fmla="*/ 1681 w 511389"/>
                      <a:gd name="connsiteY0" fmla="*/ 0 h 1938738"/>
                      <a:gd name="connsiteX1" fmla="*/ 39606 w 511389"/>
                      <a:gd name="connsiteY1" fmla="*/ 1134424 h 1938738"/>
                      <a:gd name="connsiteX2" fmla="*/ 506924 w 511389"/>
                      <a:gd name="connsiteY2" fmla="*/ 1938738 h 1938738"/>
                      <a:gd name="connsiteX0" fmla="*/ 1681 w 508652"/>
                      <a:gd name="connsiteY0" fmla="*/ 0 h 1938738"/>
                      <a:gd name="connsiteX1" fmla="*/ 39606 w 508652"/>
                      <a:gd name="connsiteY1" fmla="*/ 1134424 h 1938738"/>
                      <a:gd name="connsiteX2" fmla="*/ 506924 w 508652"/>
                      <a:gd name="connsiteY2" fmla="*/ 1938738 h 1938738"/>
                      <a:gd name="connsiteX0" fmla="*/ 1681 w 506924"/>
                      <a:gd name="connsiteY0" fmla="*/ 0 h 1938738"/>
                      <a:gd name="connsiteX1" fmla="*/ 39606 w 506924"/>
                      <a:gd name="connsiteY1" fmla="*/ 1134424 h 1938738"/>
                      <a:gd name="connsiteX2" fmla="*/ 506924 w 506924"/>
                      <a:gd name="connsiteY2" fmla="*/ 1938738 h 1938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506924" h="1938738">
                        <a:moveTo>
                          <a:pt x="1681" y="0"/>
                        </a:moveTo>
                        <a:cubicBezTo>
                          <a:pt x="-719" y="388800"/>
                          <a:pt x="-6989" y="939672"/>
                          <a:pt x="39606" y="1134424"/>
                        </a:cubicBezTo>
                        <a:cubicBezTo>
                          <a:pt x="93009" y="1315664"/>
                          <a:pt x="506763" y="1579612"/>
                          <a:pt x="506924" y="1938738"/>
                        </a:cubicBezTo>
                      </a:path>
                    </a:pathLst>
                  </a:custGeom>
                  <a:noFill/>
                  <a:ln w="12700">
                    <a:solidFill>
                      <a:schemeClr val="bg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CH">
                      <a:solidFill>
                        <a:schemeClr val="bg1"/>
                      </a:solidFill>
                    </a:endParaRPr>
                  </a:p>
                </p:txBody>
              </p:sp>
              <p:sp>
                <p:nvSpPr>
                  <p:cNvPr id="38" name="Freeform 37">
                    <a:extLst>
                      <a:ext uri="{FF2B5EF4-FFF2-40B4-BE49-F238E27FC236}">
                        <a16:creationId xmlns:a16="http://schemas.microsoft.com/office/drawing/2014/main" id="{0C126F0A-F751-CD12-880E-3B8225A6D268}"/>
                      </a:ext>
                    </a:extLst>
                  </p:cNvPr>
                  <p:cNvSpPr/>
                  <p:nvPr/>
                </p:nvSpPr>
                <p:spPr>
                  <a:xfrm>
                    <a:off x="3567601" y="643872"/>
                    <a:ext cx="769197" cy="1813880"/>
                  </a:xfrm>
                  <a:custGeom>
                    <a:avLst/>
                    <a:gdLst>
                      <a:gd name="connsiteX0" fmla="*/ 0 w 259200"/>
                      <a:gd name="connsiteY0" fmla="*/ 0 h 2023200"/>
                      <a:gd name="connsiteX1" fmla="*/ 259200 w 259200"/>
                      <a:gd name="connsiteY1" fmla="*/ 2023200 h 2023200"/>
                      <a:gd name="connsiteX0" fmla="*/ 0 w 259200"/>
                      <a:gd name="connsiteY0" fmla="*/ 0 h 2023200"/>
                      <a:gd name="connsiteX1" fmla="*/ 122400 w 259200"/>
                      <a:gd name="connsiteY1" fmla="*/ 993600 h 2023200"/>
                      <a:gd name="connsiteX2" fmla="*/ 259200 w 259200"/>
                      <a:gd name="connsiteY2" fmla="*/ 2023200 h 2023200"/>
                      <a:gd name="connsiteX0" fmla="*/ 11208 w 270408"/>
                      <a:gd name="connsiteY0" fmla="*/ 0 h 2023200"/>
                      <a:gd name="connsiteX1" fmla="*/ 4008 w 270408"/>
                      <a:gd name="connsiteY1" fmla="*/ 1166400 h 2023200"/>
                      <a:gd name="connsiteX2" fmla="*/ 270408 w 270408"/>
                      <a:gd name="connsiteY2" fmla="*/ 2023200 h 2023200"/>
                      <a:gd name="connsiteX0" fmla="*/ 46445 w 305645"/>
                      <a:gd name="connsiteY0" fmla="*/ 0 h 2023200"/>
                      <a:gd name="connsiteX1" fmla="*/ 39245 w 305645"/>
                      <a:gd name="connsiteY1" fmla="*/ 1166400 h 2023200"/>
                      <a:gd name="connsiteX2" fmla="*/ 305645 w 305645"/>
                      <a:gd name="connsiteY2" fmla="*/ 2023200 h 2023200"/>
                      <a:gd name="connsiteX0" fmla="*/ 46445 w 305645"/>
                      <a:gd name="connsiteY0" fmla="*/ 0 h 2023200"/>
                      <a:gd name="connsiteX1" fmla="*/ 39245 w 305645"/>
                      <a:gd name="connsiteY1" fmla="*/ 1166400 h 2023200"/>
                      <a:gd name="connsiteX2" fmla="*/ 305645 w 305645"/>
                      <a:gd name="connsiteY2" fmla="*/ 2023200 h 2023200"/>
                      <a:gd name="connsiteX0" fmla="*/ 27420 w 286620"/>
                      <a:gd name="connsiteY0" fmla="*/ 0 h 2023200"/>
                      <a:gd name="connsiteX1" fmla="*/ 46983 w 286620"/>
                      <a:gd name="connsiteY1" fmla="*/ 1255610 h 2023200"/>
                      <a:gd name="connsiteX2" fmla="*/ 286620 w 286620"/>
                      <a:gd name="connsiteY2" fmla="*/ 2023200 h 2023200"/>
                      <a:gd name="connsiteX0" fmla="*/ 10416 w 269616"/>
                      <a:gd name="connsiteY0" fmla="*/ 0 h 2023200"/>
                      <a:gd name="connsiteX1" fmla="*/ 29979 w 269616"/>
                      <a:gd name="connsiteY1" fmla="*/ 1255610 h 2023200"/>
                      <a:gd name="connsiteX2" fmla="*/ 269616 w 269616"/>
                      <a:gd name="connsiteY2" fmla="*/ 2023200 h 2023200"/>
                      <a:gd name="connsiteX0" fmla="*/ 10416 w 269616"/>
                      <a:gd name="connsiteY0" fmla="*/ 0 h 2023200"/>
                      <a:gd name="connsiteX1" fmla="*/ 29979 w 269616"/>
                      <a:gd name="connsiteY1" fmla="*/ 1255610 h 2023200"/>
                      <a:gd name="connsiteX2" fmla="*/ 269616 w 269616"/>
                      <a:gd name="connsiteY2" fmla="*/ 2023200 h 2023200"/>
                      <a:gd name="connsiteX0" fmla="*/ 8640 w 267840"/>
                      <a:gd name="connsiteY0" fmla="*/ 0 h 2023200"/>
                      <a:gd name="connsiteX1" fmla="*/ 28203 w 267840"/>
                      <a:gd name="connsiteY1" fmla="*/ 1255610 h 2023200"/>
                      <a:gd name="connsiteX2" fmla="*/ 267840 w 267840"/>
                      <a:gd name="connsiteY2" fmla="*/ 2023200 h 2023200"/>
                      <a:gd name="connsiteX0" fmla="*/ 8640 w 267840"/>
                      <a:gd name="connsiteY0" fmla="*/ 0 h 2023200"/>
                      <a:gd name="connsiteX1" fmla="*/ 28203 w 267840"/>
                      <a:gd name="connsiteY1" fmla="*/ 1255610 h 2023200"/>
                      <a:gd name="connsiteX2" fmla="*/ 267840 w 267840"/>
                      <a:gd name="connsiteY2" fmla="*/ 2023200 h 2023200"/>
                      <a:gd name="connsiteX0" fmla="*/ 8640 w 267840"/>
                      <a:gd name="connsiteY0" fmla="*/ 0 h 2023200"/>
                      <a:gd name="connsiteX1" fmla="*/ 28203 w 267840"/>
                      <a:gd name="connsiteY1" fmla="*/ 1255610 h 2023200"/>
                      <a:gd name="connsiteX2" fmla="*/ 267840 w 267840"/>
                      <a:gd name="connsiteY2" fmla="*/ 2023200 h 2023200"/>
                      <a:gd name="connsiteX0" fmla="*/ 8640 w 267840"/>
                      <a:gd name="connsiteY0" fmla="*/ 0 h 2023200"/>
                      <a:gd name="connsiteX1" fmla="*/ 28203 w 267840"/>
                      <a:gd name="connsiteY1" fmla="*/ 1255610 h 2023200"/>
                      <a:gd name="connsiteX2" fmla="*/ 267840 w 267840"/>
                      <a:gd name="connsiteY2" fmla="*/ 2023200 h 2023200"/>
                      <a:gd name="connsiteX0" fmla="*/ 8640 w 267840"/>
                      <a:gd name="connsiteY0" fmla="*/ 0 h 1920376"/>
                      <a:gd name="connsiteX1" fmla="*/ 28203 w 267840"/>
                      <a:gd name="connsiteY1" fmla="*/ 1152786 h 1920376"/>
                      <a:gd name="connsiteX2" fmla="*/ 267840 w 267840"/>
                      <a:gd name="connsiteY2" fmla="*/ 1920376 h 1920376"/>
                      <a:gd name="connsiteX0" fmla="*/ 8640 w 513883"/>
                      <a:gd name="connsiteY0" fmla="*/ 0 h 1938738"/>
                      <a:gd name="connsiteX1" fmla="*/ 28203 w 513883"/>
                      <a:gd name="connsiteY1" fmla="*/ 1152786 h 1938738"/>
                      <a:gd name="connsiteX2" fmla="*/ 513883 w 513883"/>
                      <a:gd name="connsiteY2" fmla="*/ 1938738 h 1938738"/>
                      <a:gd name="connsiteX0" fmla="*/ 717 w 505960"/>
                      <a:gd name="connsiteY0" fmla="*/ 0 h 1938738"/>
                      <a:gd name="connsiteX1" fmla="*/ 45986 w 505960"/>
                      <a:gd name="connsiteY1" fmla="*/ 1167475 h 1938738"/>
                      <a:gd name="connsiteX2" fmla="*/ 505960 w 505960"/>
                      <a:gd name="connsiteY2" fmla="*/ 1938738 h 1938738"/>
                      <a:gd name="connsiteX0" fmla="*/ 1681 w 506924"/>
                      <a:gd name="connsiteY0" fmla="*/ 0 h 1938738"/>
                      <a:gd name="connsiteX1" fmla="*/ 39606 w 506924"/>
                      <a:gd name="connsiteY1" fmla="*/ 1134424 h 1938738"/>
                      <a:gd name="connsiteX2" fmla="*/ 506924 w 506924"/>
                      <a:gd name="connsiteY2" fmla="*/ 1938738 h 1938738"/>
                      <a:gd name="connsiteX0" fmla="*/ 1681 w 767657"/>
                      <a:gd name="connsiteY0" fmla="*/ 0 h 1813880"/>
                      <a:gd name="connsiteX1" fmla="*/ 39606 w 767657"/>
                      <a:gd name="connsiteY1" fmla="*/ 1134424 h 1813880"/>
                      <a:gd name="connsiteX2" fmla="*/ 767657 w 767657"/>
                      <a:gd name="connsiteY2" fmla="*/ 1813880 h 1813880"/>
                      <a:gd name="connsiteX0" fmla="*/ 235 w 766211"/>
                      <a:gd name="connsiteY0" fmla="*/ 0 h 1813880"/>
                      <a:gd name="connsiteX1" fmla="*/ 60194 w 766211"/>
                      <a:gd name="connsiteY1" fmla="*/ 969171 h 1813880"/>
                      <a:gd name="connsiteX2" fmla="*/ 766211 w 766211"/>
                      <a:gd name="connsiteY2" fmla="*/ 1813880 h 1813880"/>
                      <a:gd name="connsiteX0" fmla="*/ 235 w 766211"/>
                      <a:gd name="connsiteY0" fmla="*/ 0 h 1813880"/>
                      <a:gd name="connsiteX1" fmla="*/ 60194 w 766211"/>
                      <a:gd name="connsiteY1" fmla="*/ 969171 h 1813880"/>
                      <a:gd name="connsiteX2" fmla="*/ 766211 w 766211"/>
                      <a:gd name="connsiteY2" fmla="*/ 1813880 h 1813880"/>
                      <a:gd name="connsiteX0" fmla="*/ 9458 w 775434"/>
                      <a:gd name="connsiteY0" fmla="*/ 0 h 1813880"/>
                      <a:gd name="connsiteX1" fmla="*/ 69417 w 775434"/>
                      <a:gd name="connsiteY1" fmla="*/ 969171 h 1813880"/>
                      <a:gd name="connsiteX2" fmla="*/ 775434 w 775434"/>
                      <a:gd name="connsiteY2" fmla="*/ 1813880 h 1813880"/>
                      <a:gd name="connsiteX0" fmla="*/ 3221 w 769197"/>
                      <a:gd name="connsiteY0" fmla="*/ 0 h 1813880"/>
                      <a:gd name="connsiteX1" fmla="*/ 63180 w 769197"/>
                      <a:gd name="connsiteY1" fmla="*/ 969171 h 1813880"/>
                      <a:gd name="connsiteX2" fmla="*/ 769197 w 769197"/>
                      <a:gd name="connsiteY2" fmla="*/ 1813880 h 1813880"/>
                      <a:gd name="connsiteX0" fmla="*/ 3221 w 770815"/>
                      <a:gd name="connsiteY0" fmla="*/ 0 h 1813880"/>
                      <a:gd name="connsiteX1" fmla="*/ 63180 w 770815"/>
                      <a:gd name="connsiteY1" fmla="*/ 969171 h 1813880"/>
                      <a:gd name="connsiteX2" fmla="*/ 769197 w 770815"/>
                      <a:gd name="connsiteY2" fmla="*/ 1813880 h 1813880"/>
                      <a:gd name="connsiteX0" fmla="*/ 3221 w 769197"/>
                      <a:gd name="connsiteY0" fmla="*/ 0 h 1813880"/>
                      <a:gd name="connsiteX1" fmla="*/ 63180 w 769197"/>
                      <a:gd name="connsiteY1" fmla="*/ 969171 h 1813880"/>
                      <a:gd name="connsiteX2" fmla="*/ 769197 w 769197"/>
                      <a:gd name="connsiteY2" fmla="*/ 1813880 h 18138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769197" h="1813880">
                        <a:moveTo>
                          <a:pt x="3221" y="0"/>
                        </a:moveTo>
                        <a:cubicBezTo>
                          <a:pt x="821" y="388800"/>
                          <a:pt x="-16465" y="711990"/>
                          <a:pt x="63180" y="969171"/>
                        </a:cubicBezTo>
                        <a:cubicBezTo>
                          <a:pt x="212063" y="1297302"/>
                          <a:pt x="750676" y="1395999"/>
                          <a:pt x="769197" y="1813880"/>
                        </a:cubicBezTo>
                      </a:path>
                    </a:pathLst>
                  </a:custGeom>
                  <a:noFill/>
                  <a:ln w="12700">
                    <a:solidFill>
                      <a:schemeClr val="bg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CH">
                      <a:solidFill>
                        <a:schemeClr val="bg1"/>
                      </a:solidFill>
                    </a:endParaRPr>
                  </a:p>
                </p:txBody>
              </p:sp>
            </p:grpSp>
            <p:grpSp>
              <p:nvGrpSpPr>
                <p:cNvPr id="32" name="Group 31">
                  <a:extLst>
                    <a:ext uri="{FF2B5EF4-FFF2-40B4-BE49-F238E27FC236}">
                      <a16:creationId xmlns:a16="http://schemas.microsoft.com/office/drawing/2014/main" id="{DA3C88E3-F075-F531-9EB1-9EB4476F58FE}"/>
                    </a:ext>
                  </a:extLst>
                </p:cNvPr>
                <p:cNvGrpSpPr/>
                <p:nvPr/>
              </p:nvGrpSpPr>
              <p:grpSpPr>
                <a:xfrm flipV="1">
                  <a:off x="3567240" y="2444814"/>
                  <a:ext cx="932312" cy="2030544"/>
                  <a:chOff x="3567601" y="436974"/>
                  <a:chExt cx="932312" cy="2030544"/>
                </a:xfrm>
              </p:grpSpPr>
              <p:sp>
                <p:nvSpPr>
                  <p:cNvPr id="33" name="Freeform 32">
                    <a:extLst>
                      <a:ext uri="{FF2B5EF4-FFF2-40B4-BE49-F238E27FC236}">
                        <a16:creationId xmlns:a16="http://schemas.microsoft.com/office/drawing/2014/main" id="{E6BA4F72-F941-42AF-CFE2-805AEA79451F}"/>
                      </a:ext>
                    </a:extLst>
                  </p:cNvPr>
                  <p:cNvSpPr/>
                  <p:nvPr/>
                </p:nvSpPr>
                <p:spPr>
                  <a:xfrm>
                    <a:off x="4238448" y="436974"/>
                    <a:ext cx="261465" cy="2030544"/>
                  </a:xfrm>
                  <a:custGeom>
                    <a:avLst/>
                    <a:gdLst>
                      <a:gd name="connsiteX0" fmla="*/ 0 w 259200"/>
                      <a:gd name="connsiteY0" fmla="*/ 0 h 2023200"/>
                      <a:gd name="connsiteX1" fmla="*/ 259200 w 259200"/>
                      <a:gd name="connsiteY1" fmla="*/ 2023200 h 2023200"/>
                      <a:gd name="connsiteX0" fmla="*/ 0 w 259200"/>
                      <a:gd name="connsiteY0" fmla="*/ 0 h 2023200"/>
                      <a:gd name="connsiteX1" fmla="*/ 122400 w 259200"/>
                      <a:gd name="connsiteY1" fmla="*/ 993600 h 2023200"/>
                      <a:gd name="connsiteX2" fmla="*/ 259200 w 259200"/>
                      <a:gd name="connsiteY2" fmla="*/ 2023200 h 2023200"/>
                      <a:gd name="connsiteX0" fmla="*/ 11208 w 270408"/>
                      <a:gd name="connsiteY0" fmla="*/ 0 h 2023200"/>
                      <a:gd name="connsiteX1" fmla="*/ 4008 w 270408"/>
                      <a:gd name="connsiteY1" fmla="*/ 1166400 h 2023200"/>
                      <a:gd name="connsiteX2" fmla="*/ 270408 w 270408"/>
                      <a:gd name="connsiteY2" fmla="*/ 2023200 h 2023200"/>
                      <a:gd name="connsiteX0" fmla="*/ 46445 w 305645"/>
                      <a:gd name="connsiteY0" fmla="*/ 0 h 2023200"/>
                      <a:gd name="connsiteX1" fmla="*/ 39245 w 305645"/>
                      <a:gd name="connsiteY1" fmla="*/ 1166400 h 2023200"/>
                      <a:gd name="connsiteX2" fmla="*/ 305645 w 305645"/>
                      <a:gd name="connsiteY2" fmla="*/ 2023200 h 2023200"/>
                      <a:gd name="connsiteX0" fmla="*/ 46445 w 305645"/>
                      <a:gd name="connsiteY0" fmla="*/ 0 h 2023200"/>
                      <a:gd name="connsiteX1" fmla="*/ 39245 w 305645"/>
                      <a:gd name="connsiteY1" fmla="*/ 1166400 h 2023200"/>
                      <a:gd name="connsiteX2" fmla="*/ 305645 w 305645"/>
                      <a:gd name="connsiteY2" fmla="*/ 2023200 h 2023200"/>
                      <a:gd name="connsiteX0" fmla="*/ 27420 w 286620"/>
                      <a:gd name="connsiteY0" fmla="*/ 0 h 2023200"/>
                      <a:gd name="connsiteX1" fmla="*/ 46983 w 286620"/>
                      <a:gd name="connsiteY1" fmla="*/ 1255610 h 2023200"/>
                      <a:gd name="connsiteX2" fmla="*/ 286620 w 286620"/>
                      <a:gd name="connsiteY2" fmla="*/ 2023200 h 2023200"/>
                      <a:gd name="connsiteX0" fmla="*/ 10416 w 269616"/>
                      <a:gd name="connsiteY0" fmla="*/ 0 h 2023200"/>
                      <a:gd name="connsiteX1" fmla="*/ 29979 w 269616"/>
                      <a:gd name="connsiteY1" fmla="*/ 1255610 h 2023200"/>
                      <a:gd name="connsiteX2" fmla="*/ 269616 w 269616"/>
                      <a:gd name="connsiteY2" fmla="*/ 2023200 h 2023200"/>
                      <a:gd name="connsiteX0" fmla="*/ 10416 w 269616"/>
                      <a:gd name="connsiteY0" fmla="*/ 0 h 2023200"/>
                      <a:gd name="connsiteX1" fmla="*/ 29979 w 269616"/>
                      <a:gd name="connsiteY1" fmla="*/ 1255610 h 2023200"/>
                      <a:gd name="connsiteX2" fmla="*/ 269616 w 269616"/>
                      <a:gd name="connsiteY2" fmla="*/ 2023200 h 2023200"/>
                      <a:gd name="connsiteX0" fmla="*/ 8640 w 267840"/>
                      <a:gd name="connsiteY0" fmla="*/ 0 h 2023200"/>
                      <a:gd name="connsiteX1" fmla="*/ 28203 w 267840"/>
                      <a:gd name="connsiteY1" fmla="*/ 1255610 h 2023200"/>
                      <a:gd name="connsiteX2" fmla="*/ 267840 w 267840"/>
                      <a:gd name="connsiteY2" fmla="*/ 2023200 h 2023200"/>
                      <a:gd name="connsiteX0" fmla="*/ 8640 w 267840"/>
                      <a:gd name="connsiteY0" fmla="*/ 0 h 2023200"/>
                      <a:gd name="connsiteX1" fmla="*/ 28203 w 267840"/>
                      <a:gd name="connsiteY1" fmla="*/ 1255610 h 2023200"/>
                      <a:gd name="connsiteX2" fmla="*/ 267840 w 267840"/>
                      <a:gd name="connsiteY2" fmla="*/ 2023200 h 2023200"/>
                      <a:gd name="connsiteX0" fmla="*/ 8640 w 267840"/>
                      <a:gd name="connsiteY0" fmla="*/ 0 h 2023200"/>
                      <a:gd name="connsiteX1" fmla="*/ 28203 w 267840"/>
                      <a:gd name="connsiteY1" fmla="*/ 1255610 h 2023200"/>
                      <a:gd name="connsiteX2" fmla="*/ 267840 w 267840"/>
                      <a:gd name="connsiteY2" fmla="*/ 2023200 h 2023200"/>
                      <a:gd name="connsiteX0" fmla="*/ 8640 w 267840"/>
                      <a:gd name="connsiteY0" fmla="*/ 0 h 2023200"/>
                      <a:gd name="connsiteX1" fmla="*/ 28203 w 267840"/>
                      <a:gd name="connsiteY1" fmla="*/ 1255610 h 2023200"/>
                      <a:gd name="connsiteX2" fmla="*/ 267840 w 267840"/>
                      <a:gd name="connsiteY2" fmla="*/ 2023200 h 2023200"/>
                      <a:gd name="connsiteX0" fmla="*/ 8640 w 260495"/>
                      <a:gd name="connsiteY0" fmla="*/ 0 h 2096646"/>
                      <a:gd name="connsiteX1" fmla="*/ 28203 w 260495"/>
                      <a:gd name="connsiteY1" fmla="*/ 1255610 h 2096646"/>
                      <a:gd name="connsiteX2" fmla="*/ 260495 w 260495"/>
                      <a:gd name="connsiteY2" fmla="*/ 2096646 h 2096646"/>
                      <a:gd name="connsiteX0" fmla="*/ 8640 w 260495"/>
                      <a:gd name="connsiteY0" fmla="*/ 0 h 2096646"/>
                      <a:gd name="connsiteX1" fmla="*/ 28203 w 260495"/>
                      <a:gd name="connsiteY1" fmla="*/ 1255610 h 2096646"/>
                      <a:gd name="connsiteX2" fmla="*/ 260495 w 260495"/>
                      <a:gd name="connsiteY2" fmla="*/ 2096646 h 2096646"/>
                      <a:gd name="connsiteX0" fmla="*/ 10701 w 258884"/>
                      <a:gd name="connsiteY0" fmla="*/ 0 h 2026872"/>
                      <a:gd name="connsiteX1" fmla="*/ 26592 w 258884"/>
                      <a:gd name="connsiteY1" fmla="*/ 1185836 h 2026872"/>
                      <a:gd name="connsiteX2" fmla="*/ 258884 w 258884"/>
                      <a:gd name="connsiteY2" fmla="*/ 2026872 h 2026872"/>
                      <a:gd name="connsiteX0" fmla="*/ 13223 w 261406"/>
                      <a:gd name="connsiteY0" fmla="*/ 0 h 2026872"/>
                      <a:gd name="connsiteX1" fmla="*/ 29114 w 261406"/>
                      <a:gd name="connsiteY1" fmla="*/ 1185836 h 2026872"/>
                      <a:gd name="connsiteX2" fmla="*/ 261406 w 261406"/>
                      <a:gd name="connsiteY2" fmla="*/ 2026872 h 2026872"/>
                      <a:gd name="connsiteX0" fmla="*/ 13223 w 261406"/>
                      <a:gd name="connsiteY0" fmla="*/ 0 h 2030544"/>
                      <a:gd name="connsiteX1" fmla="*/ 29114 w 261406"/>
                      <a:gd name="connsiteY1" fmla="*/ 1185836 h 2030544"/>
                      <a:gd name="connsiteX2" fmla="*/ 261406 w 261406"/>
                      <a:gd name="connsiteY2" fmla="*/ 2030544 h 2030544"/>
                      <a:gd name="connsiteX0" fmla="*/ 13223 w 261644"/>
                      <a:gd name="connsiteY0" fmla="*/ 0 h 2030544"/>
                      <a:gd name="connsiteX1" fmla="*/ 29114 w 261644"/>
                      <a:gd name="connsiteY1" fmla="*/ 1185836 h 2030544"/>
                      <a:gd name="connsiteX2" fmla="*/ 261406 w 261644"/>
                      <a:gd name="connsiteY2" fmla="*/ 2030544 h 2030544"/>
                      <a:gd name="connsiteX0" fmla="*/ 13223 w 261465"/>
                      <a:gd name="connsiteY0" fmla="*/ 0 h 2030544"/>
                      <a:gd name="connsiteX1" fmla="*/ 29114 w 261465"/>
                      <a:gd name="connsiteY1" fmla="*/ 1185836 h 2030544"/>
                      <a:gd name="connsiteX2" fmla="*/ 261406 w 261465"/>
                      <a:gd name="connsiteY2" fmla="*/ 2030544 h 203054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261465" h="2030544">
                        <a:moveTo>
                          <a:pt x="13223" y="0"/>
                        </a:moveTo>
                        <a:cubicBezTo>
                          <a:pt x="3478" y="432867"/>
                          <a:pt x="-17481" y="991084"/>
                          <a:pt x="29114" y="1185836"/>
                        </a:cubicBezTo>
                        <a:cubicBezTo>
                          <a:pt x="111895" y="1517639"/>
                          <a:pt x="264917" y="1770571"/>
                          <a:pt x="261406" y="2030544"/>
                        </a:cubicBezTo>
                      </a:path>
                    </a:pathLst>
                  </a:custGeom>
                  <a:noFill/>
                  <a:ln w="12700">
                    <a:solidFill>
                      <a:schemeClr val="bg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CH" dirty="0">
                      <a:solidFill>
                        <a:schemeClr val="bg1"/>
                      </a:solidFill>
                    </a:endParaRPr>
                  </a:p>
                </p:txBody>
              </p:sp>
              <p:sp>
                <p:nvSpPr>
                  <p:cNvPr id="34" name="Freeform 33">
                    <a:extLst>
                      <a:ext uri="{FF2B5EF4-FFF2-40B4-BE49-F238E27FC236}">
                        <a16:creationId xmlns:a16="http://schemas.microsoft.com/office/drawing/2014/main" id="{33B0D8BD-97DF-4F2D-C50F-331FA764FBAE}"/>
                      </a:ext>
                    </a:extLst>
                  </p:cNvPr>
                  <p:cNvSpPr/>
                  <p:nvPr/>
                </p:nvSpPr>
                <p:spPr>
                  <a:xfrm>
                    <a:off x="3913680" y="518571"/>
                    <a:ext cx="506924" cy="1938738"/>
                  </a:xfrm>
                  <a:custGeom>
                    <a:avLst/>
                    <a:gdLst>
                      <a:gd name="connsiteX0" fmla="*/ 0 w 259200"/>
                      <a:gd name="connsiteY0" fmla="*/ 0 h 2023200"/>
                      <a:gd name="connsiteX1" fmla="*/ 259200 w 259200"/>
                      <a:gd name="connsiteY1" fmla="*/ 2023200 h 2023200"/>
                      <a:gd name="connsiteX0" fmla="*/ 0 w 259200"/>
                      <a:gd name="connsiteY0" fmla="*/ 0 h 2023200"/>
                      <a:gd name="connsiteX1" fmla="*/ 122400 w 259200"/>
                      <a:gd name="connsiteY1" fmla="*/ 993600 h 2023200"/>
                      <a:gd name="connsiteX2" fmla="*/ 259200 w 259200"/>
                      <a:gd name="connsiteY2" fmla="*/ 2023200 h 2023200"/>
                      <a:gd name="connsiteX0" fmla="*/ 11208 w 270408"/>
                      <a:gd name="connsiteY0" fmla="*/ 0 h 2023200"/>
                      <a:gd name="connsiteX1" fmla="*/ 4008 w 270408"/>
                      <a:gd name="connsiteY1" fmla="*/ 1166400 h 2023200"/>
                      <a:gd name="connsiteX2" fmla="*/ 270408 w 270408"/>
                      <a:gd name="connsiteY2" fmla="*/ 2023200 h 2023200"/>
                      <a:gd name="connsiteX0" fmla="*/ 46445 w 305645"/>
                      <a:gd name="connsiteY0" fmla="*/ 0 h 2023200"/>
                      <a:gd name="connsiteX1" fmla="*/ 39245 w 305645"/>
                      <a:gd name="connsiteY1" fmla="*/ 1166400 h 2023200"/>
                      <a:gd name="connsiteX2" fmla="*/ 305645 w 305645"/>
                      <a:gd name="connsiteY2" fmla="*/ 2023200 h 2023200"/>
                      <a:gd name="connsiteX0" fmla="*/ 46445 w 305645"/>
                      <a:gd name="connsiteY0" fmla="*/ 0 h 2023200"/>
                      <a:gd name="connsiteX1" fmla="*/ 39245 w 305645"/>
                      <a:gd name="connsiteY1" fmla="*/ 1166400 h 2023200"/>
                      <a:gd name="connsiteX2" fmla="*/ 305645 w 305645"/>
                      <a:gd name="connsiteY2" fmla="*/ 2023200 h 2023200"/>
                      <a:gd name="connsiteX0" fmla="*/ 27420 w 286620"/>
                      <a:gd name="connsiteY0" fmla="*/ 0 h 2023200"/>
                      <a:gd name="connsiteX1" fmla="*/ 46983 w 286620"/>
                      <a:gd name="connsiteY1" fmla="*/ 1255610 h 2023200"/>
                      <a:gd name="connsiteX2" fmla="*/ 286620 w 286620"/>
                      <a:gd name="connsiteY2" fmla="*/ 2023200 h 2023200"/>
                      <a:gd name="connsiteX0" fmla="*/ 10416 w 269616"/>
                      <a:gd name="connsiteY0" fmla="*/ 0 h 2023200"/>
                      <a:gd name="connsiteX1" fmla="*/ 29979 w 269616"/>
                      <a:gd name="connsiteY1" fmla="*/ 1255610 h 2023200"/>
                      <a:gd name="connsiteX2" fmla="*/ 269616 w 269616"/>
                      <a:gd name="connsiteY2" fmla="*/ 2023200 h 2023200"/>
                      <a:gd name="connsiteX0" fmla="*/ 10416 w 269616"/>
                      <a:gd name="connsiteY0" fmla="*/ 0 h 2023200"/>
                      <a:gd name="connsiteX1" fmla="*/ 29979 w 269616"/>
                      <a:gd name="connsiteY1" fmla="*/ 1255610 h 2023200"/>
                      <a:gd name="connsiteX2" fmla="*/ 269616 w 269616"/>
                      <a:gd name="connsiteY2" fmla="*/ 2023200 h 2023200"/>
                      <a:gd name="connsiteX0" fmla="*/ 8640 w 267840"/>
                      <a:gd name="connsiteY0" fmla="*/ 0 h 2023200"/>
                      <a:gd name="connsiteX1" fmla="*/ 28203 w 267840"/>
                      <a:gd name="connsiteY1" fmla="*/ 1255610 h 2023200"/>
                      <a:gd name="connsiteX2" fmla="*/ 267840 w 267840"/>
                      <a:gd name="connsiteY2" fmla="*/ 2023200 h 2023200"/>
                      <a:gd name="connsiteX0" fmla="*/ 8640 w 267840"/>
                      <a:gd name="connsiteY0" fmla="*/ 0 h 2023200"/>
                      <a:gd name="connsiteX1" fmla="*/ 28203 w 267840"/>
                      <a:gd name="connsiteY1" fmla="*/ 1255610 h 2023200"/>
                      <a:gd name="connsiteX2" fmla="*/ 267840 w 267840"/>
                      <a:gd name="connsiteY2" fmla="*/ 2023200 h 2023200"/>
                      <a:gd name="connsiteX0" fmla="*/ 8640 w 267840"/>
                      <a:gd name="connsiteY0" fmla="*/ 0 h 2023200"/>
                      <a:gd name="connsiteX1" fmla="*/ 28203 w 267840"/>
                      <a:gd name="connsiteY1" fmla="*/ 1255610 h 2023200"/>
                      <a:gd name="connsiteX2" fmla="*/ 267840 w 267840"/>
                      <a:gd name="connsiteY2" fmla="*/ 2023200 h 2023200"/>
                      <a:gd name="connsiteX0" fmla="*/ 8640 w 267840"/>
                      <a:gd name="connsiteY0" fmla="*/ 0 h 2023200"/>
                      <a:gd name="connsiteX1" fmla="*/ 28203 w 267840"/>
                      <a:gd name="connsiteY1" fmla="*/ 1255610 h 2023200"/>
                      <a:gd name="connsiteX2" fmla="*/ 267840 w 267840"/>
                      <a:gd name="connsiteY2" fmla="*/ 2023200 h 2023200"/>
                      <a:gd name="connsiteX0" fmla="*/ 8640 w 267840"/>
                      <a:gd name="connsiteY0" fmla="*/ 0 h 1920376"/>
                      <a:gd name="connsiteX1" fmla="*/ 28203 w 267840"/>
                      <a:gd name="connsiteY1" fmla="*/ 1152786 h 1920376"/>
                      <a:gd name="connsiteX2" fmla="*/ 267840 w 267840"/>
                      <a:gd name="connsiteY2" fmla="*/ 1920376 h 1920376"/>
                      <a:gd name="connsiteX0" fmla="*/ 8640 w 513883"/>
                      <a:gd name="connsiteY0" fmla="*/ 0 h 1938738"/>
                      <a:gd name="connsiteX1" fmla="*/ 28203 w 513883"/>
                      <a:gd name="connsiteY1" fmla="*/ 1152786 h 1938738"/>
                      <a:gd name="connsiteX2" fmla="*/ 513883 w 513883"/>
                      <a:gd name="connsiteY2" fmla="*/ 1938738 h 1938738"/>
                      <a:gd name="connsiteX0" fmla="*/ 717 w 505960"/>
                      <a:gd name="connsiteY0" fmla="*/ 0 h 1938738"/>
                      <a:gd name="connsiteX1" fmla="*/ 45986 w 505960"/>
                      <a:gd name="connsiteY1" fmla="*/ 1167475 h 1938738"/>
                      <a:gd name="connsiteX2" fmla="*/ 505960 w 505960"/>
                      <a:gd name="connsiteY2" fmla="*/ 1938738 h 1938738"/>
                      <a:gd name="connsiteX0" fmla="*/ 1681 w 506924"/>
                      <a:gd name="connsiteY0" fmla="*/ 0 h 1938738"/>
                      <a:gd name="connsiteX1" fmla="*/ 39606 w 506924"/>
                      <a:gd name="connsiteY1" fmla="*/ 1134424 h 1938738"/>
                      <a:gd name="connsiteX2" fmla="*/ 506924 w 506924"/>
                      <a:gd name="connsiteY2" fmla="*/ 1938738 h 1938738"/>
                      <a:gd name="connsiteX0" fmla="*/ 1681 w 511389"/>
                      <a:gd name="connsiteY0" fmla="*/ 0 h 1938738"/>
                      <a:gd name="connsiteX1" fmla="*/ 39606 w 511389"/>
                      <a:gd name="connsiteY1" fmla="*/ 1134424 h 1938738"/>
                      <a:gd name="connsiteX2" fmla="*/ 506924 w 511389"/>
                      <a:gd name="connsiteY2" fmla="*/ 1938738 h 1938738"/>
                      <a:gd name="connsiteX0" fmla="*/ 1681 w 508652"/>
                      <a:gd name="connsiteY0" fmla="*/ 0 h 1938738"/>
                      <a:gd name="connsiteX1" fmla="*/ 39606 w 508652"/>
                      <a:gd name="connsiteY1" fmla="*/ 1134424 h 1938738"/>
                      <a:gd name="connsiteX2" fmla="*/ 506924 w 508652"/>
                      <a:gd name="connsiteY2" fmla="*/ 1938738 h 1938738"/>
                      <a:gd name="connsiteX0" fmla="*/ 1681 w 506924"/>
                      <a:gd name="connsiteY0" fmla="*/ 0 h 1938738"/>
                      <a:gd name="connsiteX1" fmla="*/ 39606 w 506924"/>
                      <a:gd name="connsiteY1" fmla="*/ 1134424 h 1938738"/>
                      <a:gd name="connsiteX2" fmla="*/ 506924 w 506924"/>
                      <a:gd name="connsiteY2" fmla="*/ 1938738 h 1938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506924" h="1938738">
                        <a:moveTo>
                          <a:pt x="1681" y="0"/>
                        </a:moveTo>
                        <a:cubicBezTo>
                          <a:pt x="-719" y="388800"/>
                          <a:pt x="-6989" y="939672"/>
                          <a:pt x="39606" y="1134424"/>
                        </a:cubicBezTo>
                        <a:cubicBezTo>
                          <a:pt x="93009" y="1315664"/>
                          <a:pt x="506763" y="1579612"/>
                          <a:pt x="506924" y="1938738"/>
                        </a:cubicBezTo>
                      </a:path>
                    </a:pathLst>
                  </a:custGeom>
                  <a:noFill/>
                  <a:ln w="12700">
                    <a:solidFill>
                      <a:schemeClr val="bg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CH">
                      <a:solidFill>
                        <a:schemeClr val="bg1"/>
                      </a:solidFill>
                    </a:endParaRPr>
                  </a:p>
                </p:txBody>
              </p:sp>
              <p:sp>
                <p:nvSpPr>
                  <p:cNvPr id="35" name="Freeform 34">
                    <a:extLst>
                      <a:ext uri="{FF2B5EF4-FFF2-40B4-BE49-F238E27FC236}">
                        <a16:creationId xmlns:a16="http://schemas.microsoft.com/office/drawing/2014/main" id="{5B64E872-37D6-F73B-302B-D4A4B1192E01}"/>
                      </a:ext>
                    </a:extLst>
                  </p:cNvPr>
                  <p:cNvSpPr/>
                  <p:nvPr/>
                </p:nvSpPr>
                <p:spPr>
                  <a:xfrm>
                    <a:off x="3567601" y="643872"/>
                    <a:ext cx="769197" cy="1813880"/>
                  </a:xfrm>
                  <a:custGeom>
                    <a:avLst/>
                    <a:gdLst>
                      <a:gd name="connsiteX0" fmla="*/ 0 w 259200"/>
                      <a:gd name="connsiteY0" fmla="*/ 0 h 2023200"/>
                      <a:gd name="connsiteX1" fmla="*/ 259200 w 259200"/>
                      <a:gd name="connsiteY1" fmla="*/ 2023200 h 2023200"/>
                      <a:gd name="connsiteX0" fmla="*/ 0 w 259200"/>
                      <a:gd name="connsiteY0" fmla="*/ 0 h 2023200"/>
                      <a:gd name="connsiteX1" fmla="*/ 122400 w 259200"/>
                      <a:gd name="connsiteY1" fmla="*/ 993600 h 2023200"/>
                      <a:gd name="connsiteX2" fmla="*/ 259200 w 259200"/>
                      <a:gd name="connsiteY2" fmla="*/ 2023200 h 2023200"/>
                      <a:gd name="connsiteX0" fmla="*/ 11208 w 270408"/>
                      <a:gd name="connsiteY0" fmla="*/ 0 h 2023200"/>
                      <a:gd name="connsiteX1" fmla="*/ 4008 w 270408"/>
                      <a:gd name="connsiteY1" fmla="*/ 1166400 h 2023200"/>
                      <a:gd name="connsiteX2" fmla="*/ 270408 w 270408"/>
                      <a:gd name="connsiteY2" fmla="*/ 2023200 h 2023200"/>
                      <a:gd name="connsiteX0" fmla="*/ 46445 w 305645"/>
                      <a:gd name="connsiteY0" fmla="*/ 0 h 2023200"/>
                      <a:gd name="connsiteX1" fmla="*/ 39245 w 305645"/>
                      <a:gd name="connsiteY1" fmla="*/ 1166400 h 2023200"/>
                      <a:gd name="connsiteX2" fmla="*/ 305645 w 305645"/>
                      <a:gd name="connsiteY2" fmla="*/ 2023200 h 2023200"/>
                      <a:gd name="connsiteX0" fmla="*/ 46445 w 305645"/>
                      <a:gd name="connsiteY0" fmla="*/ 0 h 2023200"/>
                      <a:gd name="connsiteX1" fmla="*/ 39245 w 305645"/>
                      <a:gd name="connsiteY1" fmla="*/ 1166400 h 2023200"/>
                      <a:gd name="connsiteX2" fmla="*/ 305645 w 305645"/>
                      <a:gd name="connsiteY2" fmla="*/ 2023200 h 2023200"/>
                      <a:gd name="connsiteX0" fmla="*/ 27420 w 286620"/>
                      <a:gd name="connsiteY0" fmla="*/ 0 h 2023200"/>
                      <a:gd name="connsiteX1" fmla="*/ 46983 w 286620"/>
                      <a:gd name="connsiteY1" fmla="*/ 1255610 h 2023200"/>
                      <a:gd name="connsiteX2" fmla="*/ 286620 w 286620"/>
                      <a:gd name="connsiteY2" fmla="*/ 2023200 h 2023200"/>
                      <a:gd name="connsiteX0" fmla="*/ 10416 w 269616"/>
                      <a:gd name="connsiteY0" fmla="*/ 0 h 2023200"/>
                      <a:gd name="connsiteX1" fmla="*/ 29979 w 269616"/>
                      <a:gd name="connsiteY1" fmla="*/ 1255610 h 2023200"/>
                      <a:gd name="connsiteX2" fmla="*/ 269616 w 269616"/>
                      <a:gd name="connsiteY2" fmla="*/ 2023200 h 2023200"/>
                      <a:gd name="connsiteX0" fmla="*/ 10416 w 269616"/>
                      <a:gd name="connsiteY0" fmla="*/ 0 h 2023200"/>
                      <a:gd name="connsiteX1" fmla="*/ 29979 w 269616"/>
                      <a:gd name="connsiteY1" fmla="*/ 1255610 h 2023200"/>
                      <a:gd name="connsiteX2" fmla="*/ 269616 w 269616"/>
                      <a:gd name="connsiteY2" fmla="*/ 2023200 h 2023200"/>
                      <a:gd name="connsiteX0" fmla="*/ 8640 w 267840"/>
                      <a:gd name="connsiteY0" fmla="*/ 0 h 2023200"/>
                      <a:gd name="connsiteX1" fmla="*/ 28203 w 267840"/>
                      <a:gd name="connsiteY1" fmla="*/ 1255610 h 2023200"/>
                      <a:gd name="connsiteX2" fmla="*/ 267840 w 267840"/>
                      <a:gd name="connsiteY2" fmla="*/ 2023200 h 2023200"/>
                      <a:gd name="connsiteX0" fmla="*/ 8640 w 267840"/>
                      <a:gd name="connsiteY0" fmla="*/ 0 h 2023200"/>
                      <a:gd name="connsiteX1" fmla="*/ 28203 w 267840"/>
                      <a:gd name="connsiteY1" fmla="*/ 1255610 h 2023200"/>
                      <a:gd name="connsiteX2" fmla="*/ 267840 w 267840"/>
                      <a:gd name="connsiteY2" fmla="*/ 2023200 h 2023200"/>
                      <a:gd name="connsiteX0" fmla="*/ 8640 w 267840"/>
                      <a:gd name="connsiteY0" fmla="*/ 0 h 2023200"/>
                      <a:gd name="connsiteX1" fmla="*/ 28203 w 267840"/>
                      <a:gd name="connsiteY1" fmla="*/ 1255610 h 2023200"/>
                      <a:gd name="connsiteX2" fmla="*/ 267840 w 267840"/>
                      <a:gd name="connsiteY2" fmla="*/ 2023200 h 2023200"/>
                      <a:gd name="connsiteX0" fmla="*/ 8640 w 267840"/>
                      <a:gd name="connsiteY0" fmla="*/ 0 h 2023200"/>
                      <a:gd name="connsiteX1" fmla="*/ 28203 w 267840"/>
                      <a:gd name="connsiteY1" fmla="*/ 1255610 h 2023200"/>
                      <a:gd name="connsiteX2" fmla="*/ 267840 w 267840"/>
                      <a:gd name="connsiteY2" fmla="*/ 2023200 h 2023200"/>
                      <a:gd name="connsiteX0" fmla="*/ 8640 w 267840"/>
                      <a:gd name="connsiteY0" fmla="*/ 0 h 1920376"/>
                      <a:gd name="connsiteX1" fmla="*/ 28203 w 267840"/>
                      <a:gd name="connsiteY1" fmla="*/ 1152786 h 1920376"/>
                      <a:gd name="connsiteX2" fmla="*/ 267840 w 267840"/>
                      <a:gd name="connsiteY2" fmla="*/ 1920376 h 1920376"/>
                      <a:gd name="connsiteX0" fmla="*/ 8640 w 513883"/>
                      <a:gd name="connsiteY0" fmla="*/ 0 h 1938738"/>
                      <a:gd name="connsiteX1" fmla="*/ 28203 w 513883"/>
                      <a:gd name="connsiteY1" fmla="*/ 1152786 h 1938738"/>
                      <a:gd name="connsiteX2" fmla="*/ 513883 w 513883"/>
                      <a:gd name="connsiteY2" fmla="*/ 1938738 h 1938738"/>
                      <a:gd name="connsiteX0" fmla="*/ 717 w 505960"/>
                      <a:gd name="connsiteY0" fmla="*/ 0 h 1938738"/>
                      <a:gd name="connsiteX1" fmla="*/ 45986 w 505960"/>
                      <a:gd name="connsiteY1" fmla="*/ 1167475 h 1938738"/>
                      <a:gd name="connsiteX2" fmla="*/ 505960 w 505960"/>
                      <a:gd name="connsiteY2" fmla="*/ 1938738 h 1938738"/>
                      <a:gd name="connsiteX0" fmla="*/ 1681 w 506924"/>
                      <a:gd name="connsiteY0" fmla="*/ 0 h 1938738"/>
                      <a:gd name="connsiteX1" fmla="*/ 39606 w 506924"/>
                      <a:gd name="connsiteY1" fmla="*/ 1134424 h 1938738"/>
                      <a:gd name="connsiteX2" fmla="*/ 506924 w 506924"/>
                      <a:gd name="connsiteY2" fmla="*/ 1938738 h 1938738"/>
                      <a:gd name="connsiteX0" fmla="*/ 1681 w 767657"/>
                      <a:gd name="connsiteY0" fmla="*/ 0 h 1813880"/>
                      <a:gd name="connsiteX1" fmla="*/ 39606 w 767657"/>
                      <a:gd name="connsiteY1" fmla="*/ 1134424 h 1813880"/>
                      <a:gd name="connsiteX2" fmla="*/ 767657 w 767657"/>
                      <a:gd name="connsiteY2" fmla="*/ 1813880 h 1813880"/>
                      <a:gd name="connsiteX0" fmla="*/ 235 w 766211"/>
                      <a:gd name="connsiteY0" fmla="*/ 0 h 1813880"/>
                      <a:gd name="connsiteX1" fmla="*/ 60194 w 766211"/>
                      <a:gd name="connsiteY1" fmla="*/ 969171 h 1813880"/>
                      <a:gd name="connsiteX2" fmla="*/ 766211 w 766211"/>
                      <a:gd name="connsiteY2" fmla="*/ 1813880 h 1813880"/>
                      <a:gd name="connsiteX0" fmla="*/ 235 w 766211"/>
                      <a:gd name="connsiteY0" fmla="*/ 0 h 1813880"/>
                      <a:gd name="connsiteX1" fmla="*/ 60194 w 766211"/>
                      <a:gd name="connsiteY1" fmla="*/ 969171 h 1813880"/>
                      <a:gd name="connsiteX2" fmla="*/ 766211 w 766211"/>
                      <a:gd name="connsiteY2" fmla="*/ 1813880 h 1813880"/>
                      <a:gd name="connsiteX0" fmla="*/ 9458 w 775434"/>
                      <a:gd name="connsiteY0" fmla="*/ 0 h 1813880"/>
                      <a:gd name="connsiteX1" fmla="*/ 69417 w 775434"/>
                      <a:gd name="connsiteY1" fmla="*/ 969171 h 1813880"/>
                      <a:gd name="connsiteX2" fmla="*/ 775434 w 775434"/>
                      <a:gd name="connsiteY2" fmla="*/ 1813880 h 1813880"/>
                      <a:gd name="connsiteX0" fmla="*/ 3221 w 769197"/>
                      <a:gd name="connsiteY0" fmla="*/ 0 h 1813880"/>
                      <a:gd name="connsiteX1" fmla="*/ 63180 w 769197"/>
                      <a:gd name="connsiteY1" fmla="*/ 969171 h 1813880"/>
                      <a:gd name="connsiteX2" fmla="*/ 769197 w 769197"/>
                      <a:gd name="connsiteY2" fmla="*/ 1813880 h 1813880"/>
                      <a:gd name="connsiteX0" fmla="*/ 3221 w 770815"/>
                      <a:gd name="connsiteY0" fmla="*/ 0 h 1813880"/>
                      <a:gd name="connsiteX1" fmla="*/ 63180 w 770815"/>
                      <a:gd name="connsiteY1" fmla="*/ 969171 h 1813880"/>
                      <a:gd name="connsiteX2" fmla="*/ 769197 w 770815"/>
                      <a:gd name="connsiteY2" fmla="*/ 1813880 h 1813880"/>
                      <a:gd name="connsiteX0" fmla="*/ 3221 w 769197"/>
                      <a:gd name="connsiteY0" fmla="*/ 0 h 1813880"/>
                      <a:gd name="connsiteX1" fmla="*/ 63180 w 769197"/>
                      <a:gd name="connsiteY1" fmla="*/ 969171 h 1813880"/>
                      <a:gd name="connsiteX2" fmla="*/ 769197 w 769197"/>
                      <a:gd name="connsiteY2" fmla="*/ 1813880 h 18138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769197" h="1813880">
                        <a:moveTo>
                          <a:pt x="3221" y="0"/>
                        </a:moveTo>
                        <a:cubicBezTo>
                          <a:pt x="821" y="388800"/>
                          <a:pt x="-16465" y="711990"/>
                          <a:pt x="63180" y="969171"/>
                        </a:cubicBezTo>
                        <a:cubicBezTo>
                          <a:pt x="212063" y="1297302"/>
                          <a:pt x="750676" y="1395999"/>
                          <a:pt x="769197" y="1813880"/>
                        </a:cubicBezTo>
                      </a:path>
                    </a:pathLst>
                  </a:custGeom>
                  <a:noFill/>
                  <a:ln w="12700">
                    <a:solidFill>
                      <a:schemeClr val="bg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CH">
                      <a:solidFill>
                        <a:schemeClr val="bg1"/>
                      </a:solidFill>
                    </a:endParaRPr>
                  </a:p>
                </p:txBody>
              </p:sp>
            </p:grpSp>
          </p:grpSp>
          <p:grpSp>
            <p:nvGrpSpPr>
              <p:cNvPr id="22" name="Group 21">
                <a:extLst>
                  <a:ext uri="{FF2B5EF4-FFF2-40B4-BE49-F238E27FC236}">
                    <a16:creationId xmlns:a16="http://schemas.microsoft.com/office/drawing/2014/main" id="{D622D532-79D6-8C05-2F32-D1E310101905}"/>
                  </a:ext>
                </a:extLst>
              </p:cNvPr>
              <p:cNvGrpSpPr/>
              <p:nvPr/>
            </p:nvGrpSpPr>
            <p:grpSpPr>
              <a:xfrm flipH="1">
                <a:off x="4669663" y="410956"/>
                <a:ext cx="932673" cy="4064090"/>
                <a:chOff x="3567240" y="411268"/>
                <a:chExt cx="932673" cy="4064090"/>
              </a:xfrm>
            </p:grpSpPr>
            <p:grpSp>
              <p:nvGrpSpPr>
                <p:cNvPr id="23" name="Group 22">
                  <a:extLst>
                    <a:ext uri="{FF2B5EF4-FFF2-40B4-BE49-F238E27FC236}">
                      <a16:creationId xmlns:a16="http://schemas.microsoft.com/office/drawing/2014/main" id="{B7BCB8D9-ADF9-539B-F97E-B04024E734C0}"/>
                    </a:ext>
                  </a:extLst>
                </p:cNvPr>
                <p:cNvGrpSpPr/>
                <p:nvPr/>
              </p:nvGrpSpPr>
              <p:grpSpPr>
                <a:xfrm>
                  <a:off x="3567601" y="411268"/>
                  <a:ext cx="932312" cy="2056250"/>
                  <a:chOff x="3567601" y="411268"/>
                  <a:chExt cx="932312" cy="2056250"/>
                </a:xfrm>
              </p:grpSpPr>
              <p:sp>
                <p:nvSpPr>
                  <p:cNvPr id="28" name="Freeform 27">
                    <a:extLst>
                      <a:ext uri="{FF2B5EF4-FFF2-40B4-BE49-F238E27FC236}">
                        <a16:creationId xmlns:a16="http://schemas.microsoft.com/office/drawing/2014/main" id="{38108CC5-43DD-0296-CB98-4A938AD77BA4}"/>
                      </a:ext>
                    </a:extLst>
                  </p:cNvPr>
                  <p:cNvSpPr/>
                  <p:nvPr/>
                </p:nvSpPr>
                <p:spPr>
                  <a:xfrm>
                    <a:off x="4238448" y="411268"/>
                    <a:ext cx="261465" cy="2056250"/>
                  </a:xfrm>
                  <a:custGeom>
                    <a:avLst/>
                    <a:gdLst>
                      <a:gd name="connsiteX0" fmla="*/ 0 w 259200"/>
                      <a:gd name="connsiteY0" fmla="*/ 0 h 2023200"/>
                      <a:gd name="connsiteX1" fmla="*/ 259200 w 259200"/>
                      <a:gd name="connsiteY1" fmla="*/ 2023200 h 2023200"/>
                      <a:gd name="connsiteX0" fmla="*/ 0 w 259200"/>
                      <a:gd name="connsiteY0" fmla="*/ 0 h 2023200"/>
                      <a:gd name="connsiteX1" fmla="*/ 122400 w 259200"/>
                      <a:gd name="connsiteY1" fmla="*/ 993600 h 2023200"/>
                      <a:gd name="connsiteX2" fmla="*/ 259200 w 259200"/>
                      <a:gd name="connsiteY2" fmla="*/ 2023200 h 2023200"/>
                      <a:gd name="connsiteX0" fmla="*/ 11208 w 270408"/>
                      <a:gd name="connsiteY0" fmla="*/ 0 h 2023200"/>
                      <a:gd name="connsiteX1" fmla="*/ 4008 w 270408"/>
                      <a:gd name="connsiteY1" fmla="*/ 1166400 h 2023200"/>
                      <a:gd name="connsiteX2" fmla="*/ 270408 w 270408"/>
                      <a:gd name="connsiteY2" fmla="*/ 2023200 h 2023200"/>
                      <a:gd name="connsiteX0" fmla="*/ 46445 w 305645"/>
                      <a:gd name="connsiteY0" fmla="*/ 0 h 2023200"/>
                      <a:gd name="connsiteX1" fmla="*/ 39245 w 305645"/>
                      <a:gd name="connsiteY1" fmla="*/ 1166400 h 2023200"/>
                      <a:gd name="connsiteX2" fmla="*/ 305645 w 305645"/>
                      <a:gd name="connsiteY2" fmla="*/ 2023200 h 2023200"/>
                      <a:gd name="connsiteX0" fmla="*/ 46445 w 305645"/>
                      <a:gd name="connsiteY0" fmla="*/ 0 h 2023200"/>
                      <a:gd name="connsiteX1" fmla="*/ 39245 w 305645"/>
                      <a:gd name="connsiteY1" fmla="*/ 1166400 h 2023200"/>
                      <a:gd name="connsiteX2" fmla="*/ 305645 w 305645"/>
                      <a:gd name="connsiteY2" fmla="*/ 2023200 h 2023200"/>
                      <a:gd name="connsiteX0" fmla="*/ 27420 w 286620"/>
                      <a:gd name="connsiteY0" fmla="*/ 0 h 2023200"/>
                      <a:gd name="connsiteX1" fmla="*/ 46983 w 286620"/>
                      <a:gd name="connsiteY1" fmla="*/ 1255610 h 2023200"/>
                      <a:gd name="connsiteX2" fmla="*/ 286620 w 286620"/>
                      <a:gd name="connsiteY2" fmla="*/ 2023200 h 2023200"/>
                      <a:gd name="connsiteX0" fmla="*/ 10416 w 269616"/>
                      <a:gd name="connsiteY0" fmla="*/ 0 h 2023200"/>
                      <a:gd name="connsiteX1" fmla="*/ 29979 w 269616"/>
                      <a:gd name="connsiteY1" fmla="*/ 1255610 h 2023200"/>
                      <a:gd name="connsiteX2" fmla="*/ 269616 w 269616"/>
                      <a:gd name="connsiteY2" fmla="*/ 2023200 h 2023200"/>
                      <a:gd name="connsiteX0" fmla="*/ 10416 w 269616"/>
                      <a:gd name="connsiteY0" fmla="*/ 0 h 2023200"/>
                      <a:gd name="connsiteX1" fmla="*/ 29979 w 269616"/>
                      <a:gd name="connsiteY1" fmla="*/ 1255610 h 2023200"/>
                      <a:gd name="connsiteX2" fmla="*/ 269616 w 269616"/>
                      <a:gd name="connsiteY2" fmla="*/ 2023200 h 2023200"/>
                      <a:gd name="connsiteX0" fmla="*/ 8640 w 267840"/>
                      <a:gd name="connsiteY0" fmla="*/ 0 h 2023200"/>
                      <a:gd name="connsiteX1" fmla="*/ 28203 w 267840"/>
                      <a:gd name="connsiteY1" fmla="*/ 1255610 h 2023200"/>
                      <a:gd name="connsiteX2" fmla="*/ 267840 w 267840"/>
                      <a:gd name="connsiteY2" fmla="*/ 2023200 h 2023200"/>
                      <a:gd name="connsiteX0" fmla="*/ 8640 w 267840"/>
                      <a:gd name="connsiteY0" fmla="*/ 0 h 2023200"/>
                      <a:gd name="connsiteX1" fmla="*/ 28203 w 267840"/>
                      <a:gd name="connsiteY1" fmla="*/ 1255610 h 2023200"/>
                      <a:gd name="connsiteX2" fmla="*/ 267840 w 267840"/>
                      <a:gd name="connsiteY2" fmla="*/ 2023200 h 2023200"/>
                      <a:gd name="connsiteX0" fmla="*/ 8640 w 267840"/>
                      <a:gd name="connsiteY0" fmla="*/ 0 h 2023200"/>
                      <a:gd name="connsiteX1" fmla="*/ 28203 w 267840"/>
                      <a:gd name="connsiteY1" fmla="*/ 1255610 h 2023200"/>
                      <a:gd name="connsiteX2" fmla="*/ 267840 w 267840"/>
                      <a:gd name="connsiteY2" fmla="*/ 2023200 h 2023200"/>
                      <a:gd name="connsiteX0" fmla="*/ 8640 w 267840"/>
                      <a:gd name="connsiteY0" fmla="*/ 0 h 2023200"/>
                      <a:gd name="connsiteX1" fmla="*/ 28203 w 267840"/>
                      <a:gd name="connsiteY1" fmla="*/ 1255610 h 2023200"/>
                      <a:gd name="connsiteX2" fmla="*/ 267840 w 267840"/>
                      <a:gd name="connsiteY2" fmla="*/ 2023200 h 2023200"/>
                      <a:gd name="connsiteX0" fmla="*/ 8640 w 260495"/>
                      <a:gd name="connsiteY0" fmla="*/ 0 h 2096646"/>
                      <a:gd name="connsiteX1" fmla="*/ 28203 w 260495"/>
                      <a:gd name="connsiteY1" fmla="*/ 1255610 h 2096646"/>
                      <a:gd name="connsiteX2" fmla="*/ 260495 w 260495"/>
                      <a:gd name="connsiteY2" fmla="*/ 2096646 h 2096646"/>
                      <a:gd name="connsiteX0" fmla="*/ 8640 w 260495"/>
                      <a:gd name="connsiteY0" fmla="*/ 0 h 2096646"/>
                      <a:gd name="connsiteX1" fmla="*/ 28203 w 260495"/>
                      <a:gd name="connsiteY1" fmla="*/ 1255610 h 2096646"/>
                      <a:gd name="connsiteX2" fmla="*/ 260495 w 260495"/>
                      <a:gd name="connsiteY2" fmla="*/ 2096646 h 2096646"/>
                      <a:gd name="connsiteX0" fmla="*/ 10701 w 258884"/>
                      <a:gd name="connsiteY0" fmla="*/ 0 h 2026872"/>
                      <a:gd name="connsiteX1" fmla="*/ 26592 w 258884"/>
                      <a:gd name="connsiteY1" fmla="*/ 1185836 h 2026872"/>
                      <a:gd name="connsiteX2" fmla="*/ 258884 w 258884"/>
                      <a:gd name="connsiteY2" fmla="*/ 2026872 h 2026872"/>
                      <a:gd name="connsiteX0" fmla="*/ 13223 w 261406"/>
                      <a:gd name="connsiteY0" fmla="*/ 0 h 2026872"/>
                      <a:gd name="connsiteX1" fmla="*/ 29114 w 261406"/>
                      <a:gd name="connsiteY1" fmla="*/ 1185836 h 2026872"/>
                      <a:gd name="connsiteX2" fmla="*/ 261406 w 261406"/>
                      <a:gd name="connsiteY2" fmla="*/ 2026872 h 2026872"/>
                      <a:gd name="connsiteX0" fmla="*/ 13223 w 261406"/>
                      <a:gd name="connsiteY0" fmla="*/ 0 h 2030544"/>
                      <a:gd name="connsiteX1" fmla="*/ 29114 w 261406"/>
                      <a:gd name="connsiteY1" fmla="*/ 1185836 h 2030544"/>
                      <a:gd name="connsiteX2" fmla="*/ 261406 w 261406"/>
                      <a:gd name="connsiteY2" fmla="*/ 2030544 h 2030544"/>
                      <a:gd name="connsiteX0" fmla="*/ 13223 w 261644"/>
                      <a:gd name="connsiteY0" fmla="*/ 0 h 2030544"/>
                      <a:gd name="connsiteX1" fmla="*/ 29114 w 261644"/>
                      <a:gd name="connsiteY1" fmla="*/ 1185836 h 2030544"/>
                      <a:gd name="connsiteX2" fmla="*/ 261406 w 261644"/>
                      <a:gd name="connsiteY2" fmla="*/ 2030544 h 2030544"/>
                      <a:gd name="connsiteX0" fmla="*/ 13223 w 261465"/>
                      <a:gd name="connsiteY0" fmla="*/ 0 h 2030544"/>
                      <a:gd name="connsiteX1" fmla="*/ 29114 w 261465"/>
                      <a:gd name="connsiteY1" fmla="*/ 1185836 h 2030544"/>
                      <a:gd name="connsiteX2" fmla="*/ 261406 w 261465"/>
                      <a:gd name="connsiteY2" fmla="*/ 2030544 h 2030544"/>
                      <a:gd name="connsiteX0" fmla="*/ 13223 w 261465"/>
                      <a:gd name="connsiteY0" fmla="*/ 0 h 2056250"/>
                      <a:gd name="connsiteX1" fmla="*/ 29114 w 261465"/>
                      <a:gd name="connsiteY1" fmla="*/ 1211542 h 2056250"/>
                      <a:gd name="connsiteX2" fmla="*/ 261406 w 261465"/>
                      <a:gd name="connsiteY2" fmla="*/ 2056250 h 20562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261465" h="2056250">
                        <a:moveTo>
                          <a:pt x="13223" y="0"/>
                        </a:moveTo>
                        <a:cubicBezTo>
                          <a:pt x="3478" y="432867"/>
                          <a:pt x="-17481" y="1016790"/>
                          <a:pt x="29114" y="1211542"/>
                        </a:cubicBezTo>
                        <a:cubicBezTo>
                          <a:pt x="111895" y="1543345"/>
                          <a:pt x="264917" y="1796277"/>
                          <a:pt x="261406" y="2056250"/>
                        </a:cubicBezTo>
                      </a:path>
                    </a:pathLst>
                  </a:custGeom>
                  <a:noFill/>
                  <a:ln w="12700">
                    <a:solidFill>
                      <a:schemeClr val="bg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CH" dirty="0">
                      <a:solidFill>
                        <a:schemeClr val="bg1"/>
                      </a:solidFill>
                    </a:endParaRPr>
                  </a:p>
                </p:txBody>
              </p:sp>
              <p:sp>
                <p:nvSpPr>
                  <p:cNvPr id="29" name="Freeform 28">
                    <a:extLst>
                      <a:ext uri="{FF2B5EF4-FFF2-40B4-BE49-F238E27FC236}">
                        <a16:creationId xmlns:a16="http://schemas.microsoft.com/office/drawing/2014/main" id="{DFF95D1D-7A85-CE7F-998E-97A0212AF793}"/>
                      </a:ext>
                    </a:extLst>
                  </p:cNvPr>
                  <p:cNvSpPr/>
                  <p:nvPr/>
                </p:nvSpPr>
                <p:spPr>
                  <a:xfrm>
                    <a:off x="3916488" y="492865"/>
                    <a:ext cx="504117" cy="1964444"/>
                  </a:xfrm>
                  <a:custGeom>
                    <a:avLst/>
                    <a:gdLst>
                      <a:gd name="connsiteX0" fmla="*/ 0 w 259200"/>
                      <a:gd name="connsiteY0" fmla="*/ 0 h 2023200"/>
                      <a:gd name="connsiteX1" fmla="*/ 259200 w 259200"/>
                      <a:gd name="connsiteY1" fmla="*/ 2023200 h 2023200"/>
                      <a:gd name="connsiteX0" fmla="*/ 0 w 259200"/>
                      <a:gd name="connsiteY0" fmla="*/ 0 h 2023200"/>
                      <a:gd name="connsiteX1" fmla="*/ 122400 w 259200"/>
                      <a:gd name="connsiteY1" fmla="*/ 993600 h 2023200"/>
                      <a:gd name="connsiteX2" fmla="*/ 259200 w 259200"/>
                      <a:gd name="connsiteY2" fmla="*/ 2023200 h 2023200"/>
                      <a:gd name="connsiteX0" fmla="*/ 11208 w 270408"/>
                      <a:gd name="connsiteY0" fmla="*/ 0 h 2023200"/>
                      <a:gd name="connsiteX1" fmla="*/ 4008 w 270408"/>
                      <a:gd name="connsiteY1" fmla="*/ 1166400 h 2023200"/>
                      <a:gd name="connsiteX2" fmla="*/ 270408 w 270408"/>
                      <a:gd name="connsiteY2" fmla="*/ 2023200 h 2023200"/>
                      <a:gd name="connsiteX0" fmla="*/ 46445 w 305645"/>
                      <a:gd name="connsiteY0" fmla="*/ 0 h 2023200"/>
                      <a:gd name="connsiteX1" fmla="*/ 39245 w 305645"/>
                      <a:gd name="connsiteY1" fmla="*/ 1166400 h 2023200"/>
                      <a:gd name="connsiteX2" fmla="*/ 305645 w 305645"/>
                      <a:gd name="connsiteY2" fmla="*/ 2023200 h 2023200"/>
                      <a:gd name="connsiteX0" fmla="*/ 46445 w 305645"/>
                      <a:gd name="connsiteY0" fmla="*/ 0 h 2023200"/>
                      <a:gd name="connsiteX1" fmla="*/ 39245 w 305645"/>
                      <a:gd name="connsiteY1" fmla="*/ 1166400 h 2023200"/>
                      <a:gd name="connsiteX2" fmla="*/ 305645 w 305645"/>
                      <a:gd name="connsiteY2" fmla="*/ 2023200 h 2023200"/>
                      <a:gd name="connsiteX0" fmla="*/ 27420 w 286620"/>
                      <a:gd name="connsiteY0" fmla="*/ 0 h 2023200"/>
                      <a:gd name="connsiteX1" fmla="*/ 46983 w 286620"/>
                      <a:gd name="connsiteY1" fmla="*/ 1255610 h 2023200"/>
                      <a:gd name="connsiteX2" fmla="*/ 286620 w 286620"/>
                      <a:gd name="connsiteY2" fmla="*/ 2023200 h 2023200"/>
                      <a:gd name="connsiteX0" fmla="*/ 10416 w 269616"/>
                      <a:gd name="connsiteY0" fmla="*/ 0 h 2023200"/>
                      <a:gd name="connsiteX1" fmla="*/ 29979 w 269616"/>
                      <a:gd name="connsiteY1" fmla="*/ 1255610 h 2023200"/>
                      <a:gd name="connsiteX2" fmla="*/ 269616 w 269616"/>
                      <a:gd name="connsiteY2" fmla="*/ 2023200 h 2023200"/>
                      <a:gd name="connsiteX0" fmla="*/ 10416 w 269616"/>
                      <a:gd name="connsiteY0" fmla="*/ 0 h 2023200"/>
                      <a:gd name="connsiteX1" fmla="*/ 29979 w 269616"/>
                      <a:gd name="connsiteY1" fmla="*/ 1255610 h 2023200"/>
                      <a:gd name="connsiteX2" fmla="*/ 269616 w 269616"/>
                      <a:gd name="connsiteY2" fmla="*/ 2023200 h 2023200"/>
                      <a:gd name="connsiteX0" fmla="*/ 8640 w 267840"/>
                      <a:gd name="connsiteY0" fmla="*/ 0 h 2023200"/>
                      <a:gd name="connsiteX1" fmla="*/ 28203 w 267840"/>
                      <a:gd name="connsiteY1" fmla="*/ 1255610 h 2023200"/>
                      <a:gd name="connsiteX2" fmla="*/ 267840 w 267840"/>
                      <a:gd name="connsiteY2" fmla="*/ 2023200 h 2023200"/>
                      <a:gd name="connsiteX0" fmla="*/ 8640 w 267840"/>
                      <a:gd name="connsiteY0" fmla="*/ 0 h 2023200"/>
                      <a:gd name="connsiteX1" fmla="*/ 28203 w 267840"/>
                      <a:gd name="connsiteY1" fmla="*/ 1255610 h 2023200"/>
                      <a:gd name="connsiteX2" fmla="*/ 267840 w 267840"/>
                      <a:gd name="connsiteY2" fmla="*/ 2023200 h 2023200"/>
                      <a:gd name="connsiteX0" fmla="*/ 8640 w 267840"/>
                      <a:gd name="connsiteY0" fmla="*/ 0 h 2023200"/>
                      <a:gd name="connsiteX1" fmla="*/ 28203 w 267840"/>
                      <a:gd name="connsiteY1" fmla="*/ 1255610 h 2023200"/>
                      <a:gd name="connsiteX2" fmla="*/ 267840 w 267840"/>
                      <a:gd name="connsiteY2" fmla="*/ 2023200 h 2023200"/>
                      <a:gd name="connsiteX0" fmla="*/ 8640 w 267840"/>
                      <a:gd name="connsiteY0" fmla="*/ 0 h 2023200"/>
                      <a:gd name="connsiteX1" fmla="*/ 28203 w 267840"/>
                      <a:gd name="connsiteY1" fmla="*/ 1255610 h 2023200"/>
                      <a:gd name="connsiteX2" fmla="*/ 267840 w 267840"/>
                      <a:gd name="connsiteY2" fmla="*/ 2023200 h 2023200"/>
                      <a:gd name="connsiteX0" fmla="*/ 8640 w 267840"/>
                      <a:gd name="connsiteY0" fmla="*/ 0 h 1920376"/>
                      <a:gd name="connsiteX1" fmla="*/ 28203 w 267840"/>
                      <a:gd name="connsiteY1" fmla="*/ 1152786 h 1920376"/>
                      <a:gd name="connsiteX2" fmla="*/ 267840 w 267840"/>
                      <a:gd name="connsiteY2" fmla="*/ 1920376 h 1920376"/>
                      <a:gd name="connsiteX0" fmla="*/ 8640 w 513883"/>
                      <a:gd name="connsiteY0" fmla="*/ 0 h 1938738"/>
                      <a:gd name="connsiteX1" fmla="*/ 28203 w 513883"/>
                      <a:gd name="connsiteY1" fmla="*/ 1152786 h 1938738"/>
                      <a:gd name="connsiteX2" fmla="*/ 513883 w 513883"/>
                      <a:gd name="connsiteY2" fmla="*/ 1938738 h 1938738"/>
                      <a:gd name="connsiteX0" fmla="*/ 717 w 505960"/>
                      <a:gd name="connsiteY0" fmla="*/ 0 h 1938738"/>
                      <a:gd name="connsiteX1" fmla="*/ 45986 w 505960"/>
                      <a:gd name="connsiteY1" fmla="*/ 1167475 h 1938738"/>
                      <a:gd name="connsiteX2" fmla="*/ 505960 w 505960"/>
                      <a:gd name="connsiteY2" fmla="*/ 1938738 h 1938738"/>
                      <a:gd name="connsiteX0" fmla="*/ 1681 w 506924"/>
                      <a:gd name="connsiteY0" fmla="*/ 0 h 1938738"/>
                      <a:gd name="connsiteX1" fmla="*/ 39606 w 506924"/>
                      <a:gd name="connsiteY1" fmla="*/ 1134424 h 1938738"/>
                      <a:gd name="connsiteX2" fmla="*/ 506924 w 506924"/>
                      <a:gd name="connsiteY2" fmla="*/ 1938738 h 1938738"/>
                      <a:gd name="connsiteX0" fmla="*/ 1681 w 511389"/>
                      <a:gd name="connsiteY0" fmla="*/ 0 h 1938738"/>
                      <a:gd name="connsiteX1" fmla="*/ 39606 w 511389"/>
                      <a:gd name="connsiteY1" fmla="*/ 1134424 h 1938738"/>
                      <a:gd name="connsiteX2" fmla="*/ 506924 w 511389"/>
                      <a:gd name="connsiteY2" fmla="*/ 1938738 h 1938738"/>
                      <a:gd name="connsiteX0" fmla="*/ 1681 w 508652"/>
                      <a:gd name="connsiteY0" fmla="*/ 0 h 1938738"/>
                      <a:gd name="connsiteX1" fmla="*/ 39606 w 508652"/>
                      <a:gd name="connsiteY1" fmla="*/ 1134424 h 1938738"/>
                      <a:gd name="connsiteX2" fmla="*/ 506924 w 508652"/>
                      <a:gd name="connsiteY2" fmla="*/ 1938738 h 1938738"/>
                      <a:gd name="connsiteX0" fmla="*/ 1681 w 506924"/>
                      <a:gd name="connsiteY0" fmla="*/ 0 h 1938738"/>
                      <a:gd name="connsiteX1" fmla="*/ 39606 w 506924"/>
                      <a:gd name="connsiteY1" fmla="*/ 1134424 h 1938738"/>
                      <a:gd name="connsiteX2" fmla="*/ 506924 w 506924"/>
                      <a:gd name="connsiteY2" fmla="*/ 1938738 h 1938738"/>
                      <a:gd name="connsiteX0" fmla="*/ 2546 w 504117"/>
                      <a:gd name="connsiteY0" fmla="*/ 0 h 1964444"/>
                      <a:gd name="connsiteX1" fmla="*/ 36799 w 504117"/>
                      <a:gd name="connsiteY1" fmla="*/ 1160130 h 1964444"/>
                      <a:gd name="connsiteX2" fmla="*/ 504117 w 504117"/>
                      <a:gd name="connsiteY2" fmla="*/ 1964444 h 196444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504117" h="1964444">
                        <a:moveTo>
                          <a:pt x="2546" y="0"/>
                        </a:moveTo>
                        <a:cubicBezTo>
                          <a:pt x="146" y="388800"/>
                          <a:pt x="-9796" y="965378"/>
                          <a:pt x="36799" y="1160130"/>
                        </a:cubicBezTo>
                        <a:cubicBezTo>
                          <a:pt x="90202" y="1341370"/>
                          <a:pt x="503956" y="1605318"/>
                          <a:pt x="504117" y="1964444"/>
                        </a:cubicBezTo>
                      </a:path>
                    </a:pathLst>
                  </a:custGeom>
                  <a:noFill/>
                  <a:ln w="12700">
                    <a:solidFill>
                      <a:schemeClr val="bg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CH">
                      <a:solidFill>
                        <a:schemeClr val="bg1"/>
                      </a:solidFill>
                    </a:endParaRPr>
                  </a:p>
                </p:txBody>
              </p:sp>
              <p:sp>
                <p:nvSpPr>
                  <p:cNvPr id="30" name="Freeform 29">
                    <a:extLst>
                      <a:ext uri="{FF2B5EF4-FFF2-40B4-BE49-F238E27FC236}">
                        <a16:creationId xmlns:a16="http://schemas.microsoft.com/office/drawing/2014/main" id="{A9B84B8C-BD9E-512B-E68C-EC15319A51C1}"/>
                      </a:ext>
                    </a:extLst>
                  </p:cNvPr>
                  <p:cNvSpPr/>
                  <p:nvPr/>
                </p:nvSpPr>
                <p:spPr>
                  <a:xfrm>
                    <a:off x="3567601" y="643872"/>
                    <a:ext cx="769197" cy="1813880"/>
                  </a:xfrm>
                  <a:custGeom>
                    <a:avLst/>
                    <a:gdLst>
                      <a:gd name="connsiteX0" fmla="*/ 0 w 259200"/>
                      <a:gd name="connsiteY0" fmla="*/ 0 h 2023200"/>
                      <a:gd name="connsiteX1" fmla="*/ 259200 w 259200"/>
                      <a:gd name="connsiteY1" fmla="*/ 2023200 h 2023200"/>
                      <a:gd name="connsiteX0" fmla="*/ 0 w 259200"/>
                      <a:gd name="connsiteY0" fmla="*/ 0 h 2023200"/>
                      <a:gd name="connsiteX1" fmla="*/ 122400 w 259200"/>
                      <a:gd name="connsiteY1" fmla="*/ 993600 h 2023200"/>
                      <a:gd name="connsiteX2" fmla="*/ 259200 w 259200"/>
                      <a:gd name="connsiteY2" fmla="*/ 2023200 h 2023200"/>
                      <a:gd name="connsiteX0" fmla="*/ 11208 w 270408"/>
                      <a:gd name="connsiteY0" fmla="*/ 0 h 2023200"/>
                      <a:gd name="connsiteX1" fmla="*/ 4008 w 270408"/>
                      <a:gd name="connsiteY1" fmla="*/ 1166400 h 2023200"/>
                      <a:gd name="connsiteX2" fmla="*/ 270408 w 270408"/>
                      <a:gd name="connsiteY2" fmla="*/ 2023200 h 2023200"/>
                      <a:gd name="connsiteX0" fmla="*/ 46445 w 305645"/>
                      <a:gd name="connsiteY0" fmla="*/ 0 h 2023200"/>
                      <a:gd name="connsiteX1" fmla="*/ 39245 w 305645"/>
                      <a:gd name="connsiteY1" fmla="*/ 1166400 h 2023200"/>
                      <a:gd name="connsiteX2" fmla="*/ 305645 w 305645"/>
                      <a:gd name="connsiteY2" fmla="*/ 2023200 h 2023200"/>
                      <a:gd name="connsiteX0" fmla="*/ 46445 w 305645"/>
                      <a:gd name="connsiteY0" fmla="*/ 0 h 2023200"/>
                      <a:gd name="connsiteX1" fmla="*/ 39245 w 305645"/>
                      <a:gd name="connsiteY1" fmla="*/ 1166400 h 2023200"/>
                      <a:gd name="connsiteX2" fmla="*/ 305645 w 305645"/>
                      <a:gd name="connsiteY2" fmla="*/ 2023200 h 2023200"/>
                      <a:gd name="connsiteX0" fmla="*/ 27420 w 286620"/>
                      <a:gd name="connsiteY0" fmla="*/ 0 h 2023200"/>
                      <a:gd name="connsiteX1" fmla="*/ 46983 w 286620"/>
                      <a:gd name="connsiteY1" fmla="*/ 1255610 h 2023200"/>
                      <a:gd name="connsiteX2" fmla="*/ 286620 w 286620"/>
                      <a:gd name="connsiteY2" fmla="*/ 2023200 h 2023200"/>
                      <a:gd name="connsiteX0" fmla="*/ 10416 w 269616"/>
                      <a:gd name="connsiteY0" fmla="*/ 0 h 2023200"/>
                      <a:gd name="connsiteX1" fmla="*/ 29979 w 269616"/>
                      <a:gd name="connsiteY1" fmla="*/ 1255610 h 2023200"/>
                      <a:gd name="connsiteX2" fmla="*/ 269616 w 269616"/>
                      <a:gd name="connsiteY2" fmla="*/ 2023200 h 2023200"/>
                      <a:gd name="connsiteX0" fmla="*/ 10416 w 269616"/>
                      <a:gd name="connsiteY0" fmla="*/ 0 h 2023200"/>
                      <a:gd name="connsiteX1" fmla="*/ 29979 w 269616"/>
                      <a:gd name="connsiteY1" fmla="*/ 1255610 h 2023200"/>
                      <a:gd name="connsiteX2" fmla="*/ 269616 w 269616"/>
                      <a:gd name="connsiteY2" fmla="*/ 2023200 h 2023200"/>
                      <a:gd name="connsiteX0" fmla="*/ 8640 w 267840"/>
                      <a:gd name="connsiteY0" fmla="*/ 0 h 2023200"/>
                      <a:gd name="connsiteX1" fmla="*/ 28203 w 267840"/>
                      <a:gd name="connsiteY1" fmla="*/ 1255610 h 2023200"/>
                      <a:gd name="connsiteX2" fmla="*/ 267840 w 267840"/>
                      <a:gd name="connsiteY2" fmla="*/ 2023200 h 2023200"/>
                      <a:gd name="connsiteX0" fmla="*/ 8640 w 267840"/>
                      <a:gd name="connsiteY0" fmla="*/ 0 h 2023200"/>
                      <a:gd name="connsiteX1" fmla="*/ 28203 w 267840"/>
                      <a:gd name="connsiteY1" fmla="*/ 1255610 h 2023200"/>
                      <a:gd name="connsiteX2" fmla="*/ 267840 w 267840"/>
                      <a:gd name="connsiteY2" fmla="*/ 2023200 h 2023200"/>
                      <a:gd name="connsiteX0" fmla="*/ 8640 w 267840"/>
                      <a:gd name="connsiteY0" fmla="*/ 0 h 2023200"/>
                      <a:gd name="connsiteX1" fmla="*/ 28203 w 267840"/>
                      <a:gd name="connsiteY1" fmla="*/ 1255610 h 2023200"/>
                      <a:gd name="connsiteX2" fmla="*/ 267840 w 267840"/>
                      <a:gd name="connsiteY2" fmla="*/ 2023200 h 2023200"/>
                      <a:gd name="connsiteX0" fmla="*/ 8640 w 267840"/>
                      <a:gd name="connsiteY0" fmla="*/ 0 h 2023200"/>
                      <a:gd name="connsiteX1" fmla="*/ 28203 w 267840"/>
                      <a:gd name="connsiteY1" fmla="*/ 1255610 h 2023200"/>
                      <a:gd name="connsiteX2" fmla="*/ 267840 w 267840"/>
                      <a:gd name="connsiteY2" fmla="*/ 2023200 h 2023200"/>
                      <a:gd name="connsiteX0" fmla="*/ 8640 w 267840"/>
                      <a:gd name="connsiteY0" fmla="*/ 0 h 1920376"/>
                      <a:gd name="connsiteX1" fmla="*/ 28203 w 267840"/>
                      <a:gd name="connsiteY1" fmla="*/ 1152786 h 1920376"/>
                      <a:gd name="connsiteX2" fmla="*/ 267840 w 267840"/>
                      <a:gd name="connsiteY2" fmla="*/ 1920376 h 1920376"/>
                      <a:gd name="connsiteX0" fmla="*/ 8640 w 513883"/>
                      <a:gd name="connsiteY0" fmla="*/ 0 h 1938738"/>
                      <a:gd name="connsiteX1" fmla="*/ 28203 w 513883"/>
                      <a:gd name="connsiteY1" fmla="*/ 1152786 h 1938738"/>
                      <a:gd name="connsiteX2" fmla="*/ 513883 w 513883"/>
                      <a:gd name="connsiteY2" fmla="*/ 1938738 h 1938738"/>
                      <a:gd name="connsiteX0" fmla="*/ 717 w 505960"/>
                      <a:gd name="connsiteY0" fmla="*/ 0 h 1938738"/>
                      <a:gd name="connsiteX1" fmla="*/ 45986 w 505960"/>
                      <a:gd name="connsiteY1" fmla="*/ 1167475 h 1938738"/>
                      <a:gd name="connsiteX2" fmla="*/ 505960 w 505960"/>
                      <a:gd name="connsiteY2" fmla="*/ 1938738 h 1938738"/>
                      <a:gd name="connsiteX0" fmla="*/ 1681 w 506924"/>
                      <a:gd name="connsiteY0" fmla="*/ 0 h 1938738"/>
                      <a:gd name="connsiteX1" fmla="*/ 39606 w 506924"/>
                      <a:gd name="connsiteY1" fmla="*/ 1134424 h 1938738"/>
                      <a:gd name="connsiteX2" fmla="*/ 506924 w 506924"/>
                      <a:gd name="connsiteY2" fmla="*/ 1938738 h 1938738"/>
                      <a:gd name="connsiteX0" fmla="*/ 1681 w 767657"/>
                      <a:gd name="connsiteY0" fmla="*/ 0 h 1813880"/>
                      <a:gd name="connsiteX1" fmla="*/ 39606 w 767657"/>
                      <a:gd name="connsiteY1" fmla="*/ 1134424 h 1813880"/>
                      <a:gd name="connsiteX2" fmla="*/ 767657 w 767657"/>
                      <a:gd name="connsiteY2" fmla="*/ 1813880 h 1813880"/>
                      <a:gd name="connsiteX0" fmla="*/ 235 w 766211"/>
                      <a:gd name="connsiteY0" fmla="*/ 0 h 1813880"/>
                      <a:gd name="connsiteX1" fmla="*/ 60194 w 766211"/>
                      <a:gd name="connsiteY1" fmla="*/ 969171 h 1813880"/>
                      <a:gd name="connsiteX2" fmla="*/ 766211 w 766211"/>
                      <a:gd name="connsiteY2" fmla="*/ 1813880 h 1813880"/>
                      <a:gd name="connsiteX0" fmla="*/ 235 w 766211"/>
                      <a:gd name="connsiteY0" fmla="*/ 0 h 1813880"/>
                      <a:gd name="connsiteX1" fmla="*/ 60194 w 766211"/>
                      <a:gd name="connsiteY1" fmla="*/ 969171 h 1813880"/>
                      <a:gd name="connsiteX2" fmla="*/ 766211 w 766211"/>
                      <a:gd name="connsiteY2" fmla="*/ 1813880 h 1813880"/>
                      <a:gd name="connsiteX0" fmla="*/ 9458 w 775434"/>
                      <a:gd name="connsiteY0" fmla="*/ 0 h 1813880"/>
                      <a:gd name="connsiteX1" fmla="*/ 69417 w 775434"/>
                      <a:gd name="connsiteY1" fmla="*/ 969171 h 1813880"/>
                      <a:gd name="connsiteX2" fmla="*/ 775434 w 775434"/>
                      <a:gd name="connsiteY2" fmla="*/ 1813880 h 1813880"/>
                      <a:gd name="connsiteX0" fmla="*/ 3221 w 769197"/>
                      <a:gd name="connsiteY0" fmla="*/ 0 h 1813880"/>
                      <a:gd name="connsiteX1" fmla="*/ 63180 w 769197"/>
                      <a:gd name="connsiteY1" fmla="*/ 969171 h 1813880"/>
                      <a:gd name="connsiteX2" fmla="*/ 769197 w 769197"/>
                      <a:gd name="connsiteY2" fmla="*/ 1813880 h 1813880"/>
                      <a:gd name="connsiteX0" fmla="*/ 3221 w 770815"/>
                      <a:gd name="connsiteY0" fmla="*/ 0 h 1813880"/>
                      <a:gd name="connsiteX1" fmla="*/ 63180 w 770815"/>
                      <a:gd name="connsiteY1" fmla="*/ 969171 h 1813880"/>
                      <a:gd name="connsiteX2" fmla="*/ 769197 w 770815"/>
                      <a:gd name="connsiteY2" fmla="*/ 1813880 h 1813880"/>
                      <a:gd name="connsiteX0" fmla="*/ 3221 w 769197"/>
                      <a:gd name="connsiteY0" fmla="*/ 0 h 1813880"/>
                      <a:gd name="connsiteX1" fmla="*/ 63180 w 769197"/>
                      <a:gd name="connsiteY1" fmla="*/ 969171 h 1813880"/>
                      <a:gd name="connsiteX2" fmla="*/ 769197 w 769197"/>
                      <a:gd name="connsiteY2" fmla="*/ 1813880 h 18138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769197" h="1813880">
                        <a:moveTo>
                          <a:pt x="3221" y="0"/>
                        </a:moveTo>
                        <a:cubicBezTo>
                          <a:pt x="821" y="388800"/>
                          <a:pt x="-16465" y="711990"/>
                          <a:pt x="63180" y="969171"/>
                        </a:cubicBezTo>
                        <a:cubicBezTo>
                          <a:pt x="212063" y="1297302"/>
                          <a:pt x="750676" y="1395999"/>
                          <a:pt x="769197" y="1813880"/>
                        </a:cubicBezTo>
                      </a:path>
                    </a:pathLst>
                  </a:custGeom>
                  <a:noFill/>
                  <a:ln w="12700">
                    <a:solidFill>
                      <a:schemeClr val="bg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CH">
                      <a:solidFill>
                        <a:schemeClr val="bg1"/>
                      </a:solidFill>
                    </a:endParaRPr>
                  </a:p>
                </p:txBody>
              </p:sp>
            </p:grpSp>
            <p:grpSp>
              <p:nvGrpSpPr>
                <p:cNvPr id="24" name="Group 23">
                  <a:extLst>
                    <a:ext uri="{FF2B5EF4-FFF2-40B4-BE49-F238E27FC236}">
                      <a16:creationId xmlns:a16="http://schemas.microsoft.com/office/drawing/2014/main" id="{AAC72D31-466F-B9AE-D3EB-BAD6E8A119F6}"/>
                    </a:ext>
                  </a:extLst>
                </p:cNvPr>
                <p:cNvGrpSpPr/>
                <p:nvPr/>
              </p:nvGrpSpPr>
              <p:grpSpPr>
                <a:xfrm flipV="1">
                  <a:off x="3567240" y="2444814"/>
                  <a:ext cx="932312" cy="2030544"/>
                  <a:chOff x="3567601" y="436974"/>
                  <a:chExt cx="932312" cy="2030544"/>
                </a:xfrm>
              </p:grpSpPr>
              <p:sp>
                <p:nvSpPr>
                  <p:cNvPr id="25" name="Freeform 24">
                    <a:extLst>
                      <a:ext uri="{FF2B5EF4-FFF2-40B4-BE49-F238E27FC236}">
                        <a16:creationId xmlns:a16="http://schemas.microsoft.com/office/drawing/2014/main" id="{864D5F30-E1D1-631B-7FAC-8FA2FC4EB8CC}"/>
                      </a:ext>
                    </a:extLst>
                  </p:cNvPr>
                  <p:cNvSpPr/>
                  <p:nvPr/>
                </p:nvSpPr>
                <p:spPr>
                  <a:xfrm>
                    <a:off x="4238448" y="436974"/>
                    <a:ext cx="261465" cy="2030544"/>
                  </a:xfrm>
                  <a:custGeom>
                    <a:avLst/>
                    <a:gdLst>
                      <a:gd name="connsiteX0" fmla="*/ 0 w 259200"/>
                      <a:gd name="connsiteY0" fmla="*/ 0 h 2023200"/>
                      <a:gd name="connsiteX1" fmla="*/ 259200 w 259200"/>
                      <a:gd name="connsiteY1" fmla="*/ 2023200 h 2023200"/>
                      <a:gd name="connsiteX0" fmla="*/ 0 w 259200"/>
                      <a:gd name="connsiteY0" fmla="*/ 0 h 2023200"/>
                      <a:gd name="connsiteX1" fmla="*/ 122400 w 259200"/>
                      <a:gd name="connsiteY1" fmla="*/ 993600 h 2023200"/>
                      <a:gd name="connsiteX2" fmla="*/ 259200 w 259200"/>
                      <a:gd name="connsiteY2" fmla="*/ 2023200 h 2023200"/>
                      <a:gd name="connsiteX0" fmla="*/ 11208 w 270408"/>
                      <a:gd name="connsiteY0" fmla="*/ 0 h 2023200"/>
                      <a:gd name="connsiteX1" fmla="*/ 4008 w 270408"/>
                      <a:gd name="connsiteY1" fmla="*/ 1166400 h 2023200"/>
                      <a:gd name="connsiteX2" fmla="*/ 270408 w 270408"/>
                      <a:gd name="connsiteY2" fmla="*/ 2023200 h 2023200"/>
                      <a:gd name="connsiteX0" fmla="*/ 46445 w 305645"/>
                      <a:gd name="connsiteY0" fmla="*/ 0 h 2023200"/>
                      <a:gd name="connsiteX1" fmla="*/ 39245 w 305645"/>
                      <a:gd name="connsiteY1" fmla="*/ 1166400 h 2023200"/>
                      <a:gd name="connsiteX2" fmla="*/ 305645 w 305645"/>
                      <a:gd name="connsiteY2" fmla="*/ 2023200 h 2023200"/>
                      <a:gd name="connsiteX0" fmla="*/ 46445 w 305645"/>
                      <a:gd name="connsiteY0" fmla="*/ 0 h 2023200"/>
                      <a:gd name="connsiteX1" fmla="*/ 39245 w 305645"/>
                      <a:gd name="connsiteY1" fmla="*/ 1166400 h 2023200"/>
                      <a:gd name="connsiteX2" fmla="*/ 305645 w 305645"/>
                      <a:gd name="connsiteY2" fmla="*/ 2023200 h 2023200"/>
                      <a:gd name="connsiteX0" fmla="*/ 27420 w 286620"/>
                      <a:gd name="connsiteY0" fmla="*/ 0 h 2023200"/>
                      <a:gd name="connsiteX1" fmla="*/ 46983 w 286620"/>
                      <a:gd name="connsiteY1" fmla="*/ 1255610 h 2023200"/>
                      <a:gd name="connsiteX2" fmla="*/ 286620 w 286620"/>
                      <a:gd name="connsiteY2" fmla="*/ 2023200 h 2023200"/>
                      <a:gd name="connsiteX0" fmla="*/ 10416 w 269616"/>
                      <a:gd name="connsiteY0" fmla="*/ 0 h 2023200"/>
                      <a:gd name="connsiteX1" fmla="*/ 29979 w 269616"/>
                      <a:gd name="connsiteY1" fmla="*/ 1255610 h 2023200"/>
                      <a:gd name="connsiteX2" fmla="*/ 269616 w 269616"/>
                      <a:gd name="connsiteY2" fmla="*/ 2023200 h 2023200"/>
                      <a:gd name="connsiteX0" fmla="*/ 10416 w 269616"/>
                      <a:gd name="connsiteY0" fmla="*/ 0 h 2023200"/>
                      <a:gd name="connsiteX1" fmla="*/ 29979 w 269616"/>
                      <a:gd name="connsiteY1" fmla="*/ 1255610 h 2023200"/>
                      <a:gd name="connsiteX2" fmla="*/ 269616 w 269616"/>
                      <a:gd name="connsiteY2" fmla="*/ 2023200 h 2023200"/>
                      <a:gd name="connsiteX0" fmla="*/ 8640 w 267840"/>
                      <a:gd name="connsiteY0" fmla="*/ 0 h 2023200"/>
                      <a:gd name="connsiteX1" fmla="*/ 28203 w 267840"/>
                      <a:gd name="connsiteY1" fmla="*/ 1255610 h 2023200"/>
                      <a:gd name="connsiteX2" fmla="*/ 267840 w 267840"/>
                      <a:gd name="connsiteY2" fmla="*/ 2023200 h 2023200"/>
                      <a:gd name="connsiteX0" fmla="*/ 8640 w 267840"/>
                      <a:gd name="connsiteY0" fmla="*/ 0 h 2023200"/>
                      <a:gd name="connsiteX1" fmla="*/ 28203 w 267840"/>
                      <a:gd name="connsiteY1" fmla="*/ 1255610 h 2023200"/>
                      <a:gd name="connsiteX2" fmla="*/ 267840 w 267840"/>
                      <a:gd name="connsiteY2" fmla="*/ 2023200 h 2023200"/>
                      <a:gd name="connsiteX0" fmla="*/ 8640 w 267840"/>
                      <a:gd name="connsiteY0" fmla="*/ 0 h 2023200"/>
                      <a:gd name="connsiteX1" fmla="*/ 28203 w 267840"/>
                      <a:gd name="connsiteY1" fmla="*/ 1255610 h 2023200"/>
                      <a:gd name="connsiteX2" fmla="*/ 267840 w 267840"/>
                      <a:gd name="connsiteY2" fmla="*/ 2023200 h 2023200"/>
                      <a:gd name="connsiteX0" fmla="*/ 8640 w 267840"/>
                      <a:gd name="connsiteY0" fmla="*/ 0 h 2023200"/>
                      <a:gd name="connsiteX1" fmla="*/ 28203 w 267840"/>
                      <a:gd name="connsiteY1" fmla="*/ 1255610 h 2023200"/>
                      <a:gd name="connsiteX2" fmla="*/ 267840 w 267840"/>
                      <a:gd name="connsiteY2" fmla="*/ 2023200 h 2023200"/>
                      <a:gd name="connsiteX0" fmla="*/ 8640 w 260495"/>
                      <a:gd name="connsiteY0" fmla="*/ 0 h 2096646"/>
                      <a:gd name="connsiteX1" fmla="*/ 28203 w 260495"/>
                      <a:gd name="connsiteY1" fmla="*/ 1255610 h 2096646"/>
                      <a:gd name="connsiteX2" fmla="*/ 260495 w 260495"/>
                      <a:gd name="connsiteY2" fmla="*/ 2096646 h 2096646"/>
                      <a:gd name="connsiteX0" fmla="*/ 8640 w 260495"/>
                      <a:gd name="connsiteY0" fmla="*/ 0 h 2096646"/>
                      <a:gd name="connsiteX1" fmla="*/ 28203 w 260495"/>
                      <a:gd name="connsiteY1" fmla="*/ 1255610 h 2096646"/>
                      <a:gd name="connsiteX2" fmla="*/ 260495 w 260495"/>
                      <a:gd name="connsiteY2" fmla="*/ 2096646 h 2096646"/>
                      <a:gd name="connsiteX0" fmla="*/ 10701 w 258884"/>
                      <a:gd name="connsiteY0" fmla="*/ 0 h 2026872"/>
                      <a:gd name="connsiteX1" fmla="*/ 26592 w 258884"/>
                      <a:gd name="connsiteY1" fmla="*/ 1185836 h 2026872"/>
                      <a:gd name="connsiteX2" fmla="*/ 258884 w 258884"/>
                      <a:gd name="connsiteY2" fmla="*/ 2026872 h 2026872"/>
                      <a:gd name="connsiteX0" fmla="*/ 13223 w 261406"/>
                      <a:gd name="connsiteY0" fmla="*/ 0 h 2026872"/>
                      <a:gd name="connsiteX1" fmla="*/ 29114 w 261406"/>
                      <a:gd name="connsiteY1" fmla="*/ 1185836 h 2026872"/>
                      <a:gd name="connsiteX2" fmla="*/ 261406 w 261406"/>
                      <a:gd name="connsiteY2" fmla="*/ 2026872 h 2026872"/>
                      <a:gd name="connsiteX0" fmla="*/ 13223 w 261406"/>
                      <a:gd name="connsiteY0" fmla="*/ 0 h 2030544"/>
                      <a:gd name="connsiteX1" fmla="*/ 29114 w 261406"/>
                      <a:gd name="connsiteY1" fmla="*/ 1185836 h 2030544"/>
                      <a:gd name="connsiteX2" fmla="*/ 261406 w 261406"/>
                      <a:gd name="connsiteY2" fmla="*/ 2030544 h 2030544"/>
                      <a:gd name="connsiteX0" fmla="*/ 13223 w 261644"/>
                      <a:gd name="connsiteY0" fmla="*/ 0 h 2030544"/>
                      <a:gd name="connsiteX1" fmla="*/ 29114 w 261644"/>
                      <a:gd name="connsiteY1" fmla="*/ 1185836 h 2030544"/>
                      <a:gd name="connsiteX2" fmla="*/ 261406 w 261644"/>
                      <a:gd name="connsiteY2" fmla="*/ 2030544 h 2030544"/>
                      <a:gd name="connsiteX0" fmla="*/ 13223 w 261465"/>
                      <a:gd name="connsiteY0" fmla="*/ 0 h 2030544"/>
                      <a:gd name="connsiteX1" fmla="*/ 29114 w 261465"/>
                      <a:gd name="connsiteY1" fmla="*/ 1185836 h 2030544"/>
                      <a:gd name="connsiteX2" fmla="*/ 261406 w 261465"/>
                      <a:gd name="connsiteY2" fmla="*/ 2030544 h 203054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261465" h="2030544">
                        <a:moveTo>
                          <a:pt x="13223" y="0"/>
                        </a:moveTo>
                        <a:cubicBezTo>
                          <a:pt x="3478" y="432867"/>
                          <a:pt x="-17481" y="991084"/>
                          <a:pt x="29114" y="1185836"/>
                        </a:cubicBezTo>
                        <a:cubicBezTo>
                          <a:pt x="111895" y="1517639"/>
                          <a:pt x="264917" y="1770571"/>
                          <a:pt x="261406" y="2030544"/>
                        </a:cubicBezTo>
                      </a:path>
                    </a:pathLst>
                  </a:custGeom>
                  <a:noFill/>
                  <a:ln w="12700">
                    <a:solidFill>
                      <a:schemeClr val="bg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CH" dirty="0">
                      <a:solidFill>
                        <a:schemeClr val="bg1"/>
                      </a:solidFill>
                    </a:endParaRPr>
                  </a:p>
                </p:txBody>
              </p:sp>
              <p:sp>
                <p:nvSpPr>
                  <p:cNvPr id="26" name="Freeform 25">
                    <a:extLst>
                      <a:ext uri="{FF2B5EF4-FFF2-40B4-BE49-F238E27FC236}">
                        <a16:creationId xmlns:a16="http://schemas.microsoft.com/office/drawing/2014/main" id="{D247DF7A-3F43-3C51-D917-D0C8F2B129E9}"/>
                      </a:ext>
                    </a:extLst>
                  </p:cNvPr>
                  <p:cNvSpPr/>
                  <p:nvPr/>
                </p:nvSpPr>
                <p:spPr>
                  <a:xfrm>
                    <a:off x="3913680" y="518571"/>
                    <a:ext cx="506924" cy="1938738"/>
                  </a:xfrm>
                  <a:custGeom>
                    <a:avLst/>
                    <a:gdLst>
                      <a:gd name="connsiteX0" fmla="*/ 0 w 259200"/>
                      <a:gd name="connsiteY0" fmla="*/ 0 h 2023200"/>
                      <a:gd name="connsiteX1" fmla="*/ 259200 w 259200"/>
                      <a:gd name="connsiteY1" fmla="*/ 2023200 h 2023200"/>
                      <a:gd name="connsiteX0" fmla="*/ 0 w 259200"/>
                      <a:gd name="connsiteY0" fmla="*/ 0 h 2023200"/>
                      <a:gd name="connsiteX1" fmla="*/ 122400 w 259200"/>
                      <a:gd name="connsiteY1" fmla="*/ 993600 h 2023200"/>
                      <a:gd name="connsiteX2" fmla="*/ 259200 w 259200"/>
                      <a:gd name="connsiteY2" fmla="*/ 2023200 h 2023200"/>
                      <a:gd name="connsiteX0" fmla="*/ 11208 w 270408"/>
                      <a:gd name="connsiteY0" fmla="*/ 0 h 2023200"/>
                      <a:gd name="connsiteX1" fmla="*/ 4008 w 270408"/>
                      <a:gd name="connsiteY1" fmla="*/ 1166400 h 2023200"/>
                      <a:gd name="connsiteX2" fmla="*/ 270408 w 270408"/>
                      <a:gd name="connsiteY2" fmla="*/ 2023200 h 2023200"/>
                      <a:gd name="connsiteX0" fmla="*/ 46445 w 305645"/>
                      <a:gd name="connsiteY0" fmla="*/ 0 h 2023200"/>
                      <a:gd name="connsiteX1" fmla="*/ 39245 w 305645"/>
                      <a:gd name="connsiteY1" fmla="*/ 1166400 h 2023200"/>
                      <a:gd name="connsiteX2" fmla="*/ 305645 w 305645"/>
                      <a:gd name="connsiteY2" fmla="*/ 2023200 h 2023200"/>
                      <a:gd name="connsiteX0" fmla="*/ 46445 w 305645"/>
                      <a:gd name="connsiteY0" fmla="*/ 0 h 2023200"/>
                      <a:gd name="connsiteX1" fmla="*/ 39245 w 305645"/>
                      <a:gd name="connsiteY1" fmla="*/ 1166400 h 2023200"/>
                      <a:gd name="connsiteX2" fmla="*/ 305645 w 305645"/>
                      <a:gd name="connsiteY2" fmla="*/ 2023200 h 2023200"/>
                      <a:gd name="connsiteX0" fmla="*/ 27420 w 286620"/>
                      <a:gd name="connsiteY0" fmla="*/ 0 h 2023200"/>
                      <a:gd name="connsiteX1" fmla="*/ 46983 w 286620"/>
                      <a:gd name="connsiteY1" fmla="*/ 1255610 h 2023200"/>
                      <a:gd name="connsiteX2" fmla="*/ 286620 w 286620"/>
                      <a:gd name="connsiteY2" fmla="*/ 2023200 h 2023200"/>
                      <a:gd name="connsiteX0" fmla="*/ 10416 w 269616"/>
                      <a:gd name="connsiteY0" fmla="*/ 0 h 2023200"/>
                      <a:gd name="connsiteX1" fmla="*/ 29979 w 269616"/>
                      <a:gd name="connsiteY1" fmla="*/ 1255610 h 2023200"/>
                      <a:gd name="connsiteX2" fmla="*/ 269616 w 269616"/>
                      <a:gd name="connsiteY2" fmla="*/ 2023200 h 2023200"/>
                      <a:gd name="connsiteX0" fmla="*/ 10416 w 269616"/>
                      <a:gd name="connsiteY0" fmla="*/ 0 h 2023200"/>
                      <a:gd name="connsiteX1" fmla="*/ 29979 w 269616"/>
                      <a:gd name="connsiteY1" fmla="*/ 1255610 h 2023200"/>
                      <a:gd name="connsiteX2" fmla="*/ 269616 w 269616"/>
                      <a:gd name="connsiteY2" fmla="*/ 2023200 h 2023200"/>
                      <a:gd name="connsiteX0" fmla="*/ 8640 w 267840"/>
                      <a:gd name="connsiteY0" fmla="*/ 0 h 2023200"/>
                      <a:gd name="connsiteX1" fmla="*/ 28203 w 267840"/>
                      <a:gd name="connsiteY1" fmla="*/ 1255610 h 2023200"/>
                      <a:gd name="connsiteX2" fmla="*/ 267840 w 267840"/>
                      <a:gd name="connsiteY2" fmla="*/ 2023200 h 2023200"/>
                      <a:gd name="connsiteX0" fmla="*/ 8640 w 267840"/>
                      <a:gd name="connsiteY0" fmla="*/ 0 h 2023200"/>
                      <a:gd name="connsiteX1" fmla="*/ 28203 w 267840"/>
                      <a:gd name="connsiteY1" fmla="*/ 1255610 h 2023200"/>
                      <a:gd name="connsiteX2" fmla="*/ 267840 w 267840"/>
                      <a:gd name="connsiteY2" fmla="*/ 2023200 h 2023200"/>
                      <a:gd name="connsiteX0" fmla="*/ 8640 w 267840"/>
                      <a:gd name="connsiteY0" fmla="*/ 0 h 2023200"/>
                      <a:gd name="connsiteX1" fmla="*/ 28203 w 267840"/>
                      <a:gd name="connsiteY1" fmla="*/ 1255610 h 2023200"/>
                      <a:gd name="connsiteX2" fmla="*/ 267840 w 267840"/>
                      <a:gd name="connsiteY2" fmla="*/ 2023200 h 2023200"/>
                      <a:gd name="connsiteX0" fmla="*/ 8640 w 267840"/>
                      <a:gd name="connsiteY0" fmla="*/ 0 h 2023200"/>
                      <a:gd name="connsiteX1" fmla="*/ 28203 w 267840"/>
                      <a:gd name="connsiteY1" fmla="*/ 1255610 h 2023200"/>
                      <a:gd name="connsiteX2" fmla="*/ 267840 w 267840"/>
                      <a:gd name="connsiteY2" fmla="*/ 2023200 h 2023200"/>
                      <a:gd name="connsiteX0" fmla="*/ 8640 w 267840"/>
                      <a:gd name="connsiteY0" fmla="*/ 0 h 1920376"/>
                      <a:gd name="connsiteX1" fmla="*/ 28203 w 267840"/>
                      <a:gd name="connsiteY1" fmla="*/ 1152786 h 1920376"/>
                      <a:gd name="connsiteX2" fmla="*/ 267840 w 267840"/>
                      <a:gd name="connsiteY2" fmla="*/ 1920376 h 1920376"/>
                      <a:gd name="connsiteX0" fmla="*/ 8640 w 513883"/>
                      <a:gd name="connsiteY0" fmla="*/ 0 h 1938738"/>
                      <a:gd name="connsiteX1" fmla="*/ 28203 w 513883"/>
                      <a:gd name="connsiteY1" fmla="*/ 1152786 h 1938738"/>
                      <a:gd name="connsiteX2" fmla="*/ 513883 w 513883"/>
                      <a:gd name="connsiteY2" fmla="*/ 1938738 h 1938738"/>
                      <a:gd name="connsiteX0" fmla="*/ 717 w 505960"/>
                      <a:gd name="connsiteY0" fmla="*/ 0 h 1938738"/>
                      <a:gd name="connsiteX1" fmla="*/ 45986 w 505960"/>
                      <a:gd name="connsiteY1" fmla="*/ 1167475 h 1938738"/>
                      <a:gd name="connsiteX2" fmla="*/ 505960 w 505960"/>
                      <a:gd name="connsiteY2" fmla="*/ 1938738 h 1938738"/>
                      <a:gd name="connsiteX0" fmla="*/ 1681 w 506924"/>
                      <a:gd name="connsiteY0" fmla="*/ 0 h 1938738"/>
                      <a:gd name="connsiteX1" fmla="*/ 39606 w 506924"/>
                      <a:gd name="connsiteY1" fmla="*/ 1134424 h 1938738"/>
                      <a:gd name="connsiteX2" fmla="*/ 506924 w 506924"/>
                      <a:gd name="connsiteY2" fmla="*/ 1938738 h 1938738"/>
                      <a:gd name="connsiteX0" fmla="*/ 1681 w 511389"/>
                      <a:gd name="connsiteY0" fmla="*/ 0 h 1938738"/>
                      <a:gd name="connsiteX1" fmla="*/ 39606 w 511389"/>
                      <a:gd name="connsiteY1" fmla="*/ 1134424 h 1938738"/>
                      <a:gd name="connsiteX2" fmla="*/ 506924 w 511389"/>
                      <a:gd name="connsiteY2" fmla="*/ 1938738 h 1938738"/>
                      <a:gd name="connsiteX0" fmla="*/ 1681 w 508652"/>
                      <a:gd name="connsiteY0" fmla="*/ 0 h 1938738"/>
                      <a:gd name="connsiteX1" fmla="*/ 39606 w 508652"/>
                      <a:gd name="connsiteY1" fmla="*/ 1134424 h 1938738"/>
                      <a:gd name="connsiteX2" fmla="*/ 506924 w 508652"/>
                      <a:gd name="connsiteY2" fmla="*/ 1938738 h 1938738"/>
                      <a:gd name="connsiteX0" fmla="*/ 1681 w 506924"/>
                      <a:gd name="connsiteY0" fmla="*/ 0 h 1938738"/>
                      <a:gd name="connsiteX1" fmla="*/ 39606 w 506924"/>
                      <a:gd name="connsiteY1" fmla="*/ 1134424 h 1938738"/>
                      <a:gd name="connsiteX2" fmla="*/ 506924 w 506924"/>
                      <a:gd name="connsiteY2" fmla="*/ 1938738 h 1938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506924" h="1938738">
                        <a:moveTo>
                          <a:pt x="1681" y="0"/>
                        </a:moveTo>
                        <a:cubicBezTo>
                          <a:pt x="-719" y="388800"/>
                          <a:pt x="-6989" y="939672"/>
                          <a:pt x="39606" y="1134424"/>
                        </a:cubicBezTo>
                        <a:cubicBezTo>
                          <a:pt x="93009" y="1315664"/>
                          <a:pt x="506763" y="1579612"/>
                          <a:pt x="506924" y="1938738"/>
                        </a:cubicBezTo>
                      </a:path>
                    </a:pathLst>
                  </a:custGeom>
                  <a:noFill/>
                  <a:ln w="12700">
                    <a:solidFill>
                      <a:schemeClr val="bg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CH">
                      <a:solidFill>
                        <a:schemeClr val="bg1"/>
                      </a:solidFill>
                    </a:endParaRPr>
                  </a:p>
                </p:txBody>
              </p:sp>
              <p:sp>
                <p:nvSpPr>
                  <p:cNvPr id="27" name="Freeform 26">
                    <a:extLst>
                      <a:ext uri="{FF2B5EF4-FFF2-40B4-BE49-F238E27FC236}">
                        <a16:creationId xmlns:a16="http://schemas.microsoft.com/office/drawing/2014/main" id="{7077B55E-A405-0484-DF23-2406AD704729}"/>
                      </a:ext>
                    </a:extLst>
                  </p:cNvPr>
                  <p:cNvSpPr/>
                  <p:nvPr/>
                </p:nvSpPr>
                <p:spPr>
                  <a:xfrm>
                    <a:off x="3567601" y="643872"/>
                    <a:ext cx="769197" cy="1813880"/>
                  </a:xfrm>
                  <a:custGeom>
                    <a:avLst/>
                    <a:gdLst>
                      <a:gd name="connsiteX0" fmla="*/ 0 w 259200"/>
                      <a:gd name="connsiteY0" fmla="*/ 0 h 2023200"/>
                      <a:gd name="connsiteX1" fmla="*/ 259200 w 259200"/>
                      <a:gd name="connsiteY1" fmla="*/ 2023200 h 2023200"/>
                      <a:gd name="connsiteX0" fmla="*/ 0 w 259200"/>
                      <a:gd name="connsiteY0" fmla="*/ 0 h 2023200"/>
                      <a:gd name="connsiteX1" fmla="*/ 122400 w 259200"/>
                      <a:gd name="connsiteY1" fmla="*/ 993600 h 2023200"/>
                      <a:gd name="connsiteX2" fmla="*/ 259200 w 259200"/>
                      <a:gd name="connsiteY2" fmla="*/ 2023200 h 2023200"/>
                      <a:gd name="connsiteX0" fmla="*/ 11208 w 270408"/>
                      <a:gd name="connsiteY0" fmla="*/ 0 h 2023200"/>
                      <a:gd name="connsiteX1" fmla="*/ 4008 w 270408"/>
                      <a:gd name="connsiteY1" fmla="*/ 1166400 h 2023200"/>
                      <a:gd name="connsiteX2" fmla="*/ 270408 w 270408"/>
                      <a:gd name="connsiteY2" fmla="*/ 2023200 h 2023200"/>
                      <a:gd name="connsiteX0" fmla="*/ 46445 w 305645"/>
                      <a:gd name="connsiteY0" fmla="*/ 0 h 2023200"/>
                      <a:gd name="connsiteX1" fmla="*/ 39245 w 305645"/>
                      <a:gd name="connsiteY1" fmla="*/ 1166400 h 2023200"/>
                      <a:gd name="connsiteX2" fmla="*/ 305645 w 305645"/>
                      <a:gd name="connsiteY2" fmla="*/ 2023200 h 2023200"/>
                      <a:gd name="connsiteX0" fmla="*/ 46445 w 305645"/>
                      <a:gd name="connsiteY0" fmla="*/ 0 h 2023200"/>
                      <a:gd name="connsiteX1" fmla="*/ 39245 w 305645"/>
                      <a:gd name="connsiteY1" fmla="*/ 1166400 h 2023200"/>
                      <a:gd name="connsiteX2" fmla="*/ 305645 w 305645"/>
                      <a:gd name="connsiteY2" fmla="*/ 2023200 h 2023200"/>
                      <a:gd name="connsiteX0" fmla="*/ 27420 w 286620"/>
                      <a:gd name="connsiteY0" fmla="*/ 0 h 2023200"/>
                      <a:gd name="connsiteX1" fmla="*/ 46983 w 286620"/>
                      <a:gd name="connsiteY1" fmla="*/ 1255610 h 2023200"/>
                      <a:gd name="connsiteX2" fmla="*/ 286620 w 286620"/>
                      <a:gd name="connsiteY2" fmla="*/ 2023200 h 2023200"/>
                      <a:gd name="connsiteX0" fmla="*/ 10416 w 269616"/>
                      <a:gd name="connsiteY0" fmla="*/ 0 h 2023200"/>
                      <a:gd name="connsiteX1" fmla="*/ 29979 w 269616"/>
                      <a:gd name="connsiteY1" fmla="*/ 1255610 h 2023200"/>
                      <a:gd name="connsiteX2" fmla="*/ 269616 w 269616"/>
                      <a:gd name="connsiteY2" fmla="*/ 2023200 h 2023200"/>
                      <a:gd name="connsiteX0" fmla="*/ 10416 w 269616"/>
                      <a:gd name="connsiteY0" fmla="*/ 0 h 2023200"/>
                      <a:gd name="connsiteX1" fmla="*/ 29979 w 269616"/>
                      <a:gd name="connsiteY1" fmla="*/ 1255610 h 2023200"/>
                      <a:gd name="connsiteX2" fmla="*/ 269616 w 269616"/>
                      <a:gd name="connsiteY2" fmla="*/ 2023200 h 2023200"/>
                      <a:gd name="connsiteX0" fmla="*/ 8640 w 267840"/>
                      <a:gd name="connsiteY0" fmla="*/ 0 h 2023200"/>
                      <a:gd name="connsiteX1" fmla="*/ 28203 w 267840"/>
                      <a:gd name="connsiteY1" fmla="*/ 1255610 h 2023200"/>
                      <a:gd name="connsiteX2" fmla="*/ 267840 w 267840"/>
                      <a:gd name="connsiteY2" fmla="*/ 2023200 h 2023200"/>
                      <a:gd name="connsiteX0" fmla="*/ 8640 w 267840"/>
                      <a:gd name="connsiteY0" fmla="*/ 0 h 2023200"/>
                      <a:gd name="connsiteX1" fmla="*/ 28203 w 267840"/>
                      <a:gd name="connsiteY1" fmla="*/ 1255610 h 2023200"/>
                      <a:gd name="connsiteX2" fmla="*/ 267840 w 267840"/>
                      <a:gd name="connsiteY2" fmla="*/ 2023200 h 2023200"/>
                      <a:gd name="connsiteX0" fmla="*/ 8640 w 267840"/>
                      <a:gd name="connsiteY0" fmla="*/ 0 h 2023200"/>
                      <a:gd name="connsiteX1" fmla="*/ 28203 w 267840"/>
                      <a:gd name="connsiteY1" fmla="*/ 1255610 h 2023200"/>
                      <a:gd name="connsiteX2" fmla="*/ 267840 w 267840"/>
                      <a:gd name="connsiteY2" fmla="*/ 2023200 h 2023200"/>
                      <a:gd name="connsiteX0" fmla="*/ 8640 w 267840"/>
                      <a:gd name="connsiteY0" fmla="*/ 0 h 2023200"/>
                      <a:gd name="connsiteX1" fmla="*/ 28203 w 267840"/>
                      <a:gd name="connsiteY1" fmla="*/ 1255610 h 2023200"/>
                      <a:gd name="connsiteX2" fmla="*/ 267840 w 267840"/>
                      <a:gd name="connsiteY2" fmla="*/ 2023200 h 2023200"/>
                      <a:gd name="connsiteX0" fmla="*/ 8640 w 267840"/>
                      <a:gd name="connsiteY0" fmla="*/ 0 h 1920376"/>
                      <a:gd name="connsiteX1" fmla="*/ 28203 w 267840"/>
                      <a:gd name="connsiteY1" fmla="*/ 1152786 h 1920376"/>
                      <a:gd name="connsiteX2" fmla="*/ 267840 w 267840"/>
                      <a:gd name="connsiteY2" fmla="*/ 1920376 h 1920376"/>
                      <a:gd name="connsiteX0" fmla="*/ 8640 w 513883"/>
                      <a:gd name="connsiteY0" fmla="*/ 0 h 1938738"/>
                      <a:gd name="connsiteX1" fmla="*/ 28203 w 513883"/>
                      <a:gd name="connsiteY1" fmla="*/ 1152786 h 1938738"/>
                      <a:gd name="connsiteX2" fmla="*/ 513883 w 513883"/>
                      <a:gd name="connsiteY2" fmla="*/ 1938738 h 1938738"/>
                      <a:gd name="connsiteX0" fmla="*/ 717 w 505960"/>
                      <a:gd name="connsiteY0" fmla="*/ 0 h 1938738"/>
                      <a:gd name="connsiteX1" fmla="*/ 45986 w 505960"/>
                      <a:gd name="connsiteY1" fmla="*/ 1167475 h 1938738"/>
                      <a:gd name="connsiteX2" fmla="*/ 505960 w 505960"/>
                      <a:gd name="connsiteY2" fmla="*/ 1938738 h 1938738"/>
                      <a:gd name="connsiteX0" fmla="*/ 1681 w 506924"/>
                      <a:gd name="connsiteY0" fmla="*/ 0 h 1938738"/>
                      <a:gd name="connsiteX1" fmla="*/ 39606 w 506924"/>
                      <a:gd name="connsiteY1" fmla="*/ 1134424 h 1938738"/>
                      <a:gd name="connsiteX2" fmla="*/ 506924 w 506924"/>
                      <a:gd name="connsiteY2" fmla="*/ 1938738 h 1938738"/>
                      <a:gd name="connsiteX0" fmla="*/ 1681 w 767657"/>
                      <a:gd name="connsiteY0" fmla="*/ 0 h 1813880"/>
                      <a:gd name="connsiteX1" fmla="*/ 39606 w 767657"/>
                      <a:gd name="connsiteY1" fmla="*/ 1134424 h 1813880"/>
                      <a:gd name="connsiteX2" fmla="*/ 767657 w 767657"/>
                      <a:gd name="connsiteY2" fmla="*/ 1813880 h 1813880"/>
                      <a:gd name="connsiteX0" fmla="*/ 235 w 766211"/>
                      <a:gd name="connsiteY0" fmla="*/ 0 h 1813880"/>
                      <a:gd name="connsiteX1" fmla="*/ 60194 w 766211"/>
                      <a:gd name="connsiteY1" fmla="*/ 969171 h 1813880"/>
                      <a:gd name="connsiteX2" fmla="*/ 766211 w 766211"/>
                      <a:gd name="connsiteY2" fmla="*/ 1813880 h 1813880"/>
                      <a:gd name="connsiteX0" fmla="*/ 235 w 766211"/>
                      <a:gd name="connsiteY0" fmla="*/ 0 h 1813880"/>
                      <a:gd name="connsiteX1" fmla="*/ 60194 w 766211"/>
                      <a:gd name="connsiteY1" fmla="*/ 969171 h 1813880"/>
                      <a:gd name="connsiteX2" fmla="*/ 766211 w 766211"/>
                      <a:gd name="connsiteY2" fmla="*/ 1813880 h 1813880"/>
                      <a:gd name="connsiteX0" fmla="*/ 9458 w 775434"/>
                      <a:gd name="connsiteY0" fmla="*/ 0 h 1813880"/>
                      <a:gd name="connsiteX1" fmla="*/ 69417 w 775434"/>
                      <a:gd name="connsiteY1" fmla="*/ 969171 h 1813880"/>
                      <a:gd name="connsiteX2" fmla="*/ 775434 w 775434"/>
                      <a:gd name="connsiteY2" fmla="*/ 1813880 h 1813880"/>
                      <a:gd name="connsiteX0" fmla="*/ 3221 w 769197"/>
                      <a:gd name="connsiteY0" fmla="*/ 0 h 1813880"/>
                      <a:gd name="connsiteX1" fmla="*/ 63180 w 769197"/>
                      <a:gd name="connsiteY1" fmla="*/ 969171 h 1813880"/>
                      <a:gd name="connsiteX2" fmla="*/ 769197 w 769197"/>
                      <a:gd name="connsiteY2" fmla="*/ 1813880 h 1813880"/>
                      <a:gd name="connsiteX0" fmla="*/ 3221 w 770815"/>
                      <a:gd name="connsiteY0" fmla="*/ 0 h 1813880"/>
                      <a:gd name="connsiteX1" fmla="*/ 63180 w 770815"/>
                      <a:gd name="connsiteY1" fmla="*/ 969171 h 1813880"/>
                      <a:gd name="connsiteX2" fmla="*/ 769197 w 770815"/>
                      <a:gd name="connsiteY2" fmla="*/ 1813880 h 1813880"/>
                      <a:gd name="connsiteX0" fmla="*/ 3221 w 769197"/>
                      <a:gd name="connsiteY0" fmla="*/ 0 h 1813880"/>
                      <a:gd name="connsiteX1" fmla="*/ 63180 w 769197"/>
                      <a:gd name="connsiteY1" fmla="*/ 969171 h 1813880"/>
                      <a:gd name="connsiteX2" fmla="*/ 769197 w 769197"/>
                      <a:gd name="connsiteY2" fmla="*/ 1813880 h 18138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769197" h="1813880">
                        <a:moveTo>
                          <a:pt x="3221" y="0"/>
                        </a:moveTo>
                        <a:cubicBezTo>
                          <a:pt x="821" y="388800"/>
                          <a:pt x="-16465" y="711990"/>
                          <a:pt x="63180" y="969171"/>
                        </a:cubicBezTo>
                        <a:cubicBezTo>
                          <a:pt x="212063" y="1297302"/>
                          <a:pt x="750676" y="1395999"/>
                          <a:pt x="769197" y="1813880"/>
                        </a:cubicBezTo>
                      </a:path>
                    </a:pathLst>
                  </a:custGeom>
                  <a:noFill/>
                  <a:ln w="12700">
                    <a:solidFill>
                      <a:schemeClr val="bg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CH">
                      <a:solidFill>
                        <a:schemeClr val="bg1"/>
                      </a:solidFill>
                    </a:endParaRPr>
                  </a:p>
                </p:txBody>
              </p:sp>
            </p:grpSp>
          </p:grpSp>
        </p:grp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287F6C48-8723-9EED-9D4E-73FD8D0C4563}"/>
                </a:ext>
              </a:extLst>
            </p:cNvPr>
            <p:cNvSpPr txBox="1"/>
            <p:nvPr/>
          </p:nvSpPr>
          <p:spPr>
            <a:xfrm>
              <a:off x="3257547" y="1713187"/>
              <a:ext cx="512719" cy="263878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CH" sz="2800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  <a:cs typeface="Times New Roman" panose="02020603050405020304" pitchFamily="18" charset="0"/>
                </a:rPr>
                <a:t>HFM</a:t>
              </a:r>
              <a:endParaRPr lang="en-CH" sz="1100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  <a:cs typeface="Times New Roman" panose="02020603050405020304" pitchFamily="18" charset="0"/>
              </a:endParaRPr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DDE22509-8665-65BA-9F4F-4B5D20AD9DD4}"/>
                </a:ext>
              </a:extLst>
            </p:cNvPr>
            <p:cNvSpPr txBox="1"/>
            <p:nvPr/>
          </p:nvSpPr>
          <p:spPr>
            <a:xfrm>
              <a:off x="3167002" y="1946114"/>
              <a:ext cx="693811" cy="124178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CH" sz="1000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  <a:cs typeface="Times New Roman" panose="02020603050405020304" pitchFamily="18" charset="0"/>
                </a:rPr>
                <a:t>High Field Magnets</a:t>
              </a:r>
            </a:p>
          </p:txBody>
        </p: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6C9296C0-D312-1557-8A94-A79310D54553}"/>
                </a:ext>
              </a:extLst>
            </p:cNvPr>
            <p:cNvSpPr txBox="1"/>
            <p:nvPr/>
          </p:nvSpPr>
          <p:spPr>
            <a:xfrm>
              <a:off x="3287055" y="2036488"/>
              <a:ext cx="453702" cy="124178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000" dirty="0" err="1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  <a:cs typeface="Times New Roman" panose="02020603050405020304" pitchFamily="18" charset="0"/>
                </a:rPr>
                <a:t>Programme</a:t>
              </a:r>
              <a:endParaRPr lang="en-CH" sz="1000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  <a:cs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7239208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27AB63-AABD-F307-8F86-AAE0E20A23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10-Stack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52C8D10-3801-5AD6-070C-B921CECAD3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6963D4-5156-42CD-86D2-F9C48C35F25C}" type="datetime1">
              <a:rPr lang="de-CH" noProof="0" smtClean="0"/>
              <a:t>13.01.25</a:t>
            </a:fld>
            <a:endParaRPr lang="en-GB" noProof="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D4576B-433E-ED34-3205-3D2A7BF161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03F1223-1A34-1F38-6295-E87B886674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95325" y="6409184"/>
            <a:ext cx="703263" cy="144016"/>
          </a:xfrm>
        </p:spPr>
        <p:txBody>
          <a:bodyPr/>
          <a:lstStyle/>
          <a:p>
            <a:fld id="{442AD375-037F-43D0-B059-5172DA06796A}" type="slidenum">
              <a:rPr lang="en-GB" noProof="0" smtClean="0"/>
              <a:pPr/>
              <a:t>10</a:t>
            </a:fld>
            <a:endParaRPr lang="en-GB" noProof="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437BE30-75B8-0964-5172-38CF460155F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985743" y="309411"/>
            <a:ext cx="1660625" cy="374107"/>
          </a:xfrm>
          <a:prstGeom prst="rect">
            <a:avLst/>
          </a:prstGeom>
        </p:spPr>
      </p:pic>
      <p:pic>
        <p:nvPicPr>
          <p:cNvPr id="8" name="Picture 7" descr="A red and black logo&#10;&#10;Description automatically generated">
            <a:extLst>
              <a:ext uri="{FF2B5EF4-FFF2-40B4-BE49-F238E27FC236}">
                <a16:creationId xmlns:a16="http://schemas.microsoft.com/office/drawing/2014/main" id="{EBD993A0-5998-6E86-06F3-413D43332420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75837" y="241828"/>
            <a:ext cx="672572" cy="672572"/>
          </a:xfrm>
          <a:prstGeom prst="rect">
            <a:avLst/>
          </a:prstGeom>
        </p:spPr>
      </p:pic>
      <p:sp>
        <p:nvSpPr>
          <p:cNvPr id="9" name="Content Placeholder 1">
            <a:extLst>
              <a:ext uri="{FF2B5EF4-FFF2-40B4-BE49-F238E27FC236}">
                <a16:creationId xmlns:a16="http://schemas.microsoft.com/office/drawing/2014/main" id="{71D9355E-0EFF-0149-BA65-F96F7A46FE7F}"/>
              </a:ext>
            </a:extLst>
          </p:cNvPr>
          <p:cNvSpPr txBox="1">
            <a:spLocks/>
          </p:cNvSpPr>
          <p:nvPr/>
        </p:nvSpPr>
        <p:spPr>
          <a:xfrm>
            <a:off x="1042988" y="914400"/>
            <a:ext cx="7742237" cy="467995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1778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 sz="18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556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8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39750" marR="0" indent="-18415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800" spc="0" baseline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3pPr>
            <a:lvl4pPr marL="7175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800" kern="1200" spc="0" baseline="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4pPr>
            <a:lvl5pPr marL="8953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800" kern="1200" spc="0" baseline="0">
                <a:solidFill>
                  <a:schemeClr val="tx1"/>
                </a:solidFill>
                <a:latin typeface="+mn-lt"/>
                <a:ea typeface="+mn-ea"/>
                <a:cs typeface="ＭＳ Ｐゴシック" charset="0"/>
              </a:defRPr>
            </a:lvl5pPr>
            <a:lvl6pPr marL="1074738" indent="-179388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Font typeface="Symbol" panose="05050102010706020507" pitchFamily="18" charset="2"/>
              <a:buChar char="-"/>
              <a:defRPr sz="1600">
                <a:solidFill>
                  <a:schemeClr val="tx1"/>
                </a:solidFill>
                <a:latin typeface="+mn-lt"/>
                <a:ea typeface="+mn-ea"/>
              </a:defRPr>
            </a:lvl6pPr>
            <a:lvl7pPr marL="1257300" indent="-182563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600">
                <a:solidFill>
                  <a:schemeClr val="tx1"/>
                </a:solidFill>
                <a:latin typeface="+mn-lt"/>
                <a:ea typeface="+mn-ea"/>
              </a:defRPr>
            </a:lvl7pPr>
            <a:lvl8pPr marL="1436688" indent="-179388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600">
                <a:solidFill>
                  <a:schemeClr val="tx1"/>
                </a:solidFill>
                <a:latin typeface="+mn-lt"/>
                <a:ea typeface="+mn-ea"/>
              </a:defRPr>
            </a:lvl8pPr>
            <a:lvl9pPr marL="1614488" indent="-17780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6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r>
              <a:rPr lang="en-US" dirty="0"/>
              <a:t>ETHZ: 10-stack measurements with image analysis (particle-tracking method).</a:t>
            </a:r>
          </a:p>
          <a:p>
            <a:pPr lvl="1"/>
            <a:r>
              <a:rPr lang="en-US" dirty="0"/>
              <a:t>Epoxy vs. paraffin, vs. filled epoxy and paraffin.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endParaRPr lang="en-US" dirty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Extraction of homogenized material description for ANSYS (or other) pending. </a:t>
            </a:r>
          </a:p>
          <a:p>
            <a:r>
              <a:rPr lang="en-US" dirty="0"/>
              <a:t>ETHZ D-ITET PhD thesis work on multi-scale modeling in its first year.</a:t>
            </a: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926A7893-6FE1-83C8-D0F6-D71720F8A4E7}"/>
              </a:ext>
            </a:extLst>
          </p:cNvPr>
          <p:cNvGrpSpPr/>
          <p:nvPr/>
        </p:nvGrpSpPr>
        <p:grpSpPr>
          <a:xfrm>
            <a:off x="2514600" y="1882115"/>
            <a:ext cx="6858000" cy="3528085"/>
            <a:chOff x="1905000" y="1981200"/>
            <a:chExt cx="7772400" cy="3998496"/>
          </a:xfrm>
        </p:grpSpPr>
        <p:pic>
          <p:nvPicPr>
            <p:cNvPr id="10" name="Picture 9" descr="A close-up of several images&#10;&#10;Description automatically generated">
              <a:extLst>
                <a:ext uri="{FF2B5EF4-FFF2-40B4-BE49-F238E27FC236}">
                  <a16:creationId xmlns:a16="http://schemas.microsoft.com/office/drawing/2014/main" id="{149982DE-1C6C-9FF8-777F-211428BAA20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905000" y="1981200"/>
              <a:ext cx="7772400" cy="1813793"/>
            </a:xfrm>
            <a:prstGeom prst="rect">
              <a:avLst/>
            </a:prstGeom>
          </p:spPr>
        </p:pic>
        <p:pic>
          <p:nvPicPr>
            <p:cNvPr id="11" name="Picture 10" descr="A close-up of a screen&#10;&#10;Description automatically generated">
              <a:extLst>
                <a:ext uri="{FF2B5EF4-FFF2-40B4-BE49-F238E27FC236}">
                  <a16:creationId xmlns:a16="http://schemas.microsoft.com/office/drawing/2014/main" id="{B39F886A-99CE-D602-1F28-F7C465446BB1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947203" y="4098282"/>
              <a:ext cx="5393928" cy="1881414"/>
            </a:xfrm>
            <a:prstGeom prst="rect">
              <a:avLst/>
            </a:prstGeom>
          </p:spPr>
        </p:pic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AA1D546F-CB02-0EE4-185D-D84521C88E6F}"/>
                </a:ext>
              </a:extLst>
            </p:cNvPr>
            <p:cNvSpPr txBox="1"/>
            <p:nvPr/>
          </p:nvSpPr>
          <p:spPr>
            <a:xfrm>
              <a:off x="7544404" y="4251403"/>
              <a:ext cx="914400" cy="914400"/>
            </a:xfrm>
            <a:prstGeom prst="rect">
              <a:avLst/>
            </a:prstGeom>
            <a:noFill/>
          </p:spPr>
          <p:txBody>
            <a:bodyPr wrap="none" lIns="0" tIns="0" rIns="0" bIns="0" rtlCol="0">
              <a:noAutofit/>
            </a:bodyPr>
            <a:lstStyle/>
            <a:p>
              <a:pPr>
                <a:lnSpc>
                  <a:spcPct val="110000"/>
                </a:lnSpc>
                <a:spcBef>
                  <a:spcPts val="0"/>
                </a:spcBef>
              </a:pPr>
              <a:r>
                <a:rPr lang="en-US" sz="1400" kern="1000" spc="30" dirty="0">
                  <a:latin typeface="+mn-lt"/>
                  <a:cs typeface="Franklin Gothic Book"/>
                </a:rPr>
                <a:t>[X. Kong, T. </a:t>
              </a:r>
              <a:r>
                <a:rPr lang="en-US" sz="1400" kern="1000" spc="30" dirty="0" err="1">
                  <a:latin typeface="+mn-lt"/>
                  <a:cs typeface="Franklin Gothic Book"/>
                </a:rPr>
                <a:t>Tervoort</a:t>
              </a:r>
              <a:r>
                <a:rPr lang="en-US" sz="1400" kern="1000" spc="30" dirty="0">
                  <a:latin typeface="+mn-lt"/>
                  <a:cs typeface="Franklin Gothic Book"/>
                </a:rPr>
                <a:t>, et al., </a:t>
              </a:r>
              <a:br>
                <a:rPr lang="en-US" sz="1400" kern="1000" spc="30" dirty="0">
                  <a:latin typeface="+mn-lt"/>
                  <a:cs typeface="Franklin Gothic Book"/>
                </a:rPr>
              </a:br>
              <a:r>
                <a:rPr lang="en-US" sz="1400" kern="1000" spc="30" dirty="0">
                  <a:latin typeface="+mn-lt"/>
                  <a:cs typeface="Franklin Gothic Book"/>
                </a:rPr>
                <a:t>CHART annual meeting, </a:t>
              </a:r>
              <a:br>
                <a:rPr lang="en-US" sz="1400" kern="1000" spc="30" dirty="0">
                  <a:latin typeface="+mn-lt"/>
                  <a:cs typeface="Franklin Gothic Book"/>
                </a:rPr>
              </a:br>
              <a:r>
                <a:rPr lang="en-US" sz="1400" kern="1000" spc="30" dirty="0">
                  <a:latin typeface="+mn-lt"/>
                  <a:cs typeface="Franklin Gothic Book"/>
                  <a:hlinkClick r:id="rId6"/>
                </a:rPr>
                <a:t>indico lin</a:t>
              </a:r>
              <a:r>
                <a:rPr lang="en-US" sz="1400" kern="1000" spc="30" dirty="0">
                  <a:latin typeface="+mn-lt"/>
                  <a:cs typeface="Franklin Gothic Book"/>
                  <a:hlinkClick r:id="rId7"/>
                </a:rPr>
                <a:t>k</a:t>
              </a:r>
              <a:r>
                <a:rPr lang="en-US" sz="1400" kern="1000" spc="30" dirty="0">
                  <a:latin typeface="+mn-lt"/>
                  <a:cs typeface="Franklin Gothic Book"/>
                </a:rPr>
                <a:t>, Oct. 2023.]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37271849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BA50D338-222C-6746-B4EE-8A0534441E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/>
              <a:t>BOX</a:t>
            </a:r>
            <a:endParaRPr lang="en-CH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410673E-7B8A-AB46-BDB0-D988A685BBB8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11</a:t>
            </a:fld>
            <a:endParaRPr lang="de-DE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81B0DA33-D6CB-9241-95D8-C919F3DA1E70}"/>
              </a:ext>
            </a:extLst>
          </p:cNvPr>
          <p:cNvSpPr txBox="1"/>
          <p:nvPr/>
        </p:nvSpPr>
        <p:spPr>
          <a:xfrm>
            <a:off x="4179277" y="8018585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</a:pPr>
            <a:endParaRPr lang="en-CH" kern="1000" spc="30" dirty="0" err="1">
              <a:cs typeface="Franklin Gothic Book"/>
            </a:endParaRPr>
          </a:p>
        </p:txBody>
      </p:sp>
      <p:pic>
        <p:nvPicPr>
          <p:cNvPr id="11" name="Picture 10" descr="A graph of different colored lines&#10;&#10;Description automatically generated">
            <a:extLst>
              <a:ext uri="{FF2B5EF4-FFF2-40B4-BE49-F238E27FC236}">
                <a16:creationId xmlns:a16="http://schemas.microsoft.com/office/drawing/2014/main" id="{5FDAFBA7-83A5-DE62-9B9B-CBE58BCA89AB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37928" y="990600"/>
            <a:ext cx="5627656" cy="4376374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24391851-B8FC-62D9-9F70-E2064A682BA4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91709" y="83956"/>
            <a:ext cx="1614485" cy="807243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3DB29C9F-250F-A5D3-4AA4-AA51CC087934}"/>
              </a:ext>
            </a:extLst>
          </p:cNvPr>
          <p:cNvSpPr txBox="1"/>
          <p:nvPr/>
        </p:nvSpPr>
        <p:spPr>
          <a:xfrm>
            <a:off x="4876800" y="990600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</a:pPr>
            <a:r>
              <a:rPr lang="en-US" sz="1200" b="1" kern="1000" spc="30" dirty="0">
                <a:solidFill>
                  <a:srgbClr val="A8C39A"/>
                </a:solidFill>
                <a:cs typeface="Franklin Gothic Book"/>
              </a:rPr>
              <a:t>alumina-filled paraffin wax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9C40B7FC-3024-744F-E2E7-941363BAC49F}"/>
              </a:ext>
            </a:extLst>
          </p:cNvPr>
          <p:cNvGrpSpPr/>
          <p:nvPr/>
        </p:nvGrpSpPr>
        <p:grpSpPr>
          <a:xfrm rot="5400000">
            <a:off x="246711" y="1574627"/>
            <a:ext cx="4512912" cy="2338811"/>
            <a:chOff x="361946" y="2348880"/>
            <a:chExt cx="5675774" cy="2941462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B82FCECF-74FE-57CA-3782-A8026B35CBD0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61946" y="2348880"/>
              <a:ext cx="5675774" cy="2941462"/>
            </a:xfrm>
            <a:prstGeom prst="rect">
              <a:avLst/>
            </a:prstGeom>
          </p:spPr>
        </p:pic>
        <p:cxnSp>
          <p:nvCxnSpPr>
            <p:cNvPr id="8" name="Straight Arrow Connector 7">
              <a:extLst>
                <a:ext uri="{FF2B5EF4-FFF2-40B4-BE49-F238E27FC236}">
                  <a16:creationId xmlns:a16="http://schemas.microsoft.com/office/drawing/2014/main" id="{A62D98B3-F208-DB06-B1A3-F784ED225130}"/>
                </a:ext>
              </a:extLst>
            </p:cNvPr>
            <p:cNvCxnSpPr/>
            <p:nvPr/>
          </p:nvCxnSpPr>
          <p:spPr bwMode="auto">
            <a:xfrm flipH="1">
              <a:off x="2876209" y="3077344"/>
              <a:ext cx="216024" cy="72008"/>
            </a:xfrm>
            <a:prstGeom prst="straightConnector1">
              <a:avLst/>
            </a:prstGeom>
            <a:ln>
              <a:headEnd type="none" w="med" len="med"/>
              <a:tailEnd type="triangle"/>
            </a:ln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9" name="Straight Arrow Connector 8">
              <a:extLst>
                <a:ext uri="{FF2B5EF4-FFF2-40B4-BE49-F238E27FC236}">
                  <a16:creationId xmlns:a16="http://schemas.microsoft.com/office/drawing/2014/main" id="{664C3D31-C68F-364A-561B-B6C6D404139C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2996208" y="3149352"/>
              <a:ext cx="216024" cy="72008"/>
            </a:xfrm>
            <a:prstGeom prst="straightConnector1">
              <a:avLst/>
            </a:prstGeom>
            <a:ln>
              <a:headEnd type="none" w="med" len="med"/>
              <a:tailEnd type="triangle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0" name="Straight Arrow Connector 9">
              <a:extLst>
                <a:ext uri="{FF2B5EF4-FFF2-40B4-BE49-F238E27FC236}">
                  <a16:creationId xmlns:a16="http://schemas.microsoft.com/office/drawing/2014/main" id="{A95C6093-7109-90E9-A789-69559150CCF7}"/>
                </a:ext>
              </a:extLst>
            </p:cNvPr>
            <p:cNvCxnSpPr/>
            <p:nvPr/>
          </p:nvCxnSpPr>
          <p:spPr bwMode="auto">
            <a:xfrm flipH="1">
              <a:off x="3131840" y="3265678"/>
              <a:ext cx="216024" cy="72008"/>
            </a:xfrm>
            <a:prstGeom prst="straightConnector1">
              <a:avLst/>
            </a:prstGeom>
            <a:ln>
              <a:headEnd type="none" w="med" len="med"/>
              <a:tailEnd type="triangle"/>
            </a:ln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13" name="Straight Arrow Connector 12">
              <a:extLst>
                <a:ext uri="{FF2B5EF4-FFF2-40B4-BE49-F238E27FC236}">
                  <a16:creationId xmlns:a16="http://schemas.microsoft.com/office/drawing/2014/main" id="{DD57F404-12A4-61AD-44C0-399878F403E8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3280294" y="3337686"/>
              <a:ext cx="216024" cy="72008"/>
            </a:xfrm>
            <a:prstGeom prst="straightConnector1">
              <a:avLst/>
            </a:prstGeom>
            <a:ln>
              <a:headEnd type="none" w="med" len="med"/>
              <a:tailEnd type="triangle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4" name="Straight Arrow Connector 13">
              <a:extLst>
                <a:ext uri="{FF2B5EF4-FFF2-40B4-BE49-F238E27FC236}">
                  <a16:creationId xmlns:a16="http://schemas.microsoft.com/office/drawing/2014/main" id="{D64E896A-7144-FA13-239D-7FC3CFE4070D}"/>
                </a:ext>
              </a:extLst>
            </p:cNvPr>
            <p:cNvCxnSpPr/>
            <p:nvPr/>
          </p:nvCxnSpPr>
          <p:spPr bwMode="auto">
            <a:xfrm flipH="1">
              <a:off x="3419872" y="3445698"/>
              <a:ext cx="216024" cy="72008"/>
            </a:xfrm>
            <a:prstGeom prst="straightConnector1">
              <a:avLst/>
            </a:prstGeom>
            <a:ln>
              <a:headEnd type="none" w="med" len="med"/>
              <a:tailEnd type="triangle"/>
            </a:ln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15" name="Straight Arrow Connector 14">
              <a:extLst>
                <a:ext uri="{FF2B5EF4-FFF2-40B4-BE49-F238E27FC236}">
                  <a16:creationId xmlns:a16="http://schemas.microsoft.com/office/drawing/2014/main" id="{D0870C42-28F5-7B21-A42C-FCEC08630252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3563888" y="3528203"/>
              <a:ext cx="216024" cy="72008"/>
            </a:xfrm>
            <a:prstGeom prst="straightConnector1">
              <a:avLst/>
            </a:prstGeom>
            <a:ln>
              <a:headEnd type="none" w="med" len="med"/>
              <a:tailEnd type="triangle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6" name="Straight Arrow Connector 15">
              <a:extLst>
                <a:ext uri="{FF2B5EF4-FFF2-40B4-BE49-F238E27FC236}">
                  <a16:creationId xmlns:a16="http://schemas.microsoft.com/office/drawing/2014/main" id="{AA4F672A-D9CF-C7F4-B7C1-63842979C030}"/>
                </a:ext>
              </a:extLst>
            </p:cNvPr>
            <p:cNvCxnSpPr/>
            <p:nvPr/>
          </p:nvCxnSpPr>
          <p:spPr bwMode="auto">
            <a:xfrm flipH="1">
              <a:off x="3707904" y="3622613"/>
              <a:ext cx="216024" cy="72008"/>
            </a:xfrm>
            <a:prstGeom prst="straightConnector1">
              <a:avLst/>
            </a:prstGeom>
            <a:ln>
              <a:headEnd type="none" w="med" len="med"/>
              <a:tailEnd type="triangle"/>
            </a:ln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</p:grpSp>
      <p:sp>
        <p:nvSpPr>
          <p:cNvPr id="17" name="TextBox 16">
            <a:extLst>
              <a:ext uri="{FF2B5EF4-FFF2-40B4-BE49-F238E27FC236}">
                <a16:creationId xmlns:a16="http://schemas.microsoft.com/office/drawing/2014/main" id="{C406FDD4-D841-5B4F-E896-B15DDA109796}"/>
              </a:ext>
            </a:extLst>
          </p:cNvPr>
          <p:cNvSpPr txBox="1"/>
          <p:nvPr/>
        </p:nvSpPr>
        <p:spPr>
          <a:xfrm rot="5400000">
            <a:off x="8998951" y="1380652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</a:pPr>
            <a:r>
              <a:rPr lang="en-CH" sz="1200" kern="1000" spc="30" dirty="0">
                <a:cs typeface="Franklin Gothic Book"/>
              </a:rPr>
              <a:t>Courtesy</a:t>
            </a:r>
            <a:r>
              <a:rPr lang="en-CH" sz="1200" kern="1000" spc="30">
                <a:cs typeface="Franklin Gothic Book"/>
              </a:rPr>
              <a:t>, </a:t>
            </a:r>
            <a:r>
              <a:rPr lang="en-US" sz="1200" kern="1000" spc="30" dirty="0">
                <a:cs typeface="Franklin Gothic Book"/>
              </a:rPr>
              <a:t>A. </a:t>
            </a:r>
            <a:r>
              <a:rPr lang="en-US" sz="1200" kern="1000" spc="30" dirty="0" err="1">
                <a:cs typeface="Franklin Gothic Book"/>
              </a:rPr>
              <a:t>Brem</a:t>
            </a:r>
            <a:r>
              <a:rPr lang="en-US" sz="1200" kern="1000" spc="30" dirty="0">
                <a:cs typeface="Franklin Gothic Book"/>
              </a:rPr>
              <a:t>, M. Daly, S. Otten,</a:t>
            </a:r>
            <a:r>
              <a:rPr lang="en-CH" sz="1200" kern="1000" spc="30">
                <a:cs typeface="Franklin Gothic Book"/>
              </a:rPr>
              <a:t> S. </a:t>
            </a:r>
            <a:r>
              <a:rPr lang="en-US" sz="1200" kern="1000" spc="30" dirty="0" err="1">
                <a:cs typeface="Franklin Gothic Book"/>
              </a:rPr>
              <a:t>Sidorov</a:t>
            </a:r>
            <a:endParaRPr lang="en-CH" sz="1200" kern="1000" spc="30" dirty="0">
              <a:cs typeface="Franklin Gothic Book"/>
            </a:endParaRPr>
          </a:p>
        </p:txBody>
      </p:sp>
      <p:pic>
        <p:nvPicPr>
          <p:cNvPr id="2" name="Picture 1" descr="A red and black logo&#10;&#10;Description automatically generated">
            <a:extLst>
              <a:ext uri="{FF2B5EF4-FFF2-40B4-BE49-F238E27FC236}">
                <a16:creationId xmlns:a16="http://schemas.microsoft.com/office/drawing/2014/main" id="{77D8C3F7-DBAA-80C1-8AF8-DDB1444F595D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75837" y="241828"/>
            <a:ext cx="672572" cy="672572"/>
          </a:xfrm>
          <a:prstGeom prst="rect">
            <a:avLst/>
          </a:prstGeom>
        </p:spPr>
      </p:pic>
      <p:sp>
        <p:nvSpPr>
          <p:cNvPr id="18" name="Content Placeholder 1">
            <a:extLst>
              <a:ext uri="{FF2B5EF4-FFF2-40B4-BE49-F238E27FC236}">
                <a16:creationId xmlns:a16="http://schemas.microsoft.com/office/drawing/2014/main" id="{1644CC8F-8FD4-C444-8CEC-B4FC07447C29}"/>
              </a:ext>
            </a:extLst>
          </p:cNvPr>
          <p:cNvSpPr txBox="1">
            <a:spLocks/>
          </p:cNvSpPr>
          <p:nvPr/>
        </p:nvSpPr>
        <p:spPr>
          <a:xfrm>
            <a:off x="1394106" y="5454649"/>
            <a:ext cx="9667875" cy="467995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1778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 sz="18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556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8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39750" marR="0" indent="-18415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800" spc="0" baseline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3pPr>
            <a:lvl4pPr marL="7175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800" kern="1200" spc="0" baseline="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4pPr>
            <a:lvl5pPr marL="8953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800" kern="1200" spc="0" baseline="0">
                <a:solidFill>
                  <a:schemeClr val="tx1"/>
                </a:solidFill>
                <a:latin typeface="+mn-lt"/>
                <a:ea typeface="+mn-ea"/>
                <a:cs typeface="ＭＳ Ｐゴシック" charset="0"/>
              </a:defRPr>
            </a:lvl5pPr>
            <a:lvl6pPr marL="1074738" indent="-179388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Font typeface="Symbol" panose="05050102010706020507" pitchFamily="18" charset="2"/>
              <a:buChar char="-"/>
              <a:defRPr sz="1600">
                <a:solidFill>
                  <a:schemeClr val="tx1"/>
                </a:solidFill>
                <a:latin typeface="+mn-lt"/>
                <a:ea typeface="+mn-ea"/>
              </a:defRPr>
            </a:lvl6pPr>
            <a:lvl7pPr marL="1257300" indent="-182563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600">
                <a:solidFill>
                  <a:schemeClr val="tx1"/>
                </a:solidFill>
                <a:latin typeface="+mn-lt"/>
                <a:ea typeface="+mn-ea"/>
              </a:defRPr>
            </a:lvl7pPr>
            <a:lvl8pPr marL="1436688" indent="-179388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600">
                <a:solidFill>
                  <a:schemeClr val="tx1"/>
                </a:solidFill>
                <a:latin typeface="+mn-lt"/>
                <a:ea typeface="+mn-ea"/>
              </a:defRPr>
            </a:lvl8pPr>
            <a:lvl9pPr marL="1614488" indent="-17780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6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 algn="just">
              <a:buNone/>
            </a:pPr>
            <a:r>
              <a:rPr lang="en-US" sz="1600" b="1" i="1" dirty="0">
                <a:solidFill>
                  <a:srgbClr val="0070C0"/>
                </a:solidFill>
              </a:rPr>
              <a:t>BOX</a:t>
            </a:r>
            <a:r>
              <a:rPr lang="en-US" sz="1600" dirty="0"/>
              <a:t> (</a:t>
            </a:r>
            <a:r>
              <a:rPr lang="en-US" sz="1600" dirty="0" err="1"/>
              <a:t>BOnding</a:t>
            </a:r>
            <a:r>
              <a:rPr lang="en-US" sz="1600" dirty="0"/>
              <a:t> </a:t>
            </a:r>
            <a:r>
              <a:rPr lang="en-US" sz="1600" dirty="0" err="1"/>
              <a:t>eXperiment</a:t>
            </a:r>
            <a:r>
              <a:rPr lang="en-US" sz="1600" dirty="0"/>
              <a:t>) program with </a:t>
            </a:r>
            <a:r>
              <a:rPr lang="en-US" sz="1600" dirty="0" err="1"/>
              <a:t>uTwente</a:t>
            </a:r>
            <a:r>
              <a:rPr lang="en-US" sz="1600" dirty="0"/>
              <a:t> has shown a wide variety of results, from complete conductor </a:t>
            </a:r>
            <a:r>
              <a:rPr lang="en-US" sz="1600" b="1" i="1" dirty="0">
                <a:solidFill>
                  <a:srgbClr val="0070C0"/>
                </a:solidFill>
              </a:rPr>
              <a:t>degradation (no impregnation) </a:t>
            </a:r>
            <a:r>
              <a:rPr lang="en-US" sz="1600" dirty="0"/>
              <a:t>to substantial </a:t>
            </a:r>
            <a:r>
              <a:rPr lang="en-US" sz="1600" b="1" i="1" dirty="0">
                <a:solidFill>
                  <a:srgbClr val="0070C0"/>
                </a:solidFill>
              </a:rPr>
              <a:t>training (epoxy)</a:t>
            </a:r>
            <a:r>
              <a:rPr lang="en-US" sz="1600" dirty="0"/>
              <a:t> to </a:t>
            </a:r>
            <a:r>
              <a:rPr lang="en-US" sz="1600" b="1" i="1" dirty="0">
                <a:solidFill>
                  <a:srgbClr val="00B050"/>
                </a:solidFill>
              </a:rPr>
              <a:t>no-training (wax, </a:t>
            </a:r>
            <a:r>
              <a:rPr lang="en-US" sz="1600" b="1" i="1" dirty="0" err="1">
                <a:solidFill>
                  <a:srgbClr val="00B050"/>
                </a:solidFill>
              </a:rPr>
              <a:t>Stycast</a:t>
            </a:r>
            <a:r>
              <a:rPr lang="en-US" sz="1600" b="1" i="1" dirty="0">
                <a:solidFill>
                  <a:srgbClr val="00B050"/>
                </a:solidFill>
              </a:rPr>
              <a:t>, filled wax), </a:t>
            </a:r>
            <a:r>
              <a:rPr lang="en-US" sz="1600" dirty="0"/>
              <a:t>with </a:t>
            </a:r>
            <a:r>
              <a:rPr lang="en-US" sz="1600" b="1" i="1" dirty="0">
                <a:solidFill>
                  <a:srgbClr val="0070C0"/>
                </a:solidFill>
              </a:rPr>
              <a:t>21 BOX samples </a:t>
            </a:r>
            <a:r>
              <a:rPr lang="en-US" sz="1600" dirty="0"/>
              <a:t>successfully</a:t>
            </a:r>
            <a:r>
              <a:rPr lang="en-US" sz="1600" b="1" i="1" dirty="0">
                <a:solidFill>
                  <a:srgbClr val="0070C0"/>
                </a:solidFill>
              </a:rPr>
              <a:t> </a:t>
            </a:r>
            <a:r>
              <a:rPr lang="en-US" sz="1600" dirty="0"/>
              <a:t>and tested to date.</a:t>
            </a:r>
          </a:p>
          <a:p>
            <a:pPr marL="0" indent="0" algn="just">
              <a:buNone/>
            </a:pPr>
            <a:endParaRPr lang="en-US" sz="1050" dirty="0"/>
          </a:p>
        </p:txBody>
      </p:sp>
    </p:spTree>
    <p:extLst>
      <p:ext uri="{BB962C8B-B14F-4D97-AF65-F5344CB8AC3E}">
        <p14:creationId xmlns:p14="http://schemas.microsoft.com/office/powerpoint/2010/main" val="2085509925"/>
      </p:ext>
    </p:extLst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4A36547-C3AD-2822-675C-71D553379159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12</a:t>
            </a:fld>
            <a:endParaRPr lang="de-DE" dirty="0"/>
          </a:p>
        </p:txBody>
      </p:sp>
      <p:pic>
        <p:nvPicPr>
          <p:cNvPr id="5" name="Afbeelding 22">
            <a:extLst>
              <a:ext uri="{FF2B5EF4-FFF2-40B4-BE49-F238E27FC236}">
                <a16:creationId xmlns:a16="http://schemas.microsoft.com/office/drawing/2014/main" id="{0490903D-BB6A-522D-D012-CAB35F7FCBB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06272" y="1340769"/>
            <a:ext cx="1699536" cy="2003787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6ADD0D94-F6A5-2B1F-8905-7F53CF25E60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46770" y="1216074"/>
            <a:ext cx="2943503" cy="2003788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BBEF4FB5-AA34-E7F2-41F9-035A80D67F34}"/>
              </a:ext>
            </a:extLst>
          </p:cNvPr>
          <p:cNvSpPr txBox="1"/>
          <p:nvPr/>
        </p:nvSpPr>
        <p:spPr>
          <a:xfrm>
            <a:off x="8395849" y="3226634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</a:pPr>
            <a:r>
              <a:rPr lang="en-CH" sz="1200" kern="1000" spc="30" dirty="0">
                <a:cs typeface="Franklin Gothic Book"/>
              </a:rPr>
              <a:t>Courtesy M. Daly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E482CA7-E60E-539F-079D-521396E6D04D}"/>
              </a:ext>
            </a:extLst>
          </p:cNvPr>
          <p:cNvSpPr txBox="1"/>
          <p:nvPr/>
        </p:nvSpPr>
        <p:spPr>
          <a:xfrm>
            <a:off x="461248" y="1151012"/>
            <a:ext cx="4724400" cy="2699707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</a:pPr>
            <a:r>
              <a:rPr lang="en-CH" kern="1000" spc="30" dirty="0">
                <a:cs typeface="Franklin Gothic Book"/>
              </a:rPr>
              <a:t>Successful </a:t>
            </a:r>
            <a:r>
              <a:rPr lang="en-CH" kern="1000" spc="30">
                <a:cs typeface="Franklin Gothic Book"/>
              </a:rPr>
              <a:t>systems </a:t>
            </a:r>
            <a:r>
              <a:rPr lang="en-US" kern="1000" spc="30" dirty="0">
                <a:cs typeface="Franklin Gothic Book"/>
              </a:rPr>
              <a:t>are </a:t>
            </a:r>
            <a:r>
              <a:rPr lang="en-CH" kern="1000" spc="30">
                <a:cs typeface="Franklin Gothic Book"/>
              </a:rPr>
              <a:t>characterized in </a:t>
            </a:r>
            <a:r>
              <a:rPr lang="en-CH" kern="1000" spc="30" dirty="0">
                <a:cs typeface="Franklin Gothic Book"/>
              </a:rPr>
              <a:t>U </a:t>
            </a:r>
            <a:r>
              <a:rPr lang="en-CH" kern="1000" spc="30">
                <a:cs typeface="Franklin Gothic Book"/>
              </a:rPr>
              <a:t>Twente’s transverse-compression </a:t>
            </a:r>
            <a:r>
              <a:rPr lang="en-CH" kern="1000" spc="30" dirty="0">
                <a:cs typeface="Franklin Gothic Book"/>
              </a:rPr>
              <a:t>setup.</a:t>
            </a:r>
          </a:p>
          <a:p>
            <a:pPr>
              <a:lnSpc>
                <a:spcPct val="110000"/>
              </a:lnSpc>
            </a:pPr>
            <a:endParaRPr lang="en-CH" sz="900" kern="1000" spc="30" dirty="0">
              <a:cs typeface="Franklin Gothic Book"/>
            </a:endParaRPr>
          </a:p>
          <a:p>
            <a:pPr>
              <a:lnSpc>
                <a:spcPct val="110000"/>
              </a:lnSpc>
            </a:pPr>
            <a:r>
              <a:rPr lang="en-CH" kern="1000" spc="30" dirty="0">
                <a:cs typeface="Franklin Gothic Book"/>
              </a:rPr>
              <a:t>CTD 101-K </a:t>
            </a:r>
            <a:r>
              <a:rPr lang="en-CH" kern="1000" spc="30">
                <a:cs typeface="Franklin Gothic Book"/>
              </a:rPr>
              <a:t>measurements reproduce previous resultsof </a:t>
            </a:r>
            <a:r>
              <a:rPr lang="en-CH" kern="1000" spc="30" dirty="0">
                <a:cs typeface="Franklin Gothic Book"/>
              </a:rPr>
              <a:t>Twente U-shaped samples.</a:t>
            </a:r>
          </a:p>
          <a:p>
            <a:pPr>
              <a:lnSpc>
                <a:spcPct val="110000"/>
              </a:lnSpc>
            </a:pPr>
            <a:endParaRPr lang="en-CH" sz="900" kern="1000" spc="30" dirty="0">
              <a:cs typeface="Franklin Gothic Book"/>
            </a:endParaRPr>
          </a:p>
          <a:p>
            <a:pPr>
              <a:lnSpc>
                <a:spcPct val="110000"/>
              </a:lnSpc>
            </a:pPr>
            <a:r>
              <a:rPr lang="en-CH" kern="1000" spc="30" dirty="0">
                <a:cs typeface="Franklin Gothic Book"/>
              </a:rPr>
              <a:t>Paraffin wax’s lower modulus and yield increase </a:t>
            </a:r>
            <a:r>
              <a:rPr lang="en-CH" kern="1000" spc="30">
                <a:cs typeface="Franklin Gothic Book"/>
              </a:rPr>
              <a:t>degradation.</a:t>
            </a:r>
            <a:r>
              <a:rPr lang="en-US" kern="1000" spc="30" dirty="0">
                <a:cs typeface="Franklin Gothic Book"/>
              </a:rPr>
              <a:t> Filled wax bumps wax up to CTD 101-K support.</a:t>
            </a:r>
            <a:endParaRPr lang="en-CH" kern="1000" spc="30" dirty="0">
              <a:cs typeface="Franklin Gothic Book"/>
            </a:endParaRP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2EC38E42-F13A-4E95-7323-30EDB469C934}"/>
              </a:ext>
            </a:extLst>
          </p:cNvPr>
          <p:cNvGrpSpPr/>
          <p:nvPr/>
        </p:nvGrpSpPr>
        <p:grpSpPr>
          <a:xfrm>
            <a:off x="5244223" y="565646"/>
            <a:ext cx="2062932" cy="3212976"/>
            <a:chOff x="3718876" y="216024"/>
            <a:chExt cx="2062932" cy="3212976"/>
          </a:xfrm>
        </p:grpSpPr>
        <p:pic>
          <p:nvPicPr>
            <p:cNvPr id="9" name="Picture 8" descr="Diagram&#10;&#10;Description automatically generated">
              <a:extLst>
                <a:ext uri="{FF2B5EF4-FFF2-40B4-BE49-F238E27FC236}">
                  <a16:creationId xmlns:a16="http://schemas.microsoft.com/office/drawing/2014/main" id="{E6FEC5DB-8AF5-1FB5-C4BE-13AD772CDCA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801856" y="216024"/>
              <a:ext cx="1979952" cy="3212976"/>
            </a:xfrm>
            <a:prstGeom prst="rect">
              <a:avLst/>
            </a:prstGeom>
          </p:spPr>
        </p:pic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B394C798-CB07-94E8-E7DC-0D9BB9DD0E71}"/>
                </a:ext>
              </a:extLst>
            </p:cNvPr>
            <p:cNvSpPr/>
            <p:nvPr/>
          </p:nvSpPr>
          <p:spPr bwMode="auto">
            <a:xfrm>
              <a:off x="3718876" y="500080"/>
              <a:ext cx="725138" cy="495638"/>
            </a:xfrm>
            <a:prstGeom prst="rect">
              <a:avLst/>
            </a:prstGeom>
            <a:solidFill>
              <a:srgbClr val="FFFFFF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CH" sz="2400">
                <a:latin typeface="Times" charset="0"/>
              </a:endParaRPr>
            </a:p>
          </p:txBody>
        </p:sp>
      </p:grpSp>
      <p:sp>
        <p:nvSpPr>
          <p:cNvPr id="3" name="Title 2">
            <a:extLst>
              <a:ext uri="{FF2B5EF4-FFF2-40B4-BE49-F238E27FC236}">
                <a16:creationId xmlns:a16="http://schemas.microsoft.com/office/drawing/2014/main" id="{3C7B729E-F0C7-939C-436B-D16C51F68E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/>
              <a:t>Compression</a:t>
            </a:r>
            <a:r>
              <a:rPr lang="en-US" dirty="0"/>
              <a:t> BOX</a:t>
            </a:r>
            <a:endParaRPr lang="en-CH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0CFF9F9-2E9A-69F4-B42D-9E0C984D5BF9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91709" y="83956"/>
            <a:ext cx="1614485" cy="807243"/>
          </a:xfrm>
          <a:prstGeom prst="rect">
            <a:avLst/>
          </a:prstGeom>
        </p:spPr>
      </p:pic>
      <p:pic>
        <p:nvPicPr>
          <p:cNvPr id="17" name="Picture 16" descr="A graph of different colored lines&#10;&#10;Description automatically generated">
            <a:extLst>
              <a:ext uri="{FF2B5EF4-FFF2-40B4-BE49-F238E27FC236}">
                <a16:creationId xmlns:a16="http://schemas.microsoft.com/office/drawing/2014/main" id="{716566E7-8C9E-5608-0A42-B0202ADD164E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84040" y="3946144"/>
            <a:ext cx="4076330" cy="2567239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71A50B54-DD88-446F-61E5-115EC7359BF2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15832" y="3933056"/>
            <a:ext cx="4076330" cy="2626864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38906B5B-9E98-3EFD-17D3-4B84FCD7CFC2}"/>
              </a:ext>
            </a:extLst>
          </p:cNvPr>
          <p:cNvSpPr txBox="1"/>
          <p:nvPr/>
        </p:nvSpPr>
        <p:spPr>
          <a:xfrm>
            <a:off x="4691045" y="6608750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</a:pPr>
            <a:r>
              <a:rPr lang="en-CH" sz="1200" kern="1000" spc="30" dirty="0">
                <a:cs typeface="Franklin Gothic Book"/>
              </a:rPr>
              <a:t>Courtesy</a:t>
            </a:r>
            <a:r>
              <a:rPr lang="en-CH" sz="1200" kern="1000" spc="30">
                <a:cs typeface="Franklin Gothic Book"/>
              </a:rPr>
              <a:t>, </a:t>
            </a:r>
            <a:r>
              <a:rPr lang="en-US" sz="1200" kern="1000" spc="30" dirty="0">
                <a:cs typeface="Franklin Gothic Book"/>
              </a:rPr>
              <a:t>A. </a:t>
            </a:r>
            <a:r>
              <a:rPr lang="en-US" sz="1200" kern="1000" spc="30" dirty="0" err="1">
                <a:cs typeface="Franklin Gothic Book"/>
              </a:rPr>
              <a:t>Brem</a:t>
            </a:r>
            <a:r>
              <a:rPr lang="en-US" sz="1200" kern="1000" spc="30" dirty="0">
                <a:cs typeface="Franklin Gothic Book"/>
              </a:rPr>
              <a:t>, M. Daly, S. Otten,</a:t>
            </a:r>
            <a:r>
              <a:rPr lang="en-CH" sz="1200" kern="1000" spc="30">
                <a:cs typeface="Franklin Gothic Book"/>
              </a:rPr>
              <a:t> S. </a:t>
            </a:r>
            <a:r>
              <a:rPr lang="en-US" sz="1200" kern="1000" spc="30" dirty="0" err="1">
                <a:cs typeface="Franklin Gothic Book"/>
              </a:rPr>
              <a:t>Sidorov</a:t>
            </a:r>
            <a:endParaRPr lang="en-CH" sz="1200" kern="1000" spc="30" dirty="0">
              <a:cs typeface="Franklin Gothic Book"/>
            </a:endParaRPr>
          </a:p>
        </p:txBody>
      </p:sp>
      <p:pic>
        <p:nvPicPr>
          <p:cNvPr id="7" name="Picture 6" descr="A red and black logo&#10;&#10;Description automatically generated">
            <a:extLst>
              <a:ext uri="{FF2B5EF4-FFF2-40B4-BE49-F238E27FC236}">
                <a16:creationId xmlns:a16="http://schemas.microsoft.com/office/drawing/2014/main" id="{D87A49F2-2AA5-FC8B-4A4B-332D8B29A8A9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75837" y="241828"/>
            <a:ext cx="672572" cy="6725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3550184"/>
      </p:ext>
    </p:extLst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98D1165-9FBB-2080-39E8-CD655C7E0BD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8C5F92-0ADB-A5BB-B517-74D50DFA17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subSMCC1 Performance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BB095FB-709D-0E77-4F12-61CBA49A162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900" kern="1200">
                <a:solidFill>
                  <a:schemeClr val="bg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A76A2B72-61D3-4DD5-8514-A6095F7E9C14}" type="datetime1">
              <a:rPr lang="en-US" smtClean="0"/>
              <a:pPr/>
              <a:t>1/13/25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9F5B4E3-4EE1-63C9-885D-988EC805628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900" kern="1200">
                <a:solidFill>
                  <a:schemeClr val="bg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Author: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6562FBF-2C8A-7806-11A6-C72A066C988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900" kern="1200">
                <a:solidFill>
                  <a:schemeClr val="bg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7918391-D411-FE40-AAD7-861AE5233E0E}" type="slidenum">
              <a:rPr lang="en-US" smtClean="0"/>
              <a:pPr/>
              <a:t>13</a:t>
            </a:fld>
            <a:endParaRPr lang="en-US"/>
          </a:p>
        </p:txBody>
      </p:sp>
      <p:pic>
        <p:nvPicPr>
          <p:cNvPr id="19" name="Picture 18" descr="A graph with numbers and symbols&#10;&#10;Description automatically generated with medium confidence">
            <a:extLst>
              <a:ext uri="{FF2B5EF4-FFF2-40B4-BE49-F238E27FC236}">
                <a16:creationId xmlns:a16="http://schemas.microsoft.com/office/drawing/2014/main" id="{1081DEB8-9E94-9729-F94B-34C9162E6782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4759" y="1088740"/>
            <a:ext cx="6868036" cy="4309579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2C9F4302-E3B0-6EB9-06AC-C6EE1D931AF1}"/>
              </a:ext>
            </a:extLst>
          </p:cNvPr>
          <p:cNvSpPr txBox="1"/>
          <p:nvPr/>
        </p:nvSpPr>
        <p:spPr>
          <a:xfrm>
            <a:off x="2389546" y="5398319"/>
            <a:ext cx="291284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[Test data courtesy of G. </a:t>
            </a:r>
            <a:r>
              <a:rPr lang="en-US" sz="1200" dirty="0" err="1"/>
              <a:t>Willering</a:t>
            </a:r>
            <a:r>
              <a:rPr lang="en-US" sz="1200" dirty="0"/>
              <a:t>, CERN]</a:t>
            </a:r>
          </a:p>
        </p:txBody>
      </p:sp>
      <p:pic>
        <p:nvPicPr>
          <p:cNvPr id="3" name="Picture 2" descr="A red and black logo&#10;&#10;Description automatically generated">
            <a:extLst>
              <a:ext uri="{FF2B5EF4-FFF2-40B4-BE49-F238E27FC236}">
                <a16:creationId xmlns:a16="http://schemas.microsoft.com/office/drawing/2014/main" id="{E48EA768-3802-6AA2-06D0-A68BF7ADD797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75837" y="241828"/>
            <a:ext cx="672572" cy="672572"/>
          </a:xfrm>
          <a:prstGeom prst="rect">
            <a:avLst/>
          </a:prstGeom>
        </p:spPr>
      </p:pic>
      <p:pic>
        <p:nvPicPr>
          <p:cNvPr id="11" name="Picture 10" descr="A person sitting next to a machine&#10;&#10;Description automatically generated">
            <a:extLst>
              <a:ext uri="{FF2B5EF4-FFF2-40B4-BE49-F238E27FC236}">
                <a16:creationId xmlns:a16="http://schemas.microsoft.com/office/drawing/2014/main" id="{B40BF6A3-9EC1-533D-2CE0-D82B42C06019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43950" y="1088740"/>
            <a:ext cx="2838450" cy="3784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778785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A0396A86-7F43-4FAB-CC28-59681FDFBEC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5324" y="977286"/>
            <a:ext cx="11039476" cy="2212192"/>
          </a:xfrm>
        </p:spPr>
        <p:txBody>
          <a:bodyPr numCol="5">
            <a:normAutofit lnSpcReduction="10000"/>
          </a:bodyPr>
          <a:lstStyle/>
          <a:p>
            <a:pPr marL="36576"/>
            <a:r>
              <a:rPr lang="en-US" sz="1600" dirty="0">
                <a:solidFill>
                  <a:srgbClr val="0070C0"/>
                </a:solidFill>
              </a:rPr>
              <a:t>PSI/BNL </a:t>
            </a:r>
            <a:r>
              <a:rPr lang="en-US" sz="1600" dirty="0" err="1">
                <a:solidFill>
                  <a:srgbClr val="0070C0"/>
                </a:solidFill>
              </a:rPr>
              <a:t>BigBOX</a:t>
            </a:r>
            <a:r>
              <a:rPr lang="en-US" sz="1600" dirty="0">
                <a:solidFill>
                  <a:srgbClr val="0070C0"/>
                </a:solidFill>
              </a:rPr>
              <a:t>: a 13-turn SM racetrack.</a:t>
            </a:r>
          </a:p>
          <a:p>
            <a:pPr marL="131763" indent="-114300"/>
            <a:r>
              <a:rPr lang="en-US" sz="1600" dirty="0">
                <a:solidFill>
                  <a:srgbClr val="000000"/>
                </a:solidFill>
              </a:rPr>
              <a:t>No training with 12.3 T coil field, 170 MPa coil stress at BNL’s DCC17.</a:t>
            </a:r>
          </a:p>
          <a:p>
            <a:pPr marL="36576"/>
            <a:endParaRPr lang="en-US" sz="1600" dirty="0">
              <a:solidFill>
                <a:srgbClr val="000000"/>
              </a:solidFill>
            </a:endParaRPr>
          </a:p>
          <a:p>
            <a:pPr marL="36576"/>
            <a:endParaRPr lang="en-US" sz="1600" dirty="0">
              <a:solidFill>
                <a:srgbClr val="000000"/>
              </a:solidFill>
            </a:endParaRPr>
          </a:p>
          <a:p>
            <a:pPr marL="36576"/>
            <a:br>
              <a:rPr lang="en-US" sz="1600" dirty="0">
                <a:solidFill>
                  <a:srgbClr val="000000"/>
                </a:solidFill>
              </a:rPr>
            </a:br>
            <a:r>
              <a:rPr lang="en-US" sz="1600" dirty="0">
                <a:solidFill>
                  <a:srgbClr val="0070C0"/>
                </a:solidFill>
              </a:rPr>
              <a:t>LBNL wax impregnated sub-scale (5 T) CCT.</a:t>
            </a:r>
          </a:p>
          <a:p>
            <a:pPr marL="188913" indent="-171450"/>
            <a:r>
              <a:rPr lang="en-US" sz="1600" dirty="0">
                <a:solidFill>
                  <a:srgbClr val="000000"/>
                </a:solidFill>
              </a:rPr>
              <a:t>First Nb</a:t>
            </a:r>
            <a:r>
              <a:rPr lang="en-US" sz="1600" baseline="-25000" dirty="0">
                <a:solidFill>
                  <a:srgbClr val="000000"/>
                </a:solidFill>
              </a:rPr>
              <a:t>3</a:t>
            </a:r>
            <a:r>
              <a:rPr lang="en-US" sz="1600" dirty="0">
                <a:solidFill>
                  <a:srgbClr val="000000"/>
                </a:solidFill>
              </a:rPr>
              <a:t>Sn CCT </a:t>
            </a:r>
            <a:br>
              <a:rPr lang="en-US" sz="1600" dirty="0">
                <a:solidFill>
                  <a:srgbClr val="000000"/>
                </a:solidFill>
              </a:rPr>
            </a:br>
            <a:r>
              <a:rPr lang="en-US" sz="1600" dirty="0">
                <a:solidFill>
                  <a:srgbClr val="000000"/>
                </a:solidFill>
              </a:rPr>
              <a:t>without training.</a:t>
            </a:r>
          </a:p>
          <a:p>
            <a:pPr marL="188913" indent="-171450"/>
            <a:r>
              <a:rPr lang="en-US" sz="1600" dirty="0">
                <a:solidFill>
                  <a:srgbClr val="000000"/>
                </a:solidFill>
              </a:rPr>
              <a:t>Alumina-filled wax </a:t>
            </a:r>
            <a:r>
              <a:rPr lang="en-US" sz="1600" dirty="0" err="1">
                <a:solidFill>
                  <a:srgbClr val="000000"/>
                </a:solidFill>
              </a:rPr>
              <a:t>subCCT</a:t>
            </a:r>
            <a:r>
              <a:rPr lang="en-US" sz="1600" dirty="0">
                <a:solidFill>
                  <a:srgbClr val="000000"/>
                </a:solidFill>
              </a:rPr>
              <a:t> with a single training quench.</a:t>
            </a:r>
          </a:p>
          <a:p>
            <a:pPr marL="36576"/>
            <a:endParaRPr lang="en-US" sz="1600" dirty="0">
              <a:solidFill>
                <a:srgbClr val="000000"/>
              </a:solidFill>
            </a:endParaRPr>
          </a:p>
          <a:p>
            <a:pPr marL="36576"/>
            <a:r>
              <a:rPr lang="en-US" sz="1600" dirty="0">
                <a:solidFill>
                  <a:srgbClr val="0070C0"/>
                </a:solidFill>
              </a:rPr>
              <a:t>Wigner Inst./CERN </a:t>
            </a:r>
            <a:r>
              <a:rPr lang="en-US" sz="1600" dirty="0" err="1">
                <a:solidFill>
                  <a:srgbClr val="0070C0"/>
                </a:solidFill>
              </a:rPr>
              <a:t>SuShi</a:t>
            </a:r>
            <a:r>
              <a:rPr lang="en-US" sz="1600" dirty="0">
                <a:solidFill>
                  <a:srgbClr val="0070C0"/>
                </a:solidFill>
              </a:rPr>
              <a:t> septum for FCC</a:t>
            </a:r>
          </a:p>
          <a:p>
            <a:pPr marL="188913" indent="-152400"/>
            <a:r>
              <a:rPr lang="en-US" sz="1600" dirty="0">
                <a:solidFill>
                  <a:srgbClr val="000000"/>
                </a:solidFill>
              </a:rPr>
              <a:t>Wax impregnated </a:t>
            </a:r>
            <a:br>
              <a:rPr lang="en-US" sz="1600" dirty="0">
                <a:solidFill>
                  <a:srgbClr val="000000"/>
                </a:solidFill>
              </a:rPr>
            </a:br>
            <a:r>
              <a:rPr lang="en-US" sz="1600" dirty="0">
                <a:solidFill>
                  <a:srgbClr val="000000"/>
                </a:solidFill>
              </a:rPr>
              <a:t>Nb-Ti CCT, no training to nominal current.</a:t>
            </a:r>
            <a:br>
              <a:rPr lang="en-US" sz="1600" dirty="0">
                <a:solidFill>
                  <a:srgbClr val="000000"/>
                </a:solidFill>
              </a:rPr>
            </a:br>
            <a:endParaRPr lang="en-US" sz="1600" dirty="0">
              <a:solidFill>
                <a:srgbClr val="000000"/>
              </a:solidFill>
            </a:endParaRPr>
          </a:p>
          <a:p>
            <a:pPr marL="188913" indent="-152400"/>
            <a:endParaRPr lang="en-US" sz="1600" dirty="0">
              <a:solidFill>
                <a:srgbClr val="000000"/>
              </a:solidFill>
            </a:endParaRPr>
          </a:p>
          <a:p>
            <a:pPr marL="188913" indent="-152400"/>
            <a:br>
              <a:rPr lang="en-US" sz="1600" dirty="0">
                <a:solidFill>
                  <a:srgbClr val="000000"/>
                </a:solidFill>
              </a:rPr>
            </a:br>
            <a:endParaRPr lang="en-US" sz="1600" dirty="0">
              <a:solidFill>
                <a:srgbClr val="000000"/>
              </a:solidFill>
            </a:endParaRPr>
          </a:p>
          <a:p>
            <a:pPr marL="12700" indent="23813"/>
            <a:r>
              <a:rPr lang="en-US" sz="1600" dirty="0">
                <a:solidFill>
                  <a:srgbClr val="0070C0"/>
                </a:solidFill>
              </a:rPr>
              <a:t>CERN FCC-</a:t>
            </a:r>
            <a:r>
              <a:rPr lang="en-US" sz="1600" dirty="0" err="1">
                <a:solidFill>
                  <a:srgbClr val="0070C0"/>
                </a:solidFill>
              </a:rPr>
              <a:t>ee</a:t>
            </a:r>
            <a:r>
              <a:rPr lang="en-US" sz="1600" dirty="0">
                <a:solidFill>
                  <a:srgbClr val="0070C0"/>
                </a:solidFill>
              </a:rPr>
              <a:t> final focus quad demo</a:t>
            </a:r>
          </a:p>
          <a:p>
            <a:pPr marL="188913" indent="-171450"/>
            <a:r>
              <a:rPr lang="en-US" sz="1600" dirty="0">
                <a:solidFill>
                  <a:srgbClr val="000000"/>
                </a:solidFill>
              </a:rPr>
              <a:t>Nb-Ti CCT to short-sample without training.</a:t>
            </a:r>
          </a:p>
          <a:p>
            <a:pPr marL="188913" indent="-171450"/>
            <a:endParaRPr lang="en-US" sz="1600" dirty="0">
              <a:solidFill>
                <a:srgbClr val="000000"/>
              </a:solidFill>
            </a:endParaRPr>
          </a:p>
          <a:p>
            <a:pPr marL="188913" indent="-171450"/>
            <a:endParaRPr lang="en-US" sz="1600" dirty="0">
              <a:solidFill>
                <a:srgbClr val="000000"/>
              </a:solidFill>
            </a:endParaRPr>
          </a:p>
          <a:p>
            <a:pPr marL="188913" indent="-171450"/>
            <a:endParaRPr lang="en-US" sz="1600" dirty="0">
              <a:solidFill>
                <a:srgbClr val="000000"/>
              </a:solidFill>
            </a:endParaRPr>
          </a:p>
          <a:p>
            <a:pPr marL="12700" indent="4763"/>
            <a:r>
              <a:rPr lang="en-US" sz="1600" dirty="0">
                <a:solidFill>
                  <a:srgbClr val="0070C0"/>
                </a:solidFill>
              </a:rPr>
              <a:t>PSI subSMCC1 2-in1 dipole (5T)</a:t>
            </a:r>
          </a:p>
          <a:p>
            <a:pPr marL="182563" indent="-165100"/>
            <a:r>
              <a:rPr lang="en-US" sz="1600" dirty="0">
                <a:solidFill>
                  <a:srgbClr val="000000"/>
                </a:solidFill>
              </a:rPr>
              <a:t>Nb</a:t>
            </a:r>
            <a:r>
              <a:rPr lang="en-US" sz="1600" baseline="-25000" dirty="0">
                <a:solidFill>
                  <a:srgbClr val="000000"/>
                </a:solidFill>
              </a:rPr>
              <a:t>3</a:t>
            </a:r>
            <a:r>
              <a:rPr lang="en-US" sz="1600" dirty="0">
                <a:solidFill>
                  <a:srgbClr val="000000"/>
                </a:solidFill>
              </a:rPr>
              <a:t>Sn common coil R&amp;D magnet  without training at 4.5 K. Support from LBNL/CERN.</a:t>
            </a:r>
            <a:br>
              <a:rPr lang="en-US" sz="1600" dirty="0">
                <a:solidFill>
                  <a:srgbClr val="000000"/>
                </a:solidFill>
              </a:rPr>
            </a:br>
            <a:endParaRPr lang="en-US" sz="1600" dirty="0">
              <a:solidFill>
                <a:srgbClr val="000000"/>
              </a:solidFill>
            </a:endParaRPr>
          </a:p>
        </p:txBody>
      </p:sp>
      <p:pic>
        <p:nvPicPr>
          <p:cNvPr id="9" name="Content Placeholder 5" descr="Graphical user interface&#10;&#10;Description automatically generated with medium confidence">
            <a:extLst>
              <a:ext uri="{FF2B5EF4-FFF2-40B4-BE49-F238E27FC236}">
                <a16:creationId xmlns:a16="http://schemas.microsoft.com/office/drawing/2014/main" id="{78756A1D-CB54-339C-9319-F8D53B929FDA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950783" y="2837503"/>
            <a:ext cx="1548454" cy="2232737"/>
          </a:xfrm>
          <a:prstGeom prst="rect">
            <a:avLst/>
          </a:prstGeom>
        </p:spPr>
      </p:pic>
      <p:grpSp>
        <p:nvGrpSpPr>
          <p:cNvPr id="34" name="Group 33">
            <a:extLst>
              <a:ext uri="{FF2B5EF4-FFF2-40B4-BE49-F238E27FC236}">
                <a16:creationId xmlns:a16="http://schemas.microsoft.com/office/drawing/2014/main" id="{7CABBCCB-D571-D863-F679-712EFFCB08C7}"/>
              </a:ext>
            </a:extLst>
          </p:cNvPr>
          <p:cNvGrpSpPr/>
          <p:nvPr/>
        </p:nvGrpSpPr>
        <p:grpSpPr>
          <a:xfrm>
            <a:off x="4809615" y="2837503"/>
            <a:ext cx="2015925" cy="2112217"/>
            <a:chOff x="4777260" y="3027362"/>
            <a:chExt cx="2015925" cy="2112217"/>
          </a:xfrm>
        </p:grpSpPr>
        <p:pic>
          <p:nvPicPr>
            <p:cNvPr id="11" name="Picture 10" descr="A picture containing indoor&#10;&#10;Description automatically generated">
              <a:extLst>
                <a:ext uri="{FF2B5EF4-FFF2-40B4-BE49-F238E27FC236}">
                  <a16:creationId xmlns:a16="http://schemas.microsoft.com/office/drawing/2014/main" id="{288ADA2C-E642-2DB2-2384-9AC51EE6079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777260" y="3027362"/>
              <a:ext cx="2015925" cy="1138380"/>
            </a:xfrm>
            <a:prstGeom prst="rect">
              <a:avLst/>
            </a:prstGeom>
          </p:spPr>
        </p:pic>
        <p:pic>
          <p:nvPicPr>
            <p:cNvPr id="14" name="Picture 13" descr="Chart, line chart&#10;&#10;Description automatically generated">
              <a:extLst>
                <a:ext uri="{FF2B5EF4-FFF2-40B4-BE49-F238E27FC236}">
                  <a16:creationId xmlns:a16="http://schemas.microsoft.com/office/drawing/2014/main" id="{82102416-4661-CFFA-2C5C-8A2FFA76CF4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777260" y="4326909"/>
              <a:ext cx="2015925" cy="812670"/>
            </a:xfrm>
            <a:prstGeom prst="rect">
              <a:avLst/>
            </a:prstGeom>
          </p:spPr>
        </p:pic>
      </p:grpSp>
      <p:sp>
        <p:nvSpPr>
          <p:cNvPr id="29" name="TextBox 28">
            <a:extLst>
              <a:ext uri="{FF2B5EF4-FFF2-40B4-BE49-F238E27FC236}">
                <a16:creationId xmlns:a16="http://schemas.microsoft.com/office/drawing/2014/main" id="{C66DAFA1-FD1D-8B4D-47F7-53530D45D367}"/>
              </a:ext>
            </a:extLst>
          </p:cNvPr>
          <p:cNvSpPr txBox="1"/>
          <p:nvPr/>
        </p:nvSpPr>
        <p:spPr>
          <a:xfrm>
            <a:off x="5152323" y="5965942"/>
            <a:ext cx="1191641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ctr">
              <a:lnSpc>
                <a:spcPct val="110000"/>
              </a:lnSpc>
            </a:pPr>
            <a:r>
              <a:rPr lang="en-CH" sz="1200" kern="1000" spc="30">
                <a:cs typeface="Franklin Gothic Book"/>
              </a:rPr>
              <a:t>Courtesy </a:t>
            </a:r>
            <a:r>
              <a:rPr lang="en-CH" sz="1200" kern="1000" spc="30" dirty="0">
                <a:cs typeface="Franklin Gothic Book"/>
              </a:rPr>
              <a:t>D. Barna et al., </a:t>
            </a:r>
            <a:br>
              <a:rPr lang="en-CH" sz="1200" kern="1000" spc="30" dirty="0">
                <a:cs typeface="Franklin Gothic Book"/>
              </a:rPr>
            </a:br>
            <a:r>
              <a:rPr lang="en-CH" sz="1200" kern="1000" spc="30">
                <a:cs typeface="Franklin Gothic Book"/>
              </a:rPr>
              <a:t>Wigner Institute</a:t>
            </a:r>
            <a:endParaRPr lang="en-CH" sz="1200" kern="1000" spc="30" dirty="0">
              <a:cs typeface="Franklin Gothic Book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9277CAE3-74AD-1531-5414-887A8BAC4728}"/>
              </a:ext>
            </a:extLst>
          </p:cNvPr>
          <p:cNvSpPr txBox="1"/>
          <p:nvPr/>
        </p:nvSpPr>
        <p:spPr>
          <a:xfrm>
            <a:off x="3177488" y="5961703"/>
            <a:ext cx="965918" cy="1124897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ctr">
              <a:lnSpc>
                <a:spcPct val="110000"/>
              </a:lnSpc>
            </a:pPr>
            <a:r>
              <a:rPr lang="en-CH" sz="1200" kern="1000" spc="30" dirty="0">
                <a:cs typeface="Franklin Gothic Book"/>
              </a:rPr>
              <a:t>Courtesy J.L. Rudeiros </a:t>
            </a:r>
            <a:br>
              <a:rPr lang="en-CH" sz="1200" kern="1000" spc="30" dirty="0">
                <a:cs typeface="Franklin Gothic Book"/>
              </a:rPr>
            </a:br>
            <a:r>
              <a:rPr lang="en-CH" sz="1200" kern="1000" spc="30" dirty="0">
                <a:cs typeface="Franklin Gothic Book"/>
              </a:rPr>
              <a:t>Fernandez, LBNL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4F87C90C-9150-D2CC-480F-32DF30E0984C}"/>
              </a:ext>
            </a:extLst>
          </p:cNvPr>
          <p:cNvGrpSpPr/>
          <p:nvPr/>
        </p:nvGrpSpPr>
        <p:grpSpPr>
          <a:xfrm>
            <a:off x="937782" y="2837503"/>
            <a:ext cx="1702624" cy="2107373"/>
            <a:chOff x="457200" y="2852687"/>
            <a:chExt cx="2684033" cy="3322083"/>
          </a:xfrm>
        </p:grpSpPr>
        <p:pic>
          <p:nvPicPr>
            <p:cNvPr id="2" name="Picture 1" descr="A picture containing text, line, plot, diagram&#10;&#10;Description automatically generated">
              <a:extLst>
                <a:ext uri="{FF2B5EF4-FFF2-40B4-BE49-F238E27FC236}">
                  <a16:creationId xmlns:a16="http://schemas.microsoft.com/office/drawing/2014/main" id="{78C500A9-AF17-4FA4-A283-AACAA63F4965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57200" y="4644252"/>
              <a:ext cx="2684033" cy="1530518"/>
            </a:xfrm>
            <a:prstGeom prst="rect">
              <a:avLst/>
            </a:prstGeom>
          </p:spPr>
        </p:pic>
        <p:pic>
          <p:nvPicPr>
            <p:cNvPr id="3" name="Picture 2" descr="A picture containing indoor&#10;&#10;Description automatically generated">
              <a:extLst>
                <a:ext uri="{FF2B5EF4-FFF2-40B4-BE49-F238E27FC236}">
                  <a16:creationId xmlns:a16="http://schemas.microsoft.com/office/drawing/2014/main" id="{9FE237E1-311E-A831-B4F2-767E491F73A0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57200" y="2852687"/>
              <a:ext cx="2684033" cy="1712098"/>
            </a:xfrm>
            <a:prstGeom prst="rect">
              <a:avLst/>
            </a:prstGeom>
          </p:spPr>
        </p:pic>
      </p:grpSp>
      <p:pic>
        <p:nvPicPr>
          <p:cNvPr id="20" name="Picture 19">
            <a:extLst>
              <a:ext uri="{FF2B5EF4-FFF2-40B4-BE49-F238E27FC236}">
                <a16:creationId xmlns:a16="http://schemas.microsoft.com/office/drawing/2014/main" id="{69B0016E-69B2-1A33-872B-355BD0B8A590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42652" y="5299304"/>
            <a:ext cx="624720" cy="531787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B8F25D92-22AB-754E-7213-4A1661F0FED4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51905" y="5388420"/>
            <a:ext cx="985539" cy="353557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2DF2182F-9A71-0D30-8803-DBB9BE2DF878}"/>
              </a:ext>
            </a:extLst>
          </p:cNvPr>
          <p:cNvSpPr txBox="1"/>
          <p:nvPr/>
        </p:nvSpPr>
        <p:spPr>
          <a:xfrm>
            <a:off x="2852286" y="539015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</a:pPr>
            <a:endParaRPr lang="en-CH" kern="1000" spc="30" dirty="0" err="1">
              <a:cs typeface="Franklin Gothic Book"/>
            </a:endParaRP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6748626B-A4D0-586F-D1D5-BDD6A05CBD73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7483" y="5627411"/>
            <a:ext cx="1191641" cy="297910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ED498240-A946-3AD9-1846-5E4B9735A609}"/>
              </a:ext>
            </a:extLst>
          </p:cNvPr>
          <p:cNvSpPr txBox="1"/>
          <p:nvPr/>
        </p:nvSpPr>
        <p:spPr>
          <a:xfrm>
            <a:off x="-292990" y="6304311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</a:pPr>
            <a:endParaRPr lang="en-US" kern="1000" spc="30" dirty="0" err="1">
              <a:cs typeface="Franklin Gothic Book"/>
            </a:endParaRPr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9828176E-08A6-5264-27A0-AE06021BA2D1}"/>
              </a:ext>
            </a:extLst>
          </p:cNvPr>
          <p:cNvGrpSpPr/>
          <p:nvPr/>
        </p:nvGrpSpPr>
        <p:grpSpPr>
          <a:xfrm>
            <a:off x="7135916" y="2837503"/>
            <a:ext cx="2021129" cy="2448975"/>
            <a:chOff x="6990742" y="3031389"/>
            <a:chExt cx="2021129" cy="2448975"/>
          </a:xfrm>
        </p:grpSpPr>
        <p:pic>
          <p:nvPicPr>
            <p:cNvPr id="24" name="Picture 23">
              <a:extLst>
                <a:ext uri="{FF2B5EF4-FFF2-40B4-BE49-F238E27FC236}">
                  <a16:creationId xmlns:a16="http://schemas.microsoft.com/office/drawing/2014/main" id="{E74239BF-D6BC-1E78-FE5B-907F2D3C43BC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990742" y="3031389"/>
              <a:ext cx="2021129" cy="1134353"/>
            </a:xfrm>
            <a:prstGeom prst="rect">
              <a:avLst/>
            </a:prstGeom>
          </p:spPr>
        </p:pic>
        <p:pic>
          <p:nvPicPr>
            <p:cNvPr id="27" name="Picture 26" descr="A graph with lines and numbers&#10;&#10;Description automatically generated">
              <a:extLst>
                <a:ext uri="{FF2B5EF4-FFF2-40B4-BE49-F238E27FC236}">
                  <a16:creationId xmlns:a16="http://schemas.microsoft.com/office/drawing/2014/main" id="{48A18CB8-C9E5-9D31-7C12-00CD55C3091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1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7136755" y="4326909"/>
              <a:ext cx="1648470" cy="1153455"/>
            </a:xfrm>
            <a:prstGeom prst="rect">
              <a:avLst/>
            </a:prstGeom>
          </p:spPr>
        </p:pic>
      </p:grpSp>
      <p:pic>
        <p:nvPicPr>
          <p:cNvPr id="26" name="Picture 25">
            <a:extLst>
              <a:ext uri="{FF2B5EF4-FFF2-40B4-BE49-F238E27FC236}">
                <a16:creationId xmlns:a16="http://schemas.microsoft.com/office/drawing/2014/main" id="{0DBCB796-4745-DC6F-A903-DFE612FB97A8}"/>
              </a:ext>
            </a:extLst>
          </p:cNvPr>
          <p:cNvPicPr>
            <a:picLocks noChangeAspect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32025" y="5354309"/>
            <a:ext cx="457357" cy="457357"/>
          </a:xfrm>
          <a:prstGeom prst="rect">
            <a:avLst/>
          </a:prstGeom>
        </p:spPr>
      </p:pic>
      <p:sp>
        <p:nvSpPr>
          <p:cNvPr id="33" name="TextBox 32">
            <a:extLst>
              <a:ext uri="{FF2B5EF4-FFF2-40B4-BE49-F238E27FC236}">
                <a16:creationId xmlns:a16="http://schemas.microsoft.com/office/drawing/2014/main" id="{D7889F4A-6493-B593-D32D-0F5AEA842055}"/>
              </a:ext>
            </a:extLst>
          </p:cNvPr>
          <p:cNvSpPr txBox="1"/>
          <p:nvPr/>
        </p:nvSpPr>
        <p:spPr>
          <a:xfrm>
            <a:off x="7352880" y="5965942"/>
            <a:ext cx="1161869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ctr">
              <a:lnSpc>
                <a:spcPct val="110000"/>
              </a:lnSpc>
            </a:pPr>
            <a:r>
              <a:rPr lang="en-CH" sz="1200" kern="1000" spc="30">
                <a:cs typeface="Franklin Gothic Book"/>
              </a:rPr>
              <a:t>Courtesy </a:t>
            </a:r>
            <a:r>
              <a:rPr lang="en-US" sz="1200" kern="1000" spc="30" dirty="0">
                <a:cs typeface="Franklin Gothic Book"/>
              </a:rPr>
              <a:t>M. </a:t>
            </a:r>
            <a:r>
              <a:rPr lang="en-US" sz="1200" kern="1000" spc="30" dirty="0" err="1">
                <a:cs typeface="Franklin Gothic Book"/>
              </a:rPr>
              <a:t>Koratzinos</a:t>
            </a:r>
            <a:br>
              <a:rPr lang="en-US" sz="1200" kern="1000" spc="30" dirty="0">
                <a:cs typeface="Franklin Gothic Book"/>
              </a:rPr>
            </a:br>
            <a:r>
              <a:rPr lang="en-CH" sz="1200" kern="1000" spc="30">
                <a:cs typeface="Franklin Gothic Book"/>
              </a:rPr>
              <a:t>et </a:t>
            </a:r>
            <a:r>
              <a:rPr lang="en-CH" sz="1200" kern="1000" spc="30" dirty="0">
                <a:cs typeface="Franklin Gothic Book"/>
              </a:rPr>
              <a:t>al</a:t>
            </a:r>
            <a:r>
              <a:rPr lang="en-CH" sz="1200" kern="1000" spc="30">
                <a:cs typeface="Franklin Gothic Book"/>
              </a:rPr>
              <a:t>., </a:t>
            </a:r>
            <a:r>
              <a:rPr lang="en-US" sz="1200" kern="1000" spc="30" dirty="0">
                <a:cs typeface="Franklin Gothic Book"/>
              </a:rPr>
              <a:t>CERN/PSI</a:t>
            </a:r>
            <a:endParaRPr lang="en-CH" sz="1200" kern="1000" spc="30" dirty="0">
              <a:cs typeface="Franklin Gothic Book"/>
            </a:endParaRPr>
          </a:p>
        </p:txBody>
      </p:sp>
      <p:pic>
        <p:nvPicPr>
          <p:cNvPr id="37" name="Picture 36">
            <a:extLst>
              <a:ext uri="{FF2B5EF4-FFF2-40B4-BE49-F238E27FC236}">
                <a16:creationId xmlns:a16="http://schemas.microsoft.com/office/drawing/2014/main" id="{BA09D281-A841-4EC0-64F9-55F63F86CF5E}"/>
              </a:ext>
            </a:extLst>
          </p:cNvPr>
          <p:cNvPicPr>
            <a:picLocks noChangeAspect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81470" y="5374231"/>
            <a:ext cx="457357" cy="457357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C29F76EA-4A42-F53F-7D68-1E764487256C}"/>
              </a:ext>
            </a:extLst>
          </p:cNvPr>
          <p:cNvSpPr txBox="1"/>
          <p:nvPr/>
        </p:nvSpPr>
        <p:spPr>
          <a:xfrm>
            <a:off x="1239173" y="6396335"/>
            <a:ext cx="1036320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D.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Barna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et al., </a:t>
            </a:r>
            <a:r>
              <a:rPr lang="en-US" sz="1200" b="1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Training-free performance of the wax-impregnated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SuShi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septum magnet, SUST 37, 2024. </a:t>
            </a:r>
          </a:p>
          <a:p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D. Arbelaez et al., </a:t>
            </a:r>
            <a:r>
              <a:rPr lang="en-US" sz="1200" b="1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Training-free 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demonstration of a 5.4 T Nb3Sn Canted–Cosine–Theta accelerator dipole impregnated </a:t>
            </a:r>
            <a:r>
              <a:rPr lang="en-US" sz="1200" b="1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with paraffin wax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SUST 37(6), 2024.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2B4CBEA9-E0B7-9DEA-2BAF-E8353617958E}"/>
              </a:ext>
            </a:extLst>
          </p:cNvPr>
          <p:cNvSpPr txBox="1">
            <a:spLocks/>
          </p:cNvSpPr>
          <p:nvPr/>
        </p:nvSpPr>
        <p:spPr>
          <a:xfrm>
            <a:off x="695325" y="278296"/>
            <a:ext cx="8964613" cy="810444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2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Six stress-managed R&amp;D magnets with (almost) no Training</a:t>
            </a:r>
          </a:p>
        </p:txBody>
      </p:sp>
      <p:pic>
        <p:nvPicPr>
          <p:cNvPr id="18" name="Picture 17" descr="A machine with wires and cables&#10;&#10;Description automatically generated">
            <a:extLst>
              <a:ext uri="{FF2B5EF4-FFF2-40B4-BE49-F238E27FC236}">
                <a16:creationId xmlns:a16="http://schemas.microsoft.com/office/drawing/2014/main" id="{0F56AA24-A467-70FE-FCE2-36AE58D944E2}"/>
              </a:ext>
            </a:extLst>
          </p:cNvPr>
          <p:cNvPicPr>
            <a:picLocks noChangeAspect="1"/>
          </p:cNvPicPr>
          <p:nvPr/>
        </p:nvPicPr>
        <p:blipFill rotWithShape="1"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9467420" y="2837503"/>
            <a:ext cx="2114980" cy="1138519"/>
          </a:xfrm>
          <a:prstGeom prst="rect">
            <a:avLst/>
          </a:prstGeom>
        </p:spPr>
      </p:pic>
      <p:pic>
        <p:nvPicPr>
          <p:cNvPr id="19" name="Picture 18" descr="A graph with numbers and red and blue text&#10;&#10;Description automatically generated">
            <a:extLst>
              <a:ext uri="{FF2B5EF4-FFF2-40B4-BE49-F238E27FC236}">
                <a16:creationId xmlns:a16="http://schemas.microsoft.com/office/drawing/2014/main" id="{1C95EEBF-7C41-090B-997A-3D0D800B6996}"/>
              </a:ext>
            </a:extLst>
          </p:cNvPr>
          <p:cNvPicPr>
            <a:picLocks noChangeAspect="1"/>
          </p:cNvPicPr>
          <p:nvPr/>
        </p:nvPicPr>
        <p:blipFill rotWithShape="1"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791336" y="3964698"/>
            <a:ext cx="1548454" cy="1295648"/>
          </a:xfrm>
          <a:prstGeom prst="rect">
            <a:avLst/>
          </a:prstGeom>
        </p:spPr>
      </p:pic>
      <p:pic>
        <p:nvPicPr>
          <p:cNvPr id="25" name="Graphic 24">
            <a:extLst>
              <a:ext uri="{FF2B5EF4-FFF2-40B4-BE49-F238E27FC236}">
                <a16:creationId xmlns:a16="http://schemas.microsoft.com/office/drawing/2014/main" id="{76554356-0F0F-0697-CA50-F44C7C123156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6"/>
              </a:ext>
            </a:extLst>
          </a:blip>
          <a:stretch>
            <a:fillRect/>
          </a:stretch>
        </p:blipFill>
        <p:spPr>
          <a:xfrm>
            <a:off x="1136056" y="5186473"/>
            <a:ext cx="915250" cy="378724"/>
          </a:xfrm>
          <a:prstGeom prst="rect">
            <a:avLst/>
          </a:prstGeom>
        </p:spPr>
      </p:pic>
      <p:pic>
        <p:nvPicPr>
          <p:cNvPr id="28" name="Graphic 27">
            <a:extLst>
              <a:ext uri="{FF2B5EF4-FFF2-40B4-BE49-F238E27FC236}">
                <a16:creationId xmlns:a16="http://schemas.microsoft.com/office/drawing/2014/main" id="{B11E17B1-5A0E-FDD4-100E-4C65C0EB53E0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6"/>
              </a:ext>
            </a:extLst>
          </a:blip>
          <a:stretch>
            <a:fillRect/>
          </a:stretch>
        </p:blipFill>
        <p:spPr>
          <a:xfrm>
            <a:off x="7925642" y="5397642"/>
            <a:ext cx="915250" cy="378724"/>
          </a:xfrm>
          <a:prstGeom prst="rect">
            <a:avLst/>
          </a:prstGeom>
        </p:spPr>
      </p:pic>
      <p:pic>
        <p:nvPicPr>
          <p:cNvPr id="32" name="Graphic 31">
            <a:extLst>
              <a:ext uri="{FF2B5EF4-FFF2-40B4-BE49-F238E27FC236}">
                <a16:creationId xmlns:a16="http://schemas.microsoft.com/office/drawing/2014/main" id="{96C131E6-16A6-8A15-84CF-726FB33A361F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6"/>
              </a:ext>
            </a:extLst>
          </a:blip>
          <a:stretch>
            <a:fillRect/>
          </a:stretch>
        </p:blipFill>
        <p:spPr>
          <a:xfrm>
            <a:off x="10067285" y="5397642"/>
            <a:ext cx="915250" cy="378724"/>
          </a:xfrm>
          <a:prstGeom prst="rect">
            <a:avLst/>
          </a:prstGeom>
        </p:spPr>
      </p:pic>
      <p:sp>
        <p:nvSpPr>
          <p:cNvPr id="38" name="TextBox 37">
            <a:extLst>
              <a:ext uri="{FF2B5EF4-FFF2-40B4-BE49-F238E27FC236}">
                <a16:creationId xmlns:a16="http://schemas.microsoft.com/office/drawing/2014/main" id="{AA621351-AED4-27B1-8948-E0202E8AD905}"/>
              </a:ext>
            </a:extLst>
          </p:cNvPr>
          <p:cNvSpPr txBox="1"/>
          <p:nvPr/>
        </p:nvSpPr>
        <p:spPr>
          <a:xfrm>
            <a:off x="9523665" y="5961703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</a:pPr>
            <a:r>
              <a:rPr lang="en-CH" sz="1200" kern="1000" spc="30" dirty="0">
                <a:cs typeface="Franklin Gothic Book"/>
              </a:rPr>
              <a:t>Courtesy D. Araujo et al</a:t>
            </a:r>
            <a:br>
              <a:rPr lang="en-CH" sz="1200" kern="1000" spc="30" dirty="0">
                <a:cs typeface="Franklin Gothic Book"/>
              </a:rPr>
            </a:br>
            <a:endParaRPr lang="en-CH" sz="1200" kern="1000" spc="30" dirty="0">
              <a:cs typeface="Franklin Gothic Book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D1164E43-1774-28BE-EA05-1E5F759D447F}"/>
              </a:ext>
            </a:extLst>
          </p:cNvPr>
          <p:cNvSpPr txBox="1"/>
          <p:nvPr/>
        </p:nvSpPr>
        <p:spPr>
          <a:xfrm>
            <a:off x="829804" y="5965942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</a:pPr>
            <a:r>
              <a:rPr lang="en-CH" sz="1200" kern="1000" spc="30" dirty="0">
                <a:cs typeface="Franklin Gothic Book"/>
              </a:rPr>
              <a:t>Courtesy D. Araujo et al</a:t>
            </a:r>
            <a:br>
              <a:rPr lang="en-CH" sz="1200" kern="1000" spc="30" dirty="0">
                <a:cs typeface="Franklin Gothic Book"/>
              </a:rPr>
            </a:br>
            <a:endParaRPr lang="en-CH" sz="1200" kern="1000" spc="30" dirty="0">
              <a:cs typeface="Franklin Gothic Book"/>
            </a:endParaRPr>
          </a:p>
        </p:txBody>
      </p:sp>
      <p:pic>
        <p:nvPicPr>
          <p:cNvPr id="4" name="Picture 3" descr="A red and black logo&#10;&#10;Description automatically generated">
            <a:extLst>
              <a:ext uri="{FF2B5EF4-FFF2-40B4-BE49-F238E27FC236}">
                <a16:creationId xmlns:a16="http://schemas.microsoft.com/office/drawing/2014/main" id="{E7B10704-AE0B-E2AF-F858-2D649B12C8BA}"/>
              </a:ext>
            </a:extLst>
          </p:cNvPr>
          <p:cNvPicPr>
            <a:picLocks noChangeAspect="1"/>
          </p:cNvPicPr>
          <p:nvPr/>
        </p:nvPicPr>
        <p:blipFill>
          <a:blip r:embed="rId1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75837" y="183832"/>
            <a:ext cx="672572" cy="6725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410512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E62B0508-29BE-A0AA-A335-46C45B8E19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/>
              <a:t>High-Temperature Superconductor: </a:t>
            </a:r>
            <a:r>
              <a:rPr lang="en-CH" sz="2400"/>
              <a:t>4-Stack </a:t>
            </a:r>
            <a:r>
              <a:rPr lang="en-CH" sz="2400" dirty="0"/>
              <a:t>Technology Solenoid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42C8D17-3102-C673-E5D3-F016DF77DCC4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15</a:t>
            </a:fld>
            <a:endParaRPr lang="de-DE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9BFF146-51C7-FF14-47BB-726251421CE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clrChange>
              <a:clrFrom>
                <a:srgbClr val="F9F9F9"/>
              </a:clrFrom>
              <a:clrTo>
                <a:srgbClr val="F9F9F9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373426" y="1291586"/>
            <a:ext cx="7417444" cy="4910140"/>
          </a:xfrm>
          <a:prstGeom prst="rect">
            <a:avLst/>
          </a:prstGeom>
        </p:spPr>
      </p:pic>
      <p:grpSp>
        <p:nvGrpSpPr>
          <p:cNvPr id="34" name="Group 33">
            <a:extLst>
              <a:ext uri="{FF2B5EF4-FFF2-40B4-BE49-F238E27FC236}">
                <a16:creationId xmlns:a16="http://schemas.microsoft.com/office/drawing/2014/main" id="{89B4B410-FA13-630E-7DF1-27B55DAEAE7C}"/>
              </a:ext>
            </a:extLst>
          </p:cNvPr>
          <p:cNvGrpSpPr/>
          <p:nvPr/>
        </p:nvGrpSpPr>
        <p:grpSpPr>
          <a:xfrm>
            <a:off x="5043404" y="843513"/>
            <a:ext cx="3276600" cy="1087864"/>
            <a:chOff x="4343400" y="457200"/>
            <a:chExt cx="3276600" cy="1087864"/>
          </a:xfrm>
        </p:grpSpPr>
        <p:pic>
          <p:nvPicPr>
            <p:cNvPr id="2" name="Picture 1">
              <a:extLst>
                <a:ext uri="{FF2B5EF4-FFF2-40B4-BE49-F238E27FC236}">
                  <a16:creationId xmlns:a16="http://schemas.microsoft.com/office/drawing/2014/main" id="{A22BCC82-459C-918A-884A-B57F670DDAE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343400" y="457200"/>
              <a:ext cx="3276600" cy="792937"/>
            </a:xfrm>
            <a:prstGeom prst="rect">
              <a:avLst/>
            </a:prstGeom>
          </p:spPr>
        </p:pic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CA75D0BF-979B-81B2-D6D1-433B6DBD92C4}"/>
                </a:ext>
              </a:extLst>
            </p:cNvPr>
            <p:cNvSpPr txBox="1"/>
            <p:nvPr/>
          </p:nvSpPr>
          <p:spPr>
            <a:xfrm>
              <a:off x="6043141" y="1237287"/>
              <a:ext cx="713337" cy="307777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US" sz="2000" b="1" dirty="0">
                  <a:solidFill>
                    <a:srgbClr val="4B5C6B"/>
                  </a:solidFill>
                </a:rPr>
                <a:t>inside</a:t>
              </a:r>
            </a:p>
          </p:txBody>
        </p:sp>
      </p:grpSp>
      <p:pic>
        <p:nvPicPr>
          <p:cNvPr id="7" name="Picture 6" descr="A red and black logo&#10;&#10;Description automatically generated">
            <a:extLst>
              <a:ext uri="{FF2B5EF4-FFF2-40B4-BE49-F238E27FC236}">
                <a16:creationId xmlns:a16="http://schemas.microsoft.com/office/drawing/2014/main" id="{155D3479-3FF0-8C52-3550-01FF8F2405ED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75837" y="183832"/>
            <a:ext cx="672572" cy="672572"/>
          </a:xfrm>
          <a:prstGeom prst="rect">
            <a:avLst/>
          </a:prstGeom>
        </p:spPr>
      </p:pic>
      <p:pic>
        <p:nvPicPr>
          <p:cNvPr id="8" name="Content Placeholder 5">
            <a:extLst>
              <a:ext uri="{FF2B5EF4-FFF2-40B4-BE49-F238E27FC236}">
                <a16:creationId xmlns:a16="http://schemas.microsoft.com/office/drawing/2014/main" id="{69BD40C0-C9F3-53C1-5FF9-BA0C36E7BE0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54877" y="3569376"/>
            <a:ext cx="5559054" cy="3104792"/>
          </a:xfrm>
          <a:prstGeom prst="rect">
            <a:avLst/>
          </a:prstGeom>
        </p:spPr>
      </p:pic>
      <p:grpSp>
        <p:nvGrpSpPr>
          <p:cNvPr id="32" name="Group 31">
            <a:extLst>
              <a:ext uri="{FF2B5EF4-FFF2-40B4-BE49-F238E27FC236}">
                <a16:creationId xmlns:a16="http://schemas.microsoft.com/office/drawing/2014/main" id="{007F9749-BF4D-23F5-9007-E9CBD675FA69}"/>
              </a:ext>
            </a:extLst>
          </p:cNvPr>
          <p:cNvGrpSpPr/>
          <p:nvPr/>
        </p:nvGrpSpPr>
        <p:grpSpPr>
          <a:xfrm>
            <a:off x="7710404" y="1560908"/>
            <a:ext cx="3048000" cy="2639616"/>
            <a:chOff x="342900" y="1412935"/>
            <a:chExt cx="3048000" cy="2639616"/>
          </a:xfrm>
        </p:grpSpPr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587B0FFB-7087-AB20-A16F-A7D880655BE1}"/>
                </a:ext>
              </a:extLst>
            </p:cNvPr>
            <p:cNvSpPr/>
            <p:nvPr/>
          </p:nvSpPr>
          <p:spPr bwMode="auto">
            <a:xfrm>
              <a:off x="1155700" y="1821319"/>
              <a:ext cx="508000" cy="508000"/>
            </a:xfrm>
            <a:prstGeom prst="ellipse">
              <a:avLst/>
            </a:prstGeom>
            <a:noFill/>
            <a:ln w="9525" cap="flat" cmpd="sng" algn="ctr">
              <a:solidFill>
                <a:srgbClr val="01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121920" tIns="60960" rIns="121920" bIns="60960" numCol="1" rtlCol="0" anchor="t" anchorCtr="0" compatLnSpc="1">
              <a:prstTxWarp prst="textNoShape">
                <a:avLst/>
              </a:prstTxWarp>
            </a:bodyPr>
            <a:lstStyle/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CH" sz="3200">
                <a:latin typeface="Times" charset="0"/>
              </a:endParaRPr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DF22052C-EF1D-9463-AD4B-B8FEA30E3067}"/>
                </a:ext>
              </a:extLst>
            </p:cNvPr>
            <p:cNvSpPr/>
            <p:nvPr/>
          </p:nvSpPr>
          <p:spPr bwMode="auto">
            <a:xfrm>
              <a:off x="1663700" y="1821319"/>
              <a:ext cx="508000" cy="508000"/>
            </a:xfrm>
            <a:prstGeom prst="ellipse">
              <a:avLst/>
            </a:prstGeom>
            <a:noFill/>
            <a:ln w="9525" cap="flat" cmpd="sng" algn="ctr">
              <a:solidFill>
                <a:srgbClr val="01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121920" tIns="60960" rIns="121920" bIns="60960" numCol="1" rtlCol="0" anchor="t" anchorCtr="0" compatLnSpc="1">
              <a:prstTxWarp prst="textNoShape">
                <a:avLst/>
              </a:prstTxWarp>
            </a:bodyPr>
            <a:lstStyle/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CH" sz="3200">
                <a:latin typeface="Times" charset="0"/>
              </a:endParaRPr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32F29360-D948-6F7F-2951-FD89B90BD120}"/>
                </a:ext>
              </a:extLst>
            </p:cNvPr>
            <p:cNvSpPr/>
            <p:nvPr/>
          </p:nvSpPr>
          <p:spPr bwMode="auto">
            <a:xfrm>
              <a:off x="2171700" y="1821319"/>
              <a:ext cx="508000" cy="508000"/>
            </a:xfrm>
            <a:prstGeom prst="ellipse">
              <a:avLst/>
            </a:prstGeom>
            <a:noFill/>
            <a:ln w="9525" cap="flat" cmpd="sng" algn="ctr">
              <a:solidFill>
                <a:srgbClr val="01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121920" tIns="60960" rIns="121920" bIns="60960" numCol="1" rtlCol="0" anchor="t" anchorCtr="0" compatLnSpc="1">
              <a:prstTxWarp prst="textNoShape">
                <a:avLst/>
              </a:prstTxWarp>
            </a:bodyPr>
            <a:lstStyle/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CH" sz="3200">
                <a:latin typeface="Times" charset="0"/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3DB568DE-90C2-07DF-593E-33CA830B981F}"/>
                </a:ext>
              </a:extLst>
            </p:cNvPr>
            <p:cNvSpPr/>
            <p:nvPr/>
          </p:nvSpPr>
          <p:spPr bwMode="auto">
            <a:xfrm>
              <a:off x="850900" y="2022535"/>
              <a:ext cx="2235200" cy="509984"/>
            </a:xfrm>
            <a:prstGeom prst="rect">
              <a:avLst/>
            </a:prstGeom>
            <a:solidFill>
              <a:srgbClr val="FFFFFF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121920" tIns="60960" rIns="121920" bIns="60960" numCol="1" rtlCol="0" anchor="t" anchorCtr="0" compatLnSpc="1">
              <a:prstTxWarp prst="textNoShape">
                <a:avLst/>
              </a:prstTxWarp>
            </a:bodyPr>
            <a:lstStyle/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CH" sz="3200" dirty="0">
                <a:latin typeface="Times" charset="0"/>
              </a:endParaRP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9613F1F5-58BA-60AD-C694-A1697BBCE0F1}"/>
                </a:ext>
              </a:extLst>
            </p:cNvPr>
            <p:cNvSpPr/>
            <p:nvPr/>
          </p:nvSpPr>
          <p:spPr bwMode="auto">
            <a:xfrm>
              <a:off x="1562100" y="2396369"/>
              <a:ext cx="711200" cy="304800"/>
            </a:xfrm>
            <a:prstGeom prst="rect">
              <a:avLst/>
            </a:prstGeom>
            <a:noFill/>
            <a:ln w="9525" cap="flat" cmpd="sng" algn="ctr">
              <a:solidFill>
                <a:srgbClr val="01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121920" tIns="60960" rIns="121920" bIns="60960" numCol="1" rtlCol="0" anchor="t" anchorCtr="0" compatLnSpc="1">
              <a:prstTxWarp prst="textNoShape">
                <a:avLst/>
              </a:prstTxWarp>
            </a:bodyPr>
            <a:lstStyle/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CH" sz="3200">
                <a:latin typeface="Times" charset="0"/>
              </a:endParaRPr>
            </a:p>
          </p:txBody>
        </p: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F308BBDC-EEB2-E350-0134-1FD3D01E9916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749300" y="2022535"/>
              <a:ext cx="406400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418F35DD-A294-254E-F765-CFFC786CD919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2679700" y="2022535"/>
              <a:ext cx="304800" cy="0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C38C6DB5-A74D-28EF-16EA-57D2AA42E528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2273300" y="2538318"/>
              <a:ext cx="711200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12F34F25-7837-BD6E-5387-3BA7B42DB37F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749300" y="2532519"/>
              <a:ext cx="812800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08B88A21-1622-39AB-90DD-D98CD820E9C6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749300" y="2022535"/>
              <a:ext cx="0" cy="509984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1C870E35-8A16-55A7-D977-D3AA13879BC8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2984500" y="2022535"/>
              <a:ext cx="0" cy="509984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6ED01E98-032B-678B-E07F-0BD97A298EC1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342900" y="2277527"/>
              <a:ext cx="406400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682186A3-9405-7D97-382A-B233CD3161DE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984500" y="2277527"/>
              <a:ext cx="406400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2" name="TextBox 21">
                  <a:extLst>
                    <a:ext uri="{FF2B5EF4-FFF2-40B4-BE49-F238E27FC236}">
                      <a16:creationId xmlns:a16="http://schemas.microsoft.com/office/drawing/2014/main" id="{8AB3D5FB-A426-227E-6407-4FA2C6932133}"/>
                    </a:ext>
                  </a:extLst>
                </p:cNvPr>
                <p:cNvSpPr txBox="1"/>
                <p:nvPr/>
              </p:nvSpPr>
              <p:spPr>
                <a:xfrm>
                  <a:off x="1223461" y="1412935"/>
                  <a:ext cx="1219200" cy="1219200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noAutofit/>
                </a:bodyPr>
                <a:lstStyle/>
                <a:p>
                  <a:pPr eaLnBrk="1" hangingPunct="1">
                    <a:lnSpc>
                      <a:spcPct val="110000"/>
                    </a:lnSpc>
                    <a:spcBef>
                      <a:spcPct val="0"/>
                    </a:spcBef>
                    <a:buClr>
                      <a:srgbClr val="000000"/>
                    </a:buClr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40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𝐿</m:t>
                        </m:r>
                      </m:oMath>
                    </m:oMathPara>
                  </a14:m>
                  <a:endParaRPr lang="de-CH" sz="2400" dirty="0" err="1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</mc:Choice>
          <mc:Fallback xmlns="">
            <p:sp>
              <p:nvSpPr>
                <p:cNvPr id="22" name="TextBox 21">
                  <a:extLst>
                    <a:ext uri="{FF2B5EF4-FFF2-40B4-BE49-F238E27FC236}">
                      <a16:creationId xmlns:a16="http://schemas.microsoft.com/office/drawing/2014/main" id="{8AB3D5FB-A426-227E-6407-4FA2C6932133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223461" y="1412935"/>
                  <a:ext cx="1219200" cy="1219200"/>
                </a:xfrm>
                <a:prstGeom prst="rect">
                  <a:avLst/>
                </a:prstGeom>
                <a:blipFill>
                  <a:blip r:embed="rId6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1" name="TextBox 30">
                  <a:extLst>
                    <a:ext uri="{FF2B5EF4-FFF2-40B4-BE49-F238E27FC236}">
                      <a16:creationId xmlns:a16="http://schemas.microsoft.com/office/drawing/2014/main" id="{407B2F97-4ACE-E78E-372C-F05374247467}"/>
                    </a:ext>
                  </a:extLst>
                </p:cNvPr>
                <p:cNvSpPr txBox="1"/>
                <p:nvPr/>
              </p:nvSpPr>
              <p:spPr>
                <a:xfrm>
                  <a:off x="1270000" y="2833351"/>
                  <a:ext cx="1219200" cy="1219200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noAutofit/>
                </a:bodyPr>
                <a:lstStyle/>
                <a:p>
                  <a:pPr eaLnBrk="1" hangingPunct="1">
                    <a:lnSpc>
                      <a:spcPct val="110000"/>
                    </a:lnSpc>
                    <a:spcBef>
                      <a:spcPct val="0"/>
                    </a:spcBef>
                    <a:buClr>
                      <a:srgbClr val="000000"/>
                    </a:buClr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40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𝑅</m:t>
                        </m:r>
                      </m:oMath>
                    </m:oMathPara>
                  </a14:m>
                  <a:endParaRPr lang="de-CH" sz="2400" dirty="0" err="1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</mc:Choice>
          <mc:Fallback xmlns="">
            <p:sp>
              <p:nvSpPr>
                <p:cNvPr id="31" name="TextBox 30">
                  <a:extLst>
                    <a:ext uri="{FF2B5EF4-FFF2-40B4-BE49-F238E27FC236}">
                      <a16:creationId xmlns:a16="http://schemas.microsoft.com/office/drawing/2014/main" id="{407B2F97-4ACE-E78E-372C-F05374247467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270000" y="2833351"/>
                  <a:ext cx="1219200" cy="1219200"/>
                </a:xfrm>
                <a:prstGeom prst="rect">
                  <a:avLst/>
                </a:prstGeom>
                <a:blipFill>
                  <a:blip r:embed="rId7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extLst>
      <p:ext uri="{BB962C8B-B14F-4D97-AF65-F5344CB8AC3E}">
        <p14:creationId xmlns:p14="http://schemas.microsoft.com/office/powerpoint/2010/main" val="2943640646"/>
      </p:ext>
    </p:extLst>
  </p:cSld>
  <p:clrMapOvr>
    <a:masterClrMapping/>
  </p:clrMapOvr>
  <p:transition spd="med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" name="Group 25">
            <a:extLst>
              <a:ext uri="{FF2B5EF4-FFF2-40B4-BE49-F238E27FC236}">
                <a16:creationId xmlns:a16="http://schemas.microsoft.com/office/drawing/2014/main" id="{8F57BCEC-D330-8A38-5FB7-DE878643FD87}"/>
              </a:ext>
            </a:extLst>
          </p:cNvPr>
          <p:cNvGrpSpPr/>
          <p:nvPr/>
        </p:nvGrpSpPr>
        <p:grpSpPr>
          <a:xfrm>
            <a:off x="4340029" y="2286000"/>
            <a:ext cx="4346771" cy="4011477"/>
            <a:chOff x="4094272" y="1093812"/>
            <a:chExt cx="4871172" cy="4495428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094272" y="1093812"/>
              <a:ext cx="4104130" cy="4495428"/>
            </a:xfrm>
            <a:prstGeom prst="rect">
              <a:avLst/>
            </a:prstGeom>
          </p:spPr>
        </p:pic>
        <p:sp>
          <p:nvSpPr>
            <p:cNvPr id="6" name="TextBox 5"/>
            <p:cNvSpPr txBox="1"/>
            <p:nvPr/>
          </p:nvSpPr>
          <p:spPr>
            <a:xfrm>
              <a:off x="7278944" y="4696900"/>
              <a:ext cx="1686500" cy="4656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50" dirty="0"/>
                <a:t>15 T in 72 mm </a:t>
              </a:r>
              <a:br>
                <a:rPr lang="en-US" sz="1050" dirty="0"/>
              </a:br>
              <a:r>
                <a:rPr lang="en-US" sz="1050" dirty="0"/>
                <a:t>warm bore</a:t>
              </a: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7043723" y="1445181"/>
              <a:ext cx="1590449" cy="4656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50" dirty="0"/>
                <a:t>15 K conduction-cooling</a:t>
              </a:r>
            </a:p>
          </p:txBody>
        </p:sp>
        <p:sp>
          <p:nvSpPr>
            <p:cNvPr id="9" name="Rectangle 8"/>
            <p:cNvSpPr/>
            <p:nvPr/>
          </p:nvSpPr>
          <p:spPr>
            <a:xfrm>
              <a:off x="7178822" y="4004421"/>
              <a:ext cx="1375686" cy="46562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050" dirty="0"/>
                <a:t>Solid-state (Pb) </a:t>
              </a:r>
              <a:br>
                <a:rPr lang="en-US" sz="1050" dirty="0"/>
              </a:br>
              <a:r>
                <a:rPr lang="en-US" sz="1050" dirty="0"/>
                <a:t>thermal buffer</a:t>
              </a: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7165494" y="2992133"/>
              <a:ext cx="1796400" cy="64670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50" dirty="0"/>
                <a:t>5 coils from 12 mm </a:t>
              </a:r>
              <a:r>
                <a:rPr lang="en-US" sz="1050" dirty="0" err="1"/>
                <a:t>ReBCO</a:t>
              </a:r>
              <a:r>
                <a:rPr lang="en-US" sz="1050" dirty="0"/>
                <a:t>, 110 mm ID</a:t>
              </a:r>
              <a:br>
                <a:rPr lang="en-US" sz="1050" dirty="0"/>
              </a:br>
              <a:r>
                <a:rPr lang="en-US" sz="1050" dirty="0"/>
                <a:t>21 T peak field</a:t>
              </a:r>
            </a:p>
          </p:txBody>
        </p:sp>
        <p:sp>
          <p:nvSpPr>
            <p:cNvPr id="11" name="TextBox 10"/>
            <p:cNvSpPr txBox="1"/>
            <p:nvPr/>
          </p:nvSpPr>
          <p:spPr>
            <a:xfrm rot="273993">
              <a:off x="5755322" y="4139007"/>
              <a:ext cx="450292" cy="379398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800" dirty="0"/>
                <a:t>target</a:t>
              </a:r>
              <a:endParaRPr lang="de-CH" sz="800" dirty="0"/>
            </a:p>
          </p:txBody>
        </p:sp>
        <p:cxnSp>
          <p:nvCxnSpPr>
            <p:cNvPr id="13" name="Straight Arrow Connector 12"/>
            <p:cNvCxnSpPr>
              <a:cxnSpLocks/>
            </p:cNvCxnSpPr>
            <p:nvPr/>
          </p:nvCxnSpPr>
          <p:spPr>
            <a:xfrm flipH="1">
              <a:off x="6073039" y="3711930"/>
              <a:ext cx="1587244" cy="337341"/>
            </a:xfrm>
            <a:prstGeom prst="straightConnector1">
              <a:avLst/>
            </a:prstGeom>
            <a:ln w="38100">
              <a:solidFill>
                <a:srgbClr val="FFFF00"/>
              </a:solidFill>
              <a:tailEnd type="triangle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5" name="Straight Arrow Connector 14"/>
            <p:cNvCxnSpPr>
              <a:cxnSpLocks/>
            </p:cNvCxnSpPr>
            <p:nvPr/>
          </p:nvCxnSpPr>
          <p:spPr>
            <a:xfrm flipH="1">
              <a:off x="6658864" y="4502737"/>
              <a:ext cx="908848" cy="0"/>
            </a:xfrm>
            <a:prstGeom prst="straightConnector1">
              <a:avLst/>
            </a:prstGeom>
            <a:ln w="38100">
              <a:solidFill>
                <a:srgbClr val="FFFF00"/>
              </a:solidFill>
              <a:tailEnd type="triangle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7" name="Straight Arrow Connector 16"/>
            <p:cNvCxnSpPr>
              <a:cxnSpLocks/>
            </p:cNvCxnSpPr>
            <p:nvPr/>
          </p:nvCxnSpPr>
          <p:spPr>
            <a:xfrm flipH="1">
              <a:off x="6387704" y="1627180"/>
              <a:ext cx="629335" cy="66891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triangle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9" name="Straight Arrow Connector 18"/>
            <p:cNvCxnSpPr>
              <a:cxnSpLocks/>
            </p:cNvCxnSpPr>
            <p:nvPr/>
          </p:nvCxnSpPr>
          <p:spPr>
            <a:xfrm flipH="1" flipV="1">
              <a:off x="6148504" y="4400441"/>
              <a:ext cx="1419208" cy="818394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triangle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</p:grp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8264" y="1371600"/>
            <a:ext cx="10966535" cy="3263504"/>
          </a:xfrm>
        </p:spPr>
        <p:txBody>
          <a:bodyPr/>
          <a:lstStyle/>
          <a:p>
            <a:r>
              <a:rPr lang="en-US" b="1" dirty="0">
                <a:solidFill>
                  <a:srgbClr val="000000"/>
                </a:solidFill>
              </a:rPr>
              <a:t>HTS no-insulation positron-capture solenoid</a:t>
            </a:r>
            <a:r>
              <a:rPr lang="en-US" dirty="0">
                <a:solidFill>
                  <a:srgbClr val="000000"/>
                </a:solidFill>
              </a:rPr>
              <a:t>, to demonstrate </a:t>
            </a:r>
            <a:br>
              <a:rPr lang="en-US" dirty="0">
                <a:solidFill>
                  <a:srgbClr val="000000"/>
                </a:solidFill>
              </a:rPr>
            </a:br>
            <a:r>
              <a:rPr lang="en-US" dirty="0">
                <a:solidFill>
                  <a:srgbClr val="000000"/>
                </a:solidFill>
              </a:rPr>
              <a:t>positron source with </a:t>
            </a:r>
            <a:r>
              <a:rPr lang="en-US" dirty="0">
                <a:solidFill>
                  <a:srgbClr val="0070C0"/>
                </a:solidFill>
              </a:rPr>
              <a:t>10x increased yield </a:t>
            </a:r>
            <a:r>
              <a:rPr lang="en-US" dirty="0" err="1">
                <a:solidFill>
                  <a:srgbClr val="000000"/>
                </a:solidFill>
              </a:rPr>
              <a:t>wrt</a:t>
            </a:r>
            <a:r>
              <a:rPr lang="en-US" dirty="0">
                <a:solidFill>
                  <a:srgbClr val="000000"/>
                </a:solidFill>
              </a:rPr>
              <a:t>. state of the art</a:t>
            </a:r>
            <a:r>
              <a:rPr lang="en-US" dirty="0">
                <a:solidFill>
                  <a:srgbClr val="0070C0"/>
                </a:solidFill>
              </a:rPr>
              <a:t>. </a:t>
            </a:r>
            <a:br>
              <a:rPr lang="en-US" dirty="0">
                <a:solidFill>
                  <a:srgbClr val="0070C0"/>
                </a:solidFill>
              </a:rPr>
            </a:br>
            <a:r>
              <a:rPr lang="en-US" dirty="0">
                <a:solidFill>
                  <a:srgbClr val="000000"/>
                </a:solidFill>
              </a:rPr>
              <a:t>Manufacturing/commissioning in 2024/25. </a:t>
            </a:r>
            <a:br>
              <a:rPr lang="en-US" dirty="0">
                <a:solidFill>
                  <a:srgbClr val="000000"/>
                </a:solidFill>
              </a:rPr>
            </a:br>
            <a:r>
              <a:rPr lang="en-US" dirty="0">
                <a:solidFill>
                  <a:srgbClr val="000000"/>
                </a:solidFill>
              </a:rPr>
              <a:t>Experiment at PSI’s </a:t>
            </a:r>
            <a:r>
              <a:rPr lang="en-US" dirty="0" err="1">
                <a:solidFill>
                  <a:srgbClr val="000000"/>
                </a:solidFill>
              </a:rPr>
              <a:t>SwissFEL</a:t>
            </a:r>
            <a:r>
              <a:rPr lang="en-US" dirty="0">
                <a:solidFill>
                  <a:srgbClr val="000000"/>
                </a:solidFill>
              </a:rPr>
              <a:t> 2025/26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de-CH" dirty="0"/>
          </a:p>
        </p:txBody>
      </p:sp>
      <p:sp>
        <p:nvSpPr>
          <p:cNvPr id="7" name="Title 2">
            <a:extLst>
              <a:ext uri="{FF2B5EF4-FFF2-40B4-BE49-F238E27FC236}">
                <a16:creationId xmlns:a16="http://schemas.microsoft.com/office/drawing/2014/main" id="{53E42FDF-033E-37BE-8026-1A9FD9B4590D}"/>
              </a:ext>
            </a:extLst>
          </p:cNvPr>
          <p:cNvSpPr txBox="1">
            <a:spLocks/>
          </p:cNvSpPr>
          <p:nvPr/>
        </p:nvSpPr>
        <p:spPr bwMode="auto">
          <a:xfrm>
            <a:off x="688206" y="265868"/>
            <a:ext cx="7236594" cy="508500"/>
          </a:xfrm>
          <a:prstGeom prst="rect">
            <a:avLst/>
          </a:prstGeom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lIns="0" tIns="0" rIns="0" bIns="0" rtlCol="0" anchor="t">
            <a:noAutofit/>
          </a:bodyPr>
          <a:lstStyle>
            <a:lvl1pPr>
              <a:lnSpc>
                <a:spcPct val="100000"/>
              </a:lnSpc>
              <a:spcBef>
                <a:spcPct val="0"/>
              </a:spcBef>
              <a:buNone/>
              <a:defRPr sz="2600" b="1">
                <a:latin typeface="+mj-lt"/>
                <a:ea typeface="+mj-ea"/>
                <a:cs typeface="+mj-cs"/>
              </a:defRPr>
            </a:lvl1pPr>
          </a:lstStyle>
          <a:p>
            <a:r>
              <a:rPr lang="en-CH"/>
              <a:t>FCCee Injector Study:</a:t>
            </a:r>
            <a:r>
              <a:rPr lang="en-US" dirty="0"/>
              <a:t> </a:t>
            </a:r>
            <a:r>
              <a:rPr lang="en-CH"/>
              <a:t>P3 </a:t>
            </a:r>
            <a:r>
              <a:rPr lang="en-US" dirty="0"/>
              <a:t>experiment</a:t>
            </a:r>
            <a:br>
              <a:rPr lang="en-US" dirty="0"/>
            </a:br>
            <a:r>
              <a:rPr lang="en-CH"/>
              <a:t>(PSI Positron P</a:t>
            </a:r>
            <a:r>
              <a:rPr lang="en-CH" dirty="0"/>
              <a:t>roduction)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6C95C96-2FA3-ACAC-817D-FD7FE088FC6D}"/>
              </a:ext>
            </a:extLst>
          </p:cNvPr>
          <p:cNvSpPr txBox="1"/>
          <p:nvPr/>
        </p:nvSpPr>
        <p:spPr>
          <a:xfrm>
            <a:off x="13286282" y="5021705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</a:pPr>
            <a:endParaRPr lang="en-US" kern="1000" spc="30" dirty="0" err="1">
              <a:cs typeface="Franklin Gothic Book"/>
            </a:endParaRPr>
          </a:p>
        </p:txBody>
      </p:sp>
      <p:pic>
        <p:nvPicPr>
          <p:cNvPr id="20" name="Picture 19" descr="A machine in a factory&#10;&#10;Description automatically generated">
            <a:extLst>
              <a:ext uri="{FF2B5EF4-FFF2-40B4-BE49-F238E27FC236}">
                <a16:creationId xmlns:a16="http://schemas.microsoft.com/office/drawing/2014/main" id="{9545AD52-5762-03EF-2269-A3A8271BBA0D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184283" y="3600269"/>
            <a:ext cx="1626717" cy="2697208"/>
          </a:xfrm>
          <a:prstGeom prst="rect">
            <a:avLst/>
          </a:prstGeom>
        </p:spPr>
      </p:pic>
      <p:pic>
        <p:nvPicPr>
          <p:cNvPr id="14" name="Picture 13" descr="Diagram&#10;&#10;Description automatically generated">
            <a:extLst>
              <a:ext uri="{FF2B5EF4-FFF2-40B4-BE49-F238E27FC236}">
                <a16:creationId xmlns:a16="http://schemas.microsoft.com/office/drawing/2014/main" id="{C1B906EA-1C75-96AE-D2EF-116CC388BFCC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200" y="2946535"/>
            <a:ext cx="4835440" cy="2539865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003C4E0C-2C56-F08D-70DB-7CACE10AD7CF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26110" y="5940221"/>
            <a:ext cx="1804753" cy="433456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91968F0E-D379-F1D6-61B5-EC66662238F3}"/>
              </a:ext>
            </a:extLst>
          </p:cNvPr>
          <p:cNvSpPr txBox="1"/>
          <p:nvPr/>
        </p:nvSpPr>
        <p:spPr>
          <a:xfrm>
            <a:off x="1252444" y="5861229"/>
            <a:ext cx="223009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Coil technology licensed from </a:t>
            </a:r>
          </a:p>
        </p:txBody>
      </p:sp>
      <p:sp>
        <p:nvSpPr>
          <p:cNvPr id="18" name="Date Placeholder 2">
            <a:extLst>
              <a:ext uri="{FF2B5EF4-FFF2-40B4-BE49-F238E27FC236}">
                <a16:creationId xmlns:a16="http://schemas.microsoft.com/office/drawing/2014/main" id="{DE90989B-5D80-11F1-1BAA-EB46940714D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875837" y="6404573"/>
            <a:ext cx="1620837" cy="144016"/>
          </a:xfrm>
        </p:spPr>
        <p:txBody>
          <a:bodyPr/>
          <a:lstStyle/>
          <a:p>
            <a:fld id="{AD19C8AD-FACB-42EB-BD47-43AC2A002D15}" type="datetime1">
              <a:rPr lang="de-CH" noProof="0" smtClean="0"/>
              <a:t>12.01.25</a:t>
            </a:fld>
            <a:endParaRPr lang="en-GB" noProof="0" dirty="0"/>
          </a:p>
        </p:txBody>
      </p:sp>
      <p:sp>
        <p:nvSpPr>
          <p:cNvPr id="21" name="Slide Number Placeholder 4">
            <a:extLst>
              <a:ext uri="{FF2B5EF4-FFF2-40B4-BE49-F238E27FC236}">
                <a16:creationId xmlns:a16="http://schemas.microsoft.com/office/drawing/2014/main" id="{FE6DE350-6133-1063-28CC-DC4AA37628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95325" y="6404573"/>
            <a:ext cx="703263" cy="144016"/>
          </a:xfrm>
        </p:spPr>
        <p:txBody>
          <a:bodyPr/>
          <a:lstStyle/>
          <a:p>
            <a:fld id="{442AD375-037F-43D0-B059-5172DA06796A}" type="slidenum">
              <a:rPr lang="en-GB" noProof="0" smtClean="0"/>
              <a:pPr/>
              <a:t>16</a:t>
            </a:fld>
            <a:endParaRPr lang="en-GB" noProof="0" dirty="0"/>
          </a:p>
        </p:txBody>
      </p:sp>
      <p:pic>
        <p:nvPicPr>
          <p:cNvPr id="4" name="Picture 3" descr="A red and black logo&#10;&#10;Description automatically generated">
            <a:extLst>
              <a:ext uri="{FF2B5EF4-FFF2-40B4-BE49-F238E27FC236}">
                <a16:creationId xmlns:a16="http://schemas.microsoft.com/office/drawing/2014/main" id="{D8041252-9826-3244-3551-4F3DBAA1F75C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75837" y="183832"/>
            <a:ext cx="672572" cy="672572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20173C5F-D3F6-E4E8-A950-5DA6DE79B916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9417434" y="1039193"/>
            <a:ext cx="2051628" cy="2735504"/>
          </a:xfrm>
          <a:prstGeom prst="rect">
            <a:avLst/>
          </a:prstGeom>
        </p:spPr>
      </p:pic>
      <p:pic>
        <p:nvPicPr>
          <p:cNvPr id="24" name="Picture 23" descr="A machine with wires and wires&#10;&#10;Description automatically generated">
            <a:extLst>
              <a:ext uri="{FF2B5EF4-FFF2-40B4-BE49-F238E27FC236}">
                <a16:creationId xmlns:a16="http://schemas.microsoft.com/office/drawing/2014/main" id="{8AA62D48-3EC7-2B07-0B51-457038D1B7FD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576112" y="3600269"/>
            <a:ext cx="1434971" cy="26927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726753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6FEFF1-05AD-090E-298A-AE82D6DD98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HTS </a:t>
            </a:r>
            <a:r>
              <a:rPr lang="en-US" dirty="0" err="1"/>
              <a:t>ReBCO</a:t>
            </a:r>
            <a:r>
              <a:rPr lang="en-US" dirty="0"/>
              <a:t> Accelerator Magnets for FCC-</a:t>
            </a:r>
            <a:r>
              <a:rPr lang="en-US" dirty="0" err="1"/>
              <a:t>hh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6FA905-53A0-AC07-70C0-A987FB8CC90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5325" y="1106692"/>
            <a:ext cx="6278168" cy="4644616"/>
          </a:xfrm>
        </p:spPr>
        <p:txBody>
          <a:bodyPr/>
          <a:lstStyle/>
          <a:p>
            <a:r>
              <a:rPr lang="en-US" sz="1800" dirty="0" err="1">
                <a:latin typeface="Aptos" panose="020B0004020202020204" pitchFamily="34" charset="0"/>
              </a:rPr>
              <a:t>ReBCO</a:t>
            </a:r>
            <a:r>
              <a:rPr lang="en-US" sz="1800" dirty="0">
                <a:latin typeface="Aptos" panose="020B0004020202020204" pitchFamily="34" charset="0"/>
              </a:rPr>
              <a:t> promises more sustainable operation, higher physics reach, and a more credible cost prospect.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dirty="0">
                <a:latin typeface="Aptos" panose="020B0004020202020204" pitchFamily="34" charset="0"/>
              </a:rPr>
              <a:t>Higher magnet temperature (20 K) improves power </a:t>
            </a:r>
            <a:br>
              <a:rPr lang="en-US" sz="1800" dirty="0">
                <a:latin typeface="Aptos" panose="020B0004020202020204" pitchFamily="34" charset="0"/>
              </a:rPr>
            </a:br>
            <a:r>
              <a:rPr lang="en-US" sz="1800" dirty="0">
                <a:latin typeface="Aptos" panose="020B0004020202020204" pitchFamily="34" charset="0"/>
              </a:rPr>
              <a:t>consumption for static and beam-induced losses.</a:t>
            </a:r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en-US" sz="1800" dirty="0">
                <a:latin typeface="Aptos" panose="020B0004020202020204" pitchFamily="34" charset="0"/>
              </a:rPr>
              <a:t>Higher fields and collision energies could be envisaged</a:t>
            </a:r>
            <a:br>
              <a:rPr lang="en-US" sz="1800" dirty="0">
                <a:latin typeface="Aptos" panose="020B0004020202020204" pitchFamily="34" charset="0"/>
              </a:rPr>
            </a:br>
            <a:r>
              <a:rPr lang="en-US" sz="1800" dirty="0">
                <a:latin typeface="Aptos" panose="020B0004020202020204" pitchFamily="34" charset="0"/>
              </a:rPr>
              <a:t>but main </a:t>
            </a:r>
            <a:r>
              <a:rPr lang="en-US" sz="1800" dirty="0" err="1">
                <a:latin typeface="Aptos" panose="020B0004020202020204" pitchFamily="34" charset="0"/>
              </a:rPr>
              <a:t>cryo</a:t>
            </a:r>
            <a:r>
              <a:rPr lang="en-US" sz="1800" dirty="0">
                <a:latin typeface="Aptos" panose="020B0004020202020204" pitchFamily="34" charset="0"/>
              </a:rPr>
              <a:t> load for FCC-</a:t>
            </a:r>
            <a:r>
              <a:rPr lang="en-US" sz="1800" dirty="0" err="1">
                <a:latin typeface="Aptos" panose="020B0004020202020204" pitchFamily="34" charset="0"/>
              </a:rPr>
              <a:t>hh</a:t>
            </a:r>
            <a:r>
              <a:rPr lang="en-US" sz="1800" dirty="0">
                <a:latin typeface="Aptos" panose="020B0004020202020204" pitchFamily="34" charset="0"/>
              </a:rPr>
              <a:t> becomes synchrotron </a:t>
            </a:r>
            <a:br>
              <a:rPr lang="en-US" sz="1800" dirty="0">
                <a:latin typeface="Aptos" panose="020B0004020202020204" pitchFamily="34" charset="0"/>
              </a:rPr>
            </a:br>
            <a:r>
              <a:rPr lang="en-US" sz="1800" dirty="0">
                <a:latin typeface="Aptos" panose="020B0004020202020204" pitchFamily="34" charset="0"/>
              </a:rPr>
              <a:t>radiation (SR) on the beam screen. </a:t>
            </a:r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en-US" sz="1800" dirty="0">
                <a:latin typeface="Aptos" panose="020B0004020202020204" pitchFamily="34" charset="0"/>
              </a:rPr>
              <a:t>Increased ramp losses may (at least) in part cancel the improved cryogenic efficiency at 20 K.</a:t>
            </a:r>
          </a:p>
          <a:p>
            <a:pPr marL="594900" lvl="2" indent="-342900">
              <a:buFont typeface="Arial" panose="020B0604020202020204" pitchFamily="34" charset="0"/>
              <a:buChar char="•"/>
            </a:pPr>
            <a:r>
              <a:rPr lang="en-US" sz="1600" dirty="0"/>
              <a:t>Initial estimates indicate a &gt;2x increase in ramp losses </a:t>
            </a:r>
            <a:r>
              <a:rPr lang="en-US" sz="1600" dirty="0" err="1"/>
              <a:t>wrt</a:t>
            </a:r>
            <a:r>
              <a:rPr lang="en-US" sz="1600" dirty="0"/>
              <a:t>. Nb</a:t>
            </a:r>
            <a:r>
              <a:rPr lang="en-US" sz="1600" baseline="-25000" dirty="0"/>
              <a:t>3</a:t>
            </a:r>
            <a:r>
              <a:rPr lang="en-US" sz="1600" dirty="0"/>
              <a:t>Sn state of the art.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CFC3B8-B73A-5CC9-29B8-298558674D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CDF8E-15EE-4C89-A25F-47FDE8A89584}" type="datetime1">
              <a:rPr lang="de-CH" noProof="0" smtClean="0"/>
              <a:t>12.01.25</a:t>
            </a:fld>
            <a:endParaRPr lang="en-GB" noProof="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0EE0439-AA34-734C-DE6E-529D570D54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614487" y="6400800"/>
            <a:ext cx="8045451" cy="144016"/>
          </a:xfrm>
        </p:spPr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368F6B7-E093-B6A0-76A9-FABDD32765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17</a:t>
            </a:fld>
            <a:endParaRPr lang="en-GB" noProof="0" dirty="0"/>
          </a:p>
        </p:txBody>
      </p:sp>
      <p:pic>
        <p:nvPicPr>
          <p:cNvPr id="9" name="Picture 8" descr="A blue tube with wires&#10;&#10;Description automatically generated with medium confidence">
            <a:extLst>
              <a:ext uri="{FF2B5EF4-FFF2-40B4-BE49-F238E27FC236}">
                <a16:creationId xmlns:a16="http://schemas.microsoft.com/office/drawing/2014/main" id="{3C4FF44D-EA96-BFBF-9AC6-B89EE590751C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7358" y="4540877"/>
            <a:ext cx="3505491" cy="1868196"/>
          </a:xfrm>
          <a:prstGeom prst="rect">
            <a:avLst/>
          </a:prstGeom>
        </p:spPr>
      </p:pic>
      <p:grpSp>
        <p:nvGrpSpPr>
          <p:cNvPr id="23" name="Group 22">
            <a:extLst>
              <a:ext uri="{FF2B5EF4-FFF2-40B4-BE49-F238E27FC236}">
                <a16:creationId xmlns:a16="http://schemas.microsoft.com/office/drawing/2014/main" id="{6255AF15-AB92-B9D0-BD75-EE48203DE014}"/>
              </a:ext>
            </a:extLst>
          </p:cNvPr>
          <p:cNvGrpSpPr/>
          <p:nvPr/>
        </p:nvGrpSpPr>
        <p:grpSpPr>
          <a:xfrm>
            <a:off x="4985942" y="4301708"/>
            <a:ext cx="2201811" cy="2222983"/>
            <a:chOff x="2211012" y="2116124"/>
            <a:chExt cx="3333054" cy="3365103"/>
          </a:xfrm>
        </p:grpSpPr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E1C942EE-8CAD-E549-8DAD-DF88DF9150E8}"/>
                </a:ext>
              </a:extLst>
            </p:cNvPr>
            <p:cNvGrpSpPr/>
            <p:nvPr/>
          </p:nvGrpSpPr>
          <p:grpSpPr>
            <a:xfrm>
              <a:off x="2211012" y="2116124"/>
              <a:ext cx="3333054" cy="3365103"/>
              <a:chOff x="-710369" y="1676399"/>
              <a:chExt cx="8465306" cy="8546704"/>
            </a:xfrm>
          </p:grpSpPr>
          <p:grpSp>
            <p:nvGrpSpPr>
              <p:cNvPr id="17" name="Group 16">
                <a:extLst>
                  <a:ext uri="{FF2B5EF4-FFF2-40B4-BE49-F238E27FC236}">
                    <a16:creationId xmlns:a16="http://schemas.microsoft.com/office/drawing/2014/main" id="{37EA3A2D-5E06-227F-CE62-82AD2351F9D4}"/>
                  </a:ext>
                </a:extLst>
              </p:cNvPr>
              <p:cNvGrpSpPr/>
              <p:nvPr/>
            </p:nvGrpSpPr>
            <p:grpSpPr>
              <a:xfrm>
                <a:off x="3522284" y="1676399"/>
                <a:ext cx="4232653" cy="8546704"/>
                <a:chOff x="3522284" y="1676399"/>
                <a:chExt cx="4232653" cy="8546704"/>
              </a:xfrm>
            </p:grpSpPr>
            <p:pic>
              <p:nvPicPr>
                <p:cNvPr id="10" name="Picture 9" descr="A screen shot of a computer&#10;&#10;Description automatically generated">
                  <a:extLst>
                    <a:ext uri="{FF2B5EF4-FFF2-40B4-BE49-F238E27FC236}">
                      <a16:creationId xmlns:a16="http://schemas.microsoft.com/office/drawing/2014/main" id="{4401E4C9-E441-77E6-52EF-B14B9FA8A3A7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/>
              </p:blipFill>
              <p:spPr>
                <a:xfrm>
                  <a:off x="3522284" y="1676399"/>
                  <a:ext cx="4232653" cy="4273352"/>
                </a:xfrm>
                <a:prstGeom prst="rect">
                  <a:avLst/>
                </a:prstGeom>
              </p:spPr>
            </p:pic>
            <p:pic>
              <p:nvPicPr>
                <p:cNvPr id="16" name="Picture 15" descr="A screen shot of a computer&#10;&#10;Description automatically generated">
                  <a:extLst>
                    <a:ext uri="{FF2B5EF4-FFF2-40B4-BE49-F238E27FC236}">
                      <a16:creationId xmlns:a16="http://schemas.microsoft.com/office/drawing/2014/main" id="{B01B5955-9ED7-4135-C6D3-870B794B05A3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/>
              </p:blipFill>
              <p:spPr>
                <a:xfrm flipV="1">
                  <a:off x="3522284" y="5949751"/>
                  <a:ext cx="4232653" cy="4273352"/>
                </a:xfrm>
                <a:prstGeom prst="rect">
                  <a:avLst/>
                </a:prstGeom>
              </p:spPr>
            </p:pic>
          </p:grpSp>
          <p:grpSp>
            <p:nvGrpSpPr>
              <p:cNvPr id="18" name="Group 17">
                <a:extLst>
                  <a:ext uri="{FF2B5EF4-FFF2-40B4-BE49-F238E27FC236}">
                    <a16:creationId xmlns:a16="http://schemas.microsoft.com/office/drawing/2014/main" id="{33B3F5A8-5A28-74F2-6C96-5B999F217918}"/>
                  </a:ext>
                </a:extLst>
              </p:cNvPr>
              <p:cNvGrpSpPr/>
              <p:nvPr/>
            </p:nvGrpSpPr>
            <p:grpSpPr>
              <a:xfrm flipH="1">
                <a:off x="-710369" y="1676399"/>
                <a:ext cx="4232653" cy="8546704"/>
                <a:chOff x="3522284" y="1676399"/>
                <a:chExt cx="4232653" cy="8546704"/>
              </a:xfrm>
            </p:grpSpPr>
            <p:pic>
              <p:nvPicPr>
                <p:cNvPr id="19" name="Picture 18" descr="A screen shot of a computer&#10;&#10;Description automatically generated">
                  <a:extLst>
                    <a:ext uri="{FF2B5EF4-FFF2-40B4-BE49-F238E27FC236}">
                      <a16:creationId xmlns:a16="http://schemas.microsoft.com/office/drawing/2014/main" id="{D4185732-BEFC-CCCA-AD1E-7D1655549CDE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/>
              </p:blipFill>
              <p:spPr>
                <a:xfrm>
                  <a:off x="3522284" y="1676399"/>
                  <a:ext cx="4232653" cy="4273352"/>
                </a:xfrm>
                <a:prstGeom prst="rect">
                  <a:avLst/>
                </a:prstGeom>
              </p:spPr>
            </p:pic>
            <p:pic>
              <p:nvPicPr>
                <p:cNvPr id="20" name="Picture 19" descr="A screen shot of a computer&#10;&#10;Description automatically generated">
                  <a:extLst>
                    <a:ext uri="{FF2B5EF4-FFF2-40B4-BE49-F238E27FC236}">
                      <a16:creationId xmlns:a16="http://schemas.microsoft.com/office/drawing/2014/main" id="{4C3AD55E-0AEF-8E7E-5EF9-999DC09084F7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/>
              </p:blipFill>
              <p:spPr>
                <a:xfrm flipV="1">
                  <a:off x="3522284" y="5949751"/>
                  <a:ext cx="4232653" cy="4273352"/>
                </a:xfrm>
                <a:prstGeom prst="rect">
                  <a:avLst/>
                </a:prstGeom>
              </p:spPr>
            </p:pic>
          </p:grpSp>
        </p:grp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164B5B4B-AC30-AD69-D138-F5B7D662AB8E}"/>
                </a:ext>
              </a:extLst>
            </p:cNvPr>
            <p:cNvSpPr/>
            <p:nvPr/>
          </p:nvSpPr>
          <p:spPr>
            <a:xfrm>
              <a:off x="2227036" y="2133600"/>
              <a:ext cx="3317030" cy="3317030"/>
            </a:xfrm>
            <a:prstGeom prst="ellipse">
              <a:avLst/>
            </a:prstGeom>
            <a:noFill/>
            <a:ln w="117475">
              <a:solidFill>
                <a:schemeClr val="bg2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pic>
        <p:nvPicPr>
          <p:cNvPr id="27" name="Picture 26" descr="A graph showing a line graph&#10;&#10;Description automatically generated with medium confidence">
            <a:extLst>
              <a:ext uri="{FF2B5EF4-FFF2-40B4-BE49-F238E27FC236}">
                <a16:creationId xmlns:a16="http://schemas.microsoft.com/office/drawing/2014/main" id="{3031FA93-A89D-F6E6-6129-CF3F02EA42EB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14511" y="988210"/>
            <a:ext cx="2356383" cy="1767287"/>
          </a:xfrm>
          <a:prstGeom prst="rect">
            <a:avLst/>
          </a:prstGeom>
        </p:spPr>
      </p:pic>
      <p:pic>
        <p:nvPicPr>
          <p:cNvPr id="29" name="Picture 28" descr="A graph showing a line&#10;&#10;Description automatically generated">
            <a:extLst>
              <a:ext uri="{FF2B5EF4-FFF2-40B4-BE49-F238E27FC236}">
                <a16:creationId xmlns:a16="http://schemas.microsoft.com/office/drawing/2014/main" id="{061FD315-21E5-CD84-F7AA-A5C8B7646204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51886" y="997362"/>
            <a:ext cx="2356383" cy="1767287"/>
          </a:xfrm>
          <a:prstGeom prst="rect">
            <a:avLst/>
          </a:prstGeom>
        </p:spPr>
      </p:pic>
      <p:grpSp>
        <p:nvGrpSpPr>
          <p:cNvPr id="31" name="Group 30">
            <a:extLst>
              <a:ext uri="{FF2B5EF4-FFF2-40B4-BE49-F238E27FC236}">
                <a16:creationId xmlns:a16="http://schemas.microsoft.com/office/drawing/2014/main" id="{B7F74BA3-2F99-BB20-6345-0E5D21C6FB26}"/>
              </a:ext>
            </a:extLst>
          </p:cNvPr>
          <p:cNvGrpSpPr/>
          <p:nvPr/>
        </p:nvGrpSpPr>
        <p:grpSpPr>
          <a:xfrm>
            <a:off x="8522582" y="3577558"/>
            <a:ext cx="2760722" cy="2831515"/>
            <a:chOff x="4184092" y="278296"/>
            <a:chExt cx="4939208" cy="5065864"/>
          </a:xfrm>
        </p:grpSpPr>
        <p:pic>
          <p:nvPicPr>
            <p:cNvPr id="25" name="Picture 24" descr="A diagram of a graph&#10;&#10;Description automatically generated with medium confidence">
              <a:extLst>
                <a:ext uri="{FF2B5EF4-FFF2-40B4-BE49-F238E27FC236}">
                  <a16:creationId xmlns:a16="http://schemas.microsoft.com/office/drawing/2014/main" id="{6BBF960C-4CF8-2B51-8EC3-7AC80BD7A243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6276728" y="278296"/>
              <a:ext cx="2846572" cy="5065864"/>
            </a:xfrm>
            <a:prstGeom prst="rect">
              <a:avLst/>
            </a:prstGeom>
          </p:spPr>
        </p:pic>
        <p:pic>
          <p:nvPicPr>
            <p:cNvPr id="30" name="Picture 29" descr="A diagram of a graph&#10;&#10;Description automatically generated with medium confidence">
              <a:extLst>
                <a:ext uri="{FF2B5EF4-FFF2-40B4-BE49-F238E27FC236}">
                  <a16:creationId xmlns:a16="http://schemas.microsoft.com/office/drawing/2014/main" id="{FE5F4A60-2593-44B8-141F-F5165C548104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flipH="1">
              <a:off x="4184092" y="278296"/>
              <a:ext cx="2087253" cy="5065864"/>
            </a:xfrm>
            <a:prstGeom prst="rect">
              <a:avLst/>
            </a:prstGeom>
          </p:spPr>
        </p:pic>
      </p:grpSp>
      <p:sp>
        <p:nvSpPr>
          <p:cNvPr id="32" name="TextBox 31">
            <a:extLst>
              <a:ext uri="{FF2B5EF4-FFF2-40B4-BE49-F238E27FC236}">
                <a16:creationId xmlns:a16="http://schemas.microsoft.com/office/drawing/2014/main" id="{F05A9706-2828-0910-A6E6-C7DE4E3D7A03}"/>
              </a:ext>
            </a:extLst>
          </p:cNvPr>
          <p:cNvSpPr txBox="1"/>
          <p:nvPr/>
        </p:nvSpPr>
        <p:spPr>
          <a:xfrm>
            <a:off x="8147166" y="3009124"/>
            <a:ext cx="3054234" cy="43088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1400" dirty="0"/>
              <a:t>Screening-current and -loss calculation</a:t>
            </a:r>
            <a:br>
              <a:rPr lang="en-US" sz="1400" dirty="0"/>
            </a:br>
            <a:r>
              <a:rPr lang="en-US" sz="1400" dirty="0"/>
              <a:t>Courtesy D. </a:t>
            </a:r>
            <a:r>
              <a:rPr lang="en-US" sz="1400" dirty="0" err="1"/>
              <a:t>Sotnikov</a:t>
            </a:r>
            <a:r>
              <a:rPr lang="en-US" sz="1400" dirty="0"/>
              <a:t>, PSI</a:t>
            </a:r>
          </a:p>
        </p:txBody>
      </p:sp>
      <p:pic>
        <p:nvPicPr>
          <p:cNvPr id="35" name="Picture 34" descr="A diagram of a number of colored squares&#10;&#10;Description automatically generated with medium confidence">
            <a:extLst>
              <a:ext uri="{FF2B5EF4-FFF2-40B4-BE49-F238E27FC236}">
                <a16:creationId xmlns:a16="http://schemas.microsoft.com/office/drawing/2014/main" id="{675F27BD-A396-8447-1D11-3995316B2F98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068596" y="3527597"/>
            <a:ext cx="391779" cy="2967258"/>
          </a:xfrm>
          <a:prstGeom prst="rect">
            <a:avLst/>
          </a:prstGeom>
        </p:spPr>
      </p:pic>
      <p:pic>
        <p:nvPicPr>
          <p:cNvPr id="36" name="Picture 35" descr="A diagram of a number of colored squares&#10;&#10;Description automatically generated with medium confidence">
            <a:extLst>
              <a:ext uri="{FF2B5EF4-FFF2-40B4-BE49-F238E27FC236}">
                <a16:creationId xmlns:a16="http://schemas.microsoft.com/office/drawing/2014/main" id="{617CDC7D-8B7C-3D41-6676-169EB9FFC974}"/>
              </a:ext>
            </a:extLst>
          </p:cNvPr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8379300" y="3684486"/>
            <a:ext cx="1138888" cy="2707162"/>
          </a:xfrm>
          <a:prstGeom prst="rect">
            <a:avLst/>
          </a:prstGeom>
        </p:spPr>
      </p:pic>
      <p:sp>
        <p:nvSpPr>
          <p:cNvPr id="37" name="TextBox 36">
            <a:extLst>
              <a:ext uri="{FF2B5EF4-FFF2-40B4-BE49-F238E27FC236}">
                <a16:creationId xmlns:a16="http://schemas.microsoft.com/office/drawing/2014/main" id="{F6B3D01B-96FD-93C6-F736-DF77FF8E477C}"/>
              </a:ext>
            </a:extLst>
          </p:cNvPr>
          <p:cNvSpPr txBox="1"/>
          <p:nvPr/>
        </p:nvSpPr>
        <p:spPr>
          <a:xfrm rot="5400000">
            <a:off x="10033214" y="4836065"/>
            <a:ext cx="2887394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600" dirty="0"/>
              <a:t>Screening current density [A/m</a:t>
            </a:r>
            <a:r>
              <a:rPr lang="en-US" sz="1600" baseline="30000" dirty="0"/>
              <a:t>2</a:t>
            </a:r>
            <a:r>
              <a:rPr lang="en-US" sz="1600" dirty="0"/>
              <a:t>]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E1825EE6-5311-3DE2-D1D6-4F56F73D18FB}"/>
              </a:ext>
            </a:extLst>
          </p:cNvPr>
          <p:cNvSpPr txBox="1"/>
          <p:nvPr/>
        </p:nvSpPr>
        <p:spPr>
          <a:xfrm rot="16200000">
            <a:off x="6113408" y="4840448"/>
            <a:ext cx="3536609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600" dirty="0"/>
              <a:t>Power density [W/m,</a:t>
            </a:r>
            <a:r>
              <a:rPr lang="en-US" sz="1050" dirty="0"/>
              <a:t> integrated over cable x-sec</a:t>
            </a:r>
            <a:r>
              <a:rPr lang="en-US" sz="1600" dirty="0"/>
              <a:t>]</a:t>
            </a:r>
          </a:p>
        </p:txBody>
      </p:sp>
      <p:pic>
        <p:nvPicPr>
          <p:cNvPr id="7" name="Picture 2" descr="Little Beast Engineering logo.">
            <a:extLst>
              <a:ext uri="{FF2B5EF4-FFF2-40B4-BE49-F238E27FC236}">
                <a16:creationId xmlns:a16="http://schemas.microsoft.com/office/drawing/2014/main" id="{291766CD-F63B-F001-1F39-3422E32BBB2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01595" y="4677401"/>
            <a:ext cx="856633" cy="5540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 descr="A black text on a white background&#10;&#10;Description automatically generated">
            <a:extLst>
              <a:ext uri="{FF2B5EF4-FFF2-40B4-BE49-F238E27FC236}">
                <a16:creationId xmlns:a16="http://schemas.microsoft.com/office/drawing/2014/main" id="{902D6127-7ED2-5469-5033-4B55C1373C27}"/>
              </a:ext>
            </a:extLst>
          </p:cNvPr>
          <p:cNvPicPr>
            <a:picLocks noChangeAspect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79485" y="5064644"/>
            <a:ext cx="535201" cy="176440"/>
          </a:xfrm>
          <a:prstGeom prst="rect">
            <a:avLst/>
          </a:prstGeom>
        </p:spPr>
      </p:pic>
      <p:pic>
        <p:nvPicPr>
          <p:cNvPr id="11" name="Picture 10" descr="A red and black logo&#10;&#10;Description automatically generated">
            <a:extLst>
              <a:ext uri="{FF2B5EF4-FFF2-40B4-BE49-F238E27FC236}">
                <a16:creationId xmlns:a16="http://schemas.microsoft.com/office/drawing/2014/main" id="{5C65E544-A62A-E9D1-598B-282391372A92}"/>
              </a:ext>
            </a:extLst>
          </p:cNvPr>
          <p:cNvPicPr>
            <a:picLocks noChangeAspect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75837" y="241828"/>
            <a:ext cx="672572" cy="6725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923936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CB3784-BAD8-374A-4868-B06DE260F0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ReBCO</a:t>
            </a:r>
            <a:r>
              <a:rPr lang="en-US" dirty="0"/>
              <a:t> FCC-</a:t>
            </a:r>
            <a:r>
              <a:rPr lang="en-US" dirty="0" err="1"/>
              <a:t>hh</a:t>
            </a:r>
            <a:r>
              <a:rPr lang="en-US" dirty="0"/>
              <a:t> Dipole Scaling Exercise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0FB5710-22B1-210A-6917-97BA0FBA830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5326" y="1376773"/>
            <a:ext cx="7233680" cy="4644616"/>
          </a:xfrm>
        </p:spPr>
        <p:txBody>
          <a:bodyPr/>
          <a:lstStyle/>
          <a:p>
            <a:r>
              <a:rPr lang="en-US" dirty="0"/>
              <a:t>As expected, AC losses grow non-linearly with field due to larger field sweep and growth in coil-size.</a:t>
            </a:r>
          </a:p>
          <a:p>
            <a:r>
              <a:rPr lang="en-US" dirty="0"/>
              <a:t>In this study (for which all previous caveats and assumptions apply) AC losses increase 4-fold from 14 to 20 T.</a:t>
            </a:r>
          </a:p>
          <a:p>
            <a:r>
              <a:rPr lang="en-US" dirty="0"/>
              <a:t>Initial results indicate that losses decrease mildly towards lower temperatures.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907B1-39A4-9E87-D945-5416E6D17B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6963D4-5156-42CD-86D2-F9C48C35F25C}" type="datetime1">
              <a:rPr lang="de-CH" noProof="0" smtClean="0"/>
              <a:t>12.01.25</a:t>
            </a:fld>
            <a:endParaRPr lang="en-GB" noProof="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B4FAD64-4922-8EC5-43D0-3FC311ADA3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87F0616-752B-F65F-A920-096ED2E35B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18</a:t>
            </a:fld>
            <a:endParaRPr lang="en-GB" noProof="0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231C40C7-433E-004D-95DB-B1989E0B56A2}"/>
              </a:ext>
            </a:extLst>
          </p:cNvPr>
          <p:cNvGrpSpPr/>
          <p:nvPr/>
        </p:nvGrpSpPr>
        <p:grpSpPr>
          <a:xfrm>
            <a:off x="695325" y="3423949"/>
            <a:ext cx="2746375" cy="2672051"/>
            <a:chOff x="457200" y="2218943"/>
            <a:chExt cx="3492514" cy="3397998"/>
          </a:xfrm>
        </p:grpSpPr>
        <p:pic>
          <p:nvPicPr>
            <p:cNvPr id="8" name="Content Placeholder 5" descr="A screenshot of a screen&#10;&#10;Description automatically generated">
              <a:extLst>
                <a:ext uri="{FF2B5EF4-FFF2-40B4-BE49-F238E27FC236}">
                  <a16:creationId xmlns:a16="http://schemas.microsoft.com/office/drawing/2014/main" id="{F7C48441-ADC1-E110-63E3-BAEBCE5C34B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457200" y="2218943"/>
              <a:ext cx="1772348" cy="3324846"/>
            </a:xfrm>
            <a:prstGeom prst="rect">
              <a:avLst/>
            </a:prstGeom>
          </p:spPr>
        </p:pic>
        <p:pic>
          <p:nvPicPr>
            <p:cNvPr id="9" name="Picture 8" descr="A screenshot of a graph&#10;&#10;Description automatically generated">
              <a:extLst>
                <a:ext uri="{FF2B5EF4-FFF2-40B4-BE49-F238E27FC236}">
                  <a16:creationId xmlns:a16="http://schemas.microsoft.com/office/drawing/2014/main" id="{6A0AA4E4-985F-36A4-3360-33C0FA56286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253932" y="2292095"/>
              <a:ext cx="1695782" cy="3324846"/>
            </a:xfrm>
            <a:prstGeom prst="rect">
              <a:avLst/>
            </a:prstGeom>
          </p:spPr>
        </p:pic>
        <p:pic>
          <p:nvPicPr>
            <p:cNvPr id="10" name="Picture 9" descr="A diagram of a circle with red and blue lines&#10;&#10;Description automatically generated">
              <a:extLst>
                <a:ext uri="{FF2B5EF4-FFF2-40B4-BE49-F238E27FC236}">
                  <a16:creationId xmlns:a16="http://schemas.microsoft.com/office/drawing/2014/main" id="{AD68A35D-77AE-FAA4-2592-4761342D6AB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92673" y="2349765"/>
              <a:ext cx="1736875" cy="1640065"/>
            </a:xfrm>
            <a:prstGeom prst="rect">
              <a:avLst/>
            </a:prstGeom>
          </p:spPr>
        </p:pic>
      </p:grpSp>
      <p:pic>
        <p:nvPicPr>
          <p:cNvPr id="13" name="Picture 12" descr="A graph of a function&#10;&#10;Description automatically generated">
            <a:extLst>
              <a:ext uri="{FF2B5EF4-FFF2-40B4-BE49-F238E27FC236}">
                <a16:creationId xmlns:a16="http://schemas.microsoft.com/office/drawing/2014/main" id="{2F5B8DED-7820-0899-C25F-B42BAE7F2628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10764" y="3546449"/>
            <a:ext cx="3720629" cy="2733908"/>
          </a:xfrm>
          <a:prstGeom prst="rect">
            <a:avLst/>
          </a:prstGeom>
        </p:spPr>
      </p:pic>
      <p:grpSp>
        <p:nvGrpSpPr>
          <p:cNvPr id="23" name="Group 22">
            <a:extLst>
              <a:ext uri="{FF2B5EF4-FFF2-40B4-BE49-F238E27FC236}">
                <a16:creationId xmlns:a16="http://schemas.microsoft.com/office/drawing/2014/main" id="{18FB7F16-C3BD-C3D1-E429-808CBE51918E}"/>
              </a:ext>
            </a:extLst>
          </p:cNvPr>
          <p:cNvGrpSpPr/>
          <p:nvPr/>
        </p:nvGrpSpPr>
        <p:grpSpPr>
          <a:xfrm>
            <a:off x="8739797" y="309411"/>
            <a:ext cx="856633" cy="563683"/>
            <a:chOff x="10652567" y="893058"/>
            <a:chExt cx="856633" cy="563683"/>
          </a:xfrm>
        </p:grpSpPr>
        <p:pic>
          <p:nvPicPr>
            <p:cNvPr id="16" name="Picture 2" descr="Little Beast Engineering logo.">
              <a:extLst>
                <a:ext uri="{FF2B5EF4-FFF2-40B4-BE49-F238E27FC236}">
                  <a16:creationId xmlns:a16="http://schemas.microsoft.com/office/drawing/2014/main" id="{14F0B36C-CDC9-3C61-E70A-0A2F1A5D016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652567" y="893058"/>
              <a:ext cx="856633" cy="55407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7" name="Picture 16" descr="A black text on a white background&#10;&#10;Description automatically generated">
              <a:extLst>
                <a:ext uri="{FF2B5EF4-FFF2-40B4-BE49-F238E27FC236}">
                  <a16:creationId xmlns:a16="http://schemas.microsoft.com/office/drawing/2014/main" id="{CC7B7854-01D8-2AD8-F821-22294CCAFAAF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930457" y="1280301"/>
              <a:ext cx="535201" cy="176440"/>
            </a:xfrm>
            <a:prstGeom prst="rect">
              <a:avLst/>
            </a:prstGeom>
          </p:spPr>
        </p:pic>
      </p:grpSp>
      <p:pic>
        <p:nvPicPr>
          <p:cNvPr id="18" name="Picture 17" descr="A red and black logo&#10;&#10;Description automatically generated">
            <a:extLst>
              <a:ext uri="{FF2B5EF4-FFF2-40B4-BE49-F238E27FC236}">
                <a16:creationId xmlns:a16="http://schemas.microsoft.com/office/drawing/2014/main" id="{67203A4A-C152-46F8-335A-C00F9EE1091F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75837" y="241828"/>
            <a:ext cx="672572" cy="672572"/>
          </a:xfrm>
          <a:prstGeom prst="rect">
            <a:avLst/>
          </a:prstGeom>
        </p:spPr>
      </p:pic>
      <p:pic>
        <p:nvPicPr>
          <p:cNvPr id="20" name="Picture 19" descr="A graph with red and blue lines&#10;&#10;Description automatically generated">
            <a:extLst>
              <a:ext uri="{FF2B5EF4-FFF2-40B4-BE49-F238E27FC236}">
                <a16:creationId xmlns:a16="http://schemas.microsoft.com/office/drawing/2014/main" id="{9548F2CC-7D5D-CFCF-ECFF-7B9B92734E10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13820" y="3546449"/>
            <a:ext cx="3881206" cy="2837871"/>
          </a:xfrm>
          <a:prstGeom prst="rect">
            <a:avLst/>
          </a:prstGeom>
        </p:spPr>
      </p:pic>
      <p:pic>
        <p:nvPicPr>
          <p:cNvPr id="22" name="Picture 21" descr="A screenshot of a diagram&#10;&#10;Description automatically generated">
            <a:extLst>
              <a:ext uri="{FF2B5EF4-FFF2-40B4-BE49-F238E27FC236}">
                <a16:creationId xmlns:a16="http://schemas.microsoft.com/office/drawing/2014/main" id="{6EC4D920-0B90-F16C-1DF2-20788E545F55}"/>
              </a:ext>
            </a:extLst>
          </p:cNvPr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63365" y="975047"/>
            <a:ext cx="4065349" cy="26003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921460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B3D5273-9B6E-B15F-8633-C81EBB6D51E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7B0574-EAE5-BCD3-31AC-BBBB75BBED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ReBCO</a:t>
            </a:r>
            <a:r>
              <a:rPr lang="en-US" dirty="0"/>
              <a:t> FCC-</a:t>
            </a:r>
            <a:r>
              <a:rPr lang="en-US" dirty="0" err="1"/>
              <a:t>hh</a:t>
            </a:r>
            <a:r>
              <a:rPr lang="en-US" dirty="0"/>
              <a:t> Dipole Scaling Exercise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E11B3C-EA72-89D4-0354-E8753047D5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5325" y="1376773"/>
            <a:ext cx="7000875" cy="4644616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In this study, a strong screening effect is observed. Multiple cycles are needed to reach reproducible conditions.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Experimental validation is of the essence.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Local correction schemes will be required.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How much can be achieved with beam-based feedback and possibly AI models?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D5C3462-3235-B1BF-2A40-DF7FB921C8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6963D4-5156-42CD-86D2-F9C48C35F25C}" type="datetime1">
              <a:rPr lang="de-CH" noProof="0" smtClean="0"/>
              <a:t>12.01.25</a:t>
            </a:fld>
            <a:endParaRPr lang="en-GB" noProof="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776C5FB-FE3F-38F1-C281-0328440522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F976B69-E963-5D0A-2E7E-19B01C268F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19</a:t>
            </a:fld>
            <a:endParaRPr lang="en-GB" noProof="0" dirty="0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0D9EFAB2-AE83-65F5-8C99-897937EB753B}"/>
              </a:ext>
            </a:extLst>
          </p:cNvPr>
          <p:cNvGrpSpPr/>
          <p:nvPr/>
        </p:nvGrpSpPr>
        <p:grpSpPr>
          <a:xfrm>
            <a:off x="7848600" y="482592"/>
            <a:ext cx="2684698" cy="6097112"/>
            <a:chOff x="4572000" y="2008255"/>
            <a:chExt cx="2032000" cy="4614795"/>
          </a:xfrm>
        </p:grpSpPr>
        <p:pic>
          <p:nvPicPr>
            <p:cNvPr id="13" name="Content Placeholder 5">
              <a:extLst>
                <a:ext uri="{FF2B5EF4-FFF2-40B4-BE49-F238E27FC236}">
                  <a16:creationId xmlns:a16="http://schemas.microsoft.com/office/drawing/2014/main" id="{79A0B974-DCFD-8241-94E6-B13DEAD3263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605453" y="2008255"/>
              <a:ext cx="1940314" cy="1649583"/>
            </a:xfrm>
            <a:prstGeom prst="rect">
              <a:avLst/>
            </a:prstGeom>
          </p:spPr>
        </p:pic>
        <p:pic>
          <p:nvPicPr>
            <p:cNvPr id="14" name="Picture 13" descr="A graph of different colored lines&#10;&#10;Description automatically generated">
              <a:extLst>
                <a:ext uri="{FF2B5EF4-FFF2-40B4-BE49-F238E27FC236}">
                  <a16:creationId xmlns:a16="http://schemas.microsoft.com/office/drawing/2014/main" id="{E4D3F38C-AA6A-1391-8C19-EF7A69FE5DE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572000" y="3429000"/>
              <a:ext cx="2032000" cy="3194050"/>
            </a:xfrm>
            <a:prstGeom prst="rect">
              <a:avLst/>
            </a:prstGeom>
          </p:spPr>
        </p:pic>
      </p:grpSp>
      <p:pic>
        <p:nvPicPr>
          <p:cNvPr id="15" name="Picture 14">
            <a:extLst>
              <a:ext uri="{FF2B5EF4-FFF2-40B4-BE49-F238E27FC236}">
                <a16:creationId xmlns:a16="http://schemas.microsoft.com/office/drawing/2014/main" id="{D0906F40-32A3-6011-1017-2161E3ACE6A4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05200" y="3386985"/>
            <a:ext cx="3776046" cy="2825996"/>
          </a:xfrm>
          <a:prstGeom prst="rect">
            <a:avLst/>
          </a:prstGeom>
        </p:spPr>
      </p:pic>
      <p:pic>
        <p:nvPicPr>
          <p:cNvPr id="16" name="Picture 2" descr="Little Beast Engineering logo.">
            <a:extLst>
              <a:ext uri="{FF2B5EF4-FFF2-40B4-BE49-F238E27FC236}">
                <a16:creationId xmlns:a16="http://schemas.microsoft.com/office/drawing/2014/main" id="{7325419C-7EB9-3677-38ED-E525F7BA577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652567" y="893058"/>
            <a:ext cx="856633" cy="5540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16" descr="A black text on a white background&#10;&#10;Description automatically generated">
            <a:extLst>
              <a:ext uri="{FF2B5EF4-FFF2-40B4-BE49-F238E27FC236}">
                <a16:creationId xmlns:a16="http://schemas.microsoft.com/office/drawing/2014/main" id="{20165AA7-2B3C-F21C-1EC2-63FB683A96C5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30457" y="1280301"/>
            <a:ext cx="535201" cy="176440"/>
          </a:xfrm>
          <a:prstGeom prst="rect">
            <a:avLst/>
          </a:prstGeom>
        </p:spPr>
      </p:pic>
      <p:pic>
        <p:nvPicPr>
          <p:cNvPr id="18" name="Picture 17" descr="A red and black logo&#10;&#10;Description automatically generated">
            <a:extLst>
              <a:ext uri="{FF2B5EF4-FFF2-40B4-BE49-F238E27FC236}">
                <a16:creationId xmlns:a16="http://schemas.microsoft.com/office/drawing/2014/main" id="{2E51E2F8-2B2E-19CA-4EBB-742811E6AC5F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75837" y="241828"/>
            <a:ext cx="672572" cy="6725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2296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F615A9C-0A9F-11D3-0984-01BC6F179F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5E6CB-B32D-41BB-A431-31ACE27797AC}" type="datetime1">
              <a:rPr lang="de-CH" noProof="0" smtClean="0"/>
              <a:t>12.01.25</a:t>
            </a:fld>
            <a:endParaRPr lang="en-GB" noProof="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EB90AB2-FF2B-EADC-8A1B-BE84E84133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70F1DB4-6820-2097-7681-53F2210AF2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2</a:t>
            </a:fld>
            <a:endParaRPr lang="en-GB" noProof="0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E19598CB-970F-CC10-CC5C-6421950E06C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CHART 2016-2019</a:t>
            </a:r>
          </a:p>
        </p:txBody>
      </p:sp>
      <p:pic>
        <p:nvPicPr>
          <p:cNvPr id="8" name="Picture 7" descr="A red and black logo&#10;&#10;Description automatically generated">
            <a:extLst>
              <a:ext uri="{FF2B5EF4-FFF2-40B4-BE49-F238E27FC236}">
                <a16:creationId xmlns:a16="http://schemas.microsoft.com/office/drawing/2014/main" id="{9AC2E613-2863-CAC9-28DE-5930FB11C50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5325" y="2143280"/>
            <a:ext cx="1285720" cy="12857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186349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7DFBAE-A6B5-F43B-5346-58F1C8E9A0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HTS subscale preliminary work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E43C483-7CBF-1BA3-4124-854690151C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6963D4-5156-42CD-86D2-F9C48C35F25C}" type="datetime1">
              <a:rPr lang="de-CH" noProof="0" smtClean="0"/>
              <a:t>12.01.25</a:t>
            </a:fld>
            <a:endParaRPr lang="en-GB" noProof="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E8E376F-18DB-AFC9-B4A3-DC035FEF01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596043F-FCF8-08A1-9CB2-B628E621CD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20</a:t>
            </a:fld>
            <a:endParaRPr lang="en-GB" noProof="0" dirty="0"/>
          </a:p>
        </p:txBody>
      </p:sp>
      <p:pic>
        <p:nvPicPr>
          <p:cNvPr id="7" name="Picture 6" descr="A red and black logo&#10;&#10;Description automatically generated">
            <a:extLst>
              <a:ext uri="{FF2B5EF4-FFF2-40B4-BE49-F238E27FC236}">
                <a16:creationId xmlns:a16="http://schemas.microsoft.com/office/drawing/2014/main" id="{23AC1C7A-E7C5-C3F3-4045-3FA81E689AF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75837" y="241828"/>
            <a:ext cx="672572" cy="672572"/>
          </a:xfrm>
          <a:prstGeom prst="rect">
            <a:avLst/>
          </a:prstGeom>
        </p:spPr>
      </p:pic>
      <p:pic>
        <p:nvPicPr>
          <p:cNvPr id="8" name="Picture 7" descr="A machine with wires and cables&#10;&#10;Description automatically generated">
            <a:extLst>
              <a:ext uri="{FF2B5EF4-FFF2-40B4-BE49-F238E27FC236}">
                <a16:creationId xmlns:a16="http://schemas.microsoft.com/office/drawing/2014/main" id="{A5DA81FF-494A-6394-0646-146D2327E985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1713095" y="4173639"/>
            <a:ext cx="3442789" cy="1853294"/>
          </a:xfrm>
          <a:prstGeom prst="rect">
            <a:avLst/>
          </a:prstGeom>
        </p:spPr>
      </p:pic>
      <p:pic>
        <p:nvPicPr>
          <p:cNvPr id="10" name="Picture 9" descr="A machine with gears on it&#10;&#10;Description automatically generated">
            <a:extLst>
              <a:ext uri="{FF2B5EF4-FFF2-40B4-BE49-F238E27FC236}">
                <a16:creationId xmlns:a16="http://schemas.microsoft.com/office/drawing/2014/main" id="{995855F1-992F-BC5A-86C1-B4E2967249E9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104163" y="4133473"/>
            <a:ext cx="1524000" cy="2114927"/>
          </a:xfrm>
          <a:prstGeom prst="rect">
            <a:avLst/>
          </a:prstGeom>
        </p:spPr>
      </p:pic>
      <p:pic>
        <p:nvPicPr>
          <p:cNvPr id="12" name="Picture 11" descr="A machine with a bottle and a machine with a bottle&#10;&#10;Description automatically generated with medium confidence">
            <a:extLst>
              <a:ext uri="{FF2B5EF4-FFF2-40B4-BE49-F238E27FC236}">
                <a16:creationId xmlns:a16="http://schemas.microsoft.com/office/drawing/2014/main" id="{29B11D46-A9A0-417E-613C-7A2E3BAAD429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7779" b="96111" l="1315" r="95003">
                        <a14:foregroundMark x1="6443" y1="81331" x2="6443" y2="81331"/>
                        <a14:foregroundMark x1="1315" y1="80467" x2="1315" y2="80467"/>
                        <a14:foregroundMark x1="45628" y1="7865" x2="45628" y2="7865"/>
                        <a14:foregroundMark x1="57594" y1="62921" x2="57594" y2="62921"/>
                        <a14:foregroundMark x1="63642" y1="58513" x2="63642" y2="58513"/>
                        <a14:foregroundMark x1="58514" y1="58773" x2="58514" y2="58773"/>
                        <a14:foregroundMark x1="57857" y1="62316" x2="57857" y2="62316"/>
                        <a14:foregroundMark x1="63642" y1="59378" x2="63642" y2="59378"/>
                        <a14:foregroundMark x1="69888" y1="60242" x2="69888" y2="60242"/>
                        <a14:foregroundMark x1="70546" y1="60242" x2="70546" y2="60242"/>
                        <a14:foregroundMark x1="71861" y1="60847" x2="71861" y2="60847"/>
                        <a14:foregroundMark x1="74293" y1="60588" x2="74293" y2="60588"/>
                        <a14:foregroundMark x1="76068" y1="60242" x2="76068" y2="60242"/>
                        <a14:foregroundMark x1="76068" y1="59983" x2="76068" y2="59983"/>
                        <a14:foregroundMark x1="77186" y1="59723" x2="77186" y2="59723"/>
                        <a14:foregroundMark x1="81197" y1="66984" x2="81197" y2="66984"/>
                        <a14:foregroundMark x1="66995" y1="85134" x2="66995" y2="85134"/>
                        <a14:foregroundMark x1="69231" y1="85998" x2="69231" y2="85998"/>
                        <a14:foregroundMark x1="72124" y1="96283" x2="72124" y2="96283"/>
                        <a14:foregroundMark x1="86325" y1="65774" x2="86325" y2="65774"/>
                        <a14:foregroundMark x1="85733" y1="65428" x2="85733" y2="65428"/>
                        <a14:foregroundMark x1="85207" y1="65169" x2="85207" y2="65169"/>
                        <a14:foregroundMark x1="84813" y1="64996" x2="84813" y2="64996"/>
                        <a14:foregroundMark x1="87048" y1="66206" x2="87048" y2="66206"/>
                        <a14:foregroundMark x1="85404" y1="65428" x2="89349" y2="67416"/>
                        <a14:foregroundMark x1="90993" y1="69317" x2="90993" y2="69317"/>
                        <a14:foregroundMark x1="95003" y1="79862" x2="95003" y2="79862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79689" y="186706"/>
            <a:ext cx="5064773" cy="3851894"/>
          </a:xfrm>
          <a:prstGeom prst="rect">
            <a:avLst/>
          </a:prstGeom>
        </p:spPr>
      </p:pic>
      <p:pic>
        <p:nvPicPr>
          <p:cNvPr id="14" name="Picture 13" descr="A machine with gears and wires&#10;&#10;Description automatically generated">
            <a:extLst>
              <a:ext uri="{FF2B5EF4-FFF2-40B4-BE49-F238E27FC236}">
                <a16:creationId xmlns:a16="http://schemas.microsoft.com/office/drawing/2014/main" id="{F29C7BC2-0649-3018-7414-44F085A771DB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6436424" y="3512041"/>
            <a:ext cx="3393375" cy="3117359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D5545E1-8BDC-1802-0D1D-B3A0A3E6E7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5326" y="1219200"/>
            <a:ext cx="6290340" cy="4644616"/>
          </a:xfrm>
        </p:spPr>
        <p:txBody>
          <a:bodyPr/>
          <a:lstStyle/>
          <a:p>
            <a:r>
              <a:rPr lang="en-US" dirty="0"/>
              <a:t>Goals: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Re-use </a:t>
            </a:r>
            <a:r>
              <a:rPr lang="en-US" dirty="0" err="1"/>
              <a:t>subSMCC</a:t>
            </a:r>
            <a:r>
              <a:rPr lang="en-US" dirty="0"/>
              <a:t> design and structure for 6-8 T </a:t>
            </a:r>
            <a:r>
              <a:rPr lang="en-US" dirty="0" err="1"/>
              <a:t>ReBCO</a:t>
            </a:r>
            <a:r>
              <a:rPr lang="en-US" dirty="0"/>
              <a:t> magnet (6-8 tapes).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Dry or soldered </a:t>
            </a:r>
            <a:r>
              <a:rPr lang="en-US" dirty="0" err="1"/>
              <a:t>ReBCO</a:t>
            </a:r>
            <a:r>
              <a:rPr lang="en-US" dirty="0"/>
              <a:t> insulated tapes-stack cable.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SMCC magnet with apertures for field quality measurements.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Experimental and numerical protection studies.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Reproducibility study.</a:t>
            </a:r>
          </a:p>
        </p:txBody>
      </p:sp>
    </p:spTree>
    <p:extLst>
      <p:ext uri="{BB962C8B-B14F-4D97-AF65-F5344CB8AC3E}">
        <p14:creationId xmlns:p14="http://schemas.microsoft.com/office/powerpoint/2010/main" val="369258934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629F3AF-3DEB-636F-4D38-73D973C7B05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3AD8A47A-AC20-F375-B48D-0CB1F49252A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5325" y="990600"/>
            <a:ext cx="10801349" cy="4644616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BNL: </a:t>
            </a:r>
            <a:r>
              <a:rPr lang="en-US" sz="1400" dirty="0" err="1"/>
              <a:t>BigBOX</a:t>
            </a:r>
            <a:r>
              <a:rPr lang="en-US" sz="1400" dirty="0"/>
              <a:t> testing, common coil design for US-MDP 20-T design study (DA extra hours)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CEA: Rutherford cable geometrical models and meshes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400" dirty="0"/>
              <a:t>CERN TE-MPE: protection simulations, 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400" dirty="0"/>
              <a:t>CERN TE-MSC: LTS conductor procurement and characterization, assistance in coil reaction, magnet testing,</a:t>
            </a:r>
            <a:br>
              <a:rPr lang="en-US" sz="1400" dirty="0"/>
            </a:br>
            <a:r>
              <a:rPr lang="en-US" sz="1400" dirty="0"/>
              <a:t>cold magnetic measurements, BOX program, etc.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400" dirty="0"/>
              <a:t>CERN TE-CRG: FCC-hh@20 K sustainability study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400" dirty="0"/>
              <a:t>EPFL SPC: ASC on campus, material characterization, coil winding, pre-tinning, forced-flow cooling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400" dirty="0"/>
              <a:t>ETHZ D-MAT SMG: resin development, LTS coil composite characterization and const. modeling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400" dirty="0"/>
              <a:t>ETHZ D-MAVT </a:t>
            </a:r>
            <a:r>
              <a:rPr lang="en-US" sz="1400" dirty="0" err="1"/>
              <a:t>pd|z</a:t>
            </a:r>
            <a:r>
              <a:rPr lang="en-US" sz="1400" dirty="0"/>
              <a:t>: AM for structural coil parts in Nb3Sn magnets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400" dirty="0"/>
              <a:t>ETHZ D-ITET EE: Model-Based Systems Engineering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400" dirty="0"/>
              <a:t>ETHZ D-ITET PES: Cryogenic power converters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FNAL: materials exchange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400" dirty="0"/>
              <a:t>LBNL: subscale cables, exchanges on materials R&amp;D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400" dirty="0"/>
              <a:t>PSI Magnet section: Laboratory construction and services, cryogen-free test station, </a:t>
            </a:r>
            <a:br>
              <a:rPr lang="en-US" sz="1400" dirty="0"/>
            </a:br>
            <a:r>
              <a:rPr lang="en-US" sz="1400" dirty="0"/>
              <a:t>HTS4 FQ measurement, manufacturing aid in times of need.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400" dirty="0"/>
              <a:t>PSI Spectroscopy of Quantum Materials: manipulator head for ACCESS2.0 beam line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400" dirty="0"/>
              <a:t>PSI Neutron Scattering: split solenoid cryostat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400" dirty="0" err="1"/>
              <a:t>UniGE</a:t>
            </a:r>
            <a:r>
              <a:rPr lang="en-US" sz="1400" dirty="0"/>
              <a:t>: Metal-Insulator Switching Materials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err="1"/>
              <a:t>uTwente</a:t>
            </a:r>
            <a:r>
              <a:rPr lang="en-US" sz="1400" dirty="0"/>
              <a:t>: BOX program, HTS coils AC measurements</a:t>
            </a:r>
          </a:p>
          <a:p>
            <a:endParaRPr lang="en-US" sz="14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869AB11-9FB4-0D74-DD18-D4BEBF8D9E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6963D4-5156-42CD-86D2-F9C48C35F25C}" type="datetime1">
              <a:rPr lang="de-CH" noProof="0" smtClean="0"/>
              <a:t>12.01.25</a:t>
            </a:fld>
            <a:endParaRPr lang="en-GB" noProof="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9B63CFF-C112-2D36-CFC4-AF91124EC0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F71555-57A3-C48C-0CE3-6D2A128D0D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21</a:t>
            </a:fld>
            <a:endParaRPr lang="en-GB" noProof="0" dirty="0"/>
          </a:p>
        </p:txBody>
      </p:sp>
      <p:sp>
        <p:nvSpPr>
          <p:cNvPr id="13" name="Title 12">
            <a:extLst>
              <a:ext uri="{FF2B5EF4-FFF2-40B4-BE49-F238E27FC236}">
                <a16:creationId xmlns:a16="http://schemas.microsoft.com/office/drawing/2014/main" id="{DD1811F2-8D99-F614-B20C-0C35D9E729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CHART2 Collaborations</a:t>
            </a:r>
            <a:br>
              <a:rPr lang="en-US" dirty="0"/>
            </a:br>
            <a:endParaRPr lang="en-US" dirty="0"/>
          </a:p>
        </p:txBody>
      </p:sp>
      <p:pic>
        <p:nvPicPr>
          <p:cNvPr id="2" name="Picture 1" descr="A red and black logo&#10;&#10;Description automatically generated">
            <a:extLst>
              <a:ext uri="{FF2B5EF4-FFF2-40B4-BE49-F238E27FC236}">
                <a16:creationId xmlns:a16="http://schemas.microsoft.com/office/drawing/2014/main" id="{DF219B31-0EB2-DE6B-746A-47AFA8B5EF3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75837" y="241828"/>
            <a:ext cx="672572" cy="6725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427836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FB7A210-C92A-C0B1-0258-5E41FB8ACFC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145036B-05F0-454A-DC5E-30556176D7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22</a:t>
            </a:fld>
            <a:endParaRPr lang="de-DE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4390ADA-F62C-4579-399B-29EFE63F6AD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CHART 2025-2028</a:t>
            </a:r>
          </a:p>
        </p:txBody>
      </p:sp>
      <p:pic>
        <p:nvPicPr>
          <p:cNvPr id="2" name="Picture 1" descr="A red and black logo&#10;&#10;Description automatically generated">
            <a:extLst>
              <a:ext uri="{FF2B5EF4-FFF2-40B4-BE49-F238E27FC236}">
                <a16:creationId xmlns:a16="http://schemas.microsoft.com/office/drawing/2014/main" id="{C04F0522-63D2-4404-FB86-C40202961CD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5325" y="2143280"/>
            <a:ext cx="1285720" cy="12857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384229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1">
            <a:extLst>
              <a:ext uri="{FF2B5EF4-FFF2-40B4-BE49-F238E27FC236}">
                <a16:creationId xmlns:a16="http://schemas.microsoft.com/office/drawing/2014/main" id="{DCE05FA3-CAE0-5CE9-6B49-D0C5DF0BED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325" y="278296"/>
            <a:ext cx="8964613" cy="810444"/>
          </a:xfrm>
        </p:spPr>
        <p:txBody>
          <a:bodyPr/>
          <a:lstStyle/>
          <a:p>
            <a:r>
              <a:rPr lang="en-US" dirty="0"/>
              <a:t>CHART MagDev3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19728FE-8CE7-AE07-5757-B2D8BCD1ACD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875837" y="6404573"/>
            <a:ext cx="1620837" cy="144016"/>
          </a:xfrm>
        </p:spPr>
        <p:txBody>
          <a:bodyPr anchor="t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fld id="{F60BA4C1-9D90-413F-BC8E-FC708948DF54}" type="datetime1">
              <a:rPr lang="de-CH" noProof="0" smtClean="0"/>
              <a:pPr>
                <a:lnSpc>
                  <a:spcPct val="90000"/>
                </a:lnSpc>
                <a:spcAft>
                  <a:spcPts val="600"/>
                </a:spcAft>
              </a:pPr>
              <a:t>12.01.25</a:t>
            </a:fld>
            <a:endParaRPr lang="en-GB" noProof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CD5CE48-BDB2-726D-6212-14D8754C54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614487" y="6404573"/>
            <a:ext cx="8045451" cy="144016"/>
          </a:xfrm>
        </p:spPr>
        <p:txBody>
          <a:bodyPr anchor="t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noProof="0" dirty="0"/>
              <a:t>PSI Center for Accelerator Science and Engineering</a:t>
            </a:r>
            <a:endParaRPr lang="en-GB" noProof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4F462C5-B6B6-E495-4A8C-77E8CE38A2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95325" y="6404573"/>
            <a:ext cx="703263" cy="144016"/>
          </a:xfrm>
        </p:spPr>
        <p:txBody>
          <a:bodyPr anchor="t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fld id="{442AD375-037F-43D0-B059-5172DA06796A}" type="slidenum">
              <a:rPr lang="en-GB" noProof="0" smtClean="0"/>
              <a:pPr>
                <a:lnSpc>
                  <a:spcPct val="90000"/>
                </a:lnSpc>
                <a:spcAft>
                  <a:spcPts val="600"/>
                </a:spcAft>
              </a:pPr>
              <a:t>23</a:t>
            </a:fld>
            <a:endParaRPr lang="en-GB" noProof="0"/>
          </a:p>
        </p:txBody>
      </p:sp>
      <p:sp>
        <p:nvSpPr>
          <p:cNvPr id="19" name="Content Placeholder 6">
            <a:extLst>
              <a:ext uri="{FF2B5EF4-FFF2-40B4-BE49-F238E27FC236}">
                <a16:creationId xmlns:a16="http://schemas.microsoft.com/office/drawing/2014/main" id="{87FACE15-12B0-0DF8-F32D-7659B173C62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5325" y="1376773"/>
            <a:ext cx="6391275" cy="4644616"/>
          </a:xfrm>
        </p:spPr>
        <p:txBody>
          <a:bodyPr/>
          <a:lstStyle/>
          <a:p>
            <a:endParaRPr lang="en-US" sz="1800" dirty="0"/>
          </a:p>
          <a:p>
            <a:r>
              <a:rPr lang="en-US" sz="1800" dirty="0"/>
              <a:t>Main goals: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b="1" dirty="0">
                <a:solidFill>
                  <a:srgbClr val="0070C0"/>
                </a:solidFill>
              </a:rPr>
              <a:t>Demonstrate LTS baseline technology for FCC-</a:t>
            </a:r>
            <a:r>
              <a:rPr lang="en-US" sz="1800" b="1" dirty="0" err="1">
                <a:solidFill>
                  <a:srgbClr val="0070C0"/>
                </a:solidFill>
              </a:rPr>
              <a:t>hh</a:t>
            </a:r>
            <a:r>
              <a:rPr lang="en-US" sz="1800" b="1" dirty="0">
                <a:solidFill>
                  <a:srgbClr val="0070C0"/>
                </a:solidFill>
              </a:rPr>
              <a:t> as soon as possible.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b="1" dirty="0">
                <a:solidFill>
                  <a:schemeClr val="accent3"/>
                </a:solidFill>
              </a:rPr>
              <a:t>Develop HTS accelerator-magnet technology as if our future depended on it.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800" b="1" dirty="0">
              <a:solidFill>
                <a:schemeClr val="accent3"/>
              </a:solidFill>
            </a:endParaRPr>
          </a:p>
          <a:p>
            <a:endParaRPr lang="en-US" sz="1800" dirty="0"/>
          </a:p>
        </p:txBody>
      </p:sp>
      <p:pic>
        <p:nvPicPr>
          <p:cNvPr id="7" name="Content Placeholder 38" descr="A logo with blue text&#10;&#10;Description automatically generated">
            <a:extLst>
              <a:ext uri="{FF2B5EF4-FFF2-40B4-BE49-F238E27FC236}">
                <a16:creationId xmlns:a16="http://schemas.microsoft.com/office/drawing/2014/main" id="{94722E98-5238-6402-9A06-EB4D6091630E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91400" y="210876"/>
            <a:ext cx="1437579" cy="577657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3E27BB10-6863-E83C-D8B6-E827DBD7831F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69919" y="234067"/>
            <a:ext cx="1389855" cy="49169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6ACDF623-444F-DE80-26AF-F5F05E2EA4F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02601" y="1339987"/>
            <a:ext cx="3114674" cy="44076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852384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1">
            <a:extLst>
              <a:ext uri="{FF2B5EF4-FFF2-40B4-BE49-F238E27FC236}">
                <a16:creationId xmlns:a16="http://schemas.microsoft.com/office/drawing/2014/main" id="{DCE05FA3-CAE0-5CE9-6B49-D0C5DF0BED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325" y="278296"/>
            <a:ext cx="8964613" cy="810444"/>
          </a:xfrm>
        </p:spPr>
        <p:txBody>
          <a:bodyPr/>
          <a:lstStyle/>
          <a:p>
            <a:r>
              <a:rPr lang="en-US" dirty="0"/>
              <a:t>CHART MagDev3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19728FE-8CE7-AE07-5757-B2D8BCD1ACD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875837" y="6404573"/>
            <a:ext cx="1620837" cy="144016"/>
          </a:xfrm>
        </p:spPr>
        <p:txBody>
          <a:bodyPr anchor="t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fld id="{F60BA4C1-9D90-413F-BC8E-FC708948DF54}" type="datetime1">
              <a:rPr lang="de-CH" noProof="0" smtClean="0"/>
              <a:pPr>
                <a:lnSpc>
                  <a:spcPct val="90000"/>
                </a:lnSpc>
                <a:spcAft>
                  <a:spcPts val="600"/>
                </a:spcAft>
              </a:pPr>
              <a:t>12.01.25</a:t>
            </a:fld>
            <a:endParaRPr lang="en-GB" noProof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CD5CE48-BDB2-726D-6212-14D8754C54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614487" y="6404573"/>
            <a:ext cx="8045451" cy="144016"/>
          </a:xfrm>
        </p:spPr>
        <p:txBody>
          <a:bodyPr anchor="t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noProof="0" dirty="0"/>
              <a:t>PSI Center for Accelerator Science and Engineering</a:t>
            </a:r>
            <a:endParaRPr lang="en-GB" noProof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4F462C5-B6B6-E495-4A8C-77E8CE38A2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95325" y="6404573"/>
            <a:ext cx="703263" cy="144016"/>
          </a:xfrm>
        </p:spPr>
        <p:txBody>
          <a:bodyPr anchor="t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fld id="{442AD375-037F-43D0-B059-5172DA06796A}" type="slidenum">
              <a:rPr lang="en-GB" noProof="0" smtClean="0"/>
              <a:pPr>
                <a:lnSpc>
                  <a:spcPct val="90000"/>
                </a:lnSpc>
                <a:spcAft>
                  <a:spcPts val="600"/>
                </a:spcAft>
              </a:pPr>
              <a:t>24</a:t>
            </a:fld>
            <a:endParaRPr lang="en-GB" noProof="0"/>
          </a:p>
        </p:txBody>
      </p:sp>
      <p:pic>
        <p:nvPicPr>
          <p:cNvPr id="10" name="Picture 9" descr="A chart with colorful boxes&#10;&#10;Description automatically generated">
            <a:extLst>
              <a:ext uri="{FF2B5EF4-FFF2-40B4-BE49-F238E27FC236}">
                <a16:creationId xmlns:a16="http://schemas.microsoft.com/office/drawing/2014/main" id="{D280EBD3-216C-8D66-C44F-73084747FA6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62400" y="829660"/>
            <a:ext cx="7861675" cy="5345940"/>
          </a:xfrm>
          <a:prstGeom prst="rect">
            <a:avLst/>
          </a:prstGeom>
          <a:noFill/>
        </p:spPr>
      </p:pic>
      <p:sp>
        <p:nvSpPr>
          <p:cNvPr id="19" name="Content Placeholder 6">
            <a:extLst>
              <a:ext uri="{FF2B5EF4-FFF2-40B4-BE49-F238E27FC236}">
                <a16:creationId xmlns:a16="http://schemas.microsoft.com/office/drawing/2014/main" id="{87FACE15-12B0-0DF8-F32D-7659B173C62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5326" y="1376773"/>
            <a:ext cx="3038474" cy="4644616"/>
          </a:xfrm>
        </p:spPr>
        <p:txBody>
          <a:bodyPr/>
          <a:lstStyle/>
          <a:p>
            <a:r>
              <a:rPr lang="en-US" sz="1800" dirty="0"/>
              <a:t>Discussions with CERN- hosted HFM </a:t>
            </a:r>
            <a:r>
              <a:rPr lang="en-US" sz="1800" dirty="0" err="1"/>
              <a:t>Programme</a:t>
            </a:r>
            <a:r>
              <a:rPr lang="en-US" sz="1800" dirty="0"/>
              <a:t> and CHART started.</a:t>
            </a:r>
          </a:p>
        </p:txBody>
      </p:sp>
      <p:pic>
        <p:nvPicPr>
          <p:cNvPr id="5" name="Content Placeholder 38" descr="A logo with blue text&#10;&#10;Description automatically generated">
            <a:extLst>
              <a:ext uri="{FF2B5EF4-FFF2-40B4-BE49-F238E27FC236}">
                <a16:creationId xmlns:a16="http://schemas.microsoft.com/office/drawing/2014/main" id="{B33FEF43-9AEC-C541-52F3-D5FEACEDC86B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5325" y="2715812"/>
            <a:ext cx="2280483" cy="916358"/>
          </a:xfrm>
          <a:prstGeom prst="rect">
            <a:avLst/>
          </a:prstGeom>
        </p:spPr>
      </p:pic>
      <p:pic>
        <p:nvPicPr>
          <p:cNvPr id="6" name="Picture 5" descr="A red and black logo&#10;&#10;Description automatically generated">
            <a:extLst>
              <a:ext uri="{FF2B5EF4-FFF2-40B4-BE49-F238E27FC236}">
                <a16:creationId xmlns:a16="http://schemas.microsoft.com/office/drawing/2014/main" id="{D92CD60D-664F-E349-1902-58D3D168ACD0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75837" y="241828"/>
            <a:ext cx="672572" cy="6725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94233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73CDB3A-92F1-1475-12EC-B5286BCB7717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95325" y="1068163"/>
            <a:ext cx="10801275" cy="4645024"/>
          </a:xfrm>
        </p:spPr>
        <p:txBody>
          <a:bodyPr/>
          <a:lstStyle/>
          <a:p>
            <a:pPr marL="0" indent="0">
              <a:buNone/>
            </a:pPr>
            <a:r>
              <a:rPr lang="en-CH" dirty="0"/>
              <a:t>Magnet design, lab refurbishment, equipment, and commissioning, as well as magnet construction from 02.2017 to 10.2019.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3DB2CC8-4271-72AE-2F03-0EF9591188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Canted Dipole </a:t>
            </a:r>
            <a:r>
              <a:rPr lang="en-CH"/>
              <a:t>1 </a:t>
            </a:r>
            <a:r>
              <a:rPr lang="en-US" dirty="0"/>
              <a:t>B</a:t>
            </a:r>
            <a:r>
              <a:rPr lang="en-CH"/>
              <a:t>uilt </a:t>
            </a:r>
            <a:r>
              <a:rPr lang="en-CH" dirty="0"/>
              <a:t>at PSI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448FE30-2B3C-7972-DFE7-9921F581C335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3</a:t>
            </a:fld>
            <a:endParaRPr lang="de-DE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C8C4E99-AF30-F45E-A0EA-808126080768}"/>
              </a:ext>
            </a:extLst>
          </p:cNvPr>
          <p:cNvSpPr txBox="1"/>
          <p:nvPr/>
        </p:nvSpPr>
        <p:spPr>
          <a:xfrm>
            <a:off x="1931376" y="6400800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</a:pPr>
            <a:r>
              <a:rPr lang="en-US" sz="900" dirty="0"/>
              <a:t>[G. </a:t>
            </a:r>
            <a:r>
              <a:rPr lang="en-US" sz="900" dirty="0" err="1"/>
              <a:t>Montenero</a:t>
            </a:r>
            <a:r>
              <a:rPr lang="en-US" sz="900" dirty="0"/>
              <a:t> et al., </a:t>
            </a:r>
            <a:r>
              <a:rPr lang="en-US" sz="900" i="1" dirty="0"/>
              <a:t>Coil Manufacturing Process of the First 1-m-Long Canted-Cosine-Theta (CCT) Model Magnet at PSI</a:t>
            </a:r>
            <a:r>
              <a:rPr lang="en-US" sz="900" dirty="0"/>
              <a:t>, IEEE Trans. on App. SC., Vol 29(5), 2019.</a:t>
            </a:r>
            <a:br>
              <a:rPr lang="en-US" sz="900" dirty="0"/>
            </a:br>
            <a:r>
              <a:rPr lang="en-US" sz="900" dirty="0"/>
              <a:t>G. </a:t>
            </a:r>
            <a:r>
              <a:rPr lang="en-US" sz="900" dirty="0" err="1"/>
              <a:t>Montenero</a:t>
            </a:r>
            <a:r>
              <a:rPr lang="en-US" sz="900" dirty="0"/>
              <a:t> et al., </a:t>
            </a:r>
            <a:r>
              <a:rPr lang="en-US" sz="900" i="1" dirty="0"/>
              <a:t>Mechanical Structure for the PSI Canted-Cosine-Theta (CCT) Magnet Program</a:t>
            </a:r>
            <a:r>
              <a:rPr lang="en-US" sz="900" dirty="0"/>
              <a:t>, IEEE Trans. on Appl. SC., Vol 28(3), 2018.]</a:t>
            </a:r>
          </a:p>
          <a:p>
            <a:pPr>
              <a:lnSpc>
                <a:spcPct val="110000"/>
              </a:lnSpc>
            </a:pPr>
            <a:endParaRPr lang="en-US" sz="900" dirty="0"/>
          </a:p>
          <a:p>
            <a:pPr>
              <a:lnSpc>
                <a:spcPct val="110000"/>
              </a:lnSpc>
            </a:pPr>
            <a:endParaRPr lang="en-US" sz="900" kern="1000" spc="30" dirty="0" err="1">
              <a:cs typeface="Franklin Gothic Book"/>
            </a:endParaRP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7AA72C74-3633-8CB3-4129-1FF9F0479F1D}"/>
              </a:ext>
            </a:extLst>
          </p:cNvPr>
          <p:cNvGrpSpPr/>
          <p:nvPr/>
        </p:nvGrpSpPr>
        <p:grpSpPr>
          <a:xfrm>
            <a:off x="1976125" y="1990829"/>
            <a:ext cx="7714810" cy="4170791"/>
            <a:chOff x="291360" y="1916832"/>
            <a:chExt cx="8660162" cy="4681869"/>
          </a:xfrm>
        </p:grpSpPr>
        <p:pic>
          <p:nvPicPr>
            <p:cNvPr id="8" name="Picture 7" descr="A picture containing indoor, table, sitting, kitchen&#10;&#10;Description automatically generated">
              <a:extLst>
                <a:ext uri="{FF2B5EF4-FFF2-40B4-BE49-F238E27FC236}">
                  <a16:creationId xmlns:a16="http://schemas.microsoft.com/office/drawing/2014/main" id="{8A9970BB-0886-99EE-355F-7C360458900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291360" y="3742830"/>
              <a:ext cx="1008112" cy="2852510"/>
            </a:xfrm>
            <a:prstGeom prst="rect">
              <a:avLst/>
            </a:prstGeom>
          </p:spPr>
        </p:pic>
        <p:pic>
          <p:nvPicPr>
            <p:cNvPr id="9" name="Picture 8" descr="A picture containing indoor, table, bicycle, computer&#10;&#10;Description automatically generated">
              <a:extLst>
                <a:ext uri="{FF2B5EF4-FFF2-40B4-BE49-F238E27FC236}">
                  <a16:creationId xmlns:a16="http://schemas.microsoft.com/office/drawing/2014/main" id="{6102809F-893B-761E-1DA9-FEFD602AFE9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422444" y="3744947"/>
              <a:ext cx="1512168" cy="2853754"/>
            </a:xfrm>
            <a:prstGeom prst="rect">
              <a:avLst/>
            </a:prstGeom>
          </p:spPr>
        </p:pic>
        <p:pic>
          <p:nvPicPr>
            <p:cNvPr id="10" name="Picture 9" descr="A picture containing indoor, engine, car, sitting&#10;&#10;Description automatically generated">
              <a:extLst>
                <a:ext uri="{FF2B5EF4-FFF2-40B4-BE49-F238E27FC236}">
                  <a16:creationId xmlns:a16="http://schemas.microsoft.com/office/drawing/2014/main" id="{D384B2DF-4C11-6BE3-4DA5-E18ED7BC1BB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484245" y="1916832"/>
              <a:ext cx="3028887" cy="1705512"/>
            </a:xfrm>
            <a:prstGeom prst="rect">
              <a:avLst/>
            </a:prstGeom>
          </p:spPr>
        </p:pic>
        <p:pic>
          <p:nvPicPr>
            <p:cNvPr id="11" name="Picture 10" descr="A picture containing indoor, table, white, kitchen&#10;&#10;Description automatically generated">
              <a:extLst>
                <a:ext uri="{FF2B5EF4-FFF2-40B4-BE49-F238E27FC236}">
                  <a16:creationId xmlns:a16="http://schemas.microsoft.com/office/drawing/2014/main" id="{C8F3243D-F133-A5DB-00C7-A6BEA44457B8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16200000">
              <a:off x="6963441" y="1632821"/>
              <a:ext cx="1704069" cy="2272092"/>
            </a:xfrm>
            <a:prstGeom prst="rect">
              <a:avLst/>
            </a:prstGeom>
          </p:spPr>
        </p:pic>
        <p:pic>
          <p:nvPicPr>
            <p:cNvPr id="12" name="Picture 11" descr="A close up of a sink and a mirror&#10;&#10;Description automatically generated">
              <a:extLst>
                <a:ext uri="{FF2B5EF4-FFF2-40B4-BE49-F238E27FC236}">
                  <a16:creationId xmlns:a16="http://schemas.microsoft.com/office/drawing/2014/main" id="{1784F1EC-ABDB-6702-36A0-C96DA991EFC5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91360" y="1916833"/>
              <a:ext cx="3028887" cy="1704069"/>
            </a:xfrm>
            <a:prstGeom prst="rect">
              <a:avLst/>
            </a:prstGeom>
          </p:spPr>
        </p:pic>
        <p:pic>
          <p:nvPicPr>
            <p:cNvPr id="13" name="Picture 12" descr="A picture containing indoor, table, man, sitting&#10;&#10;Description automatically generated">
              <a:extLst>
                <a:ext uri="{FF2B5EF4-FFF2-40B4-BE49-F238E27FC236}">
                  <a16:creationId xmlns:a16="http://schemas.microsoft.com/office/drawing/2014/main" id="{70828940-74A2-E0F7-D3D9-B25C88E3679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057584" y="3741586"/>
              <a:ext cx="2140316" cy="2853754"/>
            </a:xfrm>
            <a:prstGeom prst="rect">
              <a:avLst/>
            </a:prstGeom>
          </p:spPr>
        </p:pic>
        <p:pic>
          <p:nvPicPr>
            <p:cNvPr id="14" name="Picture 13" descr="A group of people standing in a room&#10;&#10;Description automatically generated">
              <a:extLst>
                <a:ext uri="{FF2B5EF4-FFF2-40B4-BE49-F238E27FC236}">
                  <a16:creationId xmlns:a16="http://schemas.microsoft.com/office/drawing/2014/main" id="{3217D8BE-D1D2-A6FF-E874-C9E5A817A9F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320872" y="3741586"/>
              <a:ext cx="3630650" cy="2853754"/>
            </a:xfrm>
            <a:prstGeom prst="rect">
              <a:avLst/>
            </a:prstGeom>
          </p:spPr>
        </p:pic>
      </p:grpSp>
      <p:pic>
        <p:nvPicPr>
          <p:cNvPr id="5" name="Picture 4" descr="A red and black logo&#10;&#10;Description automatically generated">
            <a:extLst>
              <a:ext uri="{FF2B5EF4-FFF2-40B4-BE49-F238E27FC236}">
                <a16:creationId xmlns:a16="http://schemas.microsoft.com/office/drawing/2014/main" id="{AB4B9639-CD34-701A-B425-7AF77129A709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75837" y="183832"/>
            <a:ext cx="672572" cy="6725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5005874"/>
      </p:ext>
    </p:extLst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A picture containing indoor&#10;&#10;Description automatically generated">
            <a:extLst>
              <a:ext uri="{FF2B5EF4-FFF2-40B4-BE49-F238E27FC236}">
                <a16:creationId xmlns:a16="http://schemas.microsoft.com/office/drawing/2014/main" id="{7815DF9D-4898-F628-AA6B-7394A9305A85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92317" y="183832"/>
            <a:ext cx="2256092" cy="3012974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6145316F-9BBF-5261-3E3A-0A2DBE957F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CD1 Lessons on Robustness and Performance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97623E5-5B9A-B504-39B3-96F0C7E75947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4</a:t>
            </a:fld>
            <a:endParaRPr lang="de-DE" dirty="0"/>
          </a:p>
        </p:txBody>
      </p:sp>
      <p:pic>
        <p:nvPicPr>
          <p:cNvPr id="6" name="Picture 5" descr="Chart, line chart&#10;&#10;Description automatically generated">
            <a:extLst>
              <a:ext uri="{FF2B5EF4-FFF2-40B4-BE49-F238E27FC236}">
                <a16:creationId xmlns:a16="http://schemas.microsoft.com/office/drawing/2014/main" id="{D0AA83EB-0FA2-C7E5-7F6D-200A26144B6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51826" y="3626277"/>
            <a:ext cx="5144849" cy="2957129"/>
          </a:xfrm>
          <a:prstGeom prst="rect">
            <a:avLst/>
          </a:prstGeom>
        </p:spPr>
      </p:pic>
      <p:pic>
        <p:nvPicPr>
          <p:cNvPr id="7" name="Picture 6" descr="Chart, scatter chart&#10;&#10;Description automatically generated">
            <a:extLst>
              <a:ext uri="{FF2B5EF4-FFF2-40B4-BE49-F238E27FC236}">
                <a16:creationId xmlns:a16="http://schemas.microsoft.com/office/drawing/2014/main" id="{61935611-4813-EA2C-89D7-3BA6D019BB2A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1521" y="3596779"/>
            <a:ext cx="5144849" cy="295181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AB4B4EAF-F5A5-D5C0-0221-67E498A1E57C}"/>
              </a:ext>
            </a:extLst>
          </p:cNvPr>
          <p:cNvSpPr txBox="1"/>
          <p:nvPr/>
        </p:nvSpPr>
        <p:spPr>
          <a:xfrm>
            <a:off x="2272163" y="6445126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</a:pPr>
            <a:r>
              <a:rPr lang="en-CH" sz="1200" kern="1000" spc="30" dirty="0">
                <a:cs typeface="Franklin Gothic Book"/>
              </a:rPr>
              <a:t>Courtesy F. Mangiarotti (CERN) and M. Daly (PSI).</a:t>
            </a:r>
          </a:p>
        </p:txBody>
      </p:sp>
      <p:sp>
        <p:nvSpPr>
          <p:cNvPr id="10" name="Content Placeholder 1">
            <a:extLst>
              <a:ext uri="{FF2B5EF4-FFF2-40B4-BE49-F238E27FC236}">
                <a16:creationId xmlns:a16="http://schemas.microsoft.com/office/drawing/2014/main" id="{6C54ACE9-D214-6F27-6016-0224693ADA1A}"/>
              </a:ext>
            </a:extLst>
          </p:cNvPr>
          <p:cNvSpPr txBox="1">
            <a:spLocks/>
          </p:cNvSpPr>
          <p:nvPr/>
        </p:nvSpPr>
        <p:spPr>
          <a:xfrm>
            <a:off x="762000" y="1088740"/>
            <a:ext cx="5617243" cy="467995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1778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 sz="18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556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8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39750" marR="0" indent="-18415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800" spc="0" baseline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3pPr>
            <a:lvl4pPr marL="7175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800" kern="1200" spc="0" baseline="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4pPr>
            <a:lvl5pPr marL="8953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800" kern="1200" spc="0" baseline="0">
                <a:solidFill>
                  <a:schemeClr val="tx1"/>
                </a:solidFill>
                <a:latin typeface="+mn-lt"/>
                <a:ea typeface="+mn-ea"/>
                <a:cs typeface="ＭＳ Ｐゴシック" charset="0"/>
              </a:defRPr>
            </a:lvl5pPr>
            <a:lvl6pPr marL="1074738" indent="-179388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Font typeface="Symbol" panose="05050102010706020507" pitchFamily="18" charset="2"/>
              <a:buChar char="-"/>
              <a:defRPr sz="1600">
                <a:solidFill>
                  <a:schemeClr val="tx1"/>
                </a:solidFill>
                <a:latin typeface="+mn-lt"/>
                <a:ea typeface="+mn-ea"/>
              </a:defRPr>
            </a:lvl6pPr>
            <a:lvl7pPr marL="1257300" indent="-182563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600">
                <a:solidFill>
                  <a:schemeClr val="tx1"/>
                </a:solidFill>
                <a:latin typeface="+mn-lt"/>
                <a:ea typeface="+mn-ea"/>
              </a:defRPr>
            </a:lvl7pPr>
            <a:lvl8pPr marL="1436688" indent="-179388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600">
                <a:solidFill>
                  <a:schemeClr val="tx1"/>
                </a:solidFill>
                <a:latin typeface="+mn-lt"/>
                <a:ea typeface="+mn-ea"/>
              </a:defRPr>
            </a:lvl8pPr>
            <a:lvl9pPr marL="1614488" indent="-17780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6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>
              <a:buNone/>
            </a:pPr>
            <a:r>
              <a:rPr lang="de-CH" dirty="0"/>
              <a:t>Magnet </a:t>
            </a:r>
            <a:r>
              <a:rPr lang="de-CH" dirty="0" err="1"/>
              <a:t>test</a:t>
            </a:r>
            <a:r>
              <a:rPr lang="de-CH" dirty="0"/>
              <a:t> in </a:t>
            </a:r>
            <a:r>
              <a:rPr lang="de-CH" dirty="0" err="1"/>
              <a:t>January</a:t>
            </a:r>
            <a:r>
              <a:rPr lang="de-CH" dirty="0"/>
              <a:t> 2023:</a:t>
            </a:r>
          </a:p>
          <a:p>
            <a:r>
              <a:rPr lang="de-CH" dirty="0"/>
              <a:t>The </a:t>
            </a:r>
            <a:r>
              <a:rPr lang="de-CH" dirty="0" err="1"/>
              <a:t>magnet</a:t>
            </a:r>
            <a:r>
              <a:rPr lang="de-CH" dirty="0"/>
              <a:t> </a:t>
            </a:r>
            <a:r>
              <a:rPr lang="de-CH" b="1" dirty="0" err="1">
                <a:solidFill>
                  <a:schemeClr val="accent3"/>
                </a:solidFill>
              </a:rPr>
              <a:t>trained</a:t>
            </a:r>
            <a:r>
              <a:rPr lang="de-CH" b="1" dirty="0">
                <a:solidFill>
                  <a:schemeClr val="accent3"/>
                </a:solidFill>
              </a:rPr>
              <a:t> </a:t>
            </a:r>
            <a:r>
              <a:rPr lang="de-CH" b="1" i="1" dirty="0">
                <a:solidFill>
                  <a:schemeClr val="accent3"/>
                </a:solidFill>
              </a:rPr>
              <a:t>A LOT</a:t>
            </a:r>
            <a:r>
              <a:rPr lang="de-CH" dirty="0"/>
              <a:t>.</a:t>
            </a:r>
          </a:p>
          <a:p>
            <a:r>
              <a:rPr lang="de-CH" b="1" kern="1000" spc="30" dirty="0">
                <a:solidFill>
                  <a:srgbClr val="0070C0"/>
                </a:solidFill>
              </a:rPr>
              <a:t>But, </a:t>
            </a:r>
            <a:r>
              <a:rPr lang="de-CH" b="1" kern="1000" spc="30" dirty="0" err="1">
                <a:solidFill>
                  <a:srgbClr val="0070C0"/>
                </a:solidFill>
              </a:rPr>
              <a:t>it</a:t>
            </a:r>
            <a:r>
              <a:rPr lang="de-CH" b="1" kern="1000" spc="30" dirty="0">
                <a:solidFill>
                  <a:srgbClr val="0070C0"/>
                </a:solidFill>
              </a:rPr>
              <a:t> </a:t>
            </a:r>
            <a:r>
              <a:rPr lang="de-CH" b="1" kern="1000" spc="30" dirty="0" err="1">
                <a:solidFill>
                  <a:srgbClr val="0070C0"/>
                </a:solidFill>
              </a:rPr>
              <a:t>reached</a:t>
            </a:r>
            <a:r>
              <a:rPr lang="de-CH" b="1" kern="1000" spc="30" dirty="0">
                <a:solidFill>
                  <a:srgbClr val="0070C0"/>
                </a:solidFill>
              </a:rPr>
              <a:t> 100% </a:t>
            </a:r>
            <a:r>
              <a:rPr lang="de-CH" b="1" kern="1000" spc="30" dirty="0" err="1">
                <a:solidFill>
                  <a:srgbClr val="0070C0"/>
                </a:solidFill>
              </a:rPr>
              <a:t>of</a:t>
            </a:r>
            <a:r>
              <a:rPr lang="de-CH" b="1" kern="1000" spc="30" dirty="0">
                <a:solidFill>
                  <a:srgbClr val="0070C0"/>
                </a:solidFill>
              </a:rPr>
              <a:t> maximum </a:t>
            </a:r>
            <a:r>
              <a:rPr lang="de-CH" b="1" kern="1000" spc="30" dirty="0" err="1">
                <a:solidFill>
                  <a:srgbClr val="0070C0"/>
                </a:solidFill>
              </a:rPr>
              <a:t>field</a:t>
            </a:r>
            <a:r>
              <a:rPr lang="de-CH" b="1" kern="1000" spc="30" dirty="0">
                <a:solidFill>
                  <a:srgbClr val="0070C0"/>
                </a:solidFill>
              </a:rPr>
              <a:t> at 4.5 K</a:t>
            </a:r>
            <a:r>
              <a:rPr lang="de-CH" dirty="0"/>
              <a:t>. </a:t>
            </a:r>
          </a:p>
          <a:p>
            <a:r>
              <a:rPr lang="de-CH" dirty="0"/>
              <a:t>These </a:t>
            </a:r>
            <a:r>
              <a:rPr lang="de-CH" dirty="0" err="1"/>
              <a:t>were</a:t>
            </a:r>
            <a:r>
              <a:rPr lang="de-CH" dirty="0"/>
              <a:t> </a:t>
            </a:r>
            <a:r>
              <a:rPr lang="de-CH" dirty="0" err="1"/>
              <a:t>the</a:t>
            </a:r>
            <a:r>
              <a:rPr lang="de-CH" dirty="0"/>
              <a:t> </a:t>
            </a:r>
            <a:r>
              <a:rPr lang="de-CH" dirty="0" err="1"/>
              <a:t>first</a:t>
            </a:r>
            <a:r>
              <a:rPr lang="de-CH" dirty="0"/>
              <a:t> Nb</a:t>
            </a:r>
            <a:r>
              <a:rPr lang="de-CH" baseline="-25000" dirty="0"/>
              <a:t>3</a:t>
            </a:r>
            <a:r>
              <a:rPr lang="de-CH" dirty="0"/>
              <a:t>Sn </a:t>
            </a:r>
            <a:r>
              <a:rPr lang="de-CH" dirty="0" err="1"/>
              <a:t>training</a:t>
            </a:r>
            <a:r>
              <a:rPr lang="de-CH" dirty="0"/>
              <a:t> </a:t>
            </a:r>
            <a:r>
              <a:rPr lang="de-CH" dirty="0" err="1"/>
              <a:t>coils</a:t>
            </a:r>
            <a:r>
              <a:rPr lang="de-CH" dirty="0"/>
              <a:t> at PSI:</a:t>
            </a:r>
          </a:p>
          <a:p>
            <a:pPr lvl="1"/>
            <a:r>
              <a:rPr lang="en-CH" kern="1000" spc="30" dirty="0">
                <a:cs typeface="Franklin Gothic Book"/>
              </a:rPr>
              <a:t>No conductor degradation occurred from handling, assembly, powering, or thermal cycling.</a:t>
            </a:r>
          </a:p>
          <a:p>
            <a:r>
              <a:rPr lang="en-CH" b="1" kern="1000" spc="30" dirty="0">
                <a:solidFill>
                  <a:srgbClr val="00B050"/>
                </a:solidFill>
                <a:cs typeface="Franklin Gothic Book"/>
              </a:rPr>
              <a:t>Stress-management works, CD1 is a robust magnet.</a:t>
            </a:r>
            <a:endParaRPr lang="en-CH" kern="1000" spc="30" dirty="0">
              <a:cs typeface="Franklin Gothic Book"/>
            </a:endParaRPr>
          </a:p>
          <a:p>
            <a:pPr marL="0" indent="0">
              <a:buNone/>
            </a:pPr>
            <a:endParaRPr lang="de-CH" dirty="0"/>
          </a:p>
        </p:txBody>
      </p:sp>
      <p:pic>
        <p:nvPicPr>
          <p:cNvPr id="2" name="Picture 1" descr="A red and black logo&#10;&#10;Description automatically generated">
            <a:extLst>
              <a:ext uri="{FF2B5EF4-FFF2-40B4-BE49-F238E27FC236}">
                <a16:creationId xmlns:a16="http://schemas.microsoft.com/office/drawing/2014/main" id="{68C2D958-7865-2212-7320-1A3BE32E3272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75837" y="183832"/>
            <a:ext cx="672572" cy="6725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7167562"/>
      </p:ext>
    </p:extLst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F220B9A-45DE-8F88-2937-217E5C080FE9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95325" y="1376364"/>
            <a:ext cx="5553075" cy="4645024"/>
          </a:xfrm>
        </p:spPr>
        <p:txBody>
          <a:bodyPr/>
          <a:lstStyle/>
          <a:p>
            <a:pPr>
              <a:spcAft>
                <a:spcPts val="1200"/>
              </a:spcAft>
            </a:pPr>
            <a:r>
              <a:rPr lang="en-US" dirty="0"/>
              <a:t>CERN: co-financed MagDev0 and MagRes0; tested CD1.</a:t>
            </a:r>
          </a:p>
          <a:p>
            <a:pPr>
              <a:spcAft>
                <a:spcPts val="1200"/>
              </a:spcAft>
            </a:pPr>
            <a:r>
              <a:rPr lang="en-US" dirty="0"/>
              <a:t>ETHZ D-MAT Soft Materials Group: Characterize commonly used epoxies for fracture toughness and other properties in cryogenic conditions.</a:t>
            </a:r>
          </a:p>
          <a:p>
            <a:pPr>
              <a:spcAft>
                <a:spcPts val="1200"/>
              </a:spcAft>
            </a:pPr>
            <a:r>
              <a:rPr lang="en-US" dirty="0"/>
              <a:t>LBNL: transferred Nb</a:t>
            </a:r>
            <a:r>
              <a:rPr lang="en-US" baseline="-25000" dirty="0"/>
              <a:t>3</a:t>
            </a:r>
            <a:r>
              <a:rPr lang="en-US" dirty="0"/>
              <a:t>Sn CCT technology</a:t>
            </a:r>
          </a:p>
          <a:p>
            <a:pPr>
              <a:spcAft>
                <a:spcPts val="1200"/>
              </a:spcAft>
            </a:pPr>
            <a:r>
              <a:rPr lang="en-US" dirty="0"/>
              <a:t>PSI Magnet Section: directly involved in laboratory refurbishment, magnet technical design, and magnet construction.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78782E0-E817-DDD6-78BA-C82A9605CA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CHART1 Collaborations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17DEEFC-4AF0-821B-2132-AC55DB06D9B2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5</a:t>
            </a:fld>
            <a:endParaRPr lang="de-DE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4813360-6082-79CE-7728-26A683683F0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16449" y="3112780"/>
            <a:ext cx="775149" cy="659838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91DF8CCF-9978-71C7-64BE-8B2175AE9DB0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16450" y="1275136"/>
            <a:ext cx="775149" cy="775149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7A8EE0F3-5D41-0EAF-B700-27500DBC6006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772400" y="2515962"/>
            <a:ext cx="1715135" cy="386387"/>
          </a:xfrm>
          <a:prstGeom prst="rect">
            <a:avLst/>
          </a:prstGeom>
        </p:spPr>
      </p:pic>
      <p:pic>
        <p:nvPicPr>
          <p:cNvPr id="9" name="Picture 8" descr="A logo with a black circle&#10;&#10;Description automatically generated with medium confidence">
            <a:extLst>
              <a:ext uri="{FF2B5EF4-FFF2-40B4-BE49-F238E27FC236}">
                <a16:creationId xmlns:a16="http://schemas.microsoft.com/office/drawing/2014/main" id="{6D3FF110-D0EB-64E6-97AB-3BC6C91C6D41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38598" y="3916127"/>
            <a:ext cx="1582738" cy="735834"/>
          </a:xfrm>
          <a:prstGeom prst="rect">
            <a:avLst/>
          </a:prstGeom>
        </p:spPr>
      </p:pic>
      <p:pic>
        <p:nvPicPr>
          <p:cNvPr id="8" name="Picture 7" descr="A red and black logo&#10;&#10;Description automatically generated">
            <a:extLst>
              <a:ext uri="{FF2B5EF4-FFF2-40B4-BE49-F238E27FC236}">
                <a16:creationId xmlns:a16="http://schemas.microsoft.com/office/drawing/2014/main" id="{71A92EFD-91F2-7358-7215-4038C684A35F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75837" y="241828"/>
            <a:ext cx="672572" cy="6725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4928478"/>
      </p:ext>
    </p:extLst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B6DF14C-2B32-B414-1DE5-B7709DAAAD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6</a:t>
            </a:fld>
            <a:endParaRPr lang="de-DE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BD9EFDC-7D1F-078B-0765-FB225BA8EC5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CHART 2020-2024</a:t>
            </a:r>
          </a:p>
        </p:txBody>
      </p:sp>
      <p:pic>
        <p:nvPicPr>
          <p:cNvPr id="6" name="Picture 5" descr="A red and black logo&#10;&#10;Description automatically generated">
            <a:extLst>
              <a:ext uri="{FF2B5EF4-FFF2-40B4-BE49-F238E27FC236}">
                <a16:creationId xmlns:a16="http://schemas.microsoft.com/office/drawing/2014/main" id="{AF515867-930D-F53B-D703-EE44557C0D5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5325" y="2143280"/>
            <a:ext cx="1285720" cy="12857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881064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Content Placeholder 9" descr="A large empty warehouse with a box on the floor&#10;&#10;Description automatically generated">
            <a:extLst>
              <a:ext uri="{FF2B5EF4-FFF2-40B4-BE49-F238E27FC236}">
                <a16:creationId xmlns:a16="http://schemas.microsoft.com/office/drawing/2014/main" id="{AA4A5BC2-762E-5613-E593-17EA4622750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07437" y="1419051"/>
            <a:ext cx="4144799" cy="3108599"/>
          </a:xfrm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113560F-2943-E3F9-6568-2731B5F976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FEA707-816F-4DBF-9FC1-48440001C7D7}" type="datetime1">
              <a:rPr lang="de-CH" noProof="0" smtClean="0"/>
              <a:t>12.01.25</a:t>
            </a:fld>
            <a:endParaRPr lang="en-GB" noProof="0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94878C6-206F-9C08-7F1E-022C080FA4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A482FDD-743A-0213-9CE0-04AF096A97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7</a:t>
            </a:fld>
            <a:endParaRPr lang="en-GB" noProof="0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8C989E3F-3DFF-8868-5985-DCE22C6FFF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MagDev</a:t>
            </a:r>
            <a:r>
              <a:rPr lang="en-US" dirty="0"/>
              <a:t> Laboratory at PSI</a:t>
            </a:r>
          </a:p>
        </p:txBody>
      </p:sp>
      <p:pic>
        <p:nvPicPr>
          <p:cNvPr id="8" name="Picture 7" descr="A picture containing outdoor, road, street, truck&#10;&#10;Description automatically generated">
            <a:extLst>
              <a:ext uri="{FF2B5EF4-FFF2-40B4-BE49-F238E27FC236}">
                <a16:creationId xmlns:a16="http://schemas.microsoft.com/office/drawing/2014/main" id="{14644A04-4BCA-D308-8829-57626C175232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234575" y="4604860"/>
            <a:ext cx="6617661" cy="1719740"/>
          </a:xfrm>
          <a:prstGeom prst="rect">
            <a:avLst/>
          </a:prstGeom>
        </p:spPr>
      </p:pic>
      <p:pic>
        <p:nvPicPr>
          <p:cNvPr id="12" name="Picture 11" descr="A red machine on a dirt road&#10;&#10;Description automatically generated">
            <a:extLst>
              <a:ext uri="{FF2B5EF4-FFF2-40B4-BE49-F238E27FC236}">
                <a16:creationId xmlns:a16="http://schemas.microsoft.com/office/drawing/2014/main" id="{5BDAB5F3-3CFC-442F-0A9C-5706977598EA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34575" y="1434652"/>
            <a:ext cx="2331449" cy="3108599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79572860-ACCC-A0B4-F849-AC9BA17815B3}"/>
              </a:ext>
            </a:extLst>
          </p:cNvPr>
          <p:cNvSpPr txBox="1"/>
          <p:nvPr/>
        </p:nvSpPr>
        <p:spPr>
          <a:xfrm>
            <a:off x="5234575" y="1202058"/>
            <a:ext cx="990656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600" dirty="0"/>
              <a:t>31.11.2019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D94F5F6-D285-4C10-EEBD-7580918A9778}"/>
              </a:ext>
            </a:extLst>
          </p:cNvPr>
          <p:cNvSpPr txBox="1"/>
          <p:nvPr/>
        </p:nvSpPr>
        <p:spPr>
          <a:xfrm>
            <a:off x="7707437" y="1197800"/>
            <a:ext cx="881652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600" dirty="0"/>
              <a:t>30.6.2020</a:t>
            </a:r>
          </a:p>
        </p:txBody>
      </p:sp>
      <p:sp>
        <p:nvSpPr>
          <p:cNvPr id="15" name="Content Placeholder 1">
            <a:extLst>
              <a:ext uri="{FF2B5EF4-FFF2-40B4-BE49-F238E27FC236}">
                <a16:creationId xmlns:a16="http://schemas.microsoft.com/office/drawing/2014/main" id="{D38BCEFE-F817-F6CC-0948-9C976DBB69D3}"/>
              </a:ext>
            </a:extLst>
          </p:cNvPr>
          <p:cNvSpPr txBox="1">
            <a:spLocks/>
          </p:cNvSpPr>
          <p:nvPr/>
        </p:nvSpPr>
        <p:spPr>
          <a:xfrm>
            <a:off x="755576" y="1295400"/>
            <a:ext cx="4197424" cy="4679951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+mj-lt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52000" indent="-252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ptos" panose="020B00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04000" indent="-252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ptos" panose="020B00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56000" indent="-2520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Font typeface="Aptos" panose="020B00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08000" indent="-2520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Font typeface="Aptos" panose="020B00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CH"/>
              <a:t>The lab is an </a:t>
            </a:r>
            <a:r>
              <a:rPr lang="en-CH">
                <a:solidFill>
                  <a:srgbClr val="0070C0"/>
                </a:solidFill>
              </a:rPr>
              <a:t>extension to WLHA building</a:t>
            </a:r>
            <a:r>
              <a:rPr lang="en-CH"/>
              <a:t>, which houses normal-conducting magnet development, field quality measurements, and </a:t>
            </a:r>
            <a:br>
              <a:rPr lang="en-CH"/>
            </a:br>
            <a:r>
              <a:rPr lang="en-CH"/>
              <a:t>undulator development.</a:t>
            </a:r>
          </a:p>
          <a:p>
            <a:r>
              <a:rPr lang="en-CH"/>
              <a:t>It provides </a:t>
            </a:r>
            <a:r>
              <a:rPr lang="en-CH">
                <a:solidFill>
                  <a:srgbClr val="0070C0"/>
                </a:solidFill>
              </a:rPr>
              <a:t>400 m2</a:t>
            </a:r>
            <a:r>
              <a:rPr lang="en-CH"/>
              <a:t>, organized </a:t>
            </a:r>
            <a:br>
              <a:rPr lang="en-CH"/>
            </a:br>
            <a:r>
              <a:rPr lang="en-CH"/>
              <a:t>roughly along the lines of </a:t>
            </a:r>
            <a:br>
              <a:rPr lang="en-CH"/>
            </a:br>
            <a:r>
              <a:rPr lang="en-CH"/>
              <a:t>CERN’s 927 laboratory.</a:t>
            </a:r>
          </a:p>
        </p:txBody>
      </p:sp>
      <p:pic>
        <p:nvPicPr>
          <p:cNvPr id="16" name="Picture 15" descr="A red and black logo&#10;&#10;Description automatically generated">
            <a:extLst>
              <a:ext uri="{FF2B5EF4-FFF2-40B4-BE49-F238E27FC236}">
                <a16:creationId xmlns:a16="http://schemas.microsoft.com/office/drawing/2014/main" id="{69BBCD85-1B35-53FF-FF2E-A9D961C6DFF7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75837" y="241828"/>
            <a:ext cx="672572" cy="6725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798790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16ACC420-16EE-350B-CC64-5EFFFF7BFC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MagDev</a:t>
            </a:r>
            <a:r>
              <a:rPr lang="en-US" dirty="0"/>
              <a:t> Laboratory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3B23385-612E-0572-EB15-31810855D87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8</a:t>
            </a:fld>
            <a:endParaRPr lang="de-DE" dirty="0"/>
          </a:p>
        </p:txBody>
      </p:sp>
      <p:pic>
        <p:nvPicPr>
          <p:cNvPr id="13" name="Content Placeholder 9" descr="An industrial room with many machines&#10;&#10;Description automatically generated with medium confidence">
            <a:extLst>
              <a:ext uri="{FF2B5EF4-FFF2-40B4-BE49-F238E27FC236}">
                <a16:creationId xmlns:a16="http://schemas.microsoft.com/office/drawing/2014/main" id="{441ECF05-E09C-0022-39CF-B85BBEBD97CC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04800" y="997456"/>
            <a:ext cx="6679560" cy="5016194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C1184F3E-48C1-F576-017C-DF9DFBCDDDFD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39002" y="504859"/>
            <a:ext cx="568559" cy="758079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AE0A6937-E042-4A12-8A04-96C638EFAA3A}"/>
              </a:ext>
            </a:extLst>
          </p:cNvPr>
          <p:cNvSpPr txBox="1"/>
          <p:nvPr/>
        </p:nvSpPr>
        <p:spPr>
          <a:xfrm>
            <a:off x="7980217" y="717798"/>
            <a:ext cx="736438" cy="736438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</a:pPr>
            <a:r>
              <a:rPr lang="en-CH" sz="1200" kern="1000" spc="30" dirty="0">
                <a:solidFill>
                  <a:srgbClr val="AB7942"/>
                </a:solidFill>
                <a:cs typeface="Franklin Gothic Book"/>
              </a:rPr>
              <a:t>Douglas Araujo</a:t>
            </a:r>
          </a:p>
          <a:p>
            <a:pPr>
              <a:lnSpc>
                <a:spcPct val="110000"/>
              </a:lnSpc>
            </a:pPr>
            <a:r>
              <a:rPr lang="en-CH" sz="1200" i="1" kern="1000" spc="30" dirty="0">
                <a:solidFill>
                  <a:srgbClr val="AB7942"/>
                </a:solidFill>
                <a:cs typeface="Franklin Gothic Book"/>
              </a:rPr>
              <a:t>Engineer LTS </a:t>
            </a:r>
          </a:p>
        </p:txBody>
      </p:sp>
      <p:pic>
        <p:nvPicPr>
          <p:cNvPr id="18" name="Picture 17" descr="A picture containing posing, staring&#10;&#10;Description automatically generated">
            <a:extLst>
              <a:ext uri="{FF2B5EF4-FFF2-40B4-BE49-F238E27FC236}">
                <a16:creationId xmlns:a16="http://schemas.microsoft.com/office/drawing/2014/main" id="{F447A034-B135-5AA0-7DC2-92E804510D65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239000" y="3075773"/>
            <a:ext cx="568560" cy="730684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E9BDC366-0A76-59B6-FAB3-28E864037B8C}"/>
              </a:ext>
            </a:extLst>
          </p:cNvPr>
          <p:cNvSpPr txBox="1"/>
          <p:nvPr/>
        </p:nvSpPr>
        <p:spPr>
          <a:xfrm>
            <a:off x="7961614" y="3207445"/>
            <a:ext cx="736438" cy="736438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</a:pPr>
            <a:r>
              <a:rPr lang="en-CH" sz="1200" kern="1000" spc="30" dirty="0">
                <a:solidFill>
                  <a:srgbClr val="AB7942"/>
                </a:solidFill>
                <a:cs typeface="Franklin Gothic Book"/>
              </a:rPr>
              <a:t>Henrique Rodrigues</a:t>
            </a:r>
          </a:p>
          <a:p>
            <a:pPr>
              <a:lnSpc>
                <a:spcPct val="110000"/>
              </a:lnSpc>
            </a:pPr>
            <a:r>
              <a:rPr lang="en-CH" sz="1200" i="1" kern="1000" spc="30" dirty="0">
                <a:solidFill>
                  <a:srgbClr val="AB7942"/>
                </a:solidFill>
                <a:cs typeface="Franklin Gothic Book"/>
              </a:rPr>
              <a:t>Process Engineer ReBCO</a:t>
            </a:r>
          </a:p>
        </p:txBody>
      </p:sp>
      <p:pic>
        <p:nvPicPr>
          <p:cNvPr id="20" name="Content Placeholder 6">
            <a:extLst>
              <a:ext uri="{FF2B5EF4-FFF2-40B4-BE49-F238E27FC236}">
                <a16:creationId xmlns:a16="http://schemas.microsoft.com/office/drawing/2014/main" id="{5C45E61F-DC71-FC82-E814-43EBF9BC16CB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244186" y="3934361"/>
            <a:ext cx="558191" cy="754876"/>
          </a:xfr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7F2B9051-673A-FE77-5B9C-F29E2B2A6DC4}"/>
              </a:ext>
            </a:extLst>
          </p:cNvPr>
          <p:cNvSpPr txBox="1"/>
          <p:nvPr/>
        </p:nvSpPr>
        <p:spPr>
          <a:xfrm>
            <a:off x="7972089" y="4127083"/>
            <a:ext cx="736438" cy="736438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</a:pPr>
            <a:r>
              <a:rPr lang="en-CH" sz="1200" kern="1000" spc="30" dirty="0">
                <a:solidFill>
                  <a:srgbClr val="AB7942"/>
                </a:solidFill>
                <a:cs typeface="Franklin Gothic Book"/>
              </a:rPr>
              <a:t>Dmitry Sotnikovs</a:t>
            </a:r>
            <a:br>
              <a:rPr lang="en-CH" sz="1200" kern="1000" spc="30" dirty="0">
                <a:solidFill>
                  <a:srgbClr val="AB7942"/>
                </a:solidFill>
                <a:cs typeface="Franklin Gothic Book"/>
              </a:rPr>
            </a:br>
            <a:r>
              <a:rPr lang="en-CH" sz="1200" i="1" kern="1000" spc="30" dirty="0">
                <a:solidFill>
                  <a:srgbClr val="AB7942"/>
                </a:solidFill>
                <a:cs typeface="Franklin Gothic Book"/>
              </a:rPr>
              <a:t>Design</a:t>
            </a:r>
            <a:r>
              <a:rPr lang="en-CH" sz="1200" kern="1000" spc="30" dirty="0">
                <a:solidFill>
                  <a:srgbClr val="AB7942"/>
                </a:solidFill>
                <a:cs typeface="Franklin Gothic Book"/>
              </a:rPr>
              <a:t> </a:t>
            </a:r>
            <a:r>
              <a:rPr lang="en-CH" sz="1200" i="1" kern="1000" spc="30" dirty="0">
                <a:solidFill>
                  <a:srgbClr val="AB7942"/>
                </a:solidFill>
                <a:cs typeface="Franklin Gothic Book"/>
              </a:rPr>
              <a:t>Engineer ReBCO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E906AEA9-1ACD-7ECF-A930-AD7747D4E047}"/>
              </a:ext>
            </a:extLst>
          </p:cNvPr>
          <p:cNvSpPr txBox="1"/>
          <p:nvPr/>
        </p:nvSpPr>
        <p:spPr>
          <a:xfrm>
            <a:off x="7993921" y="4978945"/>
            <a:ext cx="736438" cy="736438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</a:pPr>
            <a:r>
              <a:rPr lang="en-CH" sz="1200" kern="1000" spc="30" dirty="0">
                <a:solidFill>
                  <a:srgbClr val="AB7942"/>
                </a:solidFill>
                <a:cs typeface="Franklin Gothic Book"/>
              </a:rPr>
              <a:t>André Brem</a:t>
            </a:r>
          </a:p>
          <a:p>
            <a:pPr>
              <a:lnSpc>
                <a:spcPct val="110000"/>
              </a:lnSpc>
            </a:pPr>
            <a:r>
              <a:rPr lang="en-CH" sz="1200" i="1" kern="1000" spc="30" dirty="0">
                <a:solidFill>
                  <a:srgbClr val="AB7942"/>
                </a:solidFill>
                <a:cs typeface="Franklin Gothic Book"/>
              </a:rPr>
              <a:t>Material Scientist</a:t>
            </a:r>
          </a:p>
        </p:txBody>
      </p:sp>
      <p:pic>
        <p:nvPicPr>
          <p:cNvPr id="23" name="Picture 22" descr="A picture containing person, person, wall, glasses&#10;&#10;Description automatically generated">
            <a:extLst>
              <a:ext uri="{FF2B5EF4-FFF2-40B4-BE49-F238E27FC236}">
                <a16:creationId xmlns:a16="http://schemas.microsoft.com/office/drawing/2014/main" id="{A20D811F-4FA0-88B0-F425-E0D041B47756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240276" y="4817141"/>
            <a:ext cx="566011" cy="703912"/>
          </a:xfrm>
          <a:prstGeom prst="rect">
            <a:avLst/>
          </a:prstGeom>
        </p:spPr>
      </p:pic>
      <p:pic>
        <p:nvPicPr>
          <p:cNvPr id="24" name="Picture 23" descr="A person smiling for the camera&#10;&#10;Description automatically generated with medium confidence">
            <a:extLst>
              <a:ext uri="{FF2B5EF4-FFF2-40B4-BE49-F238E27FC236}">
                <a16:creationId xmlns:a16="http://schemas.microsoft.com/office/drawing/2014/main" id="{A75F25DE-AF45-B8DE-9B5C-7368D0E0A3E6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814049" y="1323555"/>
            <a:ext cx="564205" cy="736438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F178B953-5C22-62A7-F692-DC8FC1FC6C21}"/>
              </a:ext>
            </a:extLst>
          </p:cNvPr>
          <p:cNvSpPr txBox="1"/>
          <p:nvPr/>
        </p:nvSpPr>
        <p:spPr>
          <a:xfrm>
            <a:off x="10532365" y="1547426"/>
            <a:ext cx="736438" cy="496922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</a:pPr>
            <a:r>
              <a:rPr lang="en-CH" sz="1200" kern="1000" spc="30" dirty="0">
                <a:solidFill>
                  <a:srgbClr val="AB7942"/>
                </a:solidFill>
                <a:cs typeface="Franklin Gothic Book"/>
              </a:rPr>
              <a:t>Thomas Michlmayr</a:t>
            </a:r>
          </a:p>
          <a:p>
            <a:pPr>
              <a:lnSpc>
                <a:spcPct val="110000"/>
              </a:lnSpc>
            </a:pPr>
            <a:r>
              <a:rPr lang="en-CH" sz="1200" i="1" kern="1000" spc="30" dirty="0">
                <a:solidFill>
                  <a:srgbClr val="AB7942"/>
                </a:solidFill>
                <a:cs typeface="Franklin Gothic Book"/>
              </a:rPr>
              <a:t>CAD, Technical Design</a:t>
            </a:r>
            <a:br>
              <a:rPr lang="en-CH" sz="1200" i="1" kern="1000" spc="30" dirty="0">
                <a:solidFill>
                  <a:srgbClr val="AB7942"/>
                </a:solidFill>
                <a:cs typeface="Franklin Gothic Book"/>
              </a:rPr>
            </a:br>
            <a:br>
              <a:rPr lang="en-CH" sz="1200" i="1" kern="1000" spc="30" dirty="0">
                <a:solidFill>
                  <a:srgbClr val="AB7942"/>
                </a:solidFill>
                <a:cs typeface="Franklin Gothic Book"/>
              </a:rPr>
            </a:br>
            <a:endParaRPr lang="en-CH" sz="1200" i="1" kern="1000" spc="30" dirty="0">
              <a:solidFill>
                <a:srgbClr val="AB7942"/>
              </a:solidFill>
              <a:cs typeface="Franklin Gothic Book"/>
            </a:endParaRPr>
          </a:p>
        </p:txBody>
      </p:sp>
      <p:pic>
        <p:nvPicPr>
          <p:cNvPr id="26" name="Picture 25" descr="A person with long hair and a black shirt&#10;&#10;Description automatically generated with low confidence">
            <a:extLst>
              <a:ext uri="{FF2B5EF4-FFF2-40B4-BE49-F238E27FC236}">
                <a16:creationId xmlns:a16="http://schemas.microsoft.com/office/drawing/2014/main" id="{29D728EB-ABAA-FD1B-52BB-912F643663E3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55319" y="2233092"/>
            <a:ext cx="535922" cy="714562"/>
          </a:xfrm>
          <a:prstGeom prst="rect">
            <a:avLst/>
          </a:prstGeom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2D4039BF-3744-FC48-FF72-43B89739D972}"/>
              </a:ext>
            </a:extLst>
          </p:cNvPr>
          <p:cNvSpPr txBox="1"/>
          <p:nvPr/>
        </p:nvSpPr>
        <p:spPr>
          <a:xfrm>
            <a:off x="7975951" y="2405417"/>
            <a:ext cx="736438" cy="736438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</a:pPr>
            <a:r>
              <a:rPr lang="en-CH" sz="1200" kern="1000" spc="30" dirty="0">
                <a:solidFill>
                  <a:srgbClr val="AB7942"/>
                </a:solidFill>
                <a:cs typeface="Franklin Gothic Book"/>
              </a:rPr>
              <a:t>Colin Müller</a:t>
            </a:r>
            <a:br>
              <a:rPr lang="en-CH" sz="1200" kern="1000" spc="30" dirty="0">
                <a:solidFill>
                  <a:srgbClr val="AB7942"/>
                </a:solidFill>
                <a:cs typeface="Franklin Gothic Book"/>
              </a:rPr>
            </a:br>
            <a:r>
              <a:rPr lang="en-CH" sz="1200" i="1" kern="1000" spc="30" dirty="0">
                <a:solidFill>
                  <a:srgbClr val="AB7942"/>
                </a:solidFill>
                <a:cs typeface="Franklin Gothic Book"/>
              </a:rPr>
              <a:t>Mechanic LTS</a:t>
            </a:r>
          </a:p>
        </p:txBody>
      </p:sp>
      <p:pic>
        <p:nvPicPr>
          <p:cNvPr id="28" name="Picture 27" descr="A person wearing glasses&#10;&#10;Description automatically generated with low confidence">
            <a:extLst>
              <a:ext uri="{FF2B5EF4-FFF2-40B4-BE49-F238E27FC236}">
                <a16:creationId xmlns:a16="http://schemas.microsoft.com/office/drawing/2014/main" id="{89193FAD-CFF2-6B5C-F5B0-688F0308FE88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51936" y="1371610"/>
            <a:ext cx="574170" cy="740986"/>
          </a:xfrm>
          <a:prstGeom prst="rect">
            <a:avLst/>
          </a:prstGeom>
        </p:spPr>
      </p:pic>
      <p:sp>
        <p:nvSpPr>
          <p:cNvPr id="29" name="TextBox 28">
            <a:extLst>
              <a:ext uri="{FF2B5EF4-FFF2-40B4-BE49-F238E27FC236}">
                <a16:creationId xmlns:a16="http://schemas.microsoft.com/office/drawing/2014/main" id="{8C6E6C1B-A38E-19CD-25F5-C8776CF9803A}"/>
              </a:ext>
            </a:extLst>
          </p:cNvPr>
          <p:cNvSpPr txBox="1"/>
          <p:nvPr/>
        </p:nvSpPr>
        <p:spPr>
          <a:xfrm>
            <a:off x="7977503" y="1527150"/>
            <a:ext cx="736438" cy="736438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</a:pPr>
            <a:r>
              <a:rPr lang="en-CH" sz="1200" kern="1000" spc="30" dirty="0">
                <a:solidFill>
                  <a:schemeClr val="accent1"/>
                </a:solidFill>
                <a:cs typeface="Franklin Gothic Book"/>
              </a:rPr>
              <a:t>Jaap Kosse</a:t>
            </a:r>
          </a:p>
          <a:p>
            <a:pPr>
              <a:lnSpc>
                <a:spcPct val="110000"/>
              </a:lnSpc>
            </a:pPr>
            <a:r>
              <a:rPr lang="en-CH" sz="1200" i="1" kern="1000" spc="30" dirty="0">
                <a:solidFill>
                  <a:schemeClr val="accent1"/>
                </a:solidFill>
                <a:cs typeface="Franklin Gothic Book"/>
              </a:rPr>
              <a:t>Engineer ReBCO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1D1164A-2BE5-6DDB-67C1-21C094C97D36}"/>
              </a:ext>
            </a:extLst>
          </p:cNvPr>
          <p:cNvSpPr txBox="1"/>
          <p:nvPr/>
        </p:nvSpPr>
        <p:spPr bwMode="auto">
          <a:xfrm>
            <a:off x="10564992" y="2320156"/>
            <a:ext cx="983987" cy="406265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>
            <a:defPPr>
              <a:defRPr lang="de-DE"/>
            </a:defPPr>
            <a:lvl1pPr>
              <a:lnSpc>
                <a:spcPct val="110000"/>
              </a:lnSpc>
              <a:defRPr sz="1200" kern="1000" spc="30">
                <a:solidFill>
                  <a:srgbClr val="0070C0"/>
                </a:solidFill>
                <a:cs typeface="Franklin Gothic Book"/>
              </a:defRPr>
            </a:lvl1pPr>
          </a:lstStyle>
          <a:p>
            <a:r>
              <a:rPr lang="de-CH" dirty="0">
                <a:solidFill>
                  <a:srgbClr val="AB7942"/>
                </a:solidFill>
                <a:sym typeface="Calibri"/>
              </a:rPr>
              <a:t>Anna Stampfli</a:t>
            </a:r>
          </a:p>
          <a:p>
            <a:r>
              <a:rPr lang="de-CH" i="1" dirty="0" err="1">
                <a:solidFill>
                  <a:srgbClr val="AB7942"/>
                </a:solidFill>
              </a:rPr>
              <a:t>Technician</a:t>
            </a:r>
            <a:r>
              <a:rPr lang="de-CH" i="1" dirty="0">
                <a:solidFill>
                  <a:srgbClr val="AB7942"/>
                </a:solidFill>
              </a:rPr>
              <a:t> </a:t>
            </a:r>
            <a:r>
              <a:rPr lang="de-CH" i="1" dirty="0" err="1">
                <a:solidFill>
                  <a:srgbClr val="AB7942"/>
                </a:solidFill>
              </a:rPr>
              <a:t>Processes</a:t>
            </a:r>
            <a:endParaRPr lang="fr-FR" i="1" dirty="0">
              <a:solidFill>
                <a:srgbClr val="AB7942"/>
              </a:solidFill>
              <a:sym typeface="Calibri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54DECC0-AF39-3450-1042-43D2754E491F}"/>
              </a:ext>
            </a:extLst>
          </p:cNvPr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 flipH="1">
            <a:off x="9814049" y="2240602"/>
            <a:ext cx="557807" cy="684066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2B36B5CE-53E8-D1D7-FDD9-96BDA661606E}"/>
              </a:ext>
            </a:extLst>
          </p:cNvPr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2053" b="-572"/>
          <a:stretch/>
        </p:blipFill>
        <p:spPr bwMode="auto">
          <a:xfrm>
            <a:off x="9814048" y="3043853"/>
            <a:ext cx="557807" cy="711246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C098D092-A759-7B96-0055-42C803DB12DF}"/>
              </a:ext>
            </a:extLst>
          </p:cNvPr>
          <p:cNvSpPr txBox="1"/>
          <p:nvPr/>
        </p:nvSpPr>
        <p:spPr bwMode="auto">
          <a:xfrm>
            <a:off x="10564992" y="3239848"/>
            <a:ext cx="926730" cy="81253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>
            <a:defPPr>
              <a:defRPr lang="de-DE"/>
            </a:defPPr>
            <a:lvl1pPr>
              <a:lnSpc>
                <a:spcPct val="110000"/>
              </a:lnSpc>
              <a:defRPr sz="1200" kern="1000" spc="30">
                <a:solidFill>
                  <a:srgbClr val="0070C0"/>
                </a:solidFill>
                <a:cs typeface="Franklin Gothic Book"/>
              </a:defRPr>
            </a:lvl1pPr>
          </a:lstStyle>
          <a:p>
            <a:r>
              <a:rPr lang="de-CH" dirty="0">
                <a:solidFill>
                  <a:schemeClr val="accent1"/>
                </a:solidFill>
                <a:sym typeface="Calibri"/>
              </a:rPr>
              <a:t>Jürgen Schmidt</a:t>
            </a:r>
          </a:p>
          <a:p>
            <a:r>
              <a:rPr lang="de-CH" i="1" dirty="0" err="1">
                <a:solidFill>
                  <a:schemeClr val="accent1"/>
                </a:solidFill>
              </a:rPr>
              <a:t>Technician</a:t>
            </a:r>
            <a:r>
              <a:rPr lang="de-CH" i="1" dirty="0">
                <a:solidFill>
                  <a:schemeClr val="accent1"/>
                </a:solidFill>
              </a:rPr>
              <a:t> HTS</a:t>
            </a:r>
            <a:endParaRPr lang="fr-FR" i="1" dirty="0">
              <a:solidFill>
                <a:schemeClr val="accent1"/>
              </a:solidFill>
              <a:sym typeface="Calibri"/>
            </a:endParaRP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2664E16A-6AE0-3412-1B1E-AE7058F866C9}"/>
              </a:ext>
            </a:extLst>
          </p:cNvPr>
          <p:cNvGrpSpPr/>
          <p:nvPr/>
        </p:nvGrpSpPr>
        <p:grpSpPr>
          <a:xfrm>
            <a:off x="9807750" y="4735655"/>
            <a:ext cx="1986416" cy="786308"/>
            <a:chOff x="192193" y="2761623"/>
            <a:chExt cx="1986416" cy="786308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E7472B8A-DF0E-148F-90CE-2DFE4E4888CB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 flipH="1">
              <a:off x="192193" y="2761623"/>
              <a:ext cx="578275" cy="786308"/>
            </a:xfrm>
            <a:prstGeom prst="rect">
              <a:avLst/>
            </a:prstGeom>
          </p:spPr>
        </p:pic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F842A515-A914-82D4-6CCC-747726CDCF65}"/>
                </a:ext>
              </a:extLst>
            </p:cNvPr>
            <p:cNvSpPr txBox="1"/>
            <p:nvPr/>
          </p:nvSpPr>
          <p:spPr bwMode="auto">
            <a:xfrm>
              <a:off x="950709" y="2994135"/>
              <a:ext cx="1227900" cy="330860"/>
            </a:xfrm>
            <a:prstGeom prst="rect">
              <a:avLst/>
            </a:prstGeom>
            <a:noFill/>
          </p:spPr>
          <p:txBody>
            <a:bodyPr wrap="none" lIns="0" tIns="0" rIns="0" bIns="0" rtlCol="0">
              <a:noAutofit/>
            </a:bodyPr>
            <a:lstStyle>
              <a:defPPr>
                <a:defRPr lang="de-DE"/>
              </a:defPPr>
              <a:lvl1pPr>
                <a:lnSpc>
                  <a:spcPct val="110000"/>
                </a:lnSpc>
                <a:defRPr sz="1200" kern="1000" spc="30">
                  <a:solidFill>
                    <a:srgbClr val="0070C0"/>
                  </a:solidFill>
                  <a:cs typeface="Franklin Gothic Book"/>
                </a:defRPr>
              </a:lvl1pPr>
            </a:lstStyle>
            <a:p>
              <a:r>
                <a:rPr lang="de-CH" dirty="0">
                  <a:solidFill>
                    <a:schemeClr val="accent1"/>
                  </a:solidFill>
                  <a:sym typeface="Calibri"/>
                </a:rPr>
                <a:t>Joep Van den </a:t>
              </a:r>
              <a:r>
                <a:rPr lang="de-CH" dirty="0" err="1">
                  <a:solidFill>
                    <a:schemeClr val="accent1"/>
                  </a:solidFill>
                  <a:sym typeface="Calibri"/>
                </a:rPr>
                <a:t>Eijnden</a:t>
              </a:r>
              <a:endParaRPr lang="de-CH" dirty="0">
                <a:solidFill>
                  <a:schemeClr val="accent1"/>
                </a:solidFill>
                <a:sym typeface="Calibri"/>
              </a:endParaRPr>
            </a:p>
            <a:p>
              <a:r>
                <a:rPr lang="de-CH" i="1" dirty="0">
                  <a:solidFill>
                    <a:schemeClr val="accent1"/>
                  </a:solidFill>
                </a:rPr>
                <a:t>PhD Student</a:t>
              </a:r>
            </a:p>
          </p:txBody>
        </p:sp>
      </p:grpSp>
      <p:pic>
        <p:nvPicPr>
          <p:cNvPr id="11" name="Picture 10">
            <a:extLst>
              <a:ext uri="{FF2B5EF4-FFF2-40B4-BE49-F238E27FC236}">
                <a16:creationId xmlns:a16="http://schemas.microsoft.com/office/drawing/2014/main" id="{A6D7C130-E96A-97F6-3372-CE58D6B99728}"/>
              </a:ext>
            </a:extLst>
          </p:cNvPr>
          <p:cNvPicPr>
            <a:picLocks noChangeAspect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9807750" y="3894470"/>
            <a:ext cx="588756" cy="701814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F527B622-1B9F-A450-B225-E7CEFCDFD2C1}"/>
              </a:ext>
            </a:extLst>
          </p:cNvPr>
          <p:cNvSpPr txBox="1"/>
          <p:nvPr/>
        </p:nvSpPr>
        <p:spPr bwMode="auto">
          <a:xfrm>
            <a:off x="10573095" y="4064006"/>
            <a:ext cx="1207446" cy="406265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>
            <a:defPPr>
              <a:defRPr lang="de-DE"/>
            </a:defPPr>
            <a:lvl1pPr>
              <a:lnSpc>
                <a:spcPct val="110000"/>
              </a:lnSpc>
              <a:defRPr sz="1200" kern="1000" spc="30">
                <a:solidFill>
                  <a:srgbClr val="0070C0"/>
                </a:solidFill>
                <a:cs typeface="Franklin Gothic Book"/>
              </a:defRPr>
            </a:lvl1pPr>
          </a:lstStyle>
          <a:p>
            <a:r>
              <a:rPr lang="de-CH" dirty="0">
                <a:solidFill>
                  <a:srgbClr val="AB7942"/>
                </a:solidFill>
                <a:sym typeface="Calibri"/>
              </a:rPr>
              <a:t>Christina Lindner</a:t>
            </a:r>
          </a:p>
          <a:p>
            <a:r>
              <a:rPr lang="de-CH" i="1" dirty="0" err="1">
                <a:solidFill>
                  <a:srgbClr val="AB7942"/>
                </a:solidFill>
              </a:rPr>
              <a:t>Technician</a:t>
            </a:r>
            <a:r>
              <a:rPr lang="de-CH" i="1" dirty="0">
                <a:solidFill>
                  <a:srgbClr val="AB7942"/>
                </a:solidFill>
              </a:rPr>
              <a:t> HTS</a:t>
            </a:r>
            <a:endParaRPr lang="fr-FR" i="1" dirty="0">
              <a:solidFill>
                <a:srgbClr val="AB7942"/>
              </a:solidFill>
              <a:sym typeface="Calibri"/>
            </a:endParaRP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21080433-7096-AA6A-5254-18E0395E582A}"/>
              </a:ext>
            </a:extLst>
          </p:cNvPr>
          <p:cNvGrpSpPr/>
          <p:nvPr/>
        </p:nvGrpSpPr>
        <p:grpSpPr>
          <a:xfrm>
            <a:off x="9814048" y="5635837"/>
            <a:ext cx="1748100" cy="703912"/>
            <a:chOff x="3326404" y="5629417"/>
            <a:chExt cx="1748100" cy="703912"/>
          </a:xfrm>
        </p:grpSpPr>
        <p:pic>
          <p:nvPicPr>
            <p:cNvPr id="30" name="Picture 29">
              <a:extLst>
                <a:ext uri="{FF2B5EF4-FFF2-40B4-BE49-F238E27FC236}">
                  <a16:creationId xmlns:a16="http://schemas.microsoft.com/office/drawing/2014/main" id="{AA391709-FCFD-FB1C-F115-1466746FAAEA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-2247" b="-607"/>
            <a:stretch/>
          </p:blipFill>
          <p:spPr bwMode="auto">
            <a:xfrm>
              <a:off x="3326404" y="5629417"/>
              <a:ext cx="557807" cy="703912"/>
            </a:xfrm>
            <a:prstGeom prst="rect">
              <a:avLst/>
            </a:prstGeom>
          </p:spPr>
        </p:pic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66615BF4-1D44-3D72-7134-579B6B002473}"/>
                </a:ext>
              </a:extLst>
            </p:cNvPr>
            <p:cNvSpPr txBox="1"/>
            <p:nvPr/>
          </p:nvSpPr>
          <p:spPr bwMode="auto">
            <a:xfrm>
              <a:off x="4085451" y="5817806"/>
              <a:ext cx="989053" cy="338554"/>
            </a:xfrm>
            <a:prstGeom prst="rect">
              <a:avLst/>
            </a:prstGeom>
            <a:noFill/>
          </p:spPr>
          <p:txBody>
            <a:bodyPr wrap="none" lIns="0" tIns="0" rIns="0" bIns="0" rtlCol="0">
              <a:noAutofit/>
            </a:bodyPr>
            <a:lstStyle>
              <a:defPPr>
                <a:defRPr lang="de-DE"/>
              </a:defPPr>
              <a:lvl1pPr>
                <a:lnSpc>
                  <a:spcPct val="110000"/>
                </a:lnSpc>
                <a:defRPr sz="1200" kern="1000" spc="30">
                  <a:solidFill>
                    <a:srgbClr val="0070C0"/>
                  </a:solidFill>
                  <a:cs typeface="Franklin Gothic Book"/>
                </a:defRPr>
              </a:lvl1pPr>
            </a:lstStyle>
            <a:p>
              <a:r>
                <a:rPr lang="de-CH" dirty="0">
                  <a:solidFill>
                    <a:schemeClr val="accent1"/>
                  </a:solidFill>
                  <a:sym typeface="Calibri"/>
                </a:rPr>
                <a:t>Matteo Crescenti</a:t>
              </a:r>
            </a:p>
            <a:p>
              <a:r>
                <a:rPr lang="de-CH" i="1" dirty="0">
                  <a:solidFill>
                    <a:schemeClr val="accent1"/>
                  </a:solidFill>
                </a:rPr>
                <a:t>PhD Student</a:t>
              </a:r>
              <a:endParaRPr lang="fr-FR" i="1" dirty="0">
                <a:solidFill>
                  <a:schemeClr val="accent1"/>
                </a:solidFill>
                <a:sym typeface="Calibri"/>
              </a:endParaRPr>
            </a:p>
          </p:txBody>
        </p:sp>
      </p:grpSp>
      <p:pic>
        <p:nvPicPr>
          <p:cNvPr id="14" name="Picture 13" descr="A red and black logo&#10;&#10;Description automatically generated">
            <a:extLst>
              <a:ext uri="{FF2B5EF4-FFF2-40B4-BE49-F238E27FC236}">
                <a16:creationId xmlns:a16="http://schemas.microsoft.com/office/drawing/2014/main" id="{EBBF893E-EE4F-6810-F848-8111047B2638}"/>
              </a:ext>
            </a:extLst>
          </p:cNvPr>
          <p:cNvPicPr>
            <a:picLocks noChangeAspect="1"/>
          </p:cNvPicPr>
          <p:nvPr/>
        </p:nvPicPr>
        <p:blipFill>
          <a:blip r:embed="rId1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75837" y="183832"/>
            <a:ext cx="672572" cy="672572"/>
          </a:xfrm>
          <a:prstGeom prst="rect">
            <a:avLst/>
          </a:prstGeom>
        </p:spPr>
      </p:pic>
      <p:sp>
        <p:nvSpPr>
          <p:cNvPr id="32" name="TextBox 31">
            <a:extLst>
              <a:ext uri="{FF2B5EF4-FFF2-40B4-BE49-F238E27FC236}">
                <a16:creationId xmlns:a16="http://schemas.microsoft.com/office/drawing/2014/main" id="{CA822618-B614-6E0C-36B4-022994F42338}"/>
              </a:ext>
            </a:extLst>
          </p:cNvPr>
          <p:cNvSpPr txBox="1"/>
          <p:nvPr/>
        </p:nvSpPr>
        <p:spPr>
          <a:xfrm>
            <a:off x="7250082" y="6517296"/>
            <a:ext cx="4699621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600" dirty="0">
                <a:solidFill>
                  <a:schemeClr val="accent1"/>
                </a:solidFill>
              </a:rPr>
              <a:t>+ 2 more arrivals in 2025</a:t>
            </a:r>
          </a:p>
        </p:txBody>
      </p:sp>
      <p:pic>
        <p:nvPicPr>
          <p:cNvPr id="34" name="Picture 33" descr="A person smiling at the camera&#10;&#10;Description automatically generated">
            <a:extLst>
              <a:ext uri="{FF2B5EF4-FFF2-40B4-BE49-F238E27FC236}">
                <a16:creationId xmlns:a16="http://schemas.microsoft.com/office/drawing/2014/main" id="{2AC976F0-A66E-C212-2012-7B070AA3CB9B}"/>
              </a:ext>
            </a:extLst>
          </p:cNvPr>
          <p:cNvPicPr>
            <a:picLocks noChangeAspect="1"/>
          </p:cNvPicPr>
          <p:nvPr/>
        </p:nvPicPr>
        <p:blipFill>
          <a:blip r:embed="rId1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50082" y="5630288"/>
            <a:ext cx="541159" cy="715611"/>
          </a:xfrm>
          <a:prstGeom prst="rect">
            <a:avLst/>
          </a:prstGeom>
        </p:spPr>
      </p:pic>
      <p:sp>
        <p:nvSpPr>
          <p:cNvPr id="35" name="TextBox 34">
            <a:extLst>
              <a:ext uri="{FF2B5EF4-FFF2-40B4-BE49-F238E27FC236}">
                <a16:creationId xmlns:a16="http://schemas.microsoft.com/office/drawing/2014/main" id="{9A15DD38-F34E-9235-5EB1-B9C6B6E900C7}"/>
              </a:ext>
            </a:extLst>
          </p:cNvPr>
          <p:cNvSpPr txBox="1"/>
          <p:nvPr/>
        </p:nvSpPr>
        <p:spPr>
          <a:xfrm>
            <a:off x="7961614" y="5794561"/>
            <a:ext cx="736438" cy="736438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</a:pPr>
            <a:r>
              <a:rPr lang="en-US" sz="1200" kern="1000" spc="30" dirty="0" err="1">
                <a:solidFill>
                  <a:schemeClr val="accent1"/>
                </a:solidFill>
                <a:cs typeface="Franklin Gothic Book"/>
              </a:rPr>
              <a:t>Kirtana</a:t>
            </a:r>
            <a:r>
              <a:rPr lang="en-CH" sz="1200" kern="1000" spc="30">
                <a:solidFill>
                  <a:schemeClr val="accent1"/>
                </a:solidFill>
                <a:cs typeface="Franklin Gothic Book"/>
              </a:rPr>
              <a:t> </a:t>
            </a:r>
            <a:r>
              <a:rPr lang="en-US" sz="1200" kern="1000" spc="30" dirty="0" err="1">
                <a:solidFill>
                  <a:schemeClr val="accent1"/>
                </a:solidFill>
                <a:cs typeface="Franklin Gothic Book"/>
              </a:rPr>
              <a:t>Puthran</a:t>
            </a:r>
            <a:endParaRPr lang="en-CH" sz="1200" kern="1000" spc="30" dirty="0">
              <a:solidFill>
                <a:schemeClr val="accent1"/>
              </a:solidFill>
              <a:cs typeface="Franklin Gothic Book"/>
            </a:endParaRPr>
          </a:p>
          <a:p>
            <a:pPr>
              <a:lnSpc>
                <a:spcPct val="110000"/>
              </a:lnSpc>
            </a:pPr>
            <a:r>
              <a:rPr lang="en-CH" sz="1200" i="1" kern="1000" spc="30" dirty="0">
                <a:solidFill>
                  <a:schemeClr val="accent1"/>
                </a:solidFill>
                <a:cs typeface="Franklin Gothic Book"/>
              </a:rPr>
              <a:t>Engineer ReBCO</a:t>
            </a:r>
          </a:p>
        </p:txBody>
      </p:sp>
    </p:spTree>
    <p:extLst>
      <p:ext uri="{BB962C8B-B14F-4D97-AF65-F5344CB8AC3E}">
        <p14:creationId xmlns:p14="http://schemas.microsoft.com/office/powerpoint/2010/main" val="3100706599"/>
      </p:ext>
    </p:extLst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104DB7-FA51-F461-BEFB-9B174CC29C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Fast-Turnaround Stress-Management R&amp;D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7622D17-5E08-02A4-538B-8406678F56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5325" y="919551"/>
            <a:ext cx="11877675" cy="4644616"/>
          </a:xfrm>
        </p:spPr>
        <p:txBody>
          <a:bodyPr/>
          <a:lstStyle/>
          <a:p>
            <a:r>
              <a:rPr lang="en-CH" sz="2000">
                <a:solidFill>
                  <a:schemeClr val="accent1">
                    <a:lumMod val="10000"/>
                  </a:schemeClr>
                </a:solidFill>
              </a:rPr>
              <a:t>HFM R&amp;D has suffered from slow turnaround and late feedback on technology.</a:t>
            </a:r>
            <a:endParaRPr lang="en-US" sz="2000" dirty="0">
              <a:solidFill>
                <a:schemeClr val="accent1">
                  <a:lumMod val="10000"/>
                </a:schemeClr>
              </a:solidFill>
            </a:endParaRPr>
          </a:p>
          <a:p>
            <a:r>
              <a:rPr lang="en-US" sz="2000" dirty="0">
                <a:solidFill>
                  <a:schemeClr val="accent1">
                    <a:lumMod val="10000"/>
                  </a:schemeClr>
                </a:solidFill>
              </a:rPr>
              <a:t>Minimum viable products have enabled a breakthrough in stress-managed Nb</a:t>
            </a:r>
            <a:r>
              <a:rPr lang="en-US" sz="2000" baseline="-25000" dirty="0">
                <a:solidFill>
                  <a:schemeClr val="accent1">
                    <a:lumMod val="10000"/>
                  </a:schemeClr>
                </a:solidFill>
              </a:rPr>
              <a:t>3</a:t>
            </a:r>
            <a:r>
              <a:rPr lang="en-US" sz="2000" dirty="0">
                <a:solidFill>
                  <a:schemeClr val="accent1">
                    <a:lumMod val="10000"/>
                  </a:schemeClr>
                </a:solidFill>
              </a:rPr>
              <a:t>Sn technology.</a:t>
            </a:r>
          </a:p>
          <a:p>
            <a:r>
              <a:rPr lang="en-US" sz="2000" b="1" dirty="0">
                <a:solidFill>
                  <a:schemeClr val="accent2">
                    <a:lumMod val="75000"/>
                  </a:schemeClr>
                </a:solidFill>
              </a:rPr>
              <a:t>Goal: Build </a:t>
            </a:r>
            <a:r>
              <a:rPr lang="en-US" sz="2000" b="1" dirty="0" err="1">
                <a:solidFill>
                  <a:schemeClr val="accent2">
                    <a:lumMod val="75000"/>
                  </a:schemeClr>
                </a:solidFill>
              </a:rPr>
              <a:t>industrializable</a:t>
            </a:r>
            <a:r>
              <a:rPr lang="en-US" sz="2000" b="1" dirty="0">
                <a:solidFill>
                  <a:schemeClr val="accent2">
                    <a:lumMod val="75000"/>
                  </a:schemeClr>
                </a:solidFill>
              </a:rPr>
              <a:t> Nb</a:t>
            </a:r>
            <a:r>
              <a:rPr lang="en-US" sz="2000" b="1" baseline="-25000" dirty="0">
                <a:solidFill>
                  <a:schemeClr val="accent2">
                    <a:lumMod val="75000"/>
                  </a:schemeClr>
                </a:solidFill>
              </a:rPr>
              <a:t>3</a:t>
            </a:r>
            <a:r>
              <a:rPr lang="en-US" sz="2000" b="1" dirty="0">
                <a:solidFill>
                  <a:schemeClr val="accent2">
                    <a:lumMod val="75000"/>
                  </a:schemeClr>
                </a:solidFill>
              </a:rPr>
              <a:t>Sn high-field magnets that “just work”.</a:t>
            </a:r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402E1C7-7B9A-0783-5E66-49DFACAD0A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6963D4-5156-42CD-86D2-F9C48C35F25C}" type="datetime1">
              <a:rPr lang="de-CH" noProof="0" smtClean="0"/>
              <a:t>12.01.25</a:t>
            </a:fld>
            <a:endParaRPr lang="en-GB" noProof="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7AECE5B-6646-E362-F88A-908B2A13C8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37F90AE-A5E5-F719-9C9E-BD658AD7F3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9</a:t>
            </a:fld>
            <a:endParaRPr lang="en-GB" noProof="0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277A4900-0968-0B93-5DF5-4AA556BD2865}"/>
              </a:ext>
            </a:extLst>
          </p:cNvPr>
          <p:cNvGrpSpPr/>
          <p:nvPr/>
        </p:nvGrpSpPr>
        <p:grpSpPr>
          <a:xfrm rot="10800000" flipV="1">
            <a:off x="4209313" y="2487052"/>
            <a:ext cx="3680135" cy="3583354"/>
            <a:chOff x="743515" y="0"/>
            <a:chExt cx="4548485" cy="4360596"/>
          </a:xfrm>
        </p:grpSpPr>
        <p:sp>
          <p:nvSpPr>
            <p:cNvPr id="8" name="Trapezoid 7">
              <a:extLst>
                <a:ext uri="{FF2B5EF4-FFF2-40B4-BE49-F238E27FC236}">
                  <a16:creationId xmlns:a16="http://schemas.microsoft.com/office/drawing/2014/main" id="{45021483-881E-7618-774B-FCD16CBB24C5}"/>
                </a:ext>
              </a:extLst>
            </p:cNvPr>
            <p:cNvSpPr/>
            <p:nvPr/>
          </p:nvSpPr>
          <p:spPr>
            <a:xfrm flipV="1">
              <a:off x="743515" y="7276"/>
              <a:ext cx="4548485" cy="324000"/>
            </a:xfrm>
            <a:prstGeom prst="trapezoid">
              <a:avLst>
                <a:gd name="adj" fmla="val 52586"/>
              </a:avLst>
            </a:prstGeom>
            <a:solidFill>
              <a:srgbClr val="002060"/>
            </a:solidFill>
            <a:ln w="12700" cap="flat" cmpd="sng" algn="ctr">
              <a:solidFill>
                <a:srgbClr val="4472C4">
                  <a:shade val="50000"/>
                </a:srgbClr>
              </a:solidFill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endParaRPr lang="en-US" sz="2800"/>
            </a:p>
          </p:txBody>
        </p:sp>
        <p:sp>
          <p:nvSpPr>
            <p:cNvPr id="9" name="TextBox 31">
              <a:extLst>
                <a:ext uri="{FF2B5EF4-FFF2-40B4-BE49-F238E27FC236}">
                  <a16:creationId xmlns:a16="http://schemas.microsoft.com/office/drawing/2014/main" id="{9B941263-03B9-D4A8-8F30-04C4FA0FD80F}"/>
                </a:ext>
              </a:extLst>
            </p:cNvPr>
            <p:cNvSpPr txBox="1"/>
            <p:nvPr/>
          </p:nvSpPr>
          <p:spPr>
            <a:xfrm rot="10800000" flipV="1">
              <a:off x="1253751" y="0"/>
              <a:ext cx="3780078" cy="553079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algn="ctr" fontAlgn="base">
                <a:lnSpc>
                  <a:spcPct val="115000"/>
                </a:lnSpc>
                <a:spcAft>
                  <a:spcPts val="1000"/>
                </a:spcAft>
              </a:pPr>
              <a:r>
                <a:rPr lang="en-US" sz="1100" b="1" i="1">
                  <a:solidFill>
                    <a:srgbClr val="FFFFFF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Materials</a:t>
              </a:r>
              <a:r>
                <a:rPr lang="en-US" sz="1100">
                  <a:solidFill>
                    <a:srgbClr val="FFFFFF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 and Composite Samples (not powered)</a:t>
              </a:r>
              <a:endParaRPr lang="en-CH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" name="Trapezoid 9">
              <a:extLst>
                <a:ext uri="{FF2B5EF4-FFF2-40B4-BE49-F238E27FC236}">
                  <a16:creationId xmlns:a16="http://schemas.microsoft.com/office/drawing/2014/main" id="{31C534B3-7292-E7AF-23E9-FA12B6603322}"/>
                </a:ext>
              </a:extLst>
            </p:cNvPr>
            <p:cNvSpPr/>
            <p:nvPr/>
          </p:nvSpPr>
          <p:spPr>
            <a:xfrm flipV="1">
              <a:off x="957655" y="389245"/>
              <a:ext cx="4143549" cy="396001"/>
            </a:xfrm>
            <a:prstGeom prst="trapezoid">
              <a:avLst>
                <a:gd name="adj" fmla="val 52586"/>
              </a:avLst>
            </a:prstGeom>
            <a:solidFill>
              <a:srgbClr val="5B9BD5">
                <a:lumMod val="50000"/>
              </a:srgbClr>
            </a:solidFill>
            <a:ln w="12700" cap="flat" cmpd="sng" algn="ctr">
              <a:solidFill>
                <a:srgbClr val="4472C4">
                  <a:shade val="50000"/>
                </a:srgbClr>
              </a:solidFill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endParaRPr lang="en-US" sz="2800"/>
            </a:p>
          </p:txBody>
        </p:sp>
        <p:sp>
          <p:nvSpPr>
            <p:cNvPr id="11" name="TextBox 33">
              <a:extLst>
                <a:ext uri="{FF2B5EF4-FFF2-40B4-BE49-F238E27FC236}">
                  <a16:creationId xmlns:a16="http://schemas.microsoft.com/office/drawing/2014/main" id="{FED86A96-8AFE-3502-29CC-55DB73D48927}"/>
                </a:ext>
              </a:extLst>
            </p:cNvPr>
            <p:cNvSpPr txBox="1"/>
            <p:nvPr/>
          </p:nvSpPr>
          <p:spPr>
            <a:xfrm rot="10800000" flipV="1">
              <a:off x="1444107" y="417881"/>
              <a:ext cx="3458225" cy="553079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algn="ctr" fontAlgn="base">
                <a:lnSpc>
                  <a:spcPct val="115000"/>
                </a:lnSpc>
                <a:spcAft>
                  <a:spcPts val="1000"/>
                </a:spcAft>
              </a:pPr>
              <a:r>
                <a:rPr lang="en-US" sz="1100" b="1" i="1" dirty="0">
                  <a:solidFill>
                    <a:srgbClr val="FFFFFF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Powered Samples </a:t>
              </a:r>
              <a:r>
                <a:rPr lang="en-US" sz="1100" dirty="0">
                  <a:solidFill>
                    <a:srgbClr val="FFFFFF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and Mechanical Models</a:t>
              </a:r>
              <a:endParaRPr lang="en-CH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2" name="Trapezoid 11">
              <a:extLst>
                <a:ext uri="{FF2B5EF4-FFF2-40B4-BE49-F238E27FC236}">
                  <a16:creationId xmlns:a16="http://schemas.microsoft.com/office/drawing/2014/main" id="{C4BD655B-9D44-F90D-A4EB-87E569291FD6}"/>
                </a:ext>
              </a:extLst>
            </p:cNvPr>
            <p:cNvSpPr/>
            <p:nvPr/>
          </p:nvSpPr>
          <p:spPr>
            <a:xfrm flipV="1">
              <a:off x="1199722" y="836616"/>
              <a:ext cx="3660283" cy="539999"/>
            </a:xfrm>
            <a:prstGeom prst="trapezoid">
              <a:avLst>
                <a:gd name="adj" fmla="val 52586"/>
              </a:avLst>
            </a:prstGeom>
            <a:solidFill>
              <a:srgbClr val="5B9BD5">
                <a:lumMod val="75000"/>
              </a:srgbClr>
            </a:solidFill>
            <a:ln w="12700" cap="flat" cmpd="sng" algn="ctr">
              <a:solidFill>
                <a:srgbClr val="4472C4">
                  <a:shade val="50000"/>
                </a:srgbClr>
              </a:solidFill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endParaRPr lang="en-US" sz="2800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E7251AEE-B176-22EF-F3EA-15884DC7C80A}"/>
                </a:ext>
              </a:extLst>
            </p:cNvPr>
            <p:cNvSpPr/>
            <p:nvPr/>
          </p:nvSpPr>
          <p:spPr>
            <a:xfrm rot="10800000" flipV="1">
              <a:off x="1991100" y="937140"/>
              <a:ext cx="1946964" cy="553079"/>
            </a:xfrm>
            <a:prstGeom prst="rect">
              <a:avLst/>
            </a:prstGeom>
          </p:spPr>
          <p:txBody>
            <a:bodyPr wrap="square">
              <a:noAutofit/>
            </a:bodyPr>
            <a:lstStyle/>
            <a:p>
              <a:pPr algn="ctr" fontAlgn="base">
                <a:lnSpc>
                  <a:spcPct val="115000"/>
                </a:lnSpc>
                <a:spcAft>
                  <a:spcPts val="1000"/>
                </a:spcAft>
              </a:pPr>
              <a:r>
                <a:rPr lang="en-US" sz="1100" b="1" i="1" dirty="0">
                  <a:solidFill>
                    <a:srgbClr val="FFFFFF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Sub-scale Magnets </a:t>
              </a:r>
              <a:r>
                <a:rPr lang="en-US" sz="1100" dirty="0">
                  <a:solidFill>
                    <a:srgbClr val="FFFFFF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(5 T)</a:t>
              </a:r>
              <a:endParaRPr lang="en-CH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4" name="Trapezoid 13">
              <a:extLst>
                <a:ext uri="{FF2B5EF4-FFF2-40B4-BE49-F238E27FC236}">
                  <a16:creationId xmlns:a16="http://schemas.microsoft.com/office/drawing/2014/main" id="{C0C4FDBB-C84A-311B-1FD2-DA7DACB30D54}"/>
                </a:ext>
              </a:extLst>
            </p:cNvPr>
            <p:cNvSpPr/>
            <p:nvPr/>
          </p:nvSpPr>
          <p:spPr>
            <a:xfrm flipV="1">
              <a:off x="1516273" y="1437245"/>
              <a:ext cx="3034136" cy="834186"/>
            </a:xfrm>
            <a:prstGeom prst="trapezoid">
              <a:avLst>
                <a:gd name="adj" fmla="val 52586"/>
              </a:avLst>
            </a:prstGeom>
            <a:solidFill>
              <a:srgbClr val="4F9AE0">
                <a:alpha val="85098"/>
              </a:srgbClr>
            </a:solidFill>
            <a:ln w="12700" cap="flat" cmpd="sng" algn="ctr">
              <a:solidFill>
                <a:srgbClr val="4472C4">
                  <a:shade val="50000"/>
                </a:srgbClr>
              </a:solidFill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endParaRPr lang="en-US" sz="2800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70FFE709-16DB-9CA6-26A6-CFDAC99DA938}"/>
                </a:ext>
              </a:extLst>
            </p:cNvPr>
            <p:cNvSpPr/>
            <p:nvPr/>
          </p:nvSpPr>
          <p:spPr>
            <a:xfrm rot="10800000" flipV="1">
              <a:off x="1762519" y="1533309"/>
              <a:ext cx="2446082" cy="814795"/>
            </a:xfrm>
            <a:prstGeom prst="rect">
              <a:avLst/>
            </a:prstGeom>
          </p:spPr>
          <p:txBody>
            <a:bodyPr wrap="square">
              <a:noAutofit/>
            </a:bodyPr>
            <a:lstStyle/>
            <a:p>
              <a:pPr algn="ctr" fontAlgn="base">
                <a:lnSpc>
                  <a:spcPct val="115000"/>
                </a:lnSpc>
                <a:spcAft>
                  <a:spcPts val="1000"/>
                </a:spcAft>
              </a:pPr>
              <a:r>
                <a:rPr lang="en-US" sz="1100" b="1" i="1" dirty="0">
                  <a:solidFill>
                    <a:srgbClr val="FFFFFF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Short</a:t>
              </a:r>
              <a:r>
                <a:rPr lang="en-US" sz="1100" dirty="0">
                  <a:solidFill>
                    <a:srgbClr val="FFFFFF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 </a:t>
              </a:r>
              <a:r>
                <a:rPr lang="en-US" sz="1100" b="1" i="1" dirty="0">
                  <a:solidFill>
                    <a:srgbClr val="FFFFFF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Magnets</a:t>
              </a:r>
              <a:r>
                <a:rPr lang="en-US" sz="1100" dirty="0">
                  <a:solidFill>
                    <a:srgbClr val="FFFFFF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 </a:t>
              </a:r>
              <a:br>
                <a:rPr lang="en-US" sz="1100" dirty="0">
                  <a:solidFill>
                    <a:srgbClr val="FFFFFF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</a:br>
              <a:r>
                <a:rPr lang="en-US" sz="1100" b="1" i="1" dirty="0">
                  <a:solidFill>
                    <a:srgbClr val="FFFFFF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Ultimate Field </a:t>
              </a:r>
              <a:r>
                <a:rPr lang="en-US" sz="1100" dirty="0">
                  <a:solidFill>
                    <a:srgbClr val="FFFFFF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(14…16T)</a:t>
              </a:r>
              <a:endParaRPr lang="en-CH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6" name="Trapezoid 15">
              <a:extLst>
                <a:ext uri="{FF2B5EF4-FFF2-40B4-BE49-F238E27FC236}">
                  <a16:creationId xmlns:a16="http://schemas.microsoft.com/office/drawing/2014/main" id="{0358FBBF-387E-DA95-3CDD-339F0D6A66D7}"/>
                </a:ext>
              </a:extLst>
            </p:cNvPr>
            <p:cNvSpPr/>
            <p:nvPr/>
          </p:nvSpPr>
          <p:spPr>
            <a:xfrm flipV="1">
              <a:off x="1991100" y="2339030"/>
              <a:ext cx="2094843" cy="2021566"/>
            </a:xfrm>
            <a:prstGeom prst="trapezoid">
              <a:avLst>
                <a:gd name="adj" fmla="val 52582"/>
              </a:avLst>
            </a:prstGeom>
            <a:solidFill>
              <a:schemeClr val="bg1">
                <a:lumMod val="85000"/>
              </a:schemeClr>
            </a:solidFill>
            <a:ln w="12700" cap="flat" cmpd="sng" algn="ctr">
              <a:solidFill>
                <a:srgbClr val="4472C4">
                  <a:shade val="50000"/>
                </a:srgbClr>
              </a:solidFill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rtlCol="0" anchor="ctr">
              <a:noAutofit/>
            </a:bodyPr>
            <a:lstStyle/>
            <a:p>
              <a:endParaRPr lang="en-US" sz="2800"/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8116DEA8-D201-F68D-705B-46EC85E97248}"/>
                </a:ext>
              </a:extLst>
            </p:cNvPr>
            <p:cNvSpPr/>
            <p:nvPr/>
          </p:nvSpPr>
          <p:spPr>
            <a:xfrm rot="10800000" flipV="1">
              <a:off x="2225476" y="2510818"/>
              <a:ext cx="1585549" cy="1289952"/>
            </a:xfrm>
            <a:prstGeom prst="rect">
              <a:avLst/>
            </a:prstGeom>
          </p:spPr>
          <p:txBody>
            <a:bodyPr wrap="square">
              <a:noAutofit/>
            </a:bodyPr>
            <a:lstStyle/>
            <a:p>
              <a:pPr algn="ctr" fontAlgn="base">
                <a:lnSpc>
                  <a:spcPct val="115000"/>
                </a:lnSpc>
                <a:spcAft>
                  <a:spcPts val="1000"/>
                </a:spcAft>
              </a:pPr>
              <a:r>
                <a:rPr lang="en-US" sz="1100" b="1" i="1" dirty="0">
                  <a:solidFill>
                    <a:srgbClr val="FFFFFF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Long Magnets Ultimate Field Magnets</a:t>
              </a:r>
              <a:r>
                <a:rPr lang="en-US" sz="1100" dirty="0">
                  <a:solidFill>
                    <a:srgbClr val="FFFFFF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 </a:t>
              </a:r>
              <a:br>
                <a:rPr lang="en-US" sz="1100" dirty="0">
                  <a:solidFill>
                    <a:srgbClr val="FFFFFF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</a:br>
              <a:r>
                <a:rPr lang="en-US" sz="1100" dirty="0">
                  <a:solidFill>
                    <a:srgbClr val="FFFFFF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(14…16 T)</a:t>
              </a:r>
              <a:endParaRPr lang="en-CH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18" name="TextBox 17">
            <a:extLst>
              <a:ext uri="{FF2B5EF4-FFF2-40B4-BE49-F238E27FC236}">
                <a16:creationId xmlns:a16="http://schemas.microsoft.com/office/drawing/2014/main" id="{6D29DDFE-A3D6-AF3A-6A38-0D64E2E27A1C}"/>
              </a:ext>
            </a:extLst>
          </p:cNvPr>
          <p:cNvSpPr txBox="1"/>
          <p:nvPr/>
        </p:nvSpPr>
        <p:spPr>
          <a:xfrm>
            <a:off x="3051044" y="2478216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</a:pPr>
            <a:r>
              <a:rPr lang="en-CH" kern="1000" spc="30" dirty="0">
                <a:solidFill>
                  <a:srgbClr val="0070C0"/>
                </a:solidFill>
                <a:cs typeface="Franklin Gothic Book"/>
              </a:rPr>
              <a:t>2019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D80DE54C-777F-D50A-3485-3F9A1EDA3FD5}"/>
              </a:ext>
            </a:extLst>
          </p:cNvPr>
          <p:cNvSpPr txBox="1"/>
          <p:nvPr/>
        </p:nvSpPr>
        <p:spPr>
          <a:xfrm>
            <a:off x="3043880" y="2793680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</a:pPr>
            <a:r>
              <a:rPr lang="en-CH" kern="1000" spc="30" dirty="0">
                <a:solidFill>
                  <a:srgbClr val="0070C0"/>
                </a:solidFill>
                <a:cs typeface="Franklin Gothic Book"/>
              </a:rPr>
              <a:t>2020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8D9901D-A959-928F-0A53-FB07A2650DE8}"/>
              </a:ext>
            </a:extLst>
          </p:cNvPr>
          <p:cNvSpPr txBox="1"/>
          <p:nvPr/>
        </p:nvSpPr>
        <p:spPr>
          <a:xfrm>
            <a:off x="3041021" y="3183678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</a:pPr>
            <a:r>
              <a:rPr lang="en-CH" kern="1000" spc="30">
                <a:solidFill>
                  <a:srgbClr val="0070C0"/>
                </a:solidFill>
                <a:cs typeface="Franklin Gothic Book"/>
              </a:rPr>
              <a:t>202</a:t>
            </a:r>
            <a:r>
              <a:rPr lang="en-US" kern="1000" spc="30" dirty="0">
                <a:solidFill>
                  <a:srgbClr val="0070C0"/>
                </a:solidFill>
                <a:cs typeface="Franklin Gothic Book"/>
              </a:rPr>
              <a:t>4</a:t>
            </a:r>
            <a:endParaRPr lang="en-CH" kern="1000" spc="30" dirty="0">
              <a:solidFill>
                <a:srgbClr val="0070C0"/>
              </a:solidFill>
              <a:cs typeface="Franklin Gothic Book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96332FB5-CC62-BFEF-180B-2C1EA8E9D4ED}"/>
              </a:ext>
            </a:extLst>
          </p:cNvPr>
          <p:cNvSpPr txBox="1"/>
          <p:nvPr/>
        </p:nvSpPr>
        <p:spPr>
          <a:xfrm>
            <a:off x="3043248" y="2283896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</a:pPr>
            <a:r>
              <a:rPr lang="en-CH" sz="1200" i="1" kern="1000" spc="30" dirty="0">
                <a:solidFill>
                  <a:srgbClr val="0070C0"/>
                </a:solidFill>
                <a:cs typeface="Franklin Gothic Book"/>
              </a:rPr>
              <a:t>First deliverable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0CB3EA5B-4EC3-1616-5BEA-F24E02D47B3B}"/>
              </a:ext>
            </a:extLst>
          </p:cNvPr>
          <p:cNvSpPr txBox="1"/>
          <p:nvPr/>
        </p:nvSpPr>
        <p:spPr>
          <a:xfrm>
            <a:off x="8026951" y="2499920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</a:pPr>
            <a:r>
              <a:rPr lang="en-CH" kern="1000" spc="30" dirty="0">
                <a:solidFill>
                  <a:srgbClr val="0070C0"/>
                </a:solidFill>
                <a:cs typeface="Franklin Gothic Book"/>
              </a:rPr>
              <a:t>100s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0B214305-3FE7-A9A2-68EB-266435AD83C9}"/>
              </a:ext>
            </a:extLst>
          </p:cNvPr>
          <p:cNvSpPr txBox="1"/>
          <p:nvPr/>
        </p:nvSpPr>
        <p:spPr>
          <a:xfrm>
            <a:off x="8030968" y="2832597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</a:pPr>
            <a:r>
              <a:rPr lang="en-CH" kern="1000" spc="30" dirty="0">
                <a:solidFill>
                  <a:srgbClr val="0070C0"/>
                </a:solidFill>
                <a:cs typeface="Franklin Gothic Book"/>
              </a:rPr>
              <a:t>10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78FD4C6F-F065-F6F4-8B24-CF9E8778E2D4}"/>
              </a:ext>
            </a:extLst>
          </p:cNvPr>
          <p:cNvSpPr txBox="1"/>
          <p:nvPr/>
        </p:nvSpPr>
        <p:spPr>
          <a:xfrm>
            <a:off x="8039276" y="3292008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</a:pPr>
            <a:r>
              <a:rPr lang="en-CH" kern="1000" spc="30" dirty="0">
                <a:solidFill>
                  <a:srgbClr val="0070C0"/>
                </a:solidFill>
                <a:cs typeface="Franklin Gothic Book"/>
              </a:rPr>
              <a:t>2-3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AAEBB4F4-0E84-155A-946E-315A58FDD3E5}"/>
              </a:ext>
            </a:extLst>
          </p:cNvPr>
          <p:cNvSpPr txBox="1"/>
          <p:nvPr/>
        </p:nvSpPr>
        <p:spPr>
          <a:xfrm>
            <a:off x="8039276" y="3868072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</a:pPr>
            <a:r>
              <a:rPr lang="en-CH" kern="1000" spc="30" dirty="0">
                <a:solidFill>
                  <a:srgbClr val="0070C0"/>
                </a:solidFill>
                <a:cs typeface="Franklin Gothic Book"/>
              </a:rPr>
              <a:t>0.5-1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7E849C2E-712A-FADA-A253-7A6496D4C9E2}"/>
              </a:ext>
            </a:extLst>
          </p:cNvPr>
          <p:cNvSpPr txBox="1"/>
          <p:nvPr/>
        </p:nvSpPr>
        <p:spPr>
          <a:xfrm>
            <a:off x="8043732" y="2293725"/>
            <a:ext cx="1610235" cy="265095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</a:pPr>
            <a:r>
              <a:rPr lang="en-CH" sz="1200" i="1" kern="1000" spc="30" dirty="0">
                <a:solidFill>
                  <a:srgbClr val="0070C0"/>
                </a:solidFill>
                <a:cs typeface="Franklin Gothic Book"/>
              </a:rPr>
              <a:t>#Deliverables / year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B4E099B0-DB7F-59AB-55A2-28E5125731F4}"/>
              </a:ext>
            </a:extLst>
          </p:cNvPr>
          <p:cNvSpPr txBox="1"/>
          <p:nvPr/>
        </p:nvSpPr>
        <p:spPr>
          <a:xfrm>
            <a:off x="6284221" y="5762175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</a:pPr>
            <a:r>
              <a:rPr lang="en-CH" sz="1200" kern="1000" spc="30" dirty="0">
                <a:solidFill>
                  <a:schemeClr val="accent1">
                    <a:lumMod val="10000"/>
                  </a:schemeClr>
                </a:solidFill>
                <a:cs typeface="Franklin Gothic Book"/>
              </a:rPr>
              <a:t>Long-magnet infrastructure </a:t>
            </a:r>
            <a:br>
              <a:rPr lang="en-CH" sz="1200" kern="1000" spc="30" dirty="0">
                <a:solidFill>
                  <a:schemeClr val="accent1">
                    <a:lumMod val="10000"/>
                  </a:schemeClr>
                </a:solidFill>
                <a:cs typeface="Franklin Gothic Book"/>
              </a:rPr>
            </a:br>
            <a:r>
              <a:rPr lang="en-CH" sz="1200" kern="1000" spc="30" dirty="0">
                <a:solidFill>
                  <a:schemeClr val="accent1">
                    <a:lumMod val="10000"/>
                  </a:schemeClr>
                </a:solidFill>
                <a:cs typeface="Franklin Gothic Book"/>
              </a:rPr>
              <a:t>available only at CERN.</a:t>
            </a:r>
          </a:p>
        </p:txBody>
      </p:sp>
      <p:pic>
        <p:nvPicPr>
          <p:cNvPr id="28" name="Picture 27">
            <a:extLst>
              <a:ext uri="{FF2B5EF4-FFF2-40B4-BE49-F238E27FC236}">
                <a16:creationId xmlns:a16="http://schemas.microsoft.com/office/drawing/2014/main" id="{D76060FC-9371-593A-2D3E-6A761D9C214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1717881" y="2179644"/>
            <a:ext cx="887437" cy="950300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DAACD835-6FC3-F60D-BA46-F869BE7DF122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647824" y="3152747"/>
            <a:ext cx="1030039" cy="232048"/>
          </a:xfrm>
          <a:prstGeom prst="rect">
            <a:avLst/>
          </a:prstGeom>
        </p:spPr>
      </p:pic>
      <p:sp>
        <p:nvSpPr>
          <p:cNvPr id="30" name="TextBox 29">
            <a:extLst>
              <a:ext uri="{FF2B5EF4-FFF2-40B4-BE49-F238E27FC236}">
                <a16:creationId xmlns:a16="http://schemas.microsoft.com/office/drawing/2014/main" id="{F6B67E9A-0E2B-8F21-D8F8-7ADB5FEFD274}"/>
              </a:ext>
            </a:extLst>
          </p:cNvPr>
          <p:cNvSpPr txBox="1"/>
          <p:nvPr/>
        </p:nvSpPr>
        <p:spPr>
          <a:xfrm>
            <a:off x="3573515" y="3868072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</a:pPr>
            <a:r>
              <a:rPr lang="en-CH" kern="1000" spc="30" dirty="0">
                <a:solidFill>
                  <a:srgbClr val="0070C0"/>
                </a:solidFill>
                <a:cs typeface="Franklin Gothic Book"/>
              </a:rPr>
              <a:t>2025/26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391CEB03-09BA-0D8F-4D81-602C3620F510}"/>
              </a:ext>
            </a:extLst>
          </p:cNvPr>
          <p:cNvSpPr txBox="1"/>
          <p:nvPr/>
        </p:nvSpPr>
        <p:spPr>
          <a:xfrm>
            <a:off x="3241068" y="2558819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</a:pPr>
            <a:endParaRPr lang="en-CH" kern="1000" spc="30" dirty="0" err="1">
              <a:cs typeface="Franklin Gothic Book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ABCB7135-8125-2D19-CED7-28A1D4975CB8}"/>
              </a:ext>
            </a:extLst>
          </p:cNvPr>
          <p:cNvSpPr txBox="1"/>
          <p:nvPr/>
        </p:nvSpPr>
        <p:spPr>
          <a:xfrm>
            <a:off x="1780634" y="5264433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</a:pPr>
            <a:r>
              <a:rPr lang="en-CH" sz="1200" kern="1000" spc="30" dirty="0">
                <a:cs typeface="Franklin Gothic Book"/>
              </a:rPr>
              <a:t>Courtesy D. Araujo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1274FA4D-DF65-0037-8EC7-3030514C3A4E}"/>
              </a:ext>
            </a:extLst>
          </p:cNvPr>
          <p:cNvSpPr txBox="1"/>
          <p:nvPr/>
        </p:nvSpPr>
        <p:spPr>
          <a:xfrm>
            <a:off x="8979295" y="3782797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</a:pPr>
            <a:r>
              <a:rPr lang="en-CH" sz="1200" kern="1000" spc="30" dirty="0">
                <a:cs typeface="Franklin Gothic Book"/>
              </a:rPr>
              <a:t>Courtesy M. Daly</a:t>
            </a:r>
          </a:p>
        </p:txBody>
      </p:sp>
      <p:pic>
        <p:nvPicPr>
          <p:cNvPr id="35" name="Picture 34" descr="A picture containing indoor&#10;&#10;Description automatically generated">
            <a:extLst>
              <a:ext uri="{FF2B5EF4-FFF2-40B4-BE49-F238E27FC236}">
                <a16:creationId xmlns:a16="http://schemas.microsoft.com/office/drawing/2014/main" id="{3F55A7C7-79CC-4982-A579-ACF904C73033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01708" y="4081843"/>
            <a:ext cx="1204708" cy="768462"/>
          </a:xfrm>
          <a:prstGeom prst="rect">
            <a:avLst/>
          </a:prstGeom>
        </p:spPr>
      </p:pic>
      <p:pic>
        <p:nvPicPr>
          <p:cNvPr id="36" name="Picture 35" descr="A screenshot of a computer&#10;&#10;Description automatically generated with low confidence">
            <a:extLst>
              <a:ext uri="{FF2B5EF4-FFF2-40B4-BE49-F238E27FC236}">
                <a16:creationId xmlns:a16="http://schemas.microsoft.com/office/drawing/2014/main" id="{8BDAFE4E-25DB-2807-C407-37B306DDFAEB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8000000">
            <a:off x="8370760" y="2471989"/>
            <a:ext cx="2283029" cy="471236"/>
          </a:xfrm>
          <a:prstGeom prst="rect">
            <a:avLst/>
          </a:prstGeom>
        </p:spPr>
      </p:pic>
      <p:sp>
        <p:nvSpPr>
          <p:cNvPr id="37" name="TextBox 36">
            <a:extLst>
              <a:ext uri="{FF2B5EF4-FFF2-40B4-BE49-F238E27FC236}">
                <a16:creationId xmlns:a16="http://schemas.microsoft.com/office/drawing/2014/main" id="{2C0B543C-105A-3858-F90D-2FD2BEC3FAB4}"/>
              </a:ext>
            </a:extLst>
          </p:cNvPr>
          <p:cNvSpPr txBox="1"/>
          <p:nvPr/>
        </p:nvSpPr>
        <p:spPr>
          <a:xfrm>
            <a:off x="8983317" y="4927920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</a:pPr>
            <a:r>
              <a:rPr lang="en-CH" sz="1200" kern="1000" spc="30" dirty="0">
                <a:cs typeface="Franklin Gothic Book"/>
              </a:rPr>
              <a:t>Courtesy D. Araujo</a:t>
            </a:r>
          </a:p>
        </p:txBody>
      </p:sp>
      <p:pic>
        <p:nvPicPr>
          <p:cNvPr id="38" name="Picture 37">
            <a:extLst>
              <a:ext uri="{FF2B5EF4-FFF2-40B4-BE49-F238E27FC236}">
                <a16:creationId xmlns:a16="http://schemas.microsoft.com/office/drawing/2014/main" id="{E9C6BFD5-7A5F-995A-75B4-AE42C67595E1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63901" y="5126133"/>
            <a:ext cx="1025212" cy="256303"/>
          </a:xfrm>
          <a:prstGeom prst="rect">
            <a:avLst/>
          </a:prstGeom>
        </p:spPr>
      </p:pic>
      <p:pic>
        <p:nvPicPr>
          <p:cNvPr id="39" name="Picture 38">
            <a:extLst>
              <a:ext uri="{FF2B5EF4-FFF2-40B4-BE49-F238E27FC236}">
                <a16:creationId xmlns:a16="http://schemas.microsoft.com/office/drawing/2014/main" id="{CD7E5503-FB3E-345E-287D-9A33CD3C6BE0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476990" y="3263883"/>
            <a:ext cx="877456" cy="438728"/>
          </a:xfrm>
          <a:prstGeom prst="rect">
            <a:avLst/>
          </a:prstGeom>
        </p:spPr>
      </p:pic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8B8F8B9B-E787-C380-E0CD-FDE7384539A5}"/>
              </a:ext>
            </a:extLst>
          </p:cNvPr>
          <p:cNvCxnSpPr/>
          <p:nvPr/>
        </p:nvCxnSpPr>
        <p:spPr bwMode="auto">
          <a:xfrm flipV="1">
            <a:off x="3554581" y="3473219"/>
            <a:ext cx="1004255" cy="30957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C9CDC317-265F-64B1-E83E-6BDE70337A88}"/>
              </a:ext>
            </a:extLst>
          </p:cNvPr>
          <p:cNvCxnSpPr>
            <a:cxnSpLocks/>
          </p:cNvCxnSpPr>
          <p:nvPr/>
        </p:nvCxnSpPr>
        <p:spPr bwMode="auto">
          <a:xfrm flipV="1">
            <a:off x="4556825" y="4225035"/>
            <a:ext cx="315575" cy="439792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D68052A6-95B0-54A9-25CD-2EB1D9778DB7}"/>
              </a:ext>
            </a:extLst>
          </p:cNvPr>
          <p:cNvCxnSpPr>
            <a:cxnSpLocks/>
          </p:cNvCxnSpPr>
          <p:nvPr/>
        </p:nvCxnSpPr>
        <p:spPr bwMode="auto">
          <a:xfrm flipH="1">
            <a:off x="7877095" y="2815791"/>
            <a:ext cx="1186807" cy="77203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45B17D6F-1D94-395A-E2DC-5E6947DA236B}"/>
              </a:ext>
            </a:extLst>
          </p:cNvPr>
          <p:cNvCxnSpPr>
            <a:cxnSpLocks/>
          </p:cNvCxnSpPr>
          <p:nvPr/>
        </p:nvCxnSpPr>
        <p:spPr bwMode="auto">
          <a:xfrm>
            <a:off x="2707884" y="2474766"/>
            <a:ext cx="1501429" cy="9729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9FF3F788-5A5B-0DC6-68E1-AD190A886BB9}"/>
              </a:ext>
            </a:extLst>
          </p:cNvPr>
          <p:cNvCxnSpPr>
            <a:cxnSpLocks/>
          </p:cNvCxnSpPr>
          <p:nvPr/>
        </p:nvCxnSpPr>
        <p:spPr bwMode="auto">
          <a:xfrm flipH="1" flipV="1">
            <a:off x="7775581" y="3053900"/>
            <a:ext cx="1129107" cy="1044179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pic>
        <p:nvPicPr>
          <p:cNvPr id="45" name="Picture 44">
            <a:extLst>
              <a:ext uri="{FF2B5EF4-FFF2-40B4-BE49-F238E27FC236}">
                <a16:creationId xmlns:a16="http://schemas.microsoft.com/office/drawing/2014/main" id="{9E67CC10-0043-211E-C7FE-827E162C6A23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81185" y="5604896"/>
            <a:ext cx="531787" cy="531787"/>
          </a:xfrm>
          <a:prstGeom prst="rect">
            <a:avLst/>
          </a:prstGeom>
        </p:spPr>
      </p:pic>
      <p:pic>
        <p:nvPicPr>
          <p:cNvPr id="46" name="Picture 45">
            <a:extLst>
              <a:ext uri="{FF2B5EF4-FFF2-40B4-BE49-F238E27FC236}">
                <a16:creationId xmlns:a16="http://schemas.microsoft.com/office/drawing/2014/main" id="{210375BF-0392-B41B-1BFF-160E73119F41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10245" y="5604896"/>
            <a:ext cx="624720" cy="531787"/>
          </a:xfrm>
          <a:prstGeom prst="rect">
            <a:avLst/>
          </a:prstGeom>
        </p:spPr>
      </p:pic>
      <p:grpSp>
        <p:nvGrpSpPr>
          <p:cNvPr id="47" name="Group 46">
            <a:extLst>
              <a:ext uri="{FF2B5EF4-FFF2-40B4-BE49-F238E27FC236}">
                <a16:creationId xmlns:a16="http://schemas.microsoft.com/office/drawing/2014/main" id="{E165CA5E-0A28-47E5-B690-7208C1A02325}"/>
              </a:ext>
            </a:extLst>
          </p:cNvPr>
          <p:cNvGrpSpPr/>
          <p:nvPr/>
        </p:nvGrpSpPr>
        <p:grpSpPr>
          <a:xfrm>
            <a:off x="3497272" y="4403442"/>
            <a:ext cx="1827149" cy="1819407"/>
            <a:chOff x="3739620" y="674491"/>
            <a:chExt cx="4560360" cy="4541036"/>
          </a:xfrm>
        </p:grpSpPr>
        <p:pic>
          <p:nvPicPr>
            <p:cNvPr id="48" name="Picture 47" descr="A blue and purple circle with white dots&#10;&#10;Description automatically generated">
              <a:extLst>
                <a:ext uri="{FF2B5EF4-FFF2-40B4-BE49-F238E27FC236}">
                  <a16:creationId xmlns:a16="http://schemas.microsoft.com/office/drawing/2014/main" id="{02AE97C9-A97D-AB6D-2E2E-3FEBC03F68C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0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6019800" y="674491"/>
              <a:ext cx="2280180" cy="2270518"/>
            </a:xfrm>
            <a:prstGeom prst="rect">
              <a:avLst/>
            </a:prstGeom>
          </p:spPr>
        </p:pic>
        <p:pic>
          <p:nvPicPr>
            <p:cNvPr id="49" name="Picture 48" descr="A blue and purple circle with white dots&#10;&#10;Description automatically generated">
              <a:extLst>
                <a:ext uri="{FF2B5EF4-FFF2-40B4-BE49-F238E27FC236}">
                  <a16:creationId xmlns:a16="http://schemas.microsoft.com/office/drawing/2014/main" id="{89BCCEA6-7D94-328B-F32D-73440A2EBA0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0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flipH="1">
              <a:off x="3739620" y="674491"/>
              <a:ext cx="2280180" cy="2270518"/>
            </a:xfrm>
            <a:prstGeom prst="rect">
              <a:avLst/>
            </a:prstGeom>
          </p:spPr>
        </p:pic>
        <p:pic>
          <p:nvPicPr>
            <p:cNvPr id="50" name="Picture 49" descr="A blue and purple circle with white dots&#10;&#10;Description automatically generated">
              <a:extLst>
                <a:ext uri="{FF2B5EF4-FFF2-40B4-BE49-F238E27FC236}">
                  <a16:creationId xmlns:a16="http://schemas.microsoft.com/office/drawing/2014/main" id="{D3E3E003-C59E-E9E9-1330-E3B2EF04064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0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flipV="1">
              <a:off x="6019800" y="2945009"/>
              <a:ext cx="2280180" cy="2270518"/>
            </a:xfrm>
            <a:prstGeom prst="rect">
              <a:avLst/>
            </a:prstGeom>
          </p:spPr>
        </p:pic>
        <p:pic>
          <p:nvPicPr>
            <p:cNvPr id="51" name="Picture 50" descr="A blue and purple circle with white dots&#10;&#10;Description automatically generated">
              <a:extLst>
                <a:ext uri="{FF2B5EF4-FFF2-40B4-BE49-F238E27FC236}">
                  <a16:creationId xmlns:a16="http://schemas.microsoft.com/office/drawing/2014/main" id="{90E5A493-F92B-1B28-C591-94509DDA510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0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flipH="1" flipV="1">
              <a:off x="3739620" y="2945009"/>
              <a:ext cx="2280180" cy="2270518"/>
            </a:xfrm>
            <a:prstGeom prst="rect">
              <a:avLst/>
            </a:prstGeom>
          </p:spPr>
        </p:pic>
      </p:grpSp>
      <mc:AlternateContent xmlns:mc="http://schemas.openxmlformats.org/markup-compatibility/2006">
        <mc:Choice xmlns:am3d="http://schemas.microsoft.com/office/drawing/2017/model3d" Requires="am3d">
          <p:graphicFrame>
            <p:nvGraphicFramePr>
              <p:cNvPr id="52" name="Content Placeholder 6">
                <a:extLst>
                  <a:ext uri="{FF2B5EF4-FFF2-40B4-BE49-F238E27FC236}">
                    <a16:creationId xmlns:a16="http://schemas.microsoft.com/office/drawing/2014/main" id="{C9C71236-61B6-B594-1DCC-788CD84D4DB1}"/>
                  </a:ext>
                </a:extLst>
              </p:cNvPr>
              <p:cNvGraphicFramePr>
                <a:graphicFrameLocks noChangeAspect="1"/>
              </p:cNvGraphicFramePr>
              <p:nvPr/>
            </p:nvGraphicFramePr>
            <p:xfrm>
              <a:off x="6886324" y="3449465"/>
              <a:ext cx="1331610" cy="2244716"/>
            </p:xfrm>
            <a:graphic>
              <a:graphicData uri="http://schemas.microsoft.com/office/drawing/2017/model3d">
                <am3d:model3d r:embed="rId11">
                  <am3d:spPr>
                    <a:xfrm>
                      <a:off x="0" y="0"/>
                      <a:ext cx="1331610" cy="2244716"/>
                    </a:xfrm>
                    <a:prstGeom prst="rect">
                      <a:avLst/>
                    </a:prstGeom>
                  </am3d:spPr>
                  <am3d:camera>
                    <am3d:pos x="0" y="0" z="51188255"/>
                    <am3d:up dx="0" dy="36000000" dz="0"/>
                    <am3d:lookAt x="0" y="0" z="0"/>
                    <am3d:perspective fov="2700000"/>
                  </am3d:camera>
                  <am3d:trans>
                    <am3d:meterPerModelUnit n="1000" d="1000000"/>
                    <am3d:preTrans dx="972000" dy="0" dz="0"/>
                    <am3d:scale>
                      <am3d:sx n="1000000" d="1000000"/>
                      <am3d:sy n="1000000" d="1000000"/>
                      <am3d:sz n="1000000" d="1000000"/>
                    </am3d:scale>
                    <am3d:rot ax="-6655342" ay="-819303" az="-10576750"/>
                    <am3d:postTrans dx="0" dy="0" dz="0"/>
                  </am3d:trans>
                  <am3d:raster rName="Office3DRenderer" rVer="16.0.8326">
                    <am3d:blip r:embed="rId12"/>
                  </am3d:raster>
                  <am3d:objViewport viewportSz="2853450"/>
                  <am3d:ambientLight>
                    <am3d:clr>
                      <a:scrgbClr r="50000" g="50000" b="50000"/>
                    </am3d:clr>
                    <am3d:illuminance n="500000" d="1000000"/>
                  </am3d:ambientLight>
                  <am3d:ptLight rad="0">
                    <am3d:clr>
                      <a:scrgbClr r="100000" g="75000" b="50000"/>
                    </am3d:clr>
                    <am3d:intensity n="9765625" d="1000000"/>
                    <am3d:pos x="21959998" y="70920001" z="16344003"/>
                  </am3d:ptLight>
                  <am3d:ptLight rad="0">
                    <am3d:clr>
                      <a:scrgbClr r="40000" g="60000" b="95000"/>
                    </am3d:clr>
                    <am3d:intensity n="12250000" d="1000000"/>
                    <am3d:pos x="-37964106" y="51130435" z="57631972"/>
                  </am3d:ptLight>
                  <am3d:ptLight rad="0">
                    <am3d:clr>
                      <a:scrgbClr r="86837" g="72700" b="100000"/>
                    </am3d:clr>
                    <am3d:intensity n="3125000" d="1000000"/>
                    <am3d:pos x="-37739122" y="58056624" z="-34769649"/>
                  </am3d:ptLight>
                </am3d:model3d>
              </a:graphicData>
            </a:graphic>
          </p:graphicFrame>
        </mc:Choice>
        <mc:Fallback>
          <p:pic>
            <p:nvPicPr>
              <p:cNvPr id="52" name="Content Placeholder 6">
                <a:extLst>
                  <a:ext uri="{FF2B5EF4-FFF2-40B4-BE49-F238E27FC236}">
                    <a16:creationId xmlns:a16="http://schemas.microsoft.com/office/drawing/2014/main" id="{C9C71236-61B6-B594-1DCC-788CD84D4DB1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 noCrop="1"/>
              </p:cNvPicPr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6886324" y="3449465"/>
                <a:ext cx="1331610" cy="2244716"/>
              </a:xfrm>
              <a:prstGeom prst="rect">
                <a:avLst/>
              </a:prstGeom>
            </p:spPr>
          </p:pic>
        </mc:Fallback>
      </mc:AlternateContent>
      <p:pic>
        <p:nvPicPr>
          <p:cNvPr id="53" name="Picture 52" descr="A machine with wires and cables&#10;&#10;Description automatically generated">
            <a:extLst>
              <a:ext uri="{FF2B5EF4-FFF2-40B4-BE49-F238E27FC236}">
                <a16:creationId xmlns:a16="http://schemas.microsoft.com/office/drawing/2014/main" id="{604217AC-2F4E-1942-969D-C7F15A8CD426}"/>
              </a:ext>
            </a:extLst>
          </p:cNvPr>
          <p:cNvPicPr>
            <a:picLocks noChangeAspect="1"/>
          </p:cNvPicPr>
          <p:nvPr/>
        </p:nvPicPr>
        <p:blipFill rotWithShape="1"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1697043" y="3820283"/>
            <a:ext cx="1787419" cy="962189"/>
          </a:xfrm>
          <a:prstGeom prst="rect">
            <a:avLst/>
          </a:prstGeom>
        </p:spPr>
      </p:pic>
      <p:sp>
        <p:nvSpPr>
          <p:cNvPr id="54" name="TextBox 53">
            <a:extLst>
              <a:ext uri="{FF2B5EF4-FFF2-40B4-BE49-F238E27FC236}">
                <a16:creationId xmlns:a16="http://schemas.microsoft.com/office/drawing/2014/main" id="{1B46AE1F-3470-79F5-30ED-AC78E0065B17}"/>
              </a:ext>
            </a:extLst>
          </p:cNvPr>
          <p:cNvSpPr txBox="1"/>
          <p:nvPr/>
        </p:nvSpPr>
        <p:spPr>
          <a:xfrm>
            <a:off x="10699718" y="2416801"/>
            <a:ext cx="423193" cy="49244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3200" b="1" dirty="0">
                <a:solidFill>
                  <a:schemeClr val="accent3"/>
                </a:solidFill>
              </a:rPr>
              <a:t>2x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F88408C1-9AFA-B899-BA18-A94BD32533E5}"/>
              </a:ext>
            </a:extLst>
          </p:cNvPr>
          <p:cNvSpPr txBox="1"/>
          <p:nvPr/>
        </p:nvSpPr>
        <p:spPr>
          <a:xfrm>
            <a:off x="10702007" y="4225035"/>
            <a:ext cx="423193" cy="49244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3200" b="1" dirty="0">
                <a:solidFill>
                  <a:schemeClr val="accent3"/>
                </a:solidFill>
              </a:rPr>
              <a:t>1x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54DB0056-7B2E-038F-349D-9F4237ABB8C6}"/>
              </a:ext>
            </a:extLst>
          </p:cNvPr>
          <p:cNvSpPr txBox="1"/>
          <p:nvPr/>
        </p:nvSpPr>
        <p:spPr>
          <a:xfrm>
            <a:off x="891319" y="2442973"/>
            <a:ext cx="423193" cy="49244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3200" b="1" dirty="0">
                <a:solidFill>
                  <a:schemeClr val="accent3"/>
                </a:solidFill>
              </a:rPr>
              <a:t>5x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FE125642-1141-5A6E-E377-690B1B04F2B6}"/>
              </a:ext>
            </a:extLst>
          </p:cNvPr>
          <p:cNvSpPr txBox="1"/>
          <p:nvPr/>
        </p:nvSpPr>
        <p:spPr>
          <a:xfrm>
            <a:off x="891318" y="4098078"/>
            <a:ext cx="423193" cy="49244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3200" b="1" dirty="0">
                <a:solidFill>
                  <a:schemeClr val="accent3"/>
                </a:solidFill>
              </a:rPr>
              <a:t>1x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9DDE2117-0D7F-149D-FDE3-3C1093F309DE}"/>
              </a:ext>
            </a:extLst>
          </p:cNvPr>
          <p:cNvSpPr txBox="1"/>
          <p:nvPr/>
        </p:nvSpPr>
        <p:spPr>
          <a:xfrm>
            <a:off x="5686660" y="6276709"/>
            <a:ext cx="3885872" cy="49244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3200" b="1" dirty="0">
                <a:solidFill>
                  <a:schemeClr val="accent3"/>
                </a:solidFill>
              </a:rPr>
              <a:t>produced in Q2/24 ...</a:t>
            </a:r>
          </a:p>
        </p:txBody>
      </p:sp>
      <p:pic>
        <p:nvPicPr>
          <p:cNvPr id="61" name="Picture 60" descr="A circular object with multiple circles&#10;&#10;Description automatically generated">
            <a:extLst>
              <a:ext uri="{FF2B5EF4-FFF2-40B4-BE49-F238E27FC236}">
                <a16:creationId xmlns:a16="http://schemas.microsoft.com/office/drawing/2014/main" id="{23CA2250-198C-B67F-5382-6788618EE81E}"/>
              </a:ext>
            </a:extLst>
          </p:cNvPr>
          <p:cNvPicPr>
            <a:picLocks noChangeAspect="1"/>
          </p:cNvPicPr>
          <p:nvPr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505200" y="4362343"/>
            <a:ext cx="1878265" cy="1886057"/>
          </a:xfrm>
          <a:prstGeom prst="ellipse">
            <a:avLst/>
          </a:prstGeom>
        </p:spPr>
      </p:pic>
      <p:pic>
        <p:nvPicPr>
          <p:cNvPr id="59" name="Picture 58" descr="A blue and pink circle with a hole in the center&#10;&#10;Description automatically generated">
            <a:extLst>
              <a:ext uri="{FF2B5EF4-FFF2-40B4-BE49-F238E27FC236}">
                <a16:creationId xmlns:a16="http://schemas.microsoft.com/office/drawing/2014/main" id="{0DF653C3-6C35-2A1F-19D8-BE4F9AA06A28}"/>
              </a:ext>
            </a:extLst>
          </p:cNvPr>
          <p:cNvPicPr>
            <a:picLocks noChangeAspect="1"/>
          </p:cNvPicPr>
          <p:nvPr/>
        </p:nvPicPr>
        <p:blipFill>
          <a:blip r:embed="rId1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05200" y="4380303"/>
            <a:ext cx="1875540" cy="1868097"/>
          </a:xfrm>
          <a:prstGeom prst="ellipse">
            <a:avLst/>
          </a:prstGeom>
        </p:spPr>
      </p:pic>
      <p:pic>
        <p:nvPicPr>
          <p:cNvPr id="32" name="Picture 31" descr="A red and black logo&#10;&#10;Description automatically generated">
            <a:extLst>
              <a:ext uri="{FF2B5EF4-FFF2-40B4-BE49-F238E27FC236}">
                <a16:creationId xmlns:a16="http://schemas.microsoft.com/office/drawing/2014/main" id="{54057111-D034-D6B4-C3E0-B6373696942E}"/>
              </a:ext>
            </a:extLst>
          </p:cNvPr>
          <p:cNvPicPr>
            <a:picLocks noChangeAspect="1"/>
          </p:cNvPicPr>
          <p:nvPr/>
        </p:nvPicPr>
        <p:blipFill>
          <a:blip r:embed="rId1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75837" y="241828"/>
            <a:ext cx="672572" cy="6725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08404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55" grpId="0"/>
      <p:bldP spid="56" grpId="0"/>
      <p:bldP spid="57" grpId="0"/>
      <p:bldP spid="58" grpId="0"/>
    </p:bldLst>
  </p:timing>
</p:sld>
</file>

<file path=ppt/theme/theme1.xml><?xml version="1.0" encoding="utf-8"?>
<a:theme xmlns:a="http://schemas.openxmlformats.org/drawingml/2006/main" name="Benutzerdefiniertes Design">
  <a:themeElements>
    <a:clrScheme name="PSI">
      <a:dk1>
        <a:sysClr val="windowText" lastClr="000000"/>
      </a:dk1>
      <a:lt1>
        <a:sysClr val="window" lastClr="FFFFFF"/>
      </a:lt1>
      <a:dk2>
        <a:srgbClr val="4B4B4B"/>
      </a:dk2>
      <a:lt2>
        <a:srgbClr val="B9B9B9"/>
      </a:lt2>
      <a:accent1>
        <a:srgbClr val="0014E6"/>
      </a:accent1>
      <a:accent2>
        <a:srgbClr val="00F0A0"/>
      </a:accent2>
      <a:accent3>
        <a:srgbClr val="DC005A"/>
      </a:accent3>
      <a:accent4>
        <a:srgbClr val="6E14DC"/>
      </a:accent4>
      <a:accent5>
        <a:srgbClr val="F0F500"/>
      </a:accent5>
      <a:accent6>
        <a:srgbClr val="F050FA"/>
      </a:accent6>
      <a:hlink>
        <a:srgbClr val="000000"/>
      </a:hlink>
      <a:folHlink>
        <a:srgbClr val="000000"/>
      </a:folHlink>
    </a:clrScheme>
    <a:fontScheme name="PSI">
      <a:majorFont>
        <a:latin typeface="Aptos"/>
        <a:ea typeface=""/>
        <a:cs typeface=""/>
      </a:majorFont>
      <a:minorFont>
        <a:latin typeface="Apto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</a:spPr>
      <a:bodyPr rtlCol="0" anchor="ctr"/>
      <a:lstStyle>
        <a:defPPr algn="ctr">
          <a:defRPr sz="2000" dirty="0" err="1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/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spAutoFit/>
      </a:bodyPr>
      <a:lstStyle>
        <a:defPPr algn="l">
          <a:defRPr sz="2000"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 PSI CAS V8" id="{064E1F69-F7DB-4A09-94E4-8C427170E7EA}" vid="{7643CE5B-6D02-48B3-BE19-E2325451F8F3}"/>
    </a:ext>
  </a:extLst>
</a:theme>
</file>

<file path=ppt/theme/theme2.xml><?xml version="1.0" encoding="utf-8"?>
<a:theme xmlns:a="http://schemas.openxmlformats.org/drawingml/2006/main" name="Office Theme">
  <a:themeElements>
    <a:clrScheme name="PSI">
      <a:dk1>
        <a:sysClr val="windowText" lastClr="000000"/>
      </a:dk1>
      <a:lt1>
        <a:sysClr val="window" lastClr="FFFFFF"/>
      </a:lt1>
      <a:dk2>
        <a:srgbClr val="4B4B4B"/>
      </a:dk2>
      <a:lt2>
        <a:srgbClr val="B9B9B9"/>
      </a:lt2>
      <a:accent1>
        <a:srgbClr val="0014E6"/>
      </a:accent1>
      <a:accent2>
        <a:srgbClr val="00F096"/>
      </a:accent2>
      <a:accent3>
        <a:srgbClr val="DC005A"/>
      </a:accent3>
      <a:accent4>
        <a:srgbClr val="6E14DC"/>
      </a:accent4>
      <a:accent5>
        <a:srgbClr val="F0F500"/>
      </a:accent5>
      <a:accent6>
        <a:srgbClr val="F050FA"/>
      </a:accent6>
      <a:hlink>
        <a:srgbClr val="000000"/>
      </a:hlink>
      <a:folHlink>
        <a:srgbClr val="000000"/>
      </a:folHlink>
    </a:clrScheme>
    <a:fontScheme name="PSI">
      <a:majorFont>
        <a:latin typeface="Aptos"/>
        <a:ea typeface=""/>
        <a:cs typeface=""/>
      </a:majorFont>
      <a:minorFont>
        <a:latin typeface="Apto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PSI">
      <a:dk1>
        <a:sysClr val="windowText" lastClr="000000"/>
      </a:dk1>
      <a:lt1>
        <a:sysClr val="window" lastClr="FFFFFF"/>
      </a:lt1>
      <a:dk2>
        <a:srgbClr val="4B4B4B"/>
      </a:dk2>
      <a:lt2>
        <a:srgbClr val="B9B9B9"/>
      </a:lt2>
      <a:accent1>
        <a:srgbClr val="0014E6"/>
      </a:accent1>
      <a:accent2>
        <a:srgbClr val="00F096"/>
      </a:accent2>
      <a:accent3>
        <a:srgbClr val="DC005A"/>
      </a:accent3>
      <a:accent4>
        <a:srgbClr val="6E14DC"/>
      </a:accent4>
      <a:accent5>
        <a:srgbClr val="F0F500"/>
      </a:accent5>
      <a:accent6>
        <a:srgbClr val="F050FA"/>
      </a:accent6>
      <a:hlink>
        <a:srgbClr val="000000"/>
      </a:hlink>
      <a:folHlink>
        <a:srgbClr val="000000"/>
      </a:folHlink>
    </a:clrScheme>
    <a:fontScheme name="PSI">
      <a:majorFont>
        <a:latin typeface="Aptos"/>
        <a:ea typeface=""/>
        <a:cs typeface=""/>
      </a:majorFont>
      <a:minorFont>
        <a:latin typeface="Apto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0E594130A2AF244FBF3F304D904ED593" ma:contentTypeVersion="18" ma:contentTypeDescription="Ein neues Dokument erstellen." ma:contentTypeScope="" ma:versionID="9c227ad3ab8d826471e210bb857ebfda">
  <xsd:schema xmlns:xsd="http://www.w3.org/2001/XMLSchema" xmlns:xs="http://www.w3.org/2001/XMLSchema" xmlns:p="http://schemas.microsoft.com/office/2006/metadata/properties" xmlns:ns2="c9077d15-72ed-4fec-bcfe-3472729e9195" xmlns:ns3="bc24777f-78b6-4f3c-a73a-d5fa08e4d537" targetNamespace="http://schemas.microsoft.com/office/2006/metadata/properties" ma:root="true" ma:fieldsID="2a0acd45fe6cc66a06723547185abeb0" ns2:_="" ns3:_="">
    <xsd:import namespace="c9077d15-72ed-4fec-bcfe-3472729e9195"/>
    <xsd:import namespace="bc24777f-78b6-4f3c-a73a-d5fa08e4d53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2:MediaServiceLocation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3:SharedWithUsers" minOccurs="0"/>
                <xsd:element ref="ns3:SharedWithDetails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077d15-72ed-4fec-bcfe-3472729e919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LengthInSeconds" ma:index="18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0" nillable="true" ma:taxonomy="true" ma:internalName="lcf76f155ced4ddcb4097134ff3c332f" ma:taxonomyFieldName="MediaServiceImageTags" ma:displayName="Bildmarkierungen" ma:readOnly="false" ma:fieldId="{5cf76f15-5ced-4ddc-b409-7134ff3c332f}" ma:taxonomyMulti="true" ma:sspId="7fbe3b91-0d7a-4fca-85de-75d49bc052ce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c24777f-78b6-4f3c-a73a-d5fa08e4d537" elementFormDefault="qualified">
    <xsd:import namespace="http://schemas.microsoft.com/office/2006/documentManagement/types"/>
    <xsd:import namespace="http://schemas.microsoft.com/office/infopath/2007/PartnerControls"/>
    <xsd:element name="TaxCatchAll" ma:index="21" nillable="true" ma:displayName="Taxonomy Catch All Column" ma:hidden="true" ma:list="{523888c3-3691-4ee2-9093-74875a1c94d8}" ma:internalName="TaxCatchAll" ma:showField="CatchAllData" ma:web="bc24777f-78b6-4f3c-a73a-d5fa08e4d537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2" nillable="true" ma:displayName="Freigegeben für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3" nillable="true" ma:displayName="Freigegeben für -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bc24777f-78b6-4f3c-a73a-d5fa08e4d537" xsi:nil="true"/>
    <lcf76f155ced4ddcb4097134ff3c332f xmlns="c9077d15-72ed-4fec-bcfe-3472729e9195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4B6B7BE2-63AD-4C37-AC44-F0E4FC348E2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7B9C8326-17BB-45BD-9C1C-A05512924ED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9077d15-72ed-4fec-bcfe-3472729e9195"/>
    <ds:schemaRef ds:uri="bc24777f-78b6-4f3c-a73a-d5fa08e4d53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5626B806-0237-4942-A1FD-5C97285908C2}">
  <ds:schemaRefs>
    <ds:schemaRef ds:uri="http://schemas.microsoft.com/office/2006/documentManagement/types"/>
    <ds:schemaRef ds:uri="http://purl.org/dc/elements/1.1/"/>
    <ds:schemaRef ds:uri="http://www.w3.org/XML/1998/namespace"/>
    <ds:schemaRef ds:uri="bc24777f-78b6-4f3c-a73a-d5fa08e4d537"/>
    <ds:schemaRef ds:uri="http://purl.org/dc/terms/"/>
    <ds:schemaRef ds:uri="http://purl.org/dc/dcmitype/"/>
    <ds:schemaRef ds:uri="http://schemas.microsoft.com/office/2006/metadata/properties"/>
    <ds:schemaRef ds:uri="http://schemas.openxmlformats.org/package/2006/metadata/core-properties"/>
    <ds:schemaRef ds:uri="http://schemas.microsoft.com/office/infopath/2007/PartnerControls"/>
    <ds:schemaRef ds:uri="c9077d15-72ed-4fec-bcfe-3472729e9195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Benutzerdefiniertes Design</Template>
  <TotalTime>13660</TotalTime>
  <Words>1736</Words>
  <Application>Microsoft Macintosh PowerPoint</Application>
  <PresentationFormat>Widescreen</PresentationFormat>
  <Paragraphs>260</Paragraphs>
  <Slides>24</Slides>
  <Notes>2</Notes>
  <HiddenSlides>1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35" baseType="lpstr">
      <vt:lpstr>Aptos</vt:lpstr>
      <vt:lpstr>Arial</vt:lpstr>
      <vt:lpstr>Calibri</vt:lpstr>
      <vt:lpstr>Cambria Math</vt:lpstr>
      <vt:lpstr>Franklin Gothic Book</vt:lpstr>
      <vt:lpstr>Roboto Slab</vt:lpstr>
      <vt:lpstr>Rockwell</vt:lpstr>
      <vt:lpstr>Symbol</vt:lpstr>
      <vt:lpstr>Times</vt:lpstr>
      <vt:lpstr>Times New Roman</vt:lpstr>
      <vt:lpstr>Benutzerdefiniertes Design</vt:lpstr>
      <vt:lpstr>PowerPoint Presentation</vt:lpstr>
      <vt:lpstr>PowerPoint Presentation</vt:lpstr>
      <vt:lpstr>Canted Dipole 1 Built at PSI</vt:lpstr>
      <vt:lpstr>CD1 Lessons on Robustness and Performance</vt:lpstr>
      <vt:lpstr>CHART1 Collaborations</vt:lpstr>
      <vt:lpstr>PowerPoint Presentation</vt:lpstr>
      <vt:lpstr>MagDev Laboratory at PSI</vt:lpstr>
      <vt:lpstr>MagDev Laboratory</vt:lpstr>
      <vt:lpstr>Fast-Turnaround Stress-Management R&amp;D</vt:lpstr>
      <vt:lpstr>10-Stack</vt:lpstr>
      <vt:lpstr>BOX</vt:lpstr>
      <vt:lpstr>Compression BOX</vt:lpstr>
      <vt:lpstr>subSMCC1 Performance</vt:lpstr>
      <vt:lpstr>PowerPoint Presentation</vt:lpstr>
      <vt:lpstr>High-Temperature Superconductor: 4-Stack Technology Solenoid</vt:lpstr>
      <vt:lpstr>PowerPoint Presentation</vt:lpstr>
      <vt:lpstr>HTS ReBCO Accelerator Magnets for FCC-hh</vt:lpstr>
      <vt:lpstr>ReBCO FCC-hh Dipole Scaling Exercise</vt:lpstr>
      <vt:lpstr>ReBCO FCC-hh Dipole Scaling Exercise</vt:lpstr>
      <vt:lpstr>HTS subscale preliminary work</vt:lpstr>
      <vt:lpstr>CHART2 Collaborations </vt:lpstr>
      <vt:lpstr>PowerPoint Presentation</vt:lpstr>
      <vt:lpstr>CHART MagDev3</vt:lpstr>
      <vt:lpstr>CHART MagDev3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Bernhard Auchmann</dc:creator>
  <dc:description>erstellt durch Vorlagenbauer.ch</dc:description>
  <cp:lastModifiedBy>Auchmann Bernhard</cp:lastModifiedBy>
  <cp:revision>69</cp:revision>
  <dcterms:created xsi:type="dcterms:W3CDTF">2024-08-15T07:34:26Z</dcterms:created>
  <dcterms:modified xsi:type="dcterms:W3CDTF">2025-01-13T14:00:20Z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0x0101000E594130A2AF244FBF3F304D904ED593</vt:lpwstr>
  </property>
  <property fmtid="{D5CDD505-2E9C-101B-9397-08002B2CF9AE}" pid="3" name="MediaServiceImageTags">
    <vt:lpwstr/>
  </property>
</Properties>
</file>