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40"/>
  </p:notesMasterIdLst>
  <p:sldIdLst>
    <p:sldId id="939" r:id="rId5"/>
    <p:sldId id="1698" r:id="rId6"/>
    <p:sldId id="1743" r:id="rId7"/>
    <p:sldId id="1699" r:id="rId8"/>
    <p:sldId id="1700" r:id="rId9"/>
    <p:sldId id="1701" r:id="rId10"/>
    <p:sldId id="1714" r:id="rId11"/>
    <p:sldId id="1726" r:id="rId12"/>
    <p:sldId id="1704" r:id="rId13"/>
    <p:sldId id="1739" r:id="rId14"/>
    <p:sldId id="1733" r:id="rId15"/>
    <p:sldId id="1713" r:id="rId16"/>
    <p:sldId id="1708" r:id="rId17"/>
    <p:sldId id="1740" r:id="rId18"/>
    <p:sldId id="1718" r:id="rId19"/>
    <p:sldId id="1741" r:id="rId20"/>
    <p:sldId id="1717" r:id="rId21"/>
    <p:sldId id="1710" r:id="rId22"/>
    <p:sldId id="1742" r:id="rId23"/>
    <p:sldId id="1734" r:id="rId24"/>
    <p:sldId id="1736" r:id="rId25"/>
    <p:sldId id="1737" r:id="rId26"/>
    <p:sldId id="1738" r:id="rId27"/>
    <p:sldId id="1725" r:id="rId28"/>
    <p:sldId id="570" r:id="rId29"/>
    <p:sldId id="1703" r:id="rId30"/>
    <p:sldId id="1728" r:id="rId31"/>
    <p:sldId id="1729" r:id="rId32"/>
    <p:sldId id="1697" r:id="rId33"/>
    <p:sldId id="1514" r:id="rId34"/>
    <p:sldId id="1516" r:id="rId35"/>
    <p:sldId id="851" r:id="rId36"/>
    <p:sldId id="1735" r:id="rId37"/>
    <p:sldId id="1744" r:id="rId38"/>
    <p:sldId id="1745" r:id="rId3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55A0"/>
    <a:srgbClr val="FFCCCC"/>
    <a:srgbClr val="FFFFCC"/>
    <a:srgbClr val="99FF99"/>
    <a:srgbClr val="FF00FF"/>
    <a:srgbClr val="FFFF99"/>
    <a:srgbClr val="FF9F9F"/>
    <a:srgbClr val="FF6969"/>
    <a:srgbClr val="FFE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7" autoAdjust="0"/>
    <p:restoredTop sz="91412" autoAdjust="0"/>
  </p:normalViewPr>
  <p:slideViewPr>
    <p:cSldViewPr snapToGrid="0" snapToObjects="1">
      <p:cViewPr varScale="1">
        <p:scale>
          <a:sx n="143" d="100"/>
          <a:sy n="143" d="100"/>
        </p:scale>
        <p:origin x="50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-24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41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3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B030B3F1-A230-494C-1D86-6E6C809906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0781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5075" y="2243667"/>
            <a:ext cx="10959548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99890" y="641625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855346" y="6460313"/>
            <a:ext cx="84813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E. Ravaioli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GB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PSI SMACC1 quench protection</a:t>
            </a:r>
            <a:r>
              <a:rPr lang="en-US" sz="1200" kern="1200" baseline="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– PSI SMACC1 Design Review – 2025/01/13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86500"/>
            <a:ext cx="11987480" cy="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Image 9" descr="bande-02.eps">
            <a:extLst>
              <a:ext uri="{FF2B5EF4-FFF2-40B4-BE49-F238E27FC236}">
                <a16:creationId xmlns:a16="http://schemas.microsoft.com/office/drawing/2014/main" id="{99A1D3BE-15F7-7DA9-73CB-D23CC1441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217"/>
          <a:stretch/>
        </p:blipFill>
        <p:spPr>
          <a:xfrm>
            <a:off x="11274696" y="6330563"/>
            <a:ext cx="511347" cy="45081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109027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HFM WP4.5 – Emmanuele Ravaioli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D8675FD-26A6-A88C-9B77-4762D2AD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86204" y="6389520"/>
            <a:ext cx="743918" cy="324713"/>
          </a:xfrm>
          <a:prstGeom prst="rect">
            <a:avLst/>
          </a:prstGeo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5618B8-8257-F886-E748-C3FD8F8137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144528" y="6280639"/>
            <a:ext cx="743918" cy="54247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emf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gif"/><Relationship Id="rId4" Type="http://schemas.openxmlformats.org/officeDocument/2006/relationships/image" Target="../media/image13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1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sv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emf"/><Relationship Id="rId13" Type="http://schemas.openxmlformats.org/officeDocument/2006/relationships/image" Target="../media/image59.png"/><Relationship Id="rId18" Type="http://schemas.openxmlformats.org/officeDocument/2006/relationships/image" Target="../media/image64.png"/><Relationship Id="rId26" Type="http://schemas.openxmlformats.org/officeDocument/2006/relationships/hyperlink" Target="mailto:steam-team@cern.ch" TargetMode="External"/><Relationship Id="rId3" Type="http://schemas.openxmlformats.org/officeDocument/2006/relationships/image" Target="../media/image49.emf"/><Relationship Id="rId21" Type="http://schemas.openxmlformats.org/officeDocument/2006/relationships/image" Target="../media/image67.png"/><Relationship Id="rId7" Type="http://schemas.openxmlformats.org/officeDocument/2006/relationships/image" Target="../media/image53.emf"/><Relationship Id="rId12" Type="http://schemas.openxmlformats.org/officeDocument/2006/relationships/image" Target="../media/image58.png"/><Relationship Id="rId17" Type="http://schemas.openxmlformats.org/officeDocument/2006/relationships/image" Target="../media/image63.emf"/><Relationship Id="rId25" Type="http://schemas.openxmlformats.org/officeDocument/2006/relationships/hyperlink" Target="https://espace.cern.ch/steam" TargetMode="External"/><Relationship Id="rId2" Type="http://schemas.openxmlformats.org/officeDocument/2006/relationships/image" Target="../media/image48.png"/><Relationship Id="rId16" Type="http://schemas.openxmlformats.org/officeDocument/2006/relationships/image" Target="../media/image62.png"/><Relationship Id="rId20" Type="http://schemas.openxmlformats.org/officeDocument/2006/relationships/image" Target="../media/image66.png"/><Relationship Id="rId29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11" Type="http://schemas.openxmlformats.org/officeDocument/2006/relationships/image" Target="../media/image57.png"/><Relationship Id="rId24" Type="http://schemas.openxmlformats.org/officeDocument/2006/relationships/hyperlink" Target="https://indico.cern.ch/event/1161448/" TargetMode="External"/><Relationship Id="rId5" Type="http://schemas.openxmlformats.org/officeDocument/2006/relationships/image" Target="../media/image51.png"/><Relationship Id="rId15" Type="http://schemas.openxmlformats.org/officeDocument/2006/relationships/image" Target="../media/image61.png"/><Relationship Id="rId23" Type="http://schemas.openxmlformats.org/officeDocument/2006/relationships/image" Target="../media/image69.emf"/><Relationship Id="rId28" Type="http://schemas.openxmlformats.org/officeDocument/2006/relationships/image" Target="../media/image71.png"/><Relationship Id="rId10" Type="http://schemas.openxmlformats.org/officeDocument/2006/relationships/image" Target="../media/image56.png"/><Relationship Id="rId19" Type="http://schemas.openxmlformats.org/officeDocument/2006/relationships/image" Target="../media/image65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Relationship Id="rId14" Type="http://schemas.openxmlformats.org/officeDocument/2006/relationships/image" Target="../media/image60.png"/><Relationship Id="rId22" Type="http://schemas.openxmlformats.org/officeDocument/2006/relationships/image" Target="../media/image68.png"/><Relationship Id="rId27" Type="http://schemas.openxmlformats.org/officeDocument/2006/relationships/image" Target="../media/image7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tif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svg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83.tiff"/><Relationship Id="rId7" Type="http://schemas.openxmlformats.org/officeDocument/2006/relationships/image" Target="../media/image87.png"/><Relationship Id="rId2" Type="http://schemas.openxmlformats.org/officeDocument/2006/relationships/image" Target="../media/image82.tif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tiff"/><Relationship Id="rId5" Type="http://schemas.openxmlformats.org/officeDocument/2006/relationships/image" Target="../media/image85.tiff"/><Relationship Id="rId4" Type="http://schemas.openxmlformats.org/officeDocument/2006/relationships/image" Target="../media/image84.tif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sv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sv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245" y="2436930"/>
            <a:ext cx="9305510" cy="1764229"/>
          </a:xfrm>
        </p:spPr>
        <p:txBody>
          <a:bodyPr>
            <a:normAutofit/>
          </a:bodyPr>
          <a:lstStyle/>
          <a:p>
            <a:pPr algn="ctr"/>
            <a:r>
              <a:rPr lang="en-GB" sz="5300" b="0" i="0" dirty="0">
                <a:solidFill>
                  <a:srgbClr val="1A63A0"/>
                </a:solidFill>
                <a:effectLst/>
              </a:rPr>
              <a:t>PSI SMACC1 quench protection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602827" y="4507297"/>
            <a:ext cx="755864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Emmanuele Ravaioli (CERN)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D. Araujo (PSI), B. Auchmann (PSI), A. Verweij (CERN), M. Wozniak (CERN)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PSI SMACC1 Design Review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2025.01.13</a:t>
            </a:r>
            <a:endParaRPr lang="en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61CB085-FE1A-2BA2-4ABE-CCF7A64DAA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207" y="1433333"/>
            <a:ext cx="1368225" cy="53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AF0C70-DDF4-FC41-B345-61C7FD4F0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3469" y="296611"/>
            <a:ext cx="1952108" cy="8108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B72083-F040-61D5-AD51-1F772BBCC2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4852" y="1047953"/>
            <a:ext cx="919843" cy="919843"/>
          </a:xfrm>
          <a:prstGeom prst="rect">
            <a:avLst/>
          </a:prstGeom>
        </p:spPr>
      </p:pic>
      <p:pic>
        <p:nvPicPr>
          <p:cNvPr id="12" name="Image 9" descr="bande-02.eps">
            <a:extLst>
              <a:ext uri="{FF2B5EF4-FFF2-40B4-BE49-F238E27FC236}">
                <a16:creationId xmlns:a16="http://schemas.microsoft.com/office/drawing/2014/main" id="{F5F4F705-237C-37A5-B568-42EB241D371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217"/>
          <a:stretch/>
        </p:blipFill>
        <p:spPr>
          <a:xfrm>
            <a:off x="55" y="0"/>
            <a:ext cx="1592528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EB6351-5B2C-095D-DB95-3D24014E2B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96FEEFC-B15F-01E9-1ABE-C9E140B8571A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summary at I</a:t>
            </a:r>
            <a:r>
              <a:rPr lang="en-GB" sz="32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EER and EEV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7CB716F-F2CD-AC2E-57B9-DC2D79DD32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7629A86-B0D2-A23A-1200-8DF51C92C1F3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34AFF9F-FDE3-4922-656D-A9D48DEEB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1B527FC-AC51-DFE2-247B-7B7A068285D0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753B8E-D152-5DB2-3F95-92EEB3BEF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79834"/>
              </p:ext>
            </p:extLst>
          </p:nvPr>
        </p:nvGraphicFramePr>
        <p:xfrm>
          <a:off x="232784" y="774503"/>
          <a:ext cx="11726432" cy="1125855"/>
        </p:xfrm>
        <a:graphic>
          <a:graphicData uri="http://schemas.openxmlformats.org/drawingml/2006/table">
            <a:tbl>
              <a:tblPr/>
              <a:tblGrid>
                <a:gridCol w="4442930">
                  <a:extLst>
                    <a:ext uri="{9D8B030D-6E8A-4147-A177-3AD203B41FA5}">
                      <a16:colId xmlns:a16="http://schemas.microsoft.com/office/drawing/2014/main" val="1345284823"/>
                    </a:ext>
                  </a:extLst>
                </a:gridCol>
                <a:gridCol w="1552279">
                  <a:extLst>
                    <a:ext uri="{9D8B030D-6E8A-4147-A177-3AD203B41FA5}">
                      <a16:colId xmlns:a16="http://schemas.microsoft.com/office/drawing/2014/main" val="4068141359"/>
                    </a:ext>
                  </a:extLst>
                </a:gridCol>
                <a:gridCol w="3044820">
                  <a:extLst>
                    <a:ext uri="{9D8B030D-6E8A-4147-A177-3AD203B41FA5}">
                      <a16:colId xmlns:a16="http://schemas.microsoft.com/office/drawing/2014/main" val="992470079"/>
                    </a:ext>
                  </a:extLst>
                </a:gridCol>
                <a:gridCol w="2686403">
                  <a:extLst>
                    <a:ext uri="{9D8B030D-6E8A-4147-A177-3AD203B41FA5}">
                      <a16:colId xmlns:a16="http://schemas.microsoft.com/office/drawing/2014/main" val="3819737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T_hot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[K]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U_ground [V]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I_CLIQ [kA]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915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EER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288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665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EEV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966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908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68521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90D55F-40BA-2519-E38F-E276DC379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5CB6EE2C-80C7-59A5-433F-6D519E206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42899" y="720000"/>
            <a:ext cx="4711906" cy="4711906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07BAEF7-A2D7-76DE-BBFE-A611F8B307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874771" y="720000"/>
            <a:ext cx="4711906" cy="471190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E91E986-7ABB-71CA-0AFD-F2D288E3AA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069581" y="720000"/>
            <a:ext cx="4711906" cy="4711906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6095178-AEA4-323A-7CFF-8C2864B512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 connections of CLIQ configurations</a:t>
            </a:r>
            <a:endParaRPr lang="en-GB" u="sng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97E9C1-B65C-1F41-C617-9DDB5557EBF7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83845"/>
          <a:stretch/>
        </p:blipFill>
        <p:spPr>
          <a:xfrm>
            <a:off x="790574" y="5326380"/>
            <a:ext cx="10696575" cy="91648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BF79C9B-3EFE-6A00-C00E-C6699659FF2A}"/>
              </a:ext>
            </a:extLst>
          </p:cNvPr>
          <p:cNvSpPr/>
          <p:nvPr/>
        </p:nvSpPr>
        <p:spPr>
          <a:xfrm>
            <a:off x="693420" y="614477"/>
            <a:ext cx="2636520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A189E7-6418-7BAB-828D-DA5E237EA8F1}"/>
              </a:ext>
            </a:extLst>
          </p:cNvPr>
          <p:cNvSpPr/>
          <p:nvPr/>
        </p:nvSpPr>
        <p:spPr>
          <a:xfrm>
            <a:off x="4911386" y="614477"/>
            <a:ext cx="2670514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49B632-4978-C5F2-FDFD-AB7B41C6559A}"/>
              </a:ext>
            </a:extLst>
          </p:cNvPr>
          <p:cNvSpPr/>
          <p:nvPr/>
        </p:nvSpPr>
        <p:spPr>
          <a:xfrm>
            <a:off x="9098576" y="614477"/>
            <a:ext cx="2670514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CLIQ-C3</a:t>
            </a:r>
          </a:p>
        </p:txBody>
      </p:sp>
    </p:spTree>
    <p:extLst>
      <p:ext uri="{BB962C8B-B14F-4D97-AF65-F5344CB8AC3E}">
        <p14:creationId xmlns:p14="http://schemas.microsoft.com/office/powerpoint/2010/main" val="2778528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 optimization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F7DD179-396C-DF59-BD37-90BB88478B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-342899" y="720000"/>
            <a:ext cx="4711906" cy="4711906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23DEB2F1-B98D-3969-9648-5ECEF9B4CC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3874771" y="720000"/>
            <a:ext cx="4711906" cy="471190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8DAB33B-C5E7-1414-F205-3F20C0AA86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8069581" y="720000"/>
            <a:ext cx="4711906" cy="471190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236220" y="5537429"/>
            <a:ext cx="11719560" cy="647541"/>
          </a:xfrm>
          <a:prstGeom prst="rect">
            <a:avLst/>
          </a:prstGeom>
          <a:solidFill>
            <a:srgbClr val="FFFF99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CLIQ PERFORMANCE CAN BE GREATLY ENHANCED BY SELECTING THE OPTIMUM CONFIGURATION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718A90-7EB5-D676-9445-8D95E702FE1E}"/>
              </a:ext>
            </a:extLst>
          </p:cNvPr>
          <p:cNvSpPr/>
          <p:nvPr/>
        </p:nvSpPr>
        <p:spPr>
          <a:xfrm>
            <a:off x="693420" y="614477"/>
            <a:ext cx="2636520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C5DAD5-7071-0B7A-A94B-1D170934B8BF}"/>
              </a:ext>
            </a:extLst>
          </p:cNvPr>
          <p:cNvSpPr/>
          <p:nvPr/>
        </p:nvSpPr>
        <p:spPr>
          <a:xfrm>
            <a:off x="4911386" y="614477"/>
            <a:ext cx="2670514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914B1F-CD39-81A2-C77F-E70B273A744B}"/>
              </a:ext>
            </a:extLst>
          </p:cNvPr>
          <p:cNvSpPr/>
          <p:nvPr/>
        </p:nvSpPr>
        <p:spPr>
          <a:xfrm>
            <a:off x="9098576" y="614477"/>
            <a:ext cx="2670514" cy="3989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CLIQ-C3</a:t>
            </a:r>
          </a:p>
        </p:txBody>
      </p:sp>
    </p:spTree>
    <p:extLst>
      <p:ext uri="{BB962C8B-B14F-4D97-AF65-F5344CB8AC3E}">
        <p14:creationId xmlns:p14="http://schemas.microsoft.com/office/powerpoint/2010/main" val="2773375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with 50 mF, 300 V CLIQ-C3 system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26994C7D-FC59-5D3A-EC0B-CCA5F6E2F7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87980" y="731520"/>
            <a:ext cx="9037617" cy="516435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8248650" y="1802719"/>
            <a:ext cx="364617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Very fast quench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(most turns quenched in &lt;5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35FF8F-9812-0CA4-DF90-63618EB82EA5}"/>
              </a:ext>
            </a:extLst>
          </p:cNvPr>
          <p:cNvSpPr/>
          <p:nvPr/>
        </p:nvSpPr>
        <p:spPr>
          <a:xfrm>
            <a:off x="8248650" y="3015051"/>
            <a:ext cx="364617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Hot-spot temperature ~280 K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Peak voltage to ground ~150 V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07E6322-6CB6-D469-7150-001F246F483B}"/>
              </a:ext>
            </a:extLst>
          </p:cNvPr>
          <p:cNvCxnSpPr>
            <a:cxnSpLocks/>
          </p:cNvCxnSpPr>
          <p:nvPr/>
        </p:nvCxnSpPr>
        <p:spPr>
          <a:xfrm flipH="1">
            <a:off x="5988050" y="935236"/>
            <a:ext cx="908050" cy="6332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5F0AE03-F421-3547-57A8-2FFF69E51929}"/>
              </a:ext>
            </a:extLst>
          </p:cNvPr>
          <p:cNvSpPr txBox="1"/>
          <p:nvPr/>
        </p:nvSpPr>
        <p:spPr>
          <a:xfrm>
            <a:off x="6778624" y="747395"/>
            <a:ext cx="49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(highest field location in the outer layers)</a:t>
            </a:r>
          </a:p>
        </p:txBody>
      </p:sp>
    </p:spTree>
    <p:extLst>
      <p:ext uri="{BB962C8B-B14F-4D97-AF65-F5344CB8AC3E}">
        <p14:creationId xmlns:p14="http://schemas.microsoft.com/office/powerpoint/2010/main" val="1970369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8E41E2-B039-7FDE-6081-31EC187DB3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171ABF7-3E01-6B28-13F3-AE618B8E66DB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summary at I</a:t>
            </a:r>
            <a:r>
              <a:rPr lang="en-GB" sz="32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CLIQ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C3E084D-2E7E-8848-6C6D-6DEEE17A41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725A68B-62A6-A09F-E42B-57DBA94BC50C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5F9FE6-77CC-8FD2-FEF4-10EFFFAD3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551ED8A-DA37-7AFA-8054-3362EF44AD49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4CAB23B-A76C-93C3-41D2-73781B1E9B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024903"/>
              </p:ext>
            </p:extLst>
          </p:nvPr>
        </p:nvGraphicFramePr>
        <p:xfrm>
          <a:off x="232784" y="774503"/>
          <a:ext cx="11726432" cy="2251710"/>
        </p:xfrm>
        <a:graphic>
          <a:graphicData uri="http://schemas.openxmlformats.org/drawingml/2006/table">
            <a:tbl>
              <a:tblPr/>
              <a:tblGrid>
                <a:gridCol w="4442930">
                  <a:extLst>
                    <a:ext uri="{9D8B030D-6E8A-4147-A177-3AD203B41FA5}">
                      <a16:colId xmlns:a16="http://schemas.microsoft.com/office/drawing/2014/main" val="1345284823"/>
                    </a:ext>
                  </a:extLst>
                </a:gridCol>
                <a:gridCol w="1552279">
                  <a:extLst>
                    <a:ext uri="{9D8B030D-6E8A-4147-A177-3AD203B41FA5}">
                      <a16:colId xmlns:a16="http://schemas.microsoft.com/office/drawing/2014/main" val="4068141359"/>
                    </a:ext>
                  </a:extLst>
                </a:gridCol>
                <a:gridCol w="3044820">
                  <a:extLst>
                    <a:ext uri="{9D8B030D-6E8A-4147-A177-3AD203B41FA5}">
                      <a16:colId xmlns:a16="http://schemas.microsoft.com/office/drawing/2014/main" val="992470079"/>
                    </a:ext>
                  </a:extLst>
                </a:gridCol>
                <a:gridCol w="2686403">
                  <a:extLst>
                    <a:ext uri="{9D8B030D-6E8A-4147-A177-3AD203B41FA5}">
                      <a16:colId xmlns:a16="http://schemas.microsoft.com/office/drawing/2014/main" val="3819737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T_hot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[K]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U_ground [V]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I_CLIQ [kA]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915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EER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288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665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EEV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966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9086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 V CLIQ C-1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250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15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 V CLIQ C-2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195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028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 V CLIQ C-3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279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151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3935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7862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+ CLIQ optimization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F6EB1CD-E58E-DFF0-61A7-F6F53D931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1041" y="1249333"/>
            <a:ext cx="3779999" cy="2833799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61DFBFC5-E9BA-734A-9098-A61CA04DF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4151" y="1249333"/>
            <a:ext cx="3779999" cy="2833799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AA80FBEC-1DA0-7656-8B67-7E3FFE7AD8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2061" y="1249333"/>
            <a:ext cx="3779999" cy="28337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A1D8676-34D8-F286-F17A-2D037E41870E}"/>
              </a:ext>
            </a:extLst>
          </p:cNvPr>
          <p:cNvSpPr/>
          <p:nvPr/>
        </p:nvSpPr>
        <p:spPr>
          <a:xfrm>
            <a:off x="579120" y="716269"/>
            <a:ext cx="3192780" cy="53246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EE + CLIQ-C1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413998-7B49-929A-9951-14A89BDEABFC}"/>
              </a:ext>
            </a:extLst>
          </p:cNvPr>
          <p:cNvSpPr/>
          <p:nvPr/>
        </p:nvSpPr>
        <p:spPr>
          <a:xfrm>
            <a:off x="4686300" y="716269"/>
            <a:ext cx="3192780" cy="53246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EE + CLIQ-C2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5CD6CB-8810-7DA0-FA0D-85A6F451D8EA}"/>
              </a:ext>
            </a:extLst>
          </p:cNvPr>
          <p:cNvSpPr/>
          <p:nvPr/>
        </p:nvSpPr>
        <p:spPr>
          <a:xfrm>
            <a:off x="8717280" y="716269"/>
            <a:ext cx="3192780" cy="53246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EE + CLIQ-C3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AEBE80-205D-BFD6-6BA7-5095CA820D1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E3E677C-2C43-9D80-F701-A50DC1BA2B8C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14" name="Picture 8">
              <a:extLst>
                <a:ext uri="{FF2B5EF4-FFF2-40B4-BE49-F238E27FC236}">
                  <a16:creationId xmlns:a16="http://schemas.microsoft.com/office/drawing/2014/main" id="{56F0B762-F7A6-A53F-363D-3FDEDCE00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6D74512-CBA1-D616-546F-85A815D184EE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2BFD412E-D935-C00C-C687-F2E4DB554A41}"/>
              </a:ext>
            </a:extLst>
          </p:cNvPr>
          <p:cNvSpPr/>
          <p:nvPr/>
        </p:nvSpPr>
        <p:spPr>
          <a:xfrm>
            <a:off x="151041" y="4133111"/>
            <a:ext cx="9850208" cy="1132655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Parametric study to identify the combinations of CLIQ configuration, CLIQ charging voltage, and EE voltage rating that satisfy all requirements in terms of hot-spot temperature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(T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&lt;350 K), peak voltage to ground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g,m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&lt;1000 V), and peak CLIQ current (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C,m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&lt;5 kA)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A6C4CA1C-3D0E-F136-BE99-82631FE8037D}"/>
              </a:ext>
            </a:extLst>
          </p:cNvPr>
          <p:cNvSpPr/>
          <p:nvPr/>
        </p:nvSpPr>
        <p:spPr>
          <a:xfrm>
            <a:off x="3042285" y="3047047"/>
            <a:ext cx="325755" cy="325755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10F787-E97C-E5A0-B65A-D29BF2B50DD3}"/>
              </a:ext>
            </a:extLst>
          </p:cNvPr>
          <p:cNvSpPr/>
          <p:nvPr/>
        </p:nvSpPr>
        <p:spPr>
          <a:xfrm>
            <a:off x="169196" y="5359281"/>
            <a:ext cx="9832053" cy="81984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Recommandation: CLIQ “Configuration 1”, 300 V CLIQ + 1 kV EE</a:t>
            </a:r>
          </a:p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Low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hot-spot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temperature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Redundancy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Wider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, more flexible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parameter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space</a:t>
            </a: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7121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9667D3-C6C3-8BC4-C5C2-31D2C757D3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1D8849E7-4440-6CE4-9DD7-4BA03084190E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summary at I</a:t>
            </a:r>
            <a:r>
              <a:rPr lang="en-GB" sz="3200" baseline="-25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EER+CLIQ and EEV+CLIQ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18E2C5-37EB-DF3F-3BDA-9F8E9995B36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F159EC70-5DE5-6DB3-EF9F-883F7C5B59C1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781535F-70E1-E0BD-4F7B-0A684C5432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2CD1C04-0CED-3617-E992-DF9E8EB0643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74BB6534-C885-2385-184D-AE527CCB67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6409148"/>
              </p:ext>
            </p:extLst>
          </p:nvPr>
        </p:nvGraphicFramePr>
        <p:xfrm>
          <a:off x="232784" y="774503"/>
          <a:ext cx="11726432" cy="4503420"/>
        </p:xfrm>
        <a:graphic>
          <a:graphicData uri="http://schemas.openxmlformats.org/drawingml/2006/table">
            <a:tbl>
              <a:tblPr/>
              <a:tblGrid>
                <a:gridCol w="4442930">
                  <a:extLst>
                    <a:ext uri="{9D8B030D-6E8A-4147-A177-3AD203B41FA5}">
                      <a16:colId xmlns:a16="http://schemas.microsoft.com/office/drawing/2014/main" val="1345284823"/>
                    </a:ext>
                  </a:extLst>
                </a:gridCol>
                <a:gridCol w="1552279">
                  <a:extLst>
                    <a:ext uri="{9D8B030D-6E8A-4147-A177-3AD203B41FA5}">
                      <a16:colId xmlns:a16="http://schemas.microsoft.com/office/drawing/2014/main" val="4068141359"/>
                    </a:ext>
                  </a:extLst>
                </a:gridCol>
                <a:gridCol w="3044820">
                  <a:extLst>
                    <a:ext uri="{9D8B030D-6E8A-4147-A177-3AD203B41FA5}">
                      <a16:colId xmlns:a16="http://schemas.microsoft.com/office/drawing/2014/main" val="992470079"/>
                    </a:ext>
                  </a:extLst>
                </a:gridCol>
                <a:gridCol w="2686403">
                  <a:extLst>
                    <a:ext uri="{9D8B030D-6E8A-4147-A177-3AD203B41FA5}">
                      <a16:colId xmlns:a16="http://schemas.microsoft.com/office/drawing/2014/main" val="38197378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Quench protection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T_hot</a:t>
                      </a:r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[K]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U_ground [V]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I_CLIQ [kA]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591576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EER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288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76657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EEV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966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9086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500 V CLIQ C-1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250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7152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400 V CLIQ C-2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195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4.4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9028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 V CLIQ C-3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279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151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4.5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83935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NL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EER + 300 V CLIQ C-1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5703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N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900 V EER + 100 V CLIQ C-2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958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22895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l-NL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600 V EER + 100 V CLIQ C-3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614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1130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 V EEV + 200 V CLIQ C-1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70508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900 V EEV + 100 V CLIQ C-2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216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959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5.0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7453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600 V EEV + 100 V CLIQ C-3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244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607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</a:t>
                      </a:r>
                    </a:p>
                  </a:txBody>
                  <a:tcPr marL="72000" marR="72000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897155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8DEE3B35-AF0B-6A17-D73A-3C6FD1782EFC}"/>
              </a:ext>
            </a:extLst>
          </p:cNvPr>
          <p:cNvSpPr/>
          <p:nvPr/>
        </p:nvSpPr>
        <p:spPr>
          <a:xfrm>
            <a:off x="232783" y="5402387"/>
            <a:ext cx="9939281" cy="68111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There is some flexibility since several options can protect the magnet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1BEDA2-D5E2-51B6-4711-98108580551C}"/>
              </a:ext>
            </a:extLst>
          </p:cNvPr>
          <p:cNvSpPr/>
          <p:nvPr/>
        </p:nvSpPr>
        <p:spPr>
          <a:xfrm>
            <a:off x="85779" y="3048000"/>
            <a:ext cx="12020443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47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Currents versus time for the different quench protection options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FD6C1F-06EE-3E9B-FE22-5025B2A7B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E09A1901-579E-3E18-3DC6-D99C7CBCD9D4}"/>
              </a:ext>
            </a:extLst>
          </p:cNvPr>
          <p:cNvSpPr/>
          <p:nvPr/>
        </p:nvSpPr>
        <p:spPr>
          <a:xfrm>
            <a:off x="7216140" y="1158829"/>
            <a:ext cx="4678680" cy="81984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All options can protect the magnet if the total reaction time is &lt;24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6EEEEE6-A4DD-1F38-CFDE-C22BCB0AC477}"/>
              </a:ext>
            </a:extLst>
          </p:cNvPr>
          <p:cNvSpPr/>
          <p:nvPr/>
        </p:nvSpPr>
        <p:spPr>
          <a:xfrm>
            <a:off x="7216140" y="2164235"/>
            <a:ext cx="4678680" cy="1183569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 charged to low-medium voltage achieves sufficiently low temperature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with 4-5 times lower voltage to ground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67F836-B0B1-1AD4-23FA-945529F89B6A}"/>
              </a:ext>
            </a:extLst>
          </p:cNvPr>
          <p:cNvSpPr/>
          <p:nvPr/>
        </p:nvSpPr>
        <p:spPr>
          <a:xfrm>
            <a:off x="7216140" y="3533366"/>
            <a:ext cx="4678680" cy="81984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plus CLIQ achieves the lowest hot-spot temperature overall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6D88F61-5344-BE60-EA5A-1DABD45BC357}"/>
              </a:ext>
            </a:extLst>
          </p:cNvPr>
          <p:cNvSpPr/>
          <p:nvPr/>
        </p:nvSpPr>
        <p:spPr>
          <a:xfrm>
            <a:off x="7216140" y="4538773"/>
            <a:ext cx="4678680" cy="82080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There is some flexibility since several options can protect the magnet</a:t>
            </a:r>
          </a:p>
        </p:txBody>
      </p:sp>
    </p:spTree>
    <p:extLst>
      <p:ext uri="{BB962C8B-B14F-4D97-AF65-F5344CB8AC3E}">
        <p14:creationId xmlns:p14="http://schemas.microsoft.com/office/powerpoint/2010/main" val="3025053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total reaction time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FD6C1F-06EE-3E9B-FE22-5025B2A7B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7216140" y="1158829"/>
            <a:ext cx="4678680" cy="81984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All options can protect the magnet if the total reaction time is &lt;24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535FF8F-9812-0CA4-DF90-63618EB82EA5}"/>
              </a:ext>
            </a:extLst>
          </p:cNvPr>
          <p:cNvSpPr/>
          <p:nvPr/>
        </p:nvSpPr>
        <p:spPr>
          <a:xfrm>
            <a:off x="7216140" y="2168806"/>
            <a:ext cx="4678680" cy="1183569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CLIQ charged to low-medium voltage achieves sufficiently low temperature 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with 4-5 times lower voltage to ground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E3B9CD3-D004-A2C5-3AA8-06CFD0B480CC}"/>
              </a:ext>
            </a:extLst>
          </p:cNvPr>
          <p:cNvSpPr/>
          <p:nvPr/>
        </p:nvSpPr>
        <p:spPr>
          <a:xfrm>
            <a:off x="7216140" y="3542508"/>
            <a:ext cx="4678680" cy="81984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plus CLIQ achieves the lowest hot-spot temperature overall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0A93D4-4572-9EB8-7E26-28A731D2E9C5}"/>
              </a:ext>
            </a:extLst>
          </p:cNvPr>
          <p:cNvSpPr/>
          <p:nvPr/>
        </p:nvSpPr>
        <p:spPr>
          <a:xfrm>
            <a:off x="7216140" y="4552485"/>
            <a:ext cx="4678680" cy="819844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Recommandation: CLIQ “Configuration 1”, 300 V CLIQ + 1 kV EE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D897AD1-EE3D-BC85-02A6-A8B13F03EED5}"/>
              </a:ext>
            </a:extLst>
          </p:cNvPr>
          <p:cNvSpPr/>
          <p:nvPr/>
        </p:nvSpPr>
        <p:spPr>
          <a:xfrm>
            <a:off x="3793550" y="4284852"/>
            <a:ext cx="288000" cy="288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25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0B165-16B1-30BE-E2DA-984C044D1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8F9AAFB-A9BD-9E04-3EFE-79A3411C6DB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Selection of the quench protection strategy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F441C4-C2B2-446E-9DB0-1FF399EAD6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13E50723-00CE-9C56-9D84-3EE85FB61020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4A5F51B-8975-3FBC-C48A-D0FFE7E31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089041-B88F-5FE3-6C4E-2FF64C94B0E4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929469D-45FB-180B-EC01-8EA9010AAE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9958321"/>
              </p:ext>
            </p:extLst>
          </p:nvPr>
        </p:nvGraphicFramePr>
        <p:xfrm>
          <a:off x="151041" y="910530"/>
          <a:ext cx="11698059" cy="4269445"/>
        </p:xfrm>
        <a:graphic>
          <a:graphicData uri="http://schemas.openxmlformats.org/drawingml/2006/table">
            <a:tbl>
              <a:tblPr/>
              <a:tblGrid>
                <a:gridCol w="3693169">
                  <a:extLst>
                    <a:ext uri="{9D8B030D-6E8A-4147-A177-3AD203B41FA5}">
                      <a16:colId xmlns:a16="http://schemas.microsoft.com/office/drawing/2014/main" val="1122052672"/>
                    </a:ext>
                  </a:extLst>
                </a:gridCol>
                <a:gridCol w="1600978">
                  <a:extLst>
                    <a:ext uri="{9D8B030D-6E8A-4147-A177-3AD203B41FA5}">
                      <a16:colId xmlns:a16="http://schemas.microsoft.com/office/drawing/2014/main" val="4040648340"/>
                    </a:ext>
                  </a:extLst>
                </a:gridCol>
                <a:gridCol w="1600978">
                  <a:extLst>
                    <a:ext uri="{9D8B030D-6E8A-4147-A177-3AD203B41FA5}">
                      <a16:colId xmlns:a16="http://schemas.microsoft.com/office/drawing/2014/main" val="532309466"/>
                    </a:ext>
                  </a:extLst>
                </a:gridCol>
                <a:gridCol w="1600978">
                  <a:extLst>
                    <a:ext uri="{9D8B030D-6E8A-4147-A177-3AD203B41FA5}">
                      <a16:colId xmlns:a16="http://schemas.microsoft.com/office/drawing/2014/main" val="2900138299"/>
                    </a:ext>
                  </a:extLst>
                </a:gridCol>
                <a:gridCol w="1600978">
                  <a:extLst>
                    <a:ext uri="{9D8B030D-6E8A-4147-A177-3AD203B41FA5}">
                      <a16:colId xmlns:a16="http://schemas.microsoft.com/office/drawing/2014/main" val="2110419933"/>
                    </a:ext>
                  </a:extLst>
                </a:gridCol>
                <a:gridCol w="1600978">
                  <a:extLst>
                    <a:ext uri="{9D8B030D-6E8A-4147-A177-3AD203B41FA5}">
                      <a16:colId xmlns:a16="http://schemas.microsoft.com/office/drawing/2014/main" val="3870235710"/>
                    </a:ext>
                  </a:extLst>
                </a:gridCol>
              </a:tblGrid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EER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EEV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CLIQ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EER+CLIQ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EEV+CLIQ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51456493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Lower T_hot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796735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Lower U_ground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2468151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Simpler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547729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More redundant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698496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Protection at 12 T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24053"/>
                  </a:ext>
                </a:extLst>
              </a:tr>
              <a:tr h="42803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Protection at short sample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3906564"/>
                  </a:ext>
                </a:extLst>
              </a:tr>
              <a:tr h="845197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Protection equipment available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</a:p>
                  </a:txBody>
                  <a:tcPr marL="72000" marR="72000" marT="9525" marB="0" anchor="b">
                    <a:lnL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201774"/>
                  </a:ext>
                </a:extLst>
              </a:tr>
              <a:tr h="428031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GB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Green=Good. Yellow=Fair. Red=Bad.</a:t>
                      </a:r>
                    </a:p>
                  </a:txBody>
                  <a:tcPr marL="72000" marR="720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660207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337B04D5-0D72-6180-B33A-C4E4560DBA3D}"/>
              </a:ext>
            </a:extLst>
          </p:cNvPr>
          <p:cNvSpPr/>
          <p:nvPr/>
        </p:nvSpPr>
        <p:spPr>
          <a:xfrm>
            <a:off x="151041" y="5400804"/>
            <a:ext cx="10021024" cy="66543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latin typeface="Calibri" panose="020F0502020204030204" pitchFamily="34" charset="0"/>
                <a:cs typeface="Calibri" panose="020F0502020204030204" pitchFamily="34" charset="0"/>
              </a:rPr>
              <a:t>Recommandation: CLIQ “Configuration 1”, 300 V CLIQ + 1 kV EE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BCE9635F-4D27-AE8C-474D-0B0323378276}"/>
              </a:ext>
            </a:extLst>
          </p:cNvPr>
          <p:cNvSpPr/>
          <p:nvPr/>
        </p:nvSpPr>
        <p:spPr>
          <a:xfrm rot="10800000">
            <a:off x="9249319" y="4749798"/>
            <a:ext cx="495300" cy="1125371"/>
          </a:xfrm>
          <a:prstGeom prst="downArrow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4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CDCDF691-887B-4410-503F-F66B79E91C5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 magnet by Douglas Araujo at PSI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F29A13-4A02-210F-F783-B9E7C4BB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756" y="37432"/>
            <a:ext cx="1341149" cy="557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E7C999-F2F4-B2C9-8BC3-846A42BB1B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0044" y="0"/>
            <a:ext cx="631956" cy="63195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74CFCD4-984F-7145-0DC6-107540B41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4362" y="631956"/>
            <a:ext cx="5400675" cy="5400675"/>
          </a:xfrm>
          <a:prstGeom prst="rect">
            <a:avLst/>
          </a:prstGeom>
        </p:spPr>
      </p:pic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B4ADFA80-A020-BA31-1B2B-E9E8720C673F}"/>
              </a:ext>
            </a:extLst>
          </p:cNvPr>
          <p:cNvSpPr/>
          <p:nvPr/>
        </p:nvSpPr>
        <p:spPr>
          <a:xfrm>
            <a:off x="5435600" y="853440"/>
            <a:ext cx="6509889" cy="3553460"/>
          </a:xfrm>
          <a:prstGeom prst="roundRect">
            <a:avLst>
              <a:gd name="adj" fmla="val 10110"/>
            </a:avLst>
          </a:prstGeom>
          <a:solidFill>
            <a:srgbClr val="0055A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First demonstrator will be built at PSI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 bore field with &gt;20% margin at T=1.9 K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 bore with 50 mm diameter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250 mm intra-beam distance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Utilizing two already-existing Nb</a:t>
            </a:r>
            <a:r>
              <a:rPr lang="en-US" sz="24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Sn cables</a:t>
            </a:r>
          </a:p>
          <a:p>
            <a:pPr algn="ctr">
              <a:tabLst>
                <a:tab pos="355600" algn="l"/>
                <a:tab pos="1346200" algn="l"/>
              </a:tabLs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I</a:t>
            </a:r>
            <a:r>
              <a:rPr lang="en-US" sz="24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sz="24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12.9 kA	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	12.0 T</a:t>
            </a:r>
          </a:p>
          <a:p>
            <a:pPr algn="ctr">
              <a:tabLst>
                <a:tab pos="355600" algn="l"/>
                <a:tab pos="1346200" algn="l"/>
              </a:tabLs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14.1 kA	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	13.0 T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355600" algn="l"/>
                <a:tab pos="1346200" algn="l"/>
              </a:tabLs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15.3 kA	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	14.0 T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tabLst>
                <a:tab pos="355600" algn="l"/>
                <a:tab pos="1346200" algn="l"/>
              </a:tabLst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I</a:t>
            </a:r>
            <a:r>
              <a:rPr lang="en-US" sz="2400" baseline="-25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=	16.8 kA	</a:t>
            </a: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	15.2 T</a:t>
            </a:r>
            <a:endParaRPr lang="en-US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5A2959E2-5B0E-725A-36E9-4C9C63A060E2}"/>
              </a:ext>
            </a:extLst>
          </p:cNvPr>
          <p:cNvSpPr/>
          <p:nvPr/>
        </p:nvSpPr>
        <p:spPr>
          <a:xfrm>
            <a:off x="5435600" y="4613306"/>
            <a:ext cx="6509889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flexibility in the choice of conductor grading</a:t>
            </a:r>
          </a:p>
        </p:txBody>
      </p:sp>
      <p:sp>
        <p:nvSpPr>
          <p:cNvPr id="16" name="Rounded Rectangle 5">
            <a:extLst>
              <a:ext uri="{FF2B5EF4-FFF2-40B4-BE49-F238E27FC236}">
                <a16:creationId xmlns:a16="http://schemas.microsoft.com/office/drawing/2014/main" id="{65AB777B-5319-0999-67C0-41684AD78A52}"/>
              </a:ext>
            </a:extLst>
          </p:cNvPr>
          <p:cNvSpPr/>
          <p:nvPr/>
        </p:nvSpPr>
        <p:spPr>
          <a:xfrm>
            <a:off x="5435600" y="5189068"/>
            <a:ext cx="6509889" cy="95773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is much more challenging</a:t>
            </a:r>
          </a:p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u="sng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 conductor heats up twice more quickly!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5998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713054-7053-4DC5-5E93-346648CC0E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F964AFC-40DA-244D-0F4D-8C30C09AC9EB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detection at higher currents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E64CBF-3507-6805-4984-AD028705AF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F7BC1CA-4C9D-4AB9-C8F5-1EC34E5DF3AE}"/>
              </a:ext>
            </a:extLst>
          </p:cNvPr>
          <p:cNvSpPr/>
          <p:nvPr/>
        </p:nvSpPr>
        <p:spPr>
          <a:xfrm>
            <a:off x="7216140" y="1802719"/>
            <a:ext cx="467868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Resistive voltage build-up simulated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after quench in a high-field turn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FA8312-4F8C-CB6F-BB44-8702AEB98D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E573E66-06F8-8382-A15B-C19C5F3407B9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E375790-5074-15A5-9689-9CC1D88BF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7C3B1BA-7F10-AA82-CDE3-4E23AF1CBE3C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7FA4A21-339B-46D6-8C2D-698E34F17DEB}"/>
              </a:ext>
            </a:extLst>
          </p:cNvPr>
          <p:cNvSpPr/>
          <p:nvPr/>
        </p:nvSpPr>
        <p:spPr>
          <a:xfrm>
            <a:off x="7216140" y="3015050"/>
            <a:ext cx="4678680" cy="178555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Detection threshold of 100 mV is reached in 4.3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at 12.9 kA (12 T)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2.5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at 14.1 kA (13 T)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1.2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at 15.3 kA (14 T)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2275B3-3DF8-76F3-F424-4AD45DF23B20}"/>
              </a:ext>
            </a:extLst>
          </p:cNvPr>
          <p:cNvSpPr txBox="1"/>
          <p:nvPr/>
        </p:nvSpPr>
        <p:spPr>
          <a:xfrm>
            <a:off x="319434" y="5714332"/>
            <a:ext cx="2677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9109D88-C353-E1B8-F506-8DB64EF0D2D2}"/>
              </a:ext>
            </a:extLst>
          </p:cNvPr>
          <p:cNvCxnSpPr>
            <a:cxnSpLocks/>
          </p:cNvCxnSpPr>
          <p:nvPr/>
        </p:nvCxnSpPr>
        <p:spPr>
          <a:xfrm flipV="1">
            <a:off x="1872932" y="4514850"/>
            <a:ext cx="0" cy="1206527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0DC94A5-43D9-40EE-0CF8-7BD216035C8F}"/>
              </a:ext>
            </a:extLst>
          </p:cNvPr>
          <p:cNvCxnSpPr>
            <a:cxnSpLocks/>
          </p:cNvCxnSpPr>
          <p:nvPr/>
        </p:nvCxnSpPr>
        <p:spPr>
          <a:xfrm flipV="1">
            <a:off x="1387316" y="4514850"/>
            <a:ext cx="0" cy="1206527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52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94902F-13D6-314F-6DBE-4DEBB4807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46C0089-34E9-E9BD-65D4-5DE4E2D3673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initial current, EER+CLIQ-C1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605406-2F58-E8C8-955E-9BFCB3B33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81D7FAF-6FDB-270A-5A98-E41794605608}"/>
              </a:ext>
            </a:extLst>
          </p:cNvPr>
          <p:cNvSpPr/>
          <p:nvPr/>
        </p:nvSpPr>
        <p:spPr>
          <a:xfrm>
            <a:off x="7216140" y="115882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 to nominal current (12.75 kA, i.e. 12 T), with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=78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 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nominal,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the quench protection is comfortable.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2B8214-07D1-DC9E-B9EE-32C2F7C8C7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481EEA1-214E-B9EA-C157-22D0563B3A11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6D65833-78FD-A376-B7BD-B22BF4543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F175DE4-9868-7509-7A28-76262B18E826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09955729-2E70-CAC3-13C9-39BEE2F15AA7}"/>
              </a:ext>
            </a:extLst>
          </p:cNvPr>
          <p:cNvSpPr/>
          <p:nvPr/>
        </p:nvSpPr>
        <p:spPr>
          <a:xfrm>
            <a:off x="5184605" y="3049044"/>
            <a:ext cx="288000" cy="819844"/>
          </a:xfrm>
          <a:prstGeom prst="ellipse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8DEDDEA-248C-1C23-9AF5-219BCCC9913C}"/>
              </a:ext>
            </a:extLst>
          </p:cNvPr>
          <p:cNvSpPr/>
          <p:nvPr/>
        </p:nvSpPr>
        <p:spPr>
          <a:xfrm>
            <a:off x="7216140" y="2387248"/>
            <a:ext cx="4678680" cy="116608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higher currents,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needs to be reduced to maintain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≤1 kV</a:t>
            </a:r>
            <a:endParaRPr lang="en-US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rapezoid 10">
            <a:extLst>
              <a:ext uri="{FF2B5EF4-FFF2-40B4-BE49-F238E27FC236}">
                <a16:creationId xmlns:a16="http://schemas.microsoft.com/office/drawing/2014/main" id="{6B1DAF93-500E-0CB7-C07F-79D6D4063944}"/>
              </a:ext>
            </a:extLst>
          </p:cNvPr>
          <p:cNvSpPr/>
          <p:nvPr/>
        </p:nvSpPr>
        <p:spPr>
          <a:xfrm rot="13863693">
            <a:off x="5867353" y="1851095"/>
            <a:ext cx="810260" cy="1772280"/>
          </a:xfrm>
          <a:prstGeom prst="trapezoid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A9808B7-8777-56FA-1C38-BC73BED1064D}"/>
              </a:ext>
            </a:extLst>
          </p:cNvPr>
          <p:cNvSpPr/>
          <p:nvPr/>
        </p:nvSpPr>
        <p:spPr>
          <a:xfrm>
            <a:off x="3127917" y="1198880"/>
            <a:ext cx="986884" cy="8198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9485CA-880C-CC4D-EC9A-7196E8A8D257}"/>
              </a:ext>
            </a:extLst>
          </p:cNvPr>
          <p:cNvSpPr txBox="1"/>
          <p:nvPr/>
        </p:nvSpPr>
        <p:spPr>
          <a:xfrm>
            <a:off x="5131433" y="401398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A8DB5A7-5688-041C-EFE6-D07DBACB3D25}"/>
              </a:ext>
            </a:extLst>
          </p:cNvPr>
          <p:cNvSpPr txBox="1"/>
          <p:nvPr/>
        </p:nvSpPr>
        <p:spPr>
          <a:xfrm>
            <a:off x="5577508" y="3679037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350EE3-9D53-D3CF-8DBF-88568DC31223}"/>
              </a:ext>
            </a:extLst>
          </p:cNvPr>
          <p:cNvSpPr txBox="1"/>
          <p:nvPr/>
        </p:nvSpPr>
        <p:spPr>
          <a:xfrm>
            <a:off x="5982869" y="337560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7390899-05EB-E056-21A8-4B6681261218}"/>
              </a:ext>
            </a:extLst>
          </p:cNvPr>
          <p:cNvSpPr txBox="1"/>
          <p:nvPr/>
        </p:nvSpPr>
        <p:spPr>
          <a:xfrm>
            <a:off x="6432533" y="3142775"/>
            <a:ext cx="28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</a:p>
        </p:txBody>
      </p:sp>
    </p:spTree>
    <p:extLst>
      <p:ext uri="{BB962C8B-B14F-4D97-AF65-F5344CB8AC3E}">
        <p14:creationId xmlns:p14="http://schemas.microsoft.com/office/powerpoint/2010/main" val="403268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16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7ED60D-D7C2-3BE1-A87C-522BF6BCC2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50FFCE4-E3CA-2BE4-1497-265509DDF99D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initial current, EER+CLIQ-C1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6924C2-37A7-FDF6-A6AC-E0D8B2EDEC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B309287-2E28-0A42-F3AA-07CF406D6FEB}"/>
              </a:ext>
            </a:extLst>
          </p:cNvPr>
          <p:cNvSpPr/>
          <p:nvPr/>
        </p:nvSpPr>
        <p:spPr>
          <a:xfrm>
            <a:off x="7216140" y="115882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 to nominal current (12.75 kA, i.e. 12 T), with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=78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 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nominal,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the quench protection is comfortable.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C0A29E-87F5-BC6F-E65D-5B2889A4394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28D2347F-6DA0-597C-8FBA-18473F6305BC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71606B5-14C7-1F19-523D-F1CB80EA9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48AF15D-9413-CDA4-CB82-FDAB2CE209AA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24288853-35F0-4643-1B1D-FA10FAD36B63}"/>
              </a:ext>
            </a:extLst>
          </p:cNvPr>
          <p:cNvSpPr/>
          <p:nvPr/>
        </p:nvSpPr>
        <p:spPr>
          <a:xfrm>
            <a:off x="5184605" y="2934744"/>
            <a:ext cx="288000" cy="819844"/>
          </a:xfrm>
          <a:prstGeom prst="ellipse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C5CB2F-1082-C7FB-3D39-945BB2163782}"/>
              </a:ext>
            </a:extLst>
          </p:cNvPr>
          <p:cNvSpPr/>
          <p:nvPr/>
        </p:nvSpPr>
        <p:spPr>
          <a:xfrm>
            <a:off x="7216140" y="2387248"/>
            <a:ext cx="4678680" cy="1166083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higher currents, with lower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=59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short-sample (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16.85 kA),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quench protection is at the limit.</a:t>
            </a:r>
            <a:endParaRPr lang="en-US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77E048-4EC1-ADA1-CEFA-44C6DBC82447}"/>
              </a:ext>
            </a:extLst>
          </p:cNvPr>
          <p:cNvSpPr/>
          <p:nvPr/>
        </p:nvSpPr>
        <p:spPr>
          <a:xfrm>
            <a:off x="2540000" y="1198880"/>
            <a:ext cx="2592000" cy="8198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rapezoid 9">
            <a:extLst>
              <a:ext uri="{FF2B5EF4-FFF2-40B4-BE49-F238E27FC236}">
                <a16:creationId xmlns:a16="http://schemas.microsoft.com/office/drawing/2014/main" id="{A6C508A5-4C4D-F9BE-7267-04FE0787D95D}"/>
              </a:ext>
            </a:extLst>
          </p:cNvPr>
          <p:cNvSpPr/>
          <p:nvPr/>
        </p:nvSpPr>
        <p:spPr>
          <a:xfrm rot="13863693">
            <a:off x="6137603" y="1894116"/>
            <a:ext cx="1050670" cy="746171"/>
          </a:xfrm>
          <a:prstGeom prst="trapezoid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C26ACB-9D3D-B462-BFAC-632533DA8A96}"/>
              </a:ext>
            </a:extLst>
          </p:cNvPr>
          <p:cNvSpPr txBox="1"/>
          <p:nvPr/>
        </p:nvSpPr>
        <p:spPr>
          <a:xfrm>
            <a:off x="5131433" y="401398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1D3537F-C21B-DEBF-DDF8-A8D9968F67EF}"/>
              </a:ext>
            </a:extLst>
          </p:cNvPr>
          <p:cNvSpPr txBox="1"/>
          <p:nvPr/>
        </p:nvSpPr>
        <p:spPr>
          <a:xfrm>
            <a:off x="5577508" y="3679037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9B4AD68-9AEB-B86C-E6CF-BE75CDC6BF2F}"/>
              </a:ext>
            </a:extLst>
          </p:cNvPr>
          <p:cNvSpPr txBox="1"/>
          <p:nvPr/>
        </p:nvSpPr>
        <p:spPr>
          <a:xfrm>
            <a:off x="5982869" y="337560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0CA297-AB61-9248-3CD6-6FFE5A0A368E}"/>
              </a:ext>
            </a:extLst>
          </p:cNvPr>
          <p:cNvSpPr txBox="1"/>
          <p:nvPr/>
        </p:nvSpPr>
        <p:spPr>
          <a:xfrm>
            <a:off x="6432533" y="3142775"/>
            <a:ext cx="28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</a:p>
        </p:txBody>
      </p:sp>
    </p:spTree>
    <p:extLst>
      <p:ext uri="{BB962C8B-B14F-4D97-AF65-F5344CB8AC3E}">
        <p14:creationId xmlns:p14="http://schemas.microsoft.com/office/powerpoint/2010/main" val="2242183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EF35F9-5F6E-3BC0-F6E6-86FDB3CDE9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6E886BEC-DCFA-D598-EC7D-A93C4B487CE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initial current, EER+CLIQ-C1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6A343B-40DF-E16E-7B05-05484AA201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8458B93-7B2C-7097-D2E5-C16B7DEC62DF}"/>
              </a:ext>
            </a:extLst>
          </p:cNvPr>
          <p:cNvSpPr/>
          <p:nvPr/>
        </p:nvSpPr>
        <p:spPr>
          <a:xfrm>
            <a:off x="7216140" y="115882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 to nominal current (12.75 kA, i.e. 12 T), with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=78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 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nominal,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the quench protection is comfortable.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02BDEB-B6DE-68DD-4ACF-780A08629F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B29B854-2033-2550-3EFC-FBCA809130BF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C5EC4A-A249-E92F-6C3E-596514CCAA1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3C67F73-F57D-DFAC-7EC4-F4C6499C297A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B72B6B54-37C3-2637-5F83-3AFDE6AE2462}"/>
              </a:ext>
            </a:extLst>
          </p:cNvPr>
          <p:cNvSpPr/>
          <p:nvPr/>
        </p:nvSpPr>
        <p:spPr>
          <a:xfrm>
            <a:off x="7216140" y="3615668"/>
            <a:ext cx="4678680" cy="1778787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the previous simulations, EER and CLIQ are triggered simultaneously.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reality, CLIQ is triggered in 0.1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while EER is triggered in 3.2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Quench protection is possible up to I</a:t>
            </a:r>
            <a:r>
              <a:rPr lang="en-US" sz="2000" u="sng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FF0A5435-8566-8AB0-6086-F7D06722314E}"/>
              </a:ext>
            </a:extLst>
          </p:cNvPr>
          <p:cNvSpPr/>
          <p:nvPr/>
        </p:nvSpPr>
        <p:spPr>
          <a:xfrm>
            <a:off x="5184605" y="3010944"/>
            <a:ext cx="288000" cy="819844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96F296-D6C7-FA5F-3250-A29EC7CEE53D}"/>
              </a:ext>
            </a:extLst>
          </p:cNvPr>
          <p:cNvSpPr/>
          <p:nvPr/>
        </p:nvSpPr>
        <p:spPr>
          <a:xfrm>
            <a:off x="7216140" y="238724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higher currents, with lower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=59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short-sample (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16.85 kA),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quench protection is at the limit.</a:t>
            </a:r>
            <a:endParaRPr lang="en-US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D5C674-E4A9-5771-77A2-BA8414232921}"/>
              </a:ext>
            </a:extLst>
          </p:cNvPr>
          <p:cNvSpPr/>
          <p:nvPr/>
        </p:nvSpPr>
        <p:spPr>
          <a:xfrm>
            <a:off x="1562100" y="1968501"/>
            <a:ext cx="3759200" cy="2667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309F28-196C-45D2-7E61-87D586111A3C}"/>
              </a:ext>
            </a:extLst>
          </p:cNvPr>
          <p:cNvSpPr txBox="1"/>
          <p:nvPr/>
        </p:nvSpPr>
        <p:spPr>
          <a:xfrm>
            <a:off x="5131433" y="401398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3DE214-E39D-DC47-D1FB-9F08AFFE89DD}"/>
              </a:ext>
            </a:extLst>
          </p:cNvPr>
          <p:cNvSpPr txBox="1"/>
          <p:nvPr/>
        </p:nvSpPr>
        <p:spPr>
          <a:xfrm>
            <a:off x="5577508" y="3679037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1B2AB6-067C-3175-601F-A0777D94D860}"/>
              </a:ext>
            </a:extLst>
          </p:cNvPr>
          <p:cNvSpPr txBox="1"/>
          <p:nvPr/>
        </p:nvSpPr>
        <p:spPr>
          <a:xfrm>
            <a:off x="5982869" y="337560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577D72-65DE-FF3B-79DC-3A89AAFAE017}"/>
              </a:ext>
            </a:extLst>
          </p:cNvPr>
          <p:cNvSpPr txBox="1"/>
          <p:nvPr/>
        </p:nvSpPr>
        <p:spPr>
          <a:xfrm>
            <a:off x="6432533" y="3142775"/>
            <a:ext cx="28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F12EB5F-2A51-4D08-93F3-C9AEDDD1FA24}"/>
              </a:ext>
            </a:extLst>
          </p:cNvPr>
          <p:cNvSpPr/>
          <p:nvPr/>
        </p:nvSpPr>
        <p:spPr>
          <a:xfrm>
            <a:off x="6527728" y="2449702"/>
            <a:ext cx="288000" cy="288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9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9E0DE5-C1D8-7790-D131-ADD8833EA462}"/>
              </a:ext>
            </a:extLst>
          </p:cNvPr>
          <p:cNvGrpSpPr/>
          <p:nvPr/>
        </p:nvGrpSpPr>
        <p:grpSpPr>
          <a:xfrm>
            <a:off x="479425" y="681566"/>
            <a:ext cx="11379199" cy="5418667"/>
            <a:chOff x="479425" y="681566"/>
            <a:chExt cx="11379199" cy="541866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750AF2-D72F-334D-9034-D6DD7085DD2E}"/>
                </a:ext>
              </a:extLst>
            </p:cNvPr>
            <p:cNvSpPr/>
            <p:nvPr/>
          </p:nvSpPr>
          <p:spPr>
            <a:xfrm>
              <a:off x="2832100" y="681566"/>
              <a:ext cx="8128000" cy="5418667"/>
            </a:xfrm>
            <a:prstGeom prst="rect">
              <a:avLst/>
            </a:prstGeom>
            <a:ln>
              <a:noFill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160A943D-37D0-E782-133A-3EED6BCEECC2}"/>
                </a:ext>
              </a:extLst>
            </p:cNvPr>
            <p:cNvSpPr/>
            <p:nvPr/>
          </p:nvSpPr>
          <p:spPr>
            <a:xfrm>
              <a:off x="1222374" y="684091"/>
              <a:ext cx="10636250" cy="1505031"/>
            </a:xfrm>
            <a:custGeom>
              <a:avLst/>
              <a:gdLst>
                <a:gd name="connsiteX0" fmla="*/ 0 w 8128003"/>
                <a:gd name="connsiteY0" fmla="*/ 0 h 1505029"/>
                <a:gd name="connsiteX1" fmla="*/ 7375489 w 8128003"/>
                <a:gd name="connsiteY1" fmla="*/ 0 h 1505029"/>
                <a:gd name="connsiteX2" fmla="*/ 8128003 w 8128003"/>
                <a:gd name="connsiteY2" fmla="*/ 752515 h 1505029"/>
                <a:gd name="connsiteX3" fmla="*/ 7375489 w 8128003"/>
                <a:gd name="connsiteY3" fmla="*/ 1505029 h 1505029"/>
                <a:gd name="connsiteX4" fmla="*/ 0 w 8128003"/>
                <a:gd name="connsiteY4" fmla="*/ 1505029 h 1505029"/>
                <a:gd name="connsiteX5" fmla="*/ 0 w 8128003"/>
                <a:gd name="connsiteY5" fmla="*/ 0 h 1505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28003" h="1505029">
                  <a:moveTo>
                    <a:pt x="8128003" y="1505028"/>
                  </a:moveTo>
                  <a:lnTo>
                    <a:pt x="752514" y="1505028"/>
                  </a:lnTo>
                  <a:lnTo>
                    <a:pt x="0" y="752514"/>
                  </a:lnTo>
                  <a:lnTo>
                    <a:pt x="752514" y="1"/>
                  </a:lnTo>
                  <a:lnTo>
                    <a:pt x="8128003" y="1"/>
                  </a:lnTo>
                  <a:lnTo>
                    <a:pt x="8128003" y="1505028"/>
                  </a:lnTo>
                  <a:close/>
                </a:path>
              </a:pathLst>
            </a:cu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6000" tIns="114301" rIns="213360" bIns="114301" numCol="1" spcCol="1270" anchor="ctr" anchorCtr="0">
              <a:noAutofit/>
            </a:bodyPr>
            <a:lstStyle/>
            <a:p>
              <a:pPr marL="0" lvl="0" indent="0" algn="ctr" defTabSz="1333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Quench protection of 12 T common-coil SMACC magnet (PSI)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574E0D3-CEBF-20A8-64E2-C6EB799E9A58}"/>
                </a:ext>
              </a:extLst>
            </p:cNvPr>
            <p:cNvSpPr/>
            <p:nvPr/>
          </p:nvSpPr>
          <p:spPr>
            <a:xfrm>
              <a:off x="479425" y="684092"/>
              <a:ext cx="1505029" cy="1505029"/>
            </a:xfrm>
            <a:prstGeom prst="ellipse">
              <a:avLst/>
            </a:prstGeom>
            <a:blipFill dpi="0" rotWithShape="1"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0055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A1C192-667D-D9F3-46BF-4B9649B35D24}"/>
                </a:ext>
              </a:extLst>
            </p:cNvPr>
            <p:cNvSpPr/>
            <p:nvPr/>
          </p:nvSpPr>
          <p:spPr>
            <a:xfrm>
              <a:off x="1222374" y="2457450"/>
              <a:ext cx="10636250" cy="1800225"/>
            </a:xfrm>
            <a:custGeom>
              <a:avLst/>
              <a:gdLst>
                <a:gd name="connsiteX0" fmla="*/ 0 w 8128003"/>
                <a:gd name="connsiteY0" fmla="*/ 0 h 1505029"/>
                <a:gd name="connsiteX1" fmla="*/ 7375489 w 8128003"/>
                <a:gd name="connsiteY1" fmla="*/ 0 h 1505029"/>
                <a:gd name="connsiteX2" fmla="*/ 8128003 w 8128003"/>
                <a:gd name="connsiteY2" fmla="*/ 752515 h 1505029"/>
                <a:gd name="connsiteX3" fmla="*/ 7375489 w 8128003"/>
                <a:gd name="connsiteY3" fmla="*/ 1505029 h 1505029"/>
                <a:gd name="connsiteX4" fmla="*/ 0 w 8128003"/>
                <a:gd name="connsiteY4" fmla="*/ 1505029 h 1505029"/>
                <a:gd name="connsiteX5" fmla="*/ 0 w 8128003"/>
                <a:gd name="connsiteY5" fmla="*/ 0 h 1505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28003" h="1505029">
                  <a:moveTo>
                    <a:pt x="8128003" y="1505028"/>
                  </a:moveTo>
                  <a:lnTo>
                    <a:pt x="752514" y="1505028"/>
                  </a:lnTo>
                  <a:lnTo>
                    <a:pt x="0" y="752514"/>
                  </a:lnTo>
                  <a:lnTo>
                    <a:pt x="752514" y="1"/>
                  </a:lnTo>
                  <a:lnTo>
                    <a:pt x="8128003" y="1"/>
                  </a:lnTo>
                  <a:lnTo>
                    <a:pt x="8128003" y="1505028"/>
                  </a:lnTo>
                  <a:close/>
                </a:path>
              </a:pathLst>
            </a:cu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6000" tIns="110491" rIns="206248" bIns="110490" numCol="1" spcCol="1270" anchor="ctr" anchorCtr="0">
              <a:noAutofit/>
            </a:bodyPr>
            <a:lstStyle/>
            <a:p>
              <a:pPr marL="0" lvl="0" indent="0" algn="ctr" defTabSz="1289050">
                <a:spcBef>
                  <a:spcPct val="0"/>
                </a:spcBef>
                <a:buNone/>
              </a:pPr>
              <a:r>
                <a:rPr lang="en-US" sz="24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Five quench protection strategies are analyzed and compared</a:t>
              </a:r>
            </a:p>
            <a:p>
              <a:pPr marL="0" lvl="0" indent="0" defTabSz="1289050">
                <a:spcBef>
                  <a:spcPct val="0"/>
                </a:spcBef>
                <a:buNone/>
                <a:tabLst>
                  <a:tab pos="4572000" algn="l"/>
                </a:tabLst>
              </a:pPr>
              <a:r>
                <a:rPr lang="en-US" sz="2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Energy extraction with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constant resistor	</a:t>
              </a:r>
              <a:r>
                <a:rPr lang="en-US" sz="2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Energy extraction with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constant resistor + CLIQ</a:t>
              </a:r>
            </a:p>
            <a:p>
              <a:pPr marL="0" lvl="0" indent="0" defTabSz="1289050">
                <a:spcBef>
                  <a:spcPct val="0"/>
                </a:spcBef>
                <a:buNone/>
                <a:tabLst>
                  <a:tab pos="4572000" algn="l"/>
                </a:tabLst>
              </a:pPr>
              <a:r>
                <a:rPr lang="en-US" sz="2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Energy extraction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with varistor	</a:t>
              </a:r>
              <a:r>
                <a:rPr lang="en-US" sz="2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Energy extraction </a:t>
              </a:r>
              <a:r>
                <a:rPr lang="en-US" sz="2000" dirty="0">
                  <a:latin typeface="Calibri" panose="020F0502020204030204" pitchFamily="34" charset="0"/>
                  <a:cs typeface="Calibri" panose="020F0502020204030204" pitchFamily="34" charset="0"/>
                </a:rPr>
                <a:t>with varistor + CLIQ</a:t>
              </a:r>
            </a:p>
            <a:p>
              <a:pPr marL="0" lvl="0" indent="0" defTabSz="1289050">
                <a:spcBef>
                  <a:spcPct val="0"/>
                </a:spcBef>
                <a:buNone/>
                <a:tabLst>
                  <a:tab pos="4572000" algn="l"/>
                </a:tabLst>
              </a:pPr>
              <a:r>
                <a:rPr lang="en-US" sz="2000" kern="1200" dirty="0">
                  <a:latin typeface="Calibri" panose="020F0502020204030204" pitchFamily="34" charset="0"/>
                  <a:cs typeface="Calibri" panose="020F0502020204030204" pitchFamily="34" charset="0"/>
                </a:rPr>
                <a:t>CLIQ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3BD1E19-E98F-E1BC-ED65-96D624AA8B25}"/>
                </a:ext>
              </a:extLst>
            </p:cNvPr>
            <p:cNvSpPr/>
            <p:nvPr/>
          </p:nvSpPr>
          <p:spPr>
            <a:xfrm>
              <a:off x="479425" y="2638384"/>
              <a:ext cx="1505029" cy="1505029"/>
            </a:xfrm>
            <a:prstGeom prst="ellipse">
              <a:avLst/>
            </a:pr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  <a:ln>
              <a:solidFill>
                <a:srgbClr val="0055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68FFFC5-909F-1213-8421-A1B7520A38EA}"/>
                </a:ext>
              </a:extLst>
            </p:cNvPr>
            <p:cNvSpPr/>
            <p:nvPr/>
          </p:nvSpPr>
          <p:spPr>
            <a:xfrm>
              <a:off x="1222373" y="4592675"/>
              <a:ext cx="10636251" cy="1505030"/>
            </a:xfrm>
            <a:custGeom>
              <a:avLst/>
              <a:gdLst>
                <a:gd name="connsiteX0" fmla="*/ 0 w 8128003"/>
                <a:gd name="connsiteY0" fmla="*/ 0 h 1505029"/>
                <a:gd name="connsiteX1" fmla="*/ 7375489 w 8128003"/>
                <a:gd name="connsiteY1" fmla="*/ 0 h 1505029"/>
                <a:gd name="connsiteX2" fmla="*/ 8128003 w 8128003"/>
                <a:gd name="connsiteY2" fmla="*/ 752515 h 1505029"/>
                <a:gd name="connsiteX3" fmla="*/ 7375489 w 8128003"/>
                <a:gd name="connsiteY3" fmla="*/ 1505029 h 1505029"/>
                <a:gd name="connsiteX4" fmla="*/ 0 w 8128003"/>
                <a:gd name="connsiteY4" fmla="*/ 1505029 h 1505029"/>
                <a:gd name="connsiteX5" fmla="*/ 0 w 8128003"/>
                <a:gd name="connsiteY5" fmla="*/ 0 h 1505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28003" h="1505029">
                  <a:moveTo>
                    <a:pt x="8128003" y="1505028"/>
                  </a:moveTo>
                  <a:lnTo>
                    <a:pt x="752514" y="1505028"/>
                  </a:lnTo>
                  <a:lnTo>
                    <a:pt x="0" y="752514"/>
                  </a:lnTo>
                  <a:lnTo>
                    <a:pt x="752514" y="1"/>
                  </a:lnTo>
                  <a:lnTo>
                    <a:pt x="8128003" y="1"/>
                  </a:lnTo>
                  <a:lnTo>
                    <a:pt x="8128003" y="1505028"/>
                  </a:lnTo>
                  <a:close/>
                </a:path>
              </a:pathLst>
            </a:custGeom>
            <a:solidFill>
              <a:srgbClr val="0055A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36000" tIns="106681" rIns="199137" bIns="106680" numCol="1" spcCol="1270" anchor="ctr" anchorCtr="0">
              <a:noAutofit/>
            </a:bodyPr>
            <a:lstStyle/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Optimized CLIQ connection configuration, CLIQ voltage, EE voltage rating</a:t>
              </a:r>
            </a:p>
            <a:p>
              <a:pPr marL="0" lvl="0" indent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400" b="1" kern="1200" dirty="0" err="1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Recommandation</a:t>
              </a:r>
              <a:r>
                <a:rPr lang="en-US" sz="2400" b="1" kern="1200" dirty="0">
                  <a:solidFill>
                    <a:srgbClr val="FFFF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 CLIQ “Configuration 1”, 300 V CLIQ + 1 kV EE</a:t>
              </a:r>
            </a:p>
            <a:p>
              <a:pPr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  <a:sym typeface="Symbol" panose="05050102010706020507" pitchFamily="18" charset="2"/>
                </a:rPr>
                <a:t>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Low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hot-spot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temperature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Redundancy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.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Readily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available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dirty="0" err="1">
                  <a:latin typeface="Calibri" panose="020F0502020204030204" pitchFamily="34" charset="0"/>
                  <a:cs typeface="Calibri" panose="020F0502020204030204" pitchFamily="34" charset="0"/>
                </a:rPr>
                <a:t>equipment</a:t>
              </a:r>
              <a:r>
                <a:rPr lang="fr-FR" sz="2400" dirty="0">
                  <a:latin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2641393-C0BB-6F2F-27DC-82CE622A1B50}"/>
                </a:ext>
              </a:extLst>
            </p:cNvPr>
            <p:cNvSpPr/>
            <p:nvPr/>
          </p:nvSpPr>
          <p:spPr>
            <a:xfrm>
              <a:off x="479425" y="4592676"/>
              <a:ext cx="1505029" cy="1505029"/>
            </a:xfrm>
            <a:prstGeom prst="ellipse">
              <a:avLst/>
            </a:prstGeom>
            <a:blipFill>
              <a:blip r:embed="rId6"/>
              <a:stretch>
                <a:fillRect/>
              </a:stretch>
            </a:blipFill>
            <a:ln>
              <a:solidFill>
                <a:srgbClr val="0055A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312963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-20288550" y="-61987"/>
            <a:ext cx="32483475" cy="2326868"/>
            <a:chOff x="-20288550" y="-61987"/>
            <a:chExt cx="32483475" cy="232686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12344" y="-46959"/>
              <a:ext cx="3083126" cy="23118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113" y="28961"/>
              <a:ext cx="2880000" cy="216000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-11344603" y="28961"/>
              <a:ext cx="2721758" cy="21600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01132" y="28961"/>
              <a:ext cx="2880002" cy="216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rcRect/>
            <a:stretch/>
          </p:blipFill>
          <p:spPr>
            <a:xfrm>
              <a:off x="-2821947" y="28961"/>
              <a:ext cx="2872500" cy="2160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709459" y="28961"/>
              <a:ext cx="2882508" cy="2160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597590" y="28961"/>
              <a:ext cx="2882509" cy="2160000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9"/>
            <a:srcRect/>
            <a:stretch/>
          </p:blipFill>
          <p:spPr>
            <a:xfrm>
              <a:off x="-17462312" y="-61987"/>
              <a:ext cx="2864502" cy="231184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10"/>
            <a:srcRect/>
            <a:stretch/>
          </p:blipFill>
          <p:spPr>
            <a:xfrm>
              <a:off x="-20288550" y="13933"/>
              <a:ext cx="2437389" cy="2160000"/>
            </a:xfrm>
            <a:prstGeom prst="rect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4297" y="-21260"/>
              <a:ext cx="2880628" cy="216000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12"/>
            <a:srcRect/>
            <a:stretch/>
          </p:blipFill>
          <p:spPr>
            <a:xfrm>
              <a:off x="-14282836" y="14634"/>
              <a:ext cx="2880002" cy="2158597"/>
            </a:xfrm>
            <a:prstGeom prst="rect">
              <a:avLst/>
            </a:prstGeom>
          </p:spPr>
        </p:pic>
      </p:grpSp>
      <p:sp>
        <p:nvSpPr>
          <p:cNvPr id="2" name="Rectangle 1"/>
          <p:cNvSpPr/>
          <p:nvPr/>
        </p:nvSpPr>
        <p:spPr>
          <a:xfrm>
            <a:off x="0" y="5907070"/>
            <a:ext cx="12192000" cy="950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>
            <a:off x="4278" y="4647779"/>
            <a:ext cx="32593521" cy="2160000"/>
            <a:chOff x="-4641892" y="8962811"/>
            <a:chExt cx="32593521" cy="2160000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4641892" y="9028136"/>
              <a:ext cx="2880628" cy="2029349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4"/>
            <a:srcRect/>
            <a:stretch/>
          </p:blipFill>
          <p:spPr>
            <a:xfrm>
              <a:off x="-1812595" y="8962811"/>
              <a:ext cx="2715547" cy="2160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5209" y="9136513"/>
              <a:ext cx="3322819" cy="1812597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6"/>
            <a:srcRect/>
            <a:stretch/>
          </p:blipFill>
          <p:spPr>
            <a:xfrm>
              <a:off x="7516145" y="8962811"/>
              <a:ext cx="2768067" cy="216000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40492" y="8962811"/>
              <a:ext cx="2882509" cy="216000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8"/>
            <a:srcRect/>
            <a:stretch/>
          </p:blipFill>
          <p:spPr>
            <a:xfrm>
              <a:off x="1353544" y="9172205"/>
              <a:ext cx="2167990" cy="1816136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223001" y="8962811"/>
              <a:ext cx="2880628" cy="2160000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20"/>
            <a:srcRect/>
            <a:stretch/>
          </p:blipFill>
          <p:spPr>
            <a:xfrm>
              <a:off x="16346880" y="8962811"/>
              <a:ext cx="2660683" cy="2160000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880181" y="8962811"/>
              <a:ext cx="3087596" cy="216000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2"/>
            <a:srcRect/>
            <a:stretch/>
          </p:blipFill>
          <p:spPr>
            <a:xfrm>
              <a:off x="25070410" y="8962811"/>
              <a:ext cx="2881219" cy="2160000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187901" y="8962811"/>
              <a:ext cx="2882509" cy="2160000"/>
            </a:xfrm>
            <a:prstGeom prst="rect">
              <a:avLst/>
            </a:prstGeom>
          </p:spPr>
        </p:pic>
      </p:grpSp>
      <p:cxnSp>
        <p:nvCxnSpPr>
          <p:cNvPr id="24" name="Straight Connector 23"/>
          <p:cNvCxnSpPr/>
          <p:nvPr/>
        </p:nvCxnSpPr>
        <p:spPr>
          <a:xfrm>
            <a:off x="-18911" y="4586886"/>
            <a:ext cx="12192000" cy="0"/>
          </a:xfrm>
          <a:prstGeom prst="line">
            <a:avLst/>
          </a:prstGeom>
          <a:ln w="76200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0" y="2249853"/>
            <a:ext cx="12192000" cy="0"/>
          </a:xfrm>
          <a:prstGeom prst="line">
            <a:avLst/>
          </a:prstGeom>
          <a:ln w="76200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570D863-DFEF-DF6B-92CA-AA8E54779C39}"/>
              </a:ext>
            </a:extLst>
          </p:cNvPr>
          <p:cNvSpPr txBox="1"/>
          <p:nvPr/>
        </p:nvSpPr>
        <p:spPr>
          <a:xfrm>
            <a:off x="12575279" y="2579327"/>
            <a:ext cx="61769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For a general introduction on STEAM:</a:t>
            </a:r>
          </a:p>
          <a:p>
            <a:pPr algn="ctr"/>
            <a:r>
              <a:rPr lang="en-US" sz="2800" dirty="0">
                <a:hlinkClick r:id="rId24"/>
              </a:rPr>
              <a:t>https://indico.cern.ch/event/1161448/</a:t>
            </a:r>
            <a:r>
              <a:rPr lang="en-US" sz="2800" dirty="0"/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C1C785-A02A-4AEC-9014-C1520C7379A2}"/>
              </a:ext>
            </a:extLst>
          </p:cNvPr>
          <p:cNvSpPr/>
          <p:nvPr/>
        </p:nvSpPr>
        <p:spPr>
          <a:xfrm>
            <a:off x="205801" y="2200077"/>
            <a:ext cx="11780398" cy="25869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simulations presented today were performed with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LEDET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program that is part of the </a:t>
            </a: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STEAM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framework developed at CERN</a:t>
            </a:r>
          </a:p>
          <a:p>
            <a:endParaRPr lang="en-US" sz="2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 STEAM programs are available free of charge for the community</a:t>
            </a:r>
          </a:p>
          <a:p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Interested?  Visit us →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5"/>
              </a:rPr>
              <a:t>https://espace.cern.ch/steam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or  Contact us → 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6"/>
              </a:rPr>
              <a:t>steam-team@cern.ch</a:t>
            </a:r>
            <a:r>
              <a:rPr lang="en-US" sz="2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B0FF00-540F-D871-0D2E-CB87A0F91747}"/>
              </a:ext>
            </a:extLst>
          </p:cNvPr>
          <p:cNvGrpSpPr/>
          <p:nvPr/>
        </p:nvGrpSpPr>
        <p:grpSpPr>
          <a:xfrm>
            <a:off x="9127556" y="2326053"/>
            <a:ext cx="1144582" cy="1104598"/>
            <a:chOff x="10866015" y="471730"/>
            <a:chExt cx="848298" cy="8186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0145DD6-FB62-4B2B-15E8-84175654D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87068" y="471730"/>
              <a:ext cx="610042" cy="56587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46C207D-7CE5-C614-CFA3-2524E63819F2}"/>
                </a:ext>
              </a:extLst>
            </p:cNvPr>
            <p:cNvSpPr txBox="1"/>
            <p:nvPr/>
          </p:nvSpPr>
          <p:spPr>
            <a:xfrm>
              <a:off x="10866015" y="984544"/>
              <a:ext cx="848298" cy="30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  <a:endParaRPr lang="en-GB" sz="24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10" name="Picture 3">
            <a:extLst>
              <a:ext uri="{FF2B5EF4-FFF2-40B4-BE49-F238E27FC236}">
                <a16:creationId xmlns:a16="http://schemas.microsoft.com/office/drawing/2014/main" id="{EB872C9D-53E1-BEDE-89EE-41A455E55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0703081" y="2579327"/>
            <a:ext cx="1283117" cy="126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AD4CBB-0DCB-2088-8B82-7D3431409050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414" y="3447580"/>
            <a:ext cx="1594867" cy="559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88122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1.85185E-6 L 1.70547 1.85185E-6 " pathEditMode="relative" rAng="0" ptsTypes="AA">
                                      <p:cBhvr>
                                        <p:cTn id="6" dur="2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27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1.72526 4.81481E-6 " pathEditMode="relative" rAng="0" ptsTypes="AA">
                                      <p:cBhvr>
                                        <p:cTn id="8" dur="2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26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Annex</a:t>
            </a:r>
          </a:p>
        </p:txBody>
      </p:sp>
    </p:spTree>
    <p:extLst>
      <p:ext uri="{BB962C8B-B14F-4D97-AF65-F5344CB8AC3E}">
        <p14:creationId xmlns:p14="http://schemas.microsoft.com/office/powerpoint/2010/main" val="199315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9572706-A147-F391-05A0-75FEF15FCF33}"/>
              </a:ext>
            </a:extLst>
          </p:cNvPr>
          <p:cNvSpPr/>
          <p:nvPr/>
        </p:nvSpPr>
        <p:spPr>
          <a:xfrm>
            <a:off x="2151942" y="2181225"/>
            <a:ext cx="581025" cy="1838326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17C9505-5DF3-5548-3A9C-E9815DE3CC6C}"/>
              </a:ext>
            </a:extLst>
          </p:cNvPr>
          <p:cNvSpPr/>
          <p:nvPr/>
        </p:nvSpPr>
        <p:spPr>
          <a:xfrm>
            <a:off x="3714042" y="2181225"/>
            <a:ext cx="581025" cy="1838326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4B48E79-A6C6-7E43-A1B8-4D2FF2C5EB19}"/>
              </a:ext>
            </a:extLst>
          </p:cNvPr>
          <p:cNvSpPr/>
          <p:nvPr/>
        </p:nvSpPr>
        <p:spPr>
          <a:xfrm>
            <a:off x="7536079" y="2181225"/>
            <a:ext cx="581025" cy="1838326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B26D30E-2E16-D146-F699-9223573C379E}"/>
              </a:ext>
            </a:extLst>
          </p:cNvPr>
          <p:cNvSpPr/>
          <p:nvPr/>
        </p:nvSpPr>
        <p:spPr>
          <a:xfrm>
            <a:off x="9098179" y="2181225"/>
            <a:ext cx="581025" cy="1838326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E576677-C0DB-F6EB-792C-D5062B458AE2}"/>
              </a:ext>
            </a:extLst>
          </p:cNvPr>
          <p:cNvSpPr/>
          <p:nvPr/>
        </p:nvSpPr>
        <p:spPr>
          <a:xfrm>
            <a:off x="8199020" y="2286000"/>
            <a:ext cx="302041" cy="1601594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744A294C-C259-EA5E-2F6B-8AF53A2CB860}"/>
              </a:ext>
            </a:extLst>
          </p:cNvPr>
          <p:cNvSpPr/>
          <p:nvPr/>
        </p:nvSpPr>
        <p:spPr>
          <a:xfrm>
            <a:off x="8727900" y="2286000"/>
            <a:ext cx="302041" cy="1601594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EDBF600-86B0-DC08-8EAB-8717DC081AC3}"/>
              </a:ext>
            </a:extLst>
          </p:cNvPr>
          <p:cNvSpPr/>
          <p:nvPr/>
        </p:nvSpPr>
        <p:spPr>
          <a:xfrm>
            <a:off x="2958883" y="1014413"/>
            <a:ext cx="515201" cy="314325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307C71A-3BDE-E0E1-2565-DC447B249488}"/>
              </a:ext>
            </a:extLst>
          </p:cNvPr>
          <p:cNvSpPr/>
          <p:nvPr/>
        </p:nvSpPr>
        <p:spPr>
          <a:xfrm>
            <a:off x="2958883" y="1808798"/>
            <a:ext cx="515201" cy="314325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921BF9D-B205-7D8B-50B2-D710E80CE601}"/>
              </a:ext>
            </a:extLst>
          </p:cNvPr>
          <p:cNvSpPr/>
          <p:nvPr/>
        </p:nvSpPr>
        <p:spPr>
          <a:xfrm>
            <a:off x="2958883" y="4103371"/>
            <a:ext cx="515201" cy="314325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33B47FC-CBC0-AE10-51D3-7C2F5D26C569}"/>
              </a:ext>
            </a:extLst>
          </p:cNvPr>
          <p:cNvSpPr/>
          <p:nvPr/>
        </p:nvSpPr>
        <p:spPr>
          <a:xfrm>
            <a:off x="2958883" y="4897756"/>
            <a:ext cx="515201" cy="314325"/>
          </a:xfrm>
          <a:prstGeom prst="rect">
            <a:avLst/>
          </a:prstGeom>
          <a:noFill/>
          <a:ln w="19050">
            <a:solidFill>
              <a:srgbClr val="0055A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DCDF691-887B-4410-503F-F66B79E91C5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common-coil concept </a:t>
            </a:r>
            <a:r>
              <a:rPr lang="en-GB" sz="3200" u="sng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Douglas Araujo at PSI</a:t>
            </a:r>
          </a:p>
          <a:p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acknowledgment to a similar design proposed in LBNL, which did not focus on field quality [S. </a:t>
            </a:r>
            <a:r>
              <a:rPr lang="en-GB" sz="16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Gurlay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1995]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F29A13-4A02-210F-F783-B9E7C4BB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756" y="37432"/>
            <a:ext cx="1341149" cy="557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E7C999-F2F4-B2C9-8BC3-846A42BB1B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0044" y="0"/>
            <a:ext cx="631956" cy="63195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594D82B-7B20-943A-EAFD-993465305346}"/>
              </a:ext>
            </a:extLst>
          </p:cNvPr>
          <p:cNvSpPr/>
          <p:nvPr/>
        </p:nvSpPr>
        <p:spPr>
          <a:xfrm>
            <a:off x="2151942" y="942975"/>
            <a:ext cx="581025" cy="123825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6D8396-9BBB-DD66-FD07-29C344AE7531}"/>
              </a:ext>
            </a:extLst>
          </p:cNvPr>
          <p:cNvSpPr/>
          <p:nvPr/>
        </p:nvSpPr>
        <p:spPr>
          <a:xfrm>
            <a:off x="2151942" y="4019551"/>
            <a:ext cx="581025" cy="123825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4361AC6-3F9C-5D71-F797-D2781FDC3BE7}"/>
              </a:ext>
            </a:extLst>
          </p:cNvPr>
          <p:cNvSpPr/>
          <p:nvPr/>
        </p:nvSpPr>
        <p:spPr>
          <a:xfrm>
            <a:off x="3714042" y="942975"/>
            <a:ext cx="581025" cy="123825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F15A186-415E-F370-79BB-A335E0C5A061}"/>
              </a:ext>
            </a:extLst>
          </p:cNvPr>
          <p:cNvSpPr/>
          <p:nvPr/>
        </p:nvSpPr>
        <p:spPr>
          <a:xfrm>
            <a:off x="3714042" y="4019551"/>
            <a:ext cx="581025" cy="123825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B713A2A-73E5-D7AB-9872-5D82A779AAD3}"/>
              </a:ext>
            </a:extLst>
          </p:cNvPr>
          <p:cNvSpPr/>
          <p:nvPr/>
        </p:nvSpPr>
        <p:spPr>
          <a:xfrm>
            <a:off x="2814883" y="1014413"/>
            <a:ext cx="144000" cy="31432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B02B679-BD09-7B18-A69B-32B5BCDDA271}"/>
              </a:ext>
            </a:extLst>
          </p:cNvPr>
          <p:cNvSpPr/>
          <p:nvPr/>
        </p:nvSpPr>
        <p:spPr>
          <a:xfrm>
            <a:off x="3474085" y="1014413"/>
            <a:ext cx="144000" cy="314325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AF44E81-5114-46F7-E7FD-9620E25DE2F2}"/>
              </a:ext>
            </a:extLst>
          </p:cNvPr>
          <p:cNvSpPr/>
          <p:nvPr/>
        </p:nvSpPr>
        <p:spPr>
          <a:xfrm>
            <a:off x="2814883" y="1808798"/>
            <a:ext cx="144000" cy="31432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24D62B-45BC-6156-476F-E850F25D5A68}"/>
              </a:ext>
            </a:extLst>
          </p:cNvPr>
          <p:cNvSpPr/>
          <p:nvPr/>
        </p:nvSpPr>
        <p:spPr>
          <a:xfrm>
            <a:off x="3474085" y="1808798"/>
            <a:ext cx="144000" cy="314325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6ADB038-4C02-48A7-7082-B4538386F114}"/>
              </a:ext>
            </a:extLst>
          </p:cNvPr>
          <p:cNvSpPr/>
          <p:nvPr/>
        </p:nvSpPr>
        <p:spPr>
          <a:xfrm>
            <a:off x="2814883" y="4103371"/>
            <a:ext cx="144000" cy="314325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01E2C2-3BD7-B94E-700A-530FA7188BDF}"/>
              </a:ext>
            </a:extLst>
          </p:cNvPr>
          <p:cNvSpPr/>
          <p:nvPr/>
        </p:nvSpPr>
        <p:spPr>
          <a:xfrm>
            <a:off x="3474085" y="4103371"/>
            <a:ext cx="144000" cy="31432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BF52CA5-94E7-D07B-3FAF-855647D56BE4}"/>
              </a:ext>
            </a:extLst>
          </p:cNvPr>
          <p:cNvSpPr/>
          <p:nvPr/>
        </p:nvSpPr>
        <p:spPr>
          <a:xfrm>
            <a:off x="2814883" y="4897756"/>
            <a:ext cx="144000" cy="314325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8E015B4-D3A2-96AB-8809-460DEB7D6D13}"/>
              </a:ext>
            </a:extLst>
          </p:cNvPr>
          <p:cNvSpPr/>
          <p:nvPr/>
        </p:nvSpPr>
        <p:spPr>
          <a:xfrm>
            <a:off x="3474085" y="4897756"/>
            <a:ext cx="144000" cy="314325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135218F-0A22-01AB-1D49-1134AC02FE63}"/>
              </a:ext>
            </a:extLst>
          </p:cNvPr>
          <p:cNvSpPr/>
          <p:nvPr/>
        </p:nvSpPr>
        <p:spPr>
          <a:xfrm>
            <a:off x="2972002" y="1324919"/>
            <a:ext cx="474361" cy="474361"/>
          </a:xfrm>
          <a:prstGeom prst="ellipse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7E24147-5DEA-9BF7-BC57-617CB2FCBD3E}"/>
              </a:ext>
            </a:extLst>
          </p:cNvPr>
          <p:cNvSpPr/>
          <p:nvPr/>
        </p:nvSpPr>
        <p:spPr>
          <a:xfrm>
            <a:off x="2979303" y="4423395"/>
            <a:ext cx="474361" cy="474361"/>
          </a:xfrm>
          <a:prstGeom prst="ellipse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F8B8E343-FED7-36DD-9220-6096465F87B1}"/>
              </a:ext>
            </a:extLst>
          </p:cNvPr>
          <p:cNvSpPr/>
          <p:nvPr/>
        </p:nvSpPr>
        <p:spPr>
          <a:xfrm rot="16200000">
            <a:off x="3083452" y="1483519"/>
            <a:ext cx="251460" cy="157162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9722DEC4-CF0E-6838-4F43-E23DB9EA64AD}"/>
              </a:ext>
            </a:extLst>
          </p:cNvPr>
          <p:cNvSpPr/>
          <p:nvPr/>
        </p:nvSpPr>
        <p:spPr>
          <a:xfrm rot="5400000">
            <a:off x="3090753" y="4581994"/>
            <a:ext cx="251460" cy="157162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E35A18D-F884-C32D-74F5-1AD9A0E2A581}"/>
              </a:ext>
            </a:extLst>
          </p:cNvPr>
          <p:cNvSpPr/>
          <p:nvPr/>
        </p:nvSpPr>
        <p:spPr>
          <a:xfrm>
            <a:off x="7536079" y="942975"/>
            <a:ext cx="581025" cy="123825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CB9B390-89AD-A277-B357-BDD5CB14B133}"/>
              </a:ext>
            </a:extLst>
          </p:cNvPr>
          <p:cNvSpPr/>
          <p:nvPr/>
        </p:nvSpPr>
        <p:spPr>
          <a:xfrm>
            <a:off x="7536079" y="4019551"/>
            <a:ext cx="581025" cy="123825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2461BB-5F45-82A0-C5D8-A080EE6784F4}"/>
              </a:ext>
            </a:extLst>
          </p:cNvPr>
          <p:cNvSpPr/>
          <p:nvPr/>
        </p:nvSpPr>
        <p:spPr>
          <a:xfrm>
            <a:off x="9098179" y="942975"/>
            <a:ext cx="581025" cy="123825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F7636D-AB06-A9EA-0927-9A78A1313D69}"/>
              </a:ext>
            </a:extLst>
          </p:cNvPr>
          <p:cNvSpPr/>
          <p:nvPr/>
        </p:nvSpPr>
        <p:spPr>
          <a:xfrm>
            <a:off x="9098179" y="4019551"/>
            <a:ext cx="581025" cy="123825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648FCBD-7B5A-888F-F4A9-A4F81721858A}"/>
              </a:ext>
            </a:extLst>
          </p:cNvPr>
          <p:cNvSpPr/>
          <p:nvPr/>
        </p:nvSpPr>
        <p:spPr>
          <a:xfrm>
            <a:off x="8199020" y="1910730"/>
            <a:ext cx="302042" cy="37527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40D00B40-DE66-8C8E-AAF4-FD9E97E0401F}"/>
              </a:ext>
            </a:extLst>
          </p:cNvPr>
          <p:cNvSpPr/>
          <p:nvPr/>
        </p:nvSpPr>
        <p:spPr>
          <a:xfrm>
            <a:off x="8356139" y="1324919"/>
            <a:ext cx="474361" cy="474361"/>
          </a:xfrm>
          <a:prstGeom prst="ellipse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8F55B7F-8130-97F1-3A01-C91BD6EBCAD9}"/>
              </a:ext>
            </a:extLst>
          </p:cNvPr>
          <p:cNvSpPr/>
          <p:nvPr/>
        </p:nvSpPr>
        <p:spPr>
          <a:xfrm>
            <a:off x="8363440" y="4423395"/>
            <a:ext cx="474361" cy="474361"/>
          </a:xfrm>
          <a:prstGeom prst="ellipse">
            <a:avLst/>
          </a:prstGeom>
          <a:solidFill>
            <a:schemeClr val="tx1">
              <a:lumMod val="60000"/>
              <a:lumOff val="40000"/>
              <a:alpha val="2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4DA9CE32-171C-31FC-8DC1-DAD8D816FC1F}"/>
              </a:ext>
            </a:extLst>
          </p:cNvPr>
          <p:cNvSpPr/>
          <p:nvPr/>
        </p:nvSpPr>
        <p:spPr>
          <a:xfrm rot="16200000">
            <a:off x="8467589" y="1483518"/>
            <a:ext cx="251460" cy="157162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0AB95F6D-0A02-5C6E-8CCA-E866171C6E3D}"/>
              </a:ext>
            </a:extLst>
          </p:cNvPr>
          <p:cNvSpPr/>
          <p:nvPr/>
        </p:nvSpPr>
        <p:spPr>
          <a:xfrm rot="5400000">
            <a:off x="8474890" y="4581994"/>
            <a:ext cx="251460" cy="157162"/>
          </a:xfrm>
          <a:prstGeom prst="rightArrow">
            <a:avLst/>
          </a:prstGeom>
          <a:solidFill>
            <a:srgbClr val="0055A0"/>
          </a:solidFill>
          <a:ln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6C2952A3-F460-BBE8-5834-B0B53464E9D5}"/>
              </a:ext>
            </a:extLst>
          </p:cNvPr>
          <p:cNvSpPr/>
          <p:nvPr/>
        </p:nvSpPr>
        <p:spPr>
          <a:xfrm>
            <a:off x="8199020" y="3887594"/>
            <a:ext cx="302042" cy="37527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08AF3A0-4D3F-4EBD-D950-1FF04A5778A9}"/>
              </a:ext>
            </a:extLst>
          </p:cNvPr>
          <p:cNvSpPr/>
          <p:nvPr/>
        </p:nvSpPr>
        <p:spPr>
          <a:xfrm>
            <a:off x="8727900" y="1910730"/>
            <a:ext cx="302042" cy="375270"/>
          </a:xfrm>
          <a:prstGeom prst="rect">
            <a:avLst/>
          </a:prstGeom>
          <a:solidFill>
            <a:srgbClr val="0055A0"/>
          </a:solidFill>
          <a:ln w="28575"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0D3C183-729C-1513-AE21-A18D1109E3D9}"/>
              </a:ext>
            </a:extLst>
          </p:cNvPr>
          <p:cNvSpPr/>
          <p:nvPr/>
        </p:nvSpPr>
        <p:spPr>
          <a:xfrm>
            <a:off x="8727900" y="3887594"/>
            <a:ext cx="302042" cy="375270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D6B8EC-8A19-2C20-0943-171F65EA70AF}"/>
              </a:ext>
            </a:extLst>
          </p:cNvPr>
          <p:cNvSpPr txBox="1"/>
          <p:nvPr/>
        </p:nvSpPr>
        <p:spPr>
          <a:xfrm>
            <a:off x="1036569" y="5413536"/>
            <a:ext cx="4210168" cy="701892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Common-Coil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4AF5DF-9C0F-59D5-360F-1F86027A37D4}"/>
              </a:ext>
            </a:extLst>
          </p:cNvPr>
          <p:cNvSpPr txBox="1"/>
          <p:nvPr/>
        </p:nvSpPr>
        <p:spPr>
          <a:xfrm>
            <a:off x="6581138" y="5413536"/>
            <a:ext cx="4210168" cy="701892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 Common-Coil</a:t>
            </a:r>
          </a:p>
        </p:txBody>
      </p:sp>
    </p:spTree>
    <p:extLst>
      <p:ext uri="{BB962C8B-B14F-4D97-AF65-F5344CB8AC3E}">
        <p14:creationId xmlns:p14="http://schemas.microsoft.com/office/powerpoint/2010/main" val="376023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 animBg="1"/>
      <p:bldP spid="44" grpId="0" animBg="1"/>
      <p:bldP spid="58" grpId="0" animBg="1"/>
      <p:bldP spid="19" grpId="0" animBg="1"/>
      <p:bldP spid="22" grpId="0" animBg="1"/>
      <p:bldP spid="25" grpId="0" animBg="1"/>
      <p:bldP spid="28" grpId="0" animBg="1"/>
      <p:bldP spid="14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42" grpId="0" animBg="1"/>
      <p:bldP spid="51" grpId="0" animBg="1"/>
      <p:bldP spid="52" grpId="0" animBg="1"/>
      <p:bldP spid="53" grpId="0" animBg="1"/>
      <p:bldP spid="54" grpId="0" animBg="1"/>
      <p:bldP spid="56" grpId="0" animBg="1"/>
      <p:bldP spid="57" grpId="0" animBg="1"/>
      <p:bldP spid="59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>
            <a:extLst>
              <a:ext uri="{FF2B5EF4-FFF2-40B4-BE49-F238E27FC236}">
                <a16:creationId xmlns:a16="http://schemas.microsoft.com/office/drawing/2014/main" id="{E71D0C6D-1293-5D79-F0BB-A0883B4CD786}"/>
              </a:ext>
            </a:extLst>
          </p:cNvPr>
          <p:cNvGrpSpPr/>
          <p:nvPr/>
        </p:nvGrpSpPr>
        <p:grpSpPr>
          <a:xfrm>
            <a:off x="199108" y="632622"/>
            <a:ext cx="10934700" cy="5592755"/>
            <a:chOff x="202406" y="11018672"/>
            <a:chExt cx="18516600" cy="9470658"/>
          </a:xfrm>
        </p:grpSpPr>
        <p:sp>
          <p:nvSpPr>
            <p:cNvPr id="6" name="Rounded Rectangle 70">
              <a:extLst>
                <a:ext uri="{FF2B5EF4-FFF2-40B4-BE49-F238E27FC236}">
                  <a16:creationId xmlns:a16="http://schemas.microsoft.com/office/drawing/2014/main" id="{1F93571C-ED91-FF95-B8EE-AC07632E233F}"/>
                </a:ext>
              </a:extLst>
            </p:cNvPr>
            <p:cNvSpPr/>
            <p:nvPr/>
          </p:nvSpPr>
          <p:spPr>
            <a:xfrm>
              <a:off x="202406" y="11018672"/>
              <a:ext cx="18516600" cy="9470658"/>
            </a:xfrm>
            <a:prstGeom prst="roundRect">
              <a:avLst>
                <a:gd name="adj" fmla="val 3566"/>
              </a:avLst>
            </a:prstGeom>
            <a:solidFill>
              <a:schemeClr val="bg1"/>
            </a:solidFill>
            <a:ln w="762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2800" b="1" u="sng" dirty="0">
                  <a:solidFill>
                    <a:schemeClr val="tx2">
                      <a:lumMod val="75000"/>
                    </a:schemeClr>
                  </a:solidFill>
                </a:rPr>
                <a:t>Magnet cross-section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54428D9-94F3-DE93-8389-AA3330D0CA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72" y="12353023"/>
              <a:ext cx="9791670" cy="75600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8ECB0A8-33FE-34E5-99BB-BE17C0DD8F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9" t="177" r="22284" b="-177"/>
            <a:stretch/>
          </p:blipFill>
          <p:spPr>
            <a:xfrm>
              <a:off x="13213145" y="11213830"/>
              <a:ext cx="4953000" cy="6256420"/>
            </a:xfrm>
            <a:prstGeom prst="rect">
              <a:avLst/>
            </a:prstGeom>
          </p:spPr>
        </p:pic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A760C1-5B13-1CE2-B368-71B85FD3447C}"/>
                </a:ext>
              </a:extLst>
            </p:cNvPr>
            <p:cNvCxnSpPr/>
            <p:nvPr/>
          </p:nvCxnSpPr>
          <p:spPr>
            <a:xfrm flipV="1">
              <a:off x="7136606" y="11758160"/>
              <a:ext cx="6571022" cy="19475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15A08505-7F1E-6A40-BF4B-CA56DEA0D4D7}"/>
                </a:ext>
              </a:extLst>
            </p:cNvPr>
            <p:cNvCxnSpPr/>
            <p:nvPr/>
          </p:nvCxnSpPr>
          <p:spPr>
            <a:xfrm>
              <a:off x="7212806" y="15686881"/>
              <a:ext cx="6629400" cy="10867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253D0E6F-2643-7582-4EAC-97E7E2B9E417}"/>
                </a:ext>
              </a:extLst>
            </p:cNvPr>
            <p:cNvCxnSpPr>
              <a:cxnSpLocks/>
              <a:stCxn id="48" idx="1"/>
            </p:cNvCxnSpPr>
            <p:nvPr/>
          </p:nvCxnSpPr>
          <p:spPr>
            <a:xfrm flipH="1" flipV="1">
              <a:off x="6603205" y="19268281"/>
              <a:ext cx="2502546" cy="304800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6C794B1-2554-E2BD-1F03-8F22ED776C9A}"/>
                </a:ext>
              </a:extLst>
            </p:cNvPr>
            <p:cNvCxnSpPr>
              <a:cxnSpLocks/>
              <a:stCxn id="48" idx="1"/>
            </p:cNvCxnSpPr>
            <p:nvPr/>
          </p:nvCxnSpPr>
          <p:spPr>
            <a:xfrm flipH="1" flipV="1">
              <a:off x="8508205" y="17515681"/>
              <a:ext cx="597546" cy="2057401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447F6BF-1983-362D-2329-900B10E188DD}"/>
                </a:ext>
              </a:extLst>
            </p:cNvPr>
            <p:cNvSpPr/>
            <p:nvPr/>
          </p:nvSpPr>
          <p:spPr>
            <a:xfrm>
              <a:off x="760737" y="11222520"/>
              <a:ext cx="3881762" cy="742720"/>
            </a:xfrm>
            <a:prstGeom prst="rect">
              <a:avLst/>
            </a:prstGeom>
            <a:solidFill>
              <a:srgbClr val="DCE6F2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4 cm thick Al shell</a:t>
              </a:r>
              <a:endParaRPr lang="it-IT" sz="2000" dirty="0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C41E625-4E9D-C814-5159-0F56E4A42BB6}"/>
                </a:ext>
              </a:extLst>
            </p:cNvPr>
            <p:cNvSpPr/>
            <p:nvPr/>
          </p:nvSpPr>
          <p:spPr>
            <a:xfrm>
              <a:off x="2579301" y="12367718"/>
              <a:ext cx="7571668" cy="7571668"/>
            </a:xfrm>
            <a:prstGeom prst="ellips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DAC37744-2151-8DF9-DBDC-441C1A263997}"/>
                </a:ext>
              </a:extLst>
            </p:cNvPr>
            <p:cNvSpPr/>
            <p:nvPr/>
          </p:nvSpPr>
          <p:spPr>
            <a:xfrm>
              <a:off x="2164664" y="11953081"/>
              <a:ext cx="8400942" cy="8400942"/>
            </a:xfrm>
            <a:prstGeom prst="ellips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0AE228E-DAE4-5BEB-5C5D-1EB2C39BF25C}"/>
                </a:ext>
              </a:extLst>
            </p:cNvPr>
            <p:cNvCxnSpPr>
              <a:stCxn id="43" idx="2"/>
            </p:cNvCxnSpPr>
            <p:nvPr/>
          </p:nvCxnSpPr>
          <p:spPr>
            <a:xfrm>
              <a:off x="2701618" y="11965240"/>
              <a:ext cx="929788" cy="978441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32862A8-27A2-3E0A-E043-A4BC49980E16}"/>
                </a:ext>
              </a:extLst>
            </p:cNvPr>
            <p:cNvSpPr/>
            <p:nvPr/>
          </p:nvSpPr>
          <p:spPr>
            <a:xfrm>
              <a:off x="9105752" y="18887281"/>
              <a:ext cx="4953000" cy="1371600"/>
            </a:xfrm>
            <a:prstGeom prst="rect">
              <a:avLst/>
            </a:prstGeom>
            <a:solidFill>
              <a:srgbClr val="DCE6F2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Pressured bladders and load keys for preload</a:t>
              </a:r>
              <a:endParaRPr lang="it-IT" sz="2000" dirty="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C623E17C-CE90-8198-855C-20AF1067E100}"/>
                </a:ext>
              </a:extLst>
            </p:cNvPr>
            <p:cNvSpPr/>
            <p:nvPr/>
          </p:nvSpPr>
          <p:spPr>
            <a:xfrm>
              <a:off x="1442509" y="19301464"/>
              <a:ext cx="2569897" cy="1071373"/>
            </a:xfrm>
            <a:prstGeom prst="rect">
              <a:avLst/>
            </a:prstGeom>
            <a:solidFill>
              <a:srgbClr val="DCE6F2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623 mm yoke OD</a:t>
              </a:r>
              <a:endParaRPr lang="it-IT" sz="2000" dirty="0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EC74438F-A141-94DA-E6A1-5365E300702C}"/>
                </a:ext>
              </a:extLst>
            </p:cNvPr>
            <p:cNvCxnSpPr>
              <a:stCxn id="49" idx="0"/>
            </p:cNvCxnSpPr>
            <p:nvPr/>
          </p:nvCxnSpPr>
          <p:spPr>
            <a:xfrm flipV="1">
              <a:off x="2727458" y="18506281"/>
              <a:ext cx="675348" cy="795183"/>
            </a:xfrm>
            <a:prstGeom prst="straightConnector1">
              <a:avLst/>
            </a:prstGeom>
            <a:ln w="25400"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4" descr="F:\gls\prj\rtd\rd3-d\opera_3d\rd3d_coilconf_crop.tif">
              <a:extLst>
                <a:ext uri="{FF2B5EF4-FFF2-40B4-BE49-F238E27FC236}">
                  <a16:creationId xmlns:a16="http://schemas.microsoft.com/office/drawing/2014/main" id="{D1AC4CFD-804E-30D0-DC10-E108D3C8D8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90429" y="17665408"/>
              <a:ext cx="2794272" cy="26878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CFA3CD14-9DE1-68F7-C183-549B256EE87C}"/>
                </a:ext>
              </a:extLst>
            </p:cNvPr>
            <p:cNvSpPr/>
            <p:nvPr/>
          </p:nvSpPr>
          <p:spPr>
            <a:xfrm>
              <a:off x="13050636" y="17777379"/>
              <a:ext cx="3155809" cy="589663"/>
            </a:xfrm>
            <a:prstGeom prst="rect">
              <a:avLst/>
            </a:prstGeom>
            <a:solidFill>
              <a:srgbClr val="DCE6F2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3D end layout</a:t>
              </a:r>
              <a:endParaRPr lang="it-IT" sz="2000" dirty="0"/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8F4B89E4-D90D-2C0D-F19C-62216905262F}"/>
                </a:ext>
              </a:extLst>
            </p:cNvPr>
            <p:cNvCxnSpPr/>
            <p:nvPr/>
          </p:nvCxnSpPr>
          <p:spPr>
            <a:xfrm>
              <a:off x="6146006" y="14626800"/>
              <a:ext cx="432000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DBA1873A-E39D-B0F7-33C7-06D30E8A5959}"/>
                </a:ext>
              </a:extLst>
            </p:cNvPr>
            <p:cNvCxnSpPr/>
            <p:nvPr/>
          </p:nvCxnSpPr>
          <p:spPr>
            <a:xfrm flipV="1">
              <a:off x="6361200" y="14436000"/>
              <a:ext cx="0" cy="38771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DCA3962-1B8E-0B9E-A757-1E0F57717525}"/>
                </a:ext>
              </a:extLst>
            </p:cNvPr>
            <p:cNvCxnSpPr/>
            <p:nvPr/>
          </p:nvCxnSpPr>
          <p:spPr>
            <a:xfrm>
              <a:off x="6146006" y="17654400"/>
              <a:ext cx="432000" cy="0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E0C1C4FC-11DB-C5ED-29DE-21134E73A838}"/>
                </a:ext>
              </a:extLst>
            </p:cNvPr>
            <p:cNvCxnSpPr/>
            <p:nvPr/>
          </p:nvCxnSpPr>
          <p:spPr>
            <a:xfrm flipV="1">
              <a:off x="6361200" y="17460000"/>
              <a:ext cx="0" cy="387719"/>
            </a:xfrm>
            <a:prstGeom prst="line">
              <a:avLst/>
            </a:prstGeom>
            <a:ln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B506E470-4BC0-9404-0B7D-8A8E01472D39}"/>
                </a:ext>
              </a:extLst>
            </p:cNvPr>
            <p:cNvSpPr/>
            <p:nvPr/>
          </p:nvSpPr>
          <p:spPr>
            <a:xfrm>
              <a:off x="14076000" y="13442341"/>
              <a:ext cx="298081" cy="298081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7B8236E-1421-E1F6-1B46-221420EADFE9}"/>
                </a:ext>
              </a:extLst>
            </p:cNvPr>
            <p:cNvCxnSpPr/>
            <p:nvPr/>
          </p:nvCxnSpPr>
          <p:spPr>
            <a:xfrm>
              <a:off x="13537406" y="13591381"/>
              <a:ext cx="1371600" cy="0"/>
            </a:xfrm>
            <a:prstGeom prst="line">
              <a:avLst/>
            </a:prstGeom>
            <a:ln w="158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E8D0580-0AF1-1EED-8F6A-7AFB0545947C}"/>
                </a:ext>
              </a:extLst>
            </p:cNvPr>
            <p:cNvCxnSpPr/>
            <p:nvPr/>
          </p:nvCxnSpPr>
          <p:spPr>
            <a:xfrm flipV="1">
              <a:off x="14220000" y="13248482"/>
              <a:ext cx="0" cy="685799"/>
            </a:xfrm>
            <a:prstGeom prst="line">
              <a:avLst/>
            </a:prstGeom>
            <a:ln w="15875">
              <a:solidFill>
                <a:srgbClr val="C0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E7B86EEE-929C-8E73-444F-E6C4DCF81C4B}"/>
                </a:ext>
              </a:extLst>
            </p:cNvPr>
            <p:cNvSpPr/>
            <p:nvPr/>
          </p:nvSpPr>
          <p:spPr>
            <a:xfrm>
              <a:off x="10150970" y="13019881"/>
              <a:ext cx="3190558" cy="1127159"/>
            </a:xfrm>
            <a:prstGeom prst="rect">
              <a:avLst/>
            </a:prstGeom>
            <a:solidFill>
              <a:srgbClr val="DCE6F2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dirty="0"/>
                <a:t>Top-bottom coil asymmetry</a:t>
              </a:r>
              <a:endParaRPr lang="it-IT" sz="2000" dirty="0"/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CDCDF691-887B-4410-503F-F66B79E91C5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Asymmetric common-coil by GL. Sabbi and E. Ravaioli (LBNL)</a:t>
            </a:r>
            <a:endParaRPr lang="en-GB" sz="3200" u="sng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4AF5DF-9C0F-59D5-360F-1F86027A37D4}"/>
              </a:ext>
            </a:extLst>
          </p:cNvPr>
          <p:cNvSpPr txBox="1"/>
          <p:nvPr/>
        </p:nvSpPr>
        <p:spPr>
          <a:xfrm>
            <a:off x="4633540" y="6194960"/>
            <a:ext cx="2924920" cy="63262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FCC Week 2017</a:t>
            </a:r>
          </a:p>
        </p:txBody>
      </p:sp>
    </p:spTree>
    <p:extLst>
      <p:ext uri="{BB962C8B-B14F-4D97-AF65-F5344CB8AC3E}">
        <p14:creationId xmlns:p14="http://schemas.microsoft.com/office/powerpoint/2010/main" val="7611635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5">
            <a:extLst>
              <a:ext uri="{FF2B5EF4-FFF2-40B4-BE49-F238E27FC236}">
                <a16:creationId xmlns:a16="http://schemas.microsoft.com/office/drawing/2014/main" id="{5A2959E2-5B0E-725A-36E9-4C9C63A060E2}"/>
              </a:ext>
            </a:extLst>
          </p:cNvPr>
          <p:cNvSpPr/>
          <p:nvPr/>
        </p:nvSpPr>
        <p:spPr>
          <a:xfrm>
            <a:off x="6697096" y="2853238"/>
            <a:ext cx="4210168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racetrack coils around the pole</a:t>
            </a:r>
          </a:p>
        </p:txBody>
      </p:sp>
      <p:sp>
        <p:nvSpPr>
          <p:cNvPr id="16" name="Rounded Rectangle 5">
            <a:extLst>
              <a:ext uri="{FF2B5EF4-FFF2-40B4-BE49-F238E27FC236}">
                <a16:creationId xmlns:a16="http://schemas.microsoft.com/office/drawing/2014/main" id="{65AB777B-5319-0999-67C0-41684AD78A52}"/>
              </a:ext>
            </a:extLst>
          </p:cNvPr>
          <p:cNvSpPr/>
          <p:nvPr/>
        </p:nvSpPr>
        <p:spPr>
          <a:xfrm>
            <a:off x="6697096" y="3429000"/>
            <a:ext cx="4210168" cy="532463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0000" tIns="180000" rIns="180000" bIns="180000" numCol="1" spcCol="1270" anchor="ctr" anchorCtr="0">
            <a:no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 bending radius for all turns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DCDF691-887B-4410-503F-F66B79E91C58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 magnet </a:t>
            </a:r>
            <a:r>
              <a:rPr lang="en-GB" sz="3200" u="sng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Douglas Araujo at PSI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F29A13-4A02-210F-F783-B9E7C4BBB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4756" y="37432"/>
            <a:ext cx="1341149" cy="5570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E7C999-F2F4-B2C9-8BC3-846A42BB1BC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0044" y="0"/>
            <a:ext cx="631956" cy="631956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874CFCD4-984F-7145-0DC6-107540B41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614362" y="774831"/>
            <a:ext cx="5400675" cy="5400675"/>
          </a:xfrm>
          <a:prstGeom prst="rect">
            <a:avLst/>
          </a:prstGeom>
        </p:spPr>
      </p:pic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B4ADFA80-A020-BA31-1B2B-E9E8720C673F}"/>
              </a:ext>
            </a:extLst>
          </p:cNvPr>
          <p:cNvSpPr/>
          <p:nvPr/>
        </p:nvSpPr>
        <p:spPr>
          <a:xfrm>
            <a:off x="6697096" y="853440"/>
            <a:ext cx="4210168" cy="1859280"/>
          </a:xfrm>
          <a:prstGeom prst="roundRect">
            <a:avLst>
              <a:gd name="adj" fmla="val 10110"/>
            </a:avLst>
          </a:prstGeom>
          <a:solidFill>
            <a:srgbClr val="C000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none" lIns="180000" tIns="180000" rIns="180000" bIns="180000" numCol="1" spcCol="1270" anchor="ctr" anchorCtr="0">
            <a:no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SMACC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Stress-Managed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Asymmetric</a:t>
            </a:r>
          </a:p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Common-Coil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1901F5-1304-4B4D-78A5-FF5E2AEA7911}"/>
              </a:ext>
            </a:extLst>
          </p:cNvPr>
          <p:cNvSpPr txBox="1"/>
          <p:nvPr/>
        </p:nvSpPr>
        <p:spPr>
          <a:xfrm>
            <a:off x="6697096" y="4171930"/>
            <a:ext cx="4210168" cy="1019195"/>
          </a:xfrm>
          <a:prstGeom prst="rect">
            <a:avLst/>
          </a:prstGeom>
          <a:solidFill>
            <a:schemeClr val="tx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Congratulations to Douglas!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This is a major development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for the common-coil technology!</a:t>
            </a:r>
          </a:p>
        </p:txBody>
      </p:sp>
    </p:spTree>
    <p:extLst>
      <p:ext uri="{BB962C8B-B14F-4D97-AF65-F5344CB8AC3E}">
        <p14:creationId xmlns:p14="http://schemas.microsoft.com/office/powerpoint/2010/main" val="897243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EB12C2-BE65-9186-04DD-58D14E0CF8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6B50756C-53AB-5947-BADA-8E2B5DF6D0A5}"/>
              </a:ext>
            </a:extLst>
          </p:cNvPr>
          <p:cNvSpPr/>
          <p:nvPr/>
        </p:nvSpPr>
        <p:spPr>
          <a:xfrm>
            <a:off x="236220" y="2452370"/>
            <a:ext cx="366395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Hot-spot temperature T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&lt;350 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18384A1-BFCF-ECAC-B620-3F45B5014EFB}"/>
              </a:ext>
            </a:extLst>
          </p:cNvPr>
          <p:cNvSpPr/>
          <p:nvPr/>
        </p:nvSpPr>
        <p:spPr>
          <a:xfrm>
            <a:off x="4267200" y="2452370"/>
            <a:ext cx="366395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Peak voltage to ground U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&lt;1 kV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780292C-CC80-CD6A-57F6-90D3D25DD37F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targets and constraints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9DCB33-2035-68BA-E5D3-854582CDFC37}"/>
              </a:ext>
            </a:extLst>
          </p:cNvPr>
          <p:cNvSpPr/>
          <p:nvPr/>
        </p:nvSpPr>
        <p:spPr>
          <a:xfrm>
            <a:off x="8298180" y="2452370"/>
            <a:ext cx="366395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If CLIQ is used,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CLIQ unit current I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&lt;5 kA</a:t>
            </a:r>
          </a:p>
        </p:txBody>
      </p:sp>
    </p:spTree>
    <p:extLst>
      <p:ext uri="{BB962C8B-B14F-4D97-AF65-F5344CB8AC3E}">
        <p14:creationId xmlns:p14="http://schemas.microsoft.com/office/powerpoint/2010/main" val="34589184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17AF39E-787E-C02D-E6A0-93261014FB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977" y="838100"/>
            <a:ext cx="4798032" cy="3465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5F455D5-3158-C9FE-027C-7072CB4A58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08752" y="678701"/>
            <a:ext cx="5029272" cy="3771132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921BB79-152A-C993-6A7B-B78B929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Energy extraction system (EE)</a:t>
            </a:r>
            <a:endParaRPr lang="en-GB" u="sng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17F9E9-8F72-8C8B-A44C-9BB05344F79F}"/>
              </a:ext>
            </a:extLst>
          </p:cNvPr>
          <p:cNvSpPr/>
          <p:nvPr/>
        </p:nvSpPr>
        <p:spPr>
          <a:xfrm>
            <a:off x="112944" y="4413199"/>
            <a:ext cx="5880098" cy="17661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Straightforward design and implementation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Extracts energy from the cryostat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408E7-D510-4AA3-412B-BA5BC83CB0D6}"/>
              </a:ext>
            </a:extLst>
          </p:cNvPr>
          <p:cNvSpPr/>
          <p:nvPr/>
        </p:nvSpPr>
        <p:spPr>
          <a:xfrm>
            <a:off x="6197602" y="4413199"/>
            <a:ext cx="5880098" cy="17661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large and expensive for high current magnets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Impractically high voltage needed for high current density magnets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Can’t be applied to a chain of high-field magnets</a:t>
            </a:r>
          </a:p>
          <a:p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 EE of LHC main dipole circuits doesn’t protect magnets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8900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>
            <a:extLst>
              <a:ext uri="{FF2B5EF4-FFF2-40B4-BE49-F238E27FC236}">
                <a16:creationId xmlns:a16="http://schemas.microsoft.com/office/drawing/2014/main" id="{EB7975C2-1447-BD17-C8F2-990E79BE77BF}"/>
              </a:ext>
            </a:extLst>
          </p:cNvPr>
          <p:cNvGrpSpPr/>
          <p:nvPr/>
        </p:nvGrpSpPr>
        <p:grpSpPr>
          <a:xfrm>
            <a:off x="5377184" y="681640"/>
            <a:ext cx="3831789" cy="3600000"/>
            <a:chOff x="5377184" y="681640"/>
            <a:chExt cx="3831789" cy="3600000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1221BDF6-8B9F-79DE-F72C-21AEB44112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77184" y="681640"/>
              <a:ext cx="3831789" cy="3600000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4E629E0-3D45-0544-A131-3BEC160140BD}"/>
                </a:ext>
              </a:extLst>
            </p:cNvPr>
            <p:cNvSpPr/>
            <p:nvPr/>
          </p:nvSpPr>
          <p:spPr>
            <a:xfrm>
              <a:off x="5377184" y="781051"/>
              <a:ext cx="296162" cy="506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endPara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FB6E1BC-BF0C-CD55-62AE-C2D12121F0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911" y="585858"/>
            <a:ext cx="3257538" cy="3762946"/>
          </a:xfrm>
          <a:prstGeom prst="rect">
            <a:avLst/>
          </a:prstGeom>
          <a:ln w="38100"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921BB79-152A-C993-6A7B-B78B929E6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Coupling-Loss Induced Quench (CLIQ)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417F9E9-8F72-8C8B-A44C-9BB05344F79F}"/>
              </a:ext>
            </a:extLst>
          </p:cNvPr>
          <p:cNvSpPr/>
          <p:nvPr/>
        </p:nvSpPr>
        <p:spPr>
          <a:xfrm>
            <a:off x="112944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Fast and effective heat deposition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 deposited simultaneously in most of the coil volume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Electrically robust system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408E7-D510-4AA3-412B-BA5BC83CB0D6}"/>
              </a:ext>
            </a:extLst>
          </p:cNvPr>
          <p:cNvSpPr/>
          <p:nvPr/>
        </p:nvSpPr>
        <p:spPr>
          <a:xfrm>
            <a:off x="6197602" y="4559299"/>
            <a:ext cx="5880098" cy="1620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Disadvantages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 electrical connection to the magnet circuit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Challenging to make it redundant</a:t>
            </a:r>
          </a:p>
          <a:p>
            <a:pPr marL="266700" indent="-2667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asymmetric forces on the magnet coils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FE85F91-5139-124F-A959-5EC986683C8D}"/>
              </a:ext>
            </a:extLst>
          </p:cNvPr>
          <p:cNvSpPr/>
          <p:nvPr/>
        </p:nvSpPr>
        <p:spPr>
          <a:xfrm>
            <a:off x="10301057" y="142703"/>
            <a:ext cx="1776643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34B7600-BE96-06C3-FCF2-0705DB220628}"/>
              </a:ext>
            </a:extLst>
          </p:cNvPr>
          <p:cNvSpPr/>
          <p:nvPr/>
        </p:nvSpPr>
        <p:spPr>
          <a:xfrm>
            <a:off x="10301056" y="1153965"/>
            <a:ext cx="1776643" cy="432000"/>
          </a:xfrm>
          <a:prstGeom prst="rect">
            <a:avLst/>
          </a:prstGeom>
          <a:solidFill>
            <a:srgbClr val="FF9F9F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Transient losses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E50D901-B9F9-6268-59D6-BD003EF8D947}"/>
              </a:ext>
            </a:extLst>
          </p:cNvPr>
          <p:cNvSpPr/>
          <p:nvPr/>
        </p:nvSpPr>
        <p:spPr>
          <a:xfrm>
            <a:off x="10301057" y="1659596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Temperature increase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39DF1C8-7CEF-CE3C-B226-4879C13BCA4A}"/>
              </a:ext>
            </a:extLst>
          </p:cNvPr>
          <p:cNvSpPr/>
          <p:nvPr/>
        </p:nvSpPr>
        <p:spPr>
          <a:xfrm>
            <a:off x="10301057" y="2371574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Coil </a:t>
            </a:r>
            <a:r>
              <a:rPr lang="en-GB" dirty="0" err="1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SC→resistive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7FEE330-5FDF-44BD-8EF9-FCBCCC66C271}"/>
              </a:ext>
            </a:extLst>
          </p:cNvPr>
          <p:cNvSpPr/>
          <p:nvPr/>
        </p:nvSpPr>
        <p:spPr>
          <a:xfrm>
            <a:off x="10301057" y="3083552"/>
            <a:ext cx="1776643" cy="638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Magnet energy discharged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86378A9-3856-C731-96DA-2871D560EE83}"/>
              </a:ext>
            </a:extLst>
          </p:cNvPr>
          <p:cNvSpPr/>
          <p:nvPr/>
        </p:nvSpPr>
        <p:spPr>
          <a:xfrm>
            <a:off x="10301057" y="3795529"/>
            <a:ext cx="1776643" cy="638347"/>
          </a:xfrm>
          <a:prstGeom prst="rect">
            <a:avLst/>
          </a:prstGeom>
          <a:solidFill>
            <a:srgbClr val="FFFFCC"/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Reduced hot-spot temperature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F9D61BF-C086-236D-4D27-5EC748DAE00C}"/>
              </a:ext>
            </a:extLst>
          </p:cNvPr>
          <p:cNvSpPr/>
          <p:nvPr/>
        </p:nvSpPr>
        <p:spPr>
          <a:xfrm>
            <a:off x="10301057" y="648334"/>
            <a:ext cx="1776643" cy="432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dirty="0">
              <a:solidFill>
                <a:srgbClr val="000000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55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98" y="300608"/>
            <a:ext cx="6249762" cy="4688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98" y="300609"/>
            <a:ext cx="6249762" cy="46886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198" y="300609"/>
            <a:ext cx="6249762" cy="468861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00609"/>
            <a:ext cx="6249759" cy="46886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300609"/>
            <a:ext cx="6249759" cy="4688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041" y="82014"/>
            <a:ext cx="11889918" cy="53246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Interaction between CLIQ and energy extraction (EE) system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506" y="503805"/>
            <a:ext cx="3817638" cy="4409945"/>
          </a:xfrm>
          <a:prstGeom prst="rect">
            <a:avLst/>
          </a:prstGeom>
          <a:ln w="38100"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22" t="40109" r="-2868" b="32017"/>
          <a:stretch/>
        </p:blipFill>
        <p:spPr>
          <a:xfrm>
            <a:off x="3275466" y="2099128"/>
            <a:ext cx="1677630" cy="1143001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496960" y="3242129"/>
            <a:ext cx="570496" cy="446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endParaRPr lang="en-GB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CA8E06-4565-9A19-7E22-54F59C40B94C}"/>
              </a:ext>
            </a:extLst>
          </p:cNvPr>
          <p:cNvSpPr/>
          <p:nvPr/>
        </p:nvSpPr>
        <p:spPr>
          <a:xfrm>
            <a:off x="76200" y="4951849"/>
            <a:ext cx="11964759" cy="129600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000" b="1" u="sng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Discussion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it possible/recommended to test and EE system together?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positive polarity	→  Superposition of voltage across CLIQ and across EE causes higher voltage to 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negative polarity	→  Subtraction of voltage across CLIQ and across EE reduces CLIQ performance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867A4A-CC28-EF61-EA48-8E577017B50C}"/>
              </a:ext>
            </a:extLst>
          </p:cNvPr>
          <p:cNvCxnSpPr>
            <a:cxnSpLocks/>
          </p:cNvCxnSpPr>
          <p:nvPr/>
        </p:nvCxnSpPr>
        <p:spPr>
          <a:xfrm flipH="1">
            <a:off x="2671443" y="4153544"/>
            <a:ext cx="818517" cy="0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052E147-4DB5-06D2-AD3A-B9E433F26875}"/>
              </a:ext>
            </a:extLst>
          </p:cNvPr>
          <p:cNvCxnSpPr>
            <a:cxnSpLocks/>
          </p:cNvCxnSpPr>
          <p:nvPr/>
        </p:nvCxnSpPr>
        <p:spPr>
          <a:xfrm flipH="1">
            <a:off x="659763" y="4138948"/>
            <a:ext cx="841377" cy="0"/>
          </a:xfrm>
          <a:prstGeom prst="straightConnector1">
            <a:avLst/>
          </a:prstGeom>
          <a:ln>
            <a:solidFill>
              <a:srgbClr val="C0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BDB75DB-420E-EA7F-E272-6EF38148CA44}"/>
              </a:ext>
            </a:extLst>
          </p:cNvPr>
          <p:cNvCxnSpPr>
            <a:cxnSpLocks/>
          </p:cNvCxnSpPr>
          <p:nvPr/>
        </p:nvCxnSpPr>
        <p:spPr>
          <a:xfrm flipH="1">
            <a:off x="659763" y="3971308"/>
            <a:ext cx="841377" cy="0"/>
          </a:xfrm>
          <a:prstGeom prst="straightConnector1">
            <a:avLst/>
          </a:prstGeom>
          <a:ln>
            <a:solidFill>
              <a:srgbClr val="0070C0"/>
            </a:solidFill>
            <a:headEnd type="triangle" w="lg" len="lg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930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3609C6-4FB5-6BB8-A4A6-A13782A1BE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9159A5F-5F47-B69B-0804-821D1907BC56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total reaction time, EER+CLIQ-C1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836BE1-0220-CD8D-1497-055E3F4A34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425E662-0B3C-91F4-9455-FA4306820B6E}"/>
              </a:ext>
            </a:extLst>
          </p:cNvPr>
          <p:cNvSpPr/>
          <p:nvPr/>
        </p:nvSpPr>
        <p:spPr>
          <a:xfrm>
            <a:off x="7216140" y="1158828"/>
            <a:ext cx="4678680" cy="1302269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nominal current, the quench protection has significant margin even for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=59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 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short-sample current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D4D164-FB7F-1391-2726-D2E1BBB1B4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C3447290-5ABD-298C-1A63-2C80977CF326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B730146-88CF-535E-F77F-557227F0C0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D96509E-C10A-0FC4-3F8F-81618900BA39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6EE7197A-D746-CCF1-B433-833F5FE82AE9}"/>
              </a:ext>
            </a:extLst>
          </p:cNvPr>
          <p:cNvSpPr/>
          <p:nvPr/>
        </p:nvSpPr>
        <p:spPr>
          <a:xfrm>
            <a:off x="7216140" y="2519002"/>
            <a:ext cx="4678680" cy="2875454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short-sample current (16.85 kA),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&lt;350 K for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&lt;9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which is quite tight but not out of reach:</a:t>
            </a:r>
          </a:p>
          <a:p>
            <a:pPr marL="447675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0.5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detection time +</a:t>
            </a:r>
          </a:p>
          <a:p>
            <a:pPr marL="447675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5.0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validation time +</a:t>
            </a:r>
          </a:p>
          <a:p>
            <a:pPr marL="447675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3.2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triggering time = </a:t>
            </a:r>
          </a:p>
          <a:p>
            <a:pPr marL="447675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8.7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total reaction time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881A0BE-ABB7-B3EC-33D9-E8DB675A100B}"/>
              </a:ext>
            </a:extLst>
          </p:cNvPr>
          <p:cNvSpPr/>
          <p:nvPr/>
        </p:nvSpPr>
        <p:spPr>
          <a:xfrm>
            <a:off x="3793550" y="3868888"/>
            <a:ext cx="288000" cy="81984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F5D072-6E4C-6F84-B914-0EE9FDA412E9}"/>
              </a:ext>
            </a:extLst>
          </p:cNvPr>
          <p:cNvSpPr/>
          <p:nvPr/>
        </p:nvSpPr>
        <p:spPr>
          <a:xfrm>
            <a:off x="2574350" y="3133742"/>
            <a:ext cx="288000" cy="288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753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D0DBE-3F5A-1257-924F-7B0B7674B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0504181F-E3AA-339E-ED2E-B0A68DBA3ED7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initial current, EER+CLIQ-C1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D891B2E-D466-BA13-705E-05BE01CE0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14AB620-9F83-C86D-4CD1-370BCBCDE96D}"/>
              </a:ext>
            </a:extLst>
          </p:cNvPr>
          <p:cNvSpPr/>
          <p:nvPr/>
        </p:nvSpPr>
        <p:spPr>
          <a:xfrm>
            <a:off x="7216140" y="115882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 to nominal current (12.75 kA, i.e. 12 T), with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=78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 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nominal,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the quench protection is comfortable.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BE29A3-97B8-A994-1CF7-D7031E60C4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F1327D5-E235-3FF1-496D-CEEFC9410F6E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DEE2A8-1F37-EAC5-E0B7-25659CA8C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9FF6C52-6A25-396D-2216-481F5A69DD27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821494F1-0682-9451-6D74-6344678CDDF1}"/>
              </a:ext>
            </a:extLst>
          </p:cNvPr>
          <p:cNvSpPr/>
          <p:nvPr/>
        </p:nvSpPr>
        <p:spPr>
          <a:xfrm>
            <a:off x="5184605" y="3049044"/>
            <a:ext cx="288000" cy="819844"/>
          </a:xfrm>
          <a:prstGeom prst="ellipse">
            <a:avLst/>
          </a:prstGeom>
          <a:noFill/>
          <a:ln w="38100">
            <a:solidFill>
              <a:srgbClr val="0055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AFD2F6-F32F-06F7-C3A5-10236B0D9D58}"/>
              </a:ext>
            </a:extLst>
          </p:cNvPr>
          <p:cNvSpPr/>
          <p:nvPr/>
        </p:nvSpPr>
        <p:spPr>
          <a:xfrm>
            <a:off x="7216140" y="2387248"/>
            <a:ext cx="4678680" cy="1166083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At higher currents, with lower R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=59 m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,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i.e. U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=1 kV at short-sample (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16.85 kA),</a:t>
            </a:r>
          </a:p>
          <a:p>
            <a:pPr algn="ctr"/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the quench protection is at the limit.</a:t>
            </a:r>
            <a:endParaRPr lang="en-US" sz="20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64E657-7D0A-F138-2A71-8FEAAA8F09C6}"/>
              </a:ext>
            </a:extLst>
          </p:cNvPr>
          <p:cNvSpPr/>
          <p:nvPr/>
        </p:nvSpPr>
        <p:spPr>
          <a:xfrm>
            <a:off x="2540000" y="1968500"/>
            <a:ext cx="2592000" cy="81984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E3562B2-F320-E0C1-3374-19836EBD79C7}"/>
              </a:ext>
            </a:extLst>
          </p:cNvPr>
          <p:cNvSpPr txBox="1"/>
          <p:nvPr/>
        </p:nvSpPr>
        <p:spPr>
          <a:xfrm>
            <a:off x="5131433" y="401398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 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8AAA1C-6585-F736-F911-6127D7C0B2B1}"/>
              </a:ext>
            </a:extLst>
          </p:cNvPr>
          <p:cNvSpPr txBox="1"/>
          <p:nvPr/>
        </p:nvSpPr>
        <p:spPr>
          <a:xfrm>
            <a:off x="5577508" y="3679037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13 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2D04A1-8EB8-CFBA-659E-30D0BC1D137D}"/>
              </a:ext>
            </a:extLst>
          </p:cNvPr>
          <p:cNvSpPr txBox="1"/>
          <p:nvPr/>
        </p:nvSpPr>
        <p:spPr>
          <a:xfrm>
            <a:off x="5982869" y="3375608"/>
            <a:ext cx="39434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 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826F69-5D17-4FE8-B159-14C1F6F32152}"/>
              </a:ext>
            </a:extLst>
          </p:cNvPr>
          <p:cNvSpPr txBox="1"/>
          <p:nvPr/>
        </p:nvSpPr>
        <p:spPr>
          <a:xfrm>
            <a:off x="6432533" y="3142775"/>
            <a:ext cx="28800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SS</a:t>
            </a:r>
          </a:p>
        </p:txBody>
      </p:sp>
    </p:spTree>
    <p:extLst>
      <p:ext uri="{BB962C8B-B14F-4D97-AF65-F5344CB8AC3E}">
        <p14:creationId xmlns:p14="http://schemas.microsoft.com/office/powerpoint/2010/main" val="332581121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C73924-B990-96F6-7E93-8B040BB8F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DFE70E5B-B5B2-51B1-2D77-C5EC2AFBAE1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with 1 kV energy extraction with constant resistor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0DA5C5-2C8A-48AF-7266-6C8605CFBA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87980" y="731520"/>
            <a:ext cx="9037617" cy="51643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9B4B61A-A803-E82A-287A-6BA11172FFA3}"/>
              </a:ext>
            </a:extLst>
          </p:cNvPr>
          <p:cNvSpPr/>
          <p:nvPr/>
        </p:nvSpPr>
        <p:spPr>
          <a:xfrm>
            <a:off x="8100059" y="1802718"/>
            <a:ext cx="3940899" cy="2129201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presence of quench-back influences significantly the transient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Reduction of differential inductance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Quench-back (coil resistance increase due to transient losses)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42F282-93D7-6F09-9265-28BF0CCD2C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92F65E1-D448-2525-F972-06782766DD08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8BD6EB8-CB87-F168-CB06-BC3C63398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4E14269-CBBC-EB37-2B12-4B1544760C39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68F114F-6F67-25CD-3571-2C279C439CB4}"/>
              </a:ext>
            </a:extLst>
          </p:cNvPr>
          <p:cNvSpPr txBox="1"/>
          <p:nvPr/>
        </p:nvSpPr>
        <p:spPr>
          <a:xfrm>
            <a:off x="6753224" y="779145"/>
            <a:ext cx="49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(lowest field location in the outer layers)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7FB49AE-DD53-867B-08A9-7036D14DAE00}"/>
              </a:ext>
            </a:extLst>
          </p:cNvPr>
          <p:cNvCxnSpPr>
            <a:cxnSpLocks/>
          </p:cNvCxnSpPr>
          <p:nvPr/>
        </p:nvCxnSpPr>
        <p:spPr>
          <a:xfrm flipH="1">
            <a:off x="6540500" y="963811"/>
            <a:ext cx="336550" cy="206513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643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DB8AB03-4ADC-0BDB-F33C-4C41EEC10DB5}"/>
              </a:ext>
            </a:extLst>
          </p:cNvPr>
          <p:cNvSpPr/>
          <p:nvPr/>
        </p:nvSpPr>
        <p:spPr>
          <a:xfrm>
            <a:off x="236220" y="963930"/>
            <a:ext cx="569214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ACTIVELY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EXTRACT ENERGY</a:t>
            </a:r>
          </a:p>
          <a:p>
            <a:pPr algn="ctr"/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system</a:t>
            </a: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EF5D089-4517-B1B4-F7A6-4EFFB80BB4A6}"/>
              </a:ext>
            </a:extLst>
          </p:cNvPr>
          <p:cNvSpPr/>
          <p:nvPr/>
        </p:nvSpPr>
        <p:spPr>
          <a:xfrm>
            <a:off x="6286500" y="963930"/>
            <a:ext cx="5692140" cy="165354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ACTIVELY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SPREAD ENERGY</a:t>
            </a:r>
          </a:p>
          <a:p>
            <a:pPr algn="ctr"/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400" i="1" dirty="0">
                <a:latin typeface="Calibri" panose="020F0502020204030204" pitchFamily="34" charset="0"/>
                <a:cs typeface="Calibri" panose="020F0502020204030204" pitchFamily="34" charset="0"/>
              </a:rPr>
              <a:t>Active heating system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43FB1B-6F30-0B7F-8B23-41EBD76E8820}"/>
              </a:ext>
            </a:extLst>
          </p:cNvPr>
          <p:cNvSpPr/>
          <p:nvPr/>
        </p:nvSpPr>
        <p:spPr>
          <a:xfrm>
            <a:off x="236220" y="2846070"/>
            <a:ext cx="293370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with constant resistor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526F71-B9D5-576A-E2DA-CE23F845B23E}"/>
              </a:ext>
            </a:extLst>
          </p:cNvPr>
          <p:cNvSpPr/>
          <p:nvPr/>
        </p:nvSpPr>
        <p:spPr>
          <a:xfrm>
            <a:off x="3371850" y="2846070"/>
            <a:ext cx="2556510" cy="16535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with varistor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0FD3BB-17BE-C88B-3B5D-832973858FBA}"/>
              </a:ext>
            </a:extLst>
          </p:cNvPr>
          <p:cNvSpPr/>
          <p:nvPr/>
        </p:nvSpPr>
        <p:spPr>
          <a:xfrm>
            <a:off x="6286500" y="2846070"/>
            <a:ext cx="5692140" cy="1653540"/>
          </a:xfrm>
          <a:prstGeom prst="rect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(Coupling-Loss Induced Quench system)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BBA0F87-1377-6BF4-7EB0-C5C7B14FD4E4}"/>
              </a:ext>
            </a:extLst>
          </p:cNvPr>
          <p:cNvSpPr/>
          <p:nvPr/>
        </p:nvSpPr>
        <p:spPr>
          <a:xfrm>
            <a:off x="3169920" y="4728210"/>
            <a:ext cx="5958840" cy="1341120"/>
          </a:xfrm>
          <a:prstGeom prst="rect">
            <a:avLst/>
          </a:prstGeom>
          <a:gradFill flip="none" rotWithShape="1">
            <a:gsLst>
              <a:gs pos="0">
                <a:srgbClr val="0055A0"/>
              </a:gs>
              <a:gs pos="100000">
                <a:srgbClr val="C00000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Energy Extraction + CLIQ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Analyzed</a:t>
            </a:r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quench protection options</a:t>
            </a:r>
          </a:p>
        </p:txBody>
      </p:sp>
    </p:spTree>
    <p:extLst>
      <p:ext uri="{BB962C8B-B14F-4D97-AF65-F5344CB8AC3E}">
        <p14:creationId xmlns:p14="http://schemas.microsoft.com/office/powerpoint/2010/main" val="1163199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detection based on differential voltage monitoring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FD6C1F-06EE-3E9B-FE22-5025B2A7B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8115" y="656603"/>
            <a:ext cx="6958089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7216140" y="1802719"/>
            <a:ext cx="467868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Resistive voltage build-up simulated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for different quench locations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535FF8F-9812-0CA4-DF90-63618EB82EA5}"/>
              </a:ext>
            </a:extLst>
          </p:cNvPr>
          <p:cNvSpPr/>
          <p:nvPr/>
        </p:nvSpPr>
        <p:spPr>
          <a:xfrm>
            <a:off x="7216140" y="3015050"/>
            <a:ext cx="4678680" cy="1417247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Detection threshold of 100 mV is reached in 4.3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after quench in a high-field turn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i="1" dirty="0">
                <a:latin typeface="Calibri" panose="020F0502020204030204" pitchFamily="34" charset="0"/>
                <a:cs typeface="Calibri" panose="020F0502020204030204" pitchFamily="34" charset="0"/>
              </a:rPr>
              <a:t>that is the worst case for protection here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17D48BA-E609-2672-1D48-763643E361E2}"/>
              </a:ext>
            </a:extLst>
          </p:cNvPr>
          <p:cNvCxnSpPr>
            <a:cxnSpLocks/>
          </p:cNvCxnSpPr>
          <p:nvPr/>
        </p:nvCxnSpPr>
        <p:spPr>
          <a:xfrm>
            <a:off x="1162050" y="4514850"/>
            <a:ext cx="6264154" cy="0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EDD3A37-46DE-D79C-9EDD-26ACD270EACA}"/>
              </a:ext>
            </a:extLst>
          </p:cNvPr>
          <p:cNvSpPr txBox="1"/>
          <p:nvPr/>
        </p:nvSpPr>
        <p:spPr>
          <a:xfrm>
            <a:off x="1266124" y="5721377"/>
            <a:ext cx="11193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 </a:t>
            </a:r>
            <a:r>
              <a:rPr lang="en-US" sz="2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67ABAAF-B289-025C-5BA7-A15D2D15F0C9}"/>
              </a:ext>
            </a:extLst>
          </p:cNvPr>
          <p:cNvCxnSpPr>
            <a:cxnSpLocks/>
          </p:cNvCxnSpPr>
          <p:nvPr/>
        </p:nvCxnSpPr>
        <p:spPr>
          <a:xfrm flipV="1">
            <a:off x="1819116" y="4514850"/>
            <a:ext cx="0" cy="1206527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649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reaction time </a:t>
            </a:r>
            <a:r>
              <a:rPr lang="en-GB" sz="3200" i="1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3200" baseline="-250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endParaRPr lang="en-GB" sz="3200" baseline="-25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9394986" y="1184399"/>
            <a:ext cx="252720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Total reaction time</a:t>
            </a:r>
          </a:p>
          <a:p>
            <a:pPr algn="ctr"/>
            <a:r>
              <a:rPr lang="en-US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BFE516B-2D78-5D0D-264E-D56ED03D8088}"/>
              </a:ext>
            </a:extLst>
          </p:cNvPr>
          <p:cNvSpPr/>
          <p:nvPr/>
        </p:nvSpPr>
        <p:spPr>
          <a:xfrm>
            <a:off x="266700" y="1184399"/>
            <a:ext cx="2525423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Quench detection time</a:t>
            </a: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FD12C8-1C6C-A146-4CD4-440F3CF3B139}"/>
              </a:ext>
            </a:extLst>
          </p:cNvPr>
          <p:cNvSpPr/>
          <p:nvPr/>
        </p:nvSpPr>
        <p:spPr>
          <a:xfrm>
            <a:off x="3309461" y="1184399"/>
            <a:ext cx="2525423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Validation time</a:t>
            </a: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B307E2-CAC1-022E-AFA7-12B3D1B10683}"/>
              </a:ext>
            </a:extLst>
          </p:cNvPr>
          <p:cNvSpPr/>
          <p:nvPr/>
        </p:nvSpPr>
        <p:spPr>
          <a:xfrm>
            <a:off x="6352222" y="1184399"/>
            <a:ext cx="2525423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Triggering time</a:t>
            </a: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79D1C12-6CCD-761F-A9D0-1E6CDBAC445F}"/>
              </a:ext>
            </a:extLst>
          </p:cNvPr>
          <p:cNvSpPr txBox="1"/>
          <p:nvPr/>
        </p:nvSpPr>
        <p:spPr>
          <a:xfrm>
            <a:off x="2921252" y="1413982"/>
            <a:ext cx="25908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E6C506-5A06-C66B-0B86-B9E013A10529}"/>
              </a:ext>
            </a:extLst>
          </p:cNvPr>
          <p:cNvSpPr txBox="1"/>
          <p:nvPr/>
        </p:nvSpPr>
        <p:spPr>
          <a:xfrm>
            <a:off x="5964013" y="1413982"/>
            <a:ext cx="25908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2C6FDF-7DAB-2260-7FBC-DF5A0E1A5FFC}"/>
              </a:ext>
            </a:extLst>
          </p:cNvPr>
          <p:cNvSpPr txBox="1"/>
          <p:nvPr/>
        </p:nvSpPr>
        <p:spPr>
          <a:xfrm>
            <a:off x="9006774" y="1413982"/>
            <a:ext cx="25908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=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A1653B-002A-D06C-14EE-11828B2CAD9C}"/>
              </a:ext>
            </a:extLst>
          </p:cNvPr>
          <p:cNvSpPr/>
          <p:nvPr/>
        </p:nvSpPr>
        <p:spPr>
          <a:xfrm>
            <a:off x="266700" y="2551402"/>
            <a:ext cx="2525423" cy="2143815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4.3 </a:t>
            </a:r>
            <a:r>
              <a:rPr lang="en-US" sz="24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quench in the worst-case turn</a:t>
            </a:r>
            <a:endParaRPr lang="en-US" sz="2000" baseline="-25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7814C89-CB1D-F2FF-04C9-AA21EA49CFD3}"/>
              </a:ext>
            </a:extLst>
          </p:cNvPr>
          <p:cNvSpPr/>
          <p:nvPr/>
        </p:nvSpPr>
        <p:spPr>
          <a:xfrm>
            <a:off x="3309461" y="2551402"/>
            <a:ext cx="2525423" cy="2143815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 </a:t>
            </a:r>
            <a:r>
              <a:rPr lang="en-US" sz="24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assumption based on experience with similar magnets</a:t>
            </a:r>
            <a:endParaRPr lang="en-US" sz="2000" baseline="-250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E163CDD-47E0-8C69-7EF2-5509F85B4167}"/>
              </a:ext>
            </a:extLst>
          </p:cNvPr>
          <p:cNvSpPr/>
          <p:nvPr/>
        </p:nvSpPr>
        <p:spPr>
          <a:xfrm>
            <a:off x="6352222" y="2551403"/>
            <a:ext cx="2525423" cy="135384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3.2 </a:t>
            </a:r>
            <a:r>
              <a:rPr lang="en-US" sz="24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energy extraction mechanical switch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3E376AE-BBF7-5937-C4CD-018C62F69BC2}"/>
              </a:ext>
            </a:extLst>
          </p:cNvPr>
          <p:cNvSpPr/>
          <p:nvPr/>
        </p:nvSpPr>
        <p:spPr>
          <a:xfrm>
            <a:off x="6352222" y="3905250"/>
            <a:ext cx="2525423" cy="789967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 </a:t>
            </a:r>
            <a:r>
              <a:rPr lang="en-US" sz="240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CLIQ unit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45999CF-296D-E420-0F8B-201DEC9C4823}"/>
              </a:ext>
            </a:extLst>
          </p:cNvPr>
          <p:cNvSpPr/>
          <p:nvPr/>
        </p:nvSpPr>
        <p:spPr>
          <a:xfrm>
            <a:off x="9394917" y="2541752"/>
            <a:ext cx="2525423" cy="1353848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12.5 </a:t>
            </a:r>
            <a:r>
              <a:rPr lang="en-US" sz="2400" b="1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energy extraction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1989C03-8A6F-63D2-DFD9-385700BD35AF}"/>
              </a:ext>
            </a:extLst>
          </p:cNvPr>
          <p:cNvSpPr/>
          <p:nvPr/>
        </p:nvSpPr>
        <p:spPr>
          <a:xfrm>
            <a:off x="9394917" y="3895599"/>
            <a:ext cx="2525423" cy="789967"/>
          </a:xfrm>
          <a:prstGeom prst="rect">
            <a:avLst/>
          </a:prstGeom>
          <a:solidFill>
            <a:schemeClr val="bg1"/>
          </a:solidFill>
          <a:ln>
            <a:solidFill>
              <a:srgbClr val="0055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9.5 </a:t>
            </a:r>
            <a:r>
              <a:rPr lang="en-US" sz="2400" b="1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endParaRPr lang="en-US" sz="2400" b="1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CLIQ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27B0798-1F6C-2AE1-4165-03A789EE19CD}"/>
              </a:ext>
            </a:extLst>
          </p:cNvPr>
          <p:cNvSpPr txBox="1"/>
          <p:nvPr/>
        </p:nvSpPr>
        <p:spPr>
          <a:xfrm>
            <a:off x="9006741" y="3330922"/>
            <a:ext cx="25908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200" b="1" dirty="0">
                <a:latin typeface="Calibri" panose="020F0502020204030204" pitchFamily="34" charset="0"/>
                <a:cs typeface="Calibri" panose="020F0502020204030204" pitchFamily="34" charset="0"/>
              </a:rPr>
              <a:t>≈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F947890-DC23-CE6B-CBFB-72F0E9A1BFB4}"/>
              </a:ext>
            </a:extLst>
          </p:cNvPr>
          <p:cNvSpPr/>
          <p:nvPr/>
        </p:nvSpPr>
        <p:spPr>
          <a:xfrm>
            <a:off x="266699" y="5200746"/>
            <a:ext cx="11653641" cy="789967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Of course these values are not general, but they are valid for the test facility where the tests will be performed</a:t>
            </a:r>
            <a:endParaRPr lang="en-US" sz="20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472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options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178664-9E6D-EFC6-6C95-9535D5837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8280" y="702801"/>
            <a:ext cx="7235441" cy="511513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8DA485F5-3347-16C1-7EC0-D4A9B28066F5}"/>
              </a:ext>
            </a:extLst>
          </p:cNvPr>
          <p:cNvSpPr/>
          <p:nvPr/>
        </p:nvSpPr>
        <p:spPr>
          <a:xfrm>
            <a:off x="4095750" y="645651"/>
            <a:ext cx="3638550" cy="1002174"/>
          </a:xfrm>
          <a:prstGeom prst="rect">
            <a:avLst/>
          </a:prstGeom>
          <a:solidFill>
            <a:schemeClr val="tx1">
              <a:alpha val="1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0CB87CE-D439-ED78-1F30-E1C4BBC03EEB}"/>
              </a:ext>
            </a:extLst>
          </p:cNvPr>
          <p:cNvSpPr/>
          <p:nvPr/>
        </p:nvSpPr>
        <p:spPr>
          <a:xfrm>
            <a:off x="2209799" y="2759279"/>
            <a:ext cx="2078229" cy="1498396"/>
          </a:xfrm>
          <a:prstGeom prst="rect">
            <a:avLst/>
          </a:prstGeom>
          <a:solidFill>
            <a:srgbClr val="FF00FF">
              <a:alpha val="9804"/>
            </a:srgbClr>
          </a:solidFill>
          <a:ln>
            <a:solidFill>
              <a:srgbClr val="FF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8B73D4-1464-0E45-D2E5-846A4E905913}"/>
              </a:ext>
            </a:extLst>
          </p:cNvPr>
          <p:cNvSpPr txBox="1"/>
          <p:nvPr/>
        </p:nvSpPr>
        <p:spPr>
          <a:xfrm>
            <a:off x="7734299" y="686807"/>
            <a:ext cx="4306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alibri" panose="020F0502020204030204" pitchFamily="34" charset="0"/>
                <a:cs typeface="Calibri" panose="020F0502020204030204" pitchFamily="34" charset="0"/>
              </a:rPr>
              <a:t>CLIQ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(Coupling-Loss Induced Quench system)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9347BF-C1B4-5963-9A54-9E4B83A6F606}"/>
              </a:ext>
            </a:extLst>
          </p:cNvPr>
          <p:cNvSpPr txBox="1"/>
          <p:nvPr/>
        </p:nvSpPr>
        <p:spPr>
          <a:xfrm>
            <a:off x="-322070" y="3092978"/>
            <a:ext cx="2800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EE</a:t>
            </a:r>
          </a:p>
          <a:p>
            <a:pPr algn="ctr"/>
            <a:r>
              <a:rPr lang="en-US" sz="2000" dirty="0">
                <a:solidFill>
                  <a:srgbClr val="FF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(Energy extraction)</a:t>
            </a:r>
          </a:p>
        </p:txBody>
      </p:sp>
    </p:spTree>
    <p:extLst>
      <p:ext uri="{BB962C8B-B14F-4D97-AF65-F5344CB8AC3E}">
        <p14:creationId xmlns:p14="http://schemas.microsoft.com/office/powerpoint/2010/main" val="1694923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Quench protection with 1 kV energy extraction with constant resistor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4FD6C1F-06EE-3E9B-FE22-5025B2A7B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87981" y="731520"/>
            <a:ext cx="9037619" cy="51643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8100059" y="1802718"/>
            <a:ext cx="3940899" cy="2129201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presence of quench-back influences significantly the transient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Reduction of differential inductance</a:t>
            </a:r>
          </a:p>
          <a:p>
            <a:pPr marL="342900" indent="-342900">
              <a:buFont typeface="Symbol" panose="05050102010706020507" pitchFamily="18" charset="2"/>
              <a:buChar char="®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Quench-back (coil resistance increase due to transient losses)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36789997-EDC8-0227-EA45-FCAE6D370E00}"/>
              </a:ext>
            </a:extLst>
          </p:cNvPr>
          <p:cNvCxnSpPr>
            <a:cxnSpLocks/>
          </p:cNvCxnSpPr>
          <p:nvPr/>
        </p:nvCxnSpPr>
        <p:spPr>
          <a:xfrm flipH="1">
            <a:off x="5969000" y="963811"/>
            <a:ext cx="908050" cy="63321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B41B12B-59D7-F501-82A6-939C17058195}"/>
              </a:ext>
            </a:extLst>
          </p:cNvPr>
          <p:cNvSpPr txBox="1"/>
          <p:nvPr/>
        </p:nvSpPr>
        <p:spPr>
          <a:xfrm>
            <a:off x="6765924" y="772795"/>
            <a:ext cx="4956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(highest field location in the outer layers)</a:t>
            </a:r>
          </a:p>
        </p:txBody>
      </p:sp>
    </p:spTree>
    <p:extLst>
      <p:ext uri="{BB962C8B-B14F-4D97-AF65-F5344CB8AC3E}">
        <p14:creationId xmlns:p14="http://schemas.microsoft.com/office/powerpoint/2010/main" val="10632076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3E72D95E-9244-D1B7-EAD5-0A515906CCF3}"/>
              </a:ext>
            </a:extLst>
          </p:cNvPr>
          <p:cNvSpPr txBox="1">
            <a:spLocks/>
          </p:cNvSpPr>
          <p:nvPr/>
        </p:nvSpPr>
        <p:spPr>
          <a:xfrm>
            <a:off x="151041" y="82014"/>
            <a:ext cx="11889918" cy="53246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Hot-spot temperature as a function of total reaction time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CDD09B-9F48-F770-CEA5-F110CBE822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0746" y="5769203"/>
            <a:ext cx="1119339" cy="3927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EE4ACF7-76F7-B8F0-964D-2F8A00052937}"/>
              </a:ext>
            </a:extLst>
          </p:cNvPr>
          <p:cNvGrpSpPr/>
          <p:nvPr/>
        </p:nvGrpSpPr>
        <p:grpSpPr>
          <a:xfrm>
            <a:off x="11365745" y="5477005"/>
            <a:ext cx="805739" cy="767497"/>
            <a:chOff x="11235220" y="5462589"/>
            <a:chExt cx="805739" cy="76749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E5C281C-C56F-09FB-6E9B-51CA006599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/>
            <a:stretch/>
          </p:blipFill>
          <p:spPr>
            <a:xfrm>
              <a:off x="11383901" y="5462589"/>
              <a:ext cx="508377" cy="47046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D406DD-5BB1-9FBC-B27A-84182A9CDDC3}"/>
                </a:ext>
              </a:extLst>
            </p:cNvPr>
            <p:cNvSpPr txBox="1"/>
            <p:nvPr/>
          </p:nvSpPr>
          <p:spPr>
            <a:xfrm>
              <a:off x="11235220" y="5860754"/>
              <a:ext cx="805739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rgbClr val="0055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LEDET</a:t>
              </a:r>
            </a:p>
          </p:txBody>
        </p:sp>
      </p:grpSp>
      <p:pic>
        <p:nvPicPr>
          <p:cNvPr id="3" name="Picture 1">
            <a:extLst>
              <a:ext uri="{FF2B5EF4-FFF2-40B4-BE49-F238E27FC236}">
                <a16:creationId xmlns:a16="http://schemas.microsoft.com/office/drawing/2014/main" id="{185CF230-54F5-4052-8AE4-52B207637A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68115" y="656603"/>
            <a:ext cx="6958088" cy="52185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5CDEDDA-1725-6184-3CAD-E59B9619C9EF}"/>
              </a:ext>
            </a:extLst>
          </p:cNvPr>
          <p:cNvSpPr/>
          <p:nvPr/>
        </p:nvSpPr>
        <p:spPr>
          <a:xfrm>
            <a:off x="7216140" y="1409019"/>
            <a:ext cx="467868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Varistor (EEV) improves quench protection (30-50 K temperature reduction)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535FF8F-9812-0CA4-DF90-63618EB82EA5}"/>
              </a:ext>
            </a:extLst>
          </p:cNvPr>
          <p:cNvSpPr/>
          <p:nvPr/>
        </p:nvSpPr>
        <p:spPr>
          <a:xfrm>
            <a:off x="7216140" y="2621351"/>
            <a:ext cx="467868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Quench protection possible (T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hot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&lt;350 K)</a:t>
            </a:r>
          </a:p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if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&lt;20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(for EER) or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&lt;25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(for EEV)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DD69F79-0C39-5FC5-9AA5-779D573C5B10}"/>
              </a:ext>
            </a:extLst>
          </p:cNvPr>
          <p:cNvSpPr/>
          <p:nvPr/>
        </p:nvSpPr>
        <p:spPr>
          <a:xfrm>
            <a:off x="3804460" y="3383278"/>
            <a:ext cx="288000" cy="104394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2819A3-0E24-960B-B236-8108DE910307}"/>
              </a:ext>
            </a:extLst>
          </p:cNvPr>
          <p:cNvSpPr/>
          <p:nvPr/>
        </p:nvSpPr>
        <p:spPr>
          <a:xfrm>
            <a:off x="7216140" y="3834223"/>
            <a:ext cx="4678680" cy="1043940"/>
          </a:xfrm>
          <a:prstGeom prst="rect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Estimated total reaction time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20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=12.5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which leaves a good margin at I</a:t>
            </a:r>
            <a:r>
              <a:rPr lang="en-US" sz="2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nom</a:t>
            </a:r>
          </a:p>
        </p:txBody>
      </p:sp>
    </p:spTree>
    <p:extLst>
      <p:ext uri="{BB962C8B-B14F-4D97-AF65-F5344CB8AC3E}">
        <p14:creationId xmlns:p14="http://schemas.microsoft.com/office/powerpoint/2010/main" val="273816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115883</TotalTime>
  <Words>2156</Words>
  <Application>Microsoft Office PowerPoint</Application>
  <PresentationFormat>Widescreen</PresentationFormat>
  <Paragraphs>410</Paragraphs>
  <Slides>35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Symbol</vt:lpstr>
      <vt:lpstr>Wingdings</vt:lpstr>
      <vt:lpstr>HFM(4-3)</vt:lpstr>
      <vt:lpstr>PSI SMACC1 quench protection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Electrical connections of CLIQ configurations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Annex</vt:lpstr>
      <vt:lpstr>PowerPoint Presentation</vt:lpstr>
      <vt:lpstr>PowerPoint Presentation</vt:lpstr>
      <vt:lpstr>PowerPoint Presentation</vt:lpstr>
      <vt:lpstr>Energy extraction system (EE)</vt:lpstr>
      <vt:lpstr>Coupling-Loss Induced Quench (CLIQ)</vt:lpstr>
      <vt:lpstr>Interaction between CLIQ and energy extraction (EE) system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Emmanuele Ravaioli</dc:creator>
  <cp:keywords/>
  <dc:description/>
  <cp:lastModifiedBy>Emmanuele Ravaioli</cp:lastModifiedBy>
  <cp:revision>1825</cp:revision>
  <cp:lastPrinted>2022-04-29T08:24:36Z</cp:lastPrinted>
  <dcterms:created xsi:type="dcterms:W3CDTF">2012-11-30T11:04:26Z</dcterms:created>
  <dcterms:modified xsi:type="dcterms:W3CDTF">2025-01-14T08:19:14Z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