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84" r:id="rId2"/>
    <p:sldId id="292" r:id="rId3"/>
    <p:sldId id="320" r:id="rId4"/>
    <p:sldId id="321" r:id="rId5"/>
    <p:sldId id="304" r:id="rId6"/>
    <p:sldId id="308" r:id="rId7"/>
    <p:sldId id="303" r:id="rId8"/>
    <p:sldId id="309" r:id="rId9"/>
    <p:sldId id="307" r:id="rId10"/>
    <p:sldId id="316" r:id="rId11"/>
    <p:sldId id="312" r:id="rId12"/>
    <p:sldId id="313" r:id="rId13"/>
    <p:sldId id="311" r:id="rId14"/>
    <p:sldId id="318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4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20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A9D57-2D04-4A10-99FD-50907C56AB42}" type="datetimeFigureOut">
              <a:rPr lang="de-CH" smtClean="0"/>
              <a:t>14.01.2025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D49D6-0320-4747-B514-6AE2045DDC1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60878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A.Stampfli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, </a:t>
            </a:r>
            <a:r>
              <a:rPr lang="en-GB" dirty="0"/>
              <a:t>(</a:t>
            </a:r>
            <a:r>
              <a:rPr lang="de-CH" sz="1200" dirty="0" err="1"/>
              <a:t>Courtesy</a:t>
            </a:r>
            <a:r>
              <a:rPr lang="de-CH" sz="1200" dirty="0"/>
              <a:t> </a:t>
            </a:r>
            <a:r>
              <a:rPr lang="en-US" dirty="0"/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D. M. Araujo, </a:t>
            </a:r>
            <a:r>
              <a:rPr lang="de-CH" sz="1200" dirty="0"/>
              <a:t>M. Duda, </a:t>
            </a:r>
            <a:r>
              <a:rPr lang="de-CH" sz="1200" dirty="0" err="1"/>
              <a:t>T.Michlmayr</a:t>
            </a:r>
            <a:r>
              <a:rPr lang="de-CH" sz="1200" dirty="0"/>
              <a:t>, </a:t>
            </a:r>
            <a:r>
              <a:rPr lang="de-CH" sz="1200" dirty="0" err="1"/>
              <a:t>A.Brem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, </a:t>
            </a:r>
            <a:r>
              <a:rPr lang="de-CH" sz="1200" dirty="0" err="1"/>
              <a:t>C.Müller</a:t>
            </a:r>
            <a:r>
              <a:rPr lang="de-CH" sz="1200" dirty="0"/>
              <a:t>)</a:t>
            </a:r>
            <a:r>
              <a:rPr lang="en-US" dirty="0"/>
              <a:t>     	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D49D6-0320-4747-B514-6AE2045DDC1D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3345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/>
              <a:t>For</a:t>
            </a:r>
            <a:r>
              <a:rPr lang="de-CH" dirty="0"/>
              <a:t> SMACC </a:t>
            </a:r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not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delicate</a:t>
            </a:r>
            <a:r>
              <a:rPr lang="de-CH" dirty="0"/>
              <a:t>, </a:t>
            </a:r>
            <a:r>
              <a:rPr lang="de-CH" dirty="0" err="1"/>
              <a:t>because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bigger</a:t>
            </a:r>
            <a:r>
              <a:rPr lang="de-CH" dirty="0"/>
              <a:t> </a:t>
            </a:r>
            <a:r>
              <a:rPr lang="de-CH" dirty="0" err="1"/>
              <a:t>dimentions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D49D6-0320-4747-B514-6AE2045DDC1D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18868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dirty="0"/>
              <a:t>Test </a:t>
            </a:r>
            <a:r>
              <a:rPr lang="de-CH" dirty="0" err="1"/>
              <a:t>setup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SMACC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dirty="0"/>
              <a:t>Goal </a:t>
            </a:r>
            <a:r>
              <a:rPr lang="de-CH" dirty="0" err="1"/>
              <a:t>to</a:t>
            </a:r>
            <a:r>
              <a:rPr lang="de-CH" dirty="0"/>
              <a:t> find out </a:t>
            </a:r>
            <a:r>
              <a:rPr lang="de-CH" dirty="0" err="1"/>
              <a:t>how</a:t>
            </a:r>
            <a:r>
              <a:rPr lang="de-CH" dirty="0"/>
              <a:t> </a:t>
            </a:r>
            <a:r>
              <a:rPr lang="de-CH" dirty="0" err="1"/>
              <a:t>many</a:t>
            </a:r>
            <a:r>
              <a:rPr lang="de-CH" dirty="0"/>
              <a:t> </a:t>
            </a:r>
            <a:r>
              <a:rPr lang="de-CH" dirty="0" err="1"/>
              <a:t>tapes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</a:t>
            </a:r>
            <a:r>
              <a:rPr lang="de-CH" dirty="0" err="1"/>
              <a:t>needed</a:t>
            </a:r>
            <a:r>
              <a:rPr lang="de-CH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dirty="0" err="1"/>
              <a:t>How</a:t>
            </a:r>
            <a:r>
              <a:rPr lang="de-CH" dirty="0"/>
              <a:t> </a:t>
            </a:r>
            <a:r>
              <a:rPr lang="de-CH" dirty="0" err="1"/>
              <a:t>small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soldering</a:t>
            </a:r>
            <a:r>
              <a:rPr lang="de-CH" dirty="0"/>
              <a:t> </a:t>
            </a:r>
            <a:r>
              <a:rPr lang="de-CH" dirty="0" err="1"/>
              <a:t>resistance</a:t>
            </a:r>
            <a:r>
              <a:rPr lang="de-CH" dirty="0"/>
              <a:t> will </a:t>
            </a:r>
            <a:r>
              <a:rPr lang="de-CH" dirty="0" err="1"/>
              <a:t>be</a:t>
            </a:r>
            <a:endParaRPr lang="de-CH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CH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A7D90F-A045-4ED5-A6EC-894E7B5DFB36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7284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dirty="0"/>
              <a:t>The </a:t>
            </a:r>
            <a:r>
              <a:rPr lang="de-CH" dirty="0" err="1"/>
              <a:t>ground</a:t>
            </a:r>
            <a:r>
              <a:rPr lang="de-CH" dirty="0"/>
              <a:t> </a:t>
            </a:r>
            <a:r>
              <a:rPr lang="de-CH" dirty="0" err="1"/>
              <a:t>plate</a:t>
            </a:r>
            <a:r>
              <a:rPr lang="de-CH" dirty="0"/>
              <a:t> </a:t>
            </a:r>
            <a:r>
              <a:rPr lang="de-CH" dirty="0" err="1"/>
              <a:t>consists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two</a:t>
            </a:r>
            <a:r>
              <a:rPr lang="de-CH" dirty="0"/>
              <a:t> </a:t>
            </a:r>
            <a:r>
              <a:rPr lang="de-CH" dirty="0" err="1"/>
              <a:t>pieces</a:t>
            </a:r>
            <a:r>
              <a:rPr lang="de-CH" dirty="0"/>
              <a:t> </a:t>
            </a:r>
            <a:r>
              <a:rPr lang="de-CH" dirty="0" err="1"/>
              <a:t>which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</a:t>
            </a:r>
            <a:r>
              <a:rPr lang="de-CH" dirty="0" err="1"/>
              <a:t>insulated</a:t>
            </a:r>
            <a:r>
              <a:rPr lang="de-CH" dirty="0"/>
              <a:t> </a:t>
            </a:r>
            <a:r>
              <a:rPr lang="de-CH" dirty="0" err="1"/>
              <a:t>from</a:t>
            </a:r>
            <a:r>
              <a:rPr lang="de-CH" dirty="0"/>
              <a:t> </a:t>
            </a:r>
            <a:r>
              <a:rPr lang="de-CH" dirty="0" err="1"/>
              <a:t>each</a:t>
            </a:r>
            <a:r>
              <a:rPr lang="de-CH" dirty="0"/>
              <a:t> </a:t>
            </a:r>
            <a:r>
              <a:rPr lang="de-CH" dirty="0" err="1"/>
              <a:t>other</a:t>
            </a:r>
            <a:endParaRPr lang="de-CH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dirty="0"/>
              <a:t>And </a:t>
            </a:r>
            <a:r>
              <a:rPr lang="de-CH" dirty="0" err="1"/>
              <a:t>splice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insulated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kapton</a:t>
            </a:r>
            <a:r>
              <a:rPr lang="de-CH" dirty="0"/>
              <a:t> tape and </a:t>
            </a:r>
            <a:r>
              <a:rPr lang="de-CH" dirty="0" err="1"/>
              <a:t>stycast</a:t>
            </a:r>
            <a:r>
              <a:rPr lang="de-CH" dirty="0"/>
              <a:t> </a:t>
            </a:r>
            <a:r>
              <a:rPr lang="de-CH" dirty="0" err="1"/>
              <a:t>from</a:t>
            </a:r>
            <a:r>
              <a:rPr lang="de-CH" dirty="0"/>
              <a:t> </a:t>
            </a:r>
            <a:r>
              <a:rPr lang="de-CH" dirty="0" err="1"/>
              <a:t>ground</a:t>
            </a:r>
            <a:r>
              <a:rPr lang="de-CH" dirty="0"/>
              <a:t> </a:t>
            </a:r>
            <a:r>
              <a:rPr lang="de-CH" dirty="0" err="1"/>
              <a:t>plate</a:t>
            </a:r>
            <a:endParaRPr lang="de-CH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A7D90F-A045-4ED5-A6EC-894E7B5DFB36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52365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/>
              <a:t>Tried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fill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gap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additional 2mm </a:t>
            </a:r>
            <a:r>
              <a:rPr lang="de-CH" dirty="0" err="1"/>
              <a:t>cooper</a:t>
            </a:r>
            <a:r>
              <a:rPr lang="de-CH" dirty="0"/>
              <a:t> </a:t>
            </a:r>
            <a:r>
              <a:rPr lang="de-CH" dirty="0" err="1"/>
              <a:t>plates</a:t>
            </a:r>
            <a:r>
              <a:rPr lang="de-CH" dirty="0"/>
              <a:t> and </a:t>
            </a:r>
            <a:r>
              <a:rPr lang="de-CH" dirty="0" err="1"/>
              <a:t>heating</a:t>
            </a:r>
            <a:r>
              <a:rPr lang="de-CH" dirty="0"/>
              <a:t> </a:t>
            </a:r>
            <a:r>
              <a:rPr lang="de-CH" dirty="0" err="1"/>
              <a:t>paste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A7D90F-A045-4ED5-A6EC-894E7B5DFB36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72995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/>
              <a:t>No</a:t>
            </a:r>
            <a:r>
              <a:rPr lang="de-CH" dirty="0"/>
              <a:t> matter </a:t>
            </a:r>
            <a:r>
              <a:rPr lang="de-CH" dirty="0" err="1"/>
              <a:t>which</a:t>
            </a:r>
            <a:r>
              <a:rPr lang="de-CH" dirty="0"/>
              <a:t> </a:t>
            </a:r>
            <a:r>
              <a:rPr lang="de-CH" dirty="0" err="1"/>
              <a:t>ramp</a:t>
            </a:r>
            <a:r>
              <a:rPr lang="de-CH" dirty="0"/>
              <a:t> rate </a:t>
            </a:r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always</a:t>
            </a:r>
            <a:r>
              <a:rPr lang="de-CH" dirty="0"/>
              <a:t> </a:t>
            </a:r>
            <a:r>
              <a:rPr lang="de-CH" dirty="0" err="1"/>
              <a:t>observed</a:t>
            </a:r>
            <a:r>
              <a:rPr lang="de-CH" dirty="0"/>
              <a:t>  </a:t>
            </a:r>
            <a:r>
              <a:rPr lang="de-CH" dirty="0" err="1"/>
              <a:t>quench</a:t>
            </a:r>
            <a:r>
              <a:rPr lang="de-CH" dirty="0"/>
              <a:t> like </a:t>
            </a:r>
            <a:r>
              <a:rPr lang="de-CH" dirty="0" err="1"/>
              <a:t>events</a:t>
            </a:r>
            <a:r>
              <a:rPr lang="de-CH" dirty="0"/>
              <a:t> </a:t>
            </a:r>
          </a:p>
          <a:p>
            <a:endParaRPr lang="de-CH" dirty="0"/>
          </a:p>
          <a:p>
            <a:r>
              <a:rPr lang="de-CH" dirty="0"/>
              <a:t>2uOhm </a:t>
            </a:r>
            <a:r>
              <a:rPr lang="de-CH" dirty="0" err="1"/>
              <a:t>could</a:t>
            </a:r>
            <a:r>
              <a:rPr lang="de-CH" dirty="0"/>
              <a:t> </a:t>
            </a:r>
            <a:r>
              <a:rPr lang="de-CH" dirty="0" err="1"/>
              <a:t>come</a:t>
            </a:r>
            <a:r>
              <a:rPr lang="de-CH" dirty="0"/>
              <a:t> </a:t>
            </a:r>
            <a:r>
              <a:rPr lang="de-CH" dirty="0" err="1"/>
              <a:t>from</a:t>
            </a:r>
            <a:r>
              <a:rPr lang="de-CH" dirty="0"/>
              <a:t> </a:t>
            </a:r>
            <a:r>
              <a:rPr lang="de-CH" dirty="0" err="1"/>
              <a:t>small</a:t>
            </a:r>
            <a:r>
              <a:rPr lang="de-CH" dirty="0"/>
              <a:t> non </a:t>
            </a:r>
            <a:r>
              <a:rPr lang="de-CH" dirty="0" err="1"/>
              <a:t>superconductictive</a:t>
            </a:r>
            <a:r>
              <a:rPr lang="de-CH" dirty="0"/>
              <a:t> LTS </a:t>
            </a:r>
            <a:r>
              <a:rPr lang="de-CH" dirty="0" err="1"/>
              <a:t>section</a:t>
            </a:r>
            <a:r>
              <a:rPr lang="de-CH" dirty="0"/>
              <a:t> </a:t>
            </a:r>
            <a:r>
              <a:rPr lang="de-CH" dirty="0" err="1"/>
              <a:t>which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</a:t>
            </a:r>
            <a:r>
              <a:rPr lang="de-CH" dirty="0" err="1"/>
              <a:t>only</a:t>
            </a:r>
            <a:r>
              <a:rPr lang="de-CH" dirty="0"/>
              <a:t> </a:t>
            </a:r>
            <a:r>
              <a:rPr lang="de-CH" dirty="0" err="1"/>
              <a:t>around</a:t>
            </a:r>
            <a:r>
              <a:rPr lang="de-CH" dirty="0"/>
              <a:t> 1 cm per </a:t>
            </a:r>
            <a:r>
              <a:rPr lang="de-CH" dirty="0" err="1"/>
              <a:t>side</a:t>
            </a:r>
            <a:r>
              <a:rPr lang="de-CH" dirty="0"/>
              <a:t>, all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rest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suported</a:t>
            </a:r>
            <a:r>
              <a:rPr lang="de-CH" dirty="0"/>
              <a:t> </a:t>
            </a:r>
            <a:r>
              <a:rPr lang="de-CH" dirty="0" err="1"/>
              <a:t>by</a:t>
            </a:r>
            <a:r>
              <a:rPr lang="de-CH" dirty="0"/>
              <a:t> a </a:t>
            </a:r>
            <a:r>
              <a:rPr lang="de-CH" dirty="0" err="1"/>
              <a:t>lot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cooper</a:t>
            </a:r>
            <a:r>
              <a:rPr lang="de-CH" dirty="0"/>
              <a:t>, </a:t>
            </a:r>
            <a:r>
              <a:rPr lang="de-CH" dirty="0" err="1"/>
              <a:t>because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cable was </a:t>
            </a:r>
            <a:r>
              <a:rPr lang="de-CH" dirty="0" err="1"/>
              <a:t>soldered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bending</a:t>
            </a:r>
            <a:r>
              <a:rPr lang="de-CH" dirty="0"/>
              <a:t> holder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A7D90F-A045-4ED5-A6EC-894E7B5DFB36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3598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5795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29096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719086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844646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581802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33062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100015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6014313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734214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6188008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6321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1356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03129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00821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835114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1253395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39411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768033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611058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563245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892326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453679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5239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5372154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3730094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7428179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567564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35426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2915884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9843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8559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67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405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719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14.01.2025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567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A4A3A4"/>
          </p15:clr>
        </p15:guide>
        <p15:guide id="2" pos="7242">
          <p15:clr>
            <a:srgbClr val="A4A3A4"/>
          </p15:clr>
        </p15:guide>
        <p15:guide id="3" orient="horz" pos="4110">
          <p15:clr>
            <a:srgbClr val="A4A3A4"/>
          </p15:clr>
        </p15:guide>
        <p15:guide id="4" orient="horz" pos="913">
          <p15:clr>
            <a:srgbClr val="A4A3A4"/>
          </p15:clr>
        </p15:guide>
        <p15:guide id="5" pos="3772">
          <p15:clr>
            <a:srgbClr val="A4A3A4"/>
          </p15:clr>
        </p15:guide>
        <p15:guide id="6" pos="3908">
          <p15:clr>
            <a:srgbClr val="A4A3A4"/>
          </p15:clr>
        </p15:guide>
        <p15:guide id="7" pos="2751">
          <p15:clr>
            <a:srgbClr val="A4A3A4"/>
          </p15:clr>
        </p15:guide>
        <p15:guide id="8" pos="2615">
          <p15:clr>
            <a:srgbClr val="A4A3A4"/>
          </p15:clr>
        </p15:guide>
        <p15:guide id="9" pos="1595">
          <p15:clr>
            <a:srgbClr val="A4A3A4"/>
          </p15:clr>
        </p15:guide>
        <p15:guide id="10" pos="1459">
          <p15:clr>
            <a:srgbClr val="A4A3A4"/>
          </p15:clr>
        </p15:guide>
        <p15:guide id="11" pos="4929">
          <p15:clr>
            <a:srgbClr val="A4A3A4"/>
          </p15:clr>
        </p15:guide>
        <p15:guide id="12" pos="5065">
          <p15:clr>
            <a:srgbClr val="A4A3A4"/>
          </p15:clr>
        </p15:guide>
        <p15:guide id="13" pos="6085">
          <p15:clr>
            <a:srgbClr val="A4A3A4"/>
          </p15:clr>
        </p15:guide>
        <p15:guide id="14" pos="6221">
          <p15:clr>
            <a:srgbClr val="A4A3A4"/>
          </p15:clr>
        </p15:guide>
        <p15:guide id="15" pos="2172">
          <p15:clr>
            <a:srgbClr val="A4A3A4"/>
          </p15:clr>
        </p15:guide>
        <p15:guide id="16" pos="2036">
          <p15:clr>
            <a:srgbClr val="A4A3A4"/>
          </p15:clr>
        </p15:guide>
        <p15:guide id="17" pos="3194">
          <p15:clr>
            <a:srgbClr val="A4A3A4"/>
          </p15:clr>
        </p15:guide>
        <p15:guide id="18" pos="3330">
          <p15:clr>
            <a:srgbClr val="A4A3A4"/>
          </p15:clr>
        </p15:guide>
        <p15:guide id="19" pos="881">
          <p15:clr>
            <a:srgbClr val="A4A3A4"/>
          </p15:clr>
        </p15:guide>
        <p15:guide id="20" pos="1017">
          <p15:clr>
            <a:srgbClr val="A4A3A4"/>
          </p15:clr>
        </p15:guide>
        <p15:guide id="21" pos="4351">
          <p15:clr>
            <a:srgbClr val="A4A3A4"/>
          </p15:clr>
        </p15:guide>
        <p15:guide id="22" pos="4487">
          <p15:clr>
            <a:srgbClr val="A4A3A4"/>
          </p15:clr>
        </p15:guide>
        <p15:guide id="23" pos="5508">
          <p15:clr>
            <a:srgbClr val="A4A3A4"/>
          </p15:clr>
        </p15:guide>
        <p15:guide id="24" pos="5642">
          <p15:clr>
            <a:srgbClr val="A4A3A4"/>
          </p15:clr>
        </p15:guide>
        <p15:guide id="25" pos="6663">
          <p15:clr>
            <a:srgbClr val="A4A3A4"/>
          </p15:clr>
        </p15:guide>
        <p15:guide id="26" pos="6799">
          <p15:clr>
            <a:srgbClr val="A4A3A4"/>
          </p15:clr>
        </p15:guide>
        <p15:guide id="27" orient="horz" pos="229">
          <p15:clr>
            <a:srgbClr val="A4A3A4"/>
          </p15:clr>
        </p15:guide>
        <p15:guide id="28" orient="horz" pos="867">
          <p15:clr>
            <a:srgbClr val="A4A3A4"/>
          </p15:clr>
        </p15:guide>
        <p15:guide id="29" orient="horz" pos="3793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eg"/><Relationship Id="rId9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2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Splicing Methods and Trials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6" y="5532895"/>
            <a:ext cx="6286660" cy="596405"/>
          </a:xfrm>
        </p:spPr>
        <p:txBody>
          <a:bodyPr/>
          <a:lstStyle/>
          <a:p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A.Stampfli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, </a:t>
            </a:r>
            <a:r>
              <a:rPr lang="en-GB" dirty="0"/>
              <a:t>(</a:t>
            </a:r>
            <a:r>
              <a:rPr lang="de-CH" sz="1600" dirty="0" err="1"/>
              <a:t>Courtesy</a:t>
            </a:r>
            <a:r>
              <a:rPr lang="de-CH" sz="1600" dirty="0"/>
              <a:t> </a:t>
            </a:r>
            <a:r>
              <a:rPr lang="en-US" dirty="0"/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D. M. Araujo, </a:t>
            </a:r>
            <a:r>
              <a:rPr lang="de-CH" sz="1600" dirty="0"/>
              <a:t>M. Duda, </a:t>
            </a:r>
            <a:r>
              <a:rPr lang="de-CH" sz="1600" dirty="0" err="1"/>
              <a:t>T.Michlmayr</a:t>
            </a:r>
            <a:r>
              <a:rPr lang="de-CH" sz="1600" dirty="0"/>
              <a:t>, </a:t>
            </a:r>
            <a:r>
              <a:rPr lang="de-CH" sz="1600" dirty="0" err="1"/>
              <a:t>A.Brem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, </a:t>
            </a:r>
            <a:r>
              <a:rPr lang="de-CH" sz="1600" dirty="0" err="1"/>
              <a:t>C.Müller</a:t>
            </a:r>
            <a:r>
              <a:rPr lang="de-CH" sz="1600" dirty="0"/>
              <a:t>, </a:t>
            </a:r>
            <a:r>
              <a:rPr lang="de-CH" sz="1600" dirty="0" err="1"/>
              <a:t>H.Rodrigues</a:t>
            </a:r>
            <a:r>
              <a:rPr lang="de-CH" sz="1600" dirty="0"/>
              <a:t>)</a:t>
            </a:r>
            <a:r>
              <a:rPr lang="en-US" dirty="0"/>
              <a:t> </a:t>
            </a:r>
            <a:endParaRPr lang="en-GB" noProof="0" dirty="0">
              <a:highlight>
                <a:srgbClr val="FFFF00"/>
              </a:highlight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 err="1"/>
              <a:t>Villigen</a:t>
            </a:r>
            <a:r>
              <a:rPr lang="en-GB" noProof="0" dirty="0"/>
              <a:t> PSI, 14 </a:t>
            </a:r>
            <a:r>
              <a:rPr lang="en-GB" noProof="0" dirty="0" err="1"/>
              <a:t>Januar</a:t>
            </a:r>
            <a:r>
              <a:rPr lang="en-GB" noProof="0" dirty="0"/>
              <a:t> 2025</a:t>
            </a:r>
          </a:p>
        </p:txBody>
      </p:sp>
      <p:sp>
        <p:nvSpPr>
          <p:cNvPr id="3" name="Textplatzhalter 4">
            <a:extLst>
              <a:ext uri="{FF2B5EF4-FFF2-40B4-BE49-F238E27FC236}">
                <a16:creationId xmlns:a16="http://schemas.microsoft.com/office/drawing/2014/main" id="{94E8E4BB-40FC-42AD-208E-D632B7E36472}"/>
              </a:ext>
            </a:extLst>
          </p:cNvPr>
          <p:cNvSpPr txBox="1">
            <a:spLocks/>
          </p:cNvSpPr>
          <p:nvPr/>
        </p:nvSpPr>
        <p:spPr bwMode="auto">
          <a:xfrm>
            <a:off x="695325" y="4835478"/>
            <a:ext cx="6162675" cy="54909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0" indent="0" algn="l" defTabSz="914400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>
              <a:lnSpc>
                <a:spcPct val="100000"/>
              </a:lnSpc>
              <a:spcBef>
                <a:spcPts val="600"/>
              </a:spcBef>
              <a:buFont typeface="Aptos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>
              <a:lnSpc>
                <a:spcPct val="100000"/>
              </a:lnSpc>
              <a:spcBef>
                <a:spcPts val="600"/>
              </a:spcBef>
              <a:buFont typeface="Aptos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>
              <a:lnSpc>
                <a:spcPct val="100000"/>
              </a:lnSpc>
              <a:spcBef>
                <a:spcPts val="400"/>
              </a:spcBef>
              <a:buFont typeface="Aptos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>
              <a:lnSpc>
                <a:spcPct val="100000"/>
              </a:lnSpc>
              <a:spcBef>
                <a:spcPts val="400"/>
              </a:spcBef>
              <a:buFont typeface="Aptos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CH" dirty="0"/>
          </a:p>
          <a:p>
            <a:pPr>
              <a:defRPr/>
            </a:pPr>
            <a:endParaRPr lang="de-CH" dirty="0"/>
          </a:p>
          <a:p>
            <a:pPr>
              <a:defRPr/>
            </a:pPr>
            <a:r>
              <a:rPr lang="de-CH" dirty="0"/>
              <a:t>This </a:t>
            </a:r>
            <a:r>
              <a:rPr lang="de-CH" dirty="0" err="1"/>
              <a:t>work</a:t>
            </a:r>
            <a:r>
              <a:rPr lang="de-CH" dirty="0"/>
              <a:t> was </a:t>
            </a:r>
            <a:r>
              <a:rPr lang="de-CH" dirty="0" err="1"/>
              <a:t>performed</a:t>
            </a:r>
            <a:r>
              <a:rPr lang="de-CH" dirty="0"/>
              <a:t> </a:t>
            </a:r>
            <a:r>
              <a:rPr lang="de-CH" dirty="0" err="1"/>
              <a:t>under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auspices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and </a:t>
            </a:r>
            <a:r>
              <a:rPr lang="de-CH" dirty="0" err="1"/>
              <a:t>with</a:t>
            </a:r>
            <a:r>
              <a:rPr lang="de-CH" dirty="0"/>
              <a:t> support </a:t>
            </a:r>
            <a:r>
              <a:rPr lang="de-CH" dirty="0" err="1"/>
              <a:t>from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Swiss </a:t>
            </a:r>
            <a:r>
              <a:rPr lang="de-CH" dirty="0" err="1"/>
              <a:t>Accelerator</a:t>
            </a:r>
            <a:r>
              <a:rPr lang="de-CH" dirty="0"/>
              <a:t> Research and Technology (CHART) </a:t>
            </a:r>
            <a:r>
              <a:rPr lang="de-CH" dirty="0" err="1"/>
              <a:t>program</a:t>
            </a:r>
            <a:r>
              <a:rPr lang="de-CH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Splice V2 </a:t>
            </a:r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–HTS</a:t>
            </a:r>
            <a:r>
              <a:rPr lang="en-GB" noProof="0" dirty="0"/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962042"/>
            <a:ext cx="4373979" cy="4861241"/>
          </a:xfrm>
        </p:spPr>
        <p:txBody>
          <a:bodyPr/>
          <a:lstStyle/>
          <a:p>
            <a:r>
              <a:rPr lang="en-GB" b="1" dirty="0"/>
              <a:t>Setup</a:t>
            </a:r>
            <a:endParaRPr lang="de-CH" dirty="0"/>
          </a:p>
          <a:p>
            <a:endParaRPr lang="en-GB" dirty="0"/>
          </a:p>
          <a:p>
            <a:endParaRPr lang="en-GB" b="1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6858E-ACEB-48F0-9026-E82D3925330F}" type="datetime1">
              <a:rPr lang="de-CH" smtClean="0"/>
              <a:t>14.01.2025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Accelerator Science and Engineering		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A.Stampfli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10</a:t>
            </a:fld>
            <a:endParaRPr lang="de-CH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8111C705-4E29-66E7-4B51-A06883E1D310}"/>
              </a:ext>
            </a:extLst>
          </p:cNvPr>
          <p:cNvGrpSpPr/>
          <p:nvPr/>
        </p:nvGrpSpPr>
        <p:grpSpPr>
          <a:xfrm>
            <a:off x="910934" y="1358302"/>
            <a:ext cx="10370132" cy="4141395"/>
            <a:chOff x="1097279" y="1111172"/>
            <a:chExt cx="10370132" cy="4141395"/>
          </a:xfrm>
        </p:grpSpPr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00343D22-565C-4384-D0BF-E78D1C2F2400}"/>
                </a:ext>
              </a:extLst>
            </p:cNvPr>
            <p:cNvGrpSpPr/>
            <p:nvPr/>
          </p:nvGrpSpPr>
          <p:grpSpPr>
            <a:xfrm>
              <a:off x="1097279" y="1111172"/>
              <a:ext cx="10370132" cy="4141395"/>
              <a:chOff x="609599" y="1042592"/>
              <a:chExt cx="10370132" cy="4141395"/>
            </a:xfrm>
          </p:grpSpPr>
          <p:sp>
            <p:nvSpPr>
              <p:cNvPr id="13" name="Rechteck 12">
                <a:extLst>
                  <a:ext uri="{FF2B5EF4-FFF2-40B4-BE49-F238E27FC236}">
                    <a16:creationId xmlns:a16="http://schemas.microsoft.com/office/drawing/2014/main" id="{D5C08E75-D42F-4A12-F947-768421B5FA7C}"/>
                  </a:ext>
                </a:extLst>
              </p:cNvPr>
              <p:cNvSpPr/>
              <p:nvPr/>
            </p:nvSpPr>
            <p:spPr>
              <a:xfrm rot="5400000">
                <a:off x="3493377" y="3173021"/>
                <a:ext cx="3812377" cy="209550"/>
              </a:xfrm>
              <a:prstGeom prst="rect">
                <a:avLst/>
              </a:prstGeom>
              <a:solidFill>
                <a:srgbClr val="ED7D31"/>
              </a:solidFill>
              <a:ln w="12700" cap="flat" cmpd="sng" algn="ctr">
                <a:solidFill>
                  <a:srgbClr val="ED7D31">
                    <a:shade val="15000"/>
                  </a:srgbClr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CH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HTS</a:t>
                </a:r>
              </a:p>
            </p:txBody>
          </p:sp>
          <p:sp>
            <p:nvSpPr>
              <p:cNvPr id="14" name="Rechteck 13">
                <a:extLst>
                  <a:ext uri="{FF2B5EF4-FFF2-40B4-BE49-F238E27FC236}">
                    <a16:creationId xmlns:a16="http://schemas.microsoft.com/office/drawing/2014/main" id="{60917F06-0FA9-5306-3D0D-61FC3BC4DC90}"/>
                  </a:ext>
                </a:extLst>
              </p:cNvPr>
              <p:cNvSpPr/>
              <p:nvPr/>
            </p:nvSpPr>
            <p:spPr>
              <a:xfrm rot="5400000">
                <a:off x="4343656" y="3173022"/>
                <a:ext cx="3812380" cy="209550"/>
              </a:xfrm>
              <a:prstGeom prst="rect">
                <a:avLst/>
              </a:prstGeom>
              <a:solidFill>
                <a:srgbClr val="ED7D31"/>
              </a:solidFill>
              <a:ln w="12700" cap="flat" cmpd="sng" algn="ctr">
                <a:solidFill>
                  <a:srgbClr val="ED7D31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CH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HTS</a:t>
                </a:r>
              </a:p>
            </p:txBody>
          </p:sp>
          <p:sp>
            <p:nvSpPr>
              <p:cNvPr id="15" name="Rechteck 14">
                <a:extLst>
                  <a:ext uri="{FF2B5EF4-FFF2-40B4-BE49-F238E27FC236}">
                    <a16:creationId xmlns:a16="http://schemas.microsoft.com/office/drawing/2014/main" id="{23464124-957A-F96D-A7F9-FF94FF1D8352}"/>
                  </a:ext>
                </a:extLst>
              </p:cNvPr>
              <p:cNvSpPr/>
              <p:nvPr/>
            </p:nvSpPr>
            <p:spPr>
              <a:xfrm>
                <a:off x="609599" y="1547446"/>
                <a:ext cx="6070321" cy="191477"/>
              </a:xfrm>
              <a:prstGeom prst="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CH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LTS 1</a:t>
                </a:r>
              </a:p>
            </p:txBody>
          </p:sp>
          <p:grpSp>
            <p:nvGrpSpPr>
              <p:cNvPr id="16" name="Gruppieren 15">
                <a:extLst>
                  <a:ext uri="{FF2B5EF4-FFF2-40B4-BE49-F238E27FC236}">
                    <a16:creationId xmlns:a16="http://schemas.microsoft.com/office/drawing/2014/main" id="{2ECDDD0A-A1B4-AD2D-DB78-D442326109D1}"/>
                  </a:ext>
                </a:extLst>
              </p:cNvPr>
              <p:cNvGrpSpPr/>
              <p:nvPr/>
            </p:nvGrpSpPr>
            <p:grpSpPr>
              <a:xfrm>
                <a:off x="850279" y="1478084"/>
                <a:ext cx="5912361" cy="672124"/>
                <a:chOff x="850279" y="1478084"/>
                <a:chExt cx="5912361" cy="672124"/>
              </a:xfrm>
            </p:grpSpPr>
            <p:sp>
              <p:nvSpPr>
                <p:cNvPr id="34" name="Ellipse 33">
                  <a:extLst>
                    <a:ext uri="{FF2B5EF4-FFF2-40B4-BE49-F238E27FC236}">
                      <a16:creationId xmlns:a16="http://schemas.microsoft.com/office/drawing/2014/main" id="{4746611C-3762-D36F-C49E-8F590CD77A5B}"/>
                    </a:ext>
                  </a:extLst>
                </p:cNvPr>
                <p:cNvSpPr/>
                <p:nvPr/>
              </p:nvSpPr>
              <p:spPr>
                <a:xfrm>
                  <a:off x="6105482" y="1820008"/>
                  <a:ext cx="319718" cy="330200"/>
                </a:xfrm>
                <a:prstGeom prst="ellipse">
                  <a:avLst/>
                </a:prstGeom>
                <a:solidFill>
                  <a:srgbClr val="70AD47"/>
                </a:solidFill>
                <a:ln w="12700" cap="flat" cmpd="sng" algn="ctr">
                  <a:solidFill>
                    <a:srgbClr val="70AD47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CH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5</a:t>
                  </a:r>
                </a:p>
              </p:txBody>
            </p:sp>
            <p:sp>
              <p:nvSpPr>
                <p:cNvPr id="35" name="Ellipse 34">
                  <a:extLst>
                    <a:ext uri="{FF2B5EF4-FFF2-40B4-BE49-F238E27FC236}">
                      <a16:creationId xmlns:a16="http://schemas.microsoft.com/office/drawing/2014/main" id="{E4C804FC-7B6D-C3F4-EDF1-F49005245054}"/>
                    </a:ext>
                  </a:extLst>
                </p:cNvPr>
                <p:cNvSpPr/>
                <p:nvPr/>
              </p:nvSpPr>
              <p:spPr>
                <a:xfrm>
                  <a:off x="5239706" y="1795342"/>
                  <a:ext cx="319718" cy="330200"/>
                </a:xfrm>
                <a:prstGeom prst="ellipse">
                  <a:avLst/>
                </a:prstGeom>
                <a:solidFill>
                  <a:srgbClr val="70AD47"/>
                </a:solidFill>
                <a:ln w="12700" cap="flat" cmpd="sng" algn="ctr">
                  <a:solidFill>
                    <a:srgbClr val="70AD47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CH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4</a:t>
                  </a:r>
                </a:p>
              </p:txBody>
            </p:sp>
            <p:sp>
              <p:nvSpPr>
                <p:cNvPr id="36" name="Ellipse 35">
                  <a:extLst>
                    <a:ext uri="{FF2B5EF4-FFF2-40B4-BE49-F238E27FC236}">
                      <a16:creationId xmlns:a16="http://schemas.microsoft.com/office/drawing/2014/main" id="{65E1668F-3B5F-8AE8-C8A9-8129C41340FC}"/>
                    </a:ext>
                  </a:extLst>
                </p:cNvPr>
                <p:cNvSpPr/>
                <p:nvPr/>
              </p:nvSpPr>
              <p:spPr>
                <a:xfrm>
                  <a:off x="6442922" y="1501530"/>
                  <a:ext cx="319718" cy="330200"/>
                </a:xfrm>
                <a:prstGeom prst="ellipse">
                  <a:avLst/>
                </a:prstGeom>
                <a:solidFill>
                  <a:srgbClr val="70AD47"/>
                </a:solidFill>
                <a:ln w="12700" cap="flat" cmpd="sng" algn="ctr">
                  <a:solidFill>
                    <a:srgbClr val="70AD47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CH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3</a:t>
                  </a:r>
                </a:p>
              </p:txBody>
            </p:sp>
            <p:sp>
              <p:nvSpPr>
                <p:cNvPr id="37" name="Ellipse 36">
                  <a:extLst>
                    <a:ext uri="{FF2B5EF4-FFF2-40B4-BE49-F238E27FC236}">
                      <a16:creationId xmlns:a16="http://schemas.microsoft.com/office/drawing/2014/main" id="{79733CBA-FE59-F0A4-C0A0-9E5894276927}"/>
                    </a:ext>
                  </a:extLst>
                </p:cNvPr>
                <p:cNvSpPr/>
                <p:nvPr/>
              </p:nvSpPr>
              <p:spPr>
                <a:xfrm>
                  <a:off x="4809632" y="1478084"/>
                  <a:ext cx="319718" cy="330200"/>
                </a:xfrm>
                <a:prstGeom prst="ellipse">
                  <a:avLst/>
                </a:prstGeom>
                <a:solidFill>
                  <a:srgbClr val="70AD47"/>
                </a:solidFill>
                <a:ln w="12700" cap="flat" cmpd="sng" algn="ctr">
                  <a:solidFill>
                    <a:srgbClr val="70AD47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CH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2</a:t>
                  </a:r>
                </a:p>
              </p:txBody>
            </p:sp>
            <p:sp>
              <p:nvSpPr>
                <p:cNvPr id="38" name="Ellipse 37">
                  <a:extLst>
                    <a:ext uri="{FF2B5EF4-FFF2-40B4-BE49-F238E27FC236}">
                      <a16:creationId xmlns:a16="http://schemas.microsoft.com/office/drawing/2014/main" id="{B396132C-3C52-72EC-84A9-C1AE77FC91FB}"/>
                    </a:ext>
                  </a:extLst>
                </p:cNvPr>
                <p:cNvSpPr/>
                <p:nvPr/>
              </p:nvSpPr>
              <p:spPr>
                <a:xfrm>
                  <a:off x="850279" y="1478084"/>
                  <a:ext cx="319718" cy="330200"/>
                </a:xfrm>
                <a:prstGeom prst="ellipse">
                  <a:avLst/>
                </a:prstGeom>
                <a:solidFill>
                  <a:srgbClr val="70AD47"/>
                </a:solidFill>
                <a:ln w="12700" cap="flat" cmpd="sng" algn="ctr">
                  <a:solidFill>
                    <a:srgbClr val="70AD47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CH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1</a:t>
                  </a:r>
                </a:p>
              </p:txBody>
            </p:sp>
          </p:grpSp>
          <p:grpSp>
            <p:nvGrpSpPr>
              <p:cNvPr id="17" name="Gruppieren 16">
                <a:extLst>
                  <a:ext uri="{FF2B5EF4-FFF2-40B4-BE49-F238E27FC236}">
                    <a16:creationId xmlns:a16="http://schemas.microsoft.com/office/drawing/2014/main" id="{451225F7-252E-50E2-DDDE-483850373CDF}"/>
                  </a:ext>
                </a:extLst>
              </p:cNvPr>
              <p:cNvGrpSpPr/>
              <p:nvPr/>
            </p:nvGrpSpPr>
            <p:grpSpPr>
              <a:xfrm>
                <a:off x="4909410" y="4319098"/>
                <a:ext cx="6070321" cy="668949"/>
                <a:chOff x="4901711" y="3355487"/>
                <a:chExt cx="6070321" cy="668949"/>
              </a:xfrm>
            </p:grpSpPr>
            <p:sp>
              <p:nvSpPr>
                <p:cNvPr id="27" name="Rechteck 26">
                  <a:extLst>
                    <a:ext uri="{FF2B5EF4-FFF2-40B4-BE49-F238E27FC236}">
                      <a16:creationId xmlns:a16="http://schemas.microsoft.com/office/drawing/2014/main" id="{76B8D275-8801-5790-BC3B-231CCF484123}"/>
                    </a:ext>
                  </a:extLst>
                </p:cNvPr>
                <p:cNvSpPr/>
                <p:nvPr/>
              </p:nvSpPr>
              <p:spPr>
                <a:xfrm>
                  <a:off x="4901711" y="3755049"/>
                  <a:ext cx="6070321" cy="191477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CH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LTS 2</a:t>
                  </a:r>
                </a:p>
              </p:txBody>
            </p:sp>
            <p:grpSp>
              <p:nvGrpSpPr>
                <p:cNvPr id="28" name="Gruppieren 27">
                  <a:extLst>
                    <a:ext uri="{FF2B5EF4-FFF2-40B4-BE49-F238E27FC236}">
                      <a16:creationId xmlns:a16="http://schemas.microsoft.com/office/drawing/2014/main" id="{495CF76E-2184-E7E5-5269-E3C2992E5266}"/>
                    </a:ext>
                  </a:extLst>
                </p:cNvPr>
                <p:cNvGrpSpPr/>
                <p:nvPr/>
              </p:nvGrpSpPr>
              <p:grpSpPr>
                <a:xfrm>
                  <a:off x="4924927" y="3355487"/>
                  <a:ext cx="5950941" cy="668949"/>
                  <a:chOff x="4924927" y="3355487"/>
                  <a:chExt cx="5950941" cy="668949"/>
                </a:xfrm>
              </p:grpSpPr>
              <p:sp>
                <p:nvSpPr>
                  <p:cNvPr id="29" name="Ellipse 28">
                    <a:extLst>
                      <a:ext uri="{FF2B5EF4-FFF2-40B4-BE49-F238E27FC236}">
                        <a16:creationId xmlns:a16="http://schemas.microsoft.com/office/drawing/2014/main" id="{5FBD3841-5A7A-47EB-98C0-27277129F03E}"/>
                      </a:ext>
                    </a:extLst>
                  </p:cNvPr>
                  <p:cNvSpPr/>
                  <p:nvPr/>
                </p:nvSpPr>
                <p:spPr>
                  <a:xfrm>
                    <a:off x="5209568" y="3355487"/>
                    <a:ext cx="349856" cy="33020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rgbClr val="FFC000">
                        <a:shade val="1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de-CH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6</a:t>
                    </a:r>
                  </a:p>
                </p:txBody>
              </p:sp>
              <p:sp>
                <p:nvSpPr>
                  <p:cNvPr id="30" name="Ellipse 29">
                    <a:extLst>
                      <a:ext uri="{FF2B5EF4-FFF2-40B4-BE49-F238E27FC236}">
                        <a16:creationId xmlns:a16="http://schemas.microsoft.com/office/drawing/2014/main" id="{D589AE5C-E6D5-0B5D-9063-5D4892D11403}"/>
                      </a:ext>
                    </a:extLst>
                  </p:cNvPr>
                  <p:cNvSpPr/>
                  <p:nvPr/>
                </p:nvSpPr>
                <p:spPr>
                  <a:xfrm>
                    <a:off x="6074917" y="3380398"/>
                    <a:ext cx="349856" cy="33020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rgbClr val="FFC000">
                        <a:shade val="1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de-CH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7</a:t>
                    </a:r>
                  </a:p>
                </p:txBody>
              </p:sp>
              <p:sp>
                <p:nvSpPr>
                  <p:cNvPr id="31" name="Ellipse 30">
                    <a:extLst>
                      <a:ext uri="{FF2B5EF4-FFF2-40B4-BE49-F238E27FC236}">
                        <a16:creationId xmlns:a16="http://schemas.microsoft.com/office/drawing/2014/main" id="{EA2D8719-FD7C-E49A-9345-0FD881458185}"/>
                      </a:ext>
                    </a:extLst>
                  </p:cNvPr>
                  <p:cNvSpPr/>
                  <p:nvPr/>
                </p:nvSpPr>
                <p:spPr>
                  <a:xfrm>
                    <a:off x="4924927" y="3685687"/>
                    <a:ext cx="349856" cy="33020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rgbClr val="FFC000">
                        <a:shade val="1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de-CH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8</a:t>
                    </a:r>
                  </a:p>
                </p:txBody>
              </p:sp>
              <p:sp>
                <p:nvSpPr>
                  <p:cNvPr id="32" name="Ellipse 31">
                    <a:extLst>
                      <a:ext uri="{FF2B5EF4-FFF2-40B4-BE49-F238E27FC236}">
                        <a16:creationId xmlns:a16="http://schemas.microsoft.com/office/drawing/2014/main" id="{F4F7B238-6C09-14B0-F620-9555C7AFDE81}"/>
                      </a:ext>
                    </a:extLst>
                  </p:cNvPr>
                  <p:cNvSpPr/>
                  <p:nvPr/>
                </p:nvSpPr>
                <p:spPr>
                  <a:xfrm>
                    <a:off x="10250496" y="3685687"/>
                    <a:ext cx="625372" cy="33020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rgbClr val="FFC000">
                        <a:shade val="1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de-CH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10</a:t>
                    </a:r>
                  </a:p>
                </p:txBody>
              </p:sp>
              <p:sp>
                <p:nvSpPr>
                  <p:cNvPr id="33" name="Ellipse 32">
                    <a:extLst>
                      <a:ext uri="{FF2B5EF4-FFF2-40B4-BE49-F238E27FC236}">
                        <a16:creationId xmlns:a16="http://schemas.microsoft.com/office/drawing/2014/main" id="{2F514F01-0404-AFF3-D0A8-94DA5227C2E4}"/>
                      </a:ext>
                    </a:extLst>
                  </p:cNvPr>
                  <p:cNvSpPr/>
                  <p:nvPr/>
                </p:nvSpPr>
                <p:spPr>
                  <a:xfrm>
                    <a:off x="6435469" y="3694236"/>
                    <a:ext cx="349856" cy="33020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rgbClr val="FFC000">
                        <a:shade val="1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de-CH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9</a:t>
                    </a:r>
                  </a:p>
                </p:txBody>
              </p:sp>
            </p:grpSp>
          </p:grpSp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50B2E986-CBB8-CD5B-077B-D157BE7E00C6}"/>
                  </a:ext>
                </a:extLst>
              </p:cNvPr>
              <p:cNvSpPr/>
              <p:nvPr/>
            </p:nvSpPr>
            <p:spPr>
              <a:xfrm rot="5400000">
                <a:off x="5198165" y="3161284"/>
                <a:ext cx="2103362" cy="170112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FFC000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CH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Heater</a:t>
                </a:r>
                <a:endParaRPr kumimoji="0" lang="de-CH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79DC7FD6-AC84-91CF-3A2C-412734DB7EB6}"/>
                  </a:ext>
                </a:extLst>
              </p:cNvPr>
              <p:cNvSpPr/>
              <p:nvPr/>
            </p:nvSpPr>
            <p:spPr>
              <a:xfrm rot="5400000">
                <a:off x="4347884" y="3152980"/>
                <a:ext cx="2103362" cy="170112"/>
              </a:xfrm>
              <a:prstGeom prst="rect">
                <a:avLst/>
              </a:prstGeom>
              <a:solidFill>
                <a:srgbClr val="70AD47"/>
              </a:solidFill>
              <a:ln w="12700" cap="flat" cmpd="sng" algn="ctr">
                <a:solidFill>
                  <a:srgbClr val="70AD47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CH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Heater</a:t>
                </a:r>
                <a:endParaRPr kumimoji="0" lang="de-CH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0520E891-7D38-8480-AA03-DA9D14269426}"/>
                  </a:ext>
                </a:extLst>
              </p:cNvPr>
              <p:cNvSpPr/>
              <p:nvPr/>
            </p:nvSpPr>
            <p:spPr>
              <a:xfrm>
                <a:off x="5504932" y="1042592"/>
                <a:ext cx="617725" cy="209550"/>
              </a:xfrm>
              <a:prstGeom prst="rect">
                <a:avLst/>
              </a:prstGeom>
              <a:solidFill>
                <a:srgbClr val="ED7D31"/>
              </a:solidFill>
              <a:ln w="12700" cap="flat" cmpd="sng" algn="ctr">
                <a:solidFill>
                  <a:srgbClr val="ED7D31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CH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HTS</a:t>
                </a:r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FC26F5BD-E3A6-9847-C4FA-0A468B7E8A0E}"/>
                  </a:ext>
                </a:extLst>
              </p:cNvPr>
              <p:cNvSpPr/>
              <p:nvPr/>
            </p:nvSpPr>
            <p:spPr>
              <a:xfrm rot="2933602">
                <a:off x="5546637" y="2978709"/>
                <a:ext cx="546613" cy="569526"/>
              </a:xfrm>
              <a:prstGeom prst="rect">
                <a:avLst/>
              </a:prstGeom>
              <a:gradFill rotWithShape="1">
                <a:gsLst>
                  <a:gs pos="0">
                    <a:srgbClr val="A5A5A5">
                      <a:satMod val="103000"/>
                      <a:lumMod val="102000"/>
                      <a:tint val="94000"/>
                    </a:srgbClr>
                  </a:gs>
                  <a:gs pos="50000">
                    <a:srgbClr val="A5A5A5">
                      <a:satMod val="110000"/>
                      <a:lumMod val="100000"/>
                      <a:shade val="100000"/>
                    </a:srgbClr>
                  </a:gs>
                  <a:gs pos="100000">
                    <a:srgbClr val="A5A5A5">
                      <a:lumMod val="99000"/>
                      <a:satMod val="120000"/>
                      <a:shade val="78000"/>
                    </a:srgbClr>
                  </a:gs>
                </a:gsLst>
                <a:lin ang="5400000" scaled="0"/>
              </a:gradFill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CH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Tc</a:t>
                </a:r>
                <a:endParaRPr kumimoji="0" lang="de-CH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Rechteck 21">
                <a:extLst>
                  <a:ext uri="{FF2B5EF4-FFF2-40B4-BE49-F238E27FC236}">
                    <a16:creationId xmlns:a16="http://schemas.microsoft.com/office/drawing/2014/main" id="{470F9C17-4BBD-A402-3913-50BE33778BB8}"/>
                  </a:ext>
                </a:extLst>
              </p:cNvPr>
              <p:cNvSpPr/>
              <p:nvPr/>
            </p:nvSpPr>
            <p:spPr>
              <a:xfrm>
                <a:off x="4107447" y="2978709"/>
                <a:ext cx="546613" cy="569526"/>
              </a:xfrm>
              <a:prstGeom prst="rect">
                <a:avLst/>
              </a:prstGeom>
              <a:gradFill rotWithShape="1">
                <a:gsLst>
                  <a:gs pos="0">
                    <a:srgbClr val="A5A5A5">
                      <a:satMod val="103000"/>
                      <a:lumMod val="102000"/>
                      <a:tint val="94000"/>
                    </a:srgbClr>
                  </a:gs>
                  <a:gs pos="50000">
                    <a:srgbClr val="A5A5A5">
                      <a:satMod val="110000"/>
                      <a:lumMod val="100000"/>
                      <a:shade val="100000"/>
                    </a:srgbClr>
                  </a:gs>
                  <a:gs pos="100000">
                    <a:srgbClr val="A5A5A5">
                      <a:lumMod val="99000"/>
                      <a:satMod val="120000"/>
                      <a:shade val="78000"/>
                    </a:srgbClr>
                  </a:gs>
                </a:gsLst>
                <a:lin ang="5400000" scaled="0"/>
              </a:gradFill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CH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Ts</a:t>
                </a:r>
                <a:endParaRPr kumimoji="0" lang="de-CH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Mond 22">
                <a:extLst>
                  <a:ext uri="{FF2B5EF4-FFF2-40B4-BE49-F238E27FC236}">
                    <a16:creationId xmlns:a16="http://schemas.microsoft.com/office/drawing/2014/main" id="{539D085E-4EF0-06D9-5A39-5281FB69F13E}"/>
                  </a:ext>
                </a:extLst>
              </p:cNvPr>
              <p:cNvSpPr/>
              <p:nvPr/>
            </p:nvSpPr>
            <p:spPr>
              <a:xfrm rot="10800000">
                <a:off x="4248480" y="1364573"/>
                <a:ext cx="178886" cy="569526"/>
              </a:xfrm>
              <a:prstGeom prst="moon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CH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Mond 23">
                <a:extLst>
                  <a:ext uri="{FF2B5EF4-FFF2-40B4-BE49-F238E27FC236}">
                    <a16:creationId xmlns:a16="http://schemas.microsoft.com/office/drawing/2014/main" id="{6375584E-301D-5669-D57A-E51F52E27AFE}"/>
                  </a:ext>
                </a:extLst>
              </p:cNvPr>
              <p:cNvSpPr/>
              <p:nvPr/>
            </p:nvSpPr>
            <p:spPr>
              <a:xfrm>
                <a:off x="7147483" y="4509109"/>
                <a:ext cx="178886" cy="569526"/>
              </a:xfrm>
              <a:prstGeom prst="moon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CH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541F782A-BDAD-4050-5285-0A59AD223ECE}"/>
                  </a:ext>
                </a:extLst>
              </p:cNvPr>
              <p:cNvSpPr txBox="1"/>
              <p:nvPr/>
            </p:nvSpPr>
            <p:spPr>
              <a:xfrm>
                <a:off x="2918460" y="1146862"/>
                <a:ext cx="1188987" cy="307777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CH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bent</a:t>
                </a:r>
                <a:r>
                  <a:rPr kumimoji="0" lang="de-CH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r=25mm</a:t>
                </a:r>
              </a:p>
            </p:txBody>
          </p:sp>
          <p:cxnSp>
            <p:nvCxnSpPr>
              <p:cNvPr id="26" name="Gerade Verbindung mit Pfeil 25">
                <a:extLst>
                  <a:ext uri="{FF2B5EF4-FFF2-40B4-BE49-F238E27FC236}">
                    <a16:creationId xmlns:a16="http://schemas.microsoft.com/office/drawing/2014/main" id="{7C955553-FE9C-E838-5485-97C850753AE0}"/>
                  </a:ext>
                </a:extLst>
              </p:cNvPr>
              <p:cNvCxnSpPr>
                <a:cxnSpLocks/>
                <a:stCxn id="25" idx="3"/>
                <a:endCxn id="23" idx="3"/>
              </p:cNvCxnSpPr>
              <p:nvPr/>
            </p:nvCxnSpPr>
            <p:spPr>
              <a:xfrm>
                <a:off x="4107447" y="1300751"/>
                <a:ext cx="230476" cy="348585"/>
              </a:xfrm>
              <a:prstGeom prst="straightConnector1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25EA1064-E0E0-C7AC-62C3-B98428E58BD1}"/>
                </a:ext>
              </a:extLst>
            </p:cNvPr>
            <p:cNvSpPr txBox="1"/>
            <p:nvPr/>
          </p:nvSpPr>
          <p:spPr>
            <a:xfrm>
              <a:off x="7724606" y="2778895"/>
              <a:ext cx="3260829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800" b="0" i="0" u="sng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Voltage</a:t>
              </a:r>
              <a:r>
                <a:rPr kumimoji="0" lang="de-CH" sz="1800" b="0" i="0" u="sng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Pairs: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LTS 1: 	</a:t>
              </a:r>
              <a:r>
                <a:rPr kumimoji="0" lang="de-CH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  <a:latin typeface="Calibri" panose="020F0502020204030204"/>
                </a:rPr>
                <a:t>V1-2; V2-3;   V1-3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LTS 2: 	</a:t>
              </a:r>
              <a:r>
                <a:rPr kumimoji="0" lang="de-CH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 panose="020F0502020204030204"/>
                </a:rPr>
                <a:t>V8-9;  V9-10; V8-9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HTS: 	</a:t>
              </a:r>
              <a:r>
                <a:rPr kumimoji="0" lang="de-CH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  <a:latin typeface="Calibri" panose="020F0502020204030204"/>
                </a:rPr>
                <a:t>V4</a:t>
              </a:r>
              <a:r>
                <a:rPr kumimoji="0" lang="de-CH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 panose="020F0502020204030204"/>
                </a:rPr>
                <a:t>-6;</a:t>
              </a:r>
              <a:r>
                <a:rPr kumimoji="0" lang="de-CH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</a:t>
              </a:r>
              <a:r>
                <a:rPr kumimoji="0" lang="de-CH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  <a:latin typeface="Calibri" panose="020F0502020204030204"/>
                </a:rPr>
                <a:t>V5</a:t>
              </a:r>
              <a:r>
                <a:rPr kumimoji="0" lang="de-CH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 panose="020F0502020204030204"/>
                </a:rPr>
                <a:t>-7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R_1Joint: 	</a:t>
              </a:r>
              <a:r>
                <a:rPr kumimoji="0" lang="de-CH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  <a:latin typeface="Calibri" panose="020F0502020204030204"/>
                </a:rPr>
                <a:t>V2-4; V3-5; </a:t>
              </a:r>
              <a:r>
                <a:rPr kumimoji="0" lang="de-CH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 panose="020F0502020204030204"/>
                </a:rPr>
                <a:t>V6-8; V7-9;</a:t>
              </a:r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D4B0B6B-2F2B-B186-1B2B-0A02CDD271EB}"/>
                </a:ext>
              </a:extLst>
            </p:cNvPr>
            <p:cNvSpPr/>
            <p:nvPr/>
          </p:nvSpPr>
          <p:spPr>
            <a:xfrm>
              <a:off x="1102276" y="1911846"/>
              <a:ext cx="357429" cy="37709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</a:t>
              </a: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6B6CCFC-8E13-2491-C6D0-9F8A7EE06F26}"/>
                </a:ext>
              </a:extLst>
            </p:cNvPr>
            <p:cNvSpPr/>
            <p:nvPr/>
          </p:nvSpPr>
          <p:spPr>
            <a:xfrm>
              <a:off x="11109982" y="4305373"/>
              <a:ext cx="357429" cy="37709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</a:t>
              </a:r>
            </a:p>
          </p:txBody>
        </p:sp>
        <p:pic>
          <p:nvPicPr>
            <p:cNvPr id="12" name="Grafik 11" descr="Ein Bild, das Schwarz, Dunkelheit enthält.&#10;&#10;Automatisch generierte Beschreibung">
              <a:extLst>
                <a:ext uri="{FF2B5EF4-FFF2-40B4-BE49-F238E27FC236}">
                  <a16:creationId xmlns:a16="http://schemas.microsoft.com/office/drawing/2014/main" id="{FB08EE73-D77A-FCD3-773B-DD9C2FDFDA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5241" y="2870820"/>
              <a:ext cx="2588054" cy="1681958"/>
            </a:xfrm>
            <a:prstGeom prst="rect">
              <a:avLst/>
            </a:prstGeom>
          </p:spPr>
        </p:pic>
      </p:grpSp>
      <p:pic>
        <p:nvPicPr>
          <p:cNvPr id="39" name="Grafik 38">
            <a:extLst>
              <a:ext uri="{FF2B5EF4-FFF2-40B4-BE49-F238E27FC236}">
                <a16:creationId xmlns:a16="http://schemas.microsoft.com/office/drawing/2014/main" id="{93F94380-99BF-8CD7-D28A-0794AE050F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7F13DF7F-A3F4-986A-8CF1-0F6CA2F90F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581906" y="268832"/>
            <a:ext cx="1817441" cy="70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147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Splice V2 </a:t>
            </a:r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–HTS</a:t>
            </a:r>
            <a:r>
              <a:rPr lang="en-GB" noProof="0" dirty="0"/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962042"/>
            <a:ext cx="10895095" cy="4861241"/>
          </a:xfrm>
        </p:spPr>
        <p:txBody>
          <a:bodyPr/>
          <a:lstStyle/>
          <a:p>
            <a:r>
              <a:rPr lang="en-GB" b="1" dirty="0"/>
              <a:t>Test &amp; 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Tried to reach 2kA with different ramp rates (10As, 50As, 100As, 200As)</a:t>
            </a:r>
          </a:p>
          <a:p>
            <a:endParaRPr lang="en-GB" b="1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6858E-ACEB-48F0-9026-E82D3925330F}" type="datetime1">
              <a:rPr lang="de-CH" smtClean="0"/>
              <a:t>14.01.2025</a:t>
            </a:fld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11</a:t>
            </a:fld>
            <a:endParaRPr lang="de-CH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4C9CAE3-78BC-9741-BF28-D605C416B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398" y="1670030"/>
            <a:ext cx="5843475" cy="467353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E376647-F4AA-FF81-09F6-9BCCA6F72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98104"/>
            <a:ext cx="5492364" cy="4535035"/>
          </a:xfrm>
          <a:prstGeom prst="rect">
            <a:avLst/>
          </a:prstGeom>
        </p:spPr>
      </p:pic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A748E47D-FFEA-3B51-054F-420080E33676}"/>
              </a:ext>
            </a:extLst>
          </p:cNvPr>
          <p:cNvSpPr txBox="1">
            <a:spLocks/>
          </p:cNvSpPr>
          <p:nvPr/>
        </p:nvSpPr>
        <p:spPr>
          <a:xfrm>
            <a:off x="1614487" y="6404573"/>
            <a:ext cx="896461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PSI Center for Accelerator Science and Engineering	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A.Stampfli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, </a:t>
            </a:r>
            <a:r>
              <a:rPr lang="en-GB" dirty="0"/>
              <a:t>(</a:t>
            </a:r>
            <a:r>
              <a:rPr lang="de-CH" sz="1000" dirty="0" err="1"/>
              <a:t>Courtesy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  <a:r>
              <a:rPr lang="de-CH" sz="1000" dirty="0"/>
              <a:t>M. Duda)</a:t>
            </a:r>
            <a:r>
              <a:rPr lang="en-US" dirty="0"/>
              <a:t> </a:t>
            </a:r>
            <a:endParaRPr lang="en-GB" noProof="0" dirty="0">
              <a:highlight>
                <a:srgbClr val="FFFF00"/>
              </a:highlight>
            </a:endParaRPr>
          </a:p>
          <a:p>
            <a:endParaRPr lang="de-CH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62E1034-792C-B029-D0BB-9008C8D153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91E5BA82-0E82-3A63-CB38-70C5E009DA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7581906" y="268832"/>
            <a:ext cx="1817441" cy="70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182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Splice V2 </a:t>
            </a:r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–HTS</a:t>
            </a:r>
            <a:r>
              <a:rPr lang="en-GB" noProof="0" dirty="0"/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962042"/>
            <a:ext cx="10895095" cy="4861241"/>
          </a:xfrm>
        </p:spPr>
        <p:txBody>
          <a:bodyPr/>
          <a:lstStyle/>
          <a:p>
            <a:r>
              <a:rPr lang="en-GB" b="1" dirty="0"/>
              <a:t>Test &amp; 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Tried to reach 2kA with different ramp rates (10As, 50As, 100As, 200As)</a:t>
            </a:r>
          </a:p>
          <a:p>
            <a:endParaRPr lang="en-GB" b="1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6858E-ACEB-48F0-9026-E82D3925330F}" type="datetime1">
              <a:rPr lang="de-CH" smtClean="0"/>
              <a:t>14.01.2025</a:t>
            </a:fld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12</a:t>
            </a:fld>
            <a:endParaRPr lang="de-CH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94E80D8-CBB4-0292-231F-4AF1D7275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579" y="1772486"/>
            <a:ext cx="5390406" cy="4607928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7AC69177-4BFC-35F0-1A21-7139464AC9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2873" y="1772486"/>
            <a:ext cx="5390407" cy="4529908"/>
          </a:xfrm>
          <a:prstGeom prst="rect">
            <a:avLst/>
          </a:prstGeom>
        </p:spPr>
      </p:pic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91DDCDC0-A855-E6C9-CE75-30E0CB714C49}"/>
              </a:ext>
            </a:extLst>
          </p:cNvPr>
          <p:cNvSpPr txBox="1">
            <a:spLocks/>
          </p:cNvSpPr>
          <p:nvPr/>
        </p:nvSpPr>
        <p:spPr>
          <a:xfrm>
            <a:off x="1614487" y="6404573"/>
            <a:ext cx="896461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PSI Center for Accelerator Science and Engineering	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A.Stampfli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  <a:r>
              <a:rPr lang="en-GB" dirty="0"/>
              <a:t>( Courtesy </a:t>
            </a:r>
            <a:r>
              <a:rPr lang="de-CH" sz="1000" dirty="0"/>
              <a:t>M. Duda)</a:t>
            </a:r>
            <a:r>
              <a:rPr lang="en-US" dirty="0"/>
              <a:t> </a:t>
            </a:r>
            <a:endParaRPr lang="en-GB" noProof="0" dirty="0">
              <a:highlight>
                <a:srgbClr val="FFFF00"/>
              </a:highlight>
            </a:endParaRPr>
          </a:p>
          <a:p>
            <a:endParaRPr lang="de-CH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D46A208-B6AF-0E7E-90AC-3634BEA1B9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D38AC11-D30D-94BC-DE0E-315493DF90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7581906" y="268832"/>
            <a:ext cx="1817441" cy="709938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CFA5403B-7C03-EDAF-8EDC-84ABD3CC9027}"/>
              </a:ext>
            </a:extLst>
          </p:cNvPr>
          <p:cNvSpPr/>
          <p:nvPr/>
        </p:nvSpPr>
        <p:spPr>
          <a:xfrm>
            <a:off x="8993583" y="4598807"/>
            <a:ext cx="2014880" cy="62666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99178DC0-023A-EB81-6BA1-72AE164ED8A4}"/>
                  </a:ext>
                </a:extLst>
              </p:cNvPr>
              <p:cNvSpPr txBox="1"/>
              <p:nvPr/>
            </p:nvSpPr>
            <p:spPr>
              <a:xfrm>
                <a:off x="9080739" y="4747512"/>
                <a:ext cx="1840568" cy="3292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CH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de-CH" sz="2000" b="0" i="1" smtClean="0">
                              <a:latin typeface="Cambria Math" panose="02040503050406030204" pitchFamily="18" charset="0"/>
                            </a:rPr>
                            <m:t>𝐽𝑜𝑖𝑛𝑡</m:t>
                          </m:r>
                          <m:r>
                            <a:rPr lang="de-CH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de-CH" sz="2000" b="0" i="1" smtClean="0">
                          <a:latin typeface="Cambria Math" panose="02040503050406030204" pitchFamily="18" charset="0"/>
                        </a:rPr>
                        <m:t>=97 </m:t>
                      </m:r>
                      <m:r>
                        <a:rPr lang="de-CH" sz="20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l-GR" sz="2000" b="0" i="1" smtClean="0">
                          <a:latin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99178DC0-023A-EB81-6BA1-72AE164ED8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0739" y="4747512"/>
                <a:ext cx="1840568" cy="329257"/>
              </a:xfrm>
              <a:prstGeom prst="rect">
                <a:avLst/>
              </a:prstGeom>
              <a:blipFill>
                <a:blip r:embed="rId6"/>
                <a:stretch>
                  <a:fillRect l="-2980" r="-2980" b="-2777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7648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Splice V3 HTS - HTS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962042"/>
            <a:ext cx="4373979" cy="486124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By Julia Haack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HTS to HTS Splice at 4K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Maybe with heaters</a:t>
            </a:r>
          </a:p>
          <a:p>
            <a:endParaRPr lang="en-GB" b="1" dirty="0"/>
          </a:p>
          <a:p>
            <a:r>
              <a:rPr lang="en-GB" b="1" dirty="0"/>
              <a:t>Improvements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Temperature</a:t>
            </a:r>
            <a:r>
              <a:rPr lang="de-CH" dirty="0"/>
              <a:t> </a:t>
            </a:r>
            <a:r>
              <a:rPr lang="de-CH" dirty="0" err="1"/>
              <a:t>sensor</a:t>
            </a:r>
            <a:r>
              <a:rPr lang="de-CH" dirty="0"/>
              <a:t> </a:t>
            </a:r>
            <a:r>
              <a:rPr lang="de-CH" dirty="0" err="1"/>
              <a:t>directly</a:t>
            </a:r>
            <a:r>
              <a:rPr lang="de-CH" dirty="0"/>
              <a:t> </a:t>
            </a:r>
            <a:r>
              <a:rPr lang="de-CH" dirty="0" err="1"/>
              <a:t>onto</a:t>
            </a:r>
            <a:r>
              <a:rPr lang="de-CH" dirty="0"/>
              <a:t> HTS Tapes </a:t>
            </a:r>
            <a:r>
              <a:rPr lang="de-CH" dirty="0" err="1"/>
              <a:t>from</a:t>
            </a:r>
            <a:r>
              <a:rPr lang="de-CH" dirty="0"/>
              <a:t> </a:t>
            </a:r>
            <a:r>
              <a:rPr lang="de-CH" dirty="0" err="1"/>
              <a:t>bottom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produced</a:t>
            </a:r>
            <a:r>
              <a:rPr lang="de-CH" dirty="0"/>
              <a:t>…</a:t>
            </a:r>
          </a:p>
          <a:p>
            <a:endParaRPr lang="en-GB" dirty="0"/>
          </a:p>
          <a:p>
            <a:endParaRPr lang="en-GB" b="1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6858E-ACEB-48F0-9026-E82D3925330F}" type="datetime1">
              <a:rPr lang="de-CH" smtClean="0"/>
              <a:t>14.01.2025</a:t>
            </a:fld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13</a:t>
            </a:fld>
            <a:endParaRPr lang="de-CH" dirty="0"/>
          </a:p>
        </p:txBody>
      </p:sp>
      <p:pic>
        <p:nvPicPr>
          <p:cNvPr id="7" name="Grafik 6" descr="Ein Bild, das Schaltung, Elektronik, Elektrische Leitungen, Elektronisches Bauteil enthält.&#10;&#10;Automatisch generierte Beschreibung">
            <a:extLst>
              <a:ext uri="{FF2B5EF4-FFF2-40B4-BE49-F238E27FC236}">
                <a16:creationId xmlns:a16="http://schemas.microsoft.com/office/drawing/2014/main" id="{C354932E-7EC7-C83E-9687-358F5D144F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666" y="1088740"/>
            <a:ext cx="3428545" cy="455353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AFC0299-4EA4-3B91-5B3C-4F6A83A752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25" r="23833"/>
          <a:stretch/>
        </p:blipFill>
        <p:spPr bwMode="auto">
          <a:xfrm>
            <a:off x="6312570" y="1670030"/>
            <a:ext cx="1620253" cy="385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3F18449B-B286-0BBC-B188-1CCCBAD462DD}"/>
              </a:ext>
            </a:extLst>
          </p:cNvPr>
          <p:cNvSpPr/>
          <p:nvPr/>
        </p:nvSpPr>
        <p:spPr>
          <a:xfrm>
            <a:off x="8816155" y="3673641"/>
            <a:ext cx="497306" cy="47324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FF532FDA-C9CE-45BD-E241-D7A2FCD11448}"/>
              </a:ext>
            </a:extLst>
          </p:cNvPr>
          <p:cNvSpPr/>
          <p:nvPr/>
        </p:nvSpPr>
        <p:spPr>
          <a:xfrm>
            <a:off x="7303678" y="3597233"/>
            <a:ext cx="497306" cy="473243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CF34D030-2092-852A-C6B9-3AA6ACE612FB}"/>
              </a:ext>
            </a:extLst>
          </p:cNvPr>
          <p:cNvCxnSpPr>
            <a:stCxn id="9" idx="6"/>
            <a:endCxn id="8" idx="2"/>
          </p:cNvCxnSpPr>
          <p:nvPr/>
        </p:nvCxnSpPr>
        <p:spPr>
          <a:xfrm>
            <a:off x="7800984" y="3833855"/>
            <a:ext cx="1015171" cy="76408"/>
          </a:xfrm>
          <a:prstGeom prst="straightConnector1">
            <a:avLst/>
          </a:prstGeom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7D10B79B-3396-5682-AAFA-F3B66BD71BFB}"/>
              </a:ext>
            </a:extLst>
          </p:cNvPr>
          <p:cNvSpPr txBox="1">
            <a:spLocks/>
          </p:cNvSpPr>
          <p:nvPr/>
        </p:nvSpPr>
        <p:spPr>
          <a:xfrm>
            <a:off x="1614487" y="6404573"/>
            <a:ext cx="896461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PSI Center for Accelerator Science and Engineering	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A.Stampfli</a:t>
            </a:r>
            <a:r>
              <a:rPr lang="en-US" dirty="0">
                <a:latin typeface="Aptos"/>
              </a:rPr>
              <a:t> </a:t>
            </a:r>
            <a:r>
              <a:rPr lang="en-GB" dirty="0"/>
              <a:t>(</a:t>
            </a:r>
            <a:r>
              <a:rPr lang="de-CH" sz="1000" dirty="0" err="1"/>
              <a:t>Courtesy</a:t>
            </a:r>
            <a:r>
              <a:rPr lang="de-CH" sz="1000" dirty="0"/>
              <a:t> </a:t>
            </a:r>
            <a:r>
              <a:rPr lang="en-US" dirty="0"/>
              <a:t>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D. M. Araujo, </a:t>
            </a:r>
            <a:r>
              <a:rPr lang="de-CH" sz="1000" dirty="0"/>
              <a:t>M. Duda, </a:t>
            </a:r>
            <a:r>
              <a:rPr lang="de-CH" sz="1000" dirty="0" err="1"/>
              <a:t>C.Müller</a:t>
            </a:r>
            <a:r>
              <a:rPr lang="de-CH" sz="1000" dirty="0"/>
              <a:t>)</a:t>
            </a:r>
            <a:r>
              <a:rPr lang="en-US" dirty="0"/>
              <a:t> </a:t>
            </a:r>
            <a:endParaRPr lang="en-GB" noProof="0" dirty="0">
              <a:highlight>
                <a:srgbClr val="FFFF00"/>
              </a:highlight>
            </a:endParaRPr>
          </a:p>
          <a:p>
            <a:endParaRPr lang="de-CH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6EC8BA9-10C9-0CC0-553A-7F792AA51B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E757951A-0527-330C-8BB8-4D5D114C96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7581906" y="268832"/>
            <a:ext cx="1817441" cy="70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705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Conclusion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962042"/>
            <a:ext cx="10614358" cy="486124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NbTi</a:t>
            </a:r>
            <a:r>
              <a:rPr lang="en-GB" dirty="0"/>
              <a:t> worked well for SubSMCC1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HTS Splices 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needed for HTS subscale Magnet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maybe easier if coils </a:t>
            </a:r>
            <a:r>
              <a:rPr lang="de-CH" dirty="0"/>
              <a:t>1-4/2-3 </a:t>
            </a:r>
            <a:r>
              <a:rPr lang="de-CH" dirty="0" err="1"/>
              <a:t>or</a:t>
            </a:r>
            <a:r>
              <a:rPr lang="de-CH" dirty="0"/>
              <a:t> 1-3/2-4 </a:t>
            </a:r>
            <a:r>
              <a:rPr lang="de-CH" dirty="0" err="1"/>
              <a:t>need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connected</a:t>
            </a:r>
            <a:endParaRPr lang="de-CH" dirty="0"/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de-CH" dirty="0"/>
              <a:t>Need </a:t>
            </a:r>
            <a:r>
              <a:rPr lang="de-CH" dirty="0" err="1"/>
              <a:t>less</a:t>
            </a:r>
            <a:r>
              <a:rPr lang="de-CH" dirty="0"/>
              <a:t> </a:t>
            </a:r>
            <a:r>
              <a:rPr lang="de-CH" dirty="0" err="1"/>
              <a:t>space</a:t>
            </a:r>
            <a:endParaRPr lang="de-CH" dirty="0"/>
          </a:p>
          <a:p>
            <a:pPr lvl="1" indent="0">
              <a:buNone/>
            </a:pPr>
            <a:r>
              <a:rPr lang="de-CH" dirty="0"/>
              <a:t>=&gt; </a:t>
            </a:r>
            <a:r>
              <a:rPr lang="de-CH" dirty="0" err="1"/>
              <a:t>with</a:t>
            </a:r>
            <a:r>
              <a:rPr lang="de-CH" dirty="0"/>
              <a:t> 10 As </a:t>
            </a:r>
            <a:r>
              <a:rPr lang="de-CH" dirty="0" err="1"/>
              <a:t>ramping</a:t>
            </a:r>
            <a:r>
              <a:rPr lang="de-CH" dirty="0"/>
              <a:t> rate and 2x 4mm </a:t>
            </a:r>
            <a:r>
              <a:rPr lang="de-CH" dirty="0" err="1"/>
              <a:t>low</a:t>
            </a:r>
            <a:r>
              <a:rPr lang="de-CH" dirty="0"/>
              <a:t> grade HTS Tapes </a:t>
            </a:r>
            <a:r>
              <a:rPr lang="de-CH" dirty="0" err="1"/>
              <a:t>reached</a:t>
            </a:r>
            <a:r>
              <a:rPr lang="de-CH" dirty="0"/>
              <a:t> 1730 A (</a:t>
            </a:r>
            <a:r>
              <a:rPr lang="de-CH" dirty="0" err="1"/>
              <a:t>Cryocooled</a:t>
            </a:r>
            <a:r>
              <a:rPr lang="de-CH" dirty="0"/>
              <a:t>)</a:t>
            </a:r>
          </a:p>
          <a:p>
            <a:pPr marL="594900" lvl="1" indent="-342900"/>
            <a:r>
              <a:rPr lang="de-CH" dirty="0" err="1"/>
              <a:t>Could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upscaled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10…20… kA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For SMACC1: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NbTi</a:t>
            </a:r>
            <a:r>
              <a:rPr lang="en-GB" dirty="0"/>
              <a:t> or HTS Splice possible</a:t>
            </a:r>
          </a:p>
          <a:p>
            <a:endParaRPr lang="en-GB" b="1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6858E-ACEB-48F0-9026-E82D3925330F}" type="datetime1">
              <a:rPr lang="de-CH" smtClean="0"/>
              <a:t>14.01.2025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Accelerator Science and Engineering		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A.Stampfli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  <a:r>
              <a:rPr lang="en-GB" dirty="0"/>
              <a:t>(</a:t>
            </a:r>
            <a:r>
              <a:rPr lang="de-CH" sz="1000" dirty="0" err="1"/>
              <a:t>Courtesy</a:t>
            </a:r>
            <a:r>
              <a:rPr lang="de-CH" sz="1000" dirty="0"/>
              <a:t>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D. M. Araujo</a:t>
            </a:r>
            <a:r>
              <a:rPr lang="de-CH" sz="1000" dirty="0"/>
              <a:t>)</a:t>
            </a:r>
            <a:r>
              <a:rPr lang="en-US" dirty="0"/>
              <a:t> 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14</a:t>
            </a:fld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4EC1533-32C8-7AEF-11B2-ADA1EF42F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74A19F2-CA94-9871-04BB-E6DD2A45EF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581906" y="268832"/>
            <a:ext cx="1817441" cy="70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799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lain"/>
            </a:pPr>
            <a:r>
              <a:rPr lang="en-GB" dirty="0"/>
              <a:t>SubMCC1 Splices </a:t>
            </a:r>
            <a:endParaRPr lang="en-GB" noProof="0" dirty="0"/>
          </a:p>
          <a:p>
            <a:pPr marL="457200" indent="-457200">
              <a:buAutoNum type="arabicPlain"/>
            </a:pPr>
            <a:r>
              <a:rPr lang="en-GB" dirty="0"/>
              <a:t>Splice V1 </a:t>
            </a:r>
            <a:r>
              <a:rPr lang="en-GB" dirty="0" err="1"/>
              <a:t>NbTi</a:t>
            </a:r>
            <a:r>
              <a:rPr lang="en-GB" dirty="0"/>
              <a:t> – HTS</a:t>
            </a:r>
          </a:p>
          <a:p>
            <a:pPr marL="457200" indent="-457200">
              <a:buAutoNum type="arabicPlain"/>
            </a:pPr>
            <a:r>
              <a:rPr lang="en-GB" dirty="0"/>
              <a:t>Splice V2 Nb</a:t>
            </a:r>
            <a:r>
              <a:rPr lang="en-GB" baseline="-25000" dirty="0"/>
              <a:t>3</a:t>
            </a:r>
            <a:r>
              <a:rPr lang="en-GB" dirty="0"/>
              <a:t>Sn –HTS</a:t>
            </a:r>
          </a:p>
          <a:p>
            <a:pPr marL="457200" indent="-457200">
              <a:buAutoNum type="arabicPlain"/>
            </a:pPr>
            <a:r>
              <a:rPr lang="en-GB" dirty="0"/>
              <a:t>Splice V3 HTS - HTS</a:t>
            </a:r>
          </a:p>
          <a:p>
            <a:pPr marL="457200" indent="-457200">
              <a:buAutoNum type="arabicPlain"/>
            </a:pPr>
            <a:r>
              <a:rPr lang="en-GB" noProof="0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DFE4-231E-42C7-ABC5-9AF2A9ED731C}" type="datetime1">
              <a:rPr lang="de-CH" smtClean="0"/>
              <a:t>14.01.2025</a:t>
            </a:fld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8824426C-C3B7-CA56-6877-AA3D31FF17F3}"/>
              </a:ext>
            </a:extLst>
          </p:cNvPr>
          <p:cNvSpPr txBox="1">
            <a:spLocks/>
          </p:cNvSpPr>
          <p:nvPr/>
        </p:nvSpPr>
        <p:spPr>
          <a:xfrm>
            <a:off x="1614487" y="6404573"/>
            <a:ext cx="896461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PSI Center for Accelerator Science and Engineering	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A.Stampfli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, </a:t>
            </a:r>
            <a:r>
              <a:rPr lang="en-GB" dirty="0"/>
              <a:t>(</a:t>
            </a:r>
            <a:r>
              <a:rPr lang="de-CH" sz="1000" dirty="0" err="1"/>
              <a:t>Courtesy</a:t>
            </a:r>
            <a:r>
              <a:rPr lang="de-CH" sz="1000" dirty="0"/>
              <a:t> </a:t>
            </a:r>
            <a:r>
              <a:rPr lang="en-US" dirty="0"/>
              <a:t>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D. M. Araujo, </a:t>
            </a:r>
            <a:r>
              <a:rPr lang="de-CH" sz="1000" dirty="0"/>
              <a:t>M. Duda, </a:t>
            </a:r>
            <a:r>
              <a:rPr lang="de-CH" sz="1000" dirty="0" err="1"/>
              <a:t>T.Michlmayr</a:t>
            </a:r>
            <a:r>
              <a:rPr lang="de-CH" sz="1000" dirty="0"/>
              <a:t>, </a:t>
            </a:r>
            <a:r>
              <a:rPr lang="de-CH" sz="1000" dirty="0" err="1"/>
              <a:t>A.Brem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, </a:t>
            </a:r>
            <a:r>
              <a:rPr lang="de-CH" sz="1000" dirty="0" err="1"/>
              <a:t>C.Müller</a:t>
            </a:r>
            <a:r>
              <a:rPr lang="de-CH" sz="1000" dirty="0"/>
              <a:t>, </a:t>
            </a:r>
            <a:r>
              <a:rPr lang="de-CH" sz="1000" dirty="0" err="1"/>
              <a:t>H.Rodrigues</a:t>
            </a:r>
            <a:r>
              <a:rPr lang="de-CH" sz="1000" dirty="0"/>
              <a:t>)</a:t>
            </a:r>
            <a:r>
              <a:rPr lang="en-US" dirty="0"/>
              <a:t> </a:t>
            </a:r>
            <a:endParaRPr lang="en-GB" noProof="0" dirty="0">
              <a:highlight>
                <a:srgbClr val="FFFF00"/>
              </a:highlight>
            </a:endParaRPr>
          </a:p>
          <a:p>
            <a:endParaRPr lang="de-CH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C6B320D-5B7B-91BA-39C6-D1F445D0C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192F702-6DEE-97CA-4465-AB83D4F2B6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581906" y="268832"/>
            <a:ext cx="1817441" cy="70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10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4776561" cy="810444"/>
          </a:xfrm>
        </p:spPr>
        <p:txBody>
          <a:bodyPr/>
          <a:lstStyle/>
          <a:p>
            <a:r>
              <a:rPr lang="en-GB" dirty="0"/>
              <a:t>SubMCC1 outer Splice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4776561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2 </a:t>
            </a:r>
            <a:r>
              <a:rPr lang="en-GB" noProof="0" dirty="0" err="1"/>
              <a:t>NbTi</a:t>
            </a:r>
            <a:r>
              <a:rPr lang="en-GB" noProof="0" dirty="0"/>
              <a:t> Cables </a:t>
            </a:r>
            <a:r>
              <a:rPr lang="en-GB" noProof="0" dirty="0" err="1"/>
              <a:t>pretinned</a:t>
            </a: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Soldered by Tooling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DFE4-231E-42C7-ABC5-9AF2A9ED731C}" type="datetime1">
              <a:rPr lang="de-CH" smtClean="0"/>
              <a:t>14.01.2025</a:t>
            </a:fld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  <p:pic>
        <p:nvPicPr>
          <p:cNvPr id="12" name="Grafik 11" descr="Ein Bild, das Im Haus, Werkzeug, Metall, Hebel enthält.&#10;&#10;Automatisch generierte Beschreibung">
            <a:extLst>
              <a:ext uri="{FF2B5EF4-FFF2-40B4-BE49-F238E27FC236}">
                <a16:creationId xmlns:a16="http://schemas.microsoft.com/office/drawing/2014/main" id="{FFF6EA7E-66F4-06E8-E1B3-DE2FF88925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0" r="6392"/>
          <a:stretch/>
        </p:blipFill>
        <p:spPr>
          <a:xfrm rot="16200000">
            <a:off x="1923511" y="1571563"/>
            <a:ext cx="2592387" cy="5105397"/>
          </a:xfrm>
          <a:prstGeom prst="rect">
            <a:avLst/>
          </a:prstGeom>
        </p:spPr>
      </p:pic>
      <p:pic>
        <p:nvPicPr>
          <p:cNvPr id="7" name="Grafik 6" descr="Ein Bild, das Werkzeug, Pfeife Flöte Rohr, Maschine, Bautechnik enthält.&#10;&#10;Automatisch generierte Beschreibung">
            <a:extLst>
              <a:ext uri="{FF2B5EF4-FFF2-40B4-BE49-F238E27FC236}">
                <a16:creationId xmlns:a16="http://schemas.microsoft.com/office/drawing/2014/main" id="{A9F4C047-B752-4BF2-A2BC-B82BDAAE78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0" t="16028"/>
          <a:stretch/>
        </p:blipFill>
        <p:spPr>
          <a:xfrm rot="16200000">
            <a:off x="7398936" y="2079318"/>
            <a:ext cx="3093738" cy="409238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DD2BDBC-C098-FF84-3D0C-558D065DEE6B}"/>
              </a:ext>
            </a:extLst>
          </p:cNvPr>
          <p:cNvSpPr txBox="1">
            <a:spLocks/>
          </p:cNvSpPr>
          <p:nvPr/>
        </p:nvSpPr>
        <p:spPr>
          <a:xfrm>
            <a:off x="6486524" y="1180152"/>
            <a:ext cx="4776561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Lead Splice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20C19A1-B7C6-0047-1D1B-4136918698C0}"/>
              </a:ext>
            </a:extLst>
          </p:cNvPr>
          <p:cNvSpPr txBox="1">
            <a:spLocks/>
          </p:cNvSpPr>
          <p:nvPr/>
        </p:nvSpPr>
        <p:spPr>
          <a:xfrm>
            <a:off x="6486524" y="1758060"/>
            <a:ext cx="4776561" cy="46446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8425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Same procedure</a:t>
            </a:r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EECF0397-EA1A-95F1-4DD1-0F40B2E6100D}"/>
              </a:ext>
            </a:extLst>
          </p:cNvPr>
          <p:cNvSpPr txBox="1">
            <a:spLocks/>
          </p:cNvSpPr>
          <p:nvPr/>
        </p:nvSpPr>
        <p:spPr>
          <a:xfrm>
            <a:off x="1614487" y="6404573"/>
            <a:ext cx="896461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PSI Center for Accelerator Science and Engineering	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A.Stampfli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, </a:t>
            </a:r>
            <a:r>
              <a:rPr lang="en-GB" dirty="0"/>
              <a:t>(</a:t>
            </a:r>
            <a:r>
              <a:rPr lang="de-CH" sz="1000" dirty="0" err="1"/>
              <a:t>Courtesy</a:t>
            </a:r>
            <a:r>
              <a:rPr lang="de-CH" sz="1000" dirty="0"/>
              <a:t> </a:t>
            </a:r>
            <a:r>
              <a:rPr lang="en-US" dirty="0"/>
              <a:t> </a:t>
            </a:r>
            <a:r>
              <a:rPr lang="de-CH" sz="1000" dirty="0" err="1"/>
              <a:t>T.Michlmayr</a:t>
            </a:r>
            <a:r>
              <a:rPr lang="de-CH" sz="1000" dirty="0"/>
              <a:t>)</a:t>
            </a:r>
            <a:r>
              <a:rPr lang="en-US" dirty="0"/>
              <a:t> </a:t>
            </a:r>
            <a:endParaRPr lang="en-GB" noProof="0" dirty="0">
              <a:highlight>
                <a:srgbClr val="FFFF00"/>
              </a:highlight>
            </a:endParaRPr>
          </a:p>
          <a:p>
            <a:endParaRPr lang="de-CH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0BF26E6F-0FEE-BF47-393B-37C915A7DD45}"/>
              </a:ext>
            </a:extLst>
          </p:cNvPr>
          <p:cNvSpPr/>
          <p:nvPr/>
        </p:nvSpPr>
        <p:spPr>
          <a:xfrm>
            <a:off x="8043621" y="4316278"/>
            <a:ext cx="1914041" cy="263472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13658D47-3D5D-8220-1ED8-F2D66C17B93B}"/>
              </a:ext>
            </a:extLst>
          </p:cNvPr>
          <p:cNvSpPr/>
          <p:nvPr/>
        </p:nvSpPr>
        <p:spPr>
          <a:xfrm>
            <a:off x="8043620" y="4581064"/>
            <a:ext cx="1914041" cy="263472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9" name="Geschweifte Klammer links 18">
            <a:extLst>
              <a:ext uri="{FF2B5EF4-FFF2-40B4-BE49-F238E27FC236}">
                <a16:creationId xmlns:a16="http://schemas.microsoft.com/office/drawing/2014/main" id="{5E31E617-356A-6654-08E2-198A41037ADB}"/>
              </a:ext>
            </a:extLst>
          </p:cNvPr>
          <p:cNvSpPr/>
          <p:nvPr/>
        </p:nvSpPr>
        <p:spPr>
          <a:xfrm rot="5400000">
            <a:off x="8859133" y="3161403"/>
            <a:ext cx="326834" cy="1870220"/>
          </a:xfrm>
          <a:prstGeom prst="leftBrac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5B7B397-43A2-0785-5688-D7F423E8F8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DB7680B7-5BDB-B3CA-0EBB-E2514D7F15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7581906" y="268832"/>
            <a:ext cx="1817441" cy="70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04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/>
              <a:t>SubSMCC1 inner Splice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DFE4-231E-42C7-ABC5-9AF2A9ED731C}" type="datetime1">
              <a:rPr lang="de-CH" smtClean="0"/>
              <a:t>14.01.2025</a:t>
            </a:fld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</a:t>
            </a:fld>
            <a:endParaRPr lang="de-CH" dirty="0"/>
          </a:p>
        </p:txBody>
      </p:sp>
      <p:pic>
        <p:nvPicPr>
          <p:cNvPr id="8" name="Grafik 7" descr="Ein Bild, das Metall, Stahl, Silber enthält.&#10;&#10;Automatisch generierte Beschreibung">
            <a:extLst>
              <a:ext uri="{FF2B5EF4-FFF2-40B4-BE49-F238E27FC236}">
                <a16:creationId xmlns:a16="http://schemas.microsoft.com/office/drawing/2014/main" id="{F8366F4B-C393-1DE7-BCEB-C68A5C32AB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691514" y="331276"/>
            <a:ext cx="2570360" cy="3413759"/>
          </a:xfrm>
          <a:prstGeom prst="rect">
            <a:avLst/>
          </a:prstGeom>
        </p:spPr>
      </p:pic>
      <p:pic>
        <p:nvPicPr>
          <p:cNvPr id="10" name="Grafik 9" descr="Ein Bild, das Werkzeug, Plastik, Im Haus enthält.&#10;&#10;Automatisch generierte Beschreibung">
            <a:extLst>
              <a:ext uri="{FF2B5EF4-FFF2-40B4-BE49-F238E27FC236}">
                <a16:creationId xmlns:a16="http://schemas.microsoft.com/office/drawing/2014/main" id="{9E5AC313-C770-6F09-0B2A-6B33281A40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00270" y="3220028"/>
            <a:ext cx="2570360" cy="3413759"/>
          </a:xfrm>
          <a:prstGeom prst="rect">
            <a:avLst/>
          </a:prstGeom>
        </p:spPr>
      </p:pic>
      <p:sp>
        <p:nvSpPr>
          <p:cNvPr id="11" name="AutoShape 2">
            <a:extLst>
              <a:ext uri="{FF2B5EF4-FFF2-40B4-BE49-F238E27FC236}">
                <a16:creationId xmlns:a16="http://schemas.microsoft.com/office/drawing/2014/main" id="{813AC59D-FFEA-D07F-B5C8-C0BC9FB402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pic>
        <p:nvPicPr>
          <p:cNvPr id="13" name="Grafik 12" descr="Ein Bild, das Auto enthält.&#10;&#10;Automatisch generierte Beschreibung">
            <a:extLst>
              <a:ext uri="{FF2B5EF4-FFF2-40B4-BE49-F238E27FC236}">
                <a16:creationId xmlns:a16="http://schemas.microsoft.com/office/drawing/2014/main" id="{B07D74AD-4540-9B8F-AECB-8A096D2E4D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570" y="878884"/>
            <a:ext cx="3413759" cy="2570360"/>
          </a:xfrm>
          <a:prstGeom prst="rect">
            <a:avLst/>
          </a:prstGeom>
        </p:spPr>
      </p:pic>
      <p:pic>
        <p:nvPicPr>
          <p:cNvPr id="22" name="Grafik 21" descr="Ein Bild, das Aluminium, Metall, Treppe, Stahl enthält.&#10;&#10;Automatisch generierte Beschreibung">
            <a:extLst>
              <a:ext uri="{FF2B5EF4-FFF2-40B4-BE49-F238E27FC236}">
                <a16:creationId xmlns:a16="http://schemas.microsoft.com/office/drawing/2014/main" id="{2B026999-4904-6B8F-4353-3A5F49E371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814" y="3547171"/>
            <a:ext cx="3413760" cy="2570361"/>
          </a:xfrm>
          <a:prstGeom prst="rect">
            <a:avLst/>
          </a:prstGeom>
        </p:spPr>
      </p:pic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443E7774-E4BF-41C0-AA87-E0CCA826522D}"/>
              </a:ext>
            </a:extLst>
          </p:cNvPr>
          <p:cNvSpPr txBox="1">
            <a:spLocks/>
          </p:cNvSpPr>
          <p:nvPr/>
        </p:nvSpPr>
        <p:spPr>
          <a:xfrm>
            <a:off x="3922187" y="1154221"/>
            <a:ext cx="3178407" cy="53091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8425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&lt;= </a:t>
            </a:r>
            <a:r>
              <a:rPr lang="en-GB" dirty="0" err="1"/>
              <a:t>Pretinning</a:t>
            </a:r>
            <a:r>
              <a:rPr lang="en-GB" dirty="0"/>
              <a:t> with Tooling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B4F9EB55-5906-EA6A-848F-932ADBDE3766}"/>
              </a:ext>
            </a:extLst>
          </p:cNvPr>
          <p:cNvSpPr txBox="1">
            <a:spLocks/>
          </p:cNvSpPr>
          <p:nvPr/>
        </p:nvSpPr>
        <p:spPr>
          <a:xfrm>
            <a:off x="4630337" y="1706721"/>
            <a:ext cx="3726180" cy="8104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8425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Protection before </a:t>
            </a:r>
            <a:r>
              <a:rPr lang="en-GB" dirty="0" err="1"/>
              <a:t>Impegration</a:t>
            </a:r>
            <a:r>
              <a:rPr lang="en-GB" dirty="0"/>
              <a:t>=&gt;</a:t>
            </a:r>
          </a:p>
          <a:p>
            <a:r>
              <a:rPr lang="en-GB" dirty="0"/>
              <a:t>Teflon Tape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993AE443-74CB-168E-5971-550C7AAE35C1}"/>
              </a:ext>
            </a:extLst>
          </p:cNvPr>
          <p:cNvSpPr txBox="1">
            <a:spLocks/>
          </p:cNvSpPr>
          <p:nvPr/>
        </p:nvSpPr>
        <p:spPr>
          <a:xfrm>
            <a:off x="3839809" y="3653190"/>
            <a:ext cx="3178407" cy="53091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8425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&lt;= Trial to demonstrate </a:t>
            </a:r>
            <a:r>
              <a:rPr lang="en-GB" dirty="0" err="1"/>
              <a:t>Wachs</a:t>
            </a:r>
            <a:r>
              <a:rPr lang="en-GB" dirty="0"/>
              <a:t> will not melt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1212825A-4327-A22E-EDF7-1F41D0169D0C}"/>
              </a:ext>
            </a:extLst>
          </p:cNvPr>
          <p:cNvSpPr txBox="1">
            <a:spLocks/>
          </p:cNvSpPr>
          <p:nvPr/>
        </p:nvSpPr>
        <p:spPr>
          <a:xfrm>
            <a:off x="4075643" y="4532210"/>
            <a:ext cx="4040714" cy="17923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8425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/>
              <a:t>Soldered after </a:t>
            </a:r>
            <a:r>
              <a:rPr lang="en-GB" dirty="0" err="1"/>
              <a:t>Impegration</a:t>
            </a:r>
            <a:r>
              <a:rPr lang="en-GB" dirty="0"/>
              <a:t>=&gt;</a:t>
            </a:r>
          </a:p>
          <a:p>
            <a:pPr algn="r"/>
            <a:endParaRPr lang="en-GB" dirty="0"/>
          </a:p>
          <a:p>
            <a:r>
              <a:rPr lang="en-GB" dirty="0"/>
              <a:t>With 2 </a:t>
            </a:r>
            <a:r>
              <a:rPr lang="en-GB" dirty="0" err="1"/>
              <a:t>pretinned</a:t>
            </a:r>
            <a:r>
              <a:rPr lang="en-GB" dirty="0"/>
              <a:t> </a:t>
            </a:r>
            <a:r>
              <a:rPr lang="en-GB" dirty="0" err="1"/>
              <a:t>NbTi</a:t>
            </a:r>
            <a:r>
              <a:rPr lang="en-GB" dirty="0"/>
              <a:t> Cables</a:t>
            </a:r>
          </a:p>
          <a:p>
            <a:r>
              <a:rPr lang="en-GB" dirty="0"/>
              <a:t>from each side, Cooling Spray and Temperature Measurement</a:t>
            </a:r>
          </a:p>
        </p:txBody>
      </p:sp>
      <p:sp>
        <p:nvSpPr>
          <p:cNvPr id="28" name="Fußzeilenplatzhalter 4">
            <a:extLst>
              <a:ext uri="{FF2B5EF4-FFF2-40B4-BE49-F238E27FC236}">
                <a16:creationId xmlns:a16="http://schemas.microsoft.com/office/drawing/2014/main" id="{D96E3088-B4B9-0094-87F9-DE2D2E439C32}"/>
              </a:ext>
            </a:extLst>
          </p:cNvPr>
          <p:cNvSpPr txBox="1">
            <a:spLocks/>
          </p:cNvSpPr>
          <p:nvPr/>
        </p:nvSpPr>
        <p:spPr>
          <a:xfrm>
            <a:off x="1614487" y="6404573"/>
            <a:ext cx="896461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PSI Center for Accelerator Science and Engineering	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A.Stampfli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, </a:t>
            </a:r>
            <a:r>
              <a:rPr lang="en-GB" dirty="0"/>
              <a:t>(</a:t>
            </a:r>
            <a:r>
              <a:rPr lang="de-CH" sz="1000" dirty="0" err="1"/>
              <a:t>Courtesy</a:t>
            </a:r>
            <a:r>
              <a:rPr lang="de-CH" sz="1000" dirty="0"/>
              <a:t> </a:t>
            </a:r>
            <a:r>
              <a:rPr lang="en-US" dirty="0"/>
              <a:t> </a:t>
            </a:r>
            <a:r>
              <a:rPr lang="de-CH" sz="1000" dirty="0" err="1"/>
              <a:t>T.Michlmayr</a:t>
            </a:r>
            <a:r>
              <a:rPr lang="de-CH" sz="1000" dirty="0"/>
              <a:t>, </a:t>
            </a:r>
            <a:r>
              <a:rPr lang="de-CH" sz="1000" dirty="0" err="1"/>
              <a:t>A.Brem</a:t>
            </a:r>
            <a:r>
              <a:rPr lang="de-CH" sz="1000" dirty="0"/>
              <a:t>)</a:t>
            </a:r>
            <a:r>
              <a:rPr lang="en-US" dirty="0"/>
              <a:t> </a:t>
            </a:r>
            <a:endParaRPr lang="en-GB" noProof="0" dirty="0">
              <a:highlight>
                <a:srgbClr val="FFFF00"/>
              </a:highlight>
            </a:endParaRPr>
          </a:p>
          <a:p>
            <a:endParaRPr lang="de-CH" dirty="0"/>
          </a:p>
        </p:txBody>
      </p:sp>
      <p:pic>
        <p:nvPicPr>
          <p:cNvPr id="29" name="Grafik 28" descr="Ein Bild, das Text, Werkzeug, Messstab Maßband, Im Haus enthält.&#10;&#10;Automatisch generierte Beschreibung">
            <a:extLst>
              <a:ext uri="{FF2B5EF4-FFF2-40B4-BE49-F238E27FC236}">
                <a16:creationId xmlns:a16="http://schemas.microsoft.com/office/drawing/2014/main" id="{4095D07C-3D9C-A1F5-CE2E-85D9F8D9766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1" t="44228" r="11532" b="43955"/>
          <a:stretch/>
        </p:blipFill>
        <p:spPr>
          <a:xfrm>
            <a:off x="8386743" y="5694811"/>
            <a:ext cx="3227064" cy="646556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30" name="Grafik 29" descr="Ein Bild, das Text, Werkzeug, Messstab Maßband, Im Haus enthält.&#10;&#10;Automatisch generierte Beschreibung">
            <a:extLst>
              <a:ext uri="{FF2B5EF4-FFF2-40B4-BE49-F238E27FC236}">
                <a16:creationId xmlns:a16="http://schemas.microsoft.com/office/drawing/2014/main" id="{504A90F0-2192-91DF-FE3B-EB9AB75B3FC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1" t="44228" r="11532" b="43955"/>
          <a:stretch/>
        </p:blipFill>
        <p:spPr>
          <a:xfrm>
            <a:off x="8332499" y="3080373"/>
            <a:ext cx="3227064" cy="646556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31" name="Geschweifte Klammer links 30">
            <a:extLst>
              <a:ext uri="{FF2B5EF4-FFF2-40B4-BE49-F238E27FC236}">
                <a16:creationId xmlns:a16="http://schemas.microsoft.com/office/drawing/2014/main" id="{AB704588-98D9-A7DC-E4D7-93554309BDD8}"/>
              </a:ext>
            </a:extLst>
          </p:cNvPr>
          <p:cNvSpPr/>
          <p:nvPr/>
        </p:nvSpPr>
        <p:spPr>
          <a:xfrm rot="16200000">
            <a:off x="9615513" y="2768327"/>
            <a:ext cx="805222" cy="2957108"/>
          </a:xfrm>
          <a:prstGeom prst="leftBrac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4" name="Geschweifte Klammer links 33">
            <a:extLst>
              <a:ext uri="{FF2B5EF4-FFF2-40B4-BE49-F238E27FC236}">
                <a16:creationId xmlns:a16="http://schemas.microsoft.com/office/drawing/2014/main" id="{93FCA326-1A99-8AD3-DC31-BD5BCF043520}"/>
              </a:ext>
            </a:extLst>
          </p:cNvPr>
          <p:cNvSpPr/>
          <p:nvPr/>
        </p:nvSpPr>
        <p:spPr>
          <a:xfrm rot="5400000">
            <a:off x="9633410" y="3756408"/>
            <a:ext cx="805222" cy="2957108"/>
          </a:xfrm>
          <a:prstGeom prst="leftBrac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54E41E8-E783-FC44-E971-A7EF6CEFC7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E6E6764-8830-4D23-1D43-DFE886E411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7581906" y="268832"/>
            <a:ext cx="1817441" cy="70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231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Splice V1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FB51E9-9F8A-4CDE-A71B-322D31AFC03B}" type="datetime1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14.01.2025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5057772" cy="4644616"/>
          </a:xfrm>
        </p:spPr>
        <p:txBody>
          <a:bodyPr/>
          <a:lstStyle/>
          <a:p>
            <a:pPr marL="0" indent="0">
              <a:buNone/>
            </a:pPr>
            <a:r>
              <a:rPr lang="en-GB" sz="2000" b="1" dirty="0"/>
              <a:t>Why HTS Splices?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HTS Subscales planned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Possibility for SMACC1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sz="2000" b="1" dirty="0"/>
              <a:t>Setup</a:t>
            </a:r>
            <a:endParaRPr lang="en-GB" sz="2000" b="1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noProof="0" dirty="0"/>
              <a:t>4mm N</a:t>
            </a:r>
            <a:r>
              <a:rPr lang="en-GB" sz="2000" dirty="0" err="1"/>
              <a:t>bTi</a:t>
            </a:r>
            <a:r>
              <a:rPr lang="en-GB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noProof="0" dirty="0"/>
              <a:t>5</a:t>
            </a:r>
            <a:r>
              <a:rPr lang="en-GB" sz="2000" dirty="0"/>
              <a:t>x 4mm </a:t>
            </a:r>
            <a:r>
              <a:rPr lang="en-GB" sz="2000" dirty="0" err="1"/>
              <a:t>pretinned</a:t>
            </a:r>
            <a:r>
              <a:rPr lang="en-GB" sz="2000" dirty="0"/>
              <a:t> HTS low grade tape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</a:t>
            </a:r>
            <a:r>
              <a:rPr lang="en-GB" sz="2000" noProof="0" dirty="0" err="1"/>
              <a:t>oldered</a:t>
            </a:r>
            <a:r>
              <a:rPr lang="en-GB" sz="2000" noProof="0" dirty="0"/>
              <a:t> with S</a:t>
            </a:r>
            <a:r>
              <a:rPr lang="en-GB" sz="2000" dirty="0" err="1"/>
              <a:t>nPb</a:t>
            </a:r>
            <a:r>
              <a:rPr lang="en-GB" sz="2000" dirty="0"/>
              <a:t> @195°C at </a:t>
            </a:r>
            <a:r>
              <a:rPr lang="en-GB" dirty="0" err="1"/>
              <a:t>h</a:t>
            </a:r>
            <a:r>
              <a:rPr lang="en-GB" sz="2000" dirty="0" err="1"/>
              <a:t>eatingplate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noProof="0" dirty="0"/>
              <a:t>12 positions for voltage taps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14 voltage measurement pairs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noProof="0" dirty="0"/>
              <a:t>2 </a:t>
            </a:r>
            <a:r>
              <a:rPr lang="en-GB" sz="2000" noProof="0" dirty="0" err="1"/>
              <a:t>cernox</a:t>
            </a:r>
            <a:r>
              <a:rPr lang="en-GB" sz="2000" noProof="0" dirty="0"/>
              <a:t> temperature sensors</a:t>
            </a:r>
          </a:p>
        </p:txBody>
      </p:sp>
      <p:pic>
        <p:nvPicPr>
          <p:cNvPr id="15" name="Bildplatzhalter 7">
            <a:extLst>
              <a:ext uri="{FF2B5EF4-FFF2-40B4-BE49-F238E27FC236}">
                <a16:creationId xmlns:a16="http://schemas.microsoft.com/office/drawing/2014/main" id="{D5EEC083-BA67-2453-6E06-67E275CC76F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9" t="27257" r="6419" b="15773"/>
          <a:stretch/>
        </p:blipFill>
        <p:spPr bwMode="auto">
          <a:xfrm>
            <a:off x="6438903" y="912967"/>
            <a:ext cx="5292724" cy="2604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40A77BF8-9841-BC8F-6FB1-BD6E2B15A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8903" y="3603884"/>
            <a:ext cx="5292724" cy="2417505"/>
          </a:xfrm>
          <a:prstGeom prst="rect">
            <a:avLst/>
          </a:prstGeom>
        </p:spPr>
      </p:pic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D1BC24EF-CCE6-3186-BBD7-F048EE67D39B}"/>
              </a:ext>
            </a:extLst>
          </p:cNvPr>
          <p:cNvSpPr txBox="1">
            <a:spLocks/>
          </p:cNvSpPr>
          <p:nvPr/>
        </p:nvSpPr>
        <p:spPr>
          <a:xfrm>
            <a:off x="1614487" y="6404573"/>
            <a:ext cx="896461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PSI Center for Accelerator Science and Engineering	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A.Stampfli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, </a:t>
            </a:r>
            <a:r>
              <a:rPr lang="en-GB" dirty="0"/>
              <a:t>(</a:t>
            </a:r>
            <a:r>
              <a:rPr lang="de-CH" sz="1000" dirty="0" err="1"/>
              <a:t>Courtesy</a:t>
            </a:r>
            <a:r>
              <a:rPr lang="de-CH" sz="1000" dirty="0"/>
              <a:t> </a:t>
            </a:r>
            <a:r>
              <a:rPr lang="en-US" dirty="0"/>
              <a:t>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D. M. Araujo</a:t>
            </a:r>
            <a:r>
              <a:rPr lang="de-CH" sz="1000" dirty="0"/>
              <a:t>)</a:t>
            </a:r>
            <a:r>
              <a:rPr lang="en-US" dirty="0"/>
              <a:t> </a:t>
            </a:r>
            <a:endParaRPr lang="en-GB" noProof="0" dirty="0">
              <a:highlight>
                <a:srgbClr val="FFFF00"/>
              </a:highlight>
            </a:endParaRPr>
          </a:p>
          <a:p>
            <a:endParaRPr lang="de-CH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1387EF8-B0C6-5E69-CF4E-0FD84508E4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BB1D5B0-D846-154C-CC71-1CE2E53D87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581906" y="268832"/>
            <a:ext cx="1817441" cy="70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37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Splice V1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FB51E9-9F8A-4CDE-A71B-322D31AFC03B}" type="datetime1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14.01.2025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pic>
        <p:nvPicPr>
          <p:cNvPr id="18" name="Grafik 17" descr="Ein Bild, das Maschine, Elektrische Leitungen, Bautechnik, Elektronik enthält.&#10;&#10;Automatisch generierte Beschreibung">
            <a:extLst>
              <a:ext uri="{FF2B5EF4-FFF2-40B4-BE49-F238E27FC236}">
                <a16:creationId xmlns:a16="http://schemas.microsoft.com/office/drawing/2014/main" id="{D7850C00-2BD8-C99C-22A4-36F04C943B4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4" t="18194" r="16454" b="18909"/>
          <a:stretch/>
        </p:blipFill>
        <p:spPr>
          <a:xfrm>
            <a:off x="513837" y="759335"/>
            <a:ext cx="4804354" cy="5541871"/>
          </a:xfrm>
          <a:prstGeom prst="rect">
            <a:avLst/>
          </a:prstGeom>
        </p:spPr>
      </p:pic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2C38E498-6F9F-2AF3-E464-E887A11C5EAE}"/>
              </a:ext>
            </a:extLst>
          </p:cNvPr>
          <p:cNvGrpSpPr/>
          <p:nvPr/>
        </p:nvGrpSpPr>
        <p:grpSpPr>
          <a:xfrm>
            <a:off x="5637212" y="702054"/>
            <a:ext cx="6313491" cy="4763402"/>
            <a:chOff x="4926014" y="683519"/>
            <a:chExt cx="6313491" cy="4763402"/>
          </a:xfrm>
        </p:grpSpPr>
        <p:pic>
          <p:nvPicPr>
            <p:cNvPr id="9" name="Grafik 8" descr="Ein Bild, das Werkzeug, Im Haus enthält.&#10;&#10;Automatisch generierte Beschreibung">
              <a:extLst>
                <a:ext uri="{FF2B5EF4-FFF2-40B4-BE49-F238E27FC236}">
                  <a16:creationId xmlns:a16="http://schemas.microsoft.com/office/drawing/2014/main" id="{6F70E71E-AE72-02FA-024D-4AB13404B1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204"/>
            <a:stretch/>
          </p:blipFill>
          <p:spPr>
            <a:xfrm rot="16200000">
              <a:off x="5701059" y="-91526"/>
              <a:ext cx="4763402" cy="6313491"/>
            </a:xfrm>
            <a:prstGeom prst="rect">
              <a:avLst/>
            </a:prstGeom>
          </p:spPr>
        </p:pic>
        <p:sp>
          <p:nvSpPr>
            <p:cNvPr id="21" name="Pfeil: nach oben und unten 20">
              <a:extLst>
                <a:ext uri="{FF2B5EF4-FFF2-40B4-BE49-F238E27FC236}">
                  <a16:creationId xmlns:a16="http://schemas.microsoft.com/office/drawing/2014/main" id="{3F558154-6F5A-FE59-2817-7A8E7C21E5FC}"/>
                </a:ext>
              </a:extLst>
            </p:cNvPr>
            <p:cNvSpPr/>
            <p:nvPr/>
          </p:nvSpPr>
          <p:spPr>
            <a:xfrm>
              <a:off x="8558854" y="3175000"/>
              <a:ext cx="228915" cy="879492"/>
            </a:xfrm>
            <a:prstGeom prst="up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22" name="Pfeil: nach oben und unten 21">
              <a:extLst>
                <a:ext uri="{FF2B5EF4-FFF2-40B4-BE49-F238E27FC236}">
                  <a16:creationId xmlns:a16="http://schemas.microsoft.com/office/drawing/2014/main" id="{58127B47-F246-C158-6E38-7FC3EBA15819}"/>
                </a:ext>
              </a:extLst>
            </p:cNvPr>
            <p:cNvSpPr/>
            <p:nvPr/>
          </p:nvSpPr>
          <p:spPr>
            <a:xfrm>
              <a:off x="5383056" y="3614746"/>
              <a:ext cx="228915" cy="879492"/>
            </a:xfrm>
            <a:prstGeom prst="up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23" name="Pfeil: nach oben und unten 22">
              <a:extLst>
                <a:ext uri="{FF2B5EF4-FFF2-40B4-BE49-F238E27FC236}">
                  <a16:creationId xmlns:a16="http://schemas.microsoft.com/office/drawing/2014/main" id="{0321D182-99C7-A6C1-B3CA-4F21F91DC1FE}"/>
                </a:ext>
              </a:extLst>
            </p:cNvPr>
            <p:cNvSpPr/>
            <p:nvPr/>
          </p:nvSpPr>
          <p:spPr>
            <a:xfrm rot="5075734">
              <a:off x="7166864" y="2819390"/>
              <a:ext cx="238267" cy="3348680"/>
            </a:xfrm>
            <a:prstGeom prst="up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25" name="Pfeil: nach oben und unten 24">
              <a:extLst>
                <a:ext uri="{FF2B5EF4-FFF2-40B4-BE49-F238E27FC236}">
                  <a16:creationId xmlns:a16="http://schemas.microsoft.com/office/drawing/2014/main" id="{D11380B8-568F-1DB7-D5CB-D65A2DA457DC}"/>
                </a:ext>
              </a:extLst>
            </p:cNvPr>
            <p:cNvSpPr/>
            <p:nvPr/>
          </p:nvSpPr>
          <p:spPr>
            <a:xfrm rot="5400000">
              <a:off x="9257762" y="1938007"/>
              <a:ext cx="293791" cy="510561"/>
            </a:xfrm>
            <a:prstGeom prst="upDown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</p:grp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9D830B15-B735-9776-2004-B662F51FE255}"/>
              </a:ext>
            </a:extLst>
          </p:cNvPr>
          <p:cNvGrpSpPr/>
          <p:nvPr/>
        </p:nvGrpSpPr>
        <p:grpSpPr>
          <a:xfrm>
            <a:off x="6628523" y="5562654"/>
            <a:ext cx="4057732" cy="653117"/>
            <a:chOff x="5173828" y="5535240"/>
            <a:chExt cx="4057732" cy="653117"/>
          </a:xfrm>
        </p:grpSpPr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77FAD028-05B3-3AD5-2CFD-0D56624EAE88}"/>
                </a:ext>
              </a:extLst>
            </p:cNvPr>
            <p:cNvSpPr txBox="1"/>
            <p:nvPr/>
          </p:nvSpPr>
          <p:spPr>
            <a:xfrm>
              <a:off x="6040622" y="5535240"/>
              <a:ext cx="3190938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CH" sz="2000" dirty="0"/>
                <a:t>  =  </a:t>
              </a:r>
              <a:r>
                <a:rPr lang="de-CH" sz="2000" dirty="0" err="1"/>
                <a:t>insulated</a:t>
              </a:r>
              <a:r>
                <a:rPr lang="de-CH" sz="2000" dirty="0"/>
                <a:t> </a:t>
              </a:r>
              <a:r>
                <a:rPr lang="de-CH" sz="2000" dirty="0" err="1"/>
                <a:t>from</a:t>
              </a:r>
              <a:r>
                <a:rPr lang="de-CH" sz="2000" dirty="0"/>
                <a:t> </a:t>
              </a:r>
              <a:r>
                <a:rPr lang="de-CH" sz="2000" dirty="0" err="1"/>
                <a:t>each</a:t>
              </a:r>
              <a:r>
                <a:rPr lang="de-CH" sz="2000" dirty="0"/>
                <a:t> </a:t>
              </a:r>
              <a:r>
                <a:rPr lang="de-CH" sz="2000" dirty="0" err="1"/>
                <a:t>other</a:t>
              </a:r>
              <a:endParaRPr lang="de-CH" sz="2000" dirty="0"/>
            </a:p>
          </p:txBody>
        </p:sp>
        <p:sp>
          <p:nvSpPr>
            <p:cNvPr id="24" name="Pfeil: nach oben und unten 23">
              <a:extLst>
                <a:ext uri="{FF2B5EF4-FFF2-40B4-BE49-F238E27FC236}">
                  <a16:creationId xmlns:a16="http://schemas.microsoft.com/office/drawing/2014/main" id="{84817BDF-8AFB-4A69-F86D-F6D920ED0D41}"/>
                </a:ext>
              </a:extLst>
            </p:cNvPr>
            <p:cNvSpPr/>
            <p:nvPr/>
          </p:nvSpPr>
          <p:spPr>
            <a:xfrm rot="5400000">
              <a:off x="5499116" y="5229294"/>
              <a:ext cx="228915" cy="879492"/>
            </a:xfrm>
            <a:prstGeom prst="up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26" name="Pfeil: nach oben und unten 25">
              <a:extLst>
                <a:ext uri="{FF2B5EF4-FFF2-40B4-BE49-F238E27FC236}">
                  <a16:creationId xmlns:a16="http://schemas.microsoft.com/office/drawing/2014/main" id="{465C093D-EB37-A39A-D179-C861AF7DC468}"/>
                </a:ext>
              </a:extLst>
            </p:cNvPr>
            <p:cNvSpPr/>
            <p:nvPr/>
          </p:nvSpPr>
          <p:spPr>
            <a:xfrm rot="5400000">
              <a:off x="5651144" y="5744897"/>
              <a:ext cx="293791" cy="510561"/>
            </a:xfrm>
            <a:prstGeom prst="upDown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F11DA265-DCF3-853B-3446-11AD92D2B20A}"/>
                </a:ext>
              </a:extLst>
            </p:cNvPr>
            <p:cNvSpPr txBox="1"/>
            <p:nvPr/>
          </p:nvSpPr>
          <p:spPr>
            <a:xfrm>
              <a:off x="6053320" y="5880580"/>
              <a:ext cx="1269258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CH" sz="2000" dirty="0"/>
                <a:t>  = </a:t>
              </a:r>
              <a:r>
                <a:rPr lang="de-CH" sz="2000" dirty="0" err="1"/>
                <a:t>soldered</a:t>
              </a:r>
              <a:endParaRPr lang="de-CH" sz="2000" dirty="0"/>
            </a:p>
          </p:txBody>
        </p:sp>
      </p:grpSp>
      <p:sp>
        <p:nvSpPr>
          <p:cNvPr id="28" name="Pfeil: nach oben und unten 27">
            <a:extLst>
              <a:ext uri="{FF2B5EF4-FFF2-40B4-BE49-F238E27FC236}">
                <a16:creationId xmlns:a16="http://schemas.microsoft.com/office/drawing/2014/main" id="{BE8421A0-4FEE-4D66-E064-1582593D959F}"/>
              </a:ext>
            </a:extLst>
          </p:cNvPr>
          <p:cNvSpPr/>
          <p:nvPr/>
        </p:nvSpPr>
        <p:spPr>
          <a:xfrm rot="5400000">
            <a:off x="4751235" y="3751686"/>
            <a:ext cx="293791" cy="510561"/>
          </a:xfrm>
          <a:prstGeom prst="up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9" name="Pfeil: nach oben und unten 28">
            <a:extLst>
              <a:ext uri="{FF2B5EF4-FFF2-40B4-BE49-F238E27FC236}">
                <a16:creationId xmlns:a16="http://schemas.microsoft.com/office/drawing/2014/main" id="{B6ADF38D-B43B-1FF8-215C-7F1B2C0114CB}"/>
              </a:ext>
            </a:extLst>
          </p:cNvPr>
          <p:cNvSpPr/>
          <p:nvPr/>
        </p:nvSpPr>
        <p:spPr>
          <a:xfrm rot="5400000">
            <a:off x="1277398" y="3783232"/>
            <a:ext cx="293791" cy="510561"/>
          </a:xfrm>
          <a:prstGeom prst="up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34" name="Pfeil: nach oben und unten 33">
            <a:extLst>
              <a:ext uri="{FF2B5EF4-FFF2-40B4-BE49-F238E27FC236}">
                <a16:creationId xmlns:a16="http://schemas.microsoft.com/office/drawing/2014/main" id="{ED26980B-10E6-66D8-936E-F931691E0737}"/>
              </a:ext>
            </a:extLst>
          </p:cNvPr>
          <p:cNvSpPr/>
          <p:nvPr/>
        </p:nvSpPr>
        <p:spPr>
          <a:xfrm>
            <a:off x="3605055" y="4616739"/>
            <a:ext cx="192246" cy="501361"/>
          </a:xfrm>
          <a:prstGeom prst="up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35" name="Pfeil: nach oben und unten 34">
            <a:extLst>
              <a:ext uri="{FF2B5EF4-FFF2-40B4-BE49-F238E27FC236}">
                <a16:creationId xmlns:a16="http://schemas.microsoft.com/office/drawing/2014/main" id="{DA99730F-CD47-0DC1-C32D-285B604FB2AF}"/>
              </a:ext>
            </a:extLst>
          </p:cNvPr>
          <p:cNvSpPr/>
          <p:nvPr/>
        </p:nvSpPr>
        <p:spPr>
          <a:xfrm>
            <a:off x="2609469" y="4616739"/>
            <a:ext cx="192246" cy="501361"/>
          </a:xfrm>
          <a:prstGeom prst="up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F453045B-CA1C-4903-BE25-F5E66958839B}"/>
              </a:ext>
            </a:extLst>
          </p:cNvPr>
          <p:cNvSpPr txBox="1">
            <a:spLocks/>
          </p:cNvSpPr>
          <p:nvPr/>
        </p:nvSpPr>
        <p:spPr>
          <a:xfrm>
            <a:off x="1614487" y="6404573"/>
            <a:ext cx="896461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PSI Center for Accelerator Science and Engineering	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A.Stampfli</a:t>
            </a:r>
            <a:endParaRPr lang="de-CH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8755E6E-39AA-680B-2C9C-F422BCE3CD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E5A0B9B-4ED9-787E-0FA1-781D00ED33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581906" y="268832"/>
            <a:ext cx="1817441" cy="70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696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Splice V1</a:t>
            </a:r>
            <a:endParaRPr lang="en-GB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691DD8-06AF-4381-AB64-B39BDA6F1B07}" type="datetime1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14.01.2025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PSI Center for Accelerator Science and Engineering		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A.Stampfli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  <a:r>
              <a:rPr lang="en-GB" dirty="0"/>
              <a:t>(</a:t>
            </a:r>
            <a:r>
              <a:rPr lang="de-CH" sz="1000" dirty="0" err="1"/>
              <a:t>Courtesy</a:t>
            </a:r>
            <a:r>
              <a:rPr lang="de-CH" sz="1000" dirty="0"/>
              <a:t> M. Duda, H. Rodrigues )</a:t>
            </a:r>
            <a:r>
              <a:rPr lang="en-US" dirty="0"/>
              <a:t> </a:t>
            </a:r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pic>
        <p:nvPicPr>
          <p:cNvPr id="10" name="Bildplatzhalter 9" descr="Ein Bild, das Im Haus, Objekte, Giraffe, Laden enthält.&#10;&#10;Automatisch generierte Beschreibung">
            <a:extLst>
              <a:ext uri="{FF2B5EF4-FFF2-40B4-BE49-F238E27FC236}">
                <a16:creationId xmlns:a16="http://schemas.microsoft.com/office/drawing/2014/main" id="{2957A41B-E20C-B64D-617C-7A988F8C9B5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" b="219"/>
          <a:stretch>
            <a:fillRect/>
          </a:stretch>
        </p:blipFill>
        <p:spPr/>
      </p:pic>
      <p:pic>
        <p:nvPicPr>
          <p:cNvPr id="12" name="Bildplatzhalter 11" descr="Ein Bild, das Kunst, Cartoon enthält.&#10;&#10;Automatisch generierte Beschreibung">
            <a:extLst>
              <a:ext uri="{FF2B5EF4-FFF2-40B4-BE49-F238E27FC236}">
                <a16:creationId xmlns:a16="http://schemas.microsoft.com/office/drawing/2014/main" id="{878B24C9-9264-76C3-1554-E78A4F340E0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" b="196"/>
          <a:stretch>
            <a:fillRect/>
          </a:stretch>
        </p:blipFill>
        <p:spPr/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3455988" cy="4644616"/>
          </a:xfrm>
        </p:spPr>
        <p:txBody>
          <a:bodyPr/>
          <a:lstStyle/>
          <a:p>
            <a:r>
              <a:rPr lang="en-GB" b="1" dirty="0"/>
              <a:t>Integration into cryostat</a:t>
            </a:r>
            <a:endParaRPr lang="en-GB" b="1" noProof="0" dirty="0"/>
          </a:p>
          <a:p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Current leads from left and right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Bad the</a:t>
            </a:r>
            <a:r>
              <a:rPr lang="en-GB" dirty="0" err="1"/>
              <a:t>rmal</a:t>
            </a:r>
            <a:r>
              <a:rPr lang="en-GB" dirty="0"/>
              <a:t> conductivity to the top, because of gap of 2mm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=&gt; could only</a:t>
            </a:r>
            <a:r>
              <a:rPr lang="en-GB" dirty="0"/>
              <a:t> reach 6-8K</a:t>
            </a:r>
            <a:endParaRPr lang="en-GB" noProof="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08671E9-F3D9-9A87-530F-EB6A2BF986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DF283AE-7FAF-8BD2-1ED2-6E3852B92B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581906" y="268832"/>
            <a:ext cx="1817441" cy="70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514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Splice V1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962043"/>
            <a:ext cx="10201274" cy="2200258"/>
          </a:xfrm>
        </p:spPr>
        <p:txBody>
          <a:bodyPr/>
          <a:lstStyle/>
          <a:p>
            <a:r>
              <a:rPr lang="en-GB" b="1" dirty="0"/>
              <a:t>Tests &amp; 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Tried to reach 2kA with different ramp rates (10As -100As, steps of 10As)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5mV </a:t>
            </a:r>
            <a:r>
              <a:rPr lang="en-GB" dirty="0" err="1"/>
              <a:t>Treshhold</a:t>
            </a:r>
            <a:r>
              <a:rPr lang="en-GB" dirty="0"/>
              <a:t> for Quench protection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2 Quench like events at 1600 – 1900 A @ T1 = 9K, T2 = 11.5K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Total Resistance before = 30nΩ</a:t>
            </a:r>
            <a:r>
              <a:rPr lang="de-CH" dirty="0"/>
              <a:t>, after </a:t>
            </a:r>
            <a:r>
              <a:rPr lang="de-CH" dirty="0" err="1"/>
              <a:t>Quench</a:t>
            </a:r>
            <a:r>
              <a:rPr lang="de-CH" dirty="0"/>
              <a:t> Event = 2µ</a:t>
            </a:r>
            <a:r>
              <a:rPr lang="en-GB" dirty="0"/>
              <a:t>Ω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b="1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6858E-ACEB-48F0-9026-E82D3925330F}" type="datetime1">
              <a:rPr lang="de-CH" smtClean="0"/>
              <a:t>14.01.2025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Accelerator Science and Engineering		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A.Stampfli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, </a:t>
            </a:r>
            <a:r>
              <a:rPr lang="en-GB" dirty="0"/>
              <a:t>(</a:t>
            </a:r>
            <a:r>
              <a:rPr lang="de-CH" sz="1000" dirty="0" err="1"/>
              <a:t>Courtesy</a:t>
            </a:r>
            <a:r>
              <a:rPr lang="de-CH" sz="1000" dirty="0"/>
              <a:t> M. Duda)</a:t>
            </a:r>
            <a:r>
              <a:rPr lang="en-US" dirty="0"/>
              <a:t>     	 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8</a:t>
            </a:fld>
            <a:endParaRPr lang="de-CH" dirty="0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97A7F0A7-A897-DA5A-0712-6E2CF5D188F6}"/>
              </a:ext>
            </a:extLst>
          </p:cNvPr>
          <p:cNvGrpSpPr/>
          <p:nvPr/>
        </p:nvGrpSpPr>
        <p:grpSpPr>
          <a:xfrm>
            <a:off x="947935" y="3048868"/>
            <a:ext cx="9378553" cy="3252568"/>
            <a:chOff x="1406723" y="2984700"/>
            <a:chExt cx="9378553" cy="3252568"/>
          </a:xfrm>
        </p:grpSpPr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81B3525A-7788-F265-BDC2-E4D5E0CD5AB8}"/>
                </a:ext>
              </a:extLst>
            </p:cNvPr>
            <p:cNvGrpSpPr/>
            <p:nvPr/>
          </p:nvGrpSpPr>
          <p:grpSpPr>
            <a:xfrm>
              <a:off x="1406723" y="3329605"/>
              <a:ext cx="9378553" cy="2907663"/>
              <a:chOff x="1037432" y="2809875"/>
              <a:chExt cx="9378553" cy="2907663"/>
            </a:xfrm>
          </p:grpSpPr>
          <p:grpSp>
            <p:nvGrpSpPr>
              <p:cNvPr id="10" name="Gruppieren 9">
                <a:extLst>
                  <a:ext uri="{FF2B5EF4-FFF2-40B4-BE49-F238E27FC236}">
                    <a16:creationId xmlns:a16="http://schemas.microsoft.com/office/drawing/2014/main" id="{C3D95992-4BAD-074E-0887-D4FD66A1115D}"/>
                  </a:ext>
                </a:extLst>
              </p:cNvPr>
              <p:cNvGrpSpPr/>
              <p:nvPr/>
            </p:nvGrpSpPr>
            <p:grpSpPr>
              <a:xfrm>
                <a:off x="1037432" y="2809875"/>
                <a:ext cx="9378553" cy="2907663"/>
                <a:chOff x="1037432" y="2809875"/>
                <a:chExt cx="9378553" cy="2907663"/>
              </a:xfrm>
            </p:grpSpPr>
            <p:pic>
              <p:nvPicPr>
                <p:cNvPr id="8" name="Grafik 7">
                  <a:extLst>
                    <a:ext uri="{FF2B5EF4-FFF2-40B4-BE49-F238E27FC236}">
                      <a16:creationId xmlns:a16="http://schemas.microsoft.com/office/drawing/2014/main" id="{B5488DB4-9791-6DE8-0207-663D5C53D1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6134" b="71029"/>
                <a:stretch/>
              </p:blipFill>
              <p:spPr bwMode="auto">
                <a:xfrm>
                  <a:off x="1175940" y="2809875"/>
                  <a:ext cx="9240045" cy="2518227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9" name="Grafik 8">
                  <a:extLst>
                    <a:ext uri="{FF2B5EF4-FFF2-40B4-BE49-F238E27FC236}">
                      <a16:creationId xmlns:a16="http://schemas.microsoft.com/office/drawing/2014/main" id="{EFD9DA45-F8BC-3CC6-0807-B85A857DD7C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1499" t="95797" r="266" b="-84"/>
                <a:stretch/>
              </p:blipFill>
              <p:spPr bwMode="auto">
                <a:xfrm>
                  <a:off x="1037432" y="5244915"/>
                  <a:ext cx="9353948" cy="47262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27BD712C-555C-9464-9B31-720CB9C2D82C}"/>
                  </a:ext>
                </a:extLst>
              </p:cNvPr>
              <p:cNvSpPr txBox="1"/>
              <p:nvPr/>
            </p:nvSpPr>
            <p:spPr>
              <a:xfrm>
                <a:off x="5502192" y="5430487"/>
                <a:ext cx="944297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de-CH" sz="1200" dirty="0" err="1"/>
                  <a:t>Timestamp</a:t>
                </a:r>
                <a:r>
                  <a:rPr lang="de-CH" sz="1200" dirty="0"/>
                  <a:t> [s]</a:t>
                </a:r>
              </a:p>
            </p:txBody>
          </p:sp>
        </p:grpSp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5DD802DF-B1BE-4CD0-3411-22A0B1373A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63" b="96935"/>
            <a:stretch/>
          </p:blipFill>
          <p:spPr bwMode="auto">
            <a:xfrm>
              <a:off x="1545231" y="2984700"/>
              <a:ext cx="9240045" cy="34490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" name="Grafik 6">
            <a:extLst>
              <a:ext uri="{FF2B5EF4-FFF2-40B4-BE49-F238E27FC236}">
                <a16:creationId xmlns:a16="http://schemas.microsoft.com/office/drawing/2014/main" id="{08C99391-B870-5401-F577-CD3618BDDB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935B3D0E-26AD-9342-E935-881A9DC79C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7581906" y="268832"/>
            <a:ext cx="1817441" cy="70993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565FC31A-5800-871C-B02A-7E32EAD589F7}"/>
                  </a:ext>
                </a:extLst>
              </p:cNvPr>
              <p:cNvSpPr txBox="1"/>
              <p:nvPr/>
            </p:nvSpPr>
            <p:spPr>
              <a:xfrm>
                <a:off x="9406204" y="2012061"/>
                <a:ext cx="1840568" cy="3292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CH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de-CH" sz="2000" b="0" i="1" smtClean="0">
                              <a:latin typeface="Cambria Math" panose="02040503050406030204" pitchFamily="18" charset="0"/>
                            </a:rPr>
                            <m:t>𝐽𝑜𝑖𝑛𝑡</m:t>
                          </m:r>
                          <m:r>
                            <a:rPr lang="de-CH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de-CH" sz="2000" b="0" i="1" smtClean="0">
                          <a:latin typeface="Cambria Math" panose="02040503050406030204" pitchFamily="18" charset="0"/>
                        </a:rPr>
                        <m:t>=75 </m:t>
                      </m:r>
                      <m:r>
                        <a:rPr lang="de-CH" sz="20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l-GR" sz="2000" b="0" i="1" smtClean="0">
                          <a:latin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565FC31A-5800-871C-B02A-7E32EAD589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6204" y="2012061"/>
                <a:ext cx="1840568" cy="329257"/>
              </a:xfrm>
              <a:prstGeom prst="rect">
                <a:avLst/>
              </a:prstGeom>
              <a:blipFill>
                <a:blip r:embed="rId6"/>
                <a:stretch>
                  <a:fillRect l="-2649" r="-3311" b="-2777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hteck 18">
            <a:extLst>
              <a:ext uri="{FF2B5EF4-FFF2-40B4-BE49-F238E27FC236}">
                <a16:creationId xmlns:a16="http://schemas.microsoft.com/office/drawing/2014/main" id="{C7C7D599-EEDA-313C-9F8C-77D7C2422A94}"/>
              </a:ext>
            </a:extLst>
          </p:cNvPr>
          <p:cNvSpPr/>
          <p:nvPr/>
        </p:nvSpPr>
        <p:spPr>
          <a:xfrm>
            <a:off x="9294443" y="1893179"/>
            <a:ext cx="2014880" cy="626666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1033497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Splice V2 </a:t>
            </a:r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–HTS</a:t>
            </a:r>
            <a:r>
              <a:rPr lang="en-GB" noProof="0" dirty="0"/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962042"/>
            <a:ext cx="4373979" cy="4861241"/>
          </a:xfrm>
        </p:spPr>
        <p:txBody>
          <a:bodyPr/>
          <a:lstStyle/>
          <a:p>
            <a:r>
              <a:rPr lang="en-GB" b="1" dirty="0"/>
              <a:t>Improvements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Reacted </a:t>
            </a:r>
            <a:r>
              <a:rPr lang="de-CH" dirty="0"/>
              <a:t>Nb</a:t>
            </a:r>
            <a:r>
              <a:rPr lang="de-CH" baseline="-25000" dirty="0"/>
              <a:t>3</a:t>
            </a:r>
            <a:r>
              <a:rPr lang="de-CH" dirty="0"/>
              <a:t>Sn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Only</a:t>
            </a:r>
            <a:r>
              <a:rPr lang="de-CH" dirty="0"/>
              <a:t> 2 HTS </a:t>
            </a:r>
            <a:r>
              <a:rPr lang="de-CH" dirty="0" err="1"/>
              <a:t>tapes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Insulated</a:t>
            </a:r>
            <a:r>
              <a:rPr lang="de-CH" dirty="0"/>
              <a:t> </a:t>
            </a:r>
            <a:r>
              <a:rPr lang="de-CH" dirty="0" err="1"/>
              <a:t>only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stycast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Insulated</a:t>
            </a:r>
            <a:r>
              <a:rPr lang="de-CH" dirty="0"/>
              <a:t> </a:t>
            </a:r>
            <a:r>
              <a:rPr lang="de-CH" dirty="0" err="1"/>
              <a:t>from</a:t>
            </a:r>
            <a:r>
              <a:rPr lang="de-CH" dirty="0"/>
              <a:t> </a:t>
            </a:r>
            <a:r>
              <a:rPr lang="de-CH" dirty="0" err="1"/>
              <a:t>bended</a:t>
            </a:r>
            <a:r>
              <a:rPr lang="de-CH" dirty="0"/>
              <a:t> </a:t>
            </a:r>
            <a:r>
              <a:rPr lang="de-CH" dirty="0" err="1"/>
              <a:t>cooper</a:t>
            </a:r>
            <a:r>
              <a:rPr lang="de-CH" dirty="0"/>
              <a:t> </a:t>
            </a:r>
            <a:r>
              <a:rPr lang="de-CH" dirty="0" err="1"/>
              <a:t>part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stycast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Better</a:t>
            </a:r>
            <a:r>
              <a:rPr lang="de-CH" dirty="0"/>
              <a:t> thermal </a:t>
            </a:r>
            <a:r>
              <a:rPr lang="de-CH" dirty="0" err="1"/>
              <a:t>conductivity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top </a:t>
            </a:r>
            <a:r>
              <a:rPr lang="de-CH" dirty="0" err="1"/>
              <a:t>side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Heaters</a:t>
            </a:r>
            <a:r>
              <a:rPr lang="de-CH" dirty="0"/>
              <a:t> on </a:t>
            </a:r>
            <a:r>
              <a:rPr lang="de-CH" dirty="0" err="1"/>
              <a:t>each</a:t>
            </a:r>
            <a:r>
              <a:rPr lang="de-CH" dirty="0"/>
              <a:t> tape,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try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force</a:t>
            </a:r>
            <a:r>
              <a:rPr lang="de-CH" dirty="0"/>
              <a:t> all </a:t>
            </a:r>
            <a:r>
              <a:rPr lang="de-CH" dirty="0" err="1"/>
              <a:t>current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all tape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dirty="0"/>
          </a:p>
          <a:p>
            <a:endParaRPr lang="en-GB" dirty="0"/>
          </a:p>
          <a:p>
            <a:endParaRPr lang="en-GB" b="1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6858E-ACEB-48F0-9026-E82D3925330F}" type="datetime1">
              <a:rPr lang="de-CH" smtClean="0"/>
              <a:t>14.01.2025</a:t>
            </a:fld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9</a:t>
            </a:fld>
            <a:endParaRPr lang="de-CH" dirty="0"/>
          </a:p>
        </p:txBody>
      </p:sp>
      <p:pic>
        <p:nvPicPr>
          <p:cNvPr id="46" name="Grafik 45" descr="Ein Bild, das Schaltung, Elektronik, Elektrische Leitungen, Elektronisches Bauteil enthält.&#10;&#10;Automatisch generierte Beschreibung">
            <a:extLst>
              <a:ext uri="{FF2B5EF4-FFF2-40B4-BE49-F238E27FC236}">
                <a16:creationId xmlns:a16="http://schemas.microsoft.com/office/drawing/2014/main" id="{671151EC-F4A5-3E17-4C45-15B9CF55AA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304" y="1152232"/>
            <a:ext cx="3428545" cy="4553536"/>
          </a:xfrm>
          <a:prstGeom prst="rect">
            <a:avLst/>
          </a:prstGeom>
        </p:spPr>
      </p:pic>
      <p:pic>
        <p:nvPicPr>
          <p:cNvPr id="50" name="Grafik 49" descr="Ein Bild, das Im Haus, Boden, Box, hölzern enthält.&#10;&#10;Automatisch generierte Beschreibung">
            <a:extLst>
              <a:ext uri="{FF2B5EF4-FFF2-40B4-BE49-F238E27FC236}">
                <a16:creationId xmlns:a16="http://schemas.microsoft.com/office/drawing/2014/main" id="{8238F078-BF1F-2FED-519E-9E50AD8177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00" y="1152232"/>
            <a:ext cx="3428545" cy="4553536"/>
          </a:xfrm>
          <a:prstGeom prst="rect">
            <a:avLst/>
          </a:prstGeom>
        </p:spPr>
      </p:pic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4E8495A1-0083-6406-5A78-B42DB244EC0B}"/>
              </a:ext>
            </a:extLst>
          </p:cNvPr>
          <p:cNvSpPr txBox="1">
            <a:spLocks/>
          </p:cNvSpPr>
          <p:nvPr/>
        </p:nvSpPr>
        <p:spPr>
          <a:xfrm>
            <a:off x="1614487" y="6404573"/>
            <a:ext cx="896461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PSI Center for Accelerator Science and Engineering	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A.Stampfli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, </a:t>
            </a:r>
            <a:r>
              <a:rPr lang="en-GB" dirty="0"/>
              <a:t>(</a:t>
            </a:r>
            <a:r>
              <a:rPr lang="de-CH" sz="1000" dirty="0" err="1"/>
              <a:t>Courtesy</a:t>
            </a:r>
            <a:r>
              <a:rPr lang="de-CH" sz="1000" dirty="0"/>
              <a:t> </a:t>
            </a:r>
            <a:r>
              <a:rPr lang="en-US" dirty="0"/>
              <a:t>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/>
                <a:ea typeface="+mn-ea"/>
                <a:cs typeface="+mn-cs"/>
              </a:rPr>
              <a:t>D. M. Araujo, </a:t>
            </a:r>
            <a:r>
              <a:rPr lang="de-CH" sz="1000" dirty="0"/>
              <a:t>M. Duda)</a:t>
            </a:r>
            <a:r>
              <a:rPr lang="en-US" dirty="0"/>
              <a:t> </a:t>
            </a:r>
            <a:endParaRPr lang="en-GB" noProof="0" dirty="0">
              <a:highlight>
                <a:srgbClr val="FFFF00"/>
              </a:highlight>
            </a:endParaRPr>
          </a:p>
          <a:p>
            <a:endParaRPr lang="de-CH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4F0EA10-3880-936D-21AE-05DDDFE5B7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290365E-85CC-041E-FC97-70549D989B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7581906" y="268832"/>
            <a:ext cx="1817441" cy="70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777981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1003</Words>
  <Application>Microsoft Office PowerPoint</Application>
  <PresentationFormat>Breitbild</PresentationFormat>
  <Paragraphs>177</Paragraphs>
  <Slides>14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9" baseType="lpstr">
      <vt:lpstr>Aptos</vt:lpstr>
      <vt:lpstr>Arial</vt:lpstr>
      <vt:lpstr>Calibri</vt:lpstr>
      <vt:lpstr>Cambria Math</vt:lpstr>
      <vt:lpstr>Benutzerdefiniertes Design</vt:lpstr>
      <vt:lpstr>Splicing Methods and Trials</vt:lpstr>
      <vt:lpstr>Agenda</vt:lpstr>
      <vt:lpstr>SubMCC1 outer Splice</vt:lpstr>
      <vt:lpstr>SubSMCC1 inner Splice</vt:lpstr>
      <vt:lpstr>Splice V1</vt:lpstr>
      <vt:lpstr>Splice V1</vt:lpstr>
      <vt:lpstr>Splice V1</vt:lpstr>
      <vt:lpstr>Splice V1</vt:lpstr>
      <vt:lpstr>Splice V2 Nb3Sn –HTS </vt:lpstr>
      <vt:lpstr>Splice V2 Nb3Sn –HTS </vt:lpstr>
      <vt:lpstr>Splice V2 Nb3Sn –HTS </vt:lpstr>
      <vt:lpstr>Splice V2 Nb3Sn –HTS </vt:lpstr>
      <vt:lpstr>Splice V3 HTS - HTS </vt:lpstr>
      <vt:lpstr>Conclusion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Splice Trials</dc:title>
  <dc:creator>Stampfli Anna</dc:creator>
  <cp:lastModifiedBy>Stampfli Anna</cp:lastModifiedBy>
  <cp:revision>18</cp:revision>
  <dcterms:created xsi:type="dcterms:W3CDTF">2024-12-19T07:04:20Z</dcterms:created>
  <dcterms:modified xsi:type="dcterms:W3CDTF">2025-01-14T13:43:33Z</dcterms:modified>
</cp:coreProperties>
</file>