
<file path=[Content_Types].xml><?xml version="1.0" encoding="utf-8"?>
<Types xmlns="http://schemas.openxmlformats.org/package/2006/content-types">
  <Default Extension="avi" ContentType="video/x-msvideo"/>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Lst>
  <p:notesMasterIdLst>
    <p:notesMasterId r:id="rId17"/>
  </p:notesMasterIdLst>
  <p:handoutMasterIdLst>
    <p:handoutMasterId r:id="rId18"/>
  </p:handoutMasterIdLst>
  <p:sldIdLst>
    <p:sldId id="385" r:id="rId5"/>
    <p:sldId id="1628" r:id="rId6"/>
    <p:sldId id="1688" r:id="rId7"/>
    <p:sldId id="1693" r:id="rId8"/>
    <p:sldId id="1689" r:id="rId9"/>
    <p:sldId id="1692" r:id="rId10"/>
    <p:sldId id="1696" r:id="rId11"/>
    <p:sldId id="1697" r:id="rId12"/>
    <p:sldId id="1698" r:id="rId13"/>
    <p:sldId id="1699" r:id="rId14"/>
    <p:sldId id="1700" r:id="rId15"/>
    <p:sldId id="1701" r:id="rId16"/>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0F0F0"/>
    <a:srgbClr val="CBCCF5"/>
    <a:srgbClr val="E7E7FA"/>
    <a:srgbClr val="EBE7F9"/>
    <a:srgbClr val="D5CCF2"/>
    <a:srgbClr val="FF66FF"/>
    <a:srgbClr val="F5F5F5"/>
    <a:srgbClr val="FFFFFF"/>
    <a:srgbClr val="F1F3F3"/>
    <a:srgbClr val="E5EA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64" autoAdjust="0"/>
    <p:restoredTop sz="94645" autoAdjust="0"/>
  </p:normalViewPr>
  <p:slideViewPr>
    <p:cSldViewPr showGuides="1">
      <p:cViewPr varScale="1">
        <p:scale>
          <a:sx n="105" d="100"/>
          <a:sy n="105" d="100"/>
        </p:scale>
        <p:origin x="132" y="510"/>
      </p:cViewPr>
      <p:guideLst/>
    </p:cSldViewPr>
  </p:slideViewPr>
  <p:outlineViewPr>
    <p:cViewPr>
      <p:scale>
        <a:sx n="33" d="100"/>
        <a:sy n="33" d="100"/>
      </p:scale>
      <p:origin x="0" y="-2664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96" d="100"/>
          <a:sy n="96" d="100"/>
        </p:scale>
        <p:origin x="3538"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dirty="0"/>
              <a:t>Kopfzeilentext</a:t>
            </a:r>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14.01.2025</a:t>
            </a:fld>
            <a:endParaRPr lang="de-CH" sz="900" dirty="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dirty="0"/>
              <a:t>Fusszeilentext</a:t>
            </a:r>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a:t>
            </a:fld>
            <a:endParaRPr lang="de-CH" sz="9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64704" y="899592"/>
            <a:ext cx="5560412" cy="3127732"/>
          </a:xfrm>
          <a:prstGeom prst="rect">
            <a:avLst/>
          </a:prstGeom>
          <a:noFill/>
          <a:ln w="3175">
            <a:solidFill>
              <a:prstClr val="black"/>
            </a:solidFill>
          </a:ln>
        </p:spPr>
        <p:txBody>
          <a:bodyPr vert="horz" lIns="91440" tIns="45720" rIns="91440" bIns="45720" rtlCol="0" anchor="ctr"/>
          <a:lstStyle/>
          <a:p>
            <a:endParaRPr lang="de-CH" dirty="0"/>
          </a:p>
        </p:txBody>
      </p:sp>
      <p:sp>
        <p:nvSpPr>
          <p:cNvPr id="14" name="Fußzeilenplatzhalter 13"/>
          <p:cNvSpPr>
            <a:spLocks noGrp="1"/>
          </p:cNvSpPr>
          <p:nvPr>
            <p:ph type="ftr" sz="quarter" idx="4"/>
          </p:nvPr>
        </p:nvSpPr>
        <p:spPr>
          <a:xfrm>
            <a:off x="775244" y="8712000"/>
            <a:ext cx="2230428" cy="179512"/>
          </a:xfrm>
          <a:prstGeom prst="rect">
            <a:avLst/>
          </a:prstGeom>
        </p:spPr>
        <p:txBody>
          <a:bodyPr vert="horz" lIns="0" tIns="0" rIns="0" bIns="0" rtlCol="0" anchor="t"/>
          <a:lstStyle>
            <a:lvl1pPr algn="l">
              <a:defRPr sz="900"/>
            </a:lvl1pPr>
          </a:lstStyle>
          <a:p>
            <a:r>
              <a:rPr lang="de-CH" dirty="0"/>
              <a:t>Fusszeilentext</a:t>
            </a:r>
          </a:p>
        </p:txBody>
      </p:sp>
      <p:sp>
        <p:nvSpPr>
          <p:cNvPr id="15" name="Foliennummernplatzhalter 14"/>
          <p:cNvSpPr>
            <a:spLocks noGrp="1"/>
          </p:cNvSpPr>
          <p:nvPr>
            <p:ph type="sldNum" sz="quarter" idx="5"/>
          </p:nvPr>
        </p:nvSpPr>
        <p:spPr>
          <a:xfrm>
            <a:off x="5462663" y="8712000"/>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a:t>
            </a:fld>
            <a:endParaRPr lang="de-CH" dirty="0"/>
          </a:p>
        </p:txBody>
      </p:sp>
      <p:sp>
        <p:nvSpPr>
          <p:cNvPr id="16" name="Notizenplatzhalter 15"/>
          <p:cNvSpPr>
            <a:spLocks noGrp="1"/>
          </p:cNvSpPr>
          <p:nvPr>
            <p:ph type="body" sz="quarter" idx="3"/>
          </p:nvPr>
        </p:nvSpPr>
        <p:spPr>
          <a:xfrm>
            <a:off x="773424" y="4283968"/>
            <a:ext cx="5560412" cy="4248472"/>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14.01.2025</a:t>
            </a:fld>
            <a:endParaRPr lang="de-CH" dirty="0"/>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dirty="0"/>
              <a:t>Kopfzeilentext</a:t>
            </a:r>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Blue PSI">
    <p:bg>
      <p:bgPr>
        <a:solidFill>
          <a:schemeClr val="accent1"/>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1165764947"/>
      </p:ext>
    </p:extLst>
  </p:cSld>
  <p:clrMapOvr>
    <a:masterClrMapping/>
  </p:clrMapOvr>
  <p:extLst>
    <p:ext uri="{DCECCB84-F9BA-43D5-87BE-67443E8EF086}">
      <p15:sldGuideLst xmlns:p15="http://schemas.microsoft.com/office/powerpoint/2012/main">
        <p15:guide id="2" pos="7106" userDrawn="1">
          <p15:clr>
            <a:srgbClr val="A4A3A4"/>
          </p15:clr>
        </p15:guide>
        <p15:guide id="3" orient="horz" pos="3181" userDrawn="1">
          <p15:clr>
            <a:srgbClr val="A4A3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32CF64D-4957-4F7C-BD78-A4D83F0A624E}"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639758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AB802A9-8AB4-4B62-9FE7-C79B93CE721D}"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22531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D19C8AD-FACB-42EB-BD47-43AC2A002D15}"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Tree>
    <p:extLst>
      <p:ext uri="{BB962C8B-B14F-4D97-AF65-F5344CB8AC3E}">
        <p14:creationId xmlns:p14="http://schemas.microsoft.com/office/powerpoint/2010/main" val="4795704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E0CDF8E-15EE-4C89-A25F-47FDE8A89584}"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651099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FD62ED3-1367-4CE8-935E-77100ADA2DEE}"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87882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6DC05D5-C686-4B58-8276-61F5057D6EED}"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599391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B1B2E83-E6E1-49CF-8B1D-15A02C0E0489}"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813573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6E253974-7A2B-43F7-9AAB-82AE61FB7BDA}" type="datetime1">
              <a:rPr lang="de-CH" noProof="0" smtClean="0"/>
              <a:t>14.01.2025</a:t>
            </a:fld>
            <a:endParaRPr lang="en-GB" noProof="0" dirty="0"/>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24517538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58FCD10-FCBE-4A1D-801A-0EE6CE358A47}"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1529325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4109603-F37E-48A7-8BE4-E9FAC5D076F0}"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17370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3885547423"/>
      </p:ext>
    </p:extLst>
  </p:cSld>
  <p:clrMapOvr>
    <a:masterClrMapping/>
  </p:clrMapOvr>
  <p:extLst>
    <p:ext uri="{DCECCB84-F9BA-43D5-87BE-67443E8EF086}">
      <p15:sldGuideLst xmlns:p15="http://schemas.microsoft.com/office/powerpoint/2012/main">
        <p15:guide id="2" pos="7106" userDrawn="1">
          <p15:clr>
            <a:srgbClr val="A4A3A4"/>
          </p15:clr>
        </p15:guide>
        <p15:guide id="3" orient="horz" pos="3181" userDrawn="1">
          <p15:clr>
            <a:srgbClr val="A4A3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972F506-EBC5-4FA6-B2E1-2CAEE530F8EF}"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72432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6AD9123-BDD9-4403-A840-EAF8128283BA}"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7920425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BCFF420-CEEB-427A-A025-0EEBD06833F6}"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7138349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029F46A-CD84-4EA9-A8B7-968C8FE43CC2}"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0008472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0E9520A-F980-4931-A46C-82E8E834FBA6}"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391598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357AA79-3162-4E10-AA39-D0248AEB6076}"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8212682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74DE5E1-006F-42D4-ABF6-4421AF14DA08}"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2258806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533975AC-8901-4370-9802-77EBE44319E7}"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02172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4B94BA9F-7D4C-4421-A451-01E2B7381D3E}"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9472543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1D8BD49-47D3-4F37-877E-B7C0A9080AD4}"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331809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2863977983"/>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93A1D8F-7254-47BE-92B2-DBF08CE55EEF}"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0221216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4439548-6E31-475E-9523-67EEEB11B520}"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6847926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8995CE6-B1C1-4A01-9B59-7F69D83EEB48}"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41314079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fld id="{70C1A95A-0331-42E2-B52D-EB8D369B2C5F}" type="datetime1">
              <a:rPr lang="de-CH" noProof="0" smtClean="0"/>
              <a:t>14.01.2025</a:t>
            </a:fld>
            <a:endParaRPr lang="en-GB" noProof="0" dirty="0"/>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en-GB" noProof="0" dirty="0"/>
              <a:t>Paul Scherrer Institute PSI</a:t>
            </a:r>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38379844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fld id="{69167066-FCF1-45A3-9A8A-400034F861F3}" type="datetime1">
              <a:rPr lang="de-CH" noProof="0" smtClean="0"/>
              <a:t>14.01.2025</a:t>
            </a:fld>
            <a:endParaRPr lang="en-GB" noProof="0" dirty="0"/>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en-GB" noProof="0" dirty="0"/>
              <a:t>Paul Scherrer Institute PSI</a:t>
            </a:r>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05446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891886669"/>
      </p:ext>
    </p:extLst>
  </p:cSld>
  <p:clrMapOvr>
    <a:masterClrMapping/>
  </p:clrMapOvr>
  <p:extLst>
    <p:ext uri="{DCECCB84-F9BA-43D5-87BE-67443E8EF086}">
      <p15:sldGuideLst xmlns:p15="http://schemas.microsoft.com/office/powerpoint/2012/main">
        <p15:guide id="1" orient="horz" pos="346" userDrawn="1">
          <p15:clr>
            <a:srgbClr val="A4A3A4"/>
          </p15:clr>
        </p15:guide>
        <p15:guide id="2" pos="7106" userDrawn="1">
          <p15:clr>
            <a:srgbClr val="A4A3A4"/>
          </p15:clr>
        </p15:guide>
        <p15:guide id="3" orient="horz" pos="3181" userDrawn="1">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079849328"/>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90667557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569151155"/>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2E280026-4D3D-4BB6-870B-30FF1976DEAA}"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727755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0B1A1C21-6E2E-43CB-A499-6F26BA3D2867}" type="datetime1">
              <a:rPr lang="de-CH" noProof="0" smtClean="0"/>
              <a:t>14.01.2025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197964253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fld id="{9F261762-898A-474B-BAD7-AB4911CF5591}" type="datetime1">
              <a:rPr lang="de-CH" noProof="0" smtClean="0"/>
              <a:t>14.01.2025</a:t>
            </a:fld>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GB" noProof="0" dirty="0"/>
              <a:t>Paul Scherrer Institute PSI</a:t>
            </a:r>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688" r:id="rId1"/>
    <p:sldLayoutId id="2147483690" r:id="rId2"/>
    <p:sldLayoutId id="2147483691" r:id="rId3"/>
    <p:sldLayoutId id="2147483658" r:id="rId4"/>
    <p:sldLayoutId id="2147483738" r:id="rId5"/>
    <p:sldLayoutId id="2147483739" r:id="rId6"/>
    <p:sldLayoutId id="2147483740" r:id="rId7"/>
    <p:sldLayoutId id="2147483694" r:id="rId8"/>
    <p:sldLayoutId id="2147483737" r:id="rId9"/>
    <p:sldLayoutId id="2147483692" r:id="rId10"/>
    <p:sldLayoutId id="2147483693" r:id="rId11"/>
    <p:sldLayoutId id="2147483659" r:id="rId12"/>
    <p:sldLayoutId id="2147483666" r:id="rId13"/>
    <p:sldLayoutId id="2147483667" r:id="rId14"/>
    <p:sldLayoutId id="2147483668" r:id="rId15"/>
    <p:sldLayoutId id="2147483669" r:id="rId16"/>
    <p:sldLayoutId id="2147483665" r:id="rId17"/>
    <p:sldLayoutId id="2147483670" r:id="rId18"/>
    <p:sldLayoutId id="2147483671" r:id="rId19"/>
    <p:sldLayoutId id="2147483672" r:id="rId20"/>
    <p:sldLayoutId id="2147483673" r:id="rId21"/>
    <p:sldLayoutId id="2147483674" r:id="rId22"/>
    <p:sldLayoutId id="2147483675" r:id="rId23"/>
    <p:sldLayoutId id="2147483676" r:id="rId24"/>
    <p:sldLayoutId id="2147483695" r:id="rId25"/>
    <p:sldLayoutId id="2147483677" r:id="rId26"/>
    <p:sldLayoutId id="2147483679" r:id="rId27"/>
    <p:sldLayoutId id="2147483678" r:id="rId28"/>
    <p:sldLayoutId id="2147483680" r:id="rId29"/>
    <p:sldLayoutId id="2147483681" r:id="rId30"/>
    <p:sldLayoutId id="2147483683" r:id="rId31"/>
    <p:sldLayoutId id="2147483682" r:id="rId32"/>
    <p:sldLayoutId id="2147483663" r:id="rId33"/>
    <p:sldLayoutId id="2147483664" r:id="rId34"/>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userDrawn="1">
          <p15:clr>
            <a:srgbClr val="A4A3A4"/>
          </p15:clr>
        </p15:guide>
        <p15:guide id="2" pos="7242" userDrawn="1">
          <p15:clr>
            <a:srgbClr val="A4A3A4"/>
          </p15:clr>
        </p15:guide>
        <p15:guide id="3" orient="horz" pos="4110" userDrawn="1">
          <p15:clr>
            <a:srgbClr val="A4A3A4"/>
          </p15:clr>
        </p15:guide>
        <p15:guide id="4" orient="horz" pos="913" userDrawn="1">
          <p15:clr>
            <a:srgbClr val="A4A3A4"/>
          </p15:clr>
        </p15:guide>
        <p15:guide id="5" pos="3772" userDrawn="1">
          <p15:clr>
            <a:srgbClr val="A4A3A4"/>
          </p15:clr>
        </p15:guide>
        <p15:guide id="6" pos="3908" userDrawn="1">
          <p15:clr>
            <a:srgbClr val="A4A3A4"/>
          </p15:clr>
        </p15:guide>
        <p15:guide id="7" pos="2751" userDrawn="1">
          <p15:clr>
            <a:srgbClr val="A4A3A4"/>
          </p15:clr>
        </p15:guide>
        <p15:guide id="8" pos="2615" userDrawn="1">
          <p15:clr>
            <a:srgbClr val="A4A3A4"/>
          </p15:clr>
        </p15:guide>
        <p15:guide id="9" pos="1595" userDrawn="1">
          <p15:clr>
            <a:srgbClr val="A4A3A4"/>
          </p15:clr>
        </p15:guide>
        <p15:guide id="10" pos="1459" userDrawn="1">
          <p15:clr>
            <a:srgbClr val="A4A3A4"/>
          </p15:clr>
        </p15:guide>
        <p15:guide id="11" pos="4929" userDrawn="1">
          <p15:clr>
            <a:srgbClr val="A4A3A4"/>
          </p15:clr>
        </p15:guide>
        <p15:guide id="12" pos="5065" userDrawn="1">
          <p15:clr>
            <a:srgbClr val="A4A3A4"/>
          </p15:clr>
        </p15:guide>
        <p15:guide id="13" pos="6085" userDrawn="1">
          <p15:clr>
            <a:srgbClr val="A4A3A4"/>
          </p15:clr>
        </p15:guide>
        <p15:guide id="14" pos="6221" userDrawn="1">
          <p15:clr>
            <a:srgbClr val="A4A3A4"/>
          </p15:clr>
        </p15:guide>
        <p15:guide id="15" pos="2172" userDrawn="1">
          <p15:clr>
            <a:srgbClr val="A4A3A4"/>
          </p15:clr>
        </p15:guide>
        <p15:guide id="16" pos="2036" userDrawn="1">
          <p15:clr>
            <a:srgbClr val="A4A3A4"/>
          </p15:clr>
        </p15:guide>
        <p15:guide id="17" pos="3194" userDrawn="1">
          <p15:clr>
            <a:srgbClr val="A4A3A4"/>
          </p15:clr>
        </p15:guide>
        <p15:guide id="18" pos="3330" userDrawn="1">
          <p15:clr>
            <a:srgbClr val="A4A3A4"/>
          </p15:clr>
        </p15:guide>
        <p15:guide id="19" pos="881" userDrawn="1">
          <p15:clr>
            <a:srgbClr val="A4A3A4"/>
          </p15:clr>
        </p15:guide>
        <p15:guide id="20" pos="1017" userDrawn="1">
          <p15:clr>
            <a:srgbClr val="A4A3A4"/>
          </p15:clr>
        </p15:guide>
        <p15:guide id="21" pos="4351" userDrawn="1">
          <p15:clr>
            <a:srgbClr val="A4A3A4"/>
          </p15:clr>
        </p15:guide>
        <p15:guide id="22" pos="4487" userDrawn="1">
          <p15:clr>
            <a:srgbClr val="A4A3A4"/>
          </p15:clr>
        </p15:guide>
        <p15:guide id="23" pos="5508" userDrawn="1">
          <p15:clr>
            <a:srgbClr val="A4A3A4"/>
          </p15:clr>
        </p15:guide>
        <p15:guide id="24" pos="5642" userDrawn="1">
          <p15:clr>
            <a:srgbClr val="A4A3A4"/>
          </p15:clr>
        </p15:guide>
        <p15:guide id="25" pos="6663" userDrawn="1">
          <p15:clr>
            <a:srgbClr val="A4A3A4"/>
          </p15:clr>
        </p15:guide>
        <p15:guide id="26" pos="6799" userDrawn="1">
          <p15:clr>
            <a:srgbClr val="A4A3A4"/>
          </p15:clr>
        </p15:guide>
        <p15:guide id="27" orient="horz" pos="229" userDrawn="1">
          <p15:clr>
            <a:srgbClr val="A4A3A4"/>
          </p15:clr>
        </p15:guide>
        <p15:guide id="28" orient="horz" pos="867" userDrawn="1">
          <p15:clr>
            <a:srgbClr val="A4A3A4"/>
          </p15:clr>
        </p15:guide>
        <p15:guide id="29" orient="horz" pos="3793"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0.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video" Target="../media/media1.avi"/><Relationship Id="rId1" Type="http://schemas.microsoft.com/office/2007/relationships/media" Target="../media/media1.avi"/><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svg"/><Relationship Id="rId2" Type="http://schemas.openxmlformats.org/officeDocument/2006/relationships/image" Target="../media/image6.png"/><Relationship Id="rId1" Type="http://schemas.openxmlformats.org/officeDocument/2006/relationships/slideLayout" Target="../slideLayouts/slideLayout20.xml"/><Relationship Id="rId6" Type="http://schemas.openxmlformats.org/officeDocument/2006/relationships/image" Target="../media/image10.png"/><Relationship Id="rId5" Type="http://schemas.openxmlformats.org/officeDocument/2006/relationships/image" Target="../media/image9.svg"/><Relationship Id="rId4" Type="http://schemas.openxmlformats.org/officeDocument/2006/relationships/image" Target="../media/image8.pn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0.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0.xml"/><Relationship Id="rId5" Type="http://schemas.openxmlformats.org/officeDocument/2006/relationships/image" Target="../media/image18.sv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0.xml"/><Relationship Id="rId6" Type="http://schemas.openxmlformats.org/officeDocument/2006/relationships/image" Target="../media/image21.png"/><Relationship Id="rId5" Type="http://schemas.openxmlformats.org/officeDocument/2006/relationships/image" Target="../media/image20.sv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0.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0.xml"/><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7.png"/><Relationship Id="rId2" Type="http://schemas.openxmlformats.org/officeDocument/2006/relationships/image" Target="../media/image6.png"/><Relationship Id="rId1" Type="http://schemas.openxmlformats.org/officeDocument/2006/relationships/slideLayout" Target="../slideLayouts/slideLayout20.xm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2705BED-3134-B690-34C2-D5D92990F699}"/>
              </a:ext>
            </a:extLst>
          </p:cNvPr>
          <p:cNvSpPr>
            <a:spLocks noGrp="1"/>
          </p:cNvSpPr>
          <p:nvPr>
            <p:ph type="ctrTitle"/>
          </p:nvPr>
        </p:nvSpPr>
        <p:spPr>
          <a:xfrm>
            <a:off x="695325" y="1445464"/>
            <a:ext cx="11039475" cy="2008384"/>
          </a:xfrm>
        </p:spPr>
        <p:txBody>
          <a:bodyPr/>
          <a:lstStyle/>
          <a:p>
            <a:r>
              <a:rPr lang="en-US" dirty="0"/>
              <a:t>Stress-Managed Asymmetric Common-Coils Magnet SMACC1</a:t>
            </a:r>
            <a:br>
              <a:rPr lang="en-US" dirty="0"/>
            </a:br>
            <a:r>
              <a:rPr lang="en-US" dirty="0"/>
              <a:t>End Note</a:t>
            </a:r>
          </a:p>
        </p:txBody>
      </p:sp>
      <p:sp>
        <p:nvSpPr>
          <p:cNvPr id="7" name="Subtitle 6">
            <a:extLst>
              <a:ext uri="{FF2B5EF4-FFF2-40B4-BE49-F238E27FC236}">
                <a16:creationId xmlns:a16="http://schemas.microsoft.com/office/drawing/2014/main" id="{34B9B3D1-58DF-C15D-236A-D2586F309EE2}"/>
              </a:ext>
            </a:extLst>
          </p:cNvPr>
          <p:cNvSpPr>
            <a:spLocks noGrp="1"/>
          </p:cNvSpPr>
          <p:nvPr>
            <p:ph type="subTitle" idx="1"/>
          </p:nvPr>
        </p:nvSpPr>
        <p:spPr/>
        <p:txBody>
          <a:bodyPr/>
          <a:lstStyle/>
          <a:p>
            <a:r>
              <a:rPr lang="de-CH" b="1" dirty="0"/>
              <a:t>PSI SMACC1 Design Review</a:t>
            </a:r>
          </a:p>
          <a:p>
            <a:endParaRPr lang="en-US" dirty="0"/>
          </a:p>
        </p:txBody>
      </p:sp>
      <p:sp>
        <p:nvSpPr>
          <p:cNvPr id="8" name="Text Placeholder 7">
            <a:extLst>
              <a:ext uri="{FF2B5EF4-FFF2-40B4-BE49-F238E27FC236}">
                <a16:creationId xmlns:a16="http://schemas.microsoft.com/office/drawing/2014/main" id="{062FCA91-D52A-F346-F2E0-C58868C402D9}"/>
              </a:ext>
            </a:extLst>
          </p:cNvPr>
          <p:cNvSpPr>
            <a:spLocks noGrp="1"/>
          </p:cNvSpPr>
          <p:nvPr>
            <p:ph type="body" sz="quarter" idx="13"/>
          </p:nvPr>
        </p:nvSpPr>
        <p:spPr>
          <a:xfrm>
            <a:off x="695325" y="5731768"/>
            <a:ext cx="8905875" cy="288032"/>
          </a:xfrm>
        </p:spPr>
        <p:txBody>
          <a:bodyPr/>
          <a:lstStyle/>
          <a:p>
            <a:r>
              <a:rPr lang="en-US" dirty="0"/>
              <a:t>D. Araujo, B. Auchmann, A. Brem, T. Michlmayr, A. </a:t>
            </a:r>
            <a:r>
              <a:rPr lang="en-US" dirty="0" err="1"/>
              <a:t>Stampfli</a:t>
            </a:r>
            <a:r>
              <a:rPr lang="en-US" dirty="0"/>
              <a:t> and C. Müller</a:t>
            </a:r>
          </a:p>
          <a:p>
            <a:pPr marL="342900" indent="-342900">
              <a:buAutoNum type="alphaUcPeriod"/>
            </a:pPr>
            <a:r>
              <a:rPr lang="en-US" dirty="0"/>
              <a:t>Haziot (CERN)</a:t>
            </a:r>
          </a:p>
          <a:p>
            <a:r>
              <a:rPr lang="en-US" dirty="0"/>
              <a:t>This work was performed under the auspices of and with support from the Swiss Accelerator Research and Technology (CHART) program.</a:t>
            </a:r>
          </a:p>
          <a:p>
            <a:endParaRPr lang="en-US" dirty="0"/>
          </a:p>
        </p:txBody>
      </p:sp>
      <p:sp>
        <p:nvSpPr>
          <p:cNvPr id="9" name="Text Placeholder 8">
            <a:extLst>
              <a:ext uri="{FF2B5EF4-FFF2-40B4-BE49-F238E27FC236}">
                <a16:creationId xmlns:a16="http://schemas.microsoft.com/office/drawing/2014/main" id="{5635DB3D-2973-A9D3-FFF7-2FC75A91D955}"/>
              </a:ext>
            </a:extLst>
          </p:cNvPr>
          <p:cNvSpPr>
            <a:spLocks noGrp="1"/>
          </p:cNvSpPr>
          <p:nvPr>
            <p:ph type="body" sz="quarter" idx="14"/>
          </p:nvPr>
        </p:nvSpPr>
        <p:spPr/>
        <p:txBody>
          <a:bodyPr/>
          <a:lstStyle/>
          <a:p>
            <a:r>
              <a:rPr lang="en-US" dirty="0"/>
              <a:t>13 January 2025</a:t>
            </a:r>
          </a:p>
        </p:txBody>
      </p:sp>
    </p:spTree>
    <p:extLst>
      <p:ext uri="{BB962C8B-B14F-4D97-AF65-F5344CB8AC3E}">
        <p14:creationId xmlns:p14="http://schemas.microsoft.com/office/powerpoint/2010/main" val="192413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8FE3F7-3B80-B548-D332-F53E2E339E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85FC41-12AC-58AD-D9FF-6FF5FABF4775}"/>
              </a:ext>
            </a:extLst>
          </p:cNvPr>
          <p:cNvSpPr>
            <a:spLocks noGrp="1"/>
          </p:cNvSpPr>
          <p:nvPr>
            <p:ph type="title"/>
          </p:nvPr>
        </p:nvSpPr>
        <p:spPr>
          <a:xfrm>
            <a:off x="695326" y="278296"/>
            <a:ext cx="7027632" cy="810444"/>
          </a:xfrm>
        </p:spPr>
        <p:txBody>
          <a:bodyPr/>
          <a:lstStyle/>
          <a:p>
            <a:r>
              <a:rPr lang="en-US" dirty="0"/>
              <a:t>End Note on the </a:t>
            </a:r>
            <a:r>
              <a:rPr lang="en-US" dirty="0">
                <a:solidFill>
                  <a:schemeClr val="accent4"/>
                </a:solidFill>
              </a:rPr>
              <a:t>Choice of heat treatment for the high-field coils</a:t>
            </a:r>
            <a:br>
              <a:rPr lang="en-US" dirty="0"/>
            </a:br>
            <a:endParaRPr lang="en-US" dirty="0">
              <a:solidFill>
                <a:schemeClr val="accent4"/>
              </a:solidFill>
            </a:endParaRPr>
          </a:p>
        </p:txBody>
      </p:sp>
      <p:sp>
        <p:nvSpPr>
          <p:cNvPr id="3" name="Date Placeholder 2">
            <a:extLst>
              <a:ext uri="{FF2B5EF4-FFF2-40B4-BE49-F238E27FC236}">
                <a16:creationId xmlns:a16="http://schemas.microsoft.com/office/drawing/2014/main" id="{21347CC8-28EA-A167-388E-55DB784D1718}"/>
              </a:ext>
            </a:extLst>
          </p:cNvPr>
          <p:cNvSpPr>
            <a:spLocks noGrp="1"/>
          </p:cNvSpPr>
          <p:nvPr>
            <p:ph type="dt" sz="half" idx="10"/>
          </p:nvPr>
        </p:nvSpPr>
        <p:spPr/>
        <p:txBody>
          <a:bodyPr/>
          <a:lstStyle/>
          <a:p>
            <a:fld id="{B74DE5E1-006F-42D4-ABF6-4421AF14DA08}" type="datetime1">
              <a:rPr lang="de-CH" noProof="0" smtClean="0"/>
              <a:t>14.01.2025</a:t>
            </a:fld>
            <a:endParaRPr lang="en-GB" noProof="0" dirty="0"/>
          </a:p>
        </p:txBody>
      </p:sp>
      <p:sp>
        <p:nvSpPr>
          <p:cNvPr id="4" name="Footer Placeholder 3">
            <a:extLst>
              <a:ext uri="{FF2B5EF4-FFF2-40B4-BE49-F238E27FC236}">
                <a16:creationId xmlns:a16="http://schemas.microsoft.com/office/drawing/2014/main" id="{E51B60C0-8523-5549-1CEB-29C93CB9B984}"/>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5F61AC84-A480-1263-D7AB-BB8D6531407A}"/>
              </a:ext>
            </a:extLst>
          </p:cNvPr>
          <p:cNvSpPr>
            <a:spLocks noGrp="1"/>
          </p:cNvSpPr>
          <p:nvPr>
            <p:ph type="sldNum" sz="quarter" idx="12"/>
          </p:nvPr>
        </p:nvSpPr>
        <p:spPr/>
        <p:txBody>
          <a:bodyPr/>
          <a:lstStyle/>
          <a:p>
            <a:fld id="{442AD375-037F-43D0-B059-5172DA06796A}" type="slidenum">
              <a:rPr lang="en-GB" noProof="0" smtClean="0"/>
              <a:pPr/>
              <a:t>10</a:t>
            </a:fld>
            <a:endParaRPr lang="en-GB" noProof="0" dirty="0"/>
          </a:p>
        </p:txBody>
      </p:sp>
      <p:pic>
        <p:nvPicPr>
          <p:cNvPr id="12" name="Picture 11" descr="A red and black logo&#10;&#10;Description automatically generated">
            <a:extLst>
              <a:ext uri="{FF2B5EF4-FFF2-40B4-BE49-F238E27FC236}">
                <a16:creationId xmlns:a16="http://schemas.microsoft.com/office/drawing/2014/main" id="{5981AA9D-6F58-0751-DA1C-C28D06CB3A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800D6D62-111D-527D-7364-A6EB5023CA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6" name="Content Placeholder 11">
            <a:extLst>
              <a:ext uri="{FF2B5EF4-FFF2-40B4-BE49-F238E27FC236}">
                <a16:creationId xmlns:a16="http://schemas.microsoft.com/office/drawing/2014/main" id="{C84B79A3-E5B1-DBE4-7660-92AE6FCE1060}"/>
              </a:ext>
            </a:extLst>
          </p:cNvPr>
          <p:cNvSpPr>
            <a:spLocks noGrp="1"/>
          </p:cNvSpPr>
          <p:nvPr>
            <p:ph idx="1"/>
          </p:nvPr>
        </p:nvSpPr>
        <p:spPr>
          <a:xfrm>
            <a:off x="685800" y="1905000"/>
            <a:ext cx="6019800" cy="4191000"/>
          </a:xfrm>
        </p:spPr>
        <p:txBody>
          <a:bodyPr/>
          <a:lstStyle/>
          <a:p>
            <a:r>
              <a:rPr lang="en-US" dirty="0"/>
              <a:t>SMACC1 strand current at short sample (1.9 K) is 810 A</a:t>
            </a:r>
          </a:p>
          <a:p>
            <a:endParaRPr lang="en-US" dirty="0"/>
          </a:p>
          <a:p>
            <a:endParaRPr lang="en-US" dirty="0"/>
          </a:p>
          <a:p>
            <a:endParaRPr lang="en-US" dirty="0"/>
          </a:p>
          <a:p>
            <a:endParaRPr lang="en-US" dirty="0"/>
          </a:p>
          <a:p>
            <a:endParaRPr lang="en-US" dirty="0"/>
          </a:p>
          <a:p>
            <a:endParaRPr lang="en-US" dirty="0"/>
          </a:p>
          <a:p>
            <a:endParaRPr lang="en-US" sz="2000" b="1" dirty="0">
              <a:solidFill>
                <a:schemeClr val="accent4"/>
              </a:solidFill>
            </a:endParaRPr>
          </a:p>
          <a:p>
            <a:endParaRPr lang="en-US" sz="2000" b="1" dirty="0">
              <a:solidFill>
                <a:schemeClr val="accent4"/>
              </a:solidFill>
            </a:endParaRPr>
          </a:p>
          <a:p>
            <a:endParaRPr lang="en-US" sz="2000" dirty="0"/>
          </a:p>
          <a:p>
            <a:endParaRPr lang="en-US" sz="2000" dirty="0"/>
          </a:p>
        </p:txBody>
      </p:sp>
      <p:pic>
        <p:nvPicPr>
          <p:cNvPr id="8" name="Picture 7">
            <a:extLst>
              <a:ext uri="{FF2B5EF4-FFF2-40B4-BE49-F238E27FC236}">
                <a16:creationId xmlns:a16="http://schemas.microsoft.com/office/drawing/2014/main" id="{EAEA420D-3F41-CAA4-C079-C6A26C750BE9}"/>
              </a:ext>
            </a:extLst>
          </p:cNvPr>
          <p:cNvPicPr>
            <a:picLocks noChangeAspect="1"/>
          </p:cNvPicPr>
          <p:nvPr/>
        </p:nvPicPr>
        <p:blipFill>
          <a:blip r:embed="rId4"/>
          <a:stretch>
            <a:fillRect/>
          </a:stretch>
        </p:blipFill>
        <p:spPr>
          <a:xfrm>
            <a:off x="695325" y="2552498"/>
            <a:ext cx="4134427" cy="2896004"/>
          </a:xfrm>
          <a:prstGeom prst="rect">
            <a:avLst/>
          </a:prstGeom>
        </p:spPr>
      </p:pic>
      <p:cxnSp>
        <p:nvCxnSpPr>
          <p:cNvPr id="10" name="Straight Connector 9">
            <a:extLst>
              <a:ext uri="{FF2B5EF4-FFF2-40B4-BE49-F238E27FC236}">
                <a16:creationId xmlns:a16="http://schemas.microsoft.com/office/drawing/2014/main" id="{E81C50CA-6E5C-E2A7-BF28-3F5D7A5C2BBF}"/>
              </a:ext>
            </a:extLst>
          </p:cNvPr>
          <p:cNvCxnSpPr/>
          <p:nvPr/>
        </p:nvCxnSpPr>
        <p:spPr>
          <a:xfrm>
            <a:off x="1219200" y="4038600"/>
            <a:ext cx="2743200"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7333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82600-508D-DF41-8ECA-F45DCD951BE4}"/>
              </a:ext>
            </a:extLst>
          </p:cNvPr>
          <p:cNvSpPr>
            <a:spLocks noGrp="1"/>
          </p:cNvSpPr>
          <p:nvPr>
            <p:ph type="title"/>
          </p:nvPr>
        </p:nvSpPr>
        <p:spPr/>
        <p:txBody>
          <a:bodyPr/>
          <a:lstStyle/>
          <a:p>
            <a:r>
              <a:rPr lang="en-US" dirty="0"/>
              <a:t>Coil and formers displacement </a:t>
            </a:r>
            <a:r>
              <a:rPr lang="en-US" dirty="0" err="1"/>
              <a:t>ux</a:t>
            </a:r>
            <a:r>
              <a:rPr lang="en-US" dirty="0"/>
              <a:t> in m</a:t>
            </a:r>
          </a:p>
        </p:txBody>
      </p:sp>
      <p:sp>
        <p:nvSpPr>
          <p:cNvPr id="3" name="Date Placeholder 2">
            <a:extLst>
              <a:ext uri="{FF2B5EF4-FFF2-40B4-BE49-F238E27FC236}">
                <a16:creationId xmlns:a16="http://schemas.microsoft.com/office/drawing/2014/main" id="{37B2E229-C139-0438-2EB6-58307164BB93}"/>
              </a:ext>
            </a:extLst>
          </p:cNvPr>
          <p:cNvSpPr>
            <a:spLocks noGrp="1"/>
          </p:cNvSpPr>
          <p:nvPr>
            <p:ph type="dt" sz="half" idx="10"/>
          </p:nvPr>
        </p:nvSpPr>
        <p:spPr/>
        <p:txBody>
          <a:bodyPr/>
          <a:lstStyle/>
          <a:p>
            <a:fld id="{F972F506-EBC5-4FA6-B2E1-2CAEE530F8EF}" type="datetime1">
              <a:rPr lang="de-CH" noProof="0" smtClean="0"/>
              <a:t>14.01.2025</a:t>
            </a:fld>
            <a:endParaRPr lang="en-GB" noProof="0" dirty="0"/>
          </a:p>
        </p:txBody>
      </p:sp>
      <p:sp>
        <p:nvSpPr>
          <p:cNvPr id="4" name="Footer Placeholder 3">
            <a:extLst>
              <a:ext uri="{FF2B5EF4-FFF2-40B4-BE49-F238E27FC236}">
                <a16:creationId xmlns:a16="http://schemas.microsoft.com/office/drawing/2014/main" id="{71A1C2C7-B534-4A86-1664-D54300D842E9}"/>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FF61FF0A-538D-C2A5-920C-32B23B798CA6}"/>
              </a:ext>
            </a:extLst>
          </p:cNvPr>
          <p:cNvSpPr>
            <a:spLocks noGrp="1"/>
          </p:cNvSpPr>
          <p:nvPr>
            <p:ph type="sldNum" sz="quarter" idx="12"/>
          </p:nvPr>
        </p:nvSpPr>
        <p:spPr/>
        <p:txBody>
          <a:bodyPr/>
          <a:lstStyle/>
          <a:p>
            <a:fld id="{442AD375-037F-43D0-B059-5172DA06796A}" type="slidenum">
              <a:rPr lang="en-GB" noProof="0" smtClean="0"/>
              <a:pPr/>
              <a:t>11</a:t>
            </a:fld>
            <a:endParaRPr lang="en-GB" noProof="0" dirty="0"/>
          </a:p>
        </p:txBody>
      </p:sp>
      <p:pic>
        <p:nvPicPr>
          <p:cNvPr id="9" name="mec-2d_apTzzYOI">
            <a:hlinkClick r:id="" action="ppaction://media"/>
            <a:extLst>
              <a:ext uri="{FF2B5EF4-FFF2-40B4-BE49-F238E27FC236}">
                <a16:creationId xmlns:a16="http://schemas.microsoft.com/office/drawing/2014/main" id="{52EC47F6-C35E-91C2-8522-304AD6B25E98}"/>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713613" y="1219200"/>
            <a:ext cx="6619875" cy="4837952"/>
          </a:xfrm>
        </p:spPr>
      </p:pic>
      <p:pic>
        <p:nvPicPr>
          <p:cNvPr id="10" name="Picture 9" descr="A red and black logo&#10;&#10;Description automatically generated">
            <a:extLst>
              <a:ext uri="{FF2B5EF4-FFF2-40B4-BE49-F238E27FC236}">
                <a16:creationId xmlns:a16="http://schemas.microsoft.com/office/drawing/2014/main" id="{916C6F43-7DB2-5D15-3ED2-A908B2AA7B5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1" name="Picture 10" descr="A logo for high field program&#10;&#10;Description automatically generated">
            <a:extLst>
              <a:ext uri="{FF2B5EF4-FFF2-40B4-BE49-F238E27FC236}">
                <a16:creationId xmlns:a16="http://schemas.microsoft.com/office/drawing/2014/main" id="{80DBE92C-4A08-ECCF-FC0C-AAFB4267CBC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Tree>
    <p:extLst>
      <p:ext uri="{BB962C8B-B14F-4D97-AF65-F5344CB8AC3E}">
        <p14:creationId xmlns:p14="http://schemas.microsoft.com/office/powerpoint/2010/main" val="713370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000"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7C3C645-DAA7-1422-52D3-5BF09469A71F}"/>
              </a:ext>
            </a:extLst>
          </p:cNvPr>
          <p:cNvSpPr>
            <a:spLocks noGrp="1"/>
          </p:cNvSpPr>
          <p:nvPr>
            <p:ph type="dt" sz="half" idx="10"/>
          </p:nvPr>
        </p:nvSpPr>
        <p:spPr/>
        <p:txBody>
          <a:bodyPr/>
          <a:lstStyle/>
          <a:p>
            <a:fld id="{F972F506-EBC5-4FA6-B2E1-2CAEE530F8EF}" type="datetime1">
              <a:rPr lang="de-CH" noProof="0" smtClean="0"/>
              <a:t>14.01.2025</a:t>
            </a:fld>
            <a:endParaRPr lang="en-GB" noProof="0" dirty="0"/>
          </a:p>
        </p:txBody>
      </p:sp>
      <p:sp>
        <p:nvSpPr>
          <p:cNvPr id="4" name="Footer Placeholder 3">
            <a:extLst>
              <a:ext uri="{FF2B5EF4-FFF2-40B4-BE49-F238E27FC236}">
                <a16:creationId xmlns:a16="http://schemas.microsoft.com/office/drawing/2014/main" id="{EFC20FB0-5645-167C-03F4-C5377C14C39F}"/>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582DC9F6-8421-EFC4-102C-EFA0D2B5859F}"/>
              </a:ext>
            </a:extLst>
          </p:cNvPr>
          <p:cNvSpPr>
            <a:spLocks noGrp="1"/>
          </p:cNvSpPr>
          <p:nvPr>
            <p:ph type="sldNum" sz="quarter" idx="12"/>
          </p:nvPr>
        </p:nvSpPr>
        <p:spPr/>
        <p:txBody>
          <a:bodyPr/>
          <a:lstStyle/>
          <a:p>
            <a:fld id="{442AD375-037F-43D0-B059-5172DA06796A}" type="slidenum">
              <a:rPr lang="en-GB" noProof="0" smtClean="0"/>
              <a:pPr/>
              <a:t>12</a:t>
            </a:fld>
            <a:endParaRPr lang="en-GB" noProof="0" dirty="0"/>
          </a:p>
        </p:txBody>
      </p:sp>
      <p:pic>
        <p:nvPicPr>
          <p:cNvPr id="9" name="Picture 8" descr="A red and black logo&#10;&#10;Description automatically generated">
            <a:extLst>
              <a:ext uri="{FF2B5EF4-FFF2-40B4-BE49-F238E27FC236}">
                <a16:creationId xmlns:a16="http://schemas.microsoft.com/office/drawing/2014/main" id="{912C5B89-12F0-0DFF-E988-0887D80D5D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0" name="Picture 9" descr="A logo for high field program&#10;&#10;Description automatically generated">
            <a:extLst>
              <a:ext uri="{FF2B5EF4-FFF2-40B4-BE49-F238E27FC236}">
                <a16:creationId xmlns:a16="http://schemas.microsoft.com/office/drawing/2014/main" id="{2665E373-48FC-0D91-E044-97B46082DE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Tree>
    <p:extLst>
      <p:ext uri="{BB962C8B-B14F-4D97-AF65-F5344CB8AC3E}">
        <p14:creationId xmlns:p14="http://schemas.microsoft.com/office/powerpoint/2010/main" val="4792177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82890E9-FE2D-6EAA-F582-E51D1F483D01}"/>
              </a:ext>
            </a:extLst>
          </p:cNvPr>
          <p:cNvSpPr>
            <a:spLocks noGrp="1"/>
          </p:cNvSpPr>
          <p:nvPr>
            <p:ph type="title"/>
          </p:nvPr>
        </p:nvSpPr>
        <p:spPr/>
        <p:txBody>
          <a:bodyPr/>
          <a:lstStyle/>
          <a:p>
            <a:r>
              <a:rPr lang="en-US" dirty="0"/>
              <a:t>Agenda</a:t>
            </a:r>
          </a:p>
        </p:txBody>
      </p:sp>
      <p:sp>
        <p:nvSpPr>
          <p:cNvPr id="7" name="Content Placeholder 6">
            <a:extLst>
              <a:ext uri="{FF2B5EF4-FFF2-40B4-BE49-F238E27FC236}">
                <a16:creationId xmlns:a16="http://schemas.microsoft.com/office/drawing/2014/main" id="{67BDD922-2046-B986-D119-5E732DD7C54A}"/>
              </a:ext>
            </a:extLst>
          </p:cNvPr>
          <p:cNvSpPr>
            <a:spLocks noGrp="1"/>
          </p:cNvSpPr>
          <p:nvPr>
            <p:ph idx="1"/>
          </p:nvPr>
        </p:nvSpPr>
        <p:spPr/>
        <p:txBody>
          <a:bodyPr/>
          <a:lstStyle/>
          <a:p>
            <a:r>
              <a:rPr lang="en-US" dirty="0"/>
              <a:t>Discussion on risks and risk mitigation</a:t>
            </a:r>
          </a:p>
          <a:p>
            <a:endParaRPr lang="en-US" dirty="0"/>
          </a:p>
          <a:p>
            <a:r>
              <a:rPr lang="en-US" dirty="0"/>
              <a:t>Central Pole</a:t>
            </a:r>
          </a:p>
          <a:p>
            <a:r>
              <a:rPr lang="en-US" dirty="0"/>
              <a:t>Rods</a:t>
            </a:r>
          </a:p>
          <a:p>
            <a:r>
              <a:rPr lang="en-US" dirty="0"/>
              <a:t>Spare Cables</a:t>
            </a:r>
          </a:p>
          <a:p>
            <a:r>
              <a:rPr lang="en-US" dirty="0"/>
              <a:t>Protection</a:t>
            </a:r>
          </a:p>
          <a:p>
            <a:r>
              <a:rPr lang="en-US" dirty="0"/>
              <a:t>Electrical Integrity</a:t>
            </a:r>
          </a:p>
          <a:p>
            <a:r>
              <a:rPr lang="en-US" dirty="0"/>
              <a:t>Cooling</a:t>
            </a:r>
          </a:p>
          <a:p>
            <a:r>
              <a:rPr lang="en-US" dirty="0"/>
              <a:t>Splices</a:t>
            </a:r>
          </a:p>
          <a:p>
            <a:r>
              <a:rPr lang="en-US" dirty="0"/>
              <a:t>Choice of heat treatment for the high-field coils</a:t>
            </a:r>
          </a:p>
          <a:p>
            <a:endParaRPr lang="en-US" dirty="0"/>
          </a:p>
          <a:p>
            <a:endParaRPr lang="en-US" dirty="0"/>
          </a:p>
          <a:p>
            <a:endParaRPr lang="en-US" dirty="0"/>
          </a:p>
          <a:p>
            <a:endParaRPr lang="en-US" dirty="0"/>
          </a:p>
          <a:p>
            <a:endParaRPr lang="en-US" dirty="0"/>
          </a:p>
          <a:p>
            <a:endParaRPr lang="en-US" dirty="0"/>
          </a:p>
        </p:txBody>
      </p:sp>
      <p:pic>
        <p:nvPicPr>
          <p:cNvPr id="8" name="Picture 7" descr="A red and black logo&#10;&#10;Description automatically generated">
            <a:extLst>
              <a:ext uri="{FF2B5EF4-FFF2-40B4-BE49-F238E27FC236}">
                <a16:creationId xmlns:a16="http://schemas.microsoft.com/office/drawing/2014/main" id="{C546B77B-5D8B-6334-EE3E-05E6ABDD6C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9" name="Picture 8" descr="A logo for high field program&#10;&#10;Description automatically generated">
            <a:extLst>
              <a:ext uri="{FF2B5EF4-FFF2-40B4-BE49-F238E27FC236}">
                <a16:creationId xmlns:a16="http://schemas.microsoft.com/office/drawing/2014/main" id="{2416F54C-6D20-8BF0-9A9C-7E6F5C2A77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Tree>
    <p:extLst>
      <p:ext uri="{BB962C8B-B14F-4D97-AF65-F5344CB8AC3E}">
        <p14:creationId xmlns:p14="http://schemas.microsoft.com/office/powerpoint/2010/main" val="1609140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B5EC07-8797-6D4B-839A-C12F05896B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E3AB1F-3E29-974E-F44D-FEF1EC7E623F}"/>
              </a:ext>
            </a:extLst>
          </p:cNvPr>
          <p:cNvSpPr>
            <a:spLocks noGrp="1"/>
          </p:cNvSpPr>
          <p:nvPr>
            <p:ph type="title"/>
          </p:nvPr>
        </p:nvSpPr>
        <p:spPr>
          <a:xfrm>
            <a:off x="695326" y="278296"/>
            <a:ext cx="7027632" cy="810444"/>
          </a:xfrm>
        </p:spPr>
        <p:txBody>
          <a:bodyPr/>
          <a:lstStyle/>
          <a:p>
            <a:r>
              <a:rPr lang="en-US" dirty="0"/>
              <a:t>End Note on the </a:t>
            </a:r>
            <a:br>
              <a:rPr lang="en-US" dirty="0"/>
            </a:br>
            <a:r>
              <a:rPr lang="en-US" dirty="0"/>
              <a:t>pre-load and </a:t>
            </a:r>
            <a:r>
              <a:rPr lang="en-US" dirty="0">
                <a:solidFill>
                  <a:schemeClr val="accent4"/>
                </a:solidFill>
              </a:rPr>
              <a:t>Pole</a:t>
            </a:r>
          </a:p>
        </p:txBody>
      </p:sp>
      <p:sp>
        <p:nvSpPr>
          <p:cNvPr id="3" name="Date Placeholder 2">
            <a:extLst>
              <a:ext uri="{FF2B5EF4-FFF2-40B4-BE49-F238E27FC236}">
                <a16:creationId xmlns:a16="http://schemas.microsoft.com/office/drawing/2014/main" id="{DC9CDC13-7413-E563-F6C6-38E77BC98173}"/>
              </a:ext>
            </a:extLst>
          </p:cNvPr>
          <p:cNvSpPr>
            <a:spLocks noGrp="1"/>
          </p:cNvSpPr>
          <p:nvPr>
            <p:ph type="dt" sz="half" idx="10"/>
          </p:nvPr>
        </p:nvSpPr>
        <p:spPr/>
        <p:txBody>
          <a:bodyPr/>
          <a:lstStyle/>
          <a:p>
            <a:fld id="{B74DE5E1-006F-42D4-ABF6-4421AF14DA08}" type="datetime1">
              <a:rPr lang="de-CH" noProof="0" smtClean="0"/>
              <a:t>14.01.2025</a:t>
            </a:fld>
            <a:endParaRPr lang="en-GB" noProof="0" dirty="0"/>
          </a:p>
        </p:txBody>
      </p:sp>
      <p:sp>
        <p:nvSpPr>
          <p:cNvPr id="4" name="Footer Placeholder 3">
            <a:extLst>
              <a:ext uri="{FF2B5EF4-FFF2-40B4-BE49-F238E27FC236}">
                <a16:creationId xmlns:a16="http://schemas.microsoft.com/office/drawing/2014/main" id="{9E32C0E0-0FE6-0A82-8420-E9530D82ECE7}"/>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18C88072-5BDF-4A12-5D8D-C1F40B72C047}"/>
              </a:ext>
            </a:extLst>
          </p:cNvPr>
          <p:cNvSpPr>
            <a:spLocks noGrp="1"/>
          </p:cNvSpPr>
          <p:nvPr>
            <p:ph type="sldNum" sz="quarter" idx="12"/>
          </p:nvPr>
        </p:nvSpPr>
        <p:spPr/>
        <p:txBody>
          <a:bodyPr/>
          <a:lstStyle/>
          <a:p>
            <a:fld id="{442AD375-037F-43D0-B059-5172DA06796A}" type="slidenum">
              <a:rPr lang="en-GB" noProof="0" smtClean="0"/>
              <a:pPr/>
              <a:t>3</a:t>
            </a:fld>
            <a:endParaRPr lang="en-GB" noProof="0" dirty="0"/>
          </a:p>
        </p:txBody>
      </p:sp>
      <p:pic>
        <p:nvPicPr>
          <p:cNvPr id="12" name="Picture 11" descr="A red and black logo&#10;&#10;Description automatically generated">
            <a:extLst>
              <a:ext uri="{FF2B5EF4-FFF2-40B4-BE49-F238E27FC236}">
                <a16:creationId xmlns:a16="http://schemas.microsoft.com/office/drawing/2014/main" id="{B1ADD4BF-6370-7675-8804-C2913BCD6F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2236B5C0-63C2-F197-3325-75C40DC14F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6" name="Content Placeholder 11">
            <a:extLst>
              <a:ext uri="{FF2B5EF4-FFF2-40B4-BE49-F238E27FC236}">
                <a16:creationId xmlns:a16="http://schemas.microsoft.com/office/drawing/2014/main" id="{3C9C6820-D6B5-8CE7-E673-ACA9C08F357A}"/>
              </a:ext>
            </a:extLst>
          </p:cNvPr>
          <p:cNvSpPr>
            <a:spLocks noGrp="1"/>
          </p:cNvSpPr>
          <p:nvPr>
            <p:ph idx="1"/>
          </p:nvPr>
        </p:nvSpPr>
        <p:spPr>
          <a:xfrm>
            <a:off x="685800" y="1527584"/>
            <a:ext cx="4876800" cy="4644616"/>
          </a:xfrm>
        </p:spPr>
        <p:txBody>
          <a:bodyPr/>
          <a:lstStyle/>
          <a:p>
            <a:r>
              <a:rPr lang="en-US" sz="2000" dirty="0"/>
              <a:t>During the pre-load on the cross-sectional direction, with the instrumentation, the stress on the pole will be directly monitored and the stress on the shell will be indirectly monitored. The limit of </a:t>
            </a:r>
            <a:r>
              <a:rPr lang="en-FR" sz="2000" b="0" i="0" u="none" strike="noStrike" kern="1200" dirty="0">
                <a:solidFill>
                  <a:schemeClr val="tx1"/>
                </a:solidFill>
                <a:effectLst/>
                <a:latin typeface="+mn-lt"/>
                <a:ea typeface="+mn-ea"/>
                <a:cs typeface="+mn-cs"/>
              </a:rPr>
              <a:t>~</a:t>
            </a:r>
            <a:r>
              <a:rPr lang="en-US" sz="2000" dirty="0"/>
              <a:t>350 MPa (</a:t>
            </a:r>
            <a:r>
              <a:rPr lang="en-US" dirty="0"/>
              <a:t>for Austenitic steel 316LN</a:t>
            </a:r>
            <a:r>
              <a:rPr lang="en-US" sz="2000" dirty="0"/>
              <a:t>) will be respected.</a:t>
            </a:r>
          </a:p>
          <a:p>
            <a:endParaRPr lang="en-US" sz="1200" dirty="0"/>
          </a:p>
          <a:p>
            <a:r>
              <a:rPr lang="en-US" sz="2000" dirty="0"/>
              <a:t>With the 2D model, the limit on the pole (1050 MPa), would be reached at more than 15.5 kA</a:t>
            </a:r>
            <a:r>
              <a:rPr lang="en-US" dirty="0"/>
              <a:t> with a compressive load.</a:t>
            </a:r>
          </a:p>
          <a:p>
            <a:endParaRPr lang="en-US" sz="2000" dirty="0"/>
          </a:p>
          <a:p>
            <a:r>
              <a:rPr lang="en-US" dirty="0"/>
              <a:t>If a central pole made of </a:t>
            </a:r>
            <a:r>
              <a:rPr lang="en-US" dirty="0" err="1"/>
              <a:t>Nitronic</a:t>
            </a:r>
            <a:r>
              <a:rPr lang="en-US" dirty="0"/>
              <a:t> 40  is used the limit would no be reached at short sample current.</a:t>
            </a:r>
          </a:p>
          <a:p>
            <a:endParaRPr lang="en-US" sz="2000" dirty="0"/>
          </a:p>
          <a:p>
            <a:endParaRPr lang="en-US" dirty="0"/>
          </a:p>
          <a:p>
            <a:endParaRPr lang="en-US" sz="2000" dirty="0"/>
          </a:p>
          <a:p>
            <a:endParaRPr lang="en-US" sz="2000" b="1" dirty="0">
              <a:solidFill>
                <a:schemeClr val="accent4"/>
              </a:solidFill>
            </a:endParaRPr>
          </a:p>
          <a:p>
            <a:endParaRPr lang="en-US" sz="2000" dirty="0"/>
          </a:p>
          <a:p>
            <a:endParaRPr lang="en-US" sz="2000" dirty="0"/>
          </a:p>
        </p:txBody>
      </p:sp>
      <p:pic>
        <p:nvPicPr>
          <p:cNvPr id="7" name="Graphic 6">
            <a:extLst>
              <a:ext uri="{FF2B5EF4-FFF2-40B4-BE49-F238E27FC236}">
                <a16:creationId xmlns:a16="http://schemas.microsoft.com/office/drawing/2014/main" id="{8D06EE22-658B-D1FD-C4AD-5EEC4D47053D}"/>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1952" r="3048" b="4914"/>
          <a:stretch/>
        </p:blipFill>
        <p:spPr>
          <a:xfrm>
            <a:off x="5715000" y="1469176"/>
            <a:ext cx="3196256" cy="2559311"/>
          </a:xfrm>
          <a:prstGeom prst="rect">
            <a:avLst/>
          </a:prstGeom>
        </p:spPr>
      </p:pic>
      <p:pic>
        <p:nvPicPr>
          <p:cNvPr id="8" name="Graphic 7">
            <a:extLst>
              <a:ext uri="{FF2B5EF4-FFF2-40B4-BE49-F238E27FC236}">
                <a16:creationId xmlns:a16="http://schemas.microsoft.com/office/drawing/2014/main" id="{C7768A55-F8FF-DD25-3E79-7C5671AF98D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907245" y="1529127"/>
            <a:ext cx="3124200" cy="2499360"/>
          </a:xfrm>
          <a:prstGeom prst="rect">
            <a:avLst/>
          </a:prstGeom>
        </p:spPr>
      </p:pic>
      <p:pic>
        <p:nvPicPr>
          <p:cNvPr id="9" name="Picture 8">
            <a:extLst>
              <a:ext uri="{FF2B5EF4-FFF2-40B4-BE49-F238E27FC236}">
                <a16:creationId xmlns:a16="http://schemas.microsoft.com/office/drawing/2014/main" id="{590DBB29-3B5F-7E9C-DBD6-D413C501C54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343" r="8421"/>
          <a:stretch/>
        </p:blipFill>
        <p:spPr>
          <a:xfrm>
            <a:off x="6172200" y="4088438"/>
            <a:ext cx="2835233" cy="2179938"/>
          </a:xfrm>
          <a:prstGeom prst="rect">
            <a:avLst/>
          </a:prstGeom>
        </p:spPr>
      </p:pic>
      <p:pic>
        <p:nvPicPr>
          <p:cNvPr id="14" name="Picture 13" descr="A diagram of a rainbow&#10;&#10;Description automatically generated">
            <a:extLst>
              <a:ext uri="{FF2B5EF4-FFF2-40B4-BE49-F238E27FC236}">
                <a16:creationId xmlns:a16="http://schemas.microsoft.com/office/drawing/2014/main" id="{1B7D215F-A16E-27AD-BDAB-3C185BA9807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192187" y="4071173"/>
            <a:ext cx="2988136" cy="2333400"/>
          </a:xfrm>
          <a:prstGeom prst="rect">
            <a:avLst/>
          </a:prstGeom>
        </p:spPr>
      </p:pic>
    </p:spTree>
    <p:extLst>
      <p:ext uri="{BB962C8B-B14F-4D97-AF65-F5344CB8AC3E}">
        <p14:creationId xmlns:p14="http://schemas.microsoft.com/office/powerpoint/2010/main" val="4160961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65E51-82FA-18F0-B85E-05B392E543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62219FB-DCFF-92DE-BF06-F7C10B8FF839}"/>
              </a:ext>
            </a:extLst>
          </p:cNvPr>
          <p:cNvSpPr>
            <a:spLocks noGrp="1"/>
          </p:cNvSpPr>
          <p:nvPr>
            <p:ph type="title"/>
          </p:nvPr>
        </p:nvSpPr>
        <p:spPr>
          <a:xfrm>
            <a:off x="695326" y="278296"/>
            <a:ext cx="7027632" cy="810444"/>
          </a:xfrm>
        </p:spPr>
        <p:txBody>
          <a:bodyPr/>
          <a:lstStyle/>
          <a:p>
            <a:r>
              <a:rPr lang="en-US" dirty="0"/>
              <a:t>End Note on the </a:t>
            </a:r>
            <a:br>
              <a:rPr lang="en-US" dirty="0"/>
            </a:br>
            <a:r>
              <a:rPr lang="en-US" dirty="0">
                <a:solidFill>
                  <a:schemeClr val="accent4"/>
                </a:solidFill>
              </a:rPr>
              <a:t>Rods and Axial Pre-load</a:t>
            </a:r>
          </a:p>
        </p:txBody>
      </p:sp>
      <p:sp>
        <p:nvSpPr>
          <p:cNvPr id="3" name="Date Placeholder 2">
            <a:extLst>
              <a:ext uri="{FF2B5EF4-FFF2-40B4-BE49-F238E27FC236}">
                <a16:creationId xmlns:a16="http://schemas.microsoft.com/office/drawing/2014/main" id="{EAD4EB14-65AA-57EC-35A1-ED475226BA8E}"/>
              </a:ext>
            </a:extLst>
          </p:cNvPr>
          <p:cNvSpPr>
            <a:spLocks noGrp="1"/>
          </p:cNvSpPr>
          <p:nvPr>
            <p:ph type="dt" sz="half" idx="10"/>
          </p:nvPr>
        </p:nvSpPr>
        <p:spPr/>
        <p:txBody>
          <a:bodyPr/>
          <a:lstStyle/>
          <a:p>
            <a:fld id="{B74DE5E1-006F-42D4-ABF6-4421AF14DA08}" type="datetime1">
              <a:rPr lang="de-CH" noProof="0" smtClean="0"/>
              <a:t>14.01.2025</a:t>
            </a:fld>
            <a:endParaRPr lang="en-GB" noProof="0" dirty="0"/>
          </a:p>
        </p:txBody>
      </p:sp>
      <p:sp>
        <p:nvSpPr>
          <p:cNvPr id="4" name="Footer Placeholder 3">
            <a:extLst>
              <a:ext uri="{FF2B5EF4-FFF2-40B4-BE49-F238E27FC236}">
                <a16:creationId xmlns:a16="http://schemas.microsoft.com/office/drawing/2014/main" id="{A80B5763-E4E5-2DD6-1635-59EC8D6E430E}"/>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A96F1887-A9A4-20D0-AD39-DEBD9C0FE3D7}"/>
              </a:ext>
            </a:extLst>
          </p:cNvPr>
          <p:cNvSpPr>
            <a:spLocks noGrp="1"/>
          </p:cNvSpPr>
          <p:nvPr>
            <p:ph type="sldNum" sz="quarter" idx="12"/>
          </p:nvPr>
        </p:nvSpPr>
        <p:spPr/>
        <p:txBody>
          <a:bodyPr/>
          <a:lstStyle/>
          <a:p>
            <a:fld id="{442AD375-037F-43D0-B059-5172DA06796A}" type="slidenum">
              <a:rPr lang="en-GB" noProof="0" smtClean="0"/>
              <a:pPr/>
              <a:t>4</a:t>
            </a:fld>
            <a:endParaRPr lang="en-GB" noProof="0" dirty="0"/>
          </a:p>
        </p:txBody>
      </p:sp>
      <p:pic>
        <p:nvPicPr>
          <p:cNvPr id="12" name="Picture 11" descr="A red and black logo&#10;&#10;Description automatically generated">
            <a:extLst>
              <a:ext uri="{FF2B5EF4-FFF2-40B4-BE49-F238E27FC236}">
                <a16:creationId xmlns:a16="http://schemas.microsoft.com/office/drawing/2014/main" id="{F4399FF3-9D30-B628-9418-E40D493782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F6AD87EC-7D13-CEE8-3D54-6056B2A4A8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6" name="Content Placeholder 11">
            <a:extLst>
              <a:ext uri="{FF2B5EF4-FFF2-40B4-BE49-F238E27FC236}">
                <a16:creationId xmlns:a16="http://schemas.microsoft.com/office/drawing/2014/main" id="{D91F145E-13C7-807D-7246-2FBE3B3C3019}"/>
              </a:ext>
            </a:extLst>
          </p:cNvPr>
          <p:cNvSpPr>
            <a:spLocks noGrp="1"/>
          </p:cNvSpPr>
          <p:nvPr>
            <p:ph idx="1"/>
          </p:nvPr>
        </p:nvSpPr>
        <p:spPr>
          <a:xfrm>
            <a:off x="685800" y="1379521"/>
            <a:ext cx="4724400" cy="4644616"/>
          </a:xfrm>
        </p:spPr>
        <p:txBody>
          <a:bodyPr/>
          <a:lstStyle/>
          <a:p>
            <a:r>
              <a:rPr lang="en-US" sz="2000" dirty="0"/>
              <a:t>The pre-load on the rods is limited to 350 MPa</a:t>
            </a:r>
            <a:r>
              <a:rPr lang="en-US" dirty="0"/>
              <a:t> limit to respect the adopted limit for Austenitic steel 316LN.</a:t>
            </a:r>
          </a:p>
          <a:p>
            <a:endParaRPr lang="en-US" sz="1000" dirty="0"/>
          </a:p>
          <a:p>
            <a:r>
              <a:rPr lang="de-CH" sz="2000" dirty="0"/>
              <a:t>At 12-T, a maximum </a:t>
            </a:r>
            <a:r>
              <a:rPr lang="de-CH" sz="2000" dirty="0" err="1"/>
              <a:t>gap</a:t>
            </a:r>
            <a:r>
              <a:rPr lang="de-CH" sz="2000" dirty="0"/>
              <a:t> </a:t>
            </a:r>
            <a:r>
              <a:rPr lang="de-CH" sz="2000" dirty="0" err="1"/>
              <a:t>of</a:t>
            </a:r>
            <a:r>
              <a:rPr lang="de-CH" sz="2000" dirty="0"/>
              <a:t> </a:t>
            </a:r>
            <a:r>
              <a:rPr lang="de-CH" dirty="0"/>
              <a:t>100 </a:t>
            </a:r>
            <a:r>
              <a:rPr lang="el-GR" dirty="0"/>
              <a:t>μ</a:t>
            </a:r>
            <a:r>
              <a:rPr lang="en-US" dirty="0"/>
              <a:t>m</a:t>
            </a:r>
            <a:r>
              <a:rPr lang="de-CH" dirty="0"/>
              <a:t> </a:t>
            </a:r>
            <a:r>
              <a:rPr lang="de-CH" sz="2000" dirty="0" err="1"/>
              <a:t>opens</a:t>
            </a:r>
            <a:r>
              <a:rPr lang="de-CH" sz="2000" dirty="0"/>
              <a:t> </a:t>
            </a:r>
            <a:r>
              <a:rPr lang="de-CH" sz="2000" dirty="0" err="1"/>
              <a:t>between</a:t>
            </a:r>
            <a:r>
              <a:rPr lang="de-CH" sz="2000" dirty="0"/>
              <a:t> </a:t>
            </a:r>
            <a:r>
              <a:rPr lang="de-CH" sz="2000" dirty="0" err="1"/>
              <a:t>the</a:t>
            </a:r>
            <a:r>
              <a:rPr lang="de-CH" sz="2000" dirty="0"/>
              <a:t> </a:t>
            </a:r>
            <a:r>
              <a:rPr lang="de-CH" sz="2000" dirty="0" err="1"/>
              <a:t>former</a:t>
            </a:r>
            <a:r>
              <a:rPr lang="de-CH" sz="2000" dirty="0"/>
              <a:t> </a:t>
            </a:r>
            <a:r>
              <a:rPr lang="de-CH" sz="2000" dirty="0" err="1"/>
              <a:t>pieces</a:t>
            </a:r>
            <a:r>
              <a:rPr lang="de-CH" sz="2000" dirty="0"/>
              <a:t>.</a:t>
            </a:r>
          </a:p>
          <a:p>
            <a:endParaRPr lang="en-US" sz="1000" dirty="0"/>
          </a:p>
          <a:p>
            <a:r>
              <a:rPr lang="de-CH" sz="2000" dirty="0"/>
              <a:t>At </a:t>
            </a:r>
            <a:r>
              <a:rPr lang="de-CH" sz="2000" dirty="0" err="1"/>
              <a:t>higher</a:t>
            </a:r>
            <a:r>
              <a:rPr lang="de-CH" sz="2000" dirty="0"/>
              <a:t> </a:t>
            </a:r>
            <a:r>
              <a:rPr lang="de-CH" sz="2000" dirty="0" err="1"/>
              <a:t>fields</a:t>
            </a:r>
            <a:r>
              <a:rPr lang="de-CH" sz="2000" dirty="0"/>
              <a:t>, </a:t>
            </a:r>
            <a:r>
              <a:rPr lang="de-CH" sz="2000" dirty="0" err="1"/>
              <a:t>the</a:t>
            </a:r>
            <a:r>
              <a:rPr lang="de-CH" sz="2000" dirty="0"/>
              <a:t> </a:t>
            </a:r>
            <a:r>
              <a:rPr lang="de-CH" sz="2000" dirty="0" err="1"/>
              <a:t>gap</a:t>
            </a:r>
            <a:r>
              <a:rPr lang="de-CH" sz="2000" dirty="0"/>
              <a:t> </a:t>
            </a:r>
            <a:r>
              <a:rPr lang="de-CH" sz="2000" dirty="0" err="1"/>
              <a:t>has</a:t>
            </a:r>
            <a:r>
              <a:rPr lang="de-CH" sz="2000" dirty="0"/>
              <a:t> a </a:t>
            </a:r>
            <a:r>
              <a:rPr lang="de-CH" sz="2000" dirty="0" err="1"/>
              <a:t>tendence</a:t>
            </a:r>
            <a:r>
              <a:rPr lang="de-CH" sz="2000" dirty="0"/>
              <a:t> </a:t>
            </a:r>
            <a:r>
              <a:rPr lang="de-CH" sz="2000" dirty="0" err="1"/>
              <a:t>to</a:t>
            </a:r>
            <a:r>
              <a:rPr lang="de-CH" sz="2000" dirty="0"/>
              <a:t> </a:t>
            </a:r>
            <a:r>
              <a:rPr lang="de-CH" sz="2000" dirty="0" err="1"/>
              <a:t>grow</a:t>
            </a:r>
            <a:r>
              <a:rPr lang="de-CH" sz="2000" dirty="0"/>
              <a:t>, </a:t>
            </a:r>
            <a:r>
              <a:rPr lang="de-CH" sz="2000" dirty="0" err="1"/>
              <a:t>as</a:t>
            </a:r>
            <a:r>
              <a:rPr lang="de-CH" sz="2000" dirty="0"/>
              <a:t> </a:t>
            </a:r>
            <a:r>
              <a:rPr lang="de-CH" sz="2000" dirty="0" err="1"/>
              <a:t>the</a:t>
            </a:r>
            <a:r>
              <a:rPr lang="de-CH" sz="2000" dirty="0"/>
              <a:t> axial </a:t>
            </a:r>
            <a:r>
              <a:rPr lang="de-CH" sz="2000" dirty="0" err="1"/>
              <a:t>force</a:t>
            </a:r>
            <a:r>
              <a:rPr lang="de-CH" sz="2000" dirty="0"/>
              <a:t> </a:t>
            </a:r>
            <a:r>
              <a:rPr lang="de-CH" sz="2000" dirty="0" err="1"/>
              <a:t>increases</a:t>
            </a:r>
            <a:r>
              <a:rPr lang="de-CH" sz="2000" dirty="0"/>
              <a:t>.</a:t>
            </a:r>
          </a:p>
          <a:p>
            <a:endParaRPr lang="de-CH" sz="1000" dirty="0"/>
          </a:p>
          <a:p>
            <a:r>
              <a:rPr lang="en-US" dirty="0"/>
              <a:t>With the use of </a:t>
            </a:r>
            <a:r>
              <a:rPr lang="en-US" dirty="0" err="1"/>
              <a:t>Nitronic</a:t>
            </a:r>
            <a:r>
              <a:rPr lang="en-US" dirty="0"/>
              <a:t> 40 based rods, we can increase the pre-load at room-temperature (by a factor two) and by further optimizing the position of the pusher, eliminate gaps on the former pieces.</a:t>
            </a:r>
            <a:endParaRPr lang="en-US" sz="2000" b="1" dirty="0">
              <a:solidFill>
                <a:schemeClr val="accent4"/>
              </a:solidFill>
            </a:endParaRPr>
          </a:p>
        </p:txBody>
      </p:sp>
      <p:pic>
        <p:nvPicPr>
          <p:cNvPr id="7" name="Picture 6">
            <a:extLst>
              <a:ext uri="{FF2B5EF4-FFF2-40B4-BE49-F238E27FC236}">
                <a16:creationId xmlns:a16="http://schemas.microsoft.com/office/drawing/2014/main" id="{A5D57083-A6E1-4D43-5E13-E9DDEDA9469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43" r="8421"/>
          <a:stretch/>
        </p:blipFill>
        <p:spPr>
          <a:xfrm>
            <a:off x="5700457" y="1379521"/>
            <a:ext cx="3886200" cy="2988000"/>
          </a:xfrm>
          <a:prstGeom prst="rect">
            <a:avLst/>
          </a:prstGeom>
        </p:spPr>
      </p:pic>
      <p:pic>
        <p:nvPicPr>
          <p:cNvPr id="8" name="Picture 7">
            <a:extLst>
              <a:ext uri="{FF2B5EF4-FFF2-40B4-BE49-F238E27FC236}">
                <a16:creationId xmlns:a16="http://schemas.microsoft.com/office/drawing/2014/main" id="{B1FFB1E8-5AF0-6D54-C4D8-336F7C7462F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8647" r="13718"/>
          <a:stretch/>
        </p:blipFill>
        <p:spPr>
          <a:xfrm>
            <a:off x="9467713" y="2408293"/>
            <a:ext cx="2574450" cy="3749733"/>
          </a:xfrm>
          <a:prstGeom prst="rect">
            <a:avLst/>
          </a:prstGeom>
        </p:spPr>
      </p:pic>
      <p:sp>
        <p:nvSpPr>
          <p:cNvPr id="9" name="Content Placeholder 10">
            <a:extLst>
              <a:ext uri="{FF2B5EF4-FFF2-40B4-BE49-F238E27FC236}">
                <a16:creationId xmlns:a16="http://schemas.microsoft.com/office/drawing/2014/main" id="{F33E9A2D-ECEF-0C8C-9667-847DC4505AAB}"/>
              </a:ext>
            </a:extLst>
          </p:cNvPr>
          <p:cNvSpPr txBox="1">
            <a:spLocks/>
          </p:cNvSpPr>
          <p:nvPr/>
        </p:nvSpPr>
        <p:spPr>
          <a:xfrm>
            <a:off x="8839200" y="4121257"/>
            <a:ext cx="381000" cy="18997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cs typeface="Arial"/>
              </a:rPr>
              <a:t>Pa</a:t>
            </a:r>
          </a:p>
        </p:txBody>
      </p:sp>
      <p:sp>
        <p:nvSpPr>
          <p:cNvPr id="10" name="Content Placeholder 10">
            <a:extLst>
              <a:ext uri="{FF2B5EF4-FFF2-40B4-BE49-F238E27FC236}">
                <a16:creationId xmlns:a16="http://schemas.microsoft.com/office/drawing/2014/main" id="{78281A73-65DD-CCB0-F764-A905BE13CABA}"/>
              </a:ext>
            </a:extLst>
          </p:cNvPr>
          <p:cNvSpPr txBox="1">
            <a:spLocks/>
          </p:cNvSpPr>
          <p:nvPr/>
        </p:nvSpPr>
        <p:spPr>
          <a:xfrm>
            <a:off x="11430000" y="5715000"/>
            <a:ext cx="381000" cy="18997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cs typeface="Arial"/>
              </a:rPr>
              <a:t>m</a:t>
            </a:r>
          </a:p>
        </p:txBody>
      </p:sp>
      <p:pic>
        <p:nvPicPr>
          <p:cNvPr id="14" name="Picture 13">
            <a:extLst>
              <a:ext uri="{FF2B5EF4-FFF2-40B4-BE49-F238E27FC236}">
                <a16:creationId xmlns:a16="http://schemas.microsoft.com/office/drawing/2014/main" id="{646E0FB4-3E1D-F6DD-5E7A-854AB9BB902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2844" t="24699" r="25229" b="14097"/>
          <a:stretch/>
        </p:blipFill>
        <p:spPr>
          <a:xfrm>
            <a:off x="5659959" y="4587874"/>
            <a:ext cx="3008583" cy="2063028"/>
          </a:xfrm>
          <a:prstGeom prst="rect">
            <a:avLst/>
          </a:prstGeom>
        </p:spPr>
      </p:pic>
      <p:sp>
        <p:nvSpPr>
          <p:cNvPr id="11" name="Content Placeholder 10">
            <a:extLst>
              <a:ext uri="{FF2B5EF4-FFF2-40B4-BE49-F238E27FC236}">
                <a16:creationId xmlns:a16="http://schemas.microsoft.com/office/drawing/2014/main" id="{DCC4964A-3ED2-EBEB-2AFF-B901F6FD99BC}"/>
              </a:ext>
            </a:extLst>
          </p:cNvPr>
          <p:cNvSpPr txBox="1">
            <a:spLocks/>
          </p:cNvSpPr>
          <p:nvPr/>
        </p:nvSpPr>
        <p:spPr>
          <a:xfrm>
            <a:off x="6295956" y="4882821"/>
            <a:ext cx="2286000" cy="379952"/>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cs typeface="Arial"/>
              </a:rPr>
              <a:t>Lateral view of formers, pusher and end-plate</a:t>
            </a:r>
          </a:p>
        </p:txBody>
      </p:sp>
    </p:spTree>
    <p:extLst>
      <p:ext uri="{BB962C8B-B14F-4D97-AF65-F5344CB8AC3E}">
        <p14:creationId xmlns:p14="http://schemas.microsoft.com/office/powerpoint/2010/main" val="7590564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8FE3F7-3B80-B548-D332-F53E2E339E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85FC41-12AC-58AD-D9FF-6FF5FABF4775}"/>
              </a:ext>
            </a:extLst>
          </p:cNvPr>
          <p:cNvSpPr>
            <a:spLocks noGrp="1"/>
          </p:cNvSpPr>
          <p:nvPr>
            <p:ph type="title"/>
          </p:nvPr>
        </p:nvSpPr>
        <p:spPr>
          <a:xfrm>
            <a:off x="695326" y="278296"/>
            <a:ext cx="6619874" cy="810444"/>
          </a:xfrm>
        </p:spPr>
        <p:txBody>
          <a:bodyPr/>
          <a:lstStyle/>
          <a:p>
            <a:r>
              <a:rPr lang="en-US" dirty="0"/>
              <a:t>End Note on the </a:t>
            </a:r>
            <a:r>
              <a:rPr lang="en-US" dirty="0">
                <a:solidFill>
                  <a:schemeClr val="accent4"/>
                </a:solidFill>
              </a:rPr>
              <a:t>Conductor Availability</a:t>
            </a:r>
          </a:p>
        </p:txBody>
      </p:sp>
      <p:sp>
        <p:nvSpPr>
          <p:cNvPr id="3" name="Date Placeholder 2">
            <a:extLst>
              <a:ext uri="{FF2B5EF4-FFF2-40B4-BE49-F238E27FC236}">
                <a16:creationId xmlns:a16="http://schemas.microsoft.com/office/drawing/2014/main" id="{21347CC8-28EA-A167-388E-55DB784D1718}"/>
              </a:ext>
            </a:extLst>
          </p:cNvPr>
          <p:cNvSpPr>
            <a:spLocks noGrp="1"/>
          </p:cNvSpPr>
          <p:nvPr>
            <p:ph type="dt" sz="half" idx="10"/>
          </p:nvPr>
        </p:nvSpPr>
        <p:spPr/>
        <p:txBody>
          <a:bodyPr/>
          <a:lstStyle/>
          <a:p>
            <a:fld id="{B74DE5E1-006F-42D4-ABF6-4421AF14DA08}" type="datetime1">
              <a:rPr lang="de-CH" noProof="0" smtClean="0"/>
              <a:t>14.01.2025</a:t>
            </a:fld>
            <a:endParaRPr lang="en-GB" noProof="0" dirty="0"/>
          </a:p>
        </p:txBody>
      </p:sp>
      <p:sp>
        <p:nvSpPr>
          <p:cNvPr id="4" name="Footer Placeholder 3">
            <a:extLst>
              <a:ext uri="{FF2B5EF4-FFF2-40B4-BE49-F238E27FC236}">
                <a16:creationId xmlns:a16="http://schemas.microsoft.com/office/drawing/2014/main" id="{E51B60C0-8523-5549-1CEB-29C93CB9B984}"/>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5F61AC84-A480-1263-D7AB-BB8D6531407A}"/>
              </a:ext>
            </a:extLst>
          </p:cNvPr>
          <p:cNvSpPr>
            <a:spLocks noGrp="1"/>
          </p:cNvSpPr>
          <p:nvPr>
            <p:ph type="sldNum" sz="quarter" idx="12"/>
          </p:nvPr>
        </p:nvSpPr>
        <p:spPr/>
        <p:txBody>
          <a:bodyPr/>
          <a:lstStyle/>
          <a:p>
            <a:fld id="{442AD375-037F-43D0-B059-5172DA06796A}" type="slidenum">
              <a:rPr lang="en-GB" noProof="0" smtClean="0"/>
              <a:pPr/>
              <a:t>5</a:t>
            </a:fld>
            <a:endParaRPr lang="en-GB" noProof="0" dirty="0"/>
          </a:p>
        </p:txBody>
      </p:sp>
      <p:pic>
        <p:nvPicPr>
          <p:cNvPr id="12" name="Picture 11" descr="A red and black logo&#10;&#10;Description automatically generated">
            <a:extLst>
              <a:ext uri="{FF2B5EF4-FFF2-40B4-BE49-F238E27FC236}">
                <a16:creationId xmlns:a16="http://schemas.microsoft.com/office/drawing/2014/main" id="{5981AA9D-6F58-0751-DA1C-C28D06CB3A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800D6D62-111D-527D-7364-A6EB5023CA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6" name="Content Placeholder 11">
            <a:extLst>
              <a:ext uri="{FF2B5EF4-FFF2-40B4-BE49-F238E27FC236}">
                <a16:creationId xmlns:a16="http://schemas.microsoft.com/office/drawing/2014/main" id="{C84B79A3-E5B1-DBE4-7660-92AE6FCE1060}"/>
              </a:ext>
            </a:extLst>
          </p:cNvPr>
          <p:cNvSpPr>
            <a:spLocks noGrp="1"/>
          </p:cNvSpPr>
          <p:nvPr>
            <p:ph idx="1"/>
          </p:nvPr>
        </p:nvSpPr>
        <p:spPr>
          <a:xfrm>
            <a:off x="685800" y="1451384"/>
            <a:ext cx="4876800" cy="4644616"/>
          </a:xfrm>
        </p:spPr>
        <p:txBody>
          <a:bodyPr/>
          <a:lstStyle/>
          <a:p>
            <a:r>
              <a:rPr lang="en-US" dirty="0"/>
              <a:t>There is risk associated to the cable length availability.</a:t>
            </a:r>
          </a:p>
          <a:p>
            <a:endParaRPr lang="en-US" dirty="0"/>
          </a:p>
          <a:p>
            <a:r>
              <a:rPr lang="en-US" dirty="0"/>
              <a:t>For the low-field cable, an alternative would be to use the R2D2 low-field cable, based on a Cu/</a:t>
            </a:r>
            <a:r>
              <a:rPr lang="en-US" dirty="0" err="1"/>
              <a:t>nCu</a:t>
            </a:r>
            <a:r>
              <a:rPr lang="en-US" dirty="0"/>
              <a:t> conductor of 1.8 instead of 1.2 (SMACC1 low-field cables). This would represent a limitation of only about 2% on the load line fraction.</a:t>
            </a:r>
          </a:p>
          <a:p>
            <a:endParaRPr lang="de-CH" dirty="0"/>
          </a:p>
          <a:p>
            <a:r>
              <a:rPr lang="en-US" dirty="0">
                <a:solidFill>
                  <a:schemeClr val="accent4"/>
                </a:solidFill>
              </a:rPr>
              <a:t>Possible</a:t>
            </a:r>
            <a:r>
              <a:rPr lang="en-US" dirty="0"/>
              <a:t> risk mitigation, </a:t>
            </a:r>
            <a:r>
              <a:rPr lang="en-US" dirty="0" err="1">
                <a:solidFill>
                  <a:schemeClr val="accent4"/>
                </a:solidFill>
              </a:rPr>
              <a:t>tbd</a:t>
            </a:r>
            <a:r>
              <a:rPr lang="en-US" dirty="0"/>
              <a:t>: </a:t>
            </a:r>
          </a:p>
          <a:p>
            <a:pPr marL="342900" indent="-342900">
              <a:buFont typeface="Arial" panose="020B0604020202020204" pitchFamily="34" charset="0"/>
              <a:buChar char="•"/>
            </a:pPr>
            <a:r>
              <a:rPr lang="en-US" dirty="0"/>
              <a:t>Mutualizing the spare conductor between SMACC1 and R2D2.</a:t>
            </a:r>
          </a:p>
          <a:p>
            <a:pPr marL="342900" indent="-342900">
              <a:buFont typeface="Arial" panose="020B0604020202020204" pitchFamily="34" charset="0"/>
              <a:buChar char="•"/>
            </a:pPr>
            <a:r>
              <a:rPr lang="en-US" sz="2000" dirty="0"/>
              <a:t>Producing spare cables on “need basis”.</a:t>
            </a:r>
          </a:p>
          <a:p>
            <a:endParaRPr lang="en-US" dirty="0"/>
          </a:p>
          <a:p>
            <a:endParaRPr lang="en-US" sz="2000" b="1" dirty="0">
              <a:solidFill>
                <a:schemeClr val="accent4"/>
              </a:solidFill>
            </a:endParaRPr>
          </a:p>
          <a:p>
            <a:endParaRPr lang="en-US" sz="2000" b="1" dirty="0">
              <a:solidFill>
                <a:schemeClr val="accent4"/>
              </a:solidFill>
            </a:endParaRPr>
          </a:p>
          <a:p>
            <a:endParaRPr lang="en-US" sz="2000" dirty="0"/>
          </a:p>
          <a:p>
            <a:endParaRPr lang="en-US" sz="2000" dirty="0"/>
          </a:p>
        </p:txBody>
      </p:sp>
      <p:pic>
        <p:nvPicPr>
          <p:cNvPr id="8" name="Graphic 7">
            <a:extLst>
              <a:ext uri="{FF2B5EF4-FFF2-40B4-BE49-F238E27FC236}">
                <a16:creationId xmlns:a16="http://schemas.microsoft.com/office/drawing/2014/main" id="{073E057E-7BA1-43ED-78E5-AF98AAE5D65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14957" y="965619"/>
            <a:ext cx="5486400" cy="4572000"/>
          </a:xfrm>
          <a:prstGeom prst="rect">
            <a:avLst/>
          </a:prstGeom>
        </p:spPr>
      </p:pic>
    </p:spTree>
    <p:extLst>
      <p:ext uri="{BB962C8B-B14F-4D97-AF65-F5344CB8AC3E}">
        <p14:creationId xmlns:p14="http://schemas.microsoft.com/office/powerpoint/2010/main" val="2151951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8FE3F7-3B80-B548-D332-F53E2E339E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85FC41-12AC-58AD-D9FF-6FF5FABF4775}"/>
              </a:ext>
            </a:extLst>
          </p:cNvPr>
          <p:cNvSpPr>
            <a:spLocks noGrp="1"/>
          </p:cNvSpPr>
          <p:nvPr>
            <p:ph type="title"/>
          </p:nvPr>
        </p:nvSpPr>
        <p:spPr>
          <a:xfrm>
            <a:off x="695326" y="278296"/>
            <a:ext cx="7027632" cy="810444"/>
          </a:xfrm>
        </p:spPr>
        <p:txBody>
          <a:bodyPr/>
          <a:lstStyle/>
          <a:p>
            <a:r>
              <a:rPr lang="en-US" dirty="0"/>
              <a:t>End Note on the </a:t>
            </a:r>
            <a:r>
              <a:rPr lang="en-US" dirty="0">
                <a:solidFill>
                  <a:schemeClr val="accent4"/>
                </a:solidFill>
              </a:rPr>
              <a:t>Magnet Protection</a:t>
            </a:r>
          </a:p>
        </p:txBody>
      </p:sp>
      <p:sp>
        <p:nvSpPr>
          <p:cNvPr id="3" name="Date Placeholder 2">
            <a:extLst>
              <a:ext uri="{FF2B5EF4-FFF2-40B4-BE49-F238E27FC236}">
                <a16:creationId xmlns:a16="http://schemas.microsoft.com/office/drawing/2014/main" id="{21347CC8-28EA-A167-388E-55DB784D1718}"/>
              </a:ext>
            </a:extLst>
          </p:cNvPr>
          <p:cNvSpPr>
            <a:spLocks noGrp="1"/>
          </p:cNvSpPr>
          <p:nvPr>
            <p:ph type="dt" sz="half" idx="10"/>
          </p:nvPr>
        </p:nvSpPr>
        <p:spPr/>
        <p:txBody>
          <a:bodyPr/>
          <a:lstStyle/>
          <a:p>
            <a:fld id="{B74DE5E1-006F-42D4-ABF6-4421AF14DA08}" type="datetime1">
              <a:rPr lang="de-CH" noProof="0" smtClean="0"/>
              <a:t>14.01.2025</a:t>
            </a:fld>
            <a:endParaRPr lang="en-GB" noProof="0" dirty="0"/>
          </a:p>
        </p:txBody>
      </p:sp>
      <p:sp>
        <p:nvSpPr>
          <p:cNvPr id="4" name="Footer Placeholder 3">
            <a:extLst>
              <a:ext uri="{FF2B5EF4-FFF2-40B4-BE49-F238E27FC236}">
                <a16:creationId xmlns:a16="http://schemas.microsoft.com/office/drawing/2014/main" id="{E51B60C0-8523-5549-1CEB-29C93CB9B984}"/>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5F61AC84-A480-1263-D7AB-BB8D6531407A}"/>
              </a:ext>
            </a:extLst>
          </p:cNvPr>
          <p:cNvSpPr>
            <a:spLocks noGrp="1"/>
          </p:cNvSpPr>
          <p:nvPr>
            <p:ph type="sldNum" sz="quarter" idx="12"/>
          </p:nvPr>
        </p:nvSpPr>
        <p:spPr/>
        <p:txBody>
          <a:bodyPr/>
          <a:lstStyle/>
          <a:p>
            <a:fld id="{442AD375-037F-43D0-B059-5172DA06796A}" type="slidenum">
              <a:rPr lang="en-GB" noProof="0" smtClean="0"/>
              <a:pPr/>
              <a:t>6</a:t>
            </a:fld>
            <a:endParaRPr lang="en-GB" noProof="0" dirty="0"/>
          </a:p>
        </p:txBody>
      </p:sp>
      <p:pic>
        <p:nvPicPr>
          <p:cNvPr id="12" name="Picture 11" descr="A red and black logo&#10;&#10;Description automatically generated">
            <a:extLst>
              <a:ext uri="{FF2B5EF4-FFF2-40B4-BE49-F238E27FC236}">
                <a16:creationId xmlns:a16="http://schemas.microsoft.com/office/drawing/2014/main" id="{5981AA9D-6F58-0751-DA1C-C28D06CB3A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800D6D62-111D-527D-7364-A6EB5023CA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6" name="Content Placeholder 11">
            <a:extLst>
              <a:ext uri="{FF2B5EF4-FFF2-40B4-BE49-F238E27FC236}">
                <a16:creationId xmlns:a16="http://schemas.microsoft.com/office/drawing/2014/main" id="{C84B79A3-E5B1-DBE4-7660-92AE6FCE1060}"/>
              </a:ext>
            </a:extLst>
          </p:cNvPr>
          <p:cNvSpPr>
            <a:spLocks noGrp="1"/>
          </p:cNvSpPr>
          <p:nvPr>
            <p:ph idx="1"/>
          </p:nvPr>
        </p:nvSpPr>
        <p:spPr>
          <a:xfrm>
            <a:off x="685800" y="1088740"/>
            <a:ext cx="6553200" cy="5007260"/>
          </a:xfrm>
        </p:spPr>
        <p:txBody>
          <a:bodyPr/>
          <a:lstStyle/>
          <a:p>
            <a:r>
              <a:rPr lang="en-US" dirty="0"/>
              <a:t>At 12-T, with CLIQ configuration 3 and 15.1 </a:t>
            </a:r>
            <a:r>
              <a:rPr lang="en-US" dirty="0" err="1"/>
              <a:t>ms</a:t>
            </a:r>
            <a:r>
              <a:rPr lang="en-US" dirty="0"/>
              <a:t>, an 8 m long version can be protected. For a short version magnet, CLIQ configuration 1 is more effective but not enough to allow us testing the magnet to short sample. So we move to CLIQ + Dump.</a:t>
            </a:r>
          </a:p>
          <a:p>
            <a:r>
              <a:rPr lang="en-US" dirty="0"/>
              <a:t>With a dump resistor that limits the voltage to 1 kV and CLIQ configuration 1, computed with the current equivalent to short sample, the magnet can not be tested to short sample without crossing the hotspot temperature limit of 350 K, if the total time is 15 </a:t>
            </a:r>
            <a:r>
              <a:rPr lang="en-US" dirty="0" err="1"/>
              <a:t>ms.</a:t>
            </a:r>
            <a:endParaRPr lang="en-US" dirty="0"/>
          </a:p>
          <a:p>
            <a:endParaRPr lang="en-US" sz="800" dirty="0"/>
          </a:p>
          <a:p>
            <a:r>
              <a:rPr lang="en-US" dirty="0"/>
              <a:t>- A reduction of the total time form 12.5 </a:t>
            </a:r>
            <a:r>
              <a:rPr lang="en-US" dirty="0" err="1"/>
              <a:t>ms</a:t>
            </a:r>
            <a:r>
              <a:rPr lang="en-US" dirty="0"/>
              <a:t> to 9.4 </a:t>
            </a:r>
            <a:r>
              <a:rPr lang="en-US" dirty="0" err="1"/>
              <a:t>ms</a:t>
            </a:r>
            <a:r>
              <a:rPr lang="en-US" dirty="0"/>
              <a:t> would bring the hot-spot temperature to a value close to 350 K.</a:t>
            </a:r>
          </a:p>
          <a:p>
            <a:endParaRPr lang="en-US" sz="800" dirty="0"/>
          </a:p>
          <a:p>
            <a:r>
              <a:rPr lang="en-US" dirty="0"/>
              <a:t>- The magnet can be monitored during the test campaign and parameters tuned using holding points at certain level fields to perform analysis.</a:t>
            </a:r>
          </a:p>
          <a:p>
            <a:endParaRPr lang="en-US" dirty="0"/>
          </a:p>
          <a:p>
            <a:endParaRPr lang="en-US" dirty="0"/>
          </a:p>
          <a:p>
            <a:endParaRPr lang="en-US" dirty="0"/>
          </a:p>
          <a:p>
            <a:endParaRPr lang="en-US" dirty="0"/>
          </a:p>
          <a:p>
            <a:endParaRPr lang="en-US" dirty="0"/>
          </a:p>
          <a:p>
            <a:endParaRPr lang="en-US" sz="2000" b="1" dirty="0">
              <a:solidFill>
                <a:schemeClr val="accent4"/>
              </a:solidFill>
            </a:endParaRPr>
          </a:p>
          <a:p>
            <a:endParaRPr lang="en-US" sz="2000" b="1" dirty="0">
              <a:solidFill>
                <a:schemeClr val="accent4"/>
              </a:solidFill>
            </a:endParaRPr>
          </a:p>
          <a:p>
            <a:endParaRPr lang="en-US" sz="2000" dirty="0"/>
          </a:p>
          <a:p>
            <a:endParaRPr lang="en-US" sz="2000" dirty="0"/>
          </a:p>
        </p:txBody>
      </p:sp>
      <p:pic>
        <p:nvPicPr>
          <p:cNvPr id="7" name="Picture 1">
            <a:extLst>
              <a:ext uri="{FF2B5EF4-FFF2-40B4-BE49-F238E27FC236}">
                <a16:creationId xmlns:a16="http://schemas.microsoft.com/office/drawing/2014/main" id="{C21A914D-0B0E-AFEE-7037-127216E8BB16}"/>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7543800" y="3657600"/>
            <a:ext cx="4093253" cy="3069940"/>
          </a:xfrm>
          <a:prstGeom prst="rect">
            <a:avLst/>
          </a:prstGeom>
        </p:spPr>
      </p:pic>
      <p:sp>
        <p:nvSpPr>
          <p:cNvPr id="9" name="Content Placeholder 10">
            <a:extLst>
              <a:ext uri="{FF2B5EF4-FFF2-40B4-BE49-F238E27FC236}">
                <a16:creationId xmlns:a16="http://schemas.microsoft.com/office/drawing/2014/main" id="{B0E6214E-D1FD-6C24-D545-4AA84622549D}"/>
              </a:ext>
            </a:extLst>
          </p:cNvPr>
          <p:cNvSpPr txBox="1">
            <a:spLocks/>
          </p:cNvSpPr>
          <p:nvPr/>
        </p:nvSpPr>
        <p:spPr>
          <a:xfrm>
            <a:off x="9585675" y="6120014"/>
            <a:ext cx="1600200" cy="26049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cs typeface="Arial"/>
              </a:rPr>
              <a:t>Courtesy E. Ravaioli</a:t>
            </a:r>
          </a:p>
        </p:txBody>
      </p:sp>
      <p:pic>
        <p:nvPicPr>
          <p:cNvPr id="11" name="Picture 10" descr="A graph of a magnetic length&#10;&#10;Description automatically generated with medium confidence">
            <a:extLst>
              <a:ext uri="{FF2B5EF4-FFF2-40B4-BE49-F238E27FC236}">
                <a16:creationId xmlns:a16="http://schemas.microsoft.com/office/drawing/2014/main" id="{7F60E6E3-0392-702B-FF27-18303AF6939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06113" y="799514"/>
            <a:ext cx="4130940" cy="3096893"/>
          </a:xfrm>
          <a:prstGeom prst="rect">
            <a:avLst/>
          </a:prstGeom>
        </p:spPr>
      </p:pic>
    </p:spTree>
    <p:extLst>
      <p:ext uri="{BB962C8B-B14F-4D97-AF65-F5344CB8AC3E}">
        <p14:creationId xmlns:p14="http://schemas.microsoft.com/office/powerpoint/2010/main" val="17189281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8FE3F7-3B80-B548-D332-F53E2E339E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85FC41-12AC-58AD-D9FF-6FF5FABF4775}"/>
              </a:ext>
            </a:extLst>
          </p:cNvPr>
          <p:cNvSpPr>
            <a:spLocks noGrp="1"/>
          </p:cNvSpPr>
          <p:nvPr>
            <p:ph type="title"/>
          </p:nvPr>
        </p:nvSpPr>
        <p:spPr>
          <a:xfrm>
            <a:off x="695326" y="278296"/>
            <a:ext cx="7027632" cy="810444"/>
          </a:xfrm>
        </p:spPr>
        <p:txBody>
          <a:bodyPr/>
          <a:lstStyle/>
          <a:p>
            <a:r>
              <a:rPr lang="en-US" dirty="0"/>
              <a:t>End Note on </a:t>
            </a:r>
            <a:r>
              <a:rPr lang="en-US" dirty="0">
                <a:solidFill>
                  <a:schemeClr val="accent4"/>
                </a:solidFill>
              </a:rPr>
              <a:t>Electrical Integrity</a:t>
            </a:r>
          </a:p>
        </p:txBody>
      </p:sp>
      <p:sp>
        <p:nvSpPr>
          <p:cNvPr id="3" name="Date Placeholder 2">
            <a:extLst>
              <a:ext uri="{FF2B5EF4-FFF2-40B4-BE49-F238E27FC236}">
                <a16:creationId xmlns:a16="http://schemas.microsoft.com/office/drawing/2014/main" id="{21347CC8-28EA-A167-388E-55DB784D1718}"/>
              </a:ext>
            </a:extLst>
          </p:cNvPr>
          <p:cNvSpPr>
            <a:spLocks noGrp="1"/>
          </p:cNvSpPr>
          <p:nvPr>
            <p:ph type="dt" sz="half" idx="10"/>
          </p:nvPr>
        </p:nvSpPr>
        <p:spPr/>
        <p:txBody>
          <a:bodyPr/>
          <a:lstStyle/>
          <a:p>
            <a:fld id="{B74DE5E1-006F-42D4-ABF6-4421AF14DA08}" type="datetime1">
              <a:rPr lang="de-CH" noProof="0" smtClean="0"/>
              <a:t>14.01.2025</a:t>
            </a:fld>
            <a:endParaRPr lang="en-GB" noProof="0" dirty="0"/>
          </a:p>
        </p:txBody>
      </p:sp>
      <p:sp>
        <p:nvSpPr>
          <p:cNvPr id="4" name="Footer Placeholder 3">
            <a:extLst>
              <a:ext uri="{FF2B5EF4-FFF2-40B4-BE49-F238E27FC236}">
                <a16:creationId xmlns:a16="http://schemas.microsoft.com/office/drawing/2014/main" id="{E51B60C0-8523-5549-1CEB-29C93CB9B984}"/>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5F61AC84-A480-1263-D7AB-BB8D6531407A}"/>
              </a:ext>
            </a:extLst>
          </p:cNvPr>
          <p:cNvSpPr>
            <a:spLocks noGrp="1"/>
          </p:cNvSpPr>
          <p:nvPr>
            <p:ph type="sldNum" sz="quarter" idx="12"/>
          </p:nvPr>
        </p:nvSpPr>
        <p:spPr/>
        <p:txBody>
          <a:bodyPr/>
          <a:lstStyle/>
          <a:p>
            <a:fld id="{442AD375-037F-43D0-B059-5172DA06796A}" type="slidenum">
              <a:rPr lang="en-GB" noProof="0" smtClean="0"/>
              <a:pPr/>
              <a:t>7</a:t>
            </a:fld>
            <a:endParaRPr lang="en-GB" noProof="0" dirty="0"/>
          </a:p>
        </p:txBody>
      </p:sp>
      <p:pic>
        <p:nvPicPr>
          <p:cNvPr id="12" name="Picture 11" descr="A red and black logo&#10;&#10;Description automatically generated">
            <a:extLst>
              <a:ext uri="{FF2B5EF4-FFF2-40B4-BE49-F238E27FC236}">
                <a16:creationId xmlns:a16="http://schemas.microsoft.com/office/drawing/2014/main" id="{5981AA9D-6F58-0751-DA1C-C28D06CB3A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800D6D62-111D-527D-7364-A6EB5023CA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6" name="Content Placeholder 11">
            <a:extLst>
              <a:ext uri="{FF2B5EF4-FFF2-40B4-BE49-F238E27FC236}">
                <a16:creationId xmlns:a16="http://schemas.microsoft.com/office/drawing/2014/main" id="{C84B79A3-E5B1-DBE4-7660-92AE6FCE1060}"/>
              </a:ext>
            </a:extLst>
          </p:cNvPr>
          <p:cNvSpPr>
            <a:spLocks noGrp="1"/>
          </p:cNvSpPr>
          <p:nvPr>
            <p:ph idx="1"/>
          </p:nvPr>
        </p:nvSpPr>
        <p:spPr>
          <a:xfrm>
            <a:off x="685800" y="1905000"/>
            <a:ext cx="4572000" cy="4191000"/>
          </a:xfrm>
        </p:spPr>
        <p:txBody>
          <a:bodyPr/>
          <a:lstStyle/>
          <a:p>
            <a:r>
              <a:rPr lang="en-US" dirty="0"/>
              <a:t>For SMACC1 the formers are electrically insulated one in respect to the other. </a:t>
            </a:r>
          </a:p>
          <a:p>
            <a:endParaRPr lang="en-US" dirty="0"/>
          </a:p>
          <a:p>
            <a:r>
              <a:rPr lang="en-US" dirty="0"/>
              <a:t>The maximum voltage of 1 kV during the extraction is divided between the 8 coils.</a:t>
            </a:r>
          </a:p>
          <a:p>
            <a:endParaRPr lang="en-US" dirty="0"/>
          </a:p>
          <a:p>
            <a:r>
              <a:rPr lang="en-US" dirty="0"/>
              <a:t>The proofed voltage for subscale SMCC1 coils is more than one order of magnitude higher than the coil – former voltage during an EE of SMACC1.</a:t>
            </a:r>
          </a:p>
          <a:p>
            <a:endParaRPr lang="en-US" dirty="0"/>
          </a:p>
          <a:p>
            <a:endParaRPr lang="en-US" dirty="0"/>
          </a:p>
          <a:p>
            <a:endParaRPr lang="en-US" dirty="0"/>
          </a:p>
          <a:p>
            <a:endParaRPr lang="en-US" dirty="0"/>
          </a:p>
          <a:p>
            <a:endParaRPr lang="en-US" dirty="0"/>
          </a:p>
          <a:p>
            <a:endParaRPr lang="en-US" sz="2000" b="1" dirty="0">
              <a:solidFill>
                <a:schemeClr val="accent4"/>
              </a:solidFill>
            </a:endParaRPr>
          </a:p>
          <a:p>
            <a:endParaRPr lang="en-US" sz="2000" b="1" dirty="0">
              <a:solidFill>
                <a:schemeClr val="accent4"/>
              </a:solidFill>
            </a:endParaRPr>
          </a:p>
          <a:p>
            <a:endParaRPr lang="en-US" sz="2000" dirty="0"/>
          </a:p>
          <a:p>
            <a:endParaRPr lang="en-US" sz="2000" dirty="0"/>
          </a:p>
        </p:txBody>
      </p:sp>
      <p:sp>
        <p:nvSpPr>
          <p:cNvPr id="9" name="Content Placeholder 10">
            <a:extLst>
              <a:ext uri="{FF2B5EF4-FFF2-40B4-BE49-F238E27FC236}">
                <a16:creationId xmlns:a16="http://schemas.microsoft.com/office/drawing/2014/main" id="{B0E6214E-D1FD-6C24-D545-4AA84622549D}"/>
              </a:ext>
            </a:extLst>
          </p:cNvPr>
          <p:cNvSpPr txBox="1">
            <a:spLocks/>
          </p:cNvSpPr>
          <p:nvPr/>
        </p:nvSpPr>
        <p:spPr>
          <a:xfrm>
            <a:off x="9855784" y="5450085"/>
            <a:ext cx="1600200" cy="26049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cs typeface="Arial"/>
              </a:rPr>
              <a:t>A. </a:t>
            </a:r>
            <a:r>
              <a:rPr lang="en-US" sz="1400" dirty="0" err="1">
                <a:cs typeface="Arial"/>
              </a:rPr>
              <a:t>Stampfli</a:t>
            </a:r>
            <a:endParaRPr lang="en-US" sz="1400" dirty="0">
              <a:cs typeface="Arial"/>
            </a:endParaRPr>
          </a:p>
        </p:txBody>
      </p:sp>
      <p:pic>
        <p:nvPicPr>
          <p:cNvPr id="8" name="Picture 2">
            <a:extLst>
              <a:ext uri="{FF2B5EF4-FFF2-40B4-BE49-F238E27FC236}">
                <a16:creationId xmlns:a16="http://schemas.microsoft.com/office/drawing/2014/main" id="{BC7983D3-4383-902D-6899-5F148E9FB2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28819" y="1792505"/>
            <a:ext cx="5467855" cy="3484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95826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8FE3F7-3B80-B548-D332-F53E2E339E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85FC41-12AC-58AD-D9FF-6FF5FABF4775}"/>
              </a:ext>
            </a:extLst>
          </p:cNvPr>
          <p:cNvSpPr>
            <a:spLocks noGrp="1"/>
          </p:cNvSpPr>
          <p:nvPr>
            <p:ph type="title"/>
          </p:nvPr>
        </p:nvSpPr>
        <p:spPr>
          <a:xfrm>
            <a:off x="695326" y="278296"/>
            <a:ext cx="7027632" cy="810444"/>
          </a:xfrm>
        </p:spPr>
        <p:txBody>
          <a:bodyPr/>
          <a:lstStyle/>
          <a:p>
            <a:r>
              <a:rPr lang="en-US" dirty="0"/>
              <a:t>End Note on </a:t>
            </a:r>
            <a:r>
              <a:rPr lang="en-US" dirty="0">
                <a:solidFill>
                  <a:schemeClr val="accent4"/>
                </a:solidFill>
              </a:rPr>
              <a:t>Cooling Channels</a:t>
            </a:r>
          </a:p>
        </p:txBody>
      </p:sp>
      <p:sp>
        <p:nvSpPr>
          <p:cNvPr id="3" name="Date Placeholder 2">
            <a:extLst>
              <a:ext uri="{FF2B5EF4-FFF2-40B4-BE49-F238E27FC236}">
                <a16:creationId xmlns:a16="http://schemas.microsoft.com/office/drawing/2014/main" id="{21347CC8-28EA-A167-388E-55DB784D1718}"/>
              </a:ext>
            </a:extLst>
          </p:cNvPr>
          <p:cNvSpPr>
            <a:spLocks noGrp="1"/>
          </p:cNvSpPr>
          <p:nvPr>
            <p:ph type="dt" sz="half" idx="10"/>
          </p:nvPr>
        </p:nvSpPr>
        <p:spPr/>
        <p:txBody>
          <a:bodyPr/>
          <a:lstStyle/>
          <a:p>
            <a:fld id="{B74DE5E1-006F-42D4-ABF6-4421AF14DA08}" type="datetime1">
              <a:rPr lang="de-CH" noProof="0" smtClean="0"/>
              <a:t>14.01.2025</a:t>
            </a:fld>
            <a:endParaRPr lang="en-GB" noProof="0" dirty="0"/>
          </a:p>
        </p:txBody>
      </p:sp>
      <p:sp>
        <p:nvSpPr>
          <p:cNvPr id="4" name="Footer Placeholder 3">
            <a:extLst>
              <a:ext uri="{FF2B5EF4-FFF2-40B4-BE49-F238E27FC236}">
                <a16:creationId xmlns:a16="http://schemas.microsoft.com/office/drawing/2014/main" id="{E51B60C0-8523-5549-1CEB-29C93CB9B984}"/>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5F61AC84-A480-1263-D7AB-BB8D6531407A}"/>
              </a:ext>
            </a:extLst>
          </p:cNvPr>
          <p:cNvSpPr>
            <a:spLocks noGrp="1"/>
          </p:cNvSpPr>
          <p:nvPr>
            <p:ph type="sldNum" sz="quarter" idx="12"/>
          </p:nvPr>
        </p:nvSpPr>
        <p:spPr/>
        <p:txBody>
          <a:bodyPr/>
          <a:lstStyle/>
          <a:p>
            <a:fld id="{442AD375-037F-43D0-B059-5172DA06796A}" type="slidenum">
              <a:rPr lang="en-GB" noProof="0" smtClean="0"/>
              <a:pPr/>
              <a:t>8</a:t>
            </a:fld>
            <a:endParaRPr lang="en-GB" noProof="0" dirty="0"/>
          </a:p>
        </p:txBody>
      </p:sp>
      <p:pic>
        <p:nvPicPr>
          <p:cNvPr id="12" name="Picture 11" descr="A red and black logo&#10;&#10;Description automatically generated">
            <a:extLst>
              <a:ext uri="{FF2B5EF4-FFF2-40B4-BE49-F238E27FC236}">
                <a16:creationId xmlns:a16="http://schemas.microsoft.com/office/drawing/2014/main" id="{5981AA9D-6F58-0751-DA1C-C28D06CB3A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800D6D62-111D-527D-7364-A6EB5023CA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6" name="Content Placeholder 11">
            <a:extLst>
              <a:ext uri="{FF2B5EF4-FFF2-40B4-BE49-F238E27FC236}">
                <a16:creationId xmlns:a16="http://schemas.microsoft.com/office/drawing/2014/main" id="{C84B79A3-E5B1-DBE4-7660-92AE6FCE1060}"/>
              </a:ext>
            </a:extLst>
          </p:cNvPr>
          <p:cNvSpPr>
            <a:spLocks noGrp="1"/>
          </p:cNvSpPr>
          <p:nvPr>
            <p:ph idx="1"/>
          </p:nvPr>
        </p:nvSpPr>
        <p:spPr>
          <a:xfrm>
            <a:off x="685800" y="1905000"/>
            <a:ext cx="10810874" cy="4191000"/>
          </a:xfrm>
        </p:spPr>
        <p:txBody>
          <a:bodyPr/>
          <a:lstStyle/>
          <a:p>
            <a:r>
              <a:rPr lang="en-US" dirty="0"/>
              <a:t>Two modifications of the horizontal pad and central bore pieces are being considered to improve cooling during operation.</a:t>
            </a:r>
          </a:p>
          <a:p>
            <a:endParaRPr lang="en-US" dirty="0"/>
          </a:p>
          <a:p>
            <a:endParaRPr lang="en-US" dirty="0"/>
          </a:p>
          <a:p>
            <a:endParaRPr lang="en-US" dirty="0"/>
          </a:p>
          <a:p>
            <a:endParaRPr lang="en-US" dirty="0"/>
          </a:p>
          <a:p>
            <a:endParaRPr lang="en-US" dirty="0"/>
          </a:p>
          <a:p>
            <a:endParaRPr lang="en-US" dirty="0"/>
          </a:p>
          <a:p>
            <a:endParaRPr lang="en-US" sz="2000" b="1" dirty="0">
              <a:solidFill>
                <a:schemeClr val="accent4"/>
              </a:solidFill>
            </a:endParaRPr>
          </a:p>
          <a:p>
            <a:endParaRPr lang="en-US" sz="2000" b="1" dirty="0">
              <a:solidFill>
                <a:schemeClr val="accent4"/>
              </a:solidFill>
            </a:endParaRPr>
          </a:p>
          <a:p>
            <a:endParaRPr lang="en-US" sz="2000" dirty="0"/>
          </a:p>
          <a:p>
            <a:endParaRPr lang="en-US" sz="2000" dirty="0"/>
          </a:p>
        </p:txBody>
      </p:sp>
      <p:pic>
        <p:nvPicPr>
          <p:cNvPr id="7" name="Picture 6">
            <a:extLst>
              <a:ext uri="{FF2B5EF4-FFF2-40B4-BE49-F238E27FC236}">
                <a16:creationId xmlns:a16="http://schemas.microsoft.com/office/drawing/2014/main" id="{393F0B58-137B-2623-D47A-281E2E7AE2BD}"/>
              </a:ext>
            </a:extLst>
          </p:cNvPr>
          <p:cNvPicPr>
            <a:picLocks noChangeAspect="1"/>
          </p:cNvPicPr>
          <p:nvPr/>
        </p:nvPicPr>
        <p:blipFill rotWithShape="1">
          <a:blip r:embed="rId4"/>
          <a:srcRect t="46439" r="76503" b="18316"/>
          <a:stretch/>
        </p:blipFill>
        <p:spPr>
          <a:xfrm>
            <a:off x="731420" y="2895600"/>
            <a:ext cx="1800226" cy="2700340"/>
          </a:xfrm>
          <a:prstGeom prst="rect">
            <a:avLst/>
          </a:prstGeom>
        </p:spPr>
      </p:pic>
      <p:pic>
        <p:nvPicPr>
          <p:cNvPr id="10" name="Picture 9">
            <a:extLst>
              <a:ext uri="{FF2B5EF4-FFF2-40B4-BE49-F238E27FC236}">
                <a16:creationId xmlns:a16="http://schemas.microsoft.com/office/drawing/2014/main" id="{910B3790-9D37-98BF-E564-3FF8B46A74DB}"/>
              </a:ext>
            </a:extLst>
          </p:cNvPr>
          <p:cNvPicPr>
            <a:picLocks noChangeAspect="1"/>
          </p:cNvPicPr>
          <p:nvPr/>
        </p:nvPicPr>
        <p:blipFill rotWithShape="1">
          <a:blip r:embed="rId4"/>
          <a:srcRect t="46439" r="76503" b="18316"/>
          <a:stretch/>
        </p:blipFill>
        <p:spPr>
          <a:xfrm>
            <a:off x="6553200" y="2895600"/>
            <a:ext cx="1800226" cy="2700340"/>
          </a:xfrm>
          <a:prstGeom prst="rect">
            <a:avLst/>
          </a:prstGeom>
        </p:spPr>
      </p:pic>
      <p:sp>
        <p:nvSpPr>
          <p:cNvPr id="11" name="Rectangle 10">
            <a:extLst>
              <a:ext uri="{FF2B5EF4-FFF2-40B4-BE49-F238E27FC236}">
                <a16:creationId xmlns:a16="http://schemas.microsoft.com/office/drawing/2014/main" id="{DBA46F0E-BCE9-3399-76A3-7239BD46A6D2}"/>
              </a:ext>
            </a:extLst>
          </p:cNvPr>
          <p:cNvSpPr/>
          <p:nvPr/>
        </p:nvSpPr>
        <p:spPr>
          <a:xfrm>
            <a:off x="1214437" y="3014665"/>
            <a:ext cx="76200" cy="37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4" name="Rectangle 13">
            <a:extLst>
              <a:ext uri="{FF2B5EF4-FFF2-40B4-BE49-F238E27FC236}">
                <a16:creationId xmlns:a16="http://schemas.microsoft.com/office/drawing/2014/main" id="{AAB45F70-7BB5-F242-C4F8-7C74D64316C1}"/>
              </a:ext>
            </a:extLst>
          </p:cNvPr>
          <p:cNvSpPr/>
          <p:nvPr/>
        </p:nvSpPr>
        <p:spPr>
          <a:xfrm>
            <a:off x="2249953" y="3073237"/>
            <a:ext cx="76200" cy="316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5" name="Oval 14">
            <a:extLst>
              <a:ext uri="{FF2B5EF4-FFF2-40B4-BE49-F238E27FC236}">
                <a16:creationId xmlns:a16="http://schemas.microsoft.com/office/drawing/2014/main" id="{D1CB57B8-811C-6C18-A694-69A1031D528F}"/>
              </a:ext>
            </a:extLst>
          </p:cNvPr>
          <p:cNvSpPr/>
          <p:nvPr/>
        </p:nvSpPr>
        <p:spPr>
          <a:xfrm>
            <a:off x="6337300" y="3055762"/>
            <a:ext cx="457200" cy="457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6" name="Oval 15">
            <a:extLst>
              <a:ext uri="{FF2B5EF4-FFF2-40B4-BE49-F238E27FC236}">
                <a16:creationId xmlns:a16="http://schemas.microsoft.com/office/drawing/2014/main" id="{22FFECAC-FD6B-943C-3BB2-9ACA76EFA40D}"/>
              </a:ext>
            </a:extLst>
          </p:cNvPr>
          <p:cNvSpPr/>
          <p:nvPr/>
        </p:nvSpPr>
        <p:spPr>
          <a:xfrm>
            <a:off x="6381750" y="5105400"/>
            <a:ext cx="368300" cy="3683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7" name="Content Placeholder 10">
            <a:extLst>
              <a:ext uri="{FF2B5EF4-FFF2-40B4-BE49-F238E27FC236}">
                <a16:creationId xmlns:a16="http://schemas.microsoft.com/office/drawing/2014/main" id="{5E12E633-FB97-A201-546F-70AD90A697C9}"/>
              </a:ext>
            </a:extLst>
          </p:cNvPr>
          <p:cNvSpPr txBox="1">
            <a:spLocks/>
          </p:cNvSpPr>
          <p:nvPr/>
        </p:nvSpPr>
        <p:spPr>
          <a:xfrm>
            <a:off x="8635863" y="2884417"/>
            <a:ext cx="1663700" cy="26049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cs typeface="Arial"/>
              </a:rPr>
              <a:t>Channels machined from the inner side of the central poles</a:t>
            </a:r>
          </a:p>
        </p:txBody>
      </p:sp>
      <p:sp>
        <p:nvSpPr>
          <p:cNvPr id="18" name="Content Placeholder 10">
            <a:extLst>
              <a:ext uri="{FF2B5EF4-FFF2-40B4-BE49-F238E27FC236}">
                <a16:creationId xmlns:a16="http://schemas.microsoft.com/office/drawing/2014/main" id="{376DA658-95E8-C36D-45FD-33FEAD2D290F}"/>
              </a:ext>
            </a:extLst>
          </p:cNvPr>
          <p:cNvSpPr txBox="1">
            <a:spLocks/>
          </p:cNvSpPr>
          <p:nvPr/>
        </p:nvSpPr>
        <p:spPr>
          <a:xfrm>
            <a:off x="8658156" y="4116240"/>
            <a:ext cx="2009844" cy="1217760"/>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b="1" dirty="0">
                <a:solidFill>
                  <a:schemeClr val="accent2"/>
                </a:solidFill>
                <a:cs typeface="Arial"/>
              </a:rPr>
              <a:t>Using the 2D models, this option did not produce any relevant change on the mechanics</a:t>
            </a:r>
          </a:p>
        </p:txBody>
      </p:sp>
      <p:sp>
        <p:nvSpPr>
          <p:cNvPr id="19" name="Content Placeholder 10">
            <a:extLst>
              <a:ext uri="{FF2B5EF4-FFF2-40B4-BE49-F238E27FC236}">
                <a16:creationId xmlns:a16="http://schemas.microsoft.com/office/drawing/2014/main" id="{F37B006C-BA4C-9862-CE01-D470FCCE0834}"/>
              </a:ext>
            </a:extLst>
          </p:cNvPr>
          <p:cNvSpPr txBox="1">
            <a:spLocks/>
          </p:cNvSpPr>
          <p:nvPr/>
        </p:nvSpPr>
        <p:spPr>
          <a:xfrm>
            <a:off x="2844563" y="2881562"/>
            <a:ext cx="1663700" cy="26049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cs typeface="Arial"/>
              </a:rPr>
              <a:t>Channels machined from the outer side of the central poles</a:t>
            </a:r>
          </a:p>
        </p:txBody>
      </p:sp>
      <p:sp>
        <p:nvSpPr>
          <p:cNvPr id="20" name="Content Placeholder 10">
            <a:extLst>
              <a:ext uri="{FF2B5EF4-FFF2-40B4-BE49-F238E27FC236}">
                <a16:creationId xmlns:a16="http://schemas.microsoft.com/office/drawing/2014/main" id="{8311E151-A928-D402-6E7A-45F06208D6FA}"/>
              </a:ext>
            </a:extLst>
          </p:cNvPr>
          <p:cNvSpPr txBox="1">
            <a:spLocks/>
          </p:cNvSpPr>
          <p:nvPr/>
        </p:nvSpPr>
        <p:spPr>
          <a:xfrm>
            <a:off x="2844563" y="4343400"/>
            <a:ext cx="1663700" cy="26049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cs typeface="Arial"/>
              </a:rPr>
              <a:t>Channels machined from the inner side of the horizontal pad</a:t>
            </a:r>
          </a:p>
        </p:txBody>
      </p:sp>
      <p:sp>
        <p:nvSpPr>
          <p:cNvPr id="21" name="Rectangle 20">
            <a:extLst>
              <a:ext uri="{FF2B5EF4-FFF2-40B4-BE49-F238E27FC236}">
                <a16:creationId xmlns:a16="http://schemas.microsoft.com/office/drawing/2014/main" id="{8AF7BB37-EFC4-AFA3-CC2A-5B8B8509C158}"/>
              </a:ext>
            </a:extLst>
          </p:cNvPr>
          <p:cNvSpPr/>
          <p:nvPr/>
        </p:nvSpPr>
        <p:spPr>
          <a:xfrm>
            <a:off x="1213200" y="3456000"/>
            <a:ext cx="76200" cy="172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2" name="Rectangle 21">
            <a:extLst>
              <a:ext uri="{FF2B5EF4-FFF2-40B4-BE49-F238E27FC236}">
                <a16:creationId xmlns:a16="http://schemas.microsoft.com/office/drawing/2014/main" id="{B9D83218-2EE3-9CD7-4B37-77F6C5D069D2}"/>
              </a:ext>
            </a:extLst>
          </p:cNvPr>
          <p:cNvSpPr/>
          <p:nvPr/>
        </p:nvSpPr>
        <p:spPr>
          <a:xfrm>
            <a:off x="1213200" y="3744000"/>
            <a:ext cx="76200" cy="172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3" name="Rectangle 22">
            <a:extLst>
              <a:ext uri="{FF2B5EF4-FFF2-40B4-BE49-F238E27FC236}">
                <a16:creationId xmlns:a16="http://schemas.microsoft.com/office/drawing/2014/main" id="{9F3E0CFF-EFD4-573F-463D-C6A4BEEBCD6B}"/>
              </a:ext>
            </a:extLst>
          </p:cNvPr>
          <p:cNvSpPr/>
          <p:nvPr/>
        </p:nvSpPr>
        <p:spPr>
          <a:xfrm>
            <a:off x="900111" y="4991096"/>
            <a:ext cx="76200" cy="43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4" name="Rectangle 23">
            <a:extLst>
              <a:ext uri="{FF2B5EF4-FFF2-40B4-BE49-F238E27FC236}">
                <a16:creationId xmlns:a16="http://schemas.microsoft.com/office/drawing/2014/main" id="{8E4B37AC-BE57-8004-8FC1-006C3C6154DF}"/>
              </a:ext>
            </a:extLst>
          </p:cNvPr>
          <p:cNvSpPr/>
          <p:nvPr/>
        </p:nvSpPr>
        <p:spPr>
          <a:xfrm>
            <a:off x="2249953" y="3481667"/>
            <a:ext cx="76200" cy="504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5" name="Rectangle 24">
            <a:extLst>
              <a:ext uri="{FF2B5EF4-FFF2-40B4-BE49-F238E27FC236}">
                <a16:creationId xmlns:a16="http://schemas.microsoft.com/office/drawing/2014/main" id="{DC95CF83-0879-B51B-6116-4F96594BC894}"/>
              </a:ext>
            </a:extLst>
          </p:cNvPr>
          <p:cNvSpPr/>
          <p:nvPr/>
        </p:nvSpPr>
        <p:spPr>
          <a:xfrm>
            <a:off x="2250000" y="4471200"/>
            <a:ext cx="76200" cy="45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6" name="Rectangle 25">
            <a:extLst>
              <a:ext uri="{FF2B5EF4-FFF2-40B4-BE49-F238E27FC236}">
                <a16:creationId xmlns:a16="http://schemas.microsoft.com/office/drawing/2014/main" id="{4527612D-CE06-B8EC-AAE2-3B9B51980728}"/>
              </a:ext>
            </a:extLst>
          </p:cNvPr>
          <p:cNvSpPr/>
          <p:nvPr/>
        </p:nvSpPr>
        <p:spPr>
          <a:xfrm>
            <a:off x="2250000" y="4995330"/>
            <a:ext cx="76200" cy="216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7" name="Rectangle 26">
            <a:extLst>
              <a:ext uri="{FF2B5EF4-FFF2-40B4-BE49-F238E27FC236}">
                <a16:creationId xmlns:a16="http://schemas.microsoft.com/office/drawing/2014/main" id="{B135A3E8-9A89-10B7-323D-922A8C2DBCA3}"/>
              </a:ext>
            </a:extLst>
          </p:cNvPr>
          <p:cNvSpPr/>
          <p:nvPr/>
        </p:nvSpPr>
        <p:spPr>
          <a:xfrm>
            <a:off x="2250000" y="4052605"/>
            <a:ext cx="76200" cy="100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8" name="Rectangle 27">
            <a:extLst>
              <a:ext uri="{FF2B5EF4-FFF2-40B4-BE49-F238E27FC236}">
                <a16:creationId xmlns:a16="http://schemas.microsoft.com/office/drawing/2014/main" id="{CEDA3D33-6695-474C-C332-3AC4A3EBC747}"/>
              </a:ext>
            </a:extLst>
          </p:cNvPr>
          <p:cNvSpPr/>
          <p:nvPr/>
        </p:nvSpPr>
        <p:spPr>
          <a:xfrm>
            <a:off x="2250000" y="4248000"/>
            <a:ext cx="76200" cy="6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Tree>
    <p:extLst>
      <p:ext uri="{BB962C8B-B14F-4D97-AF65-F5344CB8AC3E}">
        <p14:creationId xmlns:p14="http://schemas.microsoft.com/office/powerpoint/2010/main" val="1252158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8FE3F7-3B80-B548-D332-F53E2E339E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85FC41-12AC-58AD-D9FF-6FF5FABF4775}"/>
              </a:ext>
            </a:extLst>
          </p:cNvPr>
          <p:cNvSpPr>
            <a:spLocks noGrp="1"/>
          </p:cNvSpPr>
          <p:nvPr>
            <p:ph type="title"/>
          </p:nvPr>
        </p:nvSpPr>
        <p:spPr>
          <a:xfrm>
            <a:off x="695326" y="278296"/>
            <a:ext cx="7027632" cy="810444"/>
          </a:xfrm>
        </p:spPr>
        <p:txBody>
          <a:bodyPr/>
          <a:lstStyle/>
          <a:p>
            <a:r>
              <a:rPr lang="en-US" dirty="0"/>
              <a:t>End Note on </a:t>
            </a:r>
            <a:r>
              <a:rPr lang="en-US" dirty="0">
                <a:solidFill>
                  <a:schemeClr val="accent4"/>
                </a:solidFill>
              </a:rPr>
              <a:t>Splices</a:t>
            </a:r>
          </a:p>
        </p:txBody>
      </p:sp>
      <p:sp>
        <p:nvSpPr>
          <p:cNvPr id="3" name="Date Placeholder 2">
            <a:extLst>
              <a:ext uri="{FF2B5EF4-FFF2-40B4-BE49-F238E27FC236}">
                <a16:creationId xmlns:a16="http://schemas.microsoft.com/office/drawing/2014/main" id="{21347CC8-28EA-A167-388E-55DB784D1718}"/>
              </a:ext>
            </a:extLst>
          </p:cNvPr>
          <p:cNvSpPr>
            <a:spLocks noGrp="1"/>
          </p:cNvSpPr>
          <p:nvPr>
            <p:ph type="dt" sz="half" idx="10"/>
          </p:nvPr>
        </p:nvSpPr>
        <p:spPr/>
        <p:txBody>
          <a:bodyPr/>
          <a:lstStyle/>
          <a:p>
            <a:fld id="{B74DE5E1-006F-42D4-ABF6-4421AF14DA08}" type="datetime1">
              <a:rPr lang="de-CH" noProof="0" smtClean="0"/>
              <a:t>14.01.2025</a:t>
            </a:fld>
            <a:endParaRPr lang="en-GB" noProof="0" dirty="0"/>
          </a:p>
        </p:txBody>
      </p:sp>
      <p:sp>
        <p:nvSpPr>
          <p:cNvPr id="4" name="Footer Placeholder 3">
            <a:extLst>
              <a:ext uri="{FF2B5EF4-FFF2-40B4-BE49-F238E27FC236}">
                <a16:creationId xmlns:a16="http://schemas.microsoft.com/office/drawing/2014/main" id="{E51B60C0-8523-5549-1CEB-29C93CB9B984}"/>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5F61AC84-A480-1263-D7AB-BB8D6531407A}"/>
              </a:ext>
            </a:extLst>
          </p:cNvPr>
          <p:cNvSpPr>
            <a:spLocks noGrp="1"/>
          </p:cNvSpPr>
          <p:nvPr>
            <p:ph type="sldNum" sz="quarter" idx="12"/>
          </p:nvPr>
        </p:nvSpPr>
        <p:spPr/>
        <p:txBody>
          <a:bodyPr/>
          <a:lstStyle/>
          <a:p>
            <a:fld id="{442AD375-037F-43D0-B059-5172DA06796A}" type="slidenum">
              <a:rPr lang="en-GB" noProof="0" smtClean="0"/>
              <a:pPr/>
              <a:t>9</a:t>
            </a:fld>
            <a:endParaRPr lang="en-GB" noProof="0" dirty="0"/>
          </a:p>
        </p:txBody>
      </p:sp>
      <p:pic>
        <p:nvPicPr>
          <p:cNvPr id="12" name="Picture 11" descr="A red and black logo&#10;&#10;Description automatically generated">
            <a:extLst>
              <a:ext uri="{FF2B5EF4-FFF2-40B4-BE49-F238E27FC236}">
                <a16:creationId xmlns:a16="http://schemas.microsoft.com/office/drawing/2014/main" id="{5981AA9D-6F58-0751-DA1C-C28D06CB3A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800D6D62-111D-527D-7364-A6EB5023CA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6" name="Content Placeholder 11">
            <a:extLst>
              <a:ext uri="{FF2B5EF4-FFF2-40B4-BE49-F238E27FC236}">
                <a16:creationId xmlns:a16="http://schemas.microsoft.com/office/drawing/2014/main" id="{C84B79A3-E5B1-DBE4-7660-92AE6FCE1060}"/>
              </a:ext>
            </a:extLst>
          </p:cNvPr>
          <p:cNvSpPr>
            <a:spLocks noGrp="1"/>
          </p:cNvSpPr>
          <p:nvPr>
            <p:ph idx="1"/>
          </p:nvPr>
        </p:nvSpPr>
        <p:spPr>
          <a:xfrm>
            <a:off x="685800" y="1905000"/>
            <a:ext cx="10810874" cy="4191000"/>
          </a:xfrm>
        </p:spPr>
        <p:txBody>
          <a:bodyPr/>
          <a:lstStyle/>
          <a:p>
            <a:r>
              <a:rPr lang="en-US" dirty="0" err="1"/>
              <a:t>NbTi</a:t>
            </a:r>
            <a:r>
              <a:rPr lang="en-US" dirty="0"/>
              <a:t> splices can be used, as it was validated with the subscale SMCC1 magnet. The short straight section of smacc1 (~445 mm) limits the length available for the chicane (445 – 2* twist pitch = 120 mm). HTS splices have been developed and validated with subscale parameters (4 mm tape) and with a conduction cooling set-up.</a:t>
            </a:r>
          </a:p>
          <a:p>
            <a:endParaRPr lang="en-US" dirty="0"/>
          </a:p>
          <a:p>
            <a:endParaRPr lang="en-US" dirty="0"/>
          </a:p>
          <a:p>
            <a:endParaRPr lang="en-US" dirty="0"/>
          </a:p>
          <a:p>
            <a:endParaRPr lang="en-US" dirty="0"/>
          </a:p>
          <a:p>
            <a:endParaRPr lang="en-US" dirty="0"/>
          </a:p>
          <a:p>
            <a:endParaRPr lang="en-US" dirty="0"/>
          </a:p>
          <a:p>
            <a:endParaRPr lang="en-US" sz="2000" b="1" dirty="0">
              <a:solidFill>
                <a:schemeClr val="accent4"/>
              </a:solidFill>
            </a:endParaRPr>
          </a:p>
          <a:p>
            <a:endParaRPr lang="en-US" sz="2000" b="1" dirty="0">
              <a:solidFill>
                <a:schemeClr val="accent4"/>
              </a:solidFill>
            </a:endParaRPr>
          </a:p>
          <a:p>
            <a:endParaRPr lang="en-US" sz="2000" dirty="0"/>
          </a:p>
          <a:p>
            <a:endParaRPr lang="en-US" sz="2000" dirty="0"/>
          </a:p>
        </p:txBody>
      </p:sp>
      <p:pic>
        <p:nvPicPr>
          <p:cNvPr id="14" name="Picture 13" descr="A metal and silver object&#10;&#10;Description automatically generated with medium confidence">
            <a:extLst>
              <a:ext uri="{FF2B5EF4-FFF2-40B4-BE49-F238E27FC236}">
                <a16:creationId xmlns:a16="http://schemas.microsoft.com/office/drawing/2014/main" id="{CD716B4E-D7B2-9B6C-9F68-689C43B5E91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0211" b="4911"/>
          <a:stretch/>
        </p:blipFill>
        <p:spPr>
          <a:xfrm>
            <a:off x="7869762" y="3453675"/>
            <a:ext cx="3788838" cy="2421398"/>
          </a:xfrm>
          <a:prstGeom prst="rect">
            <a:avLst/>
          </a:prstGeom>
        </p:spPr>
      </p:pic>
      <p:pic>
        <p:nvPicPr>
          <p:cNvPr id="16" name="Picture 15" descr="A metal piece with screws&#10;&#10;Description automatically generated">
            <a:extLst>
              <a:ext uri="{FF2B5EF4-FFF2-40B4-BE49-F238E27FC236}">
                <a16:creationId xmlns:a16="http://schemas.microsoft.com/office/drawing/2014/main" id="{D49BA878-B92F-C9D9-FFD1-054F73B435F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81400" y="3456972"/>
            <a:ext cx="1823170" cy="2421398"/>
          </a:xfrm>
          <a:prstGeom prst="rect">
            <a:avLst/>
          </a:prstGeom>
        </p:spPr>
      </p:pic>
      <p:pic>
        <p:nvPicPr>
          <p:cNvPr id="18" name="Picture 17">
            <a:extLst>
              <a:ext uri="{FF2B5EF4-FFF2-40B4-BE49-F238E27FC236}">
                <a16:creationId xmlns:a16="http://schemas.microsoft.com/office/drawing/2014/main" id="{C13CB70E-3A81-D567-3D96-86004A9E682D}"/>
              </a:ext>
            </a:extLst>
          </p:cNvPr>
          <p:cNvPicPr>
            <a:picLocks noChangeAspect="1"/>
          </p:cNvPicPr>
          <p:nvPr/>
        </p:nvPicPr>
        <p:blipFill>
          <a:blip r:embed="rId6"/>
          <a:stretch>
            <a:fillRect/>
          </a:stretch>
        </p:blipFill>
        <p:spPr>
          <a:xfrm>
            <a:off x="304800" y="3456972"/>
            <a:ext cx="3291126" cy="2421398"/>
          </a:xfrm>
          <a:prstGeom prst="rect">
            <a:avLst/>
          </a:prstGeom>
        </p:spPr>
      </p:pic>
      <p:pic>
        <p:nvPicPr>
          <p:cNvPr id="8" name="Picture 7">
            <a:extLst>
              <a:ext uri="{FF2B5EF4-FFF2-40B4-BE49-F238E27FC236}">
                <a16:creationId xmlns:a16="http://schemas.microsoft.com/office/drawing/2014/main" id="{F713124C-D392-856E-80DB-30798BB1A8D7}"/>
              </a:ext>
            </a:extLst>
          </p:cNvPr>
          <p:cNvPicPr>
            <a:picLocks noChangeAspect="1"/>
          </p:cNvPicPr>
          <p:nvPr/>
        </p:nvPicPr>
        <p:blipFill rotWithShape="1">
          <a:blip r:embed="rId7"/>
          <a:srcRect t="41112"/>
          <a:stretch/>
        </p:blipFill>
        <p:spPr>
          <a:xfrm>
            <a:off x="5410200" y="3453674"/>
            <a:ext cx="2607747" cy="2424696"/>
          </a:xfrm>
          <a:prstGeom prst="rect">
            <a:avLst/>
          </a:prstGeom>
        </p:spPr>
      </p:pic>
    </p:spTree>
    <p:extLst>
      <p:ext uri="{BB962C8B-B14F-4D97-AF65-F5344CB8AC3E}">
        <p14:creationId xmlns:p14="http://schemas.microsoft.com/office/powerpoint/2010/main" val="2428285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EN V8" id="{2132D999-342E-469F-8993-5F7C72A68671}" vid="{1534A763-A16F-4C1F-A36D-9470E56E94CE}"/>
    </a:ext>
  </a:extLst>
</a:theme>
</file>

<file path=ppt/theme/theme2.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c24777f-78b6-4f3c-a73a-d5fa08e4d537" xsi:nil="true"/>
    <lcf76f155ced4ddcb4097134ff3c332f xmlns="c9077d15-72ed-4fec-bcfe-3472729e9195">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0E594130A2AF244FBF3F304D904ED593" ma:contentTypeVersion="18" ma:contentTypeDescription="Ein neues Dokument erstellen." ma:contentTypeScope="" ma:versionID="9c227ad3ab8d826471e210bb857ebfda">
  <xsd:schema xmlns:xsd="http://www.w3.org/2001/XMLSchema" xmlns:xs="http://www.w3.org/2001/XMLSchema" xmlns:p="http://schemas.microsoft.com/office/2006/metadata/properties" xmlns:ns2="c9077d15-72ed-4fec-bcfe-3472729e9195" xmlns:ns3="bc24777f-78b6-4f3c-a73a-d5fa08e4d537" targetNamespace="http://schemas.microsoft.com/office/2006/metadata/properties" ma:root="true" ma:fieldsID="2a0acd45fe6cc66a06723547185abeb0" ns2:_="" ns3:_="">
    <xsd:import namespace="c9077d15-72ed-4fec-bcfe-3472729e9195"/>
    <xsd:import namespace="bc24777f-78b6-4f3c-a73a-d5fa08e4d53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077d15-72ed-4fec-bcfe-3472729e91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ildmarkierungen" ma:readOnly="false" ma:fieldId="{5cf76f15-5ced-4ddc-b409-7134ff3c332f}" ma:taxonomyMulti="true" ma:sspId="7fbe3b91-0d7a-4fca-85de-75d49bc052c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c24777f-78b6-4f3c-a73a-d5fa08e4d537"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523888c3-3691-4ee2-9093-74875a1c94d8}" ma:internalName="TaxCatchAll" ma:showField="CatchAllData" ma:web="bc24777f-78b6-4f3c-a73a-d5fa08e4d537">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626B806-0237-4942-A1FD-5C97285908C2}">
  <ds:schemaRefs>
    <ds:schemaRef ds:uri="http://schemas.microsoft.com/office/2006/documentManagement/types"/>
    <ds:schemaRef ds:uri="http://purl.org/dc/elements/1.1/"/>
    <ds:schemaRef ds:uri="http://schemas.openxmlformats.org/package/2006/metadata/core-properties"/>
    <ds:schemaRef ds:uri="http://www.w3.org/XML/1998/namespace"/>
    <ds:schemaRef ds:uri="http://purl.org/dc/terms/"/>
    <ds:schemaRef ds:uri="http://schemas.microsoft.com/office/infopath/2007/PartnerControls"/>
    <ds:schemaRef ds:uri="bc24777f-78b6-4f3c-a73a-d5fa08e4d537"/>
    <ds:schemaRef ds:uri="c9077d15-72ed-4fec-bcfe-3472729e9195"/>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7B9C8326-17BB-45BD-9C1C-A05512924E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077d15-72ed-4fec-bcfe-3472729e9195"/>
    <ds:schemaRef ds:uri="bc24777f-78b6-4f3c-a73a-d5fa08e4d5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B6B7BE2-63AD-4C37-AC44-F0E4FC348E2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VO-9722-769_0_PSI Presentation Content Slide (EN)</Template>
  <TotalTime>0</TotalTime>
  <Words>858</Words>
  <Application>Microsoft Office PowerPoint</Application>
  <PresentationFormat>Widescreen</PresentationFormat>
  <Paragraphs>147</Paragraphs>
  <Slides>12</Slides>
  <Notes>0</Notes>
  <HiddenSlides>0</HiddenSlides>
  <MMClips>1</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Aptos</vt:lpstr>
      <vt:lpstr>Arial</vt:lpstr>
      <vt:lpstr>Benutzerdefiniertes Design</vt:lpstr>
      <vt:lpstr>Stress-Managed Asymmetric Common-Coils Magnet SMACC1 End Note</vt:lpstr>
      <vt:lpstr>Agenda</vt:lpstr>
      <vt:lpstr>End Note on the  pre-load and Pole</vt:lpstr>
      <vt:lpstr>End Note on the  Rods and Axial Pre-load</vt:lpstr>
      <vt:lpstr>End Note on the Conductor Availability</vt:lpstr>
      <vt:lpstr>End Note on the Magnet Protection</vt:lpstr>
      <vt:lpstr>End Note on Electrical Integrity</vt:lpstr>
      <vt:lpstr>End Note on Cooling Channels</vt:lpstr>
      <vt:lpstr>End Note on Splices</vt:lpstr>
      <vt:lpstr>End Note on the Choice of heat treatment for the high-field coils </vt:lpstr>
      <vt:lpstr>Coil and formers displacement ux in m</vt:lpstr>
      <vt:lpstr>PowerPoint Presentation</vt:lpstr>
    </vt:vector>
  </TitlesOfParts>
  <Company>Paul Scherrer Institut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Brem André</dc:creator>
  <dc:description>erstellt durch Vorlagenbauer.ch</dc:description>
  <cp:lastModifiedBy>Martins Araujo Douglas</cp:lastModifiedBy>
  <cp:revision>665</cp:revision>
  <dcterms:created xsi:type="dcterms:W3CDTF">2024-06-18T06:36:23Z</dcterms:created>
  <dcterms:modified xsi:type="dcterms:W3CDTF">2025-01-14T15:13:50Z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0x0101000E594130A2AF244FBF3F304D904ED593</vt:lpwstr>
  </property>
  <property fmtid="{D5CDD505-2E9C-101B-9397-08002B2CF9AE}" pid="3" name="MediaServiceImageTags">
    <vt:lpwstr/>
  </property>
</Properties>
</file>