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23"/>
  </p:notesMasterIdLst>
  <p:handoutMasterIdLst>
    <p:handoutMasterId r:id="rId24"/>
  </p:handoutMasterIdLst>
  <p:sldIdLst>
    <p:sldId id="268" r:id="rId3"/>
    <p:sldId id="585" r:id="rId4"/>
    <p:sldId id="569" r:id="rId5"/>
    <p:sldId id="570" r:id="rId6"/>
    <p:sldId id="571" r:id="rId7"/>
    <p:sldId id="572" r:id="rId8"/>
    <p:sldId id="586" r:id="rId9"/>
    <p:sldId id="573" r:id="rId10"/>
    <p:sldId id="575" r:id="rId11"/>
    <p:sldId id="574" r:id="rId12"/>
    <p:sldId id="577" r:id="rId13"/>
    <p:sldId id="578" r:id="rId14"/>
    <p:sldId id="576" r:id="rId15"/>
    <p:sldId id="580" r:id="rId16"/>
    <p:sldId id="579" r:id="rId17"/>
    <p:sldId id="582" r:id="rId18"/>
    <p:sldId id="581" r:id="rId19"/>
    <p:sldId id="583" r:id="rId20"/>
    <p:sldId id="584" r:id="rId21"/>
    <p:sldId id="261" r:id="rId2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668AB6-7125-4B03-BBB3-310DF67BF792}" v="480" dt="2025-01-17T13:37:56.0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9" autoAdjust="0"/>
    <p:restoredTop sz="76730" autoAdjust="0"/>
  </p:normalViewPr>
  <p:slideViewPr>
    <p:cSldViewPr snapToGrid="0" snapToObjects="1">
      <p:cViewPr varScale="1">
        <p:scale>
          <a:sx n="64" d="100"/>
          <a:sy n="64" d="100"/>
        </p:scale>
        <p:origin x="80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17-1-2025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Estimates: 2e-3 for second term, O(1e-2) for first</a:t>
            </a:r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4032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17/01/2025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17/01/2025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17/01/2025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17/01/2025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17/01/2025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17/01/2025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17/01/2025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17/01/2025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17/01/2025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17/01/2025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17/01/2025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17/01/2025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17/01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0407120-60D5-4C01-02A6-FC31399000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1655" y="1745950"/>
            <a:ext cx="10628690" cy="446405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6AEC48-040D-34E9-75E6-90F593C64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D723B-75F8-1BB2-213B-0AAA61856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7872975-8CA2-24FA-DF2A-1A9F380DA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time cut for </a:t>
            </a:r>
            <a:r>
              <a:rPr lang="en-US" baseline="30000" dirty="0"/>
              <a:t>40</a:t>
            </a:r>
            <a:r>
              <a:rPr lang="en-US" dirty="0"/>
              <a:t>K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B4AFEB-81FE-0E49-AFBE-3BF3A791E8FE}"/>
              </a:ext>
            </a:extLst>
          </p:cNvPr>
          <p:cNvSpPr txBox="1"/>
          <p:nvPr/>
        </p:nvSpPr>
        <p:spPr>
          <a:xfrm>
            <a:off x="4888225" y="75165"/>
            <a:ext cx="72839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Graph does not tell the fully story: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Ti 2p1s Compton edge </a:t>
            </a:r>
            <a:r>
              <a:rPr lang="en-US" dirty="0">
                <a:sym typeface="Wingdings" panose="05000000000000000000" pitchFamily="2" charset="2"/>
              </a:rPr>
              <a:t> Almost fully suppressed delayed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Capture lines </a:t>
            </a:r>
            <a:r>
              <a:rPr lang="en-US" dirty="0">
                <a:sym typeface="Wingdings" panose="05000000000000000000" pitchFamily="2" charset="2"/>
              </a:rPr>
              <a:t> Suppressed with delayed + shorter interval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aseline="30000" dirty="0">
                <a:sym typeface="Wingdings" panose="05000000000000000000" pitchFamily="2" charset="2"/>
              </a:rPr>
              <a:t>74</a:t>
            </a:r>
            <a:r>
              <a:rPr lang="en-US" dirty="0">
                <a:sym typeface="Wingdings" panose="05000000000000000000" pitchFamily="2" charset="2"/>
              </a:rPr>
              <a:t>Ge(n, n’)</a:t>
            </a:r>
            <a:r>
              <a:rPr lang="en-US" baseline="30000" dirty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Scattering structure  Suppressed with delayed + shorter interval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aseline="30000" dirty="0">
                <a:sym typeface="Wingdings" panose="05000000000000000000" pitchFamily="2" charset="2"/>
              </a:rPr>
              <a:t>110m</a:t>
            </a:r>
            <a:r>
              <a:rPr lang="en-US" dirty="0">
                <a:sym typeface="Wingdings" panose="05000000000000000000" pitchFamily="2" charset="2"/>
              </a:rPr>
              <a:t>Ag calibration line  Suppressed with shorter interval</a:t>
            </a:r>
            <a:endParaRPr lang="en-BE" baseline="30000" dirty="0"/>
          </a:p>
        </p:txBody>
      </p:sp>
    </p:spTree>
    <p:extLst>
      <p:ext uri="{BB962C8B-B14F-4D97-AF65-F5344CB8AC3E}">
        <p14:creationId xmlns:p14="http://schemas.microsoft.com/office/powerpoint/2010/main" val="18446324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E89CC7-184B-3D8F-6B9C-6EB44D4B5B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BC38DC90-FE9A-D3F2-95F1-32B6238470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8570" y="1404129"/>
            <a:ext cx="6962076" cy="4760777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CB0CF4-AC82-4732-98CA-86AA781B5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F1BB01-1158-9A96-AD47-09176A330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2B6F786-0CEA-964F-94A6-B7D844D10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standard [-50, 500] ns cut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F3749F-E86D-925A-D48A-65E9A988CF02}"/>
              </a:ext>
            </a:extLst>
          </p:cNvPr>
          <p:cNvSpPr txBox="1"/>
          <p:nvPr/>
        </p:nvSpPr>
        <p:spPr>
          <a:xfrm>
            <a:off x="3400045" y="2557771"/>
            <a:ext cx="137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74</a:t>
            </a:r>
            <a:r>
              <a:rPr lang="en-US" dirty="0">
                <a:solidFill>
                  <a:srgbClr val="FF0000"/>
                </a:solidFill>
              </a:rPr>
              <a:t>Ge(n, n’)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4A8315-F0B7-883B-91C2-234207B90FC9}"/>
              </a:ext>
            </a:extLst>
          </p:cNvPr>
          <p:cNvSpPr txBox="1"/>
          <p:nvPr/>
        </p:nvSpPr>
        <p:spPr>
          <a:xfrm>
            <a:off x="4831090" y="1840540"/>
            <a:ext cx="100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110m</a:t>
            </a:r>
            <a:r>
              <a:rPr lang="en-US" dirty="0">
                <a:solidFill>
                  <a:srgbClr val="FF0000"/>
                </a:solidFill>
              </a:rPr>
              <a:t>Ag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7FD9E3-5F90-2E01-C0BC-BCB923D8C9DC}"/>
              </a:ext>
            </a:extLst>
          </p:cNvPr>
          <p:cNvSpPr txBox="1"/>
          <p:nvPr/>
        </p:nvSpPr>
        <p:spPr>
          <a:xfrm>
            <a:off x="6096000" y="1444723"/>
            <a:ext cx="100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2p1s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7E32077-F291-2CB6-54F0-AF4533242961}"/>
              </a:ext>
            </a:extLst>
          </p:cNvPr>
          <p:cNvSpPr txBox="1"/>
          <p:nvPr/>
        </p:nvSpPr>
        <p:spPr>
          <a:xfrm>
            <a:off x="7151224" y="2349742"/>
            <a:ext cx="137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err="1">
                <a:solidFill>
                  <a:srgbClr val="FF0000"/>
                </a:solidFill>
              </a:rPr>
              <a:t>nat</a:t>
            </a:r>
            <a:r>
              <a:rPr lang="en-US" dirty="0" err="1">
                <a:solidFill>
                  <a:srgbClr val="FF0000"/>
                </a:solidFill>
              </a:rPr>
              <a:t>Ti</a:t>
            </a:r>
            <a:r>
              <a:rPr lang="en-US" dirty="0">
                <a:solidFill>
                  <a:srgbClr val="FF0000"/>
                </a:solidFill>
              </a:rPr>
              <a:t>(µ, </a:t>
            </a:r>
            <a:r>
              <a:rPr lang="en-US" dirty="0" err="1">
                <a:solidFill>
                  <a:srgbClr val="FF0000"/>
                </a:solidFill>
              </a:rPr>
              <a:t>xn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n-BE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97AC79F-EBDC-2EAE-6819-D6A340961E00}"/>
              </a:ext>
            </a:extLst>
          </p:cNvPr>
          <p:cNvCxnSpPr>
            <a:cxnSpLocks/>
          </p:cNvCxnSpPr>
          <p:nvPr/>
        </p:nvCxnSpPr>
        <p:spPr>
          <a:xfrm flipV="1">
            <a:off x="7007192" y="2742437"/>
            <a:ext cx="558265" cy="1048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11DB4E4-D668-6311-9645-48360DBCACE8}"/>
              </a:ext>
            </a:extLst>
          </p:cNvPr>
          <p:cNvCxnSpPr>
            <a:cxnSpLocks/>
          </p:cNvCxnSpPr>
          <p:nvPr/>
        </p:nvCxnSpPr>
        <p:spPr>
          <a:xfrm flipV="1">
            <a:off x="7738712" y="2742437"/>
            <a:ext cx="135890" cy="9623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FB983FF-A5B1-63B8-E6EE-CD33A9DEC416}"/>
              </a:ext>
            </a:extLst>
          </p:cNvPr>
          <p:cNvCxnSpPr>
            <a:cxnSpLocks/>
          </p:cNvCxnSpPr>
          <p:nvPr/>
        </p:nvCxnSpPr>
        <p:spPr>
          <a:xfrm flipV="1">
            <a:off x="7151224" y="2742437"/>
            <a:ext cx="587488" cy="5506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300719F-033B-7F6F-47EF-5B2059D033A5}"/>
              </a:ext>
            </a:extLst>
          </p:cNvPr>
          <p:cNvSpPr txBox="1"/>
          <p:nvPr/>
        </p:nvSpPr>
        <p:spPr>
          <a:xfrm>
            <a:off x="8175522" y="3381633"/>
            <a:ext cx="1378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err="1">
                <a:solidFill>
                  <a:srgbClr val="FF0000"/>
                </a:solidFill>
              </a:rPr>
              <a:t>nat</a:t>
            </a:r>
            <a:r>
              <a:rPr lang="en-US" dirty="0" err="1">
                <a:solidFill>
                  <a:srgbClr val="FF0000"/>
                </a:solidFill>
              </a:rPr>
              <a:t>Ti</a:t>
            </a:r>
            <a:r>
              <a:rPr lang="en-US" dirty="0">
                <a:solidFill>
                  <a:srgbClr val="FF0000"/>
                </a:solidFill>
              </a:rPr>
              <a:t> 2p1s Compton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31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83E91D-6764-CE87-2A06-68ACD9C46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8634E306-DC94-CB41-2289-EEA338D9AA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1444" y="1438282"/>
            <a:ext cx="6814147" cy="4681531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C44FD8-F37A-F63B-96A5-66F49A296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457F0D-CEE2-179D-CFD7-4BFAB4D13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112037-0468-5CCD-1033-313469AFE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delayed [50, 1000]ns cut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E1833A-E88C-E879-9C95-BC4862AA29A3}"/>
              </a:ext>
            </a:extLst>
          </p:cNvPr>
          <p:cNvSpPr txBox="1"/>
          <p:nvPr/>
        </p:nvSpPr>
        <p:spPr>
          <a:xfrm>
            <a:off x="3661801" y="2427464"/>
            <a:ext cx="137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74</a:t>
            </a:r>
            <a:r>
              <a:rPr lang="en-US" dirty="0">
                <a:solidFill>
                  <a:srgbClr val="FF0000"/>
                </a:solidFill>
              </a:rPr>
              <a:t>Ge(n, n’)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977657-A121-4917-4228-69B1309E3936}"/>
              </a:ext>
            </a:extLst>
          </p:cNvPr>
          <p:cNvSpPr txBox="1"/>
          <p:nvPr/>
        </p:nvSpPr>
        <p:spPr>
          <a:xfrm>
            <a:off x="4677086" y="1471208"/>
            <a:ext cx="100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110m</a:t>
            </a:r>
            <a:r>
              <a:rPr lang="en-US" dirty="0">
                <a:solidFill>
                  <a:srgbClr val="FF0000"/>
                </a:solidFill>
              </a:rPr>
              <a:t>Ag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70A79F-8CFA-1AAB-FD54-6AF014270348}"/>
              </a:ext>
            </a:extLst>
          </p:cNvPr>
          <p:cNvSpPr txBox="1"/>
          <p:nvPr/>
        </p:nvSpPr>
        <p:spPr>
          <a:xfrm>
            <a:off x="5704575" y="1655874"/>
            <a:ext cx="100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2p1s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0B39F5F-4FE9-13B9-5C97-459CEBDD042F}"/>
              </a:ext>
            </a:extLst>
          </p:cNvPr>
          <p:cNvSpPr txBox="1"/>
          <p:nvPr/>
        </p:nvSpPr>
        <p:spPr>
          <a:xfrm>
            <a:off x="7151224" y="2349742"/>
            <a:ext cx="137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err="1">
                <a:solidFill>
                  <a:srgbClr val="FF0000"/>
                </a:solidFill>
              </a:rPr>
              <a:t>nat</a:t>
            </a:r>
            <a:r>
              <a:rPr lang="en-US" dirty="0" err="1">
                <a:solidFill>
                  <a:srgbClr val="FF0000"/>
                </a:solidFill>
              </a:rPr>
              <a:t>Ti</a:t>
            </a:r>
            <a:r>
              <a:rPr lang="en-US" dirty="0">
                <a:solidFill>
                  <a:srgbClr val="FF0000"/>
                </a:solidFill>
              </a:rPr>
              <a:t>(µ, </a:t>
            </a:r>
            <a:r>
              <a:rPr lang="en-US" dirty="0" err="1">
                <a:solidFill>
                  <a:srgbClr val="FF0000"/>
                </a:solidFill>
              </a:rPr>
              <a:t>xn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n-BE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D0FDF1C-D57C-C674-220B-0D6EFAECCB3D}"/>
              </a:ext>
            </a:extLst>
          </p:cNvPr>
          <p:cNvCxnSpPr>
            <a:cxnSpLocks/>
          </p:cNvCxnSpPr>
          <p:nvPr/>
        </p:nvCxnSpPr>
        <p:spPr>
          <a:xfrm flipV="1">
            <a:off x="7007192" y="2742437"/>
            <a:ext cx="558265" cy="1048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601C9E9-4812-6CA9-68B2-E82C56F99BC1}"/>
              </a:ext>
            </a:extLst>
          </p:cNvPr>
          <p:cNvCxnSpPr>
            <a:cxnSpLocks/>
          </p:cNvCxnSpPr>
          <p:nvPr/>
        </p:nvCxnSpPr>
        <p:spPr>
          <a:xfrm flipV="1">
            <a:off x="7738712" y="2742437"/>
            <a:ext cx="135890" cy="9623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B8F64E8-B45C-3B43-3355-09658B93D0B2}"/>
              </a:ext>
            </a:extLst>
          </p:cNvPr>
          <p:cNvCxnSpPr>
            <a:cxnSpLocks/>
          </p:cNvCxnSpPr>
          <p:nvPr/>
        </p:nvCxnSpPr>
        <p:spPr>
          <a:xfrm flipV="1">
            <a:off x="7151224" y="2742437"/>
            <a:ext cx="587488" cy="5506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884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1302065-3C7E-65D6-E922-5CFB68CAF4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06818" y="1289785"/>
            <a:ext cx="6860149" cy="4830028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8ECCAB-0EE2-2F83-7D63-998159D42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8FA3E5-189B-B0F1-A679-154BB77C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D7D75A3-FF97-00C0-BFC6-035DA76E0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finalized spectrum</a:t>
            </a:r>
            <a:endParaRPr lang="en-B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E55E11-3EC4-E788-8C94-61F2455928EE}"/>
              </a:ext>
            </a:extLst>
          </p:cNvPr>
          <p:cNvSpPr txBox="1"/>
          <p:nvPr/>
        </p:nvSpPr>
        <p:spPr>
          <a:xfrm>
            <a:off x="3400045" y="2557771"/>
            <a:ext cx="137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74</a:t>
            </a:r>
            <a:r>
              <a:rPr lang="en-US" dirty="0">
                <a:solidFill>
                  <a:srgbClr val="FF0000"/>
                </a:solidFill>
              </a:rPr>
              <a:t>Ge(n, n’)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12B858-179F-AAAE-BED6-A5B72E1638EF}"/>
              </a:ext>
            </a:extLst>
          </p:cNvPr>
          <p:cNvSpPr txBox="1"/>
          <p:nvPr/>
        </p:nvSpPr>
        <p:spPr>
          <a:xfrm>
            <a:off x="4831090" y="1840540"/>
            <a:ext cx="100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110m</a:t>
            </a:r>
            <a:r>
              <a:rPr lang="en-US" dirty="0">
                <a:solidFill>
                  <a:srgbClr val="FF0000"/>
                </a:solidFill>
              </a:rPr>
              <a:t>Ag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9776E3-B1EA-32D9-0072-1D1B7C9367E7}"/>
              </a:ext>
            </a:extLst>
          </p:cNvPr>
          <p:cNvSpPr txBox="1"/>
          <p:nvPr/>
        </p:nvSpPr>
        <p:spPr>
          <a:xfrm>
            <a:off x="6096000" y="1444723"/>
            <a:ext cx="1005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2p1s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CC4D12-1171-1351-CCD6-853576A039C4}"/>
              </a:ext>
            </a:extLst>
          </p:cNvPr>
          <p:cNvSpPr txBox="1"/>
          <p:nvPr/>
        </p:nvSpPr>
        <p:spPr>
          <a:xfrm>
            <a:off x="7151224" y="2349742"/>
            <a:ext cx="1378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err="1">
                <a:solidFill>
                  <a:srgbClr val="FF0000"/>
                </a:solidFill>
              </a:rPr>
              <a:t>nat</a:t>
            </a:r>
            <a:r>
              <a:rPr lang="en-US" dirty="0" err="1">
                <a:solidFill>
                  <a:srgbClr val="FF0000"/>
                </a:solidFill>
              </a:rPr>
              <a:t>Ti</a:t>
            </a:r>
            <a:r>
              <a:rPr lang="en-US" dirty="0">
                <a:solidFill>
                  <a:srgbClr val="FF0000"/>
                </a:solidFill>
              </a:rPr>
              <a:t>(µ, </a:t>
            </a:r>
            <a:r>
              <a:rPr lang="en-US" dirty="0" err="1">
                <a:solidFill>
                  <a:srgbClr val="FF0000"/>
                </a:solidFill>
              </a:rPr>
              <a:t>xn</a:t>
            </a:r>
            <a:r>
              <a:rPr lang="en-US" dirty="0">
                <a:solidFill>
                  <a:srgbClr val="FF0000"/>
                </a:solidFill>
              </a:rPr>
              <a:t>)</a:t>
            </a:r>
            <a:endParaRPr lang="en-BE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479915B-3997-5166-BB16-BC0760692720}"/>
              </a:ext>
            </a:extLst>
          </p:cNvPr>
          <p:cNvCxnSpPr>
            <a:cxnSpLocks/>
          </p:cNvCxnSpPr>
          <p:nvPr/>
        </p:nvCxnSpPr>
        <p:spPr>
          <a:xfrm flipV="1">
            <a:off x="7007192" y="2742437"/>
            <a:ext cx="558265" cy="1048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1CCC0A4-0CB8-F89E-D0DB-A6924C047E0C}"/>
              </a:ext>
            </a:extLst>
          </p:cNvPr>
          <p:cNvCxnSpPr>
            <a:cxnSpLocks/>
          </p:cNvCxnSpPr>
          <p:nvPr/>
        </p:nvCxnSpPr>
        <p:spPr>
          <a:xfrm flipV="1">
            <a:off x="7738712" y="2742437"/>
            <a:ext cx="135890" cy="9623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6B75C38-207C-FCBF-AD61-367B4308168F}"/>
              </a:ext>
            </a:extLst>
          </p:cNvPr>
          <p:cNvCxnSpPr>
            <a:cxnSpLocks/>
          </p:cNvCxnSpPr>
          <p:nvPr/>
        </p:nvCxnSpPr>
        <p:spPr>
          <a:xfrm flipV="1">
            <a:off x="7151224" y="2742437"/>
            <a:ext cx="587488" cy="5506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F3FF627-A942-E3E5-BDBE-1EC2FEE64F0D}"/>
              </a:ext>
            </a:extLst>
          </p:cNvPr>
          <p:cNvCxnSpPr>
            <a:cxnSpLocks/>
          </p:cNvCxnSpPr>
          <p:nvPr/>
        </p:nvCxnSpPr>
        <p:spPr>
          <a:xfrm flipH="1" flipV="1">
            <a:off x="7988968" y="2742437"/>
            <a:ext cx="123525" cy="1101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919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FD1E6-300C-12FF-2A1A-B1BD004E6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Radius extraction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0820A8-CDFB-ECE9-4923-988BDD34DB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E14921-632C-CACB-1B6A-601A27E13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4C5C29-86F0-B828-80C0-A6886B0C2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CABB1CB-BB74-932C-C058-B02080023D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166957-F9E3-AA49-D5E4-EE919EDC720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3648838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51EE60-DE39-5E66-9318-589ED4993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Contributions:</a:t>
            </a:r>
          </a:p>
          <a:p>
            <a:pPr lvl="1"/>
            <a:r>
              <a:rPr lang="en-US" dirty="0"/>
              <a:t>Nuclear part:</a:t>
            </a:r>
          </a:p>
          <a:p>
            <a:pPr lvl="2"/>
            <a:r>
              <a:rPr lang="en-US" dirty="0"/>
              <a:t>Low lying states (mostly uncorrelated between isotopes)</a:t>
            </a:r>
          </a:p>
          <a:p>
            <a:pPr lvl="2"/>
            <a:r>
              <a:rPr lang="en-US" dirty="0"/>
              <a:t>Giant resonance (highly correlated between isotopes)</a:t>
            </a:r>
          </a:p>
          <a:p>
            <a:pPr lvl="1"/>
            <a:r>
              <a:rPr lang="en-US" dirty="0"/>
              <a:t>Nucleon part:</a:t>
            </a:r>
          </a:p>
          <a:p>
            <a:pPr lvl="2"/>
            <a:r>
              <a:rPr lang="en-US" dirty="0"/>
              <a:t>nucleon polarization (highly correlated between isotopes)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7203C2-4E54-48BD-0EF1-8F3FCB100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507F4D-5E53-20D2-5EA6-90316B15E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F7AA949-3088-1FD7-869D-06E4309138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Nuclear polarization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657731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D007C8-A51C-FF55-A245-996B91C77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E4CC1C-FB04-D1CE-8185-E8694F725F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Error on nuclear part based on spread based off </a:t>
            </a:r>
            <a:r>
              <a:rPr lang="en-US" baseline="30000" dirty="0"/>
              <a:t>40</a:t>
            </a:r>
            <a:r>
              <a:rPr lang="en-US" dirty="0"/>
              <a:t>Ca </a:t>
            </a:r>
            <a:r>
              <a:rPr lang="en-US" dirty="0">
                <a:sym typeface="Wingdings" panose="05000000000000000000" pitchFamily="2" charset="2"/>
              </a:rPr>
              <a:t> ~20%</a:t>
            </a:r>
          </a:p>
          <a:p>
            <a:r>
              <a:rPr lang="en-US" dirty="0">
                <a:sym typeface="Wingdings" panose="05000000000000000000" pitchFamily="2" charset="2"/>
              </a:rPr>
              <a:t>Error on nucleon part based of Misha’s estimates  ~10%</a:t>
            </a:r>
          </a:p>
          <a:p>
            <a:r>
              <a:rPr lang="en-US" dirty="0">
                <a:sym typeface="Wingdings" panose="05000000000000000000" pitchFamily="2" charset="2"/>
              </a:rPr>
              <a:t>Adding uncertainties linearly as a conservative estimate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pl-PL" b="0" i="0" dirty="0">
                <a:effectLst/>
                <a:latin typeface="+mj-lt"/>
              </a:rPr>
              <a:t>35Cl : NP = 103.9(208) +14.8(15) = 118.7(223) eV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pl-PL" b="0" i="0" dirty="0">
                <a:effectLst/>
                <a:latin typeface="+mj-lt"/>
              </a:rPr>
              <a:t>37Cl : NP = 100.1(201)+16.0(16) = 116.1(217) eV</a:t>
            </a:r>
          </a:p>
          <a:p>
            <a:endParaRPr lang="en-US" dirty="0"/>
          </a:p>
          <a:p>
            <a:r>
              <a:rPr lang="en-US" dirty="0"/>
              <a:t>Relative uncertainty of ~19%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74769E-C85A-035F-BE23-BE3015A1D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BD8286-CA1B-1862-459C-9599BB344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5B1193A-7E0B-540E-AFD1-4B7DDB3F80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 uncertainties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088503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7D28F8-E9C3-D820-CBA5-499886F3576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Assume:</a:t>
                </a:r>
              </a:p>
              <a:p>
                <a:pPr lvl="1"/>
                <a:r>
                  <a:rPr lang="en-US" dirty="0"/>
                  <a:t>100% correlation in giant resonance and nucleon parts</a:t>
                </a:r>
              </a:p>
              <a:p>
                <a:pPr lvl="1"/>
                <a:r>
                  <a:rPr lang="en-US" dirty="0"/>
                  <a:t>0% correlation in low lying states part</a:t>
                </a:r>
              </a:p>
              <a:p>
                <a:endParaRPr lang="en-US" dirty="0"/>
              </a:p>
              <a:p>
                <a:r>
                  <a:rPr lang="en-US" dirty="0"/>
                  <a:t>Will get exact partitioning soon, but based of rough estimates, the total correlation becomes ~91%</a:t>
                </a:r>
              </a:p>
              <a:p>
                <a:endParaRPr lang="en-US" dirty="0"/>
              </a:p>
              <a:p>
                <a:r>
                  <a:rPr lang="en-US" dirty="0"/>
                  <a:t>Cl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𝑁𝑃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r>
                      <m:rPr>
                        <m:nor/>
                      </m:rPr>
                      <a:rPr lang="en-US"/>
                      <m:t> 2.6(94) </m:t>
                    </m:r>
                    <m:r>
                      <m:rPr>
                        <m:nor/>
                      </m:rPr>
                      <a:rPr lang="en-US"/>
                      <m:t>eV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~8% of largest NP value compared to Fricke’s assumption of 10%</a:t>
                </a:r>
                <a:endParaRPr lang="en-BE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7D28F8-E9C3-D820-CBA5-499886F357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17" t="-9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09EA1F-6651-A2F9-7C9A-6FC11156E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30BF03-CD1D-6870-60AF-047A252CC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BF5211A-6BFA-A610-3ADC-B3C61CD99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 differences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652152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F68885-72A2-82E4-2671-EB9A4D40187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 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&gt;=2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1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2, 1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After doing some math: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2,2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1</m:t>
                              </m:r>
                            </m:sub>
                          </m:sSub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2,1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2,2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2,1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Correlation matrices can be used to get 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&gt; </m:t>
                    </m:r>
                  </m:oMath>
                </a14:m>
                <a:r>
                  <a:rPr lang="en-US" dirty="0"/>
                  <a:t>, likely limited to the relative precision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dirty="0"/>
                  <a:t> due to high level of correlation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7CF68885-72A2-82E4-2671-EB9A4D40187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28" b="-163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72137C-CF89-1180-389F-ECE5AFDAC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84FCFF-52CD-4D80-AB67-D41DAD22F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9B865C3-4500-0410-AA99-A28EE7EF6E2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Abusing correlation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19B865C3-4500-0410-AA99-A28EE7EF6E2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759"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9125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D0AE7-37EB-AFBF-12D6-5A7B72751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8E1858A-4E8F-5AEE-F434-4E395E9F05B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 =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&lt;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&gt;=2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1</m:t>
                              </m:r>
                            </m:sub>
                          </m:s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2, 1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After doing some math: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2,2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1</m:t>
                              </m:r>
                            </m:sub>
                          </m:sSub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2,1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2,2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2,1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Correlation matrices can be used to get best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&gt; </m:t>
                    </m:r>
                  </m:oMath>
                </a14:m>
                <a:r>
                  <a:rPr lang="en-US" dirty="0"/>
                  <a:t>, likely limited to the relative precision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dirty="0"/>
                  <a:t> due to high level of correlation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98E1858A-4E8F-5AEE-F434-4E395E9F05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28" b="-163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6911DA-7993-DCD5-E153-AA9FD047D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9B1F4-5FCC-C9B5-50BB-D0F2964C1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2AB9293-EA33-1F9D-EF6D-EFEF7A717D2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Abusing correlation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42AB9293-EA33-1F9D-EF6D-EFEF7A717D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759"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98DED46-82FC-66DC-71F0-707F0F223227}"/>
                  </a:ext>
                </a:extLst>
              </p:cNvPr>
              <p:cNvSpPr txBox="1"/>
              <p:nvPr/>
            </p:nvSpPr>
            <p:spPr>
              <a:xfrm>
                <a:off x="5665303" y="2813347"/>
                <a:ext cx="1292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&lt;&lt;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2 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B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98DED46-82FC-66DC-71F0-707F0F2232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303" y="2813347"/>
                <a:ext cx="1292087" cy="369332"/>
              </a:xfrm>
              <a:prstGeom prst="rect">
                <a:avLst/>
              </a:prstGeom>
              <a:blipFill>
                <a:blip r:embed="rId5"/>
                <a:stretch>
                  <a:fillRect l="-3774" t="-10000" b="-2666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95207BA-DA2D-E48E-BFA0-D74F7EE5C1A7}"/>
              </a:ext>
            </a:extLst>
          </p:cNvPr>
          <p:cNvSpPr txBox="1"/>
          <p:nvPr/>
        </p:nvSpPr>
        <p:spPr>
          <a:xfrm>
            <a:off x="3998842" y="2820119"/>
            <a:ext cx="84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~1e-3</a:t>
            </a:r>
            <a:endParaRPr lang="en-BE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C13E43B-F9CC-B64B-F927-F2B065CBD582}"/>
              </a:ext>
            </a:extLst>
          </p:cNvPr>
          <p:cNvCxnSpPr>
            <a:stCxn id="7" idx="0"/>
          </p:cNvCxnSpPr>
          <p:nvPr/>
        </p:nvCxnSpPr>
        <p:spPr>
          <a:xfrm flipV="1">
            <a:off x="4419600" y="2604052"/>
            <a:ext cx="261730" cy="2160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310E107-42C7-B6A4-0D24-86AC21CD57A2}"/>
              </a:ext>
            </a:extLst>
          </p:cNvPr>
          <p:cNvCxnSpPr>
            <a:cxnSpLocks/>
          </p:cNvCxnSpPr>
          <p:nvPr/>
        </p:nvCxnSpPr>
        <p:spPr>
          <a:xfrm flipH="1" flipV="1">
            <a:off x="6033600" y="2604052"/>
            <a:ext cx="246835" cy="20929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F56BA7-BC73-AAB0-0E75-AABF22251C9F}"/>
              </a:ext>
            </a:extLst>
          </p:cNvPr>
          <p:cNvCxnSpPr/>
          <p:nvPr/>
        </p:nvCxnSpPr>
        <p:spPr>
          <a:xfrm flipV="1">
            <a:off x="4288734" y="4546692"/>
            <a:ext cx="261730" cy="2160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A2949C0-8CF4-EEB8-47ED-DA9B645559A6}"/>
              </a:ext>
            </a:extLst>
          </p:cNvPr>
          <p:cNvSpPr txBox="1"/>
          <p:nvPr/>
        </p:nvSpPr>
        <p:spPr>
          <a:xfrm>
            <a:off x="3740422" y="4745184"/>
            <a:ext cx="84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~1e-3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BDE68F-1F87-1F9E-6C0B-9E1E6AA03D4D}"/>
              </a:ext>
            </a:extLst>
          </p:cNvPr>
          <p:cNvSpPr txBox="1"/>
          <p:nvPr/>
        </p:nvSpPr>
        <p:spPr>
          <a:xfrm>
            <a:off x="8702415" y="3900361"/>
            <a:ext cx="34630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Based of estimates, left term about 10x bigger than right term 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5712D0-1A0E-318A-4D75-EE3D1E4B0380}"/>
              </a:ext>
            </a:extLst>
          </p:cNvPr>
          <p:cNvSpPr txBox="1"/>
          <p:nvPr/>
        </p:nvSpPr>
        <p:spPr>
          <a:xfrm>
            <a:off x="6280435" y="3576733"/>
            <a:ext cx="458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~4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FA9E53-AECE-6F2A-98AB-D39BDB4F021B}"/>
              </a:ext>
            </a:extLst>
          </p:cNvPr>
          <p:cNvSpPr txBox="1"/>
          <p:nvPr/>
        </p:nvSpPr>
        <p:spPr>
          <a:xfrm>
            <a:off x="7143007" y="3496285"/>
            <a:ext cx="1295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~5(4)e-4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9CB335-9A27-21A0-DDED-9B0A0C3F5C3E}"/>
              </a:ext>
            </a:extLst>
          </p:cNvPr>
          <p:cNvSpPr txBox="1"/>
          <p:nvPr/>
        </p:nvSpPr>
        <p:spPr>
          <a:xfrm>
            <a:off x="5184911" y="4578093"/>
            <a:ext cx="96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O(e-2)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D55D96-BC6B-84F9-28C3-1864F4E1E5B1}"/>
              </a:ext>
            </a:extLst>
          </p:cNvPr>
          <p:cNvSpPr txBox="1"/>
          <p:nvPr/>
        </p:nvSpPr>
        <p:spPr>
          <a:xfrm>
            <a:off x="6623327" y="4663700"/>
            <a:ext cx="96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>
                <a:solidFill>
                  <a:srgbClr val="FF0000"/>
                </a:solidFill>
              </a:rPr>
              <a:t>(e-3)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410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53998-D38F-3696-C1E4-4B0DE5239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CE90D-15B1-221C-CDF6-4E295777A7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cut systematic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4E2921-956B-1DD7-884E-B0B844B106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2BDB05-D2EF-0F9F-A379-6BBCB7681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4B983E-7210-70B3-92AB-53A57445A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130C1B-2DEE-648B-1EBF-C7E3C63693B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107870-C31A-58E6-BAC0-826DB46551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840883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797A24-A441-C512-B89D-5EA4B8CCB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C0A31B-442A-6062-6E32-8F11AC915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25AA0AEA-D972-38C6-F5EE-7A9540C070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000" y="2017866"/>
            <a:ext cx="5399087" cy="3399602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CADFA84-DC77-6610-EA92-B3B024BA516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892595"/>
            <a:ext cx="5729116" cy="3774027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94DE2EA-6FEA-B79A-D1F0-5728D6D76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with bias time cuts</a:t>
            </a:r>
            <a:endParaRPr lang="en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7618B4-C28B-5694-B0AC-9C5054F22403}"/>
              </a:ext>
            </a:extLst>
          </p:cNvPr>
          <p:cNvSpPr txBox="1"/>
          <p:nvPr/>
        </p:nvSpPr>
        <p:spPr>
          <a:xfrm>
            <a:off x="2238717" y="1359036"/>
            <a:ext cx="74727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Centroid position is affected by choice of time cut!</a:t>
            </a:r>
            <a:endParaRPr lang="en-BE" sz="24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2AE261-4ED9-2C7A-3B7B-4E1B2BCF8E38}"/>
              </a:ext>
            </a:extLst>
          </p:cNvPr>
          <p:cNvSpPr txBox="1"/>
          <p:nvPr/>
        </p:nvSpPr>
        <p:spPr>
          <a:xfrm>
            <a:off x="1478071" y="5608184"/>
            <a:ext cx="4077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Ge09: Worst detector for this effect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418760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aph with colored lines and numbers&#10;&#10;Description automatically generated">
            <a:extLst>
              <a:ext uri="{FF2B5EF4-FFF2-40B4-BE49-F238E27FC236}">
                <a16:creationId xmlns:a16="http://schemas.microsoft.com/office/drawing/2014/main" id="{14EC47A3-8F90-9CFD-88AF-2518CAB91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0912" y="2246224"/>
            <a:ext cx="5165035" cy="387377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6BAD1F-F067-70E8-5866-98C3593EC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3AE2D1-5A3B-F3B4-8CC1-D28FE320A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CAAFEC-7E00-BA7C-379A-0C2186BAB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Slow rise time pulses are registered as “later”</a:t>
            </a:r>
            <a:endParaRPr lang="en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527301-82AF-7488-DDDA-99966C5B6F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Slow rise time pulses have lower energy</a:t>
            </a:r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39B6036-590D-B1B6-F142-692BF0FE5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the issue</a:t>
            </a:r>
            <a:endParaRPr lang="en-BE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3143A8F9-A939-43A3-1FED-B189C0470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912" y="2604475"/>
            <a:ext cx="4805061" cy="356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795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946314-977B-E797-411B-ABB819D69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CF394E-48CC-5169-D43A-1FF010AE8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EA9E06-3E82-4F83-9804-A1C26D238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5398801" cy="4464000"/>
          </a:xfrm>
        </p:spPr>
        <p:txBody>
          <a:bodyPr/>
          <a:lstStyle/>
          <a:p>
            <a:r>
              <a:rPr lang="en-US" dirty="0"/>
              <a:t>Idea of correction:</a:t>
            </a:r>
          </a:p>
          <a:p>
            <a:pPr lvl="1"/>
            <a:r>
              <a:rPr lang="en-US" dirty="0"/>
              <a:t>Narrow time cut shifts output</a:t>
            </a:r>
          </a:p>
          <a:p>
            <a:pPr lvl="1"/>
            <a:r>
              <a:rPr lang="en-US" dirty="0"/>
              <a:t>Consider a broad time cut which takes all pulses</a:t>
            </a:r>
          </a:p>
          <a:p>
            <a:pPr lvl="1"/>
            <a:r>
              <a:rPr lang="en-US" dirty="0"/>
              <a:t>Probe the centroid difference in broad and narrow cut</a:t>
            </a:r>
          </a:p>
          <a:p>
            <a:pPr lvl="1"/>
            <a:r>
              <a:rPr lang="en-US" dirty="0"/>
              <a:t>Estimate shift at different energies </a:t>
            </a:r>
            <a:r>
              <a:rPr lang="en-US" dirty="0">
                <a:sym typeface="Wingdings" panose="05000000000000000000" pitchFamily="2" charset="2"/>
              </a:rPr>
              <a:t> Linear fit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B499A86-0DF9-964E-E49B-294750AFC70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15325" y="1675878"/>
            <a:ext cx="5400675" cy="3840116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0641B5D-B724-5FE0-DC5F-0926A7B6A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Correcting for it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EE3D79-40AC-C62D-150C-FF8E52548A77}"/>
                  </a:ext>
                </a:extLst>
              </p:cNvPr>
              <p:cNvSpPr txBox="1"/>
              <p:nvPr/>
            </p:nvSpPr>
            <p:spPr>
              <a:xfrm>
                <a:off x="7595807" y="1045853"/>
                <a:ext cx="306217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BE" sz="24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CEE3D79-40AC-C62D-150C-FF8E52548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807" y="1045853"/>
                <a:ext cx="3062177" cy="461665"/>
              </a:xfrm>
              <a:prstGeom prst="rect">
                <a:avLst/>
              </a:prstGeom>
              <a:blipFill>
                <a:blip r:embed="rId3"/>
                <a:stretch>
                  <a:fillRect b="-4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5181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13B028-BE30-CBEE-4826-7982511DC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D722A6D-0C5F-34AA-F22A-2E7EFA8E2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F0A3679-A63F-465C-B059-8EE2F43469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8105" y="1552493"/>
            <a:ext cx="3955402" cy="446405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601AC1B-B5F1-E93D-B739-0BDFCA256D4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5198648" y="2371060"/>
            <a:ext cx="6993352" cy="2470761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4ED863FB-1524-D914-A4BD-0328BA0B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Quite big effect</a:t>
            </a:r>
            <a:endParaRPr lang="en-B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62C5A9-C3E6-84F4-C3E6-A42A387E1202}"/>
              </a:ext>
            </a:extLst>
          </p:cNvPr>
          <p:cNvSpPr/>
          <p:nvPr/>
        </p:nvSpPr>
        <p:spPr>
          <a:xfrm>
            <a:off x="1464734" y="2046443"/>
            <a:ext cx="3733914" cy="21415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B33D32-B546-1D30-09E3-99002ED54634}"/>
              </a:ext>
            </a:extLst>
          </p:cNvPr>
          <p:cNvSpPr/>
          <p:nvPr/>
        </p:nvSpPr>
        <p:spPr>
          <a:xfrm>
            <a:off x="1464734" y="2454057"/>
            <a:ext cx="3733914" cy="21415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DEF50F9-2CF0-42A1-17A3-BC639EFD946E}"/>
              </a:ext>
            </a:extLst>
          </p:cNvPr>
          <p:cNvSpPr/>
          <p:nvPr/>
        </p:nvSpPr>
        <p:spPr>
          <a:xfrm>
            <a:off x="1464734" y="4701349"/>
            <a:ext cx="3733914" cy="214157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694579-7EB5-760D-F477-D314CE1230E0}"/>
              </a:ext>
            </a:extLst>
          </p:cNvPr>
          <p:cNvSpPr/>
          <p:nvPr/>
        </p:nvSpPr>
        <p:spPr>
          <a:xfrm>
            <a:off x="1464734" y="3079167"/>
            <a:ext cx="3733914" cy="1415831"/>
          </a:xfrm>
          <a:prstGeom prst="rect">
            <a:avLst/>
          </a:prstGeom>
          <a:solidFill>
            <a:srgbClr val="00B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8220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4A2C61-1D31-1DA9-4FD1-A55A8D92DD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26F7C-B451-2C0F-4EE7-F330AE070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</a:t>
            </a:r>
            <a:r>
              <a:rPr lang="en-US" baseline="30000" dirty="0"/>
              <a:t>40</a:t>
            </a:r>
            <a:r>
              <a:rPr lang="en-US" dirty="0"/>
              <a:t>K time cut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9DF72F-F286-FD47-DC4D-E83EB6D0306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7086C9-A4DA-A81E-C458-B8EE986FF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9DEEAA-EDFC-4023-82CB-0DB628688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F294FE6-C423-E800-B886-4D36E90DCB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5E4600E-A59A-C701-AA41-31878298B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634279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3F524C2-3EAF-7D0E-3867-7A8AC5E4F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19129A-4A1B-6BB1-E501-8A29A7341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EA08D96C-B37A-DA3C-B6A5-71DA2AEA3B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4675" y="1923865"/>
            <a:ext cx="5399087" cy="3721306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308142F-CB23-6AF8-ADC5-A043BB5D7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</a:t>
            </a:r>
            <a:r>
              <a:rPr lang="en-US" dirty="0" err="1"/>
              <a:t>behaviour</a:t>
            </a:r>
            <a:r>
              <a:rPr lang="en-US" dirty="0"/>
              <a:t> in </a:t>
            </a:r>
            <a:r>
              <a:rPr lang="en-US" baseline="30000" dirty="0"/>
              <a:t>40</a:t>
            </a:r>
            <a:r>
              <a:rPr lang="en-US" dirty="0"/>
              <a:t>K data</a:t>
            </a:r>
            <a:endParaRPr lang="en-BE" dirty="0"/>
          </a:p>
        </p:txBody>
      </p:sp>
      <p:pic>
        <p:nvPicPr>
          <p:cNvPr id="18" name="Content Placeholder 17">
            <a:extLst>
              <a:ext uri="{FF2B5EF4-FFF2-40B4-BE49-F238E27FC236}">
                <a16:creationId xmlns:a16="http://schemas.microsoft.com/office/drawing/2014/main" id="{A77D98F8-9538-1B4E-8510-5CE65494C80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995193"/>
            <a:ext cx="5400675" cy="3785189"/>
          </a:xfr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0CE1A84-4BA6-702E-D1AA-1775D37BE0B1}"/>
              </a:ext>
            </a:extLst>
          </p:cNvPr>
          <p:cNvSpPr txBox="1"/>
          <p:nvPr/>
        </p:nvSpPr>
        <p:spPr>
          <a:xfrm>
            <a:off x="1190006" y="1277534"/>
            <a:ext cx="4783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Red: Background per keV</a:t>
            </a:r>
          </a:p>
          <a:p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Black: Signal integral</a:t>
            </a:r>
            <a:endParaRPr lang="en-BE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227FB5-C7E8-6810-C9CA-39BBD767CC5D}"/>
              </a:ext>
            </a:extLst>
          </p:cNvPr>
          <p:cNvSpPr txBox="1"/>
          <p:nvPr/>
        </p:nvSpPr>
        <p:spPr>
          <a:xfrm>
            <a:off x="5312828" y="1218789"/>
            <a:ext cx="58504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It makes sense to start after t=0 </a:t>
            </a:r>
            <a:r>
              <a:rPr lang="en-US" dirty="0">
                <a:sym typeface="Wingdings" panose="05000000000000000000" pitchFamily="2" charset="2"/>
              </a:rPr>
              <a:t> Cut out Titanium 2p1s Compton continuum and edge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252756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D9D27-D7D0-FB0C-EEE2-7A5CECA442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8221000-2F9B-89B9-BC27-B093EF53E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BB3AE7-8018-94DF-0CF2-5A65D04E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2AF39-FD39-120A-D397-A6482938C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Ideal start window: 2 local minima around 4ns and 60 ns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Minimal reduction in first local minimum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Opting for second to work with cleaner spectrum</a:t>
            </a:r>
          </a:p>
          <a:p>
            <a:endParaRPr lang="en-US" dirty="0"/>
          </a:p>
          <a:p>
            <a:r>
              <a:rPr lang="en-US" dirty="0"/>
              <a:t>Ideal stop window: Consistent around 480 ns</a:t>
            </a:r>
            <a:endParaRPr lang="en-B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01B5BB4-9E93-9EB4-18FE-9F0BB3E8E05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16650" y="2311764"/>
            <a:ext cx="5400675" cy="3152048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CC3618B-6DED-1616-DDF2-8F6580A79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time cut for </a:t>
            </a:r>
            <a:r>
              <a:rPr lang="en-US" baseline="30000" dirty="0"/>
              <a:t>40</a:t>
            </a:r>
            <a:r>
              <a:rPr lang="en-US" dirty="0"/>
              <a:t>K data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69399702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794</Words>
  <Application>Microsoft Office PowerPoint</Application>
  <PresentationFormat>Widescreen</PresentationFormat>
  <Paragraphs>138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Wingdings</vt:lpstr>
      <vt:lpstr>KU Leuven</vt:lpstr>
      <vt:lpstr>KU Leuven Sedes</vt:lpstr>
      <vt:lpstr>Update muX meeting 17/01</vt:lpstr>
      <vt:lpstr>Time cut systematic</vt:lpstr>
      <vt:lpstr>Issue with bias time cuts</vt:lpstr>
      <vt:lpstr>Understanding the issue</vt:lpstr>
      <vt:lpstr>Correcting for it</vt:lpstr>
      <vt:lpstr>Quite big effect</vt:lpstr>
      <vt:lpstr>Ideal 40K time cut</vt:lpstr>
      <vt:lpstr>Time behaviour in 40K data</vt:lpstr>
      <vt:lpstr>Best time cut for 40K data</vt:lpstr>
      <vt:lpstr>Best time cut for 40K</vt:lpstr>
      <vt:lpstr>The standard [-50, 500] ns cut</vt:lpstr>
      <vt:lpstr>Long delayed [50, 1000]ns cut</vt:lpstr>
      <vt:lpstr>The finalized spectrum</vt:lpstr>
      <vt:lpstr>Radius extraction</vt:lpstr>
      <vt:lpstr>Nuclear polarization</vt:lpstr>
      <vt:lpstr>NP uncertainties</vt:lpstr>
      <vt:lpstr>NP differences</vt:lpstr>
      <vt:lpstr>Abusing correlation for δ&lt;r^2&gt;</vt:lpstr>
      <vt:lpstr>Abusing correlation for δ&lt;r^2&gt;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2025-01-17T13:38:13Z</dcterms:modified>
</cp:coreProperties>
</file>