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  <p:sldMasterId id="2147483694" r:id="rId2"/>
  </p:sldMasterIdLst>
  <p:notesMasterIdLst>
    <p:notesMasterId r:id="rId12"/>
  </p:notesMasterIdLst>
  <p:handoutMasterIdLst>
    <p:handoutMasterId r:id="rId13"/>
  </p:handoutMasterIdLst>
  <p:sldIdLst>
    <p:sldId id="268" r:id="rId3"/>
    <p:sldId id="585" r:id="rId4"/>
    <p:sldId id="586" r:id="rId5"/>
    <p:sldId id="587" r:id="rId6"/>
    <p:sldId id="591" r:id="rId7"/>
    <p:sldId id="588" r:id="rId8"/>
    <p:sldId id="589" r:id="rId9"/>
    <p:sldId id="590" r:id="rId10"/>
    <p:sldId id="261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4D5D"/>
    <a:srgbClr val="FFC000"/>
    <a:srgbClr val="DCE7F0"/>
    <a:srgbClr val="1D8DB0"/>
    <a:srgbClr val="005E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96170AF-DA59-482E-99CE-BA381533AFF4}" v="5" dt="2025-01-31T07:31:27.01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59" autoAdjust="0"/>
    <p:restoredTop sz="76730" autoAdjust="0"/>
  </p:normalViewPr>
  <p:slideViewPr>
    <p:cSldViewPr snapToGrid="0" snapToObjects="1">
      <p:cViewPr varScale="1">
        <p:scale>
          <a:sx n="108" d="100"/>
          <a:sy n="108" d="100"/>
        </p:scale>
        <p:origin x="106" y="40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58" d="100"/>
          <a:sy n="158" d="100"/>
        </p:scale>
        <p:origin x="4240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591CCF-F6FD-734B-854A-5BC033593B1E}" type="datetimeFigureOut">
              <a:rPr lang="nl-NL" smtClean="0"/>
              <a:t>31-1-2025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52A6D4-CD3D-5148-8B70-A84796F2013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89163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66214-DB21-4647-B5DA-0D17CA592867}" type="datetimeFigureOut">
              <a:rPr lang="nl-NL" smtClean="0"/>
              <a:t>31-1-2025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54E32A-327F-AF4B-8E1F-209FBF93D26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4046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43221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10" name="Rechthoek 9"/>
          <p:cNvSpPr/>
          <p:nvPr userDrawn="1"/>
        </p:nvSpPr>
        <p:spPr>
          <a:xfrm>
            <a:off x="0" y="648000"/>
            <a:ext cx="12193200" cy="621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 userDrawn="1"/>
        </p:nvSpPr>
        <p:spPr>
          <a:xfrm>
            <a:off x="0" y="647998"/>
            <a:ext cx="12193200" cy="445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75999" y="1080000"/>
            <a:ext cx="6096524" cy="4024798"/>
          </a:xfrm>
        </p:spPr>
        <p:txBody>
          <a:bodyPr anchor="ctr" anchorCtr="0">
            <a:normAutofit/>
          </a:bodyPr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75999" y="5392801"/>
            <a:ext cx="6096524" cy="730188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nl-NL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7248525" y="1654175"/>
            <a:ext cx="4368673" cy="446881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86177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26">
          <p15:clr>
            <a:srgbClr val="FBAE40"/>
          </p15:clr>
        </p15:guide>
        <p15:guide id="2" pos="4203">
          <p15:clr>
            <a:srgbClr val="FBAE40"/>
          </p15:clr>
        </p15:guide>
        <p15:guide id="3" orient="horz" pos="3974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/>
        </p:nvSpPr>
        <p:spPr>
          <a:xfrm>
            <a:off x="0" y="647998"/>
            <a:ext cx="12193200" cy="6210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1350253"/>
            <a:ext cx="4648209" cy="5507747"/>
          </a:xfrm>
          <a:prstGeom prst="rect">
            <a:avLst/>
          </a:prstGeom>
        </p:spPr>
      </p:pic>
      <p:sp>
        <p:nvSpPr>
          <p:cNvPr id="12" name="Ondertitel 2"/>
          <p:cNvSpPr>
            <a:spLocks noGrp="1"/>
          </p:cNvSpPr>
          <p:nvPr>
            <p:ph type="subTitle" idx="1"/>
          </p:nvPr>
        </p:nvSpPr>
        <p:spPr>
          <a:xfrm>
            <a:off x="576003" y="4359604"/>
            <a:ext cx="8333999" cy="1655999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76000" y="1800000"/>
            <a:ext cx="8334000" cy="23868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3320380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EDD7A-D5F0-43BC-882B-3FC6723B9ADC}" type="datetime1">
              <a:rPr lang="nl-BE" smtClean="0"/>
              <a:t>31/01/2025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‹#›</a:t>
            </a:fld>
            <a:endParaRPr lang="nl-NL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675126"/>
            <a:ext cx="4648209" cy="5507747"/>
          </a:xfrm>
          <a:prstGeom prst="rect">
            <a:avLst/>
          </a:prstGeom>
        </p:spPr>
      </p:pic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576003" y="1800000"/>
            <a:ext cx="8333999" cy="2386800"/>
          </a:xfrm>
        </p:spPr>
        <p:txBody>
          <a:bodyPr anchor="b">
            <a:normAutofit/>
          </a:bodyPr>
          <a:lstStyle>
            <a:lvl1pPr>
              <a:defRPr sz="4000" baseline="0">
                <a:solidFill>
                  <a:srgbClr val="1D8DB0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3" y="4359600"/>
            <a:ext cx="8333999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rgbClr val="005E77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322770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ekopW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41FA9-6E80-44B5-ACAA-A2D29E44BF0A}" type="datetime1">
              <a:rPr lang="nl-BE" smtClean="0"/>
              <a:t>31/01/2025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‹#›</a:t>
            </a:fld>
            <a:endParaRPr lang="nl-NL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675126"/>
            <a:ext cx="4648209" cy="5507747"/>
          </a:xfrm>
          <a:prstGeom prst="rect">
            <a:avLst/>
          </a:prstGeom>
        </p:spPr>
      </p:pic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576003" y="1800000"/>
            <a:ext cx="8333999" cy="23868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9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3" y="4359600"/>
            <a:ext cx="8333999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rgbClr val="2F4D5D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270691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A54D4-3A7C-4C52-9DCF-41AC52162965}" type="datetime1">
              <a:rPr lang="nl-BE" smtClean="0"/>
              <a:t>31/01/2025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2102180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524" cy="2386800"/>
          </a:xfrm>
        </p:spPr>
        <p:txBody>
          <a:bodyPr anchor="b"/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4056B-0371-4EA4-9138-527D50DDF77E}" type="datetime1">
              <a:rPr lang="nl-BE" smtClean="0"/>
              <a:t>31/01/2025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2376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248262" y="3248513"/>
            <a:ext cx="4368673" cy="2376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21485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43">
          <p15:clr>
            <a:srgbClr val="FBAE40"/>
          </p15:clr>
        </p15:guide>
        <p15:guide id="2" pos="4203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W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264" cy="23868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D6A4C-61EA-49C1-B2E3-48049CBEE295}" type="datetime1">
              <a:rPr lang="nl-BE" smtClean="0"/>
              <a:t>31/01/2025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504031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43" userDrawn="1">
          <p15:clr>
            <a:srgbClr val="FBAE40"/>
          </p15:clr>
        </p15:guide>
        <p15:guide id="2" pos="4203" userDrawn="1">
          <p15:clr>
            <a:srgbClr val="FBAE40"/>
          </p15:clr>
        </p15:guide>
        <p15:guide id="3" orient="horz" pos="368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990F-581B-4CC4-A9C1-6EE27AC516A8}" type="datetime1">
              <a:rPr lang="nl-BE" smtClean="0"/>
              <a:t>31/01/2025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9" name="Tijdelijke aanduiding voor tekst 2"/>
          <p:cNvSpPr>
            <a:spLocks noGrp="1"/>
          </p:cNvSpPr>
          <p:nvPr>
            <p:ph idx="1"/>
          </p:nvPr>
        </p:nvSpPr>
        <p:spPr>
          <a:xfrm>
            <a:off x="576000" y="1656000"/>
            <a:ext cx="54000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6217200" y="1656000"/>
            <a:ext cx="5400000" cy="4464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59589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5421575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76000" y="2276271"/>
            <a:ext cx="5421575" cy="38376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56000"/>
            <a:ext cx="5445000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276271"/>
            <a:ext cx="5445000" cy="38376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9098F-FF21-4F84-A92F-8921DBD5C82C}" type="datetime1">
              <a:rPr lang="nl-BE" smtClean="0"/>
              <a:t>31/01/2025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84001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B3C34-BDCA-4EBE-9FFA-51058852FD77}" type="datetime1">
              <a:rPr lang="nl-BE" smtClean="0"/>
              <a:t>31/01/2025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663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8E1CD-C40A-4967-B3AE-4D12E7835F83}" type="datetime1">
              <a:rPr lang="nl-BE" smtClean="0"/>
              <a:t>31/01/2025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772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Sl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 userDrawn="1"/>
        </p:nvSpPr>
        <p:spPr>
          <a:xfrm>
            <a:off x="0" y="0"/>
            <a:ext cx="12193200" cy="620999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9120" y="510988"/>
            <a:ext cx="11039793" cy="5184424"/>
          </a:xfrm>
        </p:spPr>
        <p:txBody>
          <a:bodyPr anchor="ctr" anchorCtr="0">
            <a:noAutofit/>
          </a:bodyPr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3307C-946F-4014-8024-D53FE3DD1B2D}" type="datetime1">
              <a:rPr lang="nl-BE" smtClean="0"/>
              <a:t>31/01/2025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200" y="6353999"/>
            <a:ext cx="1008305" cy="360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000" y="207036"/>
            <a:ext cx="110412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110412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EEF5C5F9-AAAB-43AF-8C95-BB302989DE31}" type="datetime1">
              <a:rPr lang="nl-BE" smtClean="0"/>
              <a:t>31/01/2025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33600" y="6210000"/>
            <a:ext cx="499320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en-US"/>
              <a:t>Department of Physics and Astronomy, IKS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63755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52" r:id="rId5"/>
    <p:sldLayoutId id="2147483653" r:id="rId6"/>
    <p:sldLayoutId id="2147483654" r:id="rId7"/>
    <p:sldLayoutId id="2147483655" r:id="rId8"/>
    <p:sldLayoutId id="2147483661" r:id="rId9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baseline="0">
          <a:solidFill>
            <a:schemeClr val="tx2"/>
          </a:solidFill>
          <a:latin typeface="Arial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kern="1200" baseline="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42" userDrawn="1">
          <p15:clr>
            <a:srgbClr val="F26B43"/>
          </p15:clr>
        </p15:guide>
        <p15:guide id="2" pos="7319" userDrawn="1">
          <p15:clr>
            <a:srgbClr val="F26B43"/>
          </p15:clr>
        </p15:guide>
        <p15:guide id="3" orient="horz" pos="3857" userDrawn="1">
          <p15:clr>
            <a:srgbClr val="F26B43"/>
          </p15:clr>
        </p15:guide>
        <p15:guide id="4" pos="36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200" y="6353999"/>
            <a:ext cx="1008305" cy="360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000" y="216000"/>
            <a:ext cx="110412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110412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FD6F348E-7457-49F7-8F18-2E857D0435ED}" type="datetime1">
              <a:rPr lang="nl-BE" smtClean="0"/>
              <a:t>31/01/2025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33600" y="6210000"/>
            <a:ext cx="499320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en-US"/>
              <a:t>Department of Physics and Astronomy, IKS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32523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baseline="0">
          <a:solidFill>
            <a:schemeClr val="tx2"/>
          </a:solidFill>
          <a:latin typeface="Arial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kern="1200" baseline="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B5EE8-7531-42F3-9E15-190FF8CB0D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5998" y="1080000"/>
            <a:ext cx="6397826" cy="4024798"/>
          </a:xfrm>
        </p:spPr>
        <p:txBody>
          <a:bodyPr/>
          <a:lstStyle/>
          <a:p>
            <a:r>
              <a:rPr lang="en-US" dirty="0"/>
              <a:t>Update </a:t>
            </a:r>
            <a:r>
              <a:rPr lang="en-US" dirty="0" err="1"/>
              <a:t>muX</a:t>
            </a:r>
            <a:r>
              <a:rPr lang="en-US" dirty="0"/>
              <a:t> meeting 31/01</a:t>
            </a:r>
            <a:endParaRPr lang="LID4096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50B382-CFD3-4465-8DBB-1F8116EAF2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Michael Heines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924492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253998-D38F-3696-C1E4-4B0DE5239C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6CE90D-15B1-221C-CDF6-4E295777A7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aseline="30000" dirty="0"/>
              <a:t>40</a:t>
            </a:r>
            <a:r>
              <a:rPr lang="en-US" dirty="0"/>
              <a:t>K fitting</a:t>
            </a:r>
            <a:endParaRPr lang="en-B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4E2921-956B-1DD7-884E-B0B844B106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2BDB05-D2EF-0F9F-A379-6BBCB7681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4B983E-7210-70B3-92AB-53A57445A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</a:t>
            </a:fld>
            <a:endParaRPr lang="nl-NL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4130C1B-2DEE-648B-1EBF-C7E3C63693B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6107870-C31A-58E6-BAC0-826DB465512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484088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graph of 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65297384-7015-0241-86B9-7CE557E5F6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4307" y="1359036"/>
            <a:ext cx="9521554" cy="4760777"/>
          </a:xfr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5DF576-1015-3DA1-0DD2-51239CCBF7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3B5B76-A6BF-5574-3B95-124269C11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3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6F5F50B-27B0-9712-C4E6-FBF5BC53C3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Fitted spectrum</a:t>
            </a:r>
            <a:endParaRPr lang="en-B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E26FC24-90D7-16B7-5B68-6C9834278D80}"/>
              </a:ext>
            </a:extLst>
          </p:cNvPr>
          <p:cNvSpPr txBox="1"/>
          <p:nvPr/>
        </p:nvSpPr>
        <p:spPr>
          <a:xfrm>
            <a:off x="3196962" y="1359036"/>
            <a:ext cx="1182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110mAg</a:t>
            </a:r>
            <a:endParaRPr lang="en-BE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0CD17E0-418B-8ED4-6642-0BBDB7E4C5CC}"/>
              </a:ext>
            </a:extLst>
          </p:cNvPr>
          <p:cNvSpPr txBox="1"/>
          <p:nvPr/>
        </p:nvSpPr>
        <p:spPr>
          <a:xfrm>
            <a:off x="5572614" y="1373426"/>
            <a:ext cx="1182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2p1s</a:t>
            </a:r>
            <a:endParaRPr lang="en-BE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37D8A55-C210-5759-A4E1-A1DF3A318BC1}"/>
                  </a:ext>
                </a:extLst>
              </p:cNvPr>
              <p:cNvSpPr txBox="1"/>
              <p:nvPr/>
            </p:nvSpPr>
            <p:spPr>
              <a:xfrm>
                <a:off x="7000431" y="1449223"/>
                <a:ext cx="152976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Ti(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𝜈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𝑥𝑛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)Sc</a:t>
                </a:r>
                <a:endParaRPr lang="en-BE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37D8A55-C210-5759-A4E1-A1DF3A318B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0431" y="1449223"/>
                <a:ext cx="1529769" cy="369332"/>
              </a:xfrm>
              <a:prstGeom prst="rect">
                <a:avLst/>
              </a:prstGeom>
              <a:blipFill>
                <a:blip r:embed="rId3"/>
                <a:stretch>
                  <a:fillRect l="-3187" t="-10000" b="-26667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A7F5135-1C74-A6C2-6BC6-BA08ADA594B9}"/>
              </a:ext>
            </a:extLst>
          </p:cNvPr>
          <p:cNvCxnSpPr/>
          <p:nvPr/>
        </p:nvCxnSpPr>
        <p:spPr>
          <a:xfrm>
            <a:off x="3663863" y="1728368"/>
            <a:ext cx="609713" cy="83946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39AD945-CB0D-03C5-FDF3-6C9723DC5857}"/>
              </a:ext>
            </a:extLst>
          </p:cNvPr>
          <p:cNvCxnSpPr>
            <a:cxnSpLocks/>
          </p:cNvCxnSpPr>
          <p:nvPr/>
        </p:nvCxnSpPr>
        <p:spPr>
          <a:xfrm>
            <a:off x="5924811" y="1742758"/>
            <a:ext cx="0" cy="46808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D1988A2-EA19-874D-0223-DA2C8BD216A7}"/>
              </a:ext>
            </a:extLst>
          </p:cNvPr>
          <p:cNvCxnSpPr>
            <a:cxnSpLocks/>
          </p:cNvCxnSpPr>
          <p:nvPr/>
        </p:nvCxnSpPr>
        <p:spPr>
          <a:xfrm flipH="1">
            <a:off x="7421671" y="1818555"/>
            <a:ext cx="231732" cy="61149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38C842B-0BB4-E807-6582-8FF877453B68}"/>
                  </a:ext>
                </a:extLst>
              </p:cNvPr>
              <p:cNvSpPr txBox="1"/>
              <p:nvPr/>
            </p:nvSpPr>
            <p:spPr>
              <a:xfrm>
                <a:off x="8780745" y="2674308"/>
                <a:ext cx="12964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=1.05</m:t>
                      </m:r>
                    </m:oMath>
                  </m:oMathPara>
                </a14:m>
                <a:endParaRPr lang="en-BE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38C842B-0BB4-E807-6582-8FF877453B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80745" y="2674308"/>
                <a:ext cx="1296444" cy="369332"/>
              </a:xfrm>
              <a:prstGeom prst="rect">
                <a:avLst/>
              </a:prstGeom>
              <a:blipFill>
                <a:blip r:embed="rId4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11369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056EF5DF-27CE-26BA-F92F-D7FC616201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31950" y="1655763"/>
            <a:ext cx="8928100" cy="4464050"/>
          </a:xfr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1C133C-5530-AFF5-E132-EDB65ABAA1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5E27E2-8D56-0287-0B29-342AAC34D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4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814EFE5-10CC-F566-6888-F14EFBD1A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Averaging over detectors</a:t>
            </a:r>
            <a:endParaRPr lang="en-B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4BDB840-144C-FA2F-2670-79D0B5D9F65B}"/>
                  </a:ext>
                </a:extLst>
              </p:cNvPr>
              <p:cNvSpPr txBox="1"/>
              <p:nvPr/>
            </p:nvSpPr>
            <p:spPr>
              <a:xfrm>
                <a:off x="3613759" y="1331119"/>
                <a:ext cx="556263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=0.72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>
                    <a:sym typeface="Wingdings" panose="05000000000000000000" pitchFamily="2" charset="2"/>
                  </a:rPr>
                  <a:t> ~20% quantile in </a:t>
                </a:r>
                <a:r>
                  <a:rPr lang="en-US" dirty="0" err="1">
                    <a:sym typeface="Wingdings" panose="05000000000000000000" pitchFamily="2" charset="2"/>
                  </a:rPr>
                  <a:t>chisquare</a:t>
                </a:r>
                <a:r>
                  <a:rPr lang="en-US" dirty="0">
                    <a:sym typeface="Wingdings" panose="05000000000000000000" pitchFamily="2" charset="2"/>
                  </a:rPr>
                  <a:t> distribution</a:t>
                </a:r>
                <a:endParaRPr lang="en-BE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4BDB840-144C-FA2F-2670-79D0B5D9F6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3759" y="1331119"/>
                <a:ext cx="5562639" cy="369332"/>
              </a:xfrm>
              <a:prstGeom prst="rect">
                <a:avLst/>
              </a:prstGeom>
              <a:blipFill>
                <a:blip r:embed="rId3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552608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08FFCD-9165-EBFF-CAB0-C48AA8C800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9E6598-646E-F787-DC16-E562D25D5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5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C5D4F92-C16A-CB65-DA0E-882434872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about time cut systematics</a:t>
            </a:r>
            <a:endParaRPr lang="en-BE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3D017FE9-7BC3-6CD9-A1D3-B244A6FF12C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8889" y="1658819"/>
            <a:ext cx="8232695" cy="44640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1AB4DC8-D21D-2942-07E7-7507B8D7656B}"/>
              </a:ext>
            </a:extLst>
          </p:cNvPr>
          <p:cNvSpPr txBox="1"/>
          <p:nvPr/>
        </p:nvSpPr>
        <p:spPr>
          <a:xfrm>
            <a:off x="5507667" y="3696197"/>
            <a:ext cx="17012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Approx. no systematic</a:t>
            </a:r>
            <a:endParaRPr lang="en-B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0A2381F-B129-05F6-1B5E-1F1030F07756}"/>
              </a:ext>
            </a:extLst>
          </p:cNvPr>
          <p:cNvSpPr txBox="1"/>
          <p:nvPr/>
        </p:nvSpPr>
        <p:spPr>
          <a:xfrm>
            <a:off x="3122429" y="2069415"/>
            <a:ext cx="17012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Some systematic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2643881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722FB0A-4721-0CE0-15F6-2DE3794F3A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0261" y="2265455"/>
            <a:ext cx="6486940" cy="3275886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5D235D5-B095-04CF-3F12-DCDF5EFAE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C7B5767-EA99-8494-A598-B08872C29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6</a:t>
            </a:fld>
            <a:endParaRPr lang="nl-N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8FC62072-9E6F-DD46-D1BF-FBFF1E58387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→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−50, +150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𝑛𝑠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→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−50, +60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𝑛𝑠</m:t>
                      </m:r>
                    </m:oMath>
                  </m:oMathPara>
                </a14:m>
                <a:endParaRPr lang="en-BE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→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+60, +150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𝑛𝑠</m:t>
                      </m:r>
                    </m:oMath>
                  </m:oMathPara>
                </a14:m>
                <a:endParaRPr lang="en-US" b="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b="0" dirty="0"/>
                  <a:t>	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dirty="0"/>
                  <a:t> is fraction in delayed part</a:t>
                </a:r>
              </a:p>
              <a:p>
                <a:endParaRPr lang="en-US" dirty="0"/>
              </a:p>
              <a:p>
                <a:r>
                  <a:rPr lang="en-US" dirty="0"/>
                  <a:t>Based of extracting averages: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1 −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den>
                      </m:f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−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BE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8FC62072-9E6F-DD46-D1BF-FBFF1E58387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467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5">
            <a:extLst>
              <a:ext uri="{FF2B5EF4-FFF2-40B4-BE49-F238E27FC236}">
                <a16:creationId xmlns:a16="http://schemas.microsoft.com/office/drawing/2014/main" id="{B8FA95DC-262A-9726-2610-697D23750B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cut systematic</a:t>
            </a:r>
            <a:endParaRPr lang="en-B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6A931432-340D-B0CF-472B-74F9EB86645A}"/>
                  </a:ext>
                </a:extLst>
              </p:cNvPr>
              <p:cNvSpPr txBox="1"/>
              <p:nvPr/>
            </p:nvSpPr>
            <p:spPr>
              <a:xfrm>
                <a:off x="8643731" y="3869455"/>
                <a:ext cx="69728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</m:oMath>
                  </m:oMathPara>
                </a14:m>
                <a:endParaRPr lang="en-BE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6A931432-340D-B0CF-472B-74F9EB8664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43731" y="3869455"/>
                <a:ext cx="697282" cy="369332"/>
              </a:xfrm>
              <a:prstGeom prst="rect">
                <a:avLst/>
              </a:prstGeom>
              <a:blipFill>
                <a:blip r:embed="rId4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47D2685C-B8E0-156D-47B8-8334EA38D4ED}"/>
              </a:ext>
            </a:extLst>
          </p:cNvPr>
          <p:cNvSpPr txBox="1"/>
          <p:nvPr/>
        </p:nvSpPr>
        <p:spPr>
          <a:xfrm>
            <a:off x="6033600" y="795403"/>
            <a:ext cx="2333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From </a:t>
            </a:r>
            <a:r>
              <a:rPr lang="en-US" baseline="30000" dirty="0">
                <a:solidFill>
                  <a:srgbClr val="FF0000"/>
                </a:solidFill>
              </a:rPr>
              <a:t>39</a:t>
            </a:r>
            <a:r>
              <a:rPr lang="en-US" dirty="0">
                <a:solidFill>
                  <a:srgbClr val="FF0000"/>
                </a:solidFill>
              </a:rPr>
              <a:t>K data</a:t>
            </a:r>
            <a:endParaRPr lang="en-BE" dirty="0">
              <a:solidFill>
                <a:srgbClr val="FF0000"/>
              </a:solidFill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96F1F2F-BC33-7E34-2AF1-F4385359679E}"/>
              </a:ext>
            </a:extLst>
          </p:cNvPr>
          <p:cNvSpPr/>
          <p:nvPr/>
        </p:nvSpPr>
        <p:spPr>
          <a:xfrm>
            <a:off x="8500337" y="4119094"/>
            <a:ext cx="1544811" cy="1141051"/>
          </a:xfrm>
          <a:custGeom>
            <a:avLst/>
            <a:gdLst>
              <a:gd name="connsiteX0" fmla="*/ 14185 w 1544811"/>
              <a:gd name="connsiteY0" fmla="*/ 1094512 h 1141051"/>
              <a:gd name="connsiteX1" fmla="*/ 20811 w 1544811"/>
              <a:gd name="connsiteY1" fmla="*/ 1061381 h 1141051"/>
              <a:gd name="connsiteX2" fmla="*/ 14185 w 1544811"/>
              <a:gd name="connsiteY2" fmla="*/ 1041503 h 1141051"/>
              <a:gd name="connsiteX3" fmla="*/ 7559 w 1544811"/>
              <a:gd name="connsiteY3" fmla="*/ 1014999 h 1141051"/>
              <a:gd name="connsiteX4" fmla="*/ 7559 w 1544811"/>
              <a:gd name="connsiteY4" fmla="*/ 922233 h 1141051"/>
              <a:gd name="connsiteX5" fmla="*/ 14185 w 1544811"/>
              <a:gd name="connsiteY5" fmla="*/ 730077 h 1141051"/>
              <a:gd name="connsiteX6" fmla="*/ 7559 w 1544811"/>
              <a:gd name="connsiteY6" fmla="*/ 325886 h 1141051"/>
              <a:gd name="connsiteX7" fmla="*/ 933 w 1544811"/>
              <a:gd name="connsiteY7" fmla="*/ 306007 h 1141051"/>
              <a:gd name="connsiteX8" fmla="*/ 7559 w 1544811"/>
              <a:gd name="connsiteY8" fmla="*/ 100599 h 1141051"/>
              <a:gd name="connsiteX9" fmla="*/ 14185 w 1544811"/>
              <a:gd name="connsiteY9" fmla="*/ 1207 h 1141051"/>
              <a:gd name="connsiteX10" fmla="*/ 73820 w 1544811"/>
              <a:gd name="connsiteY10" fmla="*/ 21086 h 1141051"/>
              <a:gd name="connsiteX11" fmla="*/ 113576 w 1544811"/>
              <a:gd name="connsiteY11" fmla="*/ 54216 h 1141051"/>
              <a:gd name="connsiteX12" fmla="*/ 133454 w 1544811"/>
              <a:gd name="connsiteY12" fmla="*/ 60842 h 1141051"/>
              <a:gd name="connsiteX13" fmla="*/ 153333 w 1544811"/>
              <a:gd name="connsiteY13" fmla="*/ 74094 h 1141051"/>
              <a:gd name="connsiteX14" fmla="*/ 173211 w 1544811"/>
              <a:gd name="connsiteY14" fmla="*/ 80720 h 1141051"/>
              <a:gd name="connsiteX15" fmla="*/ 193089 w 1544811"/>
              <a:gd name="connsiteY15" fmla="*/ 93972 h 1141051"/>
              <a:gd name="connsiteX16" fmla="*/ 272602 w 1544811"/>
              <a:gd name="connsiteY16" fmla="*/ 133729 h 1141051"/>
              <a:gd name="connsiteX17" fmla="*/ 325611 w 1544811"/>
              <a:gd name="connsiteY17" fmla="*/ 160233 h 1141051"/>
              <a:gd name="connsiteX18" fmla="*/ 345489 w 1544811"/>
              <a:gd name="connsiteY18" fmla="*/ 173486 h 1141051"/>
              <a:gd name="connsiteX19" fmla="*/ 411750 w 1544811"/>
              <a:gd name="connsiteY19" fmla="*/ 199990 h 1141051"/>
              <a:gd name="connsiteX20" fmla="*/ 431628 w 1544811"/>
              <a:gd name="connsiteY20" fmla="*/ 206616 h 1141051"/>
              <a:gd name="connsiteX21" fmla="*/ 451506 w 1544811"/>
              <a:gd name="connsiteY21" fmla="*/ 219868 h 1141051"/>
              <a:gd name="connsiteX22" fmla="*/ 511141 w 1544811"/>
              <a:gd name="connsiteY22" fmla="*/ 233120 h 1141051"/>
              <a:gd name="connsiteX23" fmla="*/ 557524 w 1544811"/>
              <a:gd name="connsiteY23" fmla="*/ 246372 h 1141051"/>
              <a:gd name="connsiteX24" fmla="*/ 590654 w 1544811"/>
              <a:gd name="connsiteY24" fmla="*/ 252999 h 1141051"/>
              <a:gd name="connsiteX25" fmla="*/ 637037 w 1544811"/>
              <a:gd name="connsiteY25" fmla="*/ 266251 h 1141051"/>
              <a:gd name="connsiteX26" fmla="*/ 663541 w 1544811"/>
              <a:gd name="connsiteY26" fmla="*/ 279503 h 1141051"/>
              <a:gd name="connsiteX27" fmla="*/ 696672 w 1544811"/>
              <a:gd name="connsiteY27" fmla="*/ 286129 h 1141051"/>
              <a:gd name="connsiteX28" fmla="*/ 815941 w 1544811"/>
              <a:gd name="connsiteY28" fmla="*/ 306007 h 1141051"/>
              <a:gd name="connsiteX29" fmla="*/ 862324 w 1544811"/>
              <a:gd name="connsiteY29" fmla="*/ 319259 h 1141051"/>
              <a:gd name="connsiteX30" fmla="*/ 895454 w 1544811"/>
              <a:gd name="connsiteY30" fmla="*/ 332512 h 1141051"/>
              <a:gd name="connsiteX31" fmla="*/ 928585 w 1544811"/>
              <a:gd name="connsiteY31" fmla="*/ 339138 h 1141051"/>
              <a:gd name="connsiteX32" fmla="*/ 1014724 w 1544811"/>
              <a:gd name="connsiteY32" fmla="*/ 365642 h 1141051"/>
              <a:gd name="connsiteX33" fmla="*/ 1054480 w 1544811"/>
              <a:gd name="connsiteY33" fmla="*/ 378894 h 1141051"/>
              <a:gd name="connsiteX34" fmla="*/ 1074359 w 1544811"/>
              <a:gd name="connsiteY34" fmla="*/ 392146 h 1141051"/>
              <a:gd name="connsiteX35" fmla="*/ 1226759 w 1544811"/>
              <a:gd name="connsiteY35" fmla="*/ 412025 h 1141051"/>
              <a:gd name="connsiteX36" fmla="*/ 1253263 w 1544811"/>
              <a:gd name="connsiteY36" fmla="*/ 418651 h 1141051"/>
              <a:gd name="connsiteX37" fmla="*/ 1306272 w 1544811"/>
              <a:gd name="connsiteY37" fmla="*/ 425277 h 1141051"/>
              <a:gd name="connsiteX38" fmla="*/ 1332776 w 1544811"/>
              <a:gd name="connsiteY38" fmla="*/ 431903 h 1141051"/>
              <a:gd name="connsiteX39" fmla="*/ 1365906 w 1544811"/>
              <a:gd name="connsiteY39" fmla="*/ 445155 h 1141051"/>
              <a:gd name="connsiteX40" fmla="*/ 1425541 w 1544811"/>
              <a:gd name="connsiteY40" fmla="*/ 451781 h 1141051"/>
              <a:gd name="connsiteX41" fmla="*/ 1478550 w 1544811"/>
              <a:gd name="connsiteY41" fmla="*/ 465033 h 1141051"/>
              <a:gd name="connsiteX42" fmla="*/ 1491802 w 1544811"/>
              <a:gd name="connsiteY42" fmla="*/ 537920 h 1141051"/>
              <a:gd name="connsiteX43" fmla="*/ 1505054 w 1544811"/>
              <a:gd name="connsiteY43" fmla="*/ 624059 h 1141051"/>
              <a:gd name="connsiteX44" fmla="*/ 1511680 w 1544811"/>
              <a:gd name="connsiteY44" fmla="*/ 670442 h 1141051"/>
              <a:gd name="connsiteX45" fmla="*/ 1524933 w 1544811"/>
              <a:gd name="connsiteY45" fmla="*/ 869225 h 1141051"/>
              <a:gd name="connsiteX46" fmla="*/ 1538185 w 1544811"/>
              <a:gd name="connsiteY46" fmla="*/ 1001746 h 1141051"/>
              <a:gd name="connsiteX47" fmla="*/ 1544811 w 1544811"/>
              <a:gd name="connsiteY47" fmla="*/ 1034877 h 1141051"/>
              <a:gd name="connsiteX48" fmla="*/ 1127367 w 1544811"/>
              <a:gd name="connsiteY48" fmla="*/ 1087886 h 1141051"/>
              <a:gd name="connsiteX49" fmla="*/ 994846 w 1544811"/>
              <a:gd name="connsiteY49" fmla="*/ 1081259 h 1141051"/>
              <a:gd name="connsiteX50" fmla="*/ 14185 w 1544811"/>
              <a:gd name="connsiteY50" fmla="*/ 1094512 h 1141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544811" h="1141051">
                <a:moveTo>
                  <a:pt x="14185" y="1094512"/>
                </a:moveTo>
                <a:cubicBezTo>
                  <a:pt x="16394" y="1083468"/>
                  <a:pt x="20811" y="1072643"/>
                  <a:pt x="20811" y="1061381"/>
                </a:cubicBezTo>
                <a:cubicBezTo>
                  <a:pt x="20811" y="1054397"/>
                  <a:pt x="16104" y="1048219"/>
                  <a:pt x="14185" y="1041503"/>
                </a:cubicBezTo>
                <a:cubicBezTo>
                  <a:pt x="11683" y="1032747"/>
                  <a:pt x="9768" y="1023834"/>
                  <a:pt x="7559" y="1014999"/>
                </a:cubicBezTo>
                <a:cubicBezTo>
                  <a:pt x="-6444" y="902975"/>
                  <a:pt x="2314" y="1014022"/>
                  <a:pt x="7559" y="922233"/>
                </a:cubicBezTo>
                <a:cubicBezTo>
                  <a:pt x="11215" y="858247"/>
                  <a:pt x="11976" y="794129"/>
                  <a:pt x="14185" y="730077"/>
                </a:cubicBezTo>
                <a:cubicBezTo>
                  <a:pt x="11976" y="595347"/>
                  <a:pt x="11768" y="460569"/>
                  <a:pt x="7559" y="325886"/>
                </a:cubicBezTo>
                <a:cubicBezTo>
                  <a:pt x="7341" y="318905"/>
                  <a:pt x="933" y="312992"/>
                  <a:pt x="933" y="306007"/>
                </a:cubicBezTo>
                <a:cubicBezTo>
                  <a:pt x="933" y="237502"/>
                  <a:pt x="5350" y="169068"/>
                  <a:pt x="7559" y="100599"/>
                </a:cubicBezTo>
                <a:cubicBezTo>
                  <a:pt x="6474" y="91916"/>
                  <a:pt x="-10763" y="10279"/>
                  <a:pt x="14185" y="1207"/>
                </a:cubicBezTo>
                <a:cubicBezTo>
                  <a:pt x="33877" y="-5954"/>
                  <a:pt x="73820" y="21086"/>
                  <a:pt x="73820" y="21086"/>
                </a:cubicBezTo>
                <a:cubicBezTo>
                  <a:pt x="88474" y="35740"/>
                  <a:pt x="95126" y="44991"/>
                  <a:pt x="113576" y="54216"/>
                </a:cubicBezTo>
                <a:cubicBezTo>
                  <a:pt x="119823" y="57340"/>
                  <a:pt x="127207" y="57719"/>
                  <a:pt x="133454" y="60842"/>
                </a:cubicBezTo>
                <a:cubicBezTo>
                  <a:pt x="140577" y="64403"/>
                  <a:pt x="146210" y="70533"/>
                  <a:pt x="153333" y="74094"/>
                </a:cubicBezTo>
                <a:cubicBezTo>
                  <a:pt x="159580" y="77217"/>
                  <a:pt x="166964" y="77596"/>
                  <a:pt x="173211" y="80720"/>
                </a:cubicBezTo>
                <a:cubicBezTo>
                  <a:pt x="180334" y="84281"/>
                  <a:pt x="186210" y="89959"/>
                  <a:pt x="193089" y="93972"/>
                </a:cubicBezTo>
                <a:cubicBezTo>
                  <a:pt x="251526" y="128060"/>
                  <a:pt x="233394" y="120660"/>
                  <a:pt x="272602" y="133729"/>
                </a:cubicBezTo>
                <a:cubicBezTo>
                  <a:pt x="331469" y="177879"/>
                  <a:pt x="267712" y="135418"/>
                  <a:pt x="325611" y="160233"/>
                </a:cubicBezTo>
                <a:cubicBezTo>
                  <a:pt x="332931" y="163370"/>
                  <a:pt x="338258" y="170149"/>
                  <a:pt x="345489" y="173486"/>
                </a:cubicBezTo>
                <a:cubicBezTo>
                  <a:pt x="367088" y="183455"/>
                  <a:pt x="389547" y="191451"/>
                  <a:pt x="411750" y="199990"/>
                </a:cubicBezTo>
                <a:cubicBezTo>
                  <a:pt x="418269" y="202497"/>
                  <a:pt x="425381" y="203492"/>
                  <a:pt x="431628" y="206616"/>
                </a:cubicBezTo>
                <a:cubicBezTo>
                  <a:pt x="438751" y="210177"/>
                  <a:pt x="443951" y="217350"/>
                  <a:pt x="451506" y="219868"/>
                </a:cubicBezTo>
                <a:cubicBezTo>
                  <a:pt x="470824" y="226307"/>
                  <a:pt x="491386" y="228181"/>
                  <a:pt x="511141" y="233120"/>
                </a:cubicBezTo>
                <a:cubicBezTo>
                  <a:pt x="526741" y="237020"/>
                  <a:pt x="541924" y="242472"/>
                  <a:pt x="557524" y="246372"/>
                </a:cubicBezTo>
                <a:cubicBezTo>
                  <a:pt x="568450" y="249104"/>
                  <a:pt x="579728" y="250267"/>
                  <a:pt x="590654" y="252999"/>
                </a:cubicBezTo>
                <a:cubicBezTo>
                  <a:pt x="606254" y="256899"/>
                  <a:pt x="621925" y="260756"/>
                  <a:pt x="637037" y="266251"/>
                </a:cubicBezTo>
                <a:cubicBezTo>
                  <a:pt x="646320" y="269627"/>
                  <a:pt x="654170" y="276380"/>
                  <a:pt x="663541" y="279503"/>
                </a:cubicBezTo>
                <a:cubicBezTo>
                  <a:pt x="674225" y="283064"/>
                  <a:pt x="685660" y="283769"/>
                  <a:pt x="696672" y="286129"/>
                </a:cubicBezTo>
                <a:cubicBezTo>
                  <a:pt x="781921" y="304397"/>
                  <a:pt x="730085" y="296468"/>
                  <a:pt x="815941" y="306007"/>
                </a:cubicBezTo>
                <a:cubicBezTo>
                  <a:pt x="831402" y="310424"/>
                  <a:pt x="847070" y="314174"/>
                  <a:pt x="862324" y="319259"/>
                </a:cubicBezTo>
                <a:cubicBezTo>
                  <a:pt x="873608" y="323020"/>
                  <a:pt x="884061" y="329094"/>
                  <a:pt x="895454" y="332512"/>
                </a:cubicBezTo>
                <a:cubicBezTo>
                  <a:pt x="906241" y="335748"/>
                  <a:pt x="917541" y="336929"/>
                  <a:pt x="928585" y="339138"/>
                </a:cubicBezTo>
                <a:cubicBezTo>
                  <a:pt x="1031319" y="380232"/>
                  <a:pt x="869487" y="317230"/>
                  <a:pt x="1014724" y="365642"/>
                </a:cubicBezTo>
                <a:cubicBezTo>
                  <a:pt x="1027976" y="370059"/>
                  <a:pt x="1042857" y="371146"/>
                  <a:pt x="1054480" y="378894"/>
                </a:cubicBezTo>
                <a:cubicBezTo>
                  <a:pt x="1061106" y="383311"/>
                  <a:pt x="1066539" y="390642"/>
                  <a:pt x="1074359" y="392146"/>
                </a:cubicBezTo>
                <a:cubicBezTo>
                  <a:pt x="1124668" y="401821"/>
                  <a:pt x="1176082" y="404517"/>
                  <a:pt x="1226759" y="412025"/>
                </a:cubicBezTo>
                <a:cubicBezTo>
                  <a:pt x="1235767" y="413360"/>
                  <a:pt x="1244280" y="417154"/>
                  <a:pt x="1253263" y="418651"/>
                </a:cubicBezTo>
                <a:cubicBezTo>
                  <a:pt x="1270828" y="421578"/>
                  <a:pt x="1288602" y="423068"/>
                  <a:pt x="1306272" y="425277"/>
                </a:cubicBezTo>
                <a:cubicBezTo>
                  <a:pt x="1315107" y="427486"/>
                  <a:pt x="1324137" y="429023"/>
                  <a:pt x="1332776" y="431903"/>
                </a:cubicBezTo>
                <a:cubicBezTo>
                  <a:pt x="1344060" y="435664"/>
                  <a:pt x="1354276" y="442663"/>
                  <a:pt x="1365906" y="445155"/>
                </a:cubicBezTo>
                <a:cubicBezTo>
                  <a:pt x="1385463" y="449346"/>
                  <a:pt x="1405741" y="448953"/>
                  <a:pt x="1425541" y="451781"/>
                </a:cubicBezTo>
                <a:cubicBezTo>
                  <a:pt x="1453528" y="455779"/>
                  <a:pt x="1455425" y="457325"/>
                  <a:pt x="1478550" y="465033"/>
                </a:cubicBezTo>
                <a:cubicBezTo>
                  <a:pt x="1482967" y="489329"/>
                  <a:pt x="1488310" y="513474"/>
                  <a:pt x="1491802" y="537920"/>
                </a:cubicBezTo>
                <a:cubicBezTo>
                  <a:pt x="1504614" y="627603"/>
                  <a:pt x="1489681" y="577940"/>
                  <a:pt x="1505054" y="624059"/>
                </a:cubicBezTo>
                <a:cubicBezTo>
                  <a:pt x="1507263" y="639520"/>
                  <a:pt x="1510763" y="654851"/>
                  <a:pt x="1511680" y="670442"/>
                </a:cubicBezTo>
                <a:cubicBezTo>
                  <a:pt x="1523482" y="871077"/>
                  <a:pt x="1498858" y="791007"/>
                  <a:pt x="1524933" y="869225"/>
                </a:cubicBezTo>
                <a:cubicBezTo>
                  <a:pt x="1527686" y="899507"/>
                  <a:pt x="1533525" y="969124"/>
                  <a:pt x="1538185" y="1001746"/>
                </a:cubicBezTo>
                <a:cubicBezTo>
                  <a:pt x="1539778" y="1012895"/>
                  <a:pt x="1542602" y="1023833"/>
                  <a:pt x="1544811" y="1034877"/>
                </a:cubicBezTo>
                <a:cubicBezTo>
                  <a:pt x="1523118" y="1230113"/>
                  <a:pt x="1557789" y="1098385"/>
                  <a:pt x="1127367" y="1087886"/>
                </a:cubicBezTo>
                <a:cubicBezTo>
                  <a:pt x="1083151" y="1086808"/>
                  <a:pt x="1039066" y="1082120"/>
                  <a:pt x="994846" y="1081259"/>
                </a:cubicBezTo>
                <a:lnTo>
                  <a:pt x="14185" y="1094512"/>
                </a:lnTo>
                <a:close/>
              </a:path>
            </a:pathLst>
          </a:custGeom>
          <a:solidFill>
            <a:srgbClr val="FF0000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2AF3C0C-6A1B-3502-ABA5-99A9F5BD6C01}"/>
              </a:ext>
            </a:extLst>
          </p:cNvPr>
          <p:cNvSpPr txBox="1"/>
          <p:nvPr/>
        </p:nvSpPr>
        <p:spPr>
          <a:xfrm>
            <a:off x="6785113" y="5440117"/>
            <a:ext cx="39226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Note: This plot is just a projection of the histogram, not based of fitting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6452178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1CCE1C-CDD1-14D9-0E57-E2FE0B3F8E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6353951-9B73-1CE9-C997-FA05193E37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7684" y="2033386"/>
            <a:ext cx="6435473" cy="3489534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F904AF8-452C-E992-3F57-1E2B207B34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2B772A-6387-1613-4DFA-13BF0DDAD3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7</a:t>
            </a:fld>
            <a:endParaRPr lang="nl-N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A54D2C90-844C-B964-5310-5A5E10B7240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/>
                  <a:t>Systematic error on </a:t>
                </a:r>
                <a:r>
                  <a:rPr lang="en-US" baseline="30000" dirty="0"/>
                  <a:t>40</a:t>
                </a:r>
                <a:r>
                  <a:rPr lang="en-US" dirty="0"/>
                  <a:t>K extraction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𝑠𝑦𝑠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𝑅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≈0.127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Effect ≲ 1 eV </a:t>
                </a:r>
                <a:r>
                  <a:rPr lang="en-US" dirty="0">
                    <a:sym typeface="Wingdings" panose="05000000000000000000" pitchFamily="2" charset="2"/>
                  </a:rPr>
                  <a:t> Ignore</a:t>
                </a:r>
                <a:endParaRPr lang="en-US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A54D2C90-844C-B964-5310-5A5E10B7240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693" t="-956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5">
            <a:extLst>
              <a:ext uri="{FF2B5EF4-FFF2-40B4-BE49-F238E27FC236}">
                <a16:creationId xmlns:a16="http://schemas.microsoft.com/office/drawing/2014/main" id="{674850F3-EE93-B89B-E3C1-F0AEB8BE6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cut systematic</a:t>
            </a:r>
            <a:endParaRPr lang="en-B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E67A17D-69FA-19B0-E02A-ED54A41377ED}"/>
                  </a:ext>
                </a:extLst>
              </p:cNvPr>
              <p:cNvSpPr txBox="1"/>
              <p:nvPr/>
            </p:nvSpPr>
            <p:spPr>
              <a:xfrm>
                <a:off x="6270361" y="2465105"/>
                <a:ext cx="37734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𝑅</m:t>
                      </m:r>
                    </m:oMath>
                  </m:oMathPara>
                </a14:m>
                <a:endParaRPr lang="en-BE" dirty="0"/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E67A17D-69FA-19B0-E02A-ED54A41377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0361" y="2465105"/>
                <a:ext cx="377347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A044A6D5-B9B6-810D-EDC4-130FDDC0EBF4}"/>
              </a:ext>
            </a:extLst>
          </p:cNvPr>
          <p:cNvSpPr/>
          <p:nvPr/>
        </p:nvSpPr>
        <p:spPr>
          <a:xfrm>
            <a:off x="6041880" y="3094116"/>
            <a:ext cx="392252" cy="2104372"/>
          </a:xfrm>
          <a:custGeom>
            <a:avLst/>
            <a:gdLst>
              <a:gd name="connsiteX0" fmla="*/ 0 w 350729"/>
              <a:gd name="connsiteY0" fmla="*/ 2035479 h 2035479"/>
              <a:gd name="connsiteX1" fmla="*/ 31315 w 350729"/>
              <a:gd name="connsiteY1" fmla="*/ 1991638 h 2035479"/>
              <a:gd name="connsiteX2" fmla="*/ 50104 w 350729"/>
              <a:gd name="connsiteY2" fmla="*/ 1935271 h 2035479"/>
              <a:gd name="connsiteX3" fmla="*/ 56367 w 350729"/>
              <a:gd name="connsiteY3" fmla="*/ 1784959 h 2035479"/>
              <a:gd name="connsiteX4" fmla="*/ 62630 w 350729"/>
              <a:gd name="connsiteY4" fmla="*/ 1759907 h 2035479"/>
              <a:gd name="connsiteX5" fmla="*/ 81419 w 350729"/>
              <a:gd name="connsiteY5" fmla="*/ 1515649 h 2035479"/>
              <a:gd name="connsiteX6" fmla="*/ 87682 w 350729"/>
              <a:gd name="connsiteY6" fmla="*/ 1265129 h 2035479"/>
              <a:gd name="connsiteX7" fmla="*/ 87682 w 350729"/>
              <a:gd name="connsiteY7" fmla="*/ 914400 h 2035479"/>
              <a:gd name="connsiteX8" fmla="*/ 81419 w 350729"/>
              <a:gd name="connsiteY8" fmla="*/ 820455 h 2035479"/>
              <a:gd name="connsiteX9" fmla="*/ 75156 w 350729"/>
              <a:gd name="connsiteY9" fmla="*/ 789140 h 2035479"/>
              <a:gd name="connsiteX10" fmla="*/ 87682 w 350729"/>
              <a:gd name="connsiteY10" fmla="*/ 613775 h 2035479"/>
              <a:gd name="connsiteX11" fmla="*/ 93945 w 350729"/>
              <a:gd name="connsiteY11" fmla="*/ 413359 h 2035479"/>
              <a:gd name="connsiteX12" fmla="*/ 100209 w 350729"/>
              <a:gd name="connsiteY12" fmla="*/ 125260 h 2035479"/>
              <a:gd name="connsiteX13" fmla="*/ 118998 w 350729"/>
              <a:gd name="connsiteY13" fmla="*/ 37578 h 2035479"/>
              <a:gd name="connsiteX14" fmla="*/ 125261 w 350729"/>
              <a:gd name="connsiteY14" fmla="*/ 0 h 2035479"/>
              <a:gd name="connsiteX15" fmla="*/ 137787 w 350729"/>
              <a:gd name="connsiteY15" fmla="*/ 43841 h 2035479"/>
              <a:gd name="connsiteX16" fmla="*/ 150313 w 350729"/>
              <a:gd name="connsiteY16" fmla="*/ 81419 h 2035479"/>
              <a:gd name="connsiteX17" fmla="*/ 162839 w 350729"/>
              <a:gd name="connsiteY17" fmla="*/ 100208 h 2035479"/>
              <a:gd name="connsiteX18" fmla="*/ 169102 w 350729"/>
              <a:gd name="connsiteY18" fmla="*/ 432148 h 2035479"/>
              <a:gd name="connsiteX19" fmla="*/ 181628 w 350729"/>
              <a:gd name="connsiteY19" fmla="*/ 582460 h 2035479"/>
              <a:gd name="connsiteX20" fmla="*/ 187891 w 350729"/>
              <a:gd name="connsiteY20" fmla="*/ 832981 h 2035479"/>
              <a:gd name="connsiteX21" fmla="*/ 194154 w 350729"/>
              <a:gd name="connsiteY21" fmla="*/ 883085 h 2035479"/>
              <a:gd name="connsiteX22" fmla="*/ 200417 w 350729"/>
              <a:gd name="connsiteY22" fmla="*/ 958241 h 2035479"/>
              <a:gd name="connsiteX23" fmla="*/ 212943 w 350729"/>
              <a:gd name="connsiteY23" fmla="*/ 989556 h 2035479"/>
              <a:gd name="connsiteX24" fmla="*/ 225469 w 350729"/>
              <a:gd name="connsiteY24" fmla="*/ 1058449 h 2035479"/>
              <a:gd name="connsiteX25" fmla="*/ 231732 w 350729"/>
              <a:gd name="connsiteY25" fmla="*/ 1208762 h 2035479"/>
              <a:gd name="connsiteX26" fmla="*/ 244258 w 350729"/>
              <a:gd name="connsiteY26" fmla="*/ 1233814 h 2035479"/>
              <a:gd name="connsiteX27" fmla="*/ 256784 w 350729"/>
              <a:gd name="connsiteY27" fmla="*/ 1271392 h 2035479"/>
              <a:gd name="connsiteX28" fmla="*/ 263047 w 350729"/>
              <a:gd name="connsiteY28" fmla="*/ 1352811 h 2035479"/>
              <a:gd name="connsiteX29" fmla="*/ 275573 w 350729"/>
              <a:gd name="connsiteY29" fmla="*/ 1390389 h 2035479"/>
              <a:gd name="connsiteX30" fmla="*/ 288099 w 350729"/>
              <a:gd name="connsiteY30" fmla="*/ 1421704 h 2035479"/>
              <a:gd name="connsiteX31" fmla="*/ 319414 w 350729"/>
              <a:gd name="connsiteY31" fmla="*/ 1471808 h 2035479"/>
              <a:gd name="connsiteX32" fmla="*/ 338203 w 350729"/>
              <a:gd name="connsiteY32" fmla="*/ 1540701 h 2035479"/>
              <a:gd name="connsiteX33" fmla="*/ 350729 w 350729"/>
              <a:gd name="connsiteY33" fmla="*/ 1634647 h 2035479"/>
              <a:gd name="connsiteX34" fmla="*/ 350729 w 350729"/>
              <a:gd name="connsiteY34" fmla="*/ 2010427 h 2035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350729" h="2035479">
                <a:moveTo>
                  <a:pt x="0" y="2035479"/>
                </a:moveTo>
                <a:cubicBezTo>
                  <a:pt x="10438" y="2020865"/>
                  <a:pt x="23284" y="2007701"/>
                  <a:pt x="31315" y="1991638"/>
                </a:cubicBezTo>
                <a:cubicBezTo>
                  <a:pt x="40172" y="1973924"/>
                  <a:pt x="50104" y="1935271"/>
                  <a:pt x="50104" y="1935271"/>
                </a:cubicBezTo>
                <a:cubicBezTo>
                  <a:pt x="52192" y="1885167"/>
                  <a:pt x="52794" y="1834979"/>
                  <a:pt x="56367" y="1784959"/>
                </a:cubicBezTo>
                <a:cubicBezTo>
                  <a:pt x="56980" y="1776373"/>
                  <a:pt x="61953" y="1768488"/>
                  <a:pt x="62630" y="1759907"/>
                </a:cubicBezTo>
                <a:cubicBezTo>
                  <a:pt x="83214" y="1499171"/>
                  <a:pt x="60099" y="1622251"/>
                  <a:pt x="81419" y="1515649"/>
                </a:cubicBezTo>
                <a:cubicBezTo>
                  <a:pt x="83507" y="1432142"/>
                  <a:pt x="87682" y="1348662"/>
                  <a:pt x="87682" y="1265129"/>
                </a:cubicBezTo>
                <a:cubicBezTo>
                  <a:pt x="87682" y="788843"/>
                  <a:pt x="70341" y="1417292"/>
                  <a:pt x="87682" y="914400"/>
                </a:cubicBezTo>
                <a:cubicBezTo>
                  <a:pt x="85594" y="883085"/>
                  <a:pt x="84542" y="851684"/>
                  <a:pt x="81419" y="820455"/>
                </a:cubicBezTo>
                <a:cubicBezTo>
                  <a:pt x="80360" y="809863"/>
                  <a:pt x="75156" y="799785"/>
                  <a:pt x="75156" y="789140"/>
                </a:cubicBezTo>
                <a:cubicBezTo>
                  <a:pt x="75156" y="716573"/>
                  <a:pt x="80486" y="678537"/>
                  <a:pt x="87682" y="613775"/>
                </a:cubicBezTo>
                <a:cubicBezTo>
                  <a:pt x="89770" y="546970"/>
                  <a:pt x="92232" y="480175"/>
                  <a:pt x="93945" y="413359"/>
                </a:cubicBezTo>
                <a:cubicBezTo>
                  <a:pt x="96407" y="317335"/>
                  <a:pt x="96587" y="221247"/>
                  <a:pt x="100209" y="125260"/>
                </a:cubicBezTo>
                <a:cubicBezTo>
                  <a:pt x="101827" y="82396"/>
                  <a:pt x="109412" y="79117"/>
                  <a:pt x="118998" y="37578"/>
                </a:cubicBezTo>
                <a:cubicBezTo>
                  <a:pt x="121853" y="25204"/>
                  <a:pt x="123173" y="12526"/>
                  <a:pt x="125261" y="0"/>
                </a:cubicBezTo>
                <a:cubicBezTo>
                  <a:pt x="146309" y="63144"/>
                  <a:pt x="114194" y="-34801"/>
                  <a:pt x="137787" y="43841"/>
                </a:cubicBezTo>
                <a:cubicBezTo>
                  <a:pt x="141581" y="56488"/>
                  <a:pt x="142989" y="70433"/>
                  <a:pt x="150313" y="81419"/>
                </a:cubicBezTo>
                <a:lnTo>
                  <a:pt x="162839" y="100208"/>
                </a:lnTo>
                <a:cubicBezTo>
                  <a:pt x="164927" y="210855"/>
                  <a:pt x="166071" y="321523"/>
                  <a:pt x="169102" y="432148"/>
                </a:cubicBezTo>
                <a:cubicBezTo>
                  <a:pt x="172397" y="552413"/>
                  <a:pt x="165925" y="519649"/>
                  <a:pt x="181628" y="582460"/>
                </a:cubicBezTo>
                <a:cubicBezTo>
                  <a:pt x="183716" y="665967"/>
                  <a:pt x="184413" y="749520"/>
                  <a:pt x="187891" y="832981"/>
                </a:cubicBezTo>
                <a:cubicBezTo>
                  <a:pt x="188592" y="849798"/>
                  <a:pt x="192479" y="866337"/>
                  <a:pt x="194154" y="883085"/>
                </a:cubicBezTo>
                <a:cubicBezTo>
                  <a:pt x="196655" y="908099"/>
                  <a:pt x="196048" y="933485"/>
                  <a:pt x="200417" y="958241"/>
                </a:cubicBezTo>
                <a:cubicBezTo>
                  <a:pt x="202371" y="969312"/>
                  <a:pt x="209388" y="978890"/>
                  <a:pt x="212943" y="989556"/>
                </a:cubicBezTo>
                <a:cubicBezTo>
                  <a:pt x="220325" y="1011703"/>
                  <a:pt x="222209" y="1035629"/>
                  <a:pt x="225469" y="1058449"/>
                </a:cubicBezTo>
                <a:cubicBezTo>
                  <a:pt x="227557" y="1108553"/>
                  <a:pt x="226390" y="1158900"/>
                  <a:pt x="231732" y="1208762"/>
                </a:cubicBezTo>
                <a:cubicBezTo>
                  <a:pt x="232727" y="1218045"/>
                  <a:pt x="240791" y="1225145"/>
                  <a:pt x="244258" y="1233814"/>
                </a:cubicBezTo>
                <a:cubicBezTo>
                  <a:pt x="249162" y="1246073"/>
                  <a:pt x="256784" y="1271392"/>
                  <a:pt x="256784" y="1271392"/>
                </a:cubicBezTo>
                <a:cubicBezTo>
                  <a:pt x="258872" y="1298532"/>
                  <a:pt x="258802" y="1325924"/>
                  <a:pt x="263047" y="1352811"/>
                </a:cubicBezTo>
                <a:cubicBezTo>
                  <a:pt x="265106" y="1365853"/>
                  <a:pt x="270669" y="1378130"/>
                  <a:pt x="275573" y="1390389"/>
                </a:cubicBezTo>
                <a:cubicBezTo>
                  <a:pt x="279748" y="1400827"/>
                  <a:pt x="283071" y="1411648"/>
                  <a:pt x="288099" y="1421704"/>
                </a:cubicBezTo>
                <a:cubicBezTo>
                  <a:pt x="295653" y="1436812"/>
                  <a:pt x="309477" y="1456903"/>
                  <a:pt x="319414" y="1471808"/>
                </a:cubicBezTo>
                <a:cubicBezTo>
                  <a:pt x="341079" y="1580134"/>
                  <a:pt x="306418" y="1413563"/>
                  <a:pt x="338203" y="1540701"/>
                </a:cubicBezTo>
                <a:cubicBezTo>
                  <a:pt x="343826" y="1563192"/>
                  <a:pt x="348644" y="1615880"/>
                  <a:pt x="350729" y="1634647"/>
                </a:cubicBezTo>
                <a:cubicBezTo>
                  <a:pt x="342639" y="1893526"/>
                  <a:pt x="342080" y="1768268"/>
                  <a:pt x="350729" y="2010427"/>
                </a:cubicBezTo>
              </a:path>
            </a:pathLst>
          </a:custGeom>
          <a:solidFill>
            <a:srgbClr val="FF0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8390184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Content Placeholder 5">
                <a:extLst>
                  <a:ext uri="{FF2B5EF4-FFF2-40B4-BE49-F238E27FC236}">
                    <a16:creationId xmlns:a16="http://schemas.microsoft.com/office/drawing/2014/main" id="{39702BAD-E821-0767-6B90-ABD81DD586E6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646142086"/>
                  </p:ext>
                </p:extLst>
              </p:nvPr>
            </p:nvGraphicFramePr>
            <p:xfrm>
              <a:off x="1779237" y="2376446"/>
              <a:ext cx="7151796" cy="1854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575898">
                      <a:extLst>
                        <a:ext uri="{9D8B030D-6E8A-4147-A177-3AD203B41FA5}">
                          <a16:colId xmlns:a16="http://schemas.microsoft.com/office/drawing/2014/main" val="4278015393"/>
                        </a:ext>
                      </a:extLst>
                    </a:gridCol>
                    <a:gridCol w="3575898">
                      <a:extLst>
                        <a:ext uri="{9D8B030D-6E8A-4147-A177-3AD203B41FA5}">
                          <a16:colId xmlns:a16="http://schemas.microsoft.com/office/drawing/2014/main" val="100084612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Quantity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Value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4002935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 2p1s 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BE" dirty="0"/>
                            <a:t>712.6096</a:t>
                          </a:r>
                          <a:r>
                            <a:rPr lang="en-US" dirty="0"/>
                            <a:t>(268)[93] keV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634203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40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41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264(28) eV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9917123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39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40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69(28) eV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0819097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39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41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335.6(53) eV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3605916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Content Placeholder 5">
                <a:extLst>
                  <a:ext uri="{FF2B5EF4-FFF2-40B4-BE49-F238E27FC236}">
                    <a16:creationId xmlns:a16="http://schemas.microsoft.com/office/drawing/2014/main" id="{39702BAD-E821-0767-6B90-ABD81DD586E6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646142086"/>
                  </p:ext>
                </p:extLst>
              </p:nvPr>
            </p:nvGraphicFramePr>
            <p:xfrm>
              <a:off x="1779237" y="2376446"/>
              <a:ext cx="7151796" cy="1854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575898">
                      <a:extLst>
                        <a:ext uri="{9D8B030D-6E8A-4147-A177-3AD203B41FA5}">
                          <a16:colId xmlns:a16="http://schemas.microsoft.com/office/drawing/2014/main" val="4278015393"/>
                        </a:ext>
                      </a:extLst>
                    </a:gridCol>
                    <a:gridCol w="3575898">
                      <a:extLst>
                        <a:ext uri="{9D8B030D-6E8A-4147-A177-3AD203B41FA5}">
                          <a16:colId xmlns:a16="http://schemas.microsoft.com/office/drawing/2014/main" val="100084612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Quantity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Value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4002935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 2p1s 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BE" dirty="0"/>
                            <a:t>712.6096</a:t>
                          </a:r>
                          <a:r>
                            <a:rPr lang="en-US" dirty="0"/>
                            <a:t>(268)[93] keV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634203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BE"/>
                        </a:p>
                      </a:txBody>
                      <a:tcPr>
                        <a:blipFill>
                          <a:blip r:embed="rId2"/>
                          <a:stretch>
                            <a:fillRect l="-170" t="-204839" r="-100510" b="-2193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264(28) eV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9917123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BE"/>
                        </a:p>
                      </a:txBody>
                      <a:tcPr>
                        <a:blipFill>
                          <a:blip r:embed="rId2"/>
                          <a:stretch>
                            <a:fillRect l="-170" t="-309836" r="-100510" b="-1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69(28) eV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0819097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BE"/>
                        </a:p>
                      </a:txBody>
                      <a:tcPr>
                        <a:blipFill>
                          <a:blip r:embed="rId2"/>
                          <a:stretch>
                            <a:fillRect l="-170" t="-409836" r="-100510" b="-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335.6(53) eV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3605916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87FD69A-DA7A-78B4-BD54-CEAA641E9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56D4E6-E69D-E97A-480D-A889197D79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8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F868736-7DE3-DC34-23EB-665CF3470F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  <a:endParaRPr lang="en-B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8D74CD9-A133-7A6F-7373-9373D20948C4}"/>
              </a:ext>
            </a:extLst>
          </p:cNvPr>
          <p:cNvSpPr txBox="1"/>
          <p:nvPr/>
        </p:nvSpPr>
        <p:spPr>
          <a:xfrm>
            <a:off x="2859323" y="4582654"/>
            <a:ext cx="57682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Literature errors on 39, 41K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Absolute error </a:t>
            </a:r>
            <a:r>
              <a:rPr lang="en-US" dirty="0">
                <a:sym typeface="Wingdings" panose="05000000000000000000" pitchFamily="2" charset="2"/>
              </a:rPr>
              <a:t> 32 eV; 28 eV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IS error </a:t>
            </a:r>
            <a:r>
              <a:rPr lang="en-US" dirty="0">
                <a:sym typeface="Wingdings" panose="05000000000000000000" pitchFamily="2" charset="2"/>
              </a:rPr>
              <a:t> 24 eV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855814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62829990"/>
      </p:ext>
    </p:extLst>
  </p:cSld>
  <p:clrMapOvr>
    <a:masterClrMapping/>
  </p:clrMapOvr>
</p:sld>
</file>

<file path=ppt/theme/theme1.xml><?xml version="1.0" encoding="utf-8"?>
<a:theme xmlns:a="http://schemas.openxmlformats.org/drawingml/2006/main" name="KU Leuven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U Leuven Sedes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U Leuven" id="{BC384CAF-57B4-4083-BC3D-22218BF4A46A}" vid="{75672E21-F18C-4958-94B8-19E54344552B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KU Leuven</Template>
  <TotalTime>0</TotalTime>
  <Words>245</Words>
  <Application>Microsoft Office PowerPoint</Application>
  <PresentationFormat>Widescreen</PresentationFormat>
  <Paragraphs>64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Cambria Math</vt:lpstr>
      <vt:lpstr>Wingdings</vt:lpstr>
      <vt:lpstr>KU Leuven</vt:lpstr>
      <vt:lpstr>KU Leuven Sedes</vt:lpstr>
      <vt:lpstr>Update muX meeting 31/01</vt:lpstr>
      <vt:lpstr>40K fitting</vt:lpstr>
      <vt:lpstr>Fitted spectrum</vt:lpstr>
      <vt:lpstr>Averaging over detectors</vt:lpstr>
      <vt:lpstr>What about time cut systematics</vt:lpstr>
      <vt:lpstr>Time cut systematic</vt:lpstr>
      <vt:lpstr>Time cut systematic</vt:lpstr>
      <vt:lpstr>Results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2017-09-13T11:47:32Z</dcterms:created>
  <dcterms:modified xsi:type="dcterms:W3CDTF">2025-01-31T07:31:48Z</dcterms:modified>
</cp:coreProperties>
</file>