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7"/>
    <p:restoredTop sz="94638"/>
  </p:normalViewPr>
  <p:slideViewPr>
    <p:cSldViewPr snapToGrid="0">
      <p:cViewPr varScale="1">
        <p:scale>
          <a:sx n="123" d="100"/>
          <a:sy n="123" d="100"/>
        </p:scale>
        <p:origin x="2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70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5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8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2/14/25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1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2/14/25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0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2/14/25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16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2/14/25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4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2/14/25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3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2/14/25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29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01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machine with wires and a box&#10;&#10;AI-generated content may be incorrect.">
            <a:extLst>
              <a:ext uri="{FF2B5EF4-FFF2-40B4-BE49-F238E27FC236}">
                <a16:creationId xmlns:a16="http://schemas.microsoft.com/office/drawing/2014/main" id="{AB5295D9-11CF-587B-04F0-FDD0128387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091" t="13849" b="17970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FBAAD93-7DE6-47D1-3609-446AE138A2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507179" y="173181"/>
            <a:ext cx="6858002" cy="651164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6000">
                <a:schemeClr val="bg1">
                  <a:alpha val="30000"/>
                </a:schemeClr>
              </a:gs>
              <a:gs pos="26000">
                <a:schemeClr val="bg1">
                  <a:alpha val="17000"/>
                </a:schemeClr>
              </a:gs>
              <a:gs pos="100000">
                <a:schemeClr val="bg1">
                  <a:alpha val="4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4B9F28-E045-6F3B-8945-4049CE5F4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5736" y="908651"/>
            <a:ext cx="4754880" cy="4171779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700"/>
              <a:t>Testing the new </a:t>
            </a:r>
            <a:br>
              <a:rPr lang="en-US" sz="4700"/>
            </a:br>
            <a:r>
              <a:rPr lang="en-US" sz="4700"/>
              <a:t>Low Energy Germanium </a:t>
            </a:r>
            <a:br>
              <a:rPr lang="en-US" sz="4700"/>
            </a:br>
            <a:r>
              <a:rPr lang="en-US" sz="4700"/>
              <a:t>Detectors (LEGe)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0236859-7780-1451-40B8-74A77E2715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62326" y="727509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747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1E6D4-21FF-518B-6C28-42B08B6B4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E60C4-0C10-2F53-5455-AC6A97FAF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</a:t>
            </a:r>
          </a:p>
        </p:txBody>
      </p:sp>
      <p:pic>
        <p:nvPicPr>
          <p:cNvPr id="4" name="Picture 3" descr="A graph of a function&#10;&#10;AI-generated content may be incorrect.">
            <a:extLst>
              <a:ext uri="{FF2B5EF4-FFF2-40B4-BE49-F238E27FC236}">
                <a16:creationId xmlns:a16="http://schemas.microsoft.com/office/drawing/2014/main" id="{EDDAA2B7-C40F-4905-1788-D2ABDF25D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01" y="1568196"/>
            <a:ext cx="5556495" cy="4375404"/>
          </a:xfrm>
          <a:prstGeom prst="rect">
            <a:avLst/>
          </a:prstGeom>
        </p:spPr>
      </p:pic>
      <p:pic>
        <p:nvPicPr>
          <p:cNvPr id="8" name="Picture 7" descr="A graph with a line&#10;&#10;AI-generated content may be incorrect.">
            <a:extLst>
              <a:ext uri="{FF2B5EF4-FFF2-40B4-BE49-F238E27FC236}">
                <a16:creationId xmlns:a16="http://schemas.microsoft.com/office/drawing/2014/main" id="{E5ABE8CE-7157-D323-2776-541AECF8A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662" y="1568196"/>
            <a:ext cx="5723933" cy="450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16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E9D65-4834-5863-BD7A-876B5CF81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3442-98CF-90FD-2199-58EF57D40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4EE3E5-77B2-AEED-E4BA-C4E7088D99E5}"/>
                  </a:ext>
                </a:extLst>
              </p:cNvPr>
              <p:cNvSpPr txBox="1"/>
              <p:nvPr/>
            </p:nvSpPr>
            <p:spPr>
              <a:xfrm>
                <a:off x="700635" y="1575661"/>
                <a:ext cx="11037195" cy="1491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Calculated intrinsic efficiency, considering the X-ray attenuation for Be window and plastic support around sources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1mm.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𝐶𝑜𝑢𝑛𝑡𝑠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𝐴𝑐𝑡𝑖𝑣𝑖𝑡𝑦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𝑇𝑖𝑚𝑒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𝑌𝑖𝑒𝑙𝑑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𝐴𝑡𝑡𝑒𝑛𝑢𝑎𝑡𝑖𝑜𝑛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4EE3E5-77B2-AEED-E4BA-C4E7088D9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35" y="1575661"/>
                <a:ext cx="11037195" cy="1491049"/>
              </a:xfrm>
              <a:prstGeom prst="rect">
                <a:avLst/>
              </a:prstGeom>
              <a:blipFill>
                <a:blip r:embed="rId2"/>
                <a:stretch>
                  <a:fillRect l="-460" t="-1681" b="-2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4455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0BC17-8E30-2B4A-A284-9BBF7D3AA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E9FA4-F588-F6C0-8C25-D5C972931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C1EA20-0C1F-EF86-D67E-F4F3A9217928}"/>
                  </a:ext>
                </a:extLst>
              </p:cNvPr>
              <p:cNvSpPr txBox="1"/>
              <p:nvPr/>
            </p:nvSpPr>
            <p:spPr>
              <a:xfrm>
                <a:off x="700635" y="1575661"/>
                <a:ext cx="110371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Calculated intrinsic efficiency, considering the X-ray attenuation for Be window and plastic support around sources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1mm.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C1EA20-0C1F-EF86-D67E-F4F3A9217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635" y="1575661"/>
                <a:ext cx="11037195" cy="646331"/>
              </a:xfrm>
              <a:prstGeom prst="rect">
                <a:avLst/>
              </a:prstGeom>
              <a:blipFill>
                <a:blip r:embed="rId2"/>
                <a:stretch>
                  <a:fillRect l="-460" t="-3774"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with a blue line&#10;&#10;AI-generated content may be incorrect.">
            <a:extLst>
              <a:ext uri="{FF2B5EF4-FFF2-40B4-BE49-F238E27FC236}">
                <a16:creationId xmlns:a16="http://schemas.microsoft.com/office/drawing/2014/main" id="{97DFB227-B4F7-2760-6385-3ECFBF53F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434" y="2397009"/>
            <a:ext cx="5334000" cy="4140200"/>
          </a:xfrm>
          <a:prstGeom prst="rect">
            <a:avLst/>
          </a:prstGeom>
        </p:spPr>
      </p:pic>
      <p:pic>
        <p:nvPicPr>
          <p:cNvPr id="14" name="Picture 13" descr="A graph with a line&#10;&#10;AI-generated content may be incorrect.">
            <a:extLst>
              <a:ext uri="{FF2B5EF4-FFF2-40B4-BE49-F238E27FC236}">
                <a16:creationId xmlns:a16="http://schemas.microsoft.com/office/drawing/2014/main" id="{346A9E0E-20C9-87F9-4D5A-AAD3C9501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267" y="2397009"/>
            <a:ext cx="52578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92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25B01-6B87-1E88-54CB-F4C5783A9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C7E21-4C22-D308-C218-5838A494D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 Topic: The peaking normalization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EC3747-AE62-F534-CCA2-DFB5C19A569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67"/>
          <a:stretch/>
        </p:blipFill>
        <p:spPr>
          <a:xfrm>
            <a:off x="823374" y="3414868"/>
            <a:ext cx="11368626" cy="9892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813A33-FEC7-6F7C-AD45-47901DE8E670}"/>
              </a:ext>
            </a:extLst>
          </p:cNvPr>
          <p:cNvSpPr txBox="1"/>
          <p:nvPr/>
        </p:nvSpPr>
        <p:spPr>
          <a:xfrm>
            <a:off x="624796" y="2526929"/>
            <a:ext cx="11187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we removed at the </a:t>
            </a:r>
            <a:r>
              <a:rPr lang="en-US" dirty="0" err="1"/>
              <a:t>BankDecoder.cpp</a:t>
            </a:r>
            <a:r>
              <a:rPr lang="en-US" dirty="0"/>
              <a:t> the peaking normalization from </a:t>
            </a:r>
            <a:r>
              <a:rPr lang="en-US" dirty="0" err="1"/>
              <a:t>trigger.energy</a:t>
            </a:r>
            <a:r>
              <a:rPr lang="en-US" dirty="0"/>
              <a:t> we got a much better resolution, especially for Fe-55 source</a:t>
            </a:r>
          </a:p>
        </p:txBody>
      </p:sp>
    </p:spTree>
    <p:extLst>
      <p:ext uri="{BB962C8B-B14F-4D97-AF65-F5344CB8AC3E}">
        <p14:creationId xmlns:p14="http://schemas.microsoft.com/office/powerpoint/2010/main" val="3900961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61B6E5-2AE8-DEA9-3DCF-505D93E96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F582B-86DB-EFE9-28A9-EB90C5446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 Topic: The peaking normalization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4056D7-8EF7-45F2-B257-D8030732C30A}"/>
              </a:ext>
            </a:extLst>
          </p:cNvPr>
          <p:cNvSpPr txBox="1"/>
          <p:nvPr/>
        </p:nvSpPr>
        <p:spPr>
          <a:xfrm>
            <a:off x="700635" y="1741317"/>
            <a:ext cx="11187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we removed at the </a:t>
            </a:r>
            <a:r>
              <a:rPr lang="en-US" dirty="0" err="1"/>
              <a:t>BankDecoder.cpp</a:t>
            </a:r>
            <a:r>
              <a:rPr lang="en-US" dirty="0"/>
              <a:t> the peaking normalization from </a:t>
            </a:r>
            <a:r>
              <a:rPr lang="en-US" dirty="0" err="1"/>
              <a:t>trigger.energy</a:t>
            </a:r>
            <a:r>
              <a:rPr lang="en-US" dirty="0"/>
              <a:t> we got a much better resolution, especially for Fe-55 source</a:t>
            </a:r>
          </a:p>
        </p:txBody>
      </p:sp>
      <p:pic>
        <p:nvPicPr>
          <p:cNvPr id="4" name="Picture 3" descr="A graph of a graph&#10;&#10;AI-generated content may be incorrect.">
            <a:extLst>
              <a:ext uri="{FF2B5EF4-FFF2-40B4-BE49-F238E27FC236}">
                <a16:creationId xmlns:a16="http://schemas.microsoft.com/office/drawing/2014/main" id="{2BFD6150-A8C0-864F-A62A-B19BBA682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80" y="2320657"/>
            <a:ext cx="5409572" cy="3803732"/>
          </a:xfrm>
          <a:prstGeom prst="rect">
            <a:avLst/>
          </a:prstGeom>
        </p:spPr>
      </p:pic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E20A92B5-02CC-D8DB-1A72-D74B3C2AE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964" y="2248628"/>
            <a:ext cx="5409572" cy="38757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0BEB90-B8C4-96CD-9DFB-15056F93A8DE}"/>
              </a:ext>
            </a:extLst>
          </p:cNvPr>
          <p:cNvSpPr txBox="1"/>
          <p:nvPr/>
        </p:nvSpPr>
        <p:spPr>
          <a:xfrm>
            <a:off x="651751" y="6334397"/>
            <a:ext cx="4713029" cy="369332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No peaking normalization: FWHM(eV): 0.228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203AFA-9E2D-8A3F-AB66-A10D23F2F745}"/>
              </a:ext>
            </a:extLst>
          </p:cNvPr>
          <p:cNvSpPr txBox="1"/>
          <p:nvPr/>
        </p:nvSpPr>
        <p:spPr>
          <a:xfrm>
            <a:off x="6294577" y="6334397"/>
            <a:ext cx="4713029" cy="369332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Peaking normalization: FWHM(eV): 0.314</a:t>
            </a:r>
          </a:p>
        </p:txBody>
      </p:sp>
    </p:spTree>
    <p:extLst>
      <p:ext uri="{BB962C8B-B14F-4D97-AF65-F5344CB8AC3E}">
        <p14:creationId xmlns:p14="http://schemas.microsoft.com/office/powerpoint/2010/main" val="3429258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B2066-D212-D7A3-A0BB-7D4FBEBA1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up/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4CA41-A654-E5F8-1B5C-61F0E50E9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the gain of the Intelligent Preamplifier at its maximum option: x10</a:t>
            </a:r>
          </a:p>
          <a:p>
            <a:r>
              <a:rPr lang="en-US" u="sng" dirty="0"/>
              <a:t>Trapezoid filter Parameters</a:t>
            </a:r>
          </a:p>
          <a:p>
            <a:pPr marL="0" indent="0">
              <a:buNone/>
            </a:pPr>
            <a:endParaRPr lang="en-US" u="sng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65154F-5899-52BF-9384-132740147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418853"/>
              </p:ext>
            </p:extLst>
          </p:nvPr>
        </p:nvGraphicFramePr>
        <p:xfrm>
          <a:off x="267766" y="3529584"/>
          <a:ext cx="5503896" cy="175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Trapezoid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Tau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49.19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C9A9DC7-F194-DE96-8332-439C98BD2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462665"/>
              </p:ext>
            </p:extLst>
          </p:nvPr>
        </p:nvGraphicFramePr>
        <p:xfrm>
          <a:off x="6204531" y="3522795"/>
          <a:ext cx="5503896" cy="17526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Trapezoid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Tau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48.96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98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A3A44-F640-EED4-7FBA-3707AFFD6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9FF32-E131-57B8-0FF5-CA1360468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Tau Parameter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21D765-3F2A-B3EA-6F4E-9EE0658DDF50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Taking long traces with 25000 buffer length</a:t>
            </a:r>
          </a:p>
        </p:txBody>
      </p:sp>
      <p:pic>
        <p:nvPicPr>
          <p:cNvPr id="10" name="Picture 9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CF6C6839-89C3-9B1D-25CD-8841648F8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48" y="2221992"/>
            <a:ext cx="5571280" cy="3846247"/>
          </a:xfrm>
          <a:prstGeom prst="rect">
            <a:avLst/>
          </a:prstGeom>
        </p:spPr>
      </p:pic>
      <p:pic>
        <p:nvPicPr>
          <p:cNvPr id="12" name="Picture 11" descr="A graph of a normal distribution&#10;&#10;AI-generated content may be incorrect.">
            <a:extLst>
              <a:ext uri="{FF2B5EF4-FFF2-40B4-BE49-F238E27FC236}">
                <a16:creationId xmlns:a16="http://schemas.microsoft.com/office/drawing/2014/main" id="{3FEA50EC-F7A2-7EFD-09E5-520F866F81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508" y="2152708"/>
            <a:ext cx="6231492" cy="398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16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B79AD2-50DA-505F-5DCE-A3B31EFFF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9EDAA-68BF-1F1E-AC97-4D591624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and Peaking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2D03F8-269E-1B2C-76DC-FE5A899CD4D6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Running the trapezoid filter with Michaels Trapezoidal Optimization code. </a:t>
            </a:r>
          </a:p>
        </p:txBody>
      </p:sp>
      <p:pic>
        <p:nvPicPr>
          <p:cNvPr id="4" name="Picture 3" descr="A blue graph with white text&#10;&#10;AI-generated content may be incorrect.">
            <a:extLst>
              <a:ext uri="{FF2B5EF4-FFF2-40B4-BE49-F238E27FC236}">
                <a16:creationId xmlns:a16="http://schemas.microsoft.com/office/drawing/2014/main" id="{91AE1CAF-9CD6-8AC0-FBC2-18EFCF5CF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395" y="2079987"/>
            <a:ext cx="5946605" cy="3863613"/>
          </a:xfrm>
          <a:prstGeom prst="rect">
            <a:avLst/>
          </a:prstGeom>
        </p:spPr>
      </p:pic>
      <p:pic>
        <p:nvPicPr>
          <p:cNvPr id="6" name="Picture 5" descr="A graph of different colored squares&#10;&#10;AI-generated content may be incorrect.">
            <a:extLst>
              <a:ext uri="{FF2B5EF4-FFF2-40B4-BE49-F238E27FC236}">
                <a16:creationId xmlns:a16="http://schemas.microsoft.com/office/drawing/2014/main" id="{7283465D-CF1D-37F8-040F-928AA97C0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3" y="2079987"/>
            <a:ext cx="5858653" cy="399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2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0C4C4-A131-1D28-F89D-D39847964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930F0-F748-AEB4-AA07-FBE1CC060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and Peaking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8E641B-F190-00C0-A5E6-DF632C3C3B76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Choosing gap at 300 for LEGe1 and 250 for LEGE2.</a:t>
            </a:r>
          </a:p>
        </p:txBody>
      </p:sp>
      <p:pic>
        <p:nvPicPr>
          <p:cNvPr id="4" name="Picture 3" descr="A blue graph with white text&#10;&#10;AI-generated content may be incorrect.">
            <a:extLst>
              <a:ext uri="{FF2B5EF4-FFF2-40B4-BE49-F238E27FC236}">
                <a16:creationId xmlns:a16="http://schemas.microsoft.com/office/drawing/2014/main" id="{0F9C4549-FDF1-AFFC-EA59-215A6DC4C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395" y="2079987"/>
            <a:ext cx="5946605" cy="3863613"/>
          </a:xfrm>
          <a:prstGeom prst="rect">
            <a:avLst/>
          </a:prstGeom>
        </p:spPr>
      </p:pic>
      <p:pic>
        <p:nvPicPr>
          <p:cNvPr id="6" name="Picture 5" descr="A graph of different colored squares&#10;&#10;AI-generated content may be incorrect.">
            <a:extLst>
              <a:ext uri="{FF2B5EF4-FFF2-40B4-BE49-F238E27FC236}">
                <a16:creationId xmlns:a16="http://schemas.microsoft.com/office/drawing/2014/main" id="{C5FB49DA-3BCF-BDFA-0C9B-E247AE251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3" y="2079987"/>
            <a:ext cx="5858653" cy="39999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02F215-8F59-950A-BDCA-6180CF26EF07}"/>
              </a:ext>
            </a:extLst>
          </p:cNvPr>
          <p:cNvSpPr/>
          <p:nvPr/>
        </p:nvSpPr>
        <p:spPr>
          <a:xfrm>
            <a:off x="700635" y="3678382"/>
            <a:ext cx="4390910" cy="613063"/>
          </a:xfrm>
          <a:prstGeom prst="rect">
            <a:avLst/>
          </a:prstGeom>
          <a:noFill/>
          <a:ln w="57150" cap="flat" cmpd="sng" algn="ctr">
            <a:solidFill>
              <a:schemeClr val="bg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23822F-F6B8-FFC0-1C5B-2E0127659EFE}"/>
              </a:ext>
            </a:extLst>
          </p:cNvPr>
          <p:cNvSpPr/>
          <p:nvPr/>
        </p:nvSpPr>
        <p:spPr>
          <a:xfrm>
            <a:off x="6900544" y="3838424"/>
            <a:ext cx="4491356" cy="613063"/>
          </a:xfrm>
          <a:prstGeom prst="rect">
            <a:avLst/>
          </a:prstGeom>
          <a:noFill/>
          <a:ln w="57150" cap="flat" cmpd="sng" algn="ctr">
            <a:solidFill>
              <a:schemeClr val="bg2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334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2E118-BC54-077F-2602-4CFCF9B5D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8FF76-1293-64D4-9076-CB0F1F5AE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and Peaking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311849-C8F5-2B52-676E-BAF69DEA111C}"/>
              </a:ext>
            </a:extLst>
          </p:cNvPr>
          <p:cNvSpPr txBox="1"/>
          <p:nvPr/>
        </p:nvSpPr>
        <p:spPr>
          <a:xfrm>
            <a:off x="700635" y="1662545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Fixing the Gap we study the minimum resolution for the Peak parameter</a:t>
            </a:r>
          </a:p>
        </p:txBody>
      </p:sp>
      <p:pic>
        <p:nvPicPr>
          <p:cNvPr id="5" name="Picture 4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2E656214-E636-A8F0-DF0D-A3881B3C0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15" y="2030344"/>
            <a:ext cx="5835385" cy="4034553"/>
          </a:xfrm>
          <a:prstGeom prst="rect">
            <a:avLst/>
          </a:prstGeom>
        </p:spPr>
      </p:pic>
      <p:pic>
        <p:nvPicPr>
          <p:cNvPr id="9" name="Picture 8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F5AD41CF-0762-D59A-AB26-D32110019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267" y="2030344"/>
            <a:ext cx="5839257" cy="403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9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448008-B17A-AB69-01E1-B15C351EC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973DD-8A5F-88F1-FEAE-05A245104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B82DA1-20BC-412C-381B-CFAEFE53D4A0}"/>
              </a:ext>
            </a:extLst>
          </p:cNvPr>
          <p:cNvSpPr txBox="1"/>
          <p:nvPr/>
        </p:nvSpPr>
        <p:spPr>
          <a:xfrm>
            <a:off x="700635" y="1477879"/>
            <a:ext cx="9538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three sources at the same time: Fe-55, Co-57 and Am-241</a:t>
            </a:r>
          </a:p>
        </p:txBody>
      </p:sp>
      <p:pic>
        <p:nvPicPr>
          <p:cNvPr id="4" name="Picture 3" descr="A pair of metal poles with yellow tape on the wall&#10;&#10;AI-generated content may be incorrect.">
            <a:extLst>
              <a:ext uri="{FF2B5EF4-FFF2-40B4-BE49-F238E27FC236}">
                <a16:creationId xmlns:a16="http://schemas.microsoft.com/office/drawing/2014/main" id="{01DECAEB-3A3D-BF8E-E3A4-061E6761F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766" y="3608"/>
            <a:ext cx="4172234" cy="3129176"/>
          </a:xfrm>
          <a:prstGeom prst="rect">
            <a:avLst/>
          </a:prstGeom>
        </p:spPr>
      </p:pic>
      <p:pic>
        <p:nvPicPr>
          <p:cNvPr id="15" name="Picture 14" descr="A graph of a calibrated spectrum&#10;&#10;AI-generated content may be incorrect.">
            <a:extLst>
              <a:ext uri="{FF2B5EF4-FFF2-40B4-BE49-F238E27FC236}">
                <a16:creationId xmlns:a16="http://schemas.microsoft.com/office/drawing/2014/main" id="{D795F492-2BB7-CCBC-8E24-66C41A8CA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489" y="1847211"/>
            <a:ext cx="6021177" cy="419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7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36A42-8C67-DEE5-79B6-2B9214614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55BA9-4037-C10A-83D5-10B31B59F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 the Peaks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5710EF-B29D-5A61-F677-F665B841F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04921" y="-1137942"/>
            <a:ext cx="3176593" cy="57728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DED7CD-3C41-0D12-BE4E-BC3743282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621278" y="923865"/>
            <a:ext cx="3176594" cy="57728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AC01F5-1133-3606-BF46-F4E5C8FA5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604919" y="2130873"/>
            <a:ext cx="3176595" cy="57728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5757FC4-54AC-BEFD-FD50-65E974613EB0}"/>
              </a:ext>
            </a:extLst>
          </p:cNvPr>
          <p:cNvSpPr/>
          <p:nvPr/>
        </p:nvSpPr>
        <p:spPr>
          <a:xfrm>
            <a:off x="5395520" y="2663916"/>
            <a:ext cx="650747" cy="32315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/>
              <a:t>x 40.8</a:t>
            </a:r>
          </a:p>
        </p:txBody>
      </p:sp>
    </p:spTree>
    <p:extLst>
      <p:ext uri="{BB962C8B-B14F-4D97-AF65-F5344CB8AC3E}">
        <p14:creationId xmlns:p14="http://schemas.microsoft.com/office/powerpoint/2010/main" val="3098706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BABA2-6AA8-9447-7E36-BA408D036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36901-4202-AA3D-E78D-8BF41BD52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80EE2B-DAB2-0579-3FAF-469346033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895329"/>
              </p:ext>
            </p:extLst>
          </p:nvPr>
        </p:nvGraphicFramePr>
        <p:xfrm>
          <a:off x="357918" y="2290208"/>
          <a:ext cx="5503896" cy="2742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Isotopes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Fe-55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Am-241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Co-57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59.54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590248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Calculated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D61464-1DA7-15AE-451C-B24C3B7056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669980"/>
              </p:ext>
            </p:extLst>
          </p:nvPr>
        </p:nvGraphicFramePr>
        <p:xfrm>
          <a:off x="6294683" y="2283419"/>
          <a:ext cx="5503896" cy="27424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5974">
                  <a:extLst>
                    <a:ext uri="{9D8B030D-6E8A-4147-A177-3AD203B41FA5}">
                      <a16:colId xmlns:a16="http://schemas.microsoft.com/office/drawing/2014/main" val="3565748491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746723459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4120061410"/>
                    </a:ext>
                  </a:extLst>
                </a:gridCol>
                <a:gridCol w="1375974">
                  <a:extLst>
                    <a:ext uri="{9D8B030D-6E8A-4147-A177-3AD203B41FA5}">
                      <a16:colId xmlns:a16="http://schemas.microsoft.com/office/drawing/2014/main" val="1482837068"/>
                    </a:ext>
                  </a:extLst>
                </a:gridCol>
              </a:tblGrid>
              <a:tr h="3842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LEGe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16683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Isotopes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Fe-55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Am-241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Co-57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38757"/>
                  </a:ext>
                </a:extLst>
              </a:tr>
              <a:tr h="5999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(keV)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59.54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14169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Calculated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5026"/>
                  </a:ext>
                </a:extLst>
              </a:tr>
              <a:tr h="38420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Manufacturer (eV)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06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575363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Chronicle">
      <a:dk1>
        <a:srgbClr val="000000"/>
      </a:dk1>
      <a:lt1>
        <a:srgbClr val="FFFFFF"/>
      </a:lt1>
      <a:dk2>
        <a:srgbClr val="1C1C32"/>
      </a:dk2>
      <a:lt2>
        <a:srgbClr val="F8F4F1"/>
      </a:lt2>
      <a:accent1>
        <a:srgbClr val="734B67"/>
      </a:accent1>
      <a:accent2>
        <a:srgbClr val="959EBB"/>
      </a:accent2>
      <a:accent3>
        <a:srgbClr val="596781"/>
      </a:accent3>
      <a:accent4>
        <a:srgbClr val="7F6E8C"/>
      </a:accent4>
      <a:accent5>
        <a:srgbClr val="DB9A8F"/>
      </a:accent5>
      <a:accent6>
        <a:srgbClr val="C29AB1"/>
      </a:accent6>
      <a:hlink>
        <a:srgbClr val="778BA2"/>
      </a:hlink>
      <a:folHlink>
        <a:srgbClr val="A27C9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316</Words>
  <Application>Microsoft Macintosh PowerPoint</Application>
  <PresentationFormat>Widescreen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Calisto MT</vt:lpstr>
      <vt:lpstr>Cambria Math</vt:lpstr>
      <vt:lpstr>Neue Haas Grotesk Text Pro</vt:lpstr>
      <vt:lpstr>Univers Condensed</vt:lpstr>
      <vt:lpstr>ChronicleVTI</vt:lpstr>
      <vt:lpstr>Testing the new  Low Energy Germanium  Detectors (LEGe)</vt:lpstr>
      <vt:lpstr>Setting up/ Parameters</vt:lpstr>
      <vt:lpstr>Tau Parameter</vt:lpstr>
      <vt:lpstr>Gap and Peaking</vt:lpstr>
      <vt:lpstr>Gap and Peaking</vt:lpstr>
      <vt:lpstr>Gap and Peaking</vt:lpstr>
      <vt:lpstr>Spectra</vt:lpstr>
      <vt:lpstr>Fitting the Peaks</vt:lpstr>
      <vt:lpstr>Resolution</vt:lpstr>
      <vt:lpstr>Resolution</vt:lpstr>
      <vt:lpstr>Efficiency</vt:lpstr>
      <vt:lpstr>Efficiency</vt:lpstr>
      <vt:lpstr>Discussion Topic: The peaking normalization</vt:lpstr>
      <vt:lpstr>Discussion Topic: The peaking normalization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Anastasia Doinaki</dc:creator>
  <cp:lastModifiedBy>Anastasia Doinaki</cp:lastModifiedBy>
  <cp:revision>10</cp:revision>
  <dcterms:created xsi:type="dcterms:W3CDTF">2025-02-14T06:37:05Z</dcterms:created>
  <dcterms:modified xsi:type="dcterms:W3CDTF">2025-02-14T07:49:28Z</dcterms:modified>
</cp:coreProperties>
</file>