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  <p:sldMasterId id="2147483694" r:id="rId2"/>
  </p:sldMasterIdLst>
  <p:notesMasterIdLst>
    <p:notesMasterId r:id="rId21"/>
  </p:notesMasterIdLst>
  <p:handoutMasterIdLst>
    <p:handoutMasterId r:id="rId22"/>
  </p:handoutMasterIdLst>
  <p:sldIdLst>
    <p:sldId id="268" r:id="rId3"/>
    <p:sldId id="605" r:id="rId4"/>
    <p:sldId id="598" r:id="rId5"/>
    <p:sldId id="595" r:id="rId6"/>
    <p:sldId id="596" r:id="rId7"/>
    <p:sldId id="592" r:id="rId8"/>
    <p:sldId id="593" r:id="rId9"/>
    <p:sldId id="599" r:id="rId10"/>
    <p:sldId id="601" r:id="rId11"/>
    <p:sldId id="602" r:id="rId12"/>
    <p:sldId id="606" r:id="rId13"/>
    <p:sldId id="603" r:id="rId14"/>
    <p:sldId id="607" r:id="rId15"/>
    <p:sldId id="608" r:id="rId16"/>
    <p:sldId id="611" r:id="rId17"/>
    <p:sldId id="610" r:id="rId18"/>
    <p:sldId id="609" r:id="rId19"/>
    <p:sldId id="261" r:id="rId2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4D5D"/>
    <a:srgbClr val="FFC000"/>
    <a:srgbClr val="DCE7F0"/>
    <a:srgbClr val="1D8DB0"/>
    <a:srgbClr val="005E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C57F0BA-F1D4-41DC-9727-025B6E2D1A13}" v="552" dt="2025-02-28T08:59:50.2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77" autoAdjust="0"/>
    <p:restoredTop sz="76730" autoAdjust="0"/>
  </p:normalViewPr>
  <p:slideViewPr>
    <p:cSldViewPr snapToGrid="0" snapToObjects="1">
      <p:cViewPr varScale="1">
        <p:scale>
          <a:sx n="64" d="100"/>
          <a:sy n="64" d="100"/>
        </p:scale>
        <p:origin x="98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8" d="100"/>
          <a:sy n="158" d="100"/>
        </p:scale>
        <p:origin x="4240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91CCF-F6FD-734B-854A-5BC033593B1E}" type="datetimeFigureOut">
              <a:rPr lang="nl-NL" smtClean="0"/>
              <a:t>28-2-2025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2A6D4-CD3D-5148-8B70-A84796F2013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89163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66214-DB21-4647-B5DA-0D17CA592867}" type="datetimeFigureOut">
              <a:rPr lang="nl-NL" smtClean="0"/>
              <a:t>28-2-2025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54E32A-327F-AF4B-8E1F-209FBF93D26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640467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4322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2315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954E32A-327F-AF4B-8E1F-209FBF93D26D}" type="slidenum">
              <a:rPr lang="nl-NL" smtClean="0"/>
              <a:t>12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91172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861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3320380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EDD7A-D5F0-43BC-882B-3FC6723B9ADC}" type="datetime1">
              <a:rPr lang="nl-BE" smtClean="0"/>
              <a:t>28/02/2025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nl-NL"/>
              <a:t>Klik om de stijl te bewerken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322770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41FA9-6E80-44B5-ACAA-A2D29E44BF0A}" type="datetime1">
              <a:rPr lang="nl-BE" smtClean="0"/>
              <a:t>28/02/2025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‹#›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Tekststijl van het model bewerken</a:t>
            </a:r>
          </a:p>
        </p:txBody>
      </p:sp>
    </p:spTree>
    <p:extLst>
      <p:ext uri="{BB962C8B-B14F-4D97-AF65-F5344CB8AC3E}">
        <p14:creationId xmlns:p14="http://schemas.microsoft.com/office/powerpoint/2010/main" val="32706911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DA54D4-3A7C-4C52-9DCF-41AC52162965}" type="datetime1">
              <a:rPr lang="nl-BE" smtClean="0"/>
              <a:t>28/02/2025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</p:spTree>
    <p:extLst>
      <p:ext uri="{BB962C8B-B14F-4D97-AF65-F5344CB8AC3E}">
        <p14:creationId xmlns:p14="http://schemas.microsoft.com/office/powerpoint/2010/main" val="2102180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4056B-0371-4EA4-9138-527D50DDF77E}" type="datetime1">
              <a:rPr lang="nl-BE" smtClean="0"/>
              <a:t>28/02/2025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2148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DD6A4C-61EA-49C1-B2E3-48049CBEE295}" type="datetime1">
              <a:rPr lang="nl-BE" smtClean="0"/>
              <a:t>28/02/2025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 userDrawn="1">
          <p15:clr>
            <a:srgbClr val="FBAE40"/>
          </p15:clr>
        </p15:guide>
        <p15:guide id="2" pos="4203" userDrawn="1">
          <p15:clr>
            <a:srgbClr val="FBAE40"/>
          </p15:clr>
        </p15:guide>
        <p15:guide id="3" orient="horz" pos="368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9990F-581B-4CC4-A9C1-6EE27AC516A8}" type="datetime1">
              <a:rPr lang="nl-BE" smtClean="0"/>
              <a:t>28/02/2025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8595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9098F-FF21-4F84-A92F-8921DBD5C82C}" type="datetime1">
              <a:rPr lang="nl-BE" smtClean="0"/>
              <a:t>28/02/2025</a:t>
            </a:fld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84001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BB3C34-BDCA-4EBE-9FFA-51058852FD77}" type="datetime1">
              <a:rPr lang="nl-BE" smtClean="0"/>
              <a:t>28/02/2025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4663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8E1CD-C40A-4967-B3AE-4D12E7835F83}" type="datetime1">
              <a:rPr lang="nl-BE" smtClean="0"/>
              <a:t>28/02/2025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772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ekopS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 userDrawn="1"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3307C-946F-4014-8024-D53FE3DD1B2D}" type="datetime1">
              <a:rPr lang="nl-BE" smtClean="0"/>
              <a:t>28/02/2025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EEF5C5F9-AAAB-43AF-8C95-BB302989DE31}" type="datetime1">
              <a:rPr lang="nl-BE" smtClean="0"/>
              <a:t>28/02/2025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3755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61" r:id="rId9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 userDrawn="1">
          <p15:clr>
            <a:srgbClr val="F26B43"/>
          </p15:clr>
        </p15:guide>
        <p15:guide id="2" pos="7319" userDrawn="1">
          <p15:clr>
            <a:srgbClr val="F26B43"/>
          </p15:clr>
        </p15:guide>
        <p15:guide id="3" orient="horz" pos="3857" userDrawn="1">
          <p15:clr>
            <a:srgbClr val="F26B43"/>
          </p15:clr>
        </p15:guide>
        <p15:guide id="4" pos="36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FD6F348E-7457-49F7-8F18-2E857D0435ED}" type="datetime1">
              <a:rPr lang="nl-BE" smtClean="0"/>
              <a:t>28/02/2025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r>
              <a:rPr lang="en-US"/>
              <a:t>Department of Physics and Astronomy, IKS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‹#›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325232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0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B5EE8-7531-42F3-9E15-190FF8CB0D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5998" y="1080000"/>
            <a:ext cx="6397826" cy="4024798"/>
          </a:xfrm>
        </p:spPr>
        <p:txBody>
          <a:bodyPr/>
          <a:lstStyle/>
          <a:p>
            <a:r>
              <a:rPr lang="en-US" dirty="0"/>
              <a:t>Update 28/02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50B382-CFD3-4465-8DBB-1F8116EAF21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Michael Heines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924492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34B3528C-460B-04C1-777C-9B1995367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0850071-E02D-20BB-A421-34CD8DDB39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10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49493689-C730-4C63-FF10-B2C9AEB7D5E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6000" y="1656000"/>
                <a:ext cx="5616078" cy="4464000"/>
              </a:xfrm>
            </p:spPr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1</m:t>
                        </m:r>
                      </m:sub>
                    </m:sSub>
                  </m:oMath>
                </a14:m>
                <a:r>
                  <a:rPr lang="en-US" dirty="0"/>
                  <a:t> not completely decoupled from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Minor shift in fit for different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1</m:t>
                        </m:r>
                      </m:sub>
                    </m:sSub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Options:</a:t>
                </a:r>
              </a:p>
              <a:p>
                <a:pPr lvl="1"/>
                <a:r>
                  <a:rPr lang="en-US" dirty="0"/>
                  <a:t>2D fit constraining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 1</m:t>
                        </m:r>
                      </m:sub>
                    </m:sSub>
                  </m:oMath>
                </a14:m>
                <a:r>
                  <a:rPr lang="en-US" dirty="0"/>
                  <a:t> to previous extraction</a:t>
                </a:r>
              </a:p>
              <a:p>
                <a:pPr lvl="1"/>
                <a:r>
                  <a:rPr lang="en-US" dirty="0"/>
                  <a:t>Ignore </a:t>
                </a:r>
                <a:r>
                  <a:rPr lang="en-US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𝑒𝑥𝑝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&gt;5 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𝑒𝑉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𝑁𝑃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≈10 </m:t>
                    </m:r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𝑒𝑉</m:t>
                    </m:r>
                  </m:oMath>
                </a14:m>
                <a:endParaRPr lang="en-BE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49493689-C730-4C63-FF10-B2C9AEB7D5E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6000" y="1656000"/>
                <a:ext cx="5616078" cy="4464000"/>
              </a:xfrm>
              <a:blipFill>
                <a:blip r:embed="rId2"/>
                <a:stretch>
                  <a:fillRect l="-1410" t="-109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12AAE37E-4183-B4BD-004A-CACAFFA23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it? Do we care?</a:t>
            </a:r>
            <a:endParaRPr lang="en-BE" dirty="0"/>
          </a:p>
        </p:txBody>
      </p:sp>
      <p:pic>
        <p:nvPicPr>
          <p:cNvPr id="10" name="Content Placeholder 9" descr="A diagram of a graph and a diagram of a graph&#10;&#10;AI-generated content may be incorrect.">
            <a:extLst>
              <a:ext uri="{FF2B5EF4-FFF2-40B4-BE49-F238E27FC236}">
                <a16:creationId xmlns:a16="http://schemas.microsoft.com/office/drawing/2014/main" id="{AE6FD3A6-6DF6-6849-3436-3830CFF0AF74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792516" y="997298"/>
            <a:ext cx="4482363" cy="5122702"/>
          </a:xfrm>
        </p:spPr>
      </p:pic>
    </p:spTree>
    <p:extLst>
      <p:ext uri="{BB962C8B-B14F-4D97-AF65-F5344CB8AC3E}">
        <p14:creationId xmlns:p14="http://schemas.microsoft.com/office/powerpoint/2010/main" val="2739992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14D00D5-FDB6-CF1E-D8E6-04A361317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D06D69-C29F-EB6C-F571-3B4B9BA50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11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430A7A3-62EF-195E-5A32-7BD227212F5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6000" y="1656000"/>
                <a:ext cx="4771607" cy="4464000"/>
              </a:xfrm>
            </p:spPr>
            <p:txBody>
              <a:bodyPr/>
              <a:lstStyle/>
              <a:p>
                <a:r>
                  <a:rPr lang="en-US" dirty="0"/>
                  <a:t>Checked different models. Best model is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1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1</m:t>
                          </m:r>
                        </m:sub>
                      </m:sSub>
                    </m:oMath>
                  </m:oMathPara>
                </a14:m>
                <a:endParaRPr lang="en-US" b="0" dirty="0"/>
              </a:p>
              <a:p>
                <a:endParaRPr lang="en-US" dirty="0"/>
              </a:p>
              <a:p>
                <a:r>
                  <a:rPr lang="en-US" dirty="0"/>
                  <a:t>Residual</a:t>
                </a:r>
                <a:r>
                  <a:rPr lang="en-US" b="0" dirty="0"/>
                  <a:t> reduced to ~50 </a:t>
                </a:r>
                <a:r>
                  <a:rPr lang="en-US" b="0" dirty="0" err="1"/>
                  <a:t>meV</a:t>
                </a:r>
                <a:r>
                  <a:rPr lang="en-US" b="0" dirty="0"/>
                  <a:t>!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430A7A3-62EF-195E-5A32-7BD227212F5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6000" y="1656000"/>
                <a:ext cx="4771607" cy="4464000"/>
              </a:xfrm>
              <a:blipFill>
                <a:blip r:embed="rId2"/>
                <a:stretch>
                  <a:fillRect l="-1660" t="-956" r="-1149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 descr="A graph of a function&#10;&#10;AI-generated content may be incorrect.">
            <a:extLst>
              <a:ext uri="{FF2B5EF4-FFF2-40B4-BE49-F238E27FC236}">
                <a16:creationId xmlns:a16="http://schemas.microsoft.com/office/drawing/2014/main" id="{7151426D-F00B-AEAC-6100-36A87FA0AAF1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216650" y="1727518"/>
            <a:ext cx="5400675" cy="4320539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6B87E77F-4A21-1003-3814-065143241C16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Accounting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endParaRPr lang="en-BE" dirty="0"/>
              </a:p>
            </p:txBody>
          </p:sp>
        </mc:Choice>
        <mc:Fallback xmlns="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6B87E77F-4A21-1003-3814-065143241C1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4"/>
                <a:stretch>
                  <a:fillRect l="-2759" b="-317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8550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20ECDAE-2A24-8D29-4BC0-F9A170C17A2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 marL="0" indent="0" algn="ctr">
                  <a:buNone/>
                </a:pPr>
                <a:r>
                  <a:rPr lang="en-US" sz="5400" baseline="30000" dirty="0"/>
                  <a:t>39</a:t>
                </a:r>
                <a:r>
                  <a:rPr lang="en-US" sz="5400" dirty="0"/>
                  <a:t>K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5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5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54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sz="5400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</m:oMath>
                </a14:m>
                <a:r>
                  <a:rPr lang="en-US" sz="5400" dirty="0"/>
                  <a:t>:</a:t>
                </a:r>
                <a:endParaRPr lang="en-US" dirty="0"/>
              </a:p>
              <a:p>
                <a:pPr marL="0" indent="0" algn="ctr">
                  <a:buNone/>
                </a:pPr>
                <a:r>
                  <a:rPr lang="en-US" sz="3600" dirty="0"/>
                  <a:t>Literature: 4.4077(16)[18] </a:t>
                </a:r>
                <a:r>
                  <a:rPr lang="en-US" sz="3600" dirty="0" err="1"/>
                  <a:t>fm</a:t>
                </a:r>
                <a:endParaRPr lang="en-US" sz="3600" dirty="0"/>
              </a:p>
              <a:p>
                <a:pPr marL="0" indent="0" algn="ctr">
                  <a:buNone/>
                </a:pPr>
                <a:r>
                  <a:rPr lang="en-US" sz="3600" dirty="0"/>
                  <a:t>Literature E + our theory: 4.4075(16)[?] </a:t>
                </a:r>
                <a:r>
                  <a:rPr lang="en-US" sz="3600" dirty="0" err="1"/>
                  <a:t>fm</a:t>
                </a:r>
                <a:endParaRPr lang="en-US" sz="3600" dirty="0"/>
              </a:p>
              <a:p>
                <a:pPr marL="0" indent="0" algn="ctr">
                  <a:buNone/>
                </a:pPr>
                <a:r>
                  <a:rPr lang="en-US" sz="3600" dirty="0"/>
                  <a:t>Our 2p1s: 4.4091(7)[?] </a:t>
                </a:r>
                <a:r>
                  <a:rPr lang="en-US" sz="3600" dirty="0" err="1"/>
                  <a:t>fm</a:t>
                </a:r>
                <a:endParaRPr lang="en-US" sz="3600" dirty="0"/>
              </a:p>
              <a:p>
                <a:pPr marL="0" indent="0" algn="ctr">
                  <a:buNone/>
                </a:pPr>
                <a:r>
                  <a:rPr lang="en-US" sz="3600" dirty="0"/>
                  <a:t>Our 3p1s: 4.4083(8)[?] </a:t>
                </a:r>
                <a:r>
                  <a:rPr lang="en-US" sz="3600" dirty="0" err="1"/>
                  <a:t>fm</a:t>
                </a:r>
                <a:endParaRPr lang="en-US" sz="3600" dirty="0"/>
              </a:p>
              <a:p>
                <a:pPr marL="0" indent="0" algn="ctr">
                  <a:buNone/>
                </a:pPr>
                <a:r>
                  <a:rPr lang="en-US" sz="3600" dirty="0"/>
                  <a:t>Our 4p1s: 4.4102(8)[?] </a:t>
                </a:r>
                <a:r>
                  <a:rPr lang="en-US" sz="3600" dirty="0" err="1"/>
                  <a:t>fm</a:t>
                </a:r>
                <a:endParaRPr lang="en-US" sz="3600" dirty="0"/>
              </a:p>
              <a:p>
                <a:pPr marL="0" indent="0" algn="ctr">
                  <a:buNone/>
                </a:pPr>
                <a:r>
                  <a:rPr lang="en-US" sz="3600" dirty="0"/>
                  <a:t>Our average: 4.4092(6)[?] </a:t>
                </a:r>
                <a:r>
                  <a:rPr lang="en-US" sz="3600" dirty="0" err="1"/>
                  <a:t>fm</a:t>
                </a:r>
                <a:endParaRPr lang="en-BE" dirty="0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20ECDAE-2A24-8D29-4BC0-F9A170C17A2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t="-505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A629E2-64FC-1276-601E-604FAA68F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C608F-F3C8-AFA6-3EE1-B3F29FB90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8984780-B367-D42C-2613-9B3DF6EB50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Drumroll...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C4EBB3C-6DF8-DA26-9F6D-7722B8B7A507}"/>
                  </a:ext>
                </a:extLst>
              </p:cNvPr>
              <p:cNvSpPr txBox="1"/>
              <p:nvPr/>
            </p:nvSpPr>
            <p:spPr>
              <a:xfrm>
                <a:off x="8976342" y="5357557"/>
                <a:ext cx="309373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</m:ctrlPr>
                        </m:sSubSupPr>
                        <m:e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𝜒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𝜈</m:t>
                          </m:r>
                        </m:sub>
                        <m:sup>
                          <m:r>
                            <a:rPr lang="en-US" sz="24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sym typeface="Wingdings" panose="05000000000000000000" pitchFamily="2" charset="2"/>
                            </a:rPr>
                            <m:t>2</m:t>
                          </m:r>
                        </m:sup>
                      </m:sSubSup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=1.61 (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𝑝</m:t>
                      </m:r>
                      <m:r>
                        <a:rPr lang="en-US" sz="24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sym typeface="Wingdings" panose="05000000000000000000" pitchFamily="2" charset="2"/>
                        </a:rPr>
                        <m:t>≈0.2)</m:t>
                      </m:r>
                    </m:oMath>
                  </m:oMathPara>
                </a14:m>
                <a:endParaRPr lang="en-US" sz="2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6C4EBB3C-6DF8-DA26-9F6D-7722B8B7A5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6342" y="5357557"/>
                <a:ext cx="3093738" cy="461665"/>
              </a:xfrm>
              <a:prstGeom prst="rect">
                <a:avLst/>
              </a:prstGeom>
              <a:blipFill>
                <a:blip r:embed="rId4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03409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0EF9F8DA-2236-938D-9B11-7F4F7553B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ECC4F8-7847-1BE5-EB2D-3B832B4F6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13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F928156C-FFE8-B495-4EC1-88C086CAFB73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975150832"/>
                  </p:ext>
                </p:extLst>
              </p:nvPr>
            </p:nvGraphicFramePr>
            <p:xfrm>
              <a:off x="900000" y="1866446"/>
              <a:ext cx="9581570" cy="187267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57136">
                      <a:extLst>
                        <a:ext uri="{9D8B030D-6E8A-4147-A177-3AD203B41FA5}">
                          <a16:colId xmlns:a16="http://schemas.microsoft.com/office/drawing/2014/main" val="966192979"/>
                        </a:ext>
                      </a:extLst>
                    </a:gridCol>
                    <a:gridCol w="1036722">
                      <a:extLst>
                        <a:ext uri="{9D8B030D-6E8A-4147-A177-3AD203B41FA5}">
                          <a16:colId xmlns:a16="http://schemas.microsoft.com/office/drawing/2014/main" val="3516337697"/>
                        </a:ext>
                      </a:extLst>
                    </a:gridCol>
                    <a:gridCol w="1596928">
                      <a:extLst>
                        <a:ext uri="{9D8B030D-6E8A-4147-A177-3AD203B41FA5}">
                          <a16:colId xmlns:a16="http://schemas.microsoft.com/office/drawing/2014/main" val="1244511295"/>
                        </a:ext>
                      </a:extLst>
                    </a:gridCol>
                    <a:gridCol w="1596928">
                      <a:extLst>
                        <a:ext uri="{9D8B030D-6E8A-4147-A177-3AD203B41FA5}">
                          <a16:colId xmlns:a16="http://schemas.microsoft.com/office/drawing/2014/main" val="2114444263"/>
                        </a:ext>
                      </a:extLst>
                    </a:gridCol>
                    <a:gridCol w="1596928">
                      <a:extLst>
                        <a:ext uri="{9D8B030D-6E8A-4147-A177-3AD203B41FA5}">
                          <a16:colId xmlns:a16="http://schemas.microsoft.com/office/drawing/2014/main" val="2271784177"/>
                        </a:ext>
                      </a:extLst>
                    </a:gridCol>
                    <a:gridCol w="1596928">
                      <a:extLst>
                        <a:ext uri="{9D8B030D-6E8A-4147-A177-3AD203B41FA5}">
                          <a16:colId xmlns:a16="http://schemas.microsoft.com/office/drawing/2014/main" val="71844199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Radius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Value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𝑵𝑷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𝑽</m:t>
                                        </m:r>
                                      </m:e>
                                      <m:sub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𝑻𝒐𝒕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8547884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R (</a:t>
                          </a:r>
                          <a:r>
                            <a:rPr lang="en-US" baseline="30000" dirty="0"/>
                            <a:t>35</a:t>
                          </a:r>
                          <a:r>
                            <a:rPr lang="en-US" dirty="0"/>
                            <a:t>Cl)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3.3358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0.0005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0.0020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0.0041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0.0065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30237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R (</a:t>
                          </a:r>
                          <a:r>
                            <a:rPr lang="en-US" baseline="30000" dirty="0"/>
                            <a:t>37</a:t>
                          </a:r>
                          <a:r>
                            <a:rPr lang="en-US" dirty="0"/>
                            <a:t>Cl)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3.3463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0.0008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0.0020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0.0041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0.0068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45122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R (</a:t>
                          </a:r>
                          <a:r>
                            <a:rPr lang="en-US" baseline="30000" dirty="0"/>
                            <a:t>37</a:t>
                          </a:r>
                          <a:r>
                            <a:rPr lang="en-US" dirty="0"/>
                            <a:t>Cl) - R (</a:t>
                          </a:r>
                          <a:r>
                            <a:rPr lang="en-US" baseline="30000" dirty="0"/>
                            <a:t>35</a:t>
                          </a:r>
                          <a:r>
                            <a:rPr lang="en-US" dirty="0"/>
                            <a:t>Cl)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0.0113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0.0006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0.0007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0.0013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0.0026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07653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⟨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⟩</m:t>
                                </m:r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0.0755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0.0039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0.0049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0.0086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0.0175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9312506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F928156C-FFE8-B495-4EC1-88C086CAFB73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975150832"/>
                  </p:ext>
                </p:extLst>
              </p:nvPr>
            </p:nvGraphicFramePr>
            <p:xfrm>
              <a:off x="900000" y="1866446"/>
              <a:ext cx="9581570" cy="187267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57136">
                      <a:extLst>
                        <a:ext uri="{9D8B030D-6E8A-4147-A177-3AD203B41FA5}">
                          <a16:colId xmlns:a16="http://schemas.microsoft.com/office/drawing/2014/main" val="966192979"/>
                        </a:ext>
                      </a:extLst>
                    </a:gridCol>
                    <a:gridCol w="1036722">
                      <a:extLst>
                        <a:ext uri="{9D8B030D-6E8A-4147-A177-3AD203B41FA5}">
                          <a16:colId xmlns:a16="http://schemas.microsoft.com/office/drawing/2014/main" val="3516337697"/>
                        </a:ext>
                      </a:extLst>
                    </a:gridCol>
                    <a:gridCol w="1596928">
                      <a:extLst>
                        <a:ext uri="{9D8B030D-6E8A-4147-A177-3AD203B41FA5}">
                          <a16:colId xmlns:a16="http://schemas.microsoft.com/office/drawing/2014/main" val="1244511295"/>
                        </a:ext>
                      </a:extLst>
                    </a:gridCol>
                    <a:gridCol w="1596928">
                      <a:extLst>
                        <a:ext uri="{9D8B030D-6E8A-4147-A177-3AD203B41FA5}">
                          <a16:colId xmlns:a16="http://schemas.microsoft.com/office/drawing/2014/main" val="2114444263"/>
                        </a:ext>
                      </a:extLst>
                    </a:gridCol>
                    <a:gridCol w="1596928">
                      <a:extLst>
                        <a:ext uri="{9D8B030D-6E8A-4147-A177-3AD203B41FA5}">
                          <a16:colId xmlns:a16="http://schemas.microsoft.com/office/drawing/2014/main" val="2271784177"/>
                        </a:ext>
                      </a:extLst>
                    </a:gridCol>
                    <a:gridCol w="1596928">
                      <a:extLst>
                        <a:ext uri="{9D8B030D-6E8A-4147-A177-3AD203B41FA5}">
                          <a16:colId xmlns:a16="http://schemas.microsoft.com/office/drawing/2014/main" val="718441998"/>
                        </a:ext>
                      </a:extLst>
                    </a:gridCol>
                  </a:tblGrid>
                  <a:tr h="3893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Radius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Value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2"/>
                          <a:stretch>
                            <a:fillRect l="-199620" t="-7813" r="-300380" b="-4046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2"/>
                          <a:stretch>
                            <a:fillRect l="-300763" t="-7813" r="-201527" b="-4046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2"/>
                          <a:stretch>
                            <a:fillRect l="-400763" t="-7813" r="-101527" b="-4046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2"/>
                          <a:stretch>
                            <a:fillRect l="-500763" t="-7813" r="-1527" b="-4046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8547884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R (</a:t>
                          </a:r>
                          <a:r>
                            <a:rPr lang="en-US" baseline="30000" dirty="0"/>
                            <a:t>35</a:t>
                          </a:r>
                          <a:r>
                            <a:rPr lang="en-US" dirty="0"/>
                            <a:t>Cl)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3.3358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0.0005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0.0020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0.0041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0.0065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30237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R (</a:t>
                          </a:r>
                          <a:r>
                            <a:rPr lang="en-US" baseline="30000" dirty="0"/>
                            <a:t>37</a:t>
                          </a:r>
                          <a:r>
                            <a:rPr lang="en-US" dirty="0"/>
                            <a:t>Cl)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3.3463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0.0008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0.0020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0.0041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0.0068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45122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R (</a:t>
                          </a:r>
                          <a:r>
                            <a:rPr lang="en-US" baseline="30000" dirty="0"/>
                            <a:t>37</a:t>
                          </a:r>
                          <a:r>
                            <a:rPr lang="en-US" dirty="0"/>
                            <a:t>Cl) - R (</a:t>
                          </a:r>
                          <a:r>
                            <a:rPr lang="en-US" baseline="30000" dirty="0"/>
                            <a:t>35</a:t>
                          </a:r>
                          <a:r>
                            <a:rPr lang="en-US" dirty="0"/>
                            <a:t>Cl)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0.0113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0.0006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0.0007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0.0013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0.0026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07653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2"/>
                          <a:stretch>
                            <a:fillRect l="-282" t="-413115" r="-345480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0.0755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0.0039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0.0049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0.0086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0.0175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9312506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32EC635D-6441-5846-D9E6-DF31FF182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Radii of Cl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93CC22F-9C26-2166-8583-B8B3966FDB6A}"/>
                  </a:ext>
                </a:extLst>
              </p:cNvPr>
              <p:cNvSpPr txBox="1"/>
              <p:nvPr/>
            </p:nvSpPr>
            <p:spPr>
              <a:xfrm>
                <a:off x="1020536" y="4366234"/>
                <a:ext cx="723355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Literature: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R (</a:t>
                </a:r>
                <a:r>
                  <a:rPr lang="en-US" baseline="30000" dirty="0"/>
                  <a:t>35</a:t>
                </a:r>
                <a:r>
                  <a:rPr lang="en-US" dirty="0"/>
                  <a:t>Cl) = 3.388(15) </a:t>
                </a:r>
                <a:r>
                  <a:rPr lang="en-US" dirty="0">
                    <a:sym typeface="Wingdings" panose="05000000000000000000" pitchFamily="2" charset="2"/>
                  </a:rPr>
                  <a:t> ~3.5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𝜎</m:t>
                    </m:r>
                  </m:oMath>
                </a14:m>
                <a:r>
                  <a:rPr lang="en-US" dirty="0"/>
                  <a:t> too high (2.3x larger error)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R (</a:t>
                </a:r>
                <a:r>
                  <a:rPr lang="en-US" baseline="30000" dirty="0"/>
                  <a:t>37</a:t>
                </a:r>
                <a:r>
                  <a:rPr lang="en-US" dirty="0"/>
                  <a:t>Cl) = 3.384(15) </a:t>
                </a:r>
                <a:r>
                  <a:rPr lang="en-US" dirty="0">
                    <a:sym typeface="Wingdings" panose="05000000000000000000" pitchFamily="2" charset="2"/>
                  </a:rPr>
                  <a:t> ~2.5</a:t>
                </a:r>
                <a:r>
                  <a:rPr lang="en-US" b="0" dirty="0"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𝜎</m:t>
                    </m:r>
                  </m:oMath>
                </a14:m>
                <a:r>
                  <a:rPr lang="en-US" dirty="0"/>
                  <a:t> too high (2.2x larger error)</a:t>
                </a:r>
                <a:endParaRPr lang="en-BE" dirty="0"/>
              </a:p>
              <a:p>
                <a:endParaRPr lang="en-BE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93CC22F-9C26-2166-8583-B8B3966FDB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0536" y="4366234"/>
                <a:ext cx="7233557" cy="1200329"/>
              </a:xfrm>
              <a:prstGeom prst="rect">
                <a:avLst/>
              </a:prstGeom>
              <a:blipFill>
                <a:blip r:embed="rId3"/>
                <a:stretch>
                  <a:fillRect l="-674" t="-2538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EF9DA05F-124B-0560-8498-4512695A4688}"/>
              </a:ext>
            </a:extLst>
          </p:cNvPr>
          <p:cNvSpPr txBox="1"/>
          <p:nvPr/>
        </p:nvSpPr>
        <p:spPr>
          <a:xfrm>
            <a:off x="10556726" y="3092794"/>
            <a:ext cx="1948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Assuming 95% V2 correlation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7A90D5A5-8554-9183-060B-D5995B9FD79E}"/>
              </a:ext>
            </a:extLst>
          </p:cNvPr>
          <p:cNvSpPr/>
          <p:nvPr/>
        </p:nvSpPr>
        <p:spPr>
          <a:xfrm>
            <a:off x="10490034" y="3074004"/>
            <a:ext cx="133384" cy="646331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4366621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B77959-E6CD-DF21-3620-50464A7E10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0DE83A-5C16-FF76-9AB2-B4BC78693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954979F-7EBA-20C8-34BA-2482A18EB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14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83BCB261-9F75-72A8-97DD-81C762946564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900000" y="1866446"/>
              <a:ext cx="9581570" cy="187267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57136">
                      <a:extLst>
                        <a:ext uri="{9D8B030D-6E8A-4147-A177-3AD203B41FA5}">
                          <a16:colId xmlns:a16="http://schemas.microsoft.com/office/drawing/2014/main" val="966192979"/>
                        </a:ext>
                      </a:extLst>
                    </a:gridCol>
                    <a:gridCol w="1036722">
                      <a:extLst>
                        <a:ext uri="{9D8B030D-6E8A-4147-A177-3AD203B41FA5}">
                          <a16:colId xmlns:a16="http://schemas.microsoft.com/office/drawing/2014/main" val="3516337697"/>
                        </a:ext>
                      </a:extLst>
                    </a:gridCol>
                    <a:gridCol w="1596928">
                      <a:extLst>
                        <a:ext uri="{9D8B030D-6E8A-4147-A177-3AD203B41FA5}">
                          <a16:colId xmlns:a16="http://schemas.microsoft.com/office/drawing/2014/main" val="1244511295"/>
                        </a:ext>
                      </a:extLst>
                    </a:gridCol>
                    <a:gridCol w="1596928">
                      <a:extLst>
                        <a:ext uri="{9D8B030D-6E8A-4147-A177-3AD203B41FA5}">
                          <a16:colId xmlns:a16="http://schemas.microsoft.com/office/drawing/2014/main" val="2114444263"/>
                        </a:ext>
                      </a:extLst>
                    </a:gridCol>
                    <a:gridCol w="1596928">
                      <a:extLst>
                        <a:ext uri="{9D8B030D-6E8A-4147-A177-3AD203B41FA5}">
                          <a16:colId xmlns:a16="http://schemas.microsoft.com/office/drawing/2014/main" val="2271784177"/>
                        </a:ext>
                      </a:extLst>
                    </a:gridCol>
                    <a:gridCol w="1596928">
                      <a:extLst>
                        <a:ext uri="{9D8B030D-6E8A-4147-A177-3AD203B41FA5}">
                          <a16:colId xmlns:a16="http://schemas.microsoft.com/office/drawing/2014/main" val="718441998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Radius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Value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𝑬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𝑵𝑷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sSub>
                                      <m:sSubPr>
                                        <m:ctrlP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𝑽</m:t>
                                        </m:r>
                                      </m:e>
                                      <m:sub>
                                        <m:r>
                                          <a:rPr lang="en-US" b="1" i="1" smtClean="0">
                                            <a:latin typeface="Cambria Math" panose="02040503050406030204" pitchFamily="18" charset="0"/>
                                          </a:rPr>
                                          <m:t>𝟐</m:t>
                                        </m:r>
                                      </m:sub>
                                    </m:sSub>
                                  </m:sub>
                                </m:sSub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𝑻𝒐𝒕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8547884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R (</a:t>
                          </a:r>
                          <a:r>
                            <a:rPr lang="en-US" baseline="30000" dirty="0"/>
                            <a:t>35</a:t>
                          </a:r>
                          <a:r>
                            <a:rPr lang="en-US" dirty="0"/>
                            <a:t>Cl)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3.3358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0.0005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0.0020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0.0041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0.0065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30237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R (</a:t>
                          </a:r>
                          <a:r>
                            <a:rPr lang="en-US" baseline="30000" dirty="0"/>
                            <a:t>37</a:t>
                          </a:r>
                          <a:r>
                            <a:rPr lang="en-US" dirty="0"/>
                            <a:t>Cl)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3.3463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0.0008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0.0020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0.0041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0.0068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45122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R (</a:t>
                          </a:r>
                          <a:r>
                            <a:rPr lang="en-US" baseline="30000" dirty="0"/>
                            <a:t>37</a:t>
                          </a:r>
                          <a:r>
                            <a:rPr lang="en-US" dirty="0"/>
                            <a:t>Cl) - R (</a:t>
                          </a:r>
                          <a:r>
                            <a:rPr lang="en-US" baseline="30000" dirty="0"/>
                            <a:t>35</a:t>
                          </a:r>
                          <a:r>
                            <a:rPr lang="en-US" dirty="0"/>
                            <a:t>Cl)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0.0113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0.0006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0.0007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0.0013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0.0026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07653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𝛿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⟨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𝑟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⟩</m:t>
                                </m:r>
                              </m:oMath>
                            </m:oMathPara>
                          </a14:m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0.0755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0.0039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0.0049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0.0086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0.0175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93125063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Content Placeholder 6">
                <a:extLst>
                  <a:ext uri="{FF2B5EF4-FFF2-40B4-BE49-F238E27FC236}">
                    <a16:creationId xmlns:a16="http://schemas.microsoft.com/office/drawing/2014/main" id="{83BCB261-9F75-72A8-97DD-81C762946564}"/>
                  </a:ext>
                </a:extLst>
              </p:cNvPr>
              <p:cNvGraphicFramePr>
                <a:graphicFrameLocks noGrp="1"/>
              </p:cNvGraphicFramePr>
              <p:nvPr>
                <p:ph idx="1"/>
              </p:nvPr>
            </p:nvGraphicFramePr>
            <p:xfrm>
              <a:off x="900000" y="1866446"/>
              <a:ext cx="9581570" cy="187267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157136">
                      <a:extLst>
                        <a:ext uri="{9D8B030D-6E8A-4147-A177-3AD203B41FA5}">
                          <a16:colId xmlns:a16="http://schemas.microsoft.com/office/drawing/2014/main" val="966192979"/>
                        </a:ext>
                      </a:extLst>
                    </a:gridCol>
                    <a:gridCol w="1036722">
                      <a:extLst>
                        <a:ext uri="{9D8B030D-6E8A-4147-A177-3AD203B41FA5}">
                          <a16:colId xmlns:a16="http://schemas.microsoft.com/office/drawing/2014/main" val="3516337697"/>
                        </a:ext>
                      </a:extLst>
                    </a:gridCol>
                    <a:gridCol w="1596928">
                      <a:extLst>
                        <a:ext uri="{9D8B030D-6E8A-4147-A177-3AD203B41FA5}">
                          <a16:colId xmlns:a16="http://schemas.microsoft.com/office/drawing/2014/main" val="1244511295"/>
                        </a:ext>
                      </a:extLst>
                    </a:gridCol>
                    <a:gridCol w="1596928">
                      <a:extLst>
                        <a:ext uri="{9D8B030D-6E8A-4147-A177-3AD203B41FA5}">
                          <a16:colId xmlns:a16="http://schemas.microsoft.com/office/drawing/2014/main" val="2114444263"/>
                        </a:ext>
                      </a:extLst>
                    </a:gridCol>
                    <a:gridCol w="1596928">
                      <a:extLst>
                        <a:ext uri="{9D8B030D-6E8A-4147-A177-3AD203B41FA5}">
                          <a16:colId xmlns:a16="http://schemas.microsoft.com/office/drawing/2014/main" val="2271784177"/>
                        </a:ext>
                      </a:extLst>
                    </a:gridCol>
                    <a:gridCol w="1596928">
                      <a:extLst>
                        <a:ext uri="{9D8B030D-6E8A-4147-A177-3AD203B41FA5}">
                          <a16:colId xmlns:a16="http://schemas.microsoft.com/office/drawing/2014/main" val="718441998"/>
                        </a:ext>
                      </a:extLst>
                    </a:gridCol>
                  </a:tblGrid>
                  <a:tr h="389319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Radius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Value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2"/>
                          <a:stretch>
                            <a:fillRect l="-199620" t="-7813" r="-300380" b="-4046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2"/>
                          <a:stretch>
                            <a:fillRect l="-300763" t="-7813" r="-201527" b="-4046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2"/>
                          <a:stretch>
                            <a:fillRect l="-400763" t="-7813" r="-101527" b="-40468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2"/>
                          <a:stretch>
                            <a:fillRect l="-500763" t="-7813" r="-1527" b="-40468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8547884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R (</a:t>
                          </a:r>
                          <a:r>
                            <a:rPr lang="en-US" baseline="30000" dirty="0"/>
                            <a:t>35</a:t>
                          </a:r>
                          <a:r>
                            <a:rPr lang="en-US" dirty="0"/>
                            <a:t>Cl)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3.3358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0.0005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0.0020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0.0041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0.0065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130237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R (</a:t>
                          </a:r>
                          <a:r>
                            <a:rPr lang="en-US" baseline="30000" dirty="0"/>
                            <a:t>37</a:t>
                          </a:r>
                          <a:r>
                            <a:rPr lang="en-US" dirty="0"/>
                            <a:t>Cl)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3.3463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0.0008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0.0020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0.0041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0.0068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451225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dirty="0"/>
                            <a:t>R (</a:t>
                          </a:r>
                          <a:r>
                            <a:rPr lang="en-US" baseline="30000" dirty="0"/>
                            <a:t>37</a:t>
                          </a:r>
                          <a:r>
                            <a:rPr lang="en-US" dirty="0"/>
                            <a:t>Cl) - R (</a:t>
                          </a:r>
                          <a:r>
                            <a:rPr lang="en-US" baseline="30000" dirty="0"/>
                            <a:t>35</a:t>
                          </a:r>
                          <a:r>
                            <a:rPr lang="en-US" dirty="0"/>
                            <a:t>Cl)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0.0113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0.0006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0.0007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0.0013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0.0026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07653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2"/>
                          <a:stretch>
                            <a:fillRect l="-282" t="-413115" r="-345480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0.0755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0.0039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0.0049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0.0086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0.0175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9312506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itle 5">
            <a:extLst>
              <a:ext uri="{FF2B5EF4-FFF2-40B4-BE49-F238E27FC236}">
                <a16:creationId xmlns:a16="http://schemas.microsoft.com/office/drawing/2014/main" id="{27DB0E9B-227F-ACBC-8998-385062630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Radii of Cl</a:t>
            </a:r>
            <a:endParaRPr lang="en-B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2098C6E-2D69-EEAD-9375-EB9C688F2634}"/>
                  </a:ext>
                </a:extLst>
              </p:cNvPr>
              <p:cNvSpPr txBox="1"/>
              <p:nvPr/>
            </p:nvSpPr>
            <p:spPr>
              <a:xfrm>
                <a:off x="1020536" y="4366234"/>
                <a:ext cx="723355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Literature: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R (</a:t>
                </a:r>
                <a:r>
                  <a:rPr lang="en-US" baseline="30000" dirty="0"/>
                  <a:t>35</a:t>
                </a:r>
                <a:r>
                  <a:rPr lang="en-US" dirty="0"/>
                  <a:t>Cl) = 3.388(15) </a:t>
                </a:r>
                <a:r>
                  <a:rPr lang="en-US" dirty="0">
                    <a:sym typeface="Wingdings" panose="05000000000000000000" pitchFamily="2" charset="2"/>
                  </a:rPr>
                  <a:t> ~3.5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𝜎</m:t>
                    </m:r>
                  </m:oMath>
                </a14:m>
                <a:r>
                  <a:rPr lang="en-US" dirty="0"/>
                  <a:t> too high (2.3x larger error)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/>
                  <a:t>R (</a:t>
                </a:r>
                <a:r>
                  <a:rPr lang="en-US" baseline="30000" dirty="0"/>
                  <a:t>37</a:t>
                </a:r>
                <a:r>
                  <a:rPr lang="en-US" dirty="0"/>
                  <a:t>Cl) = 3.384(15) </a:t>
                </a:r>
                <a:r>
                  <a:rPr lang="en-US" dirty="0">
                    <a:sym typeface="Wingdings" panose="05000000000000000000" pitchFamily="2" charset="2"/>
                  </a:rPr>
                  <a:t> ~2.5</a:t>
                </a:r>
                <a:r>
                  <a:rPr lang="en-US" b="0" dirty="0"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𝜎</m:t>
                    </m:r>
                  </m:oMath>
                </a14:m>
                <a:r>
                  <a:rPr lang="en-US" dirty="0"/>
                  <a:t> too high (2.2x larger error)</a:t>
                </a:r>
                <a:endParaRPr lang="en-BE" dirty="0"/>
              </a:p>
              <a:p>
                <a:endParaRPr lang="en-BE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32098C6E-2D69-EEAD-9375-EB9C688F26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0536" y="4366234"/>
                <a:ext cx="7233557" cy="1200329"/>
              </a:xfrm>
              <a:prstGeom prst="rect">
                <a:avLst/>
              </a:prstGeom>
              <a:blipFill>
                <a:blip r:embed="rId3"/>
                <a:stretch>
                  <a:fillRect l="-674" t="-2538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ircle: Hollow 8">
            <a:extLst>
              <a:ext uri="{FF2B5EF4-FFF2-40B4-BE49-F238E27FC236}">
                <a16:creationId xmlns:a16="http://schemas.microsoft.com/office/drawing/2014/main" id="{DEBE683F-2AA9-FE51-95D7-CDE503734204}"/>
              </a:ext>
            </a:extLst>
          </p:cNvPr>
          <p:cNvSpPr/>
          <p:nvPr/>
        </p:nvSpPr>
        <p:spPr>
          <a:xfrm>
            <a:off x="7184571" y="1592036"/>
            <a:ext cx="1934936" cy="2628900"/>
          </a:xfrm>
          <a:prstGeom prst="donut">
            <a:avLst>
              <a:gd name="adj" fmla="val 430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BE">
              <a:solidFill>
                <a:schemeClr val="tx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8DBD03-FB11-2EC5-46BA-64754BD573A8}"/>
              </a:ext>
            </a:extLst>
          </p:cNvPr>
          <p:cNvSpPr txBox="1"/>
          <p:nvPr/>
        </p:nvSpPr>
        <p:spPr>
          <a:xfrm>
            <a:off x="9559800" y="3829911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X10 improvement on literature</a:t>
            </a:r>
            <a:endParaRPr lang="en-BE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48114E1F-A6F6-6DEB-97C5-6BFCC1B6FE1E}"/>
              </a:ext>
            </a:extLst>
          </p:cNvPr>
          <p:cNvCxnSpPr>
            <a:cxnSpLocks/>
          </p:cNvCxnSpPr>
          <p:nvPr/>
        </p:nvCxnSpPr>
        <p:spPr>
          <a:xfrm flipH="1" flipV="1">
            <a:off x="9788002" y="3666077"/>
            <a:ext cx="138214" cy="2368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Brace 11">
            <a:extLst>
              <a:ext uri="{FF2B5EF4-FFF2-40B4-BE49-F238E27FC236}">
                <a16:creationId xmlns:a16="http://schemas.microsoft.com/office/drawing/2014/main" id="{65009992-CFB9-7D61-4AD4-2AE265043DC5}"/>
              </a:ext>
            </a:extLst>
          </p:cNvPr>
          <p:cNvSpPr/>
          <p:nvPr/>
        </p:nvSpPr>
        <p:spPr>
          <a:xfrm>
            <a:off x="10490034" y="3061478"/>
            <a:ext cx="133384" cy="646331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5120C2-B4E0-C790-4172-D89A1B3E7F05}"/>
              </a:ext>
            </a:extLst>
          </p:cNvPr>
          <p:cNvSpPr txBox="1"/>
          <p:nvPr/>
        </p:nvSpPr>
        <p:spPr>
          <a:xfrm>
            <a:off x="10556726" y="3092794"/>
            <a:ext cx="19483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Assuming 95% V2 correlation</a:t>
            </a:r>
            <a:endParaRPr lang="en-B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2736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F0F2CF6-A997-C141-36CA-69C5C027E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D921AEE-137D-3CCD-24D8-B80A9506A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15</a:t>
            </a:fld>
            <a:endParaRPr lang="nl-NL"/>
          </a:p>
        </p:txBody>
      </p:sp>
      <p:pic>
        <p:nvPicPr>
          <p:cNvPr id="8" name="Content Placeholder 7" descr="A graph with numbers and symbols&#10;&#10;AI-generated content may be incorrect.">
            <a:extLst>
              <a:ext uri="{FF2B5EF4-FFF2-40B4-BE49-F238E27FC236}">
                <a16:creationId xmlns:a16="http://schemas.microsoft.com/office/drawing/2014/main" id="{A9FACEB4-3681-B2E7-5E0D-6AC4BCE42E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6263" y="1863130"/>
            <a:ext cx="5399087" cy="4049315"/>
          </a:xfrm>
        </p:spPr>
      </p:pic>
      <p:pic>
        <p:nvPicPr>
          <p:cNvPr id="10" name="Content Placeholder 9" descr="A graph with numbers and symbols&#10;&#10;AI-generated content may be incorrect.">
            <a:extLst>
              <a:ext uri="{FF2B5EF4-FFF2-40B4-BE49-F238E27FC236}">
                <a16:creationId xmlns:a16="http://schemas.microsoft.com/office/drawing/2014/main" id="{00422FA6-90CC-6580-05B9-1157357D8489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216650" y="1862535"/>
            <a:ext cx="5400675" cy="4050506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58562A2D-9097-3DD1-52D2-D938DE603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those preliminary radii make sense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804562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3B0389-A4AF-DF3B-8882-DF35DA04C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F333670-86B3-9CDC-3F8A-137D346D0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16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8F9299ED-9B53-13E1-B6B8-EE4954E1D71B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from DFT nuclear theory</a:t>
                </a:r>
                <a:endParaRPr lang="en-BE" dirty="0"/>
              </a:p>
            </p:txBody>
          </p:sp>
        </mc:Choice>
        <mc:Fallback xmlns="">
          <p:sp>
            <p:nvSpPr>
              <p:cNvPr id="6" name="Title 5">
                <a:extLst>
                  <a:ext uri="{FF2B5EF4-FFF2-40B4-BE49-F238E27FC236}">
                    <a16:creationId xmlns:a16="http://schemas.microsoft.com/office/drawing/2014/main" id="{8F9299ED-9B53-13E1-B6B8-EE4954E1D7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317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>
            <a:extLst>
              <a:ext uri="{FF2B5EF4-FFF2-40B4-BE49-F238E27FC236}">
                <a16:creationId xmlns:a16="http://schemas.microsoft.com/office/drawing/2014/main" id="{B4F53A62-B6A5-E83E-32DC-C227704FA22F}"/>
              </a:ext>
            </a:extLst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650" y="1674861"/>
            <a:ext cx="5400675" cy="4425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7E826438-759C-E39D-C0C7-80A4E5B8BC2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3" y="1675512"/>
            <a:ext cx="5399087" cy="4424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A41EC4-7245-0B40-E4B2-78DD5DECBF80}"/>
                  </a:ext>
                </a:extLst>
              </p:cNvPr>
              <p:cNvSpPr txBox="1"/>
              <p:nvPr/>
            </p:nvSpPr>
            <p:spPr>
              <a:xfrm>
                <a:off x="2711885" y="1332283"/>
                <a:ext cx="1459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=1.8</m:t>
                      </m:r>
                    </m:oMath>
                  </m:oMathPara>
                </a14:m>
                <a:endParaRPr lang="en-BE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4A41EC4-7245-0B40-E4B2-78DD5DECBF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11885" y="1332283"/>
                <a:ext cx="1459282" cy="369332"/>
              </a:xfrm>
              <a:prstGeom prst="rect">
                <a:avLst/>
              </a:prstGeom>
              <a:blipFill>
                <a:blip r:embed="rId5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B1B4371-5C4A-0091-1B7B-A21271ADB1F5}"/>
                  </a:ext>
                </a:extLst>
              </p:cNvPr>
              <p:cNvSpPr txBox="1"/>
              <p:nvPr/>
            </p:nvSpPr>
            <p:spPr>
              <a:xfrm>
                <a:off x="8530200" y="1332283"/>
                <a:ext cx="145928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=3.7</m:t>
                      </m:r>
                    </m:oMath>
                  </m:oMathPara>
                </a14:m>
                <a:endParaRPr lang="en-BE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B1B4371-5C4A-0091-1B7B-A21271ADB1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0200" y="1332283"/>
                <a:ext cx="1459282" cy="369332"/>
              </a:xfrm>
              <a:prstGeom prst="rect">
                <a:avLst/>
              </a:prstGeom>
              <a:blipFill>
                <a:blip r:embed="rId6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02105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37BBED-C7F6-8ADB-9C04-022BF8B414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now: some test cases</a:t>
            </a:r>
          </a:p>
          <a:p>
            <a:endParaRPr lang="en-US" dirty="0"/>
          </a:p>
          <a:p>
            <a:endParaRPr lang="en-B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EE4BCA-6215-1C7D-5344-6AE435136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75DD17-8B56-1481-E598-7C659A118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17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8CBB98D2-5AE2-AE42-8869-1534D942630D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from DFT nuclear theory</a:t>
                </a:r>
                <a:endParaRPr lang="en-BE" dirty="0"/>
              </a:p>
            </p:txBody>
          </p:sp>
        </mc:Choice>
        <mc:Fallback xmlns="">
          <p:sp>
            <p:nvSpPr>
              <p:cNvPr id="5" name="Title 4">
                <a:extLst>
                  <a:ext uri="{FF2B5EF4-FFF2-40B4-BE49-F238E27FC236}">
                    <a16:creationId xmlns:a16="http://schemas.microsoft.com/office/drawing/2014/main" id="{8CBB98D2-5AE2-AE42-8869-1534D942630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b="-3175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524403A6-8E85-3DB4-E863-2BC9981DA6E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7179182"/>
                  </p:ext>
                </p:extLst>
              </p:nvPr>
            </p:nvGraphicFramePr>
            <p:xfrm>
              <a:off x="576000" y="3053064"/>
              <a:ext cx="8850995" cy="2494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11350">
                      <a:extLst>
                        <a:ext uri="{9D8B030D-6E8A-4147-A177-3AD203B41FA5}">
                          <a16:colId xmlns:a16="http://schemas.microsoft.com/office/drawing/2014/main" val="2196996219"/>
                        </a:ext>
                      </a:extLst>
                    </a:gridCol>
                    <a:gridCol w="1629048">
                      <a:extLst>
                        <a:ext uri="{9D8B030D-6E8A-4147-A177-3AD203B41FA5}">
                          <a16:colId xmlns:a16="http://schemas.microsoft.com/office/drawing/2014/main" val="3134294807"/>
                        </a:ext>
                      </a:extLst>
                    </a:gridCol>
                    <a:gridCol w="1770199">
                      <a:extLst>
                        <a:ext uri="{9D8B030D-6E8A-4147-A177-3AD203B41FA5}">
                          <a16:colId xmlns:a16="http://schemas.microsoft.com/office/drawing/2014/main" val="1527382821"/>
                        </a:ext>
                      </a:extLst>
                    </a:gridCol>
                    <a:gridCol w="1770199">
                      <a:extLst>
                        <a:ext uri="{9D8B030D-6E8A-4147-A177-3AD203B41FA5}">
                          <a16:colId xmlns:a16="http://schemas.microsoft.com/office/drawing/2014/main" val="876829957"/>
                        </a:ext>
                      </a:extLst>
                    </a:gridCol>
                    <a:gridCol w="1770199">
                      <a:extLst>
                        <a:ext uri="{9D8B030D-6E8A-4147-A177-3AD203B41FA5}">
                          <a16:colId xmlns:a16="http://schemas.microsoft.com/office/drawing/2014/main" val="1329049129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Isotope (measurement)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(BSkG2) (1e-4)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(BSkG3)</a:t>
                          </a:r>
                          <a:endParaRPr lang="en-BE" dirty="0"/>
                        </a:p>
                        <a:p>
                          <a:pPr algn="ctr"/>
                          <a:r>
                            <a:rPr lang="en-US" dirty="0"/>
                            <a:t>(1e-4)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dirty="0"/>
                            <a:t>(BSkG4)</a:t>
                          </a:r>
                          <a:endParaRPr lang="en-BE" dirty="0"/>
                        </a:p>
                        <a:p>
                          <a:pPr algn="ctr"/>
                          <a:r>
                            <a:rPr lang="en-US" dirty="0"/>
                            <a:t>(1e-4)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</a:rPr>
                                  <m:t>𝜹</m:t>
                                </m:r>
                                <m:sSub>
                                  <m:sSub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𝑽</m:t>
                                    </m:r>
                                  </m:e>
                                  <m:sub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𝟐</m:t>
                                    </m:r>
                                  </m:sub>
                                </m:sSub>
                                <m:d>
                                  <m:dPr>
                                    <m:ctrlP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1" i="1" smtClean="0">
                                        <a:latin typeface="Cambria Math" panose="02040503050406030204" pitchFamily="18" charset="0"/>
                                      </a:rPr>
                                      <m:t>𝑬𝒙𝒑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b="1" dirty="0"/>
                        </a:p>
                        <a:p>
                          <a:pPr algn="ctr"/>
                          <a:r>
                            <a:rPr lang="en-US" dirty="0"/>
                            <a:t> (1e-4)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68939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40</a:t>
                          </a:r>
                          <a:r>
                            <a:rPr lang="en-US" dirty="0"/>
                            <a:t>Ar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-7.7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-3.4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-2.5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02150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30000" dirty="0"/>
                            <a:t>40</a:t>
                          </a:r>
                          <a:r>
                            <a:rPr lang="en-US" baseline="0" dirty="0"/>
                            <a:t>Ca (Si73)</a:t>
                          </a:r>
                          <a:endParaRPr lang="en-BE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-12.6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-7.9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-7.8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8.2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721495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30000" dirty="0"/>
                            <a:t>40</a:t>
                          </a:r>
                          <a:r>
                            <a:rPr lang="en-US" baseline="0" dirty="0"/>
                            <a:t>Ca (Em83b)</a:t>
                          </a:r>
                          <a:endParaRPr lang="en-BE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4.4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9.1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9.1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8.2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90889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30000" dirty="0"/>
                            <a:t>48</a:t>
                          </a:r>
                          <a:r>
                            <a:rPr lang="en-US" baseline="0" dirty="0"/>
                            <a:t>Ca (Em83b)</a:t>
                          </a:r>
                          <a:endParaRPr lang="en-BE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4.0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9.9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9.4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8.7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64238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30000" dirty="0"/>
                            <a:t>30</a:t>
                          </a:r>
                          <a:r>
                            <a:rPr lang="en-US" baseline="0" dirty="0"/>
                            <a:t>Si (Mi82+)</a:t>
                          </a:r>
                          <a:endParaRPr lang="en-BE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-8.9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-3.5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-3.1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16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5316186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>
                <a:extLst>
                  <a:ext uri="{FF2B5EF4-FFF2-40B4-BE49-F238E27FC236}">
                    <a16:creationId xmlns:a16="http://schemas.microsoft.com/office/drawing/2014/main" id="{524403A6-8E85-3DB4-E863-2BC9981DA6E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97179182"/>
                  </p:ext>
                </p:extLst>
              </p:nvPr>
            </p:nvGraphicFramePr>
            <p:xfrm>
              <a:off x="576000" y="3053064"/>
              <a:ext cx="8850995" cy="24942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11350">
                      <a:extLst>
                        <a:ext uri="{9D8B030D-6E8A-4147-A177-3AD203B41FA5}">
                          <a16:colId xmlns:a16="http://schemas.microsoft.com/office/drawing/2014/main" val="2196996219"/>
                        </a:ext>
                      </a:extLst>
                    </a:gridCol>
                    <a:gridCol w="1629048">
                      <a:extLst>
                        <a:ext uri="{9D8B030D-6E8A-4147-A177-3AD203B41FA5}">
                          <a16:colId xmlns:a16="http://schemas.microsoft.com/office/drawing/2014/main" val="3134294807"/>
                        </a:ext>
                      </a:extLst>
                    </a:gridCol>
                    <a:gridCol w="1770199">
                      <a:extLst>
                        <a:ext uri="{9D8B030D-6E8A-4147-A177-3AD203B41FA5}">
                          <a16:colId xmlns:a16="http://schemas.microsoft.com/office/drawing/2014/main" val="1527382821"/>
                        </a:ext>
                      </a:extLst>
                    </a:gridCol>
                    <a:gridCol w="1770199">
                      <a:extLst>
                        <a:ext uri="{9D8B030D-6E8A-4147-A177-3AD203B41FA5}">
                          <a16:colId xmlns:a16="http://schemas.microsoft.com/office/drawing/2014/main" val="876829957"/>
                        </a:ext>
                      </a:extLst>
                    </a:gridCol>
                    <a:gridCol w="1770199">
                      <a:extLst>
                        <a:ext uri="{9D8B030D-6E8A-4147-A177-3AD203B41FA5}">
                          <a16:colId xmlns:a16="http://schemas.microsoft.com/office/drawing/2014/main" val="1329049129"/>
                        </a:ext>
                      </a:extLst>
                    </a:gridCol>
                  </a:tblGrid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Isotope (measurement)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117978" t="-4762" r="-328090" b="-3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200000" t="-4762" r="-201031" b="-3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301034" t="-4762" r="-101724" b="-30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BE"/>
                        </a:p>
                      </a:txBody>
                      <a:tcPr>
                        <a:blipFill>
                          <a:blip r:embed="rId3"/>
                          <a:stretch>
                            <a:fillRect l="-399656" t="-4762" r="-1375" b="-30476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1868939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baseline="30000" dirty="0"/>
                            <a:t>40</a:t>
                          </a:r>
                          <a:r>
                            <a:rPr lang="en-US" dirty="0"/>
                            <a:t>Ar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-7.7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-3.4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-2.5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15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1802150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30000" dirty="0"/>
                            <a:t>40</a:t>
                          </a:r>
                          <a:r>
                            <a:rPr lang="en-US" baseline="0" dirty="0"/>
                            <a:t>Ca (Si73)</a:t>
                          </a:r>
                          <a:endParaRPr lang="en-BE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-12.6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-7.9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-7.8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8.2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7214952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30000" dirty="0"/>
                            <a:t>40</a:t>
                          </a:r>
                          <a:r>
                            <a:rPr lang="en-US" baseline="0" dirty="0"/>
                            <a:t>Ca (Em83b)</a:t>
                          </a:r>
                          <a:endParaRPr lang="en-BE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4.4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9.1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9.1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8.2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790889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30000" dirty="0"/>
                            <a:t>48</a:t>
                          </a:r>
                          <a:r>
                            <a:rPr lang="en-US" baseline="0" dirty="0"/>
                            <a:t>Ca (Em83b)</a:t>
                          </a:r>
                          <a:endParaRPr lang="en-BE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4.0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9.9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9.4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8.7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64238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baseline="30000" dirty="0"/>
                            <a:t>30</a:t>
                          </a:r>
                          <a:r>
                            <a:rPr lang="en-US" baseline="0" dirty="0"/>
                            <a:t>Si (Mi82+)</a:t>
                          </a:r>
                          <a:endParaRPr lang="en-BE" baseline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-8.9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-3.5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dirty="0"/>
                            <a:t>-3.1</a:t>
                          </a:r>
                          <a:endParaRPr lang="en-B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/>
                            <a:t>16</a:t>
                          </a:r>
                          <a:endParaRPr lang="en-BE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53161866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3176BDB-96F5-DC79-AB52-3AB54BB1E44B}"/>
                  </a:ext>
                </a:extLst>
              </p:cNvPr>
              <p:cNvSpPr txBox="1"/>
              <p:nvPr/>
            </p:nvSpPr>
            <p:spPr>
              <a:xfrm>
                <a:off x="3516085" y="2386768"/>
                <a:ext cx="31985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𝐸𝑥𝑝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𝐷𝐹𝑇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BE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33176BDB-96F5-DC79-AB52-3AB54BB1E4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16085" y="2386768"/>
                <a:ext cx="3198587" cy="369332"/>
              </a:xfrm>
              <a:prstGeom prst="rect">
                <a:avLst/>
              </a:prstGeom>
              <a:blipFill>
                <a:blip r:embed="rId4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4825C12B-A324-9B54-3CEB-C8BDB01A37A0}"/>
              </a:ext>
            </a:extLst>
          </p:cNvPr>
          <p:cNvSpPr txBox="1"/>
          <p:nvPr/>
        </p:nvSpPr>
        <p:spPr>
          <a:xfrm>
            <a:off x="7241721" y="2316733"/>
            <a:ext cx="4163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Very good agreement! Equivalent to high q scattering experiment?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2CECD939-54CB-B238-469A-3B8261B08B70}"/>
              </a:ext>
            </a:extLst>
          </p:cNvPr>
          <p:cNvSpPr/>
          <p:nvPr/>
        </p:nvSpPr>
        <p:spPr>
          <a:xfrm>
            <a:off x="9426995" y="4490357"/>
            <a:ext cx="133384" cy="646331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E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13BB02-6B31-8974-607C-51D3EDCF3A30}"/>
              </a:ext>
            </a:extLst>
          </p:cNvPr>
          <p:cNvSpPr txBox="1"/>
          <p:nvPr/>
        </p:nvSpPr>
        <p:spPr>
          <a:xfrm>
            <a:off x="9560379" y="4490356"/>
            <a:ext cx="24217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Differences better than absolutes</a:t>
            </a:r>
            <a:endParaRPr lang="en-BE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3717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10" name="Tijdelijke aanduiding voor afbeelding 9"/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en-BE"/>
          </a:p>
        </p:txBody>
      </p:sp>
    </p:spTree>
    <p:extLst>
      <p:ext uri="{BB962C8B-B14F-4D97-AF65-F5344CB8AC3E}">
        <p14:creationId xmlns:p14="http://schemas.microsoft.com/office/powerpoint/2010/main" val="362829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194927-6FEE-C267-D6E5-78810E4BDC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1218E26-0D4F-60ED-A8AF-49B39481310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QED from Paul: Only </a:t>
                </a:r>
                <a:r>
                  <a:rPr lang="en-US" baseline="30000" dirty="0"/>
                  <a:t>41</a:t>
                </a:r>
                <a:r>
                  <a:rPr lang="en-US" dirty="0"/>
                  <a:t>K left</a:t>
                </a:r>
              </a:p>
              <a:p>
                <a:endParaRPr lang="en-US" dirty="0"/>
              </a:p>
              <a:p>
                <a:r>
                  <a:rPr lang="en-US" dirty="0"/>
                  <a:t>Konstantin is working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>
                    <a:sym typeface="Wingdings" panose="05000000000000000000" pitchFamily="2" charset="2"/>
                  </a:rPr>
                  <a:t> I will do a </a:t>
                </a:r>
                <a:r>
                  <a:rPr lang="en-US" dirty="0" err="1">
                    <a:sym typeface="Wingdings" panose="05000000000000000000" pitchFamily="2" charset="2"/>
                  </a:rPr>
                  <a:t>mudirac</a:t>
                </a:r>
                <a:r>
                  <a:rPr lang="en-US" dirty="0">
                    <a:sym typeface="Wingdings" panose="05000000000000000000" pitchFamily="2" charset="2"/>
                  </a:rPr>
                  <a:t> test after this</a:t>
                </a:r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r>
                  <a:rPr lang="en-US" dirty="0">
                    <a:sym typeface="Wingdings" panose="05000000000000000000" pitchFamily="2" charset="2"/>
                  </a:rPr>
                  <a:t>Misha finished his nucleon polarization  Uncertainty treatment agreed upon</a:t>
                </a:r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r>
                  <a:rPr lang="en-US" dirty="0">
                    <a:sym typeface="Wingdings" panose="05000000000000000000" pitchFamily="2" charset="2"/>
                  </a:rPr>
                  <a:t>Igor is wrapping up his nuclear polarization  Uncertainty treatment agreed upon</a:t>
                </a:r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r>
                  <a:rPr lang="en-US" dirty="0">
                    <a:sym typeface="Wingdings" panose="05000000000000000000" pitchFamily="2" charset="2"/>
                  </a:rPr>
                  <a:t>Natalia is checking 1s and 2s electron screening</a:t>
                </a:r>
              </a:p>
              <a:p>
                <a:endParaRPr lang="en-US" dirty="0">
                  <a:sym typeface="Wingdings" panose="05000000000000000000" pitchFamily="2" charset="2"/>
                </a:endParaRPr>
              </a:p>
              <a:p>
                <a:r>
                  <a:rPr lang="en-US" dirty="0">
                    <a:sym typeface="Wingdings" panose="05000000000000000000" pitchFamily="2" charset="2"/>
                  </a:rPr>
                  <a:t>Wouter and Pepijn are giving me charge distributions for V</a:t>
                </a:r>
                <a:r>
                  <a:rPr lang="en-US" baseline="-25000" dirty="0">
                    <a:sym typeface="Wingdings" panose="05000000000000000000" pitchFamily="2" charset="2"/>
                  </a:rPr>
                  <a:t>2</a:t>
                </a:r>
                <a:endParaRPr lang="en-US" dirty="0">
                  <a:sym typeface="Wingdings" panose="05000000000000000000" pitchFamily="2" charset="2"/>
                </a:endParaRP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1218E26-0D4F-60ED-A8AF-49B3948131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07" t="-2322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79005C-B018-1443-2995-E7B8502C7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E478CE-1F57-E713-1039-09BA6CB95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2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65E561F1-40CA-FECE-0933-69F4F5FB1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Theory progress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335661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AF930FA-247A-86BC-ACB7-0881871D91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5350" y="2516585"/>
            <a:ext cx="11041062" cy="2535866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B66B19-D2D7-B467-D93B-F2CDA1BB7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75D8B4-1FE8-9436-CFE6-5F0E11320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3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2DA6352-4806-9BE2-9E87-D154CDBFD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QED from Paul</a:t>
            </a:r>
            <a:endParaRPr lang="en-BE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22D88DA-67CC-D4C4-6043-A16ED3FBADEE}"/>
              </a:ext>
            </a:extLst>
          </p:cNvPr>
          <p:cNvCxnSpPr/>
          <p:nvPr/>
        </p:nvCxnSpPr>
        <p:spPr>
          <a:xfrm>
            <a:off x="425302" y="2516585"/>
            <a:ext cx="0" cy="2535866"/>
          </a:xfrm>
          <a:prstGeom prst="straightConnector1">
            <a:avLst/>
          </a:prstGeom>
          <a:ln w="254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FFC6746-B7F6-662E-67DC-B59CB718E156}"/>
              </a:ext>
            </a:extLst>
          </p:cNvPr>
          <p:cNvCxnSpPr>
            <a:cxnSpLocks/>
          </p:cNvCxnSpPr>
          <p:nvPr/>
        </p:nvCxnSpPr>
        <p:spPr>
          <a:xfrm>
            <a:off x="3873357" y="2295939"/>
            <a:ext cx="7665973" cy="0"/>
          </a:xfrm>
          <a:prstGeom prst="straightConnector1">
            <a:avLst/>
          </a:prstGeom>
          <a:ln w="25400">
            <a:solidFill>
              <a:schemeClr val="bg2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B71E5DA-E524-0A26-468D-44A6751E2943}"/>
              </a:ext>
            </a:extLst>
          </p:cNvPr>
          <p:cNvSpPr txBox="1"/>
          <p:nvPr/>
        </p:nvSpPr>
        <p:spPr>
          <a:xfrm rot="16200000">
            <a:off x="-490114" y="3597505"/>
            <a:ext cx="1461499" cy="369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Rms radius</a:t>
            </a:r>
            <a:endParaRPr lang="en-BE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A729A91-05EB-4F01-D4B2-3B5D51AE2857}"/>
              </a:ext>
            </a:extLst>
          </p:cNvPr>
          <p:cNvSpPr txBox="1"/>
          <p:nvPr/>
        </p:nvSpPr>
        <p:spPr>
          <a:xfrm>
            <a:off x="4976784" y="1887044"/>
            <a:ext cx="223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QED contributions</a:t>
            </a:r>
            <a:endParaRPr lang="en-BE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D96286B-E1F4-2D54-2F34-26D7BF69ABFB}"/>
              </a:ext>
            </a:extLst>
          </p:cNvPr>
          <p:cNvSpPr txBox="1"/>
          <p:nvPr/>
        </p:nvSpPr>
        <p:spPr>
          <a:xfrm>
            <a:off x="11766412" y="2331919"/>
            <a:ext cx="449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…</a:t>
            </a:r>
            <a:endParaRPr lang="en-BE" dirty="0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1CCF9AC0-7E7C-A76D-D946-995A2D672B17}"/>
              </a:ext>
            </a:extLst>
          </p:cNvPr>
          <p:cNvSpPr/>
          <p:nvPr/>
        </p:nvSpPr>
        <p:spPr>
          <a:xfrm rot="5400000">
            <a:off x="4091783" y="4780959"/>
            <a:ext cx="202155" cy="698643"/>
          </a:xfrm>
          <a:prstGeom prst="rightBrace">
            <a:avLst>
              <a:gd name="adj1" fmla="val 8333"/>
              <a:gd name="adj2" fmla="val 47155"/>
            </a:avLst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E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D4AF948-6BDC-0CF2-AA54-D7C56F82A522}"/>
              </a:ext>
            </a:extLst>
          </p:cNvPr>
          <p:cNvSpPr txBox="1"/>
          <p:nvPr/>
        </p:nvSpPr>
        <p:spPr>
          <a:xfrm>
            <a:off x="3073644" y="5231358"/>
            <a:ext cx="2238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Only term with significant radius sensitivity</a:t>
            </a:r>
            <a:endParaRPr lang="en-BE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DC01B78-164F-5933-4799-35336A8A382C}"/>
              </a:ext>
            </a:extLst>
          </p:cNvPr>
          <p:cNvSpPr txBox="1"/>
          <p:nvPr/>
        </p:nvSpPr>
        <p:spPr>
          <a:xfrm>
            <a:off x="5802585" y="5273096"/>
            <a:ext cx="20002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Spread with radius ~ 1eV</a:t>
            </a:r>
            <a:endParaRPr lang="en-BE" dirty="0"/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588A0838-F269-63F4-F97F-88E1FCF1FC44}"/>
              </a:ext>
            </a:extLst>
          </p:cNvPr>
          <p:cNvSpPr/>
          <p:nvPr/>
        </p:nvSpPr>
        <p:spPr>
          <a:xfrm rot="5400000">
            <a:off x="6701633" y="4793325"/>
            <a:ext cx="202155" cy="698643"/>
          </a:xfrm>
          <a:prstGeom prst="rightBrace">
            <a:avLst>
              <a:gd name="adj1" fmla="val 8333"/>
              <a:gd name="adj2" fmla="val 47155"/>
            </a:avLst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BE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515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A0F3D9A-21FD-78E0-438D-FA401FA190B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QED from Paul: Transition energy as function of c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𝜌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1+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exp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⁡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func>
                                <m:func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b="0" i="0" smtClean="0">
                                      <a:latin typeface="Cambria Math" panose="02040503050406030204" pitchFamily="18" charset="0"/>
                                    </a:rPr>
                                    <m:t>ln</m:t>
                                  </m:r>
                                </m:fName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3 </m:t>
                                  </m:r>
                                </m:e>
                              </m:func>
                              <m:d>
                                <m:d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 −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2.3 </m:t>
                                      </m:r>
                                      <m:r>
                                        <a:rPr lang="en-US" b="0" i="1" smtClean="0">
                                          <a:latin typeface="Cambria Math" panose="02040503050406030204" pitchFamily="18" charset="0"/>
                                        </a:rPr>
                                        <m:t>𝑓𝑚</m:t>
                                      </m:r>
                                    </m:den>
                                  </m:f>
                                </m:e>
                              </m:d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Add NP (constant on top) and recoil correction (almost constant)</a:t>
                </a:r>
              </a:p>
              <a:p>
                <a:endParaRPr lang="en-US" dirty="0"/>
              </a:p>
              <a:p>
                <a:r>
                  <a:rPr lang="en-US" dirty="0"/>
                  <a:t>Calculate Barrett radius for all c:</a:t>
                </a:r>
              </a:p>
              <a:p>
                <a:pPr lvl="1"/>
                <a:r>
                  <a:rPr lang="en-US" dirty="0"/>
                  <a:t>Cutoff radius for integral?</a:t>
                </a:r>
              </a:p>
              <a:p>
                <a:pPr lvl="1"/>
                <a:r>
                  <a:rPr lang="en-US" dirty="0"/>
                  <a:t>Step size in r for Riemann sum?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What order polynomial to fit with?</a:t>
                </a:r>
                <a:endParaRPr lang="en-BE" dirty="0"/>
              </a:p>
            </p:txBody>
          </p:sp>
        </mc:Choice>
        <mc:Fallback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EA0F3D9A-21FD-78E0-438D-FA401FA190B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07" t="-2322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857E5C-16EB-69C8-B1D2-1DA3DB42E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4E7DE6-7E1C-4D24-A354-2AA0EDEE13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4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342D481-2B21-07BD-FF09-D9416D188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to do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34608739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B68C64E-08E5-294F-B616-31316CB75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ED637F3-35B9-226E-3784-450B8C7BB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5</a:t>
            </a:fld>
            <a:endParaRPr lang="nl-NL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A7D085F-FF38-12B1-63B2-FA402DEE820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Charge distribution drops of fast, but: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in Jacobian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for rms /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≈2.1</m:t>
                        </m:r>
                      </m:sup>
                    </m:sSup>
                  </m:oMath>
                </a14:m>
                <a:r>
                  <a:rPr lang="en-US" dirty="0"/>
                  <a:t> for Barrett</a:t>
                </a:r>
              </a:p>
              <a:p>
                <a:pPr lvl="1"/>
                <a:endParaRPr lang="en-US" dirty="0"/>
              </a:p>
              <a:p>
                <a:r>
                  <a:rPr lang="en-US" dirty="0"/>
                  <a:t>How far is far enough?</a:t>
                </a:r>
              </a:p>
              <a:p>
                <a:pPr lvl="1"/>
                <a:r>
                  <a:rPr lang="en-US" dirty="0"/>
                  <a:t>1e-7 precision at Max = 15 </a:t>
                </a:r>
                <a:r>
                  <a:rPr lang="en-US" dirty="0" err="1"/>
                  <a:t>fm</a:t>
                </a:r>
                <a:endParaRPr lang="en-US" dirty="0"/>
              </a:p>
              <a:p>
                <a:pPr lvl="1"/>
                <a:r>
                  <a:rPr lang="en-US" dirty="0"/>
                  <a:t>Complete crash around 20 </a:t>
                </a:r>
                <a:r>
                  <a:rPr lang="en-US" dirty="0" err="1"/>
                  <a:t>fm</a:t>
                </a:r>
                <a:endParaRPr lang="en-US" dirty="0"/>
              </a:p>
              <a:p>
                <a:pPr lvl="1"/>
                <a:r>
                  <a:rPr lang="en-US" dirty="0"/>
                  <a:t>Proceeded with 25 </a:t>
                </a:r>
                <a:r>
                  <a:rPr lang="en-US" dirty="0" err="1"/>
                  <a:t>fm</a:t>
                </a:r>
                <a:endParaRPr lang="en-US" dirty="0"/>
              </a:p>
              <a:p>
                <a:pPr lvl="1"/>
                <a:endParaRPr lang="en-BE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A7D085F-FF38-12B1-63B2-FA402DEE820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467" t="-956"/>
                </a:stretch>
              </a:blipFill>
            </p:spPr>
            <p:txBody>
              <a:bodyPr/>
              <a:lstStyle/>
              <a:p>
                <a:r>
                  <a:rPr lang="en-B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11701C2-9194-2BE4-2011-E904282B611F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6216650" y="1941523"/>
            <a:ext cx="5400675" cy="3892530"/>
          </a:xfr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FB56EF84-CD1D-9ECD-C1AA-C413A4A9D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Cutoff radius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9253424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FE56F36-DE59-9C64-268D-27E4E3DA9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6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C2F459-63D7-2B43-8B70-14492435E6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0 </a:t>
            </a:r>
            <a:r>
              <a:rPr lang="en-US" dirty="0">
                <a:sym typeface="Wingdings" panose="05000000000000000000" pitchFamily="2" charset="2"/>
              </a:rPr>
              <a:t> 25 </a:t>
            </a:r>
            <a:r>
              <a:rPr lang="en-US" dirty="0" err="1">
                <a:sym typeface="Wingdings" panose="05000000000000000000" pitchFamily="2" charset="2"/>
              </a:rPr>
              <a:t>fm</a:t>
            </a:r>
            <a:r>
              <a:rPr lang="en-US" dirty="0">
                <a:sym typeface="Wingdings" panose="05000000000000000000" pitchFamily="2" charset="2"/>
              </a:rPr>
              <a:t> with 1e-4 </a:t>
            </a:r>
            <a:r>
              <a:rPr lang="en-US" dirty="0" err="1">
                <a:sym typeface="Wingdings" panose="05000000000000000000" pitchFamily="2" charset="2"/>
              </a:rPr>
              <a:t>fm</a:t>
            </a:r>
            <a:r>
              <a:rPr lang="en-US" dirty="0">
                <a:sym typeface="Wingdings" panose="05000000000000000000" pitchFamily="2" charset="2"/>
              </a:rPr>
              <a:t> spacing       (~10-20 seconds)</a:t>
            </a:r>
            <a:endParaRPr lang="en-BE" dirty="0"/>
          </a:p>
          <a:p>
            <a:endParaRPr lang="en-BE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E6B4F3D-716B-7968-A970-6845C89020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Coarseness in r</a:t>
            </a:r>
            <a:endParaRPr lang="en-BE" dirty="0"/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30813762-F064-938C-B354-373F42273197}"/>
              </a:ext>
            </a:extLst>
          </p:cNvPr>
          <p:cNvSpPr txBox="1">
            <a:spLocks/>
          </p:cNvSpPr>
          <p:nvPr/>
        </p:nvSpPr>
        <p:spPr>
          <a:xfrm>
            <a:off x="609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0 </a:t>
            </a:r>
            <a:r>
              <a:rPr lang="en-US" dirty="0">
                <a:sym typeface="Wingdings" panose="05000000000000000000" pitchFamily="2" charset="2"/>
              </a:rPr>
              <a:t> 25 </a:t>
            </a:r>
            <a:r>
              <a:rPr lang="en-US" dirty="0" err="1">
                <a:sym typeface="Wingdings" panose="05000000000000000000" pitchFamily="2" charset="2"/>
              </a:rPr>
              <a:t>fm</a:t>
            </a:r>
            <a:r>
              <a:rPr lang="en-US" dirty="0">
                <a:sym typeface="Wingdings" panose="05000000000000000000" pitchFamily="2" charset="2"/>
              </a:rPr>
              <a:t> with 1e-5 </a:t>
            </a:r>
            <a:r>
              <a:rPr lang="en-US" dirty="0" err="1">
                <a:sym typeface="Wingdings" panose="05000000000000000000" pitchFamily="2" charset="2"/>
              </a:rPr>
              <a:t>fm</a:t>
            </a:r>
            <a:r>
              <a:rPr lang="en-US" dirty="0">
                <a:sym typeface="Wingdings" panose="05000000000000000000" pitchFamily="2" charset="2"/>
              </a:rPr>
              <a:t> spacing         (~2 minutes)</a:t>
            </a:r>
            <a:endParaRPr lang="en-BE" dirty="0"/>
          </a:p>
          <a:p>
            <a:endParaRPr lang="en-BE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5253413-B4F6-EBDA-5286-FD1D313CF848}"/>
              </a:ext>
            </a:extLst>
          </p:cNvPr>
          <p:cNvSpPr txBox="1"/>
          <p:nvPr/>
        </p:nvSpPr>
        <p:spPr>
          <a:xfrm>
            <a:off x="5088835" y="917834"/>
            <a:ext cx="5128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Riemann sums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How small is small enough?</a:t>
            </a:r>
            <a:endParaRPr lang="en-BE" dirty="0">
              <a:solidFill>
                <a:srgbClr val="FF0000"/>
              </a:solidFill>
            </a:endParaRPr>
          </a:p>
        </p:txBody>
      </p:sp>
      <p:pic>
        <p:nvPicPr>
          <p:cNvPr id="2" name="Picture 1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D9CE2E99-F61C-8A2E-00EE-2987DB194D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495283"/>
            <a:ext cx="4759587" cy="3569690"/>
          </a:xfrm>
          <a:prstGeom prst="rect">
            <a:avLst/>
          </a:prstGeom>
        </p:spPr>
      </p:pic>
      <p:pic>
        <p:nvPicPr>
          <p:cNvPr id="7" name="Picture 6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9CFD39C3-E004-D3F6-D251-95FD79ACBB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000" y="2492391"/>
            <a:ext cx="4763443" cy="3572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0217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160B67-14BE-4430-BCC0-644B134AC2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B7D78EB-F126-A6AD-8A3E-230A0EDE03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7FFE6AA-DFDC-0D0A-16FB-06C1725DF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7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304DCE-B758-A772-D6D3-2B3FAD8EB3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0 </a:t>
            </a:r>
            <a:r>
              <a:rPr lang="en-US" dirty="0">
                <a:sym typeface="Wingdings" panose="05000000000000000000" pitchFamily="2" charset="2"/>
              </a:rPr>
              <a:t> 25 </a:t>
            </a:r>
            <a:r>
              <a:rPr lang="en-US" dirty="0" err="1">
                <a:sym typeface="Wingdings" panose="05000000000000000000" pitchFamily="2" charset="2"/>
              </a:rPr>
              <a:t>fm</a:t>
            </a:r>
            <a:r>
              <a:rPr lang="en-US" dirty="0">
                <a:sym typeface="Wingdings" panose="05000000000000000000" pitchFamily="2" charset="2"/>
              </a:rPr>
              <a:t> with 1e-5 </a:t>
            </a:r>
            <a:r>
              <a:rPr lang="en-US" dirty="0" err="1">
                <a:sym typeface="Wingdings" panose="05000000000000000000" pitchFamily="2" charset="2"/>
              </a:rPr>
              <a:t>fm</a:t>
            </a:r>
            <a:r>
              <a:rPr lang="en-US" dirty="0">
                <a:sym typeface="Wingdings" panose="05000000000000000000" pitchFamily="2" charset="2"/>
              </a:rPr>
              <a:t> spacing       (few minutes)</a:t>
            </a:r>
            <a:endParaRPr lang="en-BE" dirty="0"/>
          </a:p>
          <a:p>
            <a:endParaRPr lang="en-BE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39353B0-8FF7-7BF6-7F78-7762AC9FC671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/>
              <a:t>0 </a:t>
            </a:r>
            <a:r>
              <a:rPr lang="en-US" dirty="0">
                <a:sym typeface="Wingdings" panose="05000000000000000000" pitchFamily="2" charset="2"/>
              </a:rPr>
              <a:t> 25 </a:t>
            </a:r>
            <a:r>
              <a:rPr lang="en-US" dirty="0" err="1">
                <a:sym typeface="Wingdings" panose="05000000000000000000" pitchFamily="2" charset="2"/>
              </a:rPr>
              <a:t>fm</a:t>
            </a:r>
            <a:r>
              <a:rPr lang="en-US" dirty="0">
                <a:sym typeface="Wingdings" panose="05000000000000000000" pitchFamily="2" charset="2"/>
              </a:rPr>
              <a:t> with 1e-6 </a:t>
            </a:r>
            <a:r>
              <a:rPr lang="en-US" dirty="0" err="1">
                <a:sym typeface="Wingdings" panose="05000000000000000000" pitchFamily="2" charset="2"/>
              </a:rPr>
              <a:t>fm</a:t>
            </a:r>
            <a:r>
              <a:rPr lang="en-US" dirty="0">
                <a:sym typeface="Wingdings" panose="05000000000000000000" pitchFamily="2" charset="2"/>
              </a:rPr>
              <a:t> spacing             (~20-30 mins)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B831A825-9040-FC72-E809-8346B5BF8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Coarseness in r</a:t>
            </a:r>
            <a:endParaRPr lang="en-BE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FABE98-5DE2-1953-55B4-839C23768ECE}"/>
              </a:ext>
            </a:extLst>
          </p:cNvPr>
          <p:cNvSpPr txBox="1"/>
          <p:nvPr/>
        </p:nvSpPr>
        <p:spPr>
          <a:xfrm>
            <a:off x="5088835" y="917834"/>
            <a:ext cx="5128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Riemann sums </a:t>
            </a: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 How small is small enough?</a:t>
            </a:r>
            <a:endParaRPr lang="en-BE" dirty="0">
              <a:solidFill>
                <a:srgbClr val="FF0000"/>
              </a:solidFill>
            </a:endParaRPr>
          </a:p>
        </p:txBody>
      </p:sp>
      <p:pic>
        <p:nvPicPr>
          <p:cNvPr id="12" name="Picture 11" descr="A graph of a function&#10;&#10;AI-generated content may be incorrect.">
            <a:extLst>
              <a:ext uri="{FF2B5EF4-FFF2-40B4-BE49-F238E27FC236}">
                <a16:creationId xmlns:a16="http://schemas.microsoft.com/office/drawing/2014/main" id="{576B2801-ED3C-57BB-C473-1DD8FB85C4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6002" y="2495283"/>
            <a:ext cx="4759586" cy="3569690"/>
          </a:xfrm>
          <a:prstGeom prst="rect">
            <a:avLst/>
          </a:prstGeom>
        </p:spPr>
      </p:pic>
      <p:pic>
        <p:nvPicPr>
          <p:cNvPr id="15" name="Picture 14" descr="A graph with blue and orange lines&#10;&#10;AI-generated content may be incorrect.">
            <a:extLst>
              <a:ext uri="{FF2B5EF4-FFF2-40B4-BE49-F238E27FC236}">
                <a16:creationId xmlns:a16="http://schemas.microsoft.com/office/drawing/2014/main" id="{4FCB5D8F-F51D-4BD3-F200-594F9641CC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000" y="2495283"/>
            <a:ext cx="4759587" cy="3569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3284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7782E4-5171-C128-EE94-6393AE8B37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Using 1e-6 </a:t>
            </a:r>
            <a:r>
              <a:rPr lang="en-US" dirty="0" err="1"/>
              <a:t>fm</a:t>
            </a:r>
            <a:r>
              <a:rPr lang="en-US" dirty="0"/>
              <a:t> steps</a:t>
            </a:r>
          </a:p>
          <a:p>
            <a:r>
              <a:rPr lang="en-US" dirty="0"/>
              <a:t>&lt; 0.05 eV deviation in Cl</a:t>
            </a:r>
          </a:p>
          <a:p>
            <a:endParaRPr lang="en-US" dirty="0"/>
          </a:p>
          <a:p>
            <a:r>
              <a:rPr lang="en-US" dirty="0"/>
              <a:t>Precision:</a:t>
            </a:r>
          </a:p>
          <a:p>
            <a:pPr lvl="1"/>
            <a:r>
              <a:rPr lang="en-US" dirty="0"/>
              <a:t>Exp = ~15 eV</a:t>
            </a:r>
          </a:p>
          <a:p>
            <a:pPr lvl="1"/>
            <a:r>
              <a:rPr lang="en-US" dirty="0"/>
              <a:t>NP = ~40 eV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631B07-722C-DBBA-74BA-B81B1E336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0B44ED-5128-9137-7F0C-9E2522BEC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8</a:t>
            </a:fld>
            <a:endParaRPr lang="nl-NL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1E01BB8-1C9D-1E82-348E-019437C802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Decision</a:t>
            </a:r>
            <a:endParaRPr lang="en-BE" dirty="0"/>
          </a:p>
        </p:txBody>
      </p:sp>
      <p:pic>
        <p:nvPicPr>
          <p:cNvPr id="8" name="Picture 7" descr="A graph of a function&#10;&#10;AI-generated content may be incorrect.">
            <a:extLst>
              <a:ext uri="{FF2B5EF4-FFF2-40B4-BE49-F238E27FC236}">
                <a16:creationId xmlns:a16="http://schemas.microsoft.com/office/drawing/2014/main" id="{6E635469-27D6-9C11-1725-E4F0C4BC24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99907" y="494807"/>
            <a:ext cx="7031491" cy="562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050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A0884C0-12B8-FE32-8472-3CEE63F416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Department of Physics and Astronomy, IKS</a:t>
            </a:r>
            <a:endParaRPr lang="nl-NL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F4F4D19-B652-8B17-278A-0A53AF42F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9</a:t>
            </a:fld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9F7B06-E7FB-69A8-A7E1-B3215894AF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Isotope shifts better than absolute energies</a:t>
            </a:r>
          </a:p>
          <a:p>
            <a:endParaRPr lang="en-US" dirty="0"/>
          </a:p>
          <a:p>
            <a:r>
              <a:rPr lang="en-US" dirty="0"/>
              <a:t>NP on difference better than absolute values</a:t>
            </a:r>
          </a:p>
          <a:p>
            <a:endParaRPr lang="en-US" dirty="0"/>
          </a:p>
          <a:p>
            <a:r>
              <a:rPr lang="en-US" dirty="0"/>
              <a:t>Calculate the isotope shift as function of Barrett radius difference</a:t>
            </a:r>
          </a:p>
          <a:p>
            <a:endParaRPr lang="en-US" dirty="0"/>
          </a:p>
          <a:p>
            <a:r>
              <a:rPr lang="en-US" dirty="0"/>
              <a:t>Mostly linear, some weird additional trends</a:t>
            </a:r>
            <a:endParaRPr lang="en-BE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7B64D30-49B1-6913-FCBD-DC8B3EA55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differences?</a:t>
            </a:r>
            <a:endParaRPr lang="en-BE" dirty="0"/>
          </a:p>
        </p:txBody>
      </p:sp>
      <p:pic>
        <p:nvPicPr>
          <p:cNvPr id="10" name="Content Placeholder 9" descr="A graph of a waveform&#10;&#10;AI-generated content may be incorrect.">
            <a:extLst>
              <a:ext uri="{FF2B5EF4-FFF2-40B4-BE49-F238E27FC236}">
                <a16:creationId xmlns:a16="http://schemas.microsoft.com/office/drawing/2014/main" id="{95C6F19C-1D98-8834-A2A9-61999759F8DA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6216650" y="1727518"/>
            <a:ext cx="5400675" cy="4320539"/>
          </a:xfrm>
        </p:spPr>
      </p:pic>
    </p:spTree>
    <p:extLst>
      <p:ext uri="{BB962C8B-B14F-4D97-AF65-F5344CB8AC3E}">
        <p14:creationId xmlns:p14="http://schemas.microsoft.com/office/powerpoint/2010/main" val="3791490280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0</TotalTime>
  <Words>897</Words>
  <Application>Microsoft Office PowerPoint</Application>
  <PresentationFormat>Widescreen</PresentationFormat>
  <Paragraphs>232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Cambria Math</vt:lpstr>
      <vt:lpstr>Wingdings</vt:lpstr>
      <vt:lpstr>KU Leuven</vt:lpstr>
      <vt:lpstr>KU Leuven Sedes</vt:lpstr>
      <vt:lpstr>Update 28/02</vt:lpstr>
      <vt:lpstr>Theory progress</vt:lpstr>
      <vt:lpstr>QED from Paul</vt:lpstr>
      <vt:lpstr>What to do</vt:lpstr>
      <vt:lpstr>Cutoff radius</vt:lpstr>
      <vt:lpstr>Coarseness in r</vt:lpstr>
      <vt:lpstr>Coarseness in r</vt:lpstr>
      <vt:lpstr>Decision</vt:lpstr>
      <vt:lpstr>What about differences?</vt:lpstr>
      <vt:lpstr>What is it? Do we care?</vt:lpstr>
      <vt:lpstr>Accounting for R_kα</vt:lpstr>
      <vt:lpstr>Drumroll...</vt:lpstr>
      <vt:lpstr>Radii of Cl</vt:lpstr>
      <vt:lpstr>Radii of Cl</vt:lpstr>
      <vt:lpstr>Do those preliminary radii make sense</vt:lpstr>
      <vt:lpstr>V_2 from DFT nuclear theory</vt:lpstr>
      <vt:lpstr>V_2 from DFT nuclear theory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2017-09-13T11:47:32Z</dcterms:created>
  <dcterms:modified xsi:type="dcterms:W3CDTF">2025-02-28T08:59:56Z</dcterms:modified>
</cp:coreProperties>
</file>