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74" r:id="rId9"/>
    <p:sldId id="275" r:id="rId10"/>
    <p:sldId id="273" r:id="rId11"/>
    <p:sldId id="263" r:id="rId12"/>
    <p:sldId id="264" r:id="rId13"/>
    <p:sldId id="265" r:id="rId14"/>
    <p:sldId id="267" r:id="rId15"/>
    <p:sldId id="266" r:id="rId1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1"/>
    <p:restoredTop sz="94675"/>
  </p:normalViewPr>
  <p:slideViewPr>
    <p:cSldViewPr snapToGrid="0">
      <p:cViewPr varScale="1">
        <p:scale>
          <a:sx n="88" d="100"/>
          <a:sy n="88" d="100"/>
        </p:scale>
        <p:origin x="192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74D1F-3712-1243-AE98-F90DCEB679E2}" type="datetimeFigureOut">
              <a:rPr lang="en-US" smtClean="0"/>
              <a:t>2/19/25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68384-CCA1-5B45-B31B-7A5811E23D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9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Efficiencies are too high; maybe the bin width multiplication to the counts was wrong, or some other </a:t>
            </a:r>
            <a:r>
              <a:rPr lang="en-US"/>
              <a:t>efficiency parameter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68384-CCA1-5B45-B31B-7A5811E23D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23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2/19/25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70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2/19/25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2/19/25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5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2/19/25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2/19/25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8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2/19/25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61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2/19/25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02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2/19/25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16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2/19/25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4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2/19/25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3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2/19/25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29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2/19/25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01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machine with wires and a box&#10;&#10;AI-generated content may be incorrect.">
            <a:extLst>
              <a:ext uri="{FF2B5EF4-FFF2-40B4-BE49-F238E27FC236}">
                <a16:creationId xmlns:a16="http://schemas.microsoft.com/office/drawing/2014/main" id="{AB5295D9-11CF-587B-04F0-FDD0128387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091" t="13849" b="17970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FBAAD93-7DE6-47D1-3609-446AE138A2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507179" y="173181"/>
            <a:ext cx="6858002" cy="6511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6000">
                <a:schemeClr val="bg1">
                  <a:alpha val="30000"/>
                </a:schemeClr>
              </a:gs>
              <a:gs pos="26000">
                <a:schemeClr val="bg1">
                  <a:alpha val="17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4B9F28-E045-6F3B-8945-4049CE5F4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5736" y="908651"/>
            <a:ext cx="4754880" cy="4171779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700"/>
              <a:t>Testing the new </a:t>
            </a:r>
            <a:br>
              <a:rPr lang="en-US" sz="4700"/>
            </a:br>
            <a:r>
              <a:rPr lang="en-US" sz="4700"/>
              <a:t>Low Energy Germanium </a:t>
            </a:r>
            <a:br>
              <a:rPr lang="en-US" sz="4700"/>
            </a:br>
            <a:r>
              <a:rPr lang="en-US" sz="4700"/>
              <a:t>Detectors (LEGe)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0236859-7780-1451-40B8-74A77E271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62326" y="727509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2747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AC10FF-2C57-71F2-A52D-7F7035EB1E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9A330-ED54-2120-1FF4-A7B1157D6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the Peaks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BCFCBA-4BE2-A284-C673-2A0233DB5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239185" y="-1012883"/>
            <a:ext cx="3193577" cy="58037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523C55-0594-28BC-E07D-C5528650F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39186" y="2123934"/>
            <a:ext cx="3193577" cy="58037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F15A85-0AF0-4937-0F34-26D1FF1D7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659773" y="860162"/>
            <a:ext cx="3193578" cy="580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353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36A42-8C67-DEE5-79B6-2B9214614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269381-35FC-456D-A218-87782FD1C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503179" y="650879"/>
            <a:ext cx="3225127" cy="58610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955BA9-4037-C10A-83D5-10B31B59F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the Peaks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06ED17-CA11-3D1A-EBF0-D26C9E81E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134561" y="-1019508"/>
            <a:ext cx="3225127" cy="58610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6066D2-F4D9-DA61-B1BC-1403955AA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87105" y="2263443"/>
            <a:ext cx="3225126" cy="5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706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BABA2-6AA8-9447-7E36-BA408D036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36901-4202-AA3D-E78D-8BF41BD52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80EE2B-DAB2-0579-3FAF-4693460337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149920"/>
              </p:ext>
            </p:extLst>
          </p:nvPr>
        </p:nvGraphicFramePr>
        <p:xfrm>
          <a:off x="357918" y="2290208"/>
          <a:ext cx="5503896" cy="2742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974">
                  <a:extLst>
                    <a:ext uri="{9D8B030D-6E8A-4147-A177-3AD203B41FA5}">
                      <a16:colId xmlns:a16="http://schemas.microsoft.com/office/drawing/2014/main" val="3565748491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746723459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4120061410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1482837068"/>
                    </a:ext>
                  </a:extLst>
                </a:gridCol>
              </a:tblGrid>
              <a:tr h="3842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LEGe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16683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Isotopes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Fe-55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Am-241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Co-57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8757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59.54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590248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Calculated 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5026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Manufacturer 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0639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0D61464-1DA7-15AE-451C-B24C3B7056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9770"/>
              </p:ext>
            </p:extLst>
          </p:nvPr>
        </p:nvGraphicFramePr>
        <p:xfrm>
          <a:off x="6294683" y="2283419"/>
          <a:ext cx="5503896" cy="27424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5974">
                  <a:extLst>
                    <a:ext uri="{9D8B030D-6E8A-4147-A177-3AD203B41FA5}">
                      <a16:colId xmlns:a16="http://schemas.microsoft.com/office/drawing/2014/main" val="3565748491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746723459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4120061410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1482837068"/>
                    </a:ext>
                  </a:extLst>
                </a:gridCol>
              </a:tblGrid>
              <a:tr h="3842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LEGe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16683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Isotopes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Fe-55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Am-241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Co-57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8757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59.54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14169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Calculated 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5026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Manufacturer 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06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575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1E6D4-21FF-518B-6C28-42B08B6B4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E60C4-0C10-2F53-5455-AC6A97FAF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</a:t>
            </a:r>
          </a:p>
        </p:txBody>
      </p:sp>
      <p:pic>
        <p:nvPicPr>
          <p:cNvPr id="7" name="Picture 6" descr="A graph of energy and a line&#10;&#10;AI-generated content may be incorrect.">
            <a:extLst>
              <a:ext uri="{FF2B5EF4-FFF2-40B4-BE49-F238E27FC236}">
                <a16:creationId xmlns:a16="http://schemas.microsoft.com/office/drawing/2014/main" id="{ACCC5C0C-2375-EF5B-A219-9B6AFADC3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84" y="1513362"/>
            <a:ext cx="5740176" cy="4520042"/>
          </a:xfrm>
          <a:prstGeom prst="rect">
            <a:avLst/>
          </a:prstGeom>
        </p:spPr>
      </p:pic>
      <p:pic>
        <p:nvPicPr>
          <p:cNvPr id="9" name="Picture 8" descr="A graph of energy and a line&#10;&#10;AI-generated content may be incorrect.">
            <a:extLst>
              <a:ext uri="{FF2B5EF4-FFF2-40B4-BE49-F238E27FC236}">
                <a16:creationId xmlns:a16="http://schemas.microsoft.com/office/drawing/2014/main" id="{8C5AF021-08AB-BE72-758C-1E17CFE18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8560" y="1568196"/>
            <a:ext cx="5740176" cy="452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16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E9D65-4834-5863-BD7A-876B5CF81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33442-98CF-90FD-2199-58EF57D40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4EE3E5-77B2-AEED-E4BA-C4E7088D99E5}"/>
                  </a:ext>
                </a:extLst>
              </p:cNvPr>
              <p:cNvSpPr txBox="1"/>
              <p:nvPr/>
            </p:nvSpPr>
            <p:spPr>
              <a:xfrm>
                <a:off x="700635" y="1575661"/>
                <a:ext cx="11037195" cy="1491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Calculated intrinsic efficiency, considering the X-ray attenuation for Be window and plastic support around sources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1mm.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𝐶𝑜𝑢𝑛𝑡𝑠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𝐴𝑐𝑡𝑖𝑣𝑖𝑡𝑦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𝑇𝑖𝑚𝑒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𝑌𝑖𝑒𝑙𝑑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𝐴𝑡𝑡𝑒𝑛𝑢𝑎𝑡𝑖𝑜𝑛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4EE3E5-77B2-AEED-E4BA-C4E7088D99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35" y="1575661"/>
                <a:ext cx="11037195" cy="1491049"/>
              </a:xfrm>
              <a:prstGeom prst="rect">
                <a:avLst/>
              </a:prstGeom>
              <a:blipFill>
                <a:blip r:embed="rId2"/>
                <a:stretch>
                  <a:fillRect l="-460" t="-1681" b="-2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4455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0BC17-8E30-2B4A-A284-9BBF7D3AA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E9FA4-F588-F6C0-8C25-D5C972931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C1EA20-0C1F-EF86-D67E-F4F3A9217928}"/>
                  </a:ext>
                </a:extLst>
              </p:cNvPr>
              <p:cNvSpPr txBox="1"/>
              <p:nvPr/>
            </p:nvSpPr>
            <p:spPr>
              <a:xfrm>
                <a:off x="700635" y="1575661"/>
                <a:ext cx="110371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Calculated intrinsic efficiency, considering the X-ray attenuation for Be window and plastic support around sources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1mm.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C1EA20-0C1F-EF86-D67E-F4F3A92179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35" y="1575661"/>
                <a:ext cx="11037195" cy="646331"/>
              </a:xfrm>
              <a:prstGeom prst="rect">
                <a:avLst/>
              </a:prstGeom>
              <a:blipFill>
                <a:blip r:embed="rId3"/>
                <a:stretch>
                  <a:fillRect l="-460" t="-3774" b="-1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aph with a line&#10;&#10;AI-generated content may be incorrect.">
            <a:extLst>
              <a:ext uri="{FF2B5EF4-FFF2-40B4-BE49-F238E27FC236}">
                <a16:creationId xmlns:a16="http://schemas.microsoft.com/office/drawing/2014/main" id="{0232044B-AAB7-27AE-417B-025648F613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" y="2221983"/>
            <a:ext cx="4903425" cy="3861151"/>
          </a:xfrm>
          <a:prstGeom prst="rect">
            <a:avLst/>
          </a:prstGeom>
        </p:spPr>
      </p:pic>
      <p:pic>
        <p:nvPicPr>
          <p:cNvPr id="9" name="Picture 8" descr="A graph with a line&#10;&#10;AI-generated content may be incorrect.">
            <a:extLst>
              <a:ext uri="{FF2B5EF4-FFF2-40B4-BE49-F238E27FC236}">
                <a16:creationId xmlns:a16="http://schemas.microsoft.com/office/drawing/2014/main" id="{7406F646-0818-007E-ADF7-A6452E31DA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6267" y="2221992"/>
            <a:ext cx="4903401" cy="386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92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B2066-D212-D7A3-A0BB-7D4FBEBA1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up/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4CA41-A654-E5F8-1B5C-61F0E50E9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the gain of the Intelligent Preamplifier at its maximum option: x10</a:t>
            </a:r>
          </a:p>
          <a:p>
            <a:r>
              <a:rPr lang="en-US" u="sng" dirty="0"/>
              <a:t>Trapezoid filter Parameters</a:t>
            </a:r>
          </a:p>
          <a:p>
            <a:pPr marL="0" indent="0">
              <a:buNone/>
            </a:pPr>
            <a:endParaRPr lang="en-US" u="sng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B65154F-5899-52BF-9384-1327401478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418853"/>
              </p:ext>
            </p:extLst>
          </p:nvPr>
        </p:nvGraphicFramePr>
        <p:xfrm>
          <a:off x="267766" y="3529584"/>
          <a:ext cx="5503896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974">
                  <a:extLst>
                    <a:ext uri="{9D8B030D-6E8A-4147-A177-3AD203B41FA5}">
                      <a16:colId xmlns:a16="http://schemas.microsoft.com/office/drawing/2014/main" val="3565748491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746723459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4120061410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1482837068"/>
                    </a:ext>
                  </a:extLst>
                </a:gridCol>
              </a:tblGrid>
              <a:tr h="3842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LEGe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16683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Trapezoid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Tau 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Peaking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8757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49.19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5026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Manufacturer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0639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C9A9DC7-F194-DE96-8332-439C98BD2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462665"/>
              </p:ext>
            </p:extLst>
          </p:nvPr>
        </p:nvGraphicFramePr>
        <p:xfrm>
          <a:off x="6204531" y="3522795"/>
          <a:ext cx="5503896" cy="17526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5974">
                  <a:extLst>
                    <a:ext uri="{9D8B030D-6E8A-4147-A177-3AD203B41FA5}">
                      <a16:colId xmlns:a16="http://schemas.microsoft.com/office/drawing/2014/main" val="3565748491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746723459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4120061410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1482837068"/>
                    </a:ext>
                  </a:extLst>
                </a:gridCol>
              </a:tblGrid>
              <a:tr h="3842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LEGe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16683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Trapezoid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Tau 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Peaking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8757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48.96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5026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Manufacturer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06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982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5A3A44-F640-EED4-7FBA-3707AFFD6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9FF32-E131-57B8-0FF5-CA1360468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Tau Parameter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21D765-3F2A-B3EA-6F4E-9EE0658DDF50}"/>
              </a:ext>
            </a:extLst>
          </p:cNvPr>
          <p:cNvSpPr txBox="1"/>
          <p:nvPr/>
        </p:nvSpPr>
        <p:spPr>
          <a:xfrm>
            <a:off x="700635" y="1662545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Taking long traces with 25000 buffer length</a:t>
            </a:r>
          </a:p>
        </p:txBody>
      </p:sp>
      <p:pic>
        <p:nvPicPr>
          <p:cNvPr id="10" name="Picture 9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CF6C6839-89C3-9B1D-25CD-8841648F8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48" y="2221992"/>
            <a:ext cx="5571280" cy="3846247"/>
          </a:xfrm>
          <a:prstGeom prst="rect">
            <a:avLst/>
          </a:prstGeom>
        </p:spPr>
      </p:pic>
      <p:pic>
        <p:nvPicPr>
          <p:cNvPr id="12" name="Picture 11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3FEA50EC-F7A2-7EFD-09E5-520F866F8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508" y="2152708"/>
            <a:ext cx="6231492" cy="398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16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B79AD2-50DA-505F-5DCE-A3B31EFFF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9EDAA-68BF-1F1E-AC97-4D591624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and Peaking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2D03F8-269E-1B2C-76DC-FE5A899CD4D6}"/>
              </a:ext>
            </a:extLst>
          </p:cNvPr>
          <p:cNvSpPr txBox="1"/>
          <p:nvPr/>
        </p:nvSpPr>
        <p:spPr>
          <a:xfrm>
            <a:off x="700635" y="1662545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Running the trapezoid filter with Michaels Trapezoidal Optimization code. </a:t>
            </a:r>
          </a:p>
        </p:txBody>
      </p:sp>
      <p:pic>
        <p:nvPicPr>
          <p:cNvPr id="4" name="Picture 3" descr="A blue graph with white text&#10;&#10;AI-generated content may be incorrect.">
            <a:extLst>
              <a:ext uri="{FF2B5EF4-FFF2-40B4-BE49-F238E27FC236}">
                <a16:creationId xmlns:a16="http://schemas.microsoft.com/office/drawing/2014/main" id="{91AE1CAF-9CD6-8AC0-FBC2-18EFCF5CF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395" y="2079987"/>
            <a:ext cx="5946605" cy="3863613"/>
          </a:xfrm>
          <a:prstGeom prst="rect">
            <a:avLst/>
          </a:prstGeom>
        </p:spPr>
      </p:pic>
      <p:pic>
        <p:nvPicPr>
          <p:cNvPr id="6" name="Picture 5" descr="A graph of different colored squares&#10;&#10;AI-generated content may be incorrect.">
            <a:extLst>
              <a:ext uri="{FF2B5EF4-FFF2-40B4-BE49-F238E27FC236}">
                <a16:creationId xmlns:a16="http://schemas.microsoft.com/office/drawing/2014/main" id="{7283465D-CF1D-37F8-040F-928AA97C0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3" y="2079987"/>
            <a:ext cx="5858653" cy="399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2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80C4C4-A131-1D28-F89D-D39847964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930F0-F748-AEB4-AA07-FBE1CC060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and Peaking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8E641B-F190-00C0-A5E6-DF632C3C3B76}"/>
              </a:ext>
            </a:extLst>
          </p:cNvPr>
          <p:cNvSpPr txBox="1"/>
          <p:nvPr/>
        </p:nvSpPr>
        <p:spPr>
          <a:xfrm>
            <a:off x="700635" y="1662545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Choosing gap at 300 for LEGe1 and 250 for LEGE2.</a:t>
            </a:r>
          </a:p>
        </p:txBody>
      </p:sp>
      <p:pic>
        <p:nvPicPr>
          <p:cNvPr id="4" name="Picture 3" descr="A blue graph with white text&#10;&#10;AI-generated content may be incorrect.">
            <a:extLst>
              <a:ext uri="{FF2B5EF4-FFF2-40B4-BE49-F238E27FC236}">
                <a16:creationId xmlns:a16="http://schemas.microsoft.com/office/drawing/2014/main" id="{0F9C4549-FDF1-AFFC-EA59-215A6DC4C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395" y="2079987"/>
            <a:ext cx="5946605" cy="3863613"/>
          </a:xfrm>
          <a:prstGeom prst="rect">
            <a:avLst/>
          </a:prstGeom>
        </p:spPr>
      </p:pic>
      <p:pic>
        <p:nvPicPr>
          <p:cNvPr id="6" name="Picture 5" descr="A graph of different colored squares&#10;&#10;AI-generated content may be incorrect.">
            <a:extLst>
              <a:ext uri="{FF2B5EF4-FFF2-40B4-BE49-F238E27FC236}">
                <a16:creationId xmlns:a16="http://schemas.microsoft.com/office/drawing/2014/main" id="{C5FB49DA-3BCF-BDFA-0C9B-E247AE251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3" y="2079987"/>
            <a:ext cx="5858653" cy="3999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02F215-8F59-950A-BDCA-6180CF26EF07}"/>
              </a:ext>
            </a:extLst>
          </p:cNvPr>
          <p:cNvSpPr/>
          <p:nvPr/>
        </p:nvSpPr>
        <p:spPr>
          <a:xfrm>
            <a:off x="700635" y="3678382"/>
            <a:ext cx="4390910" cy="613063"/>
          </a:xfrm>
          <a:prstGeom prst="rect">
            <a:avLst/>
          </a:prstGeom>
          <a:noFill/>
          <a:ln w="57150" cap="flat" cmpd="sng" algn="ctr">
            <a:solidFill>
              <a:schemeClr val="bg2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23822F-F6B8-FFC0-1C5B-2E0127659EFE}"/>
              </a:ext>
            </a:extLst>
          </p:cNvPr>
          <p:cNvSpPr/>
          <p:nvPr/>
        </p:nvSpPr>
        <p:spPr>
          <a:xfrm>
            <a:off x="6900544" y="3838424"/>
            <a:ext cx="4491356" cy="613063"/>
          </a:xfrm>
          <a:prstGeom prst="rect">
            <a:avLst/>
          </a:prstGeom>
          <a:noFill/>
          <a:ln w="57150" cap="flat" cmpd="sng" algn="ctr">
            <a:solidFill>
              <a:schemeClr val="bg2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34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2E118-BC54-077F-2602-4CFCF9B5D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8FF76-1293-64D4-9076-CB0F1F5AE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and Peaking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311849-C8F5-2B52-676E-BAF69DEA111C}"/>
              </a:ext>
            </a:extLst>
          </p:cNvPr>
          <p:cNvSpPr txBox="1"/>
          <p:nvPr/>
        </p:nvSpPr>
        <p:spPr>
          <a:xfrm>
            <a:off x="700635" y="1662545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Fixing the Gap we study the minimum resolution for the Peak parameter</a:t>
            </a:r>
          </a:p>
        </p:txBody>
      </p:sp>
      <p:pic>
        <p:nvPicPr>
          <p:cNvPr id="5" name="Picture 4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2E656214-E636-A8F0-DF0D-A3881B3C0F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15" y="2030344"/>
            <a:ext cx="5835385" cy="4034553"/>
          </a:xfrm>
          <a:prstGeom prst="rect">
            <a:avLst/>
          </a:prstGeom>
        </p:spPr>
      </p:pic>
      <p:pic>
        <p:nvPicPr>
          <p:cNvPr id="9" name="Picture 8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F5AD41CF-0762-D59A-AB26-D32110019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267" y="2030344"/>
            <a:ext cx="5839257" cy="403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99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448008-B17A-AB69-01E1-B15C351EC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CB7644-B08D-10B8-C20F-0C5B7C280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219656" y="328188"/>
            <a:ext cx="4199646" cy="7237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C973DD-8A5F-88F1-FEAE-05A245104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B82DA1-20BC-412C-381B-CFAEFE53D4A0}"/>
              </a:ext>
            </a:extLst>
          </p:cNvPr>
          <p:cNvSpPr txBox="1"/>
          <p:nvPr/>
        </p:nvSpPr>
        <p:spPr>
          <a:xfrm>
            <a:off x="700635" y="1477879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Using three sources at the same time: Fe-55, Co-57 and Am-241</a:t>
            </a:r>
          </a:p>
        </p:txBody>
      </p:sp>
      <p:pic>
        <p:nvPicPr>
          <p:cNvPr id="4" name="Picture 3" descr="A pair of metal poles with yellow tape on the wall&#10;&#10;AI-generated content may be incorrect.">
            <a:extLst>
              <a:ext uri="{FF2B5EF4-FFF2-40B4-BE49-F238E27FC236}">
                <a16:creationId xmlns:a16="http://schemas.microsoft.com/office/drawing/2014/main" id="{01DECAEB-3A3D-BF8E-E3A4-061E6761F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9766" y="3608"/>
            <a:ext cx="4172234" cy="31291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D30B5C-B368-4936-F29A-83642537C93C}"/>
              </a:ext>
            </a:extLst>
          </p:cNvPr>
          <p:cNvSpPr txBox="1"/>
          <p:nvPr/>
        </p:nvSpPr>
        <p:spPr>
          <a:xfrm>
            <a:off x="3486830" y="4185513"/>
            <a:ext cx="1108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Am-241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4A720D-AF8C-A4F0-43C6-75C05292B27C}"/>
              </a:ext>
            </a:extLst>
          </p:cNvPr>
          <p:cNvSpPr txBox="1"/>
          <p:nvPr/>
        </p:nvSpPr>
        <p:spPr>
          <a:xfrm>
            <a:off x="1666307" y="2278539"/>
            <a:ext cx="1108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Fe-55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BA882B-42AB-3AE3-6C83-70035427E732}"/>
              </a:ext>
            </a:extLst>
          </p:cNvPr>
          <p:cNvSpPr txBox="1"/>
          <p:nvPr/>
        </p:nvSpPr>
        <p:spPr>
          <a:xfrm>
            <a:off x="6096000" y="4845576"/>
            <a:ext cx="1108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Co-57</a:t>
            </a:r>
          </a:p>
        </p:txBody>
      </p:sp>
    </p:spTree>
    <p:extLst>
      <p:ext uri="{BB962C8B-B14F-4D97-AF65-F5344CB8AC3E}">
        <p14:creationId xmlns:p14="http://schemas.microsoft.com/office/powerpoint/2010/main" val="2635270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0CAB5-3D1A-CA72-91A5-7975FC84A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E200C-3A25-4FAE-497B-EBF24FF0B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 PROBLEM SOLVED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F57B34-AB86-BD69-A057-C1E56BD41819}"/>
              </a:ext>
            </a:extLst>
          </p:cNvPr>
          <p:cNvSpPr txBox="1"/>
          <p:nvPr/>
        </p:nvSpPr>
        <p:spPr>
          <a:xfrm>
            <a:off x="628043" y="1501185"/>
            <a:ext cx="1083644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Reminder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We observed bad resolution especially at low energies: </a:t>
            </a:r>
          </a:p>
          <a:p>
            <a:endParaRPr lang="en-US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r>
              <a:rPr lang="en-US" b="1" u="sng" dirty="0"/>
              <a:t>Solution</a:t>
            </a:r>
          </a:p>
          <a:p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case of low energies (Fe-55) electronic noise is dominant and by subtracting the energy with the baseline correction (</a:t>
            </a:r>
            <a:r>
              <a:rPr lang="en-US" dirty="0" err="1"/>
              <a:t>HitObjects.h</a:t>
            </a:r>
            <a:r>
              <a:rPr lang="en-US" dirty="0"/>
              <a:t>) we double count this electronic noise (error propagation)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higher energies (Co-57 and Am-241) electronic noise is not so dominant so we kept the baseline correction for the MAW filter</a:t>
            </a:r>
          </a:p>
          <a:p>
            <a:endParaRPr lang="en-US" sz="1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That’s why, as a temporary solution, we removed the baseline correction of the MAW filter only for the low energy, Fe-55 source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000" dirty="0"/>
          </a:p>
          <a:p>
            <a:r>
              <a:rPr lang="en-US" b="1" u="sng" dirty="0">
                <a:solidFill>
                  <a:srgbClr val="FF0000"/>
                </a:solidFill>
              </a:rPr>
              <a:t>Conclusion</a:t>
            </a:r>
            <a:r>
              <a:rPr lang="en-US" dirty="0">
                <a:solidFill>
                  <a:srgbClr val="FF0000"/>
                </a:solidFill>
              </a:rPr>
              <a:t>: The double counting of the electronic noise from the baseline correction affected the resolution and it was particularly obvious at low energies (Fe-55)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1B27F5-A658-2335-D9D2-A1E4CE277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09" y="2976614"/>
            <a:ext cx="10836449" cy="45316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993790B-2C95-05DC-FB87-BA868A5C40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907450"/>
              </p:ext>
            </p:extLst>
          </p:nvPr>
        </p:nvGraphicFramePr>
        <p:xfrm>
          <a:off x="7712179" y="1171054"/>
          <a:ext cx="3896460" cy="968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820">
                  <a:extLst>
                    <a:ext uri="{9D8B030D-6E8A-4147-A177-3AD203B41FA5}">
                      <a16:colId xmlns:a16="http://schemas.microsoft.com/office/drawing/2014/main" val="885382732"/>
                    </a:ext>
                  </a:extLst>
                </a:gridCol>
                <a:gridCol w="1298820">
                  <a:extLst>
                    <a:ext uri="{9D8B030D-6E8A-4147-A177-3AD203B41FA5}">
                      <a16:colId xmlns:a16="http://schemas.microsoft.com/office/drawing/2014/main" val="2898113570"/>
                    </a:ext>
                  </a:extLst>
                </a:gridCol>
                <a:gridCol w="1298820">
                  <a:extLst>
                    <a:ext uri="{9D8B030D-6E8A-4147-A177-3AD203B41FA5}">
                      <a16:colId xmlns:a16="http://schemas.microsoft.com/office/drawing/2014/main" val="2437257719"/>
                    </a:ext>
                  </a:extLst>
                </a:gridCol>
              </a:tblGrid>
              <a:tr h="6004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Calculated FWHM 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Manufacturer</a:t>
                      </a:r>
                    </a:p>
                    <a:p>
                      <a:pPr algn="ctr"/>
                      <a:r>
                        <a:rPr lang="en-US" sz="1400" dirty="0"/>
                        <a:t>FWHM (eV)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333481"/>
                  </a:ext>
                </a:extLst>
              </a:tr>
              <a:tr h="36795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Fe-55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330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50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8EB43-19A1-72DB-6E9F-32A8767E82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2DFE-54FB-9F78-B388-CD5AC29DA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ENDEAVOR</a:t>
            </a:r>
          </a:p>
        </p:txBody>
      </p:sp>
      <p:pic>
        <p:nvPicPr>
          <p:cNvPr id="4" name="Picture 3" descr="A graph of a graph of a number of activities&#10;&#10;AI-generated content may be incorrect.">
            <a:extLst>
              <a:ext uri="{FF2B5EF4-FFF2-40B4-BE49-F238E27FC236}">
                <a16:creationId xmlns:a16="http://schemas.microsoft.com/office/drawing/2014/main" id="{57577B61-451C-E58F-0C4B-D185AD732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515" y="1839307"/>
            <a:ext cx="4593185" cy="38671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2717E0-35D7-6B47-46B6-7D704BAAD63F}"/>
              </a:ext>
            </a:extLst>
          </p:cNvPr>
          <p:cNvSpPr txBox="1"/>
          <p:nvPr/>
        </p:nvSpPr>
        <p:spPr>
          <a:xfrm>
            <a:off x="700635" y="163195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baseline correction plots of MAW vs RAW (ADC)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35FD6A-BFAC-E0D2-BF8B-C5DB4C8D521B}"/>
              </a:ext>
            </a:extLst>
          </p:cNvPr>
          <p:cNvSpPr txBox="1"/>
          <p:nvPr/>
        </p:nvSpPr>
        <p:spPr>
          <a:xfrm>
            <a:off x="438150" y="6178550"/>
            <a:ext cx="10953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effectLst/>
                <a:latin typeface="Helvetica" pitchFamily="2" charset="0"/>
              </a:rPr>
              <a:t>* Development of a new method to perform</a:t>
            </a:r>
            <a:r>
              <a:rPr lang="en-GB" sz="1100" dirty="0">
                <a:latin typeface="Helvetica" pitchFamily="2" charset="0"/>
              </a:rPr>
              <a:t> </a:t>
            </a:r>
            <a:r>
              <a:rPr lang="en-GB" sz="1100" i="1" dirty="0">
                <a:effectLst/>
                <a:latin typeface="Helvetica" pitchFamily="2" charset="0"/>
              </a:rPr>
              <a:t>muonic atom spectroscopy with microgram targets, </a:t>
            </a:r>
            <a:r>
              <a:rPr lang="en-GB" sz="1100" i="1" dirty="0" err="1">
                <a:effectLst/>
                <a:latin typeface="Helvetica" pitchFamily="2" charset="0"/>
              </a:rPr>
              <a:t>Skawran</a:t>
            </a:r>
            <a:r>
              <a:rPr lang="en-GB" sz="1100" i="1" dirty="0">
                <a:effectLst/>
                <a:latin typeface="Helvetica" pitchFamily="2" charset="0"/>
              </a:rPr>
              <a:t> PhD Thesis</a:t>
            </a:r>
            <a:endParaRPr lang="en-GB" sz="1100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347900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433</Words>
  <Application>Microsoft Macintosh PowerPoint</Application>
  <PresentationFormat>Widescreen</PresentationFormat>
  <Paragraphs>111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Aptos</vt:lpstr>
      <vt:lpstr>Arial</vt:lpstr>
      <vt:lpstr>Calisto MT</vt:lpstr>
      <vt:lpstr>Cambria Math</vt:lpstr>
      <vt:lpstr>Helvetica</vt:lpstr>
      <vt:lpstr>Neue Haas Grotesk Text Pro</vt:lpstr>
      <vt:lpstr>Univers Condensed</vt:lpstr>
      <vt:lpstr>Wingdings</vt:lpstr>
      <vt:lpstr>ChronicleVTI</vt:lpstr>
      <vt:lpstr>Testing the new  Low Energy Germanium  Detectors (LEGe)</vt:lpstr>
      <vt:lpstr>Setting up/ Parameters</vt:lpstr>
      <vt:lpstr>Tau Parameter</vt:lpstr>
      <vt:lpstr>Gap and Peaking</vt:lpstr>
      <vt:lpstr>Gap and Peaking</vt:lpstr>
      <vt:lpstr>Gap and Peaking</vt:lpstr>
      <vt:lpstr>Spectra</vt:lpstr>
      <vt:lpstr>RESOLUTION PROBLEM SOLVED</vt:lpstr>
      <vt:lpstr>FUTURE ENDEAVOR</vt:lpstr>
      <vt:lpstr>Fitting the Peaks</vt:lpstr>
      <vt:lpstr>Fitting the Peaks</vt:lpstr>
      <vt:lpstr>Resolution</vt:lpstr>
      <vt:lpstr>Resolution</vt:lpstr>
      <vt:lpstr>Efficiency</vt:lpstr>
      <vt:lpstr>Efficiency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Anastasia Doinaki</dc:creator>
  <cp:lastModifiedBy>Anastasia Doinaki</cp:lastModifiedBy>
  <cp:revision>30</cp:revision>
  <dcterms:created xsi:type="dcterms:W3CDTF">2025-02-14T06:37:05Z</dcterms:created>
  <dcterms:modified xsi:type="dcterms:W3CDTF">2025-02-19T14:42:08Z</dcterms:modified>
</cp:coreProperties>
</file>