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3"/>
  </p:notesMasterIdLst>
  <p:handoutMasterIdLst>
    <p:handoutMasterId r:id="rId14"/>
  </p:handoutMasterIdLst>
  <p:sldIdLst>
    <p:sldId id="268" r:id="rId3"/>
    <p:sldId id="619" r:id="rId4"/>
    <p:sldId id="620" r:id="rId5"/>
    <p:sldId id="621" r:id="rId6"/>
    <p:sldId id="622" r:id="rId7"/>
    <p:sldId id="617" r:id="rId8"/>
    <p:sldId id="618" r:id="rId9"/>
    <p:sldId id="623" r:id="rId10"/>
    <p:sldId id="605" r:id="rId11"/>
    <p:sldId id="261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80C107-4FAE-469D-8AD5-60866D44A4E8}" v="127" dt="2025-03-14T07:53:27.0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7" autoAdjust="0"/>
    <p:restoredTop sz="76730" autoAdjust="0"/>
  </p:normalViewPr>
  <p:slideViewPr>
    <p:cSldViewPr snapToGrid="0" snapToObjects="1">
      <p:cViewPr>
        <p:scale>
          <a:sx n="100" d="100"/>
          <a:sy n="100" d="100"/>
        </p:scale>
        <p:origin x="1704" y="4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14-3-2025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14-3-2025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14/03/2025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14/03/2025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14/03/2025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14/03/2025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14/03/2025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14/03/2025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14/03/2025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14/03/2025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14/03/2025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14/03/2025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14/03/2025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14/03/2025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14/03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D763140-B949-5D99-42BC-90159426C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8C8D11-9FE2-DDC3-DD42-57B04B2B7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3A97DFF-620A-869A-7514-DD505E659C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5999" y="1656000"/>
                <a:ext cx="11129574" cy="446400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Weights to fit:</a:t>
                </a:r>
              </a:p>
              <a:p>
                <a:pPr lvl="1"/>
                <a:r>
                  <a:rPr lang="en-US" dirty="0"/>
                  <a:t>Important where integrand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large</a:t>
                </a:r>
              </a:p>
              <a:p>
                <a:pPr lvl="1"/>
                <a:r>
                  <a:rPr lang="en-US" dirty="0"/>
                  <a:t>Literature quotes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weights are better but we cannot reproduce their argument and no sensitivity remains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weighting</a:t>
                </a:r>
              </a:p>
              <a:p>
                <a:pPr lvl="1"/>
                <a:r>
                  <a:rPr lang="en-US" dirty="0"/>
                  <a:t>Different weights </a:t>
                </a:r>
                <a:r>
                  <a:rPr lang="en-US" dirty="0">
                    <a:sym typeface="Wingdings" panose="05000000000000000000" pitchFamily="2" charset="2"/>
                  </a:rPr>
                  <a:t>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but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Values for different np1s lines are very similar </a:t>
                </a:r>
                <a:r>
                  <a:rPr lang="en-US" dirty="0">
                    <a:sym typeface="Wingdings" panose="05000000000000000000" pitchFamily="2" charset="2"/>
                  </a:rPr>
                  <a:t> Use average for simplicity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3A97DFF-620A-869A-7514-DD505E659C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5999" y="1656000"/>
                <a:ext cx="11129574" cy="4464000"/>
              </a:xfrm>
              <a:blipFill>
                <a:blip r:embed="rId2"/>
                <a:stretch>
                  <a:fillRect l="-712" t="-109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C53BFFE6-B42D-9A36-36E2-44D2206B1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of k and alpha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374A25-00D8-A1E4-7793-28E5B3462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3625" y="1259976"/>
            <a:ext cx="615315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85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26D55C-0FBB-106A-E14C-E5C2BF42E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8C8081-03B0-E349-48DD-10A90673B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8F1040E-F812-712E-036F-C13F836F2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screening</a:t>
            </a:r>
            <a:endParaRPr lang="en-B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562B486-3072-F81F-03E9-DB0468EB4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Natalia calculated screening from (1s)</a:t>
            </a:r>
            <a:r>
              <a:rPr lang="en-US" baseline="30000" dirty="0"/>
              <a:t>2</a:t>
            </a:r>
            <a:r>
              <a:rPr lang="en-US" dirty="0"/>
              <a:t>(2s)</a:t>
            </a:r>
            <a:r>
              <a:rPr lang="en-US" baseline="30000" dirty="0"/>
              <a:t>2 </a:t>
            </a:r>
            <a:r>
              <a:rPr lang="en-US" dirty="0"/>
              <a:t>configuration</a:t>
            </a:r>
            <a:endParaRPr lang="en-BE" dirty="0"/>
          </a:p>
          <a:p>
            <a:endParaRPr lang="en-US" dirty="0"/>
          </a:p>
          <a:p>
            <a:r>
              <a:rPr lang="en-US" dirty="0"/>
              <a:t>Small effect</a:t>
            </a:r>
          </a:p>
          <a:p>
            <a:endParaRPr lang="en-US" dirty="0"/>
          </a:p>
          <a:p>
            <a:r>
              <a:rPr lang="en-US" dirty="0"/>
              <a:t>Drops for isotope shifts</a:t>
            </a:r>
          </a:p>
          <a:p>
            <a:endParaRPr lang="en-US" dirty="0"/>
          </a:p>
          <a:p>
            <a:r>
              <a:rPr lang="en-US" dirty="0"/>
              <a:t>Experimental errors &gt; ~15 eV</a:t>
            </a:r>
          </a:p>
        </p:txBody>
      </p:sp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F1E1A4FB-B1CD-344A-BE27-7B2FBE55BE48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6417066" y="3077467"/>
          <a:ext cx="539908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9771">
                  <a:extLst>
                    <a:ext uri="{9D8B030D-6E8A-4147-A177-3AD203B41FA5}">
                      <a16:colId xmlns:a16="http://schemas.microsoft.com/office/drawing/2014/main" val="479211229"/>
                    </a:ext>
                  </a:extLst>
                </a:gridCol>
                <a:gridCol w="1349771">
                  <a:extLst>
                    <a:ext uri="{9D8B030D-6E8A-4147-A177-3AD203B41FA5}">
                      <a16:colId xmlns:a16="http://schemas.microsoft.com/office/drawing/2014/main" val="2365256081"/>
                    </a:ext>
                  </a:extLst>
                </a:gridCol>
                <a:gridCol w="1349771">
                  <a:extLst>
                    <a:ext uri="{9D8B030D-6E8A-4147-A177-3AD203B41FA5}">
                      <a16:colId xmlns:a16="http://schemas.microsoft.com/office/drawing/2014/main" val="408064655"/>
                    </a:ext>
                  </a:extLst>
                </a:gridCol>
                <a:gridCol w="1349771">
                  <a:extLst>
                    <a:ext uri="{9D8B030D-6E8A-4147-A177-3AD203B41FA5}">
                      <a16:colId xmlns:a16="http://schemas.microsoft.com/office/drawing/2014/main" val="39812127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Element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2p1s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3p1s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4p1s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104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-0.42 eV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-1.12 eV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-1.53 eV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640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-0.45 eV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-1.39 eV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-1.98 eV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489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079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B4D79E-2F88-2131-1E91-2A4321B3C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843887-092B-1F27-E153-6F62D8392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98B7E5-498A-6649-7EAE-8EF3737B8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Distributions from different models agree well with one another</a:t>
            </a:r>
          </a:p>
          <a:p>
            <a:endParaRPr lang="en-US" dirty="0"/>
          </a:p>
          <a:p>
            <a:r>
              <a:rPr lang="en-US" dirty="0"/>
              <a:t>Pepijn and Wouter recommend the most refined model to be used (BSkG4)</a:t>
            </a:r>
          </a:p>
          <a:p>
            <a:endParaRPr lang="en-US" dirty="0"/>
          </a:p>
          <a:p>
            <a:r>
              <a:rPr lang="en-US" dirty="0"/>
              <a:t>Nice agreements</a:t>
            </a:r>
            <a:endParaRPr lang="en-B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8035E4E-3847-D3A8-2A80-13AA34EE55B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611937" y="2297113"/>
            <a:ext cx="4610100" cy="318135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87803EA-C7F4-0D2C-45C0-D1962C330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00" y="203345"/>
            <a:ext cx="11041200" cy="1152000"/>
          </a:xfrm>
        </p:spPr>
        <p:txBody>
          <a:bodyPr/>
          <a:lstStyle/>
          <a:p>
            <a:r>
              <a:rPr lang="en-US" dirty="0"/>
              <a:t>V2 from </a:t>
            </a:r>
            <a:r>
              <a:rPr lang="en-US" dirty="0" err="1"/>
              <a:t>BSkG</a:t>
            </a:r>
            <a:endParaRPr lang="en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A37A59-12D8-F92E-ACD0-9246C8E4AFEC}"/>
              </a:ext>
            </a:extLst>
          </p:cNvPr>
          <p:cNvSpPr txBox="1"/>
          <p:nvPr/>
        </p:nvSpPr>
        <p:spPr>
          <a:xfrm>
            <a:off x="7416035" y="1816081"/>
            <a:ext cx="3519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39</a:t>
            </a:r>
            <a:r>
              <a:rPr lang="en-US" dirty="0"/>
              <a:t>K measurement versus DFT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77234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914AA7-B05A-8E22-EA9D-F4949D8A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F90843-54C4-D92A-1F79-A2C1CE612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9643A60-4E06-3C84-F11B-F4F1D8E17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good is good?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961A98-7EDC-B652-73DA-9CA7B023136D}"/>
                  </a:ext>
                </a:extLst>
              </p:cNvPr>
              <p:cNvSpPr txBox="1"/>
              <p:nvPr/>
            </p:nvSpPr>
            <p:spPr>
              <a:xfrm>
                <a:off x="3305520" y="1406637"/>
                <a:ext cx="545615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 black: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/>
                  <a:t> experiments in the region</a:t>
                </a:r>
              </a:p>
              <a:p>
                <a:r>
                  <a:rPr lang="en-US" dirty="0"/>
                  <a:t>In red: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/>
                  <a:t> (bad) experiments in the region</a:t>
                </a:r>
                <a:endParaRPr lang="en-B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961A98-7EDC-B652-73DA-9CA7B02313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520" y="1406637"/>
                <a:ext cx="5456159" cy="646331"/>
              </a:xfrm>
              <a:prstGeom prst="rect">
                <a:avLst/>
              </a:prstGeom>
              <a:blipFill>
                <a:blip r:embed="rId2"/>
                <a:stretch>
                  <a:fillRect l="-894" t="-5660" b="-1415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Content Placeholder 11" descr="A graph with a blue line&#10;&#10;AI-generated content may be incorrect.">
            <a:extLst>
              <a:ext uri="{FF2B5EF4-FFF2-40B4-BE49-F238E27FC236}">
                <a16:creationId xmlns:a16="http://schemas.microsoft.com/office/drawing/2014/main" id="{D52189E9-1AE9-A753-9875-B00AF8846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6263" y="2047611"/>
            <a:ext cx="11041062" cy="3680354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A6943E8-8E36-945F-64C7-4B8EE802F007}"/>
              </a:ext>
            </a:extLst>
          </p:cNvPr>
          <p:cNvSpPr txBox="1"/>
          <p:nvPr/>
        </p:nvSpPr>
        <p:spPr>
          <a:xfrm>
            <a:off x="2814806" y="5639751"/>
            <a:ext cx="7682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Relative error of ~0.05%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Factor 2.5 better than Cl experiment!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74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FC4184-2844-C8CE-1D10-A70634EE7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3A1154-4287-BDAC-1EF3-E64075D59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A040D-ACF4-7469-F651-71D3E3F78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Nuclear part:</a:t>
            </a:r>
          </a:p>
          <a:p>
            <a:pPr lvl="1"/>
            <a:r>
              <a:rPr lang="en-US" dirty="0"/>
              <a:t>Low-lying states (Pygmy)</a:t>
            </a:r>
          </a:p>
          <a:p>
            <a:pPr lvl="1"/>
            <a:r>
              <a:rPr lang="en-US" dirty="0"/>
              <a:t>Higher states (Giant resonance)</a:t>
            </a:r>
          </a:p>
          <a:p>
            <a:pPr lvl="1"/>
            <a:r>
              <a:rPr lang="en-US" dirty="0"/>
              <a:t>23% uncertainty </a:t>
            </a:r>
            <a:r>
              <a:rPr lang="en-US" dirty="0">
                <a:sym typeface="Wingdings" panose="05000000000000000000" pitchFamily="2" charset="2"/>
              </a:rPr>
              <a:t> Deviation from most different </a:t>
            </a:r>
            <a:r>
              <a:rPr lang="en-US" dirty="0" err="1">
                <a:sym typeface="Wingdings" panose="05000000000000000000" pitchFamily="2" charset="2"/>
              </a:rPr>
              <a:t>skyrme</a:t>
            </a:r>
            <a:endParaRPr lang="en-US" dirty="0"/>
          </a:p>
          <a:p>
            <a:pPr lvl="1"/>
            <a:r>
              <a:rPr lang="en-US" dirty="0"/>
              <a:t>Calculated for np and 1s state </a:t>
            </a:r>
            <a:r>
              <a:rPr lang="en-US" dirty="0">
                <a:sym typeface="Wingdings" panose="05000000000000000000" pitchFamily="2" charset="2"/>
              </a:rPr>
              <a:t> p states &lt; 1% contribution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D1F60DB-CAF6-553B-5BB2-09CB006B461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Nucleon part</a:t>
            </a:r>
          </a:p>
          <a:p>
            <a:pPr lvl="1"/>
            <a:r>
              <a:rPr lang="en-US" dirty="0"/>
              <a:t>Individual particle contribution</a:t>
            </a:r>
          </a:p>
          <a:p>
            <a:pPr lvl="1"/>
            <a:r>
              <a:rPr lang="en-US" dirty="0"/>
              <a:t>10% uncertainty</a:t>
            </a:r>
          </a:p>
          <a:p>
            <a:pPr lvl="1"/>
            <a:r>
              <a:rPr lang="en-US" dirty="0"/>
              <a:t>Only calculated for 1s</a:t>
            </a:r>
          </a:p>
          <a:p>
            <a:endParaRPr lang="en-US" dirty="0"/>
          </a:p>
          <a:p>
            <a:pPr marL="0" indent="0">
              <a:buNone/>
            </a:pPr>
            <a:endParaRPr lang="en-B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9F919D7-8633-561D-331F-63776E822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polarization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0952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B66BCA-150D-4E56-7358-E04F04432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Linear addition of errors from three terms (conservative estimate)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B2142E-1EF3-2BFF-BCD4-0CE21724B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9727C4-7E1B-5A4B-9191-12269083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9F0455-F729-31F9-DDF5-80EA0375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on absolute numbers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EA5F4F-B867-627A-3183-950BB64A67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57" y="2337080"/>
            <a:ext cx="9842863" cy="349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9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0C68A7-223E-9F02-D993-E0FACD4AD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484638-18B3-90C1-6BF1-F73E483F3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4B8225-EFF7-13EA-2E0B-5AD0B7DA7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6053400" cy="4464000"/>
          </a:xfrm>
        </p:spPr>
        <p:txBody>
          <a:bodyPr/>
          <a:lstStyle/>
          <a:p>
            <a:r>
              <a:rPr lang="en-US" dirty="0"/>
              <a:t>Initial idea:</a:t>
            </a:r>
          </a:p>
          <a:p>
            <a:pPr lvl="1"/>
            <a:r>
              <a:rPr lang="en-US" dirty="0"/>
              <a:t>Split contributions</a:t>
            </a:r>
          </a:p>
          <a:p>
            <a:pPr lvl="1"/>
            <a:r>
              <a:rPr lang="en-US" dirty="0"/>
              <a:t>Giant resonance and nucleon fully correlated</a:t>
            </a:r>
          </a:p>
          <a:p>
            <a:pPr lvl="1"/>
            <a:r>
              <a:rPr lang="en-US" dirty="0"/>
              <a:t>Pygmy fully uncorrelated</a:t>
            </a:r>
          </a:p>
          <a:p>
            <a:pPr lvl="1"/>
            <a:r>
              <a:rPr lang="en-US" dirty="0"/>
              <a:t>Add differences linearly</a:t>
            </a:r>
          </a:p>
          <a:p>
            <a:pPr lvl="1"/>
            <a:endParaRPr lang="en-US" dirty="0"/>
          </a:p>
          <a:p>
            <a:r>
              <a:rPr lang="en-US" dirty="0"/>
              <a:t>Issue relative error on Pygmy &gt;&gt; Relative error on Pygmy + Giant resonance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8239C0D-8540-BF68-37DA-48809E76CCA8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629400" y="1656000"/>
                <a:ext cx="5562600" cy="4464000"/>
              </a:xfrm>
            </p:spPr>
            <p:txBody>
              <a:bodyPr/>
              <a:lstStyle/>
              <a:p>
                <a:r>
                  <a:rPr lang="en-US" dirty="0"/>
                  <a:t>New idea (agreed with Igor &amp; Misha):</a:t>
                </a:r>
              </a:p>
              <a:p>
                <a:pPr lvl="1"/>
                <a:r>
                  <a:rPr lang="en-US" dirty="0"/>
                  <a:t>Calculate uncorrelated fraction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𝐶𝑜𝑟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</a:rPr>
                  <a:t>This method:</a:t>
                </a:r>
                <a:endParaRPr lang="en-US" b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baseline="30000" smtClean="0">
                              <a:latin typeface="Cambria Math" panose="02040503050406030204" pitchFamily="18" charset="0"/>
                            </a:rPr>
                            <m:t>37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𝐶𝑙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 baseline="3000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baseline="30000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=−3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𝑒𝑉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Fricke’s method </a:t>
                </a:r>
                <a:r>
                  <a:rPr lang="en-US" dirty="0">
                    <a:sym typeface="Wingdings" panose="05000000000000000000" pitchFamily="2" charset="2"/>
                  </a:rPr>
                  <a:t> Approximately same uncertainty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8239C0D-8540-BF68-37DA-48809E76CC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629400" y="1656000"/>
                <a:ext cx="5562600" cy="4464000"/>
              </a:xfrm>
              <a:blipFill>
                <a:blip r:embed="rId2"/>
                <a:stretch>
                  <a:fillRect l="-1535" t="-956" b="-150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F11D5E89-51A2-3391-0F71-EA8ABA922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on differences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50551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94927-6FEE-C267-D6E5-78810E4BD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1218E26-0D4F-60ED-A8AF-49B3948131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QED from Paul </a:t>
                </a:r>
                <a:r>
                  <a:rPr lang="en-US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n-US" dirty="0">
                  <a:solidFill>
                    <a:srgbClr val="00B050"/>
                  </a:solidFill>
                </a:endParaRP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from Konstantin </a:t>
                </a:r>
                <a:r>
                  <a:rPr lang="en-US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Electron screening from Natalia </a:t>
                </a:r>
                <a:r>
                  <a:rPr lang="en-US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Nucleon polarization from Misha </a:t>
                </a:r>
                <a:r>
                  <a:rPr lang="en-US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Nuclear polarization from Igor </a:t>
                </a:r>
                <a:r>
                  <a:rPr lang="en-US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n-US" dirty="0"/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Charge distributions from Wouter &amp; Pepijn  Final checks &amp; discussions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1218E26-0D4F-60ED-A8AF-49B3948131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7" t="-2322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79005C-B018-1443-2995-E7B8502C7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478CE-1F57-E713-1039-09BA6CB95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E561F1-40CA-FECE-0933-69F4F5FB1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for </a:t>
            </a:r>
            <a:r>
              <a:rPr lang="en-US"/>
              <a:t>Cl publication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35661523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452</Words>
  <Application>Microsoft Office PowerPoint</Application>
  <PresentationFormat>Widescreen</PresentationFormat>
  <Paragraphs>99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Wingdings</vt:lpstr>
      <vt:lpstr>KU Leuven</vt:lpstr>
      <vt:lpstr>KU Leuven Sedes</vt:lpstr>
      <vt:lpstr>Update 14/03</vt:lpstr>
      <vt:lpstr>Extraction of k and alpha</vt:lpstr>
      <vt:lpstr>Electron screening</vt:lpstr>
      <vt:lpstr>V2 from BSkG</vt:lpstr>
      <vt:lpstr>How good is good?</vt:lpstr>
      <vt:lpstr>Nuclear polarization</vt:lpstr>
      <vt:lpstr>Uncertainty on absolute numbers</vt:lpstr>
      <vt:lpstr>Uncertainty on differences</vt:lpstr>
      <vt:lpstr>Theory for Cl publication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2025-03-14T07:54:04Z</dcterms:modified>
</cp:coreProperties>
</file>