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Override1.xml" ContentType="application/vnd.openxmlformats-officedocument.themeOverrid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964" r:id="rId1"/>
    <p:sldMasterId id="2147484005" r:id="rId2"/>
  </p:sldMasterIdLst>
  <p:notesMasterIdLst>
    <p:notesMasterId r:id="rId24"/>
  </p:notesMasterIdLst>
  <p:handoutMasterIdLst>
    <p:handoutMasterId r:id="rId25"/>
  </p:handoutMasterIdLst>
  <p:sldIdLst>
    <p:sldId id="328" r:id="rId3"/>
    <p:sldId id="611" r:id="rId4"/>
    <p:sldId id="605" r:id="rId5"/>
    <p:sldId id="382" r:id="rId6"/>
    <p:sldId id="380" r:id="rId7"/>
    <p:sldId id="361" r:id="rId8"/>
    <p:sldId id="362" r:id="rId9"/>
    <p:sldId id="339" r:id="rId10"/>
    <p:sldId id="340" r:id="rId11"/>
    <p:sldId id="364" r:id="rId12"/>
    <p:sldId id="266" r:id="rId13"/>
    <p:sldId id="267" r:id="rId14"/>
    <p:sldId id="269" r:id="rId15"/>
    <p:sldId id="270" r:id="rId16"/>
    <p:sldId id="613" r:id="rId17"/>
    <p:sldId id="617" r:id="rId18"/>
    <p:sldId id="419" r:id="rId19"/>
    <p:sldId id="615" r:id="rId20"/>
    <p:sldId id="614" r:id="rId21"/>
    <p:sldId id="616" r:id="rId22"/>
    <p:sldId id="618" r:id="rId23"/>
  </p:sldIdLst>
  <p:sldSz cx="9144000" cy="5143500" type="screen16x9"/>
  <p:notesSz cx="6881813" cy="10002838"/>
  <p:embeddedFontLst>
    <p:embeddedFont>
      <p:font typeface="Aptos" panose="020B0004020202020204" pitchFamily="34" charset="0"/>
      <p:regular r:id="rId26"/>
      <p:bold r:id="rId27"/>
    </p:embeddedFont>
    <p:embeddedFont>
      <p:font typeface="Arial Narrow" panose="020B0606020202030204" pitchFamily="34" charset="0"/>
      <p:regular r:id="rId28"/>
      <p:bold r:id="rId29"/>
      <p:italic r:id="rId30"/>
      <p:boldItalic r:id="rId31"/>
    </p:embeddedFont>
    <p:embeddedFont>
      <p:font typeface="Calibri" panose="020F0502020204030204" pitchFamily="34" charset="0"/>
      <p:regular r:id="rId32"/>
      <p:bold r:id="rId33"/>
      <p:italic r:id="rId34"/>
      <p:boldItalic r:id="rId35"/>
    </p:embeddedFont>
    <p:embeddedFont>
      <p:font typeface="Calibri Light" panose="020F0302020204030204" pitchFamily="34" charset="0"/>
      <p:regular r:id="rId36"/>
      <p:italic r:id="rId37"/>
    </p:embeddedFont>
    <p:embeddedFont>
      <p:font typeface="Cambria Math" panose="02040503050406030204" pitchFamily="18" charset="0"/>
      <p:regular r:id="rId38"/>
    </p:embeddedFont>
    <p:embeddedFont>
      <p:font typeface="Georgia" panose="02040502050405020303" pitchFamily="18" charset="0"/>
      <p:regular r:id="rId39"/>
      <p:bold r:id="rId40"/>
      <p:italic r:id="rId41"/>
      <p:boldItalic r:id="rId42"/>
    </p:embeddedFont>
    <p:embeddedFont>
      <p:font typeface="Humanst521 BT" panose="020B0602020204020204" pitchFamily="34" charset="0"/>
      <p:regular r:id="rId43"/>
      <p:bold r:id="rId44"/>
      <p:italic r:id="rId45"/>
      <p:boldItalic r:id="rId46"/>
    </p:embeddedFont>
    <p:embeddedFont>
      <p:font typeface="Humanst521 Lt BT" panose="020B0402020204020304" pitchFamily="34" charset="0"/>
      <p:regular r:id="rId47"/>
      <p:italic r:id="rId48"/>
    </p:embeddedFont>
    <p:embeddedFont>
      <p:font typeface="Rockwell" panose="02060603020205020403" pitchFamily="18" charset="0"/>
      <p:regular r:id="rId49"/>
      <p:bold r:id="rId50"/>
      <p:italic r:id="rId51"/>
      <p:boldItalic r:id="rId52"/>
    </p:embeddedFont>
    <p:embeddedFont>
      <p:font typeface="Times" panose="02020603050405020304" pitchFamily="18" charset="0"/>
      <p:regular r:id="rId53"/>
      <p:bold r:id="rId54"/>
      <p:italic r:id="rId55"/>
      <p:boldItalic r:id="rId56"/>
    </p:embeddedFont>
  </p:embeddedFontLst>
  <p:defaultTextStyle>
    <a:defPPr>
      <a:defRPr lang="de-CH"/>
    </a:defPPr>
    <a:lvl1pPr algn="l" rtl="0" eaLnBrk="0" fontAlgn="base" hangingPunct="0">
      <a:spcBef>
        <a:spcPct val="50000"/>
      </a:spcBef>
      <a:spcAft>
        <a:spcPct val="0"/>
      </a:spcAft>
      <a:defRPr sz="1600" kern="1200">
        <a:solidFill>
          <a:schemeClr val="tx1"/>
        </a:solidFill>
        <a:latin typeface="Arial" charset="0"/>
        <a:ea typeface="Arial" charset="0"/>
        <a:cs typeface="Arial" charset="0"/>
      </a:defRPr>
    </a:lvl1pPr>
    <a:lvl2pPr marL="457189" algn="l" rtl="0" eaLnBrk="0" fontAlgn="base" hangingPunct="0">
      <a:spcBef>
        <a:spcPct val="50000"/>
      </a:spcBef>
      <a:spcAft>
        <a:spcPct val="0"/>
      </a:spcAft>
      <a:defRPr sz="1600" kern="1200">
        <a:solidFill>
          <a:schemeClr val="tx1"/>
        </a:solidFill>
        <a:latin typeface="Arial" charset="0"/>
        <a:ea typeface="Arial" charset="0"/>
        <a:cs typeface="Arial" charset="0"/>
      </a:defRPr>
    </a:lvl2pPr>
    <a:lvl3pPr marL="914377" algn="l" rtl="0" eaLnBrk="0" fontAlgn="base" hangingPunct="0">
      <a:spcBef>
        <a:spcPct val="50000"/>
      </a:spcBef>
      <a:spcAft>
        <a:spcPct val="0"/>
      </a:spcAft>
      <a:defRPr sz="1600" kern="1200">
        <a:solidFill>
          <a:schemeClr val="tx1"/>
        </a:solidFill>
        <a:latin typeface="Arial" charset="0"/>
        <a:ea typeface="Arial" charset="0"/>
        <a:cs typeface="Arial" charset="0"/>
      </a:defRPr>
    </a:lvl3pPr>
    <a:lvl4pPr marL="1371566" algn="l" rtl="0" eaLnBrk="0" fontAlgn="base" hangingPunct="0">
      <a:spcBef>
        <a:spcPct val="50000"/>
      </a:spcBef>
      <a:spcAft>
        <a:spcPct val="0"/>
      </a:spcAft>
      <a:defRPr sz="1600" kern="1200">
        <a:solidFill>
          <a:schemeClr val="tx1"/>
        </a:solidFill>
        <a:latin typeface="Arial" charset="0"/>
        <a:ea typeface="Arial" charset="0"/>
        <a:cs typeface="Arial" charset="0"/>
      </a:defRPr>
    </a:lvl4pPr>
    <a:lvl5pPr marL="1828754" algn="l" rtl="0" eaLnBrk="0" fontAlgn="base" hangingPunct="0">
      <a:spcBef>
        <a:spcPct val="50000"/>
      </a:spcBef>
      <a:spcAft>
        <a:spcPct val="0"/>
      </a:spcAft>
      <a:defRPr sz="1600" kern="1200">
        <a:solidFill>
          <a:schemeClr val="tx1"/>
        </a:solidFill>
        <a:latin typeface="Arial" charset="0"/>
        <a:ea typeface="Arial" charset="0"/>
        <a:cs typeface="Arial" charset="0"/>
      </a:defRPr>
    </a:lvl5pPr>
    <a:lvl6pPr marL="2285943" algn="l" defTabSz="457189" rtl="0" eaLnBrk="1" latinLnBrk="0" hangingPunct="1">
      <a:defRPr sz="1600" kern="1200">
        <a:solidFill>
          <a:schemeClr val="tx1"/>
        </a:solidFill>
        <a:latin typeface="Arial" charset="0"/>
        <a:ea typeface="Arial" charset="0"/>
        <a:cs typeface="Arial" charset="0"/>
      </a:defRPr>
    </a:lvl6pPr>
    <a:lvl7pPr marL="2743131" algn="l" defTabSz="457189" rtl="0" eaLnBrk="1" latinLnBrk="0" hangingPunct="1">
      <a:defRPr sz="1600" kern="1200">
        <a:solidFill>
          <a:schemeClr val="tx1"/>
        </a:solidFill>
        <a:latin typeface="Arial" charset="0"/>
        <a:ea typeface="Arial" charset="0"/>
        <a:cs typeface="Arial" charset="0"/>
      </a:defRPr>
    </a:lvl7pPr>
    <a:lvl8pPr marL="3200320" algn="l" defTabSz="457189" rtl="0" eaLnBrk="1" latinLnBrk="0" hangingPunct="1">
      <a:defRPr sz="1600" kern="1200">
        <a:solidFill>
          <a:schemeClr val="tx1"/>
        </a:solidFill>
        <a:latin typeface="Arial" charset="0"/>
        <a:ea typeface="Arial" charset="0"/>
        <a:cs typeface="Arial" charset="0"/>
      </a:defRPr>
    </a:lvl8pPr>
    <a:lvl9pPr marL="3657509" algn="l" defTabSz="457189" rtl="0" eaLnBrk="1" latinLnBrk="0" hangingPunct="1">
      <a:defRPr sz="1600" kern="1200">
        <a:solidFill>
          <a:schemeClr val="tx1"/>
        </a:solidFill>
        <a:latin typeface="Arial" charset="0"/>
        <a:ea typeface="Arial" charset="0"/>
        <a:cs typeface="Arial" charset="0"/>
      </a:defRPr>
    </a:lvl9pPr>
  </p:defaultTextStyle>
  <p:extLst>
    <p:ext uri="{521415D9-36F7-43E2-AB2F-B90AF26B5E84}">
      <p14:sectionLst xmlns:p14="http://schemas.microsoft.com/office/powerpoint/2010/main">
        <p14:section name="Default Section" id="{6A7B7CA9-0A16-4D45-9734-D18F411A0BE1}">
          <p14:sldIdLst>
            <p14:sldId id="328"/>
            <p14:sldId id="611"/>
          </p14:sldIdLst>
        </p14:section>
        <p14:section name="Introduction and motivation" id="{5263386D-D479-443B-A9A8-4D7E5E02DC92}">
          <p14:sldIdLst>
            <p14:sldId id="605"/>
            <p14:sldId id="382"/>
            <p14:sldId id="380"/>
            <p14:sldId id="361"/>
            <p14:sldId id="362"/>
            <p14:sldId id="339"/>
            <p14:sldId id="340"/>
          </p14:sldIdLst>
        </p14:section>
        <p14:section name="Search for a muon EDM at PSI" id="{68330942-3483-43DF-87D5-C803D5EC3399}">
          <p14:sldIdLst>
            <p14:sldId id="364"/>
            <p14:sldId id="266"/>
            <p14:sldId id="267"/>
            <p14:sldId id="269"/>
            <p14:sldId id="270"/>
          </p14:sldIdLst>
        </p14:section>
        <p14:section name="Collaboration Overview" id="{8E40415B-363D-44B3-A36D-84556314E83E}">
          <p14:sldIdLst>
            <p14:sldId id="613"/>
            <p14:sldId id="617"/>
            <p14:sldId id="419"/>
            <p14:sldId id="615"/>
            <p14:sldId id="614"/>
            <p14:sldId id="616"/>
            <p14:sldId id="618"/>
          </p14:sldIdLst>
        </p14:section>
      </p14:sectionLst>
    </p:ext>
    <p:ext uri="{EFAFB233-063F-42B5-8137-9DF3F51BA10A}">
      <p15:sldGuideLst xmlns:p15="http://schemas.microsoft.com/office/powerpoint/2012/main">
        <p15:guide id="1" orient="horz" pos="668" userDrawn="1">
          <p15:clr>
            <a:srgbClr val="A4A3A4"/>
          </p15:clr>
        </p15:guide>
        <p15:guide id="2" orient="horz" pos="634" userDrawn="1">
          <p15:clr>
            <a:srgbClr val="A4A3A4"/>
          </p15:clr>
        </p15:guide>
        <p15:guide id="3" orient="horz" pos="2845" userDrawn="1">
          <p15:clr>
            <a:srgbClr val="A4A3A4"/>
          </p15:clr>
        </p15:guide>
        <p15:guide id="4" orient="horz" pos="838" userDrawn="1">
          <p15:clr>
            <a:srgbClr val="A4A3A4"/>
          </p15:clr>
        </p15:guide>
        <p15:guide id="5" orient="horz" pos="140" userDrawn="1">
          <p15:clr>
            <a:srgbClr val="A4A3A4"/>
          </p15:clr>
        </p15:guide>
        <p15:guide id="6" orient="horz" pos="378" userDrawn="1">
          <p15:clr>
            <a:srgbClr val="A4A3A4"/>
          </p15:clr>
        </p15:guide>
        <p15:guide id="7" orient="horz" pos="3117" userDrawn="1">
          <p15:clr>
            <a:srgbClr val="A4A3A4"/>
          </p15:clr>
        </p15:guide>
        <p15:guide id="9" pos="657" userDrawn="1">
          <p15:clr>
            <a:srgbClr val="A4A3A4"/>
          </p15:clr>
        </p15:guide>
        <p15:guide id="10" pos="5534" userDrawn="1">
          <p15:clr>
            <a:srgbClr val="A4A3A4"/>
          </p15:clr>
        </p15:guide>
        <p15:guide id="11" pos="521" userDrawn="1">
          <p15:clr>
            <a:srgbClr val="A4A3A4"/>
          </p15:clr>
        </p15:guide>
        <p15:guide id="12" pos="385" userDrawn="1">
          <p15:clr>
            <a:srgbClr val="A4A3A4"/>
          </p15:clr>
        </p15:guide>
        <p15:guide id="13" pos="1315" userDrawn="1">
          <p15:clr>
            <a:srgbClr val="A4A3A4"/>
          </p15:clr>
        </p15:guide>
        <p15:guide id="14" pos="3039" userDrawn="1">
          <p15:clr>
            <a:srgbClr val="A4A3A4"/>
          </p15:clr>
        </p15:guide>
        <p15:guide id="15" pos="3152" userDrawn="1">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FF0000"/>
    <a:srgbClr val="7030A0"/>
    <a:srgbClr val="FF33CC"/>
    <a:srgbClr val="0070C0"/>
    <a:srgbClr val="00B050"/>
    <a:srgbClr val="F8F4C0"/>
    <a:srgbClr val="FDCA00"/>
    <a:srgbClr val="B000B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757" autoAdjust="0"/>
    <p:restoredTop sz="78061" autoAdjust="0"/>
  </p:normalViewPr>
  <p:slideViewPr>
    <p:cSldViewPr snapToObjects="1">
      <p:cViewPr varScale="1">
        <p:scale>
          <a:sx n="162" d="100"/>
          <a:sy n="162" d="100"/>
        </p:scale>
        <p:origin x="642" y="138"/>
      </p:cViewPr>
      <p:guideLst>
        <p:guide orient="horz" pos="668"/>
        <p:guide orient="horz" pos="634"/>
        <p:guide orient="horz" pos="2845"/>
        <p:guide orient="horz" pos="838"/>
        <p:guide orient="horz" pos="140"/>
        <p:guide orient="horz" pos="378"/>
        <p:guide orient="horz" pos="3117"/>
        <p:guide pos="657"/>
        <p:guide pos="5534"/>
        <p:guide pos="521"/>
        <p:guide pos="385"/>
        <p:guide pos="1315"/>
        <p:guide pos="3039"/>
        <p:guide pos="3152"/>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41" d="100"/>
          <a:sy n="141" d="100"/>
        </p:scale>
        <p:origin x="5616" y="200"/>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1.fntdata"/><Relationship Id="rId39" Type="http://schemas.openxmlformats.org/officeDocument/2006/relationships/font" Target="fonts/font14.fntdata"/><Relationship Id="rId21" Type="http://schemas.openxmlformats.org/officeDocument/2006/relationships/slide" Target="slides/slide19.xml"/><Relationship Id="rId34" Type="http://schemas.openxmlformats.org/officeDocument/2006/relationships/font" Target="fonts/font9.fntdata"/><Relationship Id="rId42" Type="http://schemas.openxmlformats.org/officeDocument/2006/relationships/font" Target="fonts/font17.fntdata"/><Relationship Id="rId47" Type="http://schemas.openxmlformats.org/officeDocument/2006/relationships/font" Target="fonts/font22.fntdata"/><Relationship Id="rId50" Type="http://schemas.openxmlformats.org/officeDocument/2006/relationships/font" Target="fonts/font25.fntdata"/><Relationship Id="rId55" Type="http://schemas.openxmlformats.org/officeDocument/2006/relationships/font" Target="fonts/font30.fntdata"/><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font" Target="fonts/font4.fntdata"/><Relationship Id="rId11" Type="http://schemas.openxmlformats.org/officeDocument/2006/relationships/slide" Target="slides/slide9.xml"/><Relationship Id="rId24" Type="http://schemas.openxmlformats.org/officeDocument/2006/relationships/notesMaster" Target="notesMasters/notesMaster1.xml"/><Relationship Id="rId32" Type="http://schemas.openxmlformats.org/officeDocument/2006/relationships/font" Target="fonts/font7.fntdata"/><Relationship Id="rId37" Type="http://schemas.openxmlformats.org/officeDocument/2006/relationships/font" Target="fonts/font12.fntdata"/><Relationship Id="rId40" Type="http://schemas.openxmlformats.org/officeDocument/2006/relationships/font" Target="fonts/font15.fntdata"/><Relationship Id="rId45" Type="http://schemas.openxmlformats.org/officeDocument/2006/relationships/font" Target="fonts/font20.fntdata"/><Relationship Id="rId53" Type="http://schemas.openxmlformats.org/officeDocument/2006/relationships/font" Target="fonts/font28.fntdata"/><Relationship Id="rId58" Type="http://schemas.openxmlformats.org/officeDocument/2006/relationships/viewProps" Target="viewProps.xml"/><Relationship Id="rId5" Type="http://schemas.openxmlformats.org/officeDocument/2006/relationships/slide" Target="slides/slide3.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font" Target="fonts/font10.fntdata"/><Relationship Id="rId43" Type="http://schemas.openxmlformats.org/officeDocument/2006/relationships/font" Target="fonts/font18.fntdata"/><Relationship Id="rId48" Type="http://schemas.openxmlformats.org/officeDocument/2006/relationships/font" Target="fonts/font23.fntdata"/><Relationship Id="rId56" Type="http://schemas.openxmlformats.org/officeDocument/2006/relationships/font" Target="fonts/font31.fntdata"/><Relationship Id="rId8" Type="http://schemas.openxmlformats.org/officeDocument/2006/relationships/slide" Target="slides/slide6.xml"/><Relationship Id="rId51" Type="http://schemas.openxmlformats.org/officeDocument/2006/relationships/font" Target="fonts/font26.fntdata"/><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33" Type="http://schemas.openxmlformats.org/officeDocument/2006/relationships/font" Target="fonts/font8.fntdata"/><Relationship Id="rId38" Type="http://schemas.openxmlformats.org/officeDocument/2006/relationships/font" Target="fonts/font13.fntdata"/><Relationship Id="rId46" Type="http://schemas.openxmlformats.org/officeDocument/2006/relationships/font" Target="fonts/font21.fntdata"/><Relationship Id="rId59" Type="http://schemas.openxmlformats.org/officeDocument/2006/relationships/theme" Target="theme/theme1.xml"/><Relationship Id="rId20" Type="http://schemas.openxmlformats.org/officeDocument/2006/relationships/slide" Target="slides/slide18.xml"/><Relationship Id="rId41" Type="http://schemas.openxmlformats.org/officeDocument/2006/relationships/font" Target="fonts/font16.fntdata"/><Relationship Id="rId54" Type="http://schemas.openxmlformats.org/officeDocument/2006/relationships/font" Target="fonts/font29.fntdata"/><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3.fntdata"/><Relationship Id="rId36" Type="http://schemas.openxmlformats.org/officeDocument/2006/relationships/font" Target="fonts/font11.fntdata"/><Relationship Id="rId49" Type="http://schemas.openxmlformats.org/officeDocument/2006/relationships/font" Target="fonts/font24.fntdata"/><Relationship Id="rId57" Type="http://schemas.openxmlformats.org/officeDocument/2006/relationships/presProps" Target="presProps.xml"/><Relationship Id="rId10" Type="http://schemas.openxmlformats.org/officeDocument/2006/relationships/slide" Target="slides/slide8.xml"/><Relationship Id="rId31" Type="http://schemas.openxmlformats.org/officeDocument/2006/relationships/font" Target="fonts/font6.fntdata"/><Relationship Id="rId44" Type="http://schemas.openxmlformats.org/officeDocument/2006/relationships/font" Target="fonts/font19.fntdata"/><Relationship Id="rId52" Type="http://schemas.openxmlformats.org/officeDocument/2006/relationships/font" Target="fonts/font27.fntdata"/><Relationship Id="rId6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Arial" charset="-128"/>
                <a:cs typeface="Arial" charset="-128"/>
              </a:defRPr>
            </a:lvl1pPr>
          </a:lstStyle>
          <a:p>
            <a:pPr>
              <a:defRPr/>
            </a:pPr>
            <a:endParaRPr lang="en-GB" dirty="0">
              <a:latin typeface="Humanst521 BT" panose="020B0602020204020204" pitchFamily="34" charset="0"/>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Arial" charset="-128"/>
                <a:cs typeface="Arial" charset="-128"/>
              </a:defRPr>
            </a:lvl1pPr>
          </a:lstStyle>
          <a:p>
            <a:pPr>
              <a:defRPr/>
            </a:pPr>
            <a:endParaRPr lang="en-GB" dirty="0">
              <a:latin typeface="Humanst521 BT" panose="020B0602020204020204" pitchFamily="34" charset="0"/>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Arial" charset="-128"/>
                <a:cs typeface="Arial" charset="-128"/>
              </a:defRPr>
            </a:lvl1pPr>
          </a:lstStyle>
          <a:p>
            <a:pPr>
              <a:defRPr/>
            </a:pPr>
            <a:endParaRPr lang="en-GB" dirty="0">
              <a:latin typeface="Humanst521 BT" panose="020B0602020204020204" pitchFamily="34" charset="0"/>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Humanst521 BT" panose="020B0602020204020204" pitchFamily="34" charset="0"/>
              </a:rPr>
              <a:pPr>
                <a:defRPr/>
              </a:pPr>
              <a:t>‹#›</a:t>
            </a:fld>
            <a:endParaRPr lang="en-GB" dirty="0">
              <a:latin typeface="Humanst521 BT" panose="020B0602020204020204" pitchFamily="34" charset="0"/>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Humanst521 BT" panose="020B0602020204020204" pitchFamily="34" charset="0"/>
                <a:ea typeface="Arial" charset="-128"/>
                <a:cs typeface="Arial"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Humanst521 BT" panose="020B0602020204020204" pitchFamily="34" charset="0"/>
                <a:ea typeface="Arial" charset="-128"/>
                <a:cs typeface="Arial"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109538" y="750888"/>
            <a:ext cx="6667500"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Ebene</a:t>
            </a:r>
          </a:p>
          <a:p>
            <a:pPr lvl="5"/>
            <a:r>
              <a:rPr lang="de-DE" noProof="0" dirty="0"/>
              <a:t>Sechste Ebene</a:t>
            </a:r>
          </a:p>
          <a:p>
            <a:pPr lvl="6"/>
            <a:r>
              <a:rPr lang="de-DE" noProof="0" dirty="0"/>
              <a:t>Siebte Ebene</a:t>
            </a:r>
          </a:p>
          <a:p>
            <a:pPr lvl="7"/>
            <a:r>
              <a:rPr lang="de-DE" noProof="0" dirty="0"/>
              <a:t>Achte Ebene</a:t>
            </a:r>
          </a:p>
          <a:p>
            <a:pPr lvl="8"/>
            <a:r>
              <a:rPr lang="de-DE" noProof="0" dirty="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Humanst521 BT" panose="020B0602020204020204" pitchFamily="34" charset="0"/>
                <a:ea typeface="Arial" charset="-128"/>
                <a:cs typeface="Arial"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Humanst521 BT" panose="020B0602020204020204" pitchFamily="34" charset="0"/>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6" indent="-90486"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Humanst521 BT" panose="020B0602020204020204" pitchFamily="34" charset="0"/>
        <a:ea typeface="Arial" pitchFamily="-108" charset="-128"/>
        <a:cs typeface="Arial" pitchFamily="-108" charset="-128"/>
      </a:defRPr>
    </a:lvl1pPr>
    <a:lvl2pPr marL="180970" indent="-92072"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Arial" charset="-128"/>
        <a:cs typeface="Arial" charset="0"/>
      </a:defRPr>
    </a:lvl2pPr>
    <a:lvl3pPr marL="266693" indent="-85723"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ＭＳ Ｐゴシック" charset="-128"/>
        <a:cs typeface="ＭＳ Ｐゴシック" charset="-128"/>
      </a:defRPr>
    </a:lvl3pPr>
    <a:lvl4pPr marL="357179"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ＭＳ Ｐゴシック" charset="-128"/>
        <a:cs typeface="ＭＳ Ｐゴシック" charset="-128"/>
      </a:defRPr>
    </a:lvl4pPr>
    <a:lvl5pPr marL="447663" indent="-90486"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Humanst521 BT" panose="020B0602020204020204" pitchFamily="34" charset="0"/>
        <a:ea typeface="Arial" pitchFamily="-112" charset="-128"/>
        <a:cs typeface="ＭＳ Ｐゴシック" charset="0"/>
      </a:defRPr>
    </a:lvl5pPr>
    <a:lvl6pPr marL="538149" indent="-90486" algn="l" defTabSz="457189" rtl="0" eaLnBrk="1" latinLnBrk="0" hangingPunct="1">
      <a:buFont typeface="Symbol" panose="05050102010706020507" pitchFamily="18" charset="2"/>
      <a:buChar char="-"/>
      <a:defRPr sz="1000" kern="1200" baseline="0">
        <a:solidFill>
          <a:schemeClr val="tx1"/>
        </a:solidFill>
        <a:latin typeface="Humanst521 BT" panose="020B0602020204020204" pitchFamily="34" charset="0"/>
        <a:ea typeface="+mn-ea"/>
        <a:cs typeface="Arial" panose="020B0604020202020204" pitchFamily="34" charset="0"/>
      </a:defRPr>
    </a:lvl6pPr>
    <a:lvl7pPr marL="628635" indent="-90486" algn="l" defTabSz="457189" rtl="0" eaLnBrk="1" latinLnBrk="0" hangingPunct="1">
      <a:buFont typeface="Symbol" panose="05050102010706020507" pitchFamily="18" charset="2"/>
      <a:buChar char="-"/>
      <a:defRPr sz="1000" kern="1200">
        <a:solidFill>
          <a:schemeClr val="tx1"/>
        </a:solidFill>
        <a:latin typeface="Humanst521 BT" panose="020B0602020204020204" pitchFamily="34" charset="0"/>
        <a:ea typeface="+mn-ea"/>
        <a:cs typeface="Arial" panose="020B0604020202020204" pitchFamily="34" charset="0"/>
      </a:defRPr>
    </a:lvl7pPr>
    <a:lvl8pPr marL="719121" indent="-90486" algn="l" defTabSz="457189" rtl="0" eaLnBrk="1" latinLnBrk="0" hangingPunct="1">
      <a:buFont typeface="Symbol" panose="05050102010706020507" pitchFamily="18" charset="2"/>
      <a:buChar char="-"/>
      <a:defRPr sz="1000" kern="1200">
        <a:solidFill>
          <a:schemeClr val="tx1"/>
        </a:solidFill>
        <a:latin typeface="Humanst521 BT" panose="020B0602020204020204" pitchFamily="34" charset="0"/>
        <a:ea typeface="+mn-ea"/>
        <a:cs typeface="Arial" panose="020B0604020202020204" pitchFamily="34" charset="0"/>
      </a:defRPr>
    </a:lvl8pPr>
    <a:lvl9pPr marL="806431" indent="-88898" algn="l" defTabSz="457189" rtl="0" eaLnBrk="1" latinLnBrk="0" hangingPunct="1">
      <a:buFont typeface="Symbol" panose="05050102010706020507" pitchFamily="18" charset="2"/>
      <a:buChar char="-"/>
      <a:defRPr sz="1000" kern="1200">
        <a:solidFill>
          <a:schemeClr val="tx1"/>
        </a:solidFill>
        <a:latin typeface="Humanst521 BT" panose="020B0602020204020204" pitchFamily="34" charset="0"/>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r>
              <a:rPr lang="en-US" baseline="0" dirty="0"/>
              <a:t>Symmetries and the breaking of symmetries are an important concept of all modern physics theories.</a:t>
            </a:r>
          </a:p>
          <a:p>
            <a:r>
              <a:rPr lang="de-CH" baseline="0" dirty="0" err="1"/>
              <a:t>To</a:t>
            </a:r>
            <a:r>
              <a:rPr lang="de-CH" baseline="0" dirty="0"/>
              <a:t> </a:t>
            </a:r>
            <a:r>
              <a:rPr lang="de-CH" baseline="0" dirty="0" err="1"/>
              <a:t>better</a:t>
            </a:r>
            <a:r>
              <a:rPr lang="de-CH" baseline="0" dirty="0"/>
              <a:t> </a:t>
            </a:r>
            <a:r>
              <a:rPr lang="de-CH" baseline="0" dirty="0" err="1"/>
              <a:t>understand</a:t>
            </a:r>
            <a:r>
              <a:rPr lang="de-CH" baseline="0" dirty="0"/>
              <a:t> </a:t>
            </a:r>
            <a:r>
              <a:rPr lang="de-CH" baseline="0" dirty="0" err="1"/>
              <a:t>the</a:t>
            </a:r>
            <a:r>
              <a:rPr lang="de-CH" baseline="0" dirty="0"/>
              <a:t> </a:t>
            </a:r>
            <a:r>
              <a:rPr lang="de-CH" baseline="0" dirty="0" err="1"/>
              <a:t>violation</a:t>
            </a:r>
            <a:r>
              <a:rPr lang="de-CH" baseline="0" dirty="0"/>
              <a:t> </a:t>
            </a:r>
            <a:r>
              <a:rPr lang="de-CH" baseline="0" dirty="0" err="1"/>
              <a:t>of</a:t>
            </a:r>
            <a:r>
              <a:rPr lang="de-CH" baseline="0" dirty="0"/>
              <a:t> </a:t>
            </a:r>
            <a:r>
              <a:rPr lang="de-CH" baseline="0" dirty="0" err="1"/>
              <a:t>discrete</a:t>
            </a:r>
            <a:r>
              <a:rPr lang="de-CH" baseline="0" dirty="0"/>
              <a:t> </a:t>
            </a:r>
            <a:r>
              <a:rPr lang="de-CH" baseline="0" dirty="0" err="1"/>
              <a:t>symmetries</a:t>
            </a:r>
            <a:r>
              <a:rPr lang="de-CH" baseline="0" dirty="0"/>
              <a:t> </a:t>
            </a:r>
            <a:r>
              <a:rPr lang="de-CH" baseline="0" dirty="0" err="1"/>
              <a:t>by</a:t>
            </a:r>
            <a:r>
              <a:rPr lang="de-CH" baseline="0" dirty="0"/>
              <a:t> an EDM I </a:t>
            </a:r>
            <a:r>
              <a:rPr lang="de-CH" baseline="0" dirty="0" err="1"/>
              <a:t>have</a:t>
            </a:r>
            <a:r>
              <a:rPr lang="de-CH" baseline="0" dirty="0"/>
              <a:t> </a:t>
            </a:r>
            <a:r>
              <a:rPr lang="de-CH" baseline="0" dirty="0" err="1"/>
              <a:t>made</a:t>
            </a:r>
            <a:r>
              <a:rPr lang="de-CH" baseline="0" dirty="0"/>
              <a:t> </a:t>
            </a:r>
            <a:r>
              <a:rPr lang="de-CH" baseline="0" dirty="0" err="1"/>
              <a:t>this</a:t>
            </a:r>
            <a:r>
              <a:rPr lang="de-CH" baseline="0" dirty="0"/>
              <a:t> </a:t>
            </a:r>
            <a:r>
              <a:rPr lang="de-CH" baseline="0" dirty="0" err="1"/>
              <a:t>sketch</a:t>
            </a:r>
            <a:r>
              <a:rPr lang="de-CH" baseline="0" dirty="0"/>
              <a:t> </a:t>
            </a:r>
            <a:r>
              <a:rPr lang="de-CH" baseline="0" dirty="0" err="1"/>
              <a:t>of</a:t>
            </a:r>
            <a:r>
              <a:rPr lang="de-CH" baseline="0" dirty="0"/>
              <a:t> </a:t>
            </a:r>
            <a:r>
              <a:rPr lang="de-CH" baseline="0" dirty="0" err="1"/>
              <a:t>the</a:t>
            </a:r>
            <a:r>
              <a:rPr lang="de-CH" baseline="0" dirty="0"/>
              <a:t> </a:t>
            </a:r>
            <a:r>
              <a:rPr lang="de-CH" baseline="0" dirty="0" err="1"/>
              <a:t>energie</a:t>
            </a:r>
            <a:r>
              <a:rPr lang="de-CH" baseline="0" dirty="0"/>
              <a:t> </a:t>
            </a:r>
            <a:r>
              <a:rPr lang="de-CH" baseline="0" dirty="0" err="1"/>
              <a:t>levels</a:t>
            </a:r>
            <a:r>
              <a:rPr lang="de-CH" baseline="0" dirty="0"/>
              <a:t> </a:t>
            </a:r>
            <a:r>
              <a:rPr lang="de-CH" baseline="0" dirty="0" err="1"/>
              <a:t>of</a:t>
            </a:r>
            <a:r>
              <a:rPr lang="de-CH" baseline="0" dirty="0"/>
              <a:t> a spin-1/2 </a:t>
            </a:r>
            <a:r>
              <a:rPr lang="en-US" baseline="0" dirty="0"/>
              <a:t>particle in a magnetic and electric field.</a:t>
            </a:r>
          </a:p>
          <a:p>
            <a:r>
              <a:rPr lang="en-US" baseline="0" dirty="0"/>
              <a:t>The left side every body is familiar with. It corresponds to the classical </a:t>
            </a:r>
            <a:r>
              <a:rPr lang="en-US" baseline="0" dirty="0" err="1"/>
              <a:t>zeeman</a:t>
            </a:r>
            <a:r>
              <a:rPr lang="en-US" baseline="0" dirty="0"/>
              <a:t> splitting in atoms. Depending on the spin of the particle the magnetic moment will lead to an increase or decrease in energy. </a:t>
            </a:r>
          </a:p>
          <a:p>
            <a:r>
              <a:rPr lang="en-US" baseline="0" dirty="0"/>
              <a:t>Similar on the right side, the electric dipole moment leads to a similar level splitting in the electric field.</a:t>
            </a:r>
            <a:r>
              <a:rPr lang="de-CH" baseline="0" dirty="0"/>
              <a:t> </a:t>
            </a:r>
          </a:p>
          <a:p>
            <a:r>
              <a:rPr lang="de-CH" baseline="0" dirty="0" err="1"/>
              <a:t>Lets</a:t>
            </a:r>
            <a:r>
              <a:rPr lang="de-CH" baseline="0" dirty="0"/>
              <a:t> </a:t>
            </a:r>
            <a:r>
              <a:rPr lang="de-CH" baseline="0" dirty="0" err="1"/>
              <a:t>concentrate</a:t>
            </a:r>
            <a:r>
              <a:rPr lang="de-CH" baseline="0" dirty="0"/>
              <a:t> on </a:t>
            </a:r>
            <a:r>
              <a:rPr lang="de-CH" baseline="0" dirty="0" err="1"/>
              <a:t>the</a:t>
            </a:r>
            <a:r>
              <a:rPr lang="de-CH" baseline="0" dirty="0"/>
              <a:t> </a:t>
            </a:r>
            <a:r>
              <a:rPr lang="de-CH" baseline="0" dirty="0" err="1"/>
              <a:t>spin</a:t>
            </a:r>
            <a:r>
              <a:rPr lang="de-CH" baseline="0" dirty="0"/>
              <a:t> </a:t>
            </a:r>
            <a:r>
              <a:rPr lang="de-CH" baseline="0" dirty="0" err="1"/>
              <a:t>up</a:t>
            </a:r>
            <a:r>
              <a:rPr lang="de-CH" baseline="0" dirty="0"/>
              <a:t> </a:t>
            </a:r>
            <a:r>
              <a:rPr lang="de-CH" baseline="0" dirty="0" err="1"/>
              <a:t>state</a:t>
            </a:r>
            <a:r>
              <a:rPr lang="de-CH" baseline="0" dirty="0"/>
              <a:t>. [</a:t>
            </a:r>
            <a:r>
              <a:rPr lang="de-CH" baseline="0" dirty="0" err="1"/>
              <a:t>click</a:t>
            </a:r>
            <a:r>
              <a:rPr lang="de-CH" baseline="0" dirty="0"/>
              <a:t>]</a:t>
            </a:r>
          </a:p>
          <a:p>
            <a:r>
              <a:rPr lang="de-CH" baseline="0" dirty="0" err="1"/>
              <a:t>Now</a:t>
            </a:r>
            <a:r>
              <a:rPr lang="de-CH" baseline="0" dirty="0"/>
              <a:t> </a:t>
            </a:r>
            <a:r>
              <a:rPr lang="de-CH" baseline="0" dirty="0" err="1"/>
              <a:t>we</a:t>
            </a:r>
            <a:r>
              <a:rPr lang="de-CH" baseline="0" dirty="0"/>
              <a:t> </a:t>
            </a:r>
            <a:r>
              <a:rPr lang="de-CH" baseline="0" dirty="0" err="1"/>
              <a:t>apply</a:t>
            </a:r>
            <a:r>
              <a:rPr lang="de-CH" baseline="0" dirty="0"/>
              <a:t> a </a:t>
            </a:r>
            <a:r>
              <a:rPr lang="de-CH" baseline="0" dirty="0" err="1"/>
              <a:t>Ti</a:t>
            </a:r>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B4FCD6B3-904C-43F8-AD58-4C6051C90022}" type="slidenum">
              <a:rPr kumimoji="0" lang="en-US" sz="12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charset="0"/>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US" sz="1200" b="0" i="0" u="none" strike="noStrike" kern="1200" cap="none" spc="0" normalizeH="0" baseline="0" noProof="0">
              <a:ln>
                <a:noFill/>
              </a:ln>
              <a:solidFill>
                <a:srgbClr val="000000"/>
              </a:solidFill>
              <a:effectLst/>
              <a:uLnTx/>
              <a:uFillTx/>
              <a:latin typeface="Arial" panose="020B0604020202020204" pitchFamily="34" charset="0"/>
              <a:ea typeface="+mn-ea"/>
              <a:cs typeface="Arial" charset="0"/>
            </a:endParaRPr>
          </a:p>
        </p:txBody>
      </p:sp>
    </p:spTree>
    <p:extLst>
      <p:ext uri="{BB962C8B-B14F-4D97-AF65-F5344CB8AC3E}">
        <p14:creationId xmlns:p14="http://schemas.microsoft.com/office/powerpoint/2010/main" val="3862058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Tree>
    <p:extLst>
      <p:ext uri="{BB962C8B-B14F-4D97-AF65-F5344CB8AC3E}">
        <p14:creationId xmlns:p14="http://schemas.microsoft.com/office/powerpoint/2010/main" val="20305694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purpose of</a:t>
            </a:r>
            <a:r>
              <a:rPr lang="en-US" baseline="0" dirty="0"/>
              <a:t> a general discussion,  effective field theories are particular useful, as no assumptions are needed for the exact realization of a high energy theory.</a:t>
            </a:r>
          </a:p>
          <a:p>
            <a:r>
              <a:rPr lang="en-US" baseline="0" dirty="0"/>
              <a:t>The most general form in which one can write down the interaction of a lepton current with an external electric/magnetic field is using this electro magnetic current with all possible </a:t>
            </a:r>
            <a:r>
              <a:rPr lang="en-US" baseline="0" dirty="0" err="1"/>
              <a:t>bilinears</a:t>
            </a:r>
            <a:r>
              <a:rPr lang="en-US" baseline="0" dirty="0"/>
              <a:t>. </a:t>
            </a:r>
          </a:p>
          <a:p>
            <a:r>
              <a:rPr lang="en-US" baseline="0" dirty="0"/>
              <a:t>In this case the first form factor is the electric charge, the second the magnetic and the third the electric dipole moment. The </a:t>
            </a:r>
            <a:r>
              <a:rPr lang="en-US" baseline="0" dirty="0" err="1"/>
              <a:t>anapole</a:t>
            </a:r>
            <a:r>
              <a:rPr lang="en-US" baseline="0" dirty="0"/>
              <a:t> moment I just depicted for completeness</a:t>
            </a:r>
          </a:p>
          <a:p>
            <a:r>
              <a:rPr lang="en-US" baseline="0" dirty="0"/>
              <a:t>Interestingly the anomalous magnetic moment is connected to the same Wilson coefficient as the electric dipole moment in effective field theories. The real part of this Wilson coefficient is proportional to the anomalous magnetic momentum, while the imaginary part is related to the electric dipole moment.</a:t>
            </a:r>
            <a:br>
              <a:rPr lang="en-US" baseline="0" dirty="0"/>
            </a:br>
            <a:endParaRPr lang="en-US" dirty="0"/>
          </a:p>
        </p:txBody>
      </p:sp>
      <p:sp>
        <p:nvSpPr>
          <p:cNvPr id="4" name="Slide Number Placeholder 3"/>
          <p:cNvSpPr>
            <a:spLocks noGrp="1"/>
          </p:cNvSpPr>
          <p:nvPr>
            <p:ph type="sldNum" sz="quarter" idx="10"/>
          </p:nvPr>
        </p:nvSpPr>
        <p:spPr/>
        <p:txBody>
          <a:bodyPr/>
          <a:lstStyle/>
          <a:p>
            <a:fld id="{B4FCD6B3-904C-43F8-AD58-4C6051C90022}" type="slidenum">
              <a:rPr lang="en-US" smtClean="0"/>
              <a:pPr/>
              <a:t>5</a:t>
            </a:fld>
            <a:endParaRPr lang="en-US" dirty="0"/>
          </a:p>
        </p:txBody>
      </p:sp>
    </p:spTree>
    <p:extLst>
      <p:ext uri="{BB962C8B-B14F-4D97-AF65-F5344CB8AC3E}">
        <p14:creationId xmlns:p14="http://schemas.microsoft.com/office/powerpoint/2010/main" val="38650625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complementarity </a:t>
            </a:r>
            <a:r>
              <a:rPr lang="en-US" baseline="0" dirty="0"/>
              <a:t>will be essential once we stop searching for EDM and actually start finding them.</a:t>
            </a:r>
          </a:p>
          <a:p>
            <a:r>
              <a:rPr lang="en-US" baseline="0" dirty="0"/>
              <a:t>This Metro map of EDM searches tries to visualize this complementarity. On the far right we see depicted underlying fundamental high energy theory of everything, which should  explain the necessary CP violation for baryon asymmetry.</a:t>
            </a:r>
          </a:p>
          <a:p>
            <a:r>
              <a:rPr lang="en-US" baseline="0" dirty="0"/>
              <a:t>However, already at lower energies you could have CP violating mediated down in effective CP violating terms at low energy.</a:t>
            </a:r>
          </a:p>
          <a:p>
            <a:endParaRPr lang="en-US" baseline="0" dirty="0"/>
          </a:p>
          <a:p>
            <a:r>
              <a:rPr lang="en-US" baseline="0" dirty="0"/>
              <a:t>On the far left you see the actual EDM we are searching and eventually will be measuring. So if you measure the EDM of a bare baryon you only have to make sure to correctly estimate the contributions from the QCD term and quark EDMs,</a:t>
            </a:r>
          </a:p>
          <a:p>
            <a:r>
              <a:rPr lang="en-US" baseline="0" dirty="0"/>
              <a:t>While the further you walk down the list the more you have an interplay of different contributions to your EDM which could all include some sort of CP- violating effect.</a:t>
            </a:r>
          </a:p>
          <a:p>
            <a:r>
              <a:rPr lang="en-US" baseline="0" dirty="0"/>
              <a:t>So in polar molecules one will have to understand all the effects of atomic theory, nuclear theory, may be QCD or not…</a:t>
            </a:r>
          </a:p>
          <a:p>
            <a:r>
              <a:rPr lang="en-US" baseline="0" dirty="0"/>
              <a:t>At the far bottom you have the very simple and pure lepton, essential bare only possible as muon EDM which only relates to </a:t>
            </a:r>
            <a:r>
              <a:rPr lang="en-US" baseline="0" dirty="0" err="1"/>
              <a:t>leptonic</a:t>
            </a:r>
            <a:r>
              <a:rPr lang="en-US" baseline="0" dirty="0"/>
              <a:t> EDM theories – hence a very pure probe.</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B4FCD6B3-904C-43F8-AD58-4C6051C90022}" type="slidenum">
              <a:rPr lang="en-US" smtClean="0"/>
              <a:pPr/>
              <a:t>7</a:t>
            </a:fld>
            <a:endParaRPr lang="en-US" dirty="0"/>
          </a:p>
        </p:txBody>
      </p:sp>
    </p:spTree>
    <p:extLst>
      <p:ext uri="{BB962C8B-B14F-4D97-AF65-F5344CB8AC3E}">
        <p14:creationId xmlns:p14="http://schemas.microsoft.com/office/powerpoint/2010/main" val="1524154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Many of you probably know about the g-2 measurement of</a:t>
            </a:r>
            <a:r>
              <a:rPr lang="en-US" baseline="0" dirty="0"/>
              <a:t> the muon at </a:t>
            </a:r>
            <a:r>
              <a:rPr lang="en-US" baseline="0" dirty="0" err="1"/>
              <a:t>Fermilab</a:t>
            </a:r>
            <a:r>
              <a:rPr lang="en-US" baseline="0" dirty="0"/>
              <a:t>. </a:t>
            </a:r>
            <a:br>
              <a:rPr lang="en-US" baseline="0" dirty="0"/>
            </a:br>
            <a:r>
              <a:rPr lang="en-US" baseline="0" dirty="0"/>
              <a:t>The principle physics are described in the equation. The difference between the </a:t>
            </a:r>
            <a:r>
              <a:rPr lang="en-US" baseline="0" dirty="0" err="1"/>
              <a:t>Larmor</a:t>
            </a:r>
            <a:r>
              <a:rPr lang="en-US" baseline="0" dirty="0"/>
              <a:t> frequency of the muon, essentially the precision due to the magnetic moment, and the cyclotron frequency of the muon moving in a magnetic and electric field. </a:t>
            </a:r>
          </a:p>
          <a:p>
            <a:pPr marL="0" indent="0">
              <a:buNone/>
            </a:pPr>
            <a:r>
              <a:rPr lang="en-US" baseline="0" dirty="0"/>
              <a:t>The muon moves along its reference orbit perpendicular to the main magnetic field. Due to the small anomalous magnetic moment the difference is not exactly zero and one can observe the famous wiggle plot by measuring in the number of decay positrons per time. </a:t>
            </a:r>
          </a:p>
          <a:p>
            <a:pPr marL="0" indent="0">
              <a:buNone/>
            </a:pPr>
            <a:r>
              <a:rPr lang="en-US" baseline="0" dirty="0"/>
              <a:t>The electric field is required for steering the muon inside the storage ring. By selecting the correct momentum the electric term can be set to zero and the observed  oscillation frequency directly relates to the anomalous magnetic moment.</a:t>
            </a:r>
          </a:p>
          <a:p>
            <a:pPr marL="0" indent="0">
              <a:buNone/>
            </a:pPr>
            <a:r>
              <a:rPr lang="en-US" baseline="0" dirty="0"/>
              <a:t>Now in the presence of a electric dipole moment the plane of oscillation tilts and one could observe a tiny vertical observation of the positron intensity, and the measured frequency would be a little bit larger.</a:t>
            </a:r>
          </a:p>
          <a:p>
            <a:pPr marL="0" indent="0">
              <a:buNone/>
            </a:pPr>
            <a:r>
              <a:rPr lang="en-US" baseline="0" dirty="0"/>
              <a:t>The prospected sensitivity is about 10E-21 </a:t>
            </a:r>
            <a:r>
              <a:rPr lang="en-US" baseline="0" dirty="0" err="1"/>
              <a:t>ecm</a:t>
            </a:r>
            <a:r>
              <a:rPr lang="en-US" baseline="0" dirty="0"/>
              <a:t> for the EDM at </a:t>
            </a:r>
            <a:r>
              <a:rPr lang="en-US" baseline="0" dirty="0" err="1"/>
              <a:t>Fermilab</a:t>
            </a:r>
            <a:r>
              <a:rPr lang="en-US" baseline="0" dirty="0"/>
              <a:t> and JPARC.	</a:t>
            </a:r>
            <a:endParaRPr lang="en-US" dirty="0"/>
          </a:p>
        </p:txBody>
      </p:sp>
    </p:spTree>
    <p:extLst>
      <p:ext uri="{BB962C8B-B14F-4D97-AF65-F5344CB8AC3E}">
        <p14:creationId xmlns:p14="http://schemas.microsoft.com/office/powerpoint/2010/main" val="3535917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dirty="0"/>
              <a:t>To further increase the sensitivity to a</a:t>
            </a:r>
            <a:r>
              <a:rPr lang="en-US" baseline="0" dirty="0"/>
              <a:t> muon EDM we propose to</a:t>
            </a:r>
            <a:r>
              <a:rPr lang="en-US" dirty="0"/>
              <a:t> use the</a:t>
            </a:r>
            <a:r>
              <a:rPr lang="en-US" baseline="0" dirty="0"/>
              <a:t> frozen-spin technique to measure the electric dipole moment.</a:t>
            </a:r>
          </a:p>
          <a:p>
            <a:pPr marL="0" indent="0">
              <a:buNone/>
            </a:pPr>
            <a:endParaRPr lang="en-US" baseline="0" dirty="0"/>
          </a:p>
          <a:p>
            <a:pPr marL="0" indent="0">
              <a:buNone/>
            </a:pPr>
            <a:r>
              <a:rPr lang="en-US" baseline="0" dirty="0"/>
              <a:t>By applying a well tuned electric field this entire term can be canceled and the spin exactly follows the momentum, essentially it is frozen to the momentum.</a:t>
            </a:r>
          </a:p>
          <a:p>
            <a:pPr marL="0" indent="0">
              <a:buNone/>
            </a:pPr>
            <a:r>
              <a:rPr lang="en-US" baseline="0" dirty="0"/>
              <a:t>The only term present is the one of the electric dipole moment which leads to a precession of the spin around the radial axis like a bicycle going in a circle. </a:t>
            </a:r>
          </a:p>
          <a:p>
            <a:pPr marL="0" indent="0">
              <a:buNone/>
            </a:pPr>
            <a:r>
              <a:rPr lang="en-US" baseline="0" dirty="0"/>
              <a:t>This in turn leads to a build up of a asymmetry of positron decays along and against the direction of the magnetic field, the signal we are searching for.</a:t>
            </a:r>
          </a:p>
          <a:p>
            <a:pPr marL="0" indent="0">
              <a:buNone/>
            </a:pPr>
            <a:endParaRPr lang="en-US" baseline="0" dirty="0"/>
          </a:p>
        </p:txBody>
      </p:sp>
    </p:spTree>
    <p:extLst>
      <p:ext uri="{BB962C8B-B14F-4D97-AF65-F5344CB8AC3E}">
        <p14:creationId xmlns:p14="http://schemas.microsoft.com/office/powerpoint/2010/main" val="15847679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3"/>
        <p:cNvGrpSpPr/>
        <p:nvPr/>
      </p:nvGrpSpPr>
      <p:grpSpPr>
        <a:xfrm>
          <a:off x="0" y="0"/>
          <a:ext cx="0" cy="0"/>
          <a:chOff x="0" y="0"/>
          <a:chExt cx="0" cy="0"/>
        </a:xfrm>
      </p:grpSpPr>
      <p:sp>
        <p:nvSpPr>
          <p:cNvPr id="504" name="Google Shape;504;g2fd9e81f8e8_0_3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05" name="Google Shape;505;g2fd9e81f8e8_0_3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9"/>
        <p:cNvGrpSpPr/>
        <p:nvPr/>
      </p:nvGrpSpPr>
      <p:grpSpPr>
        <a:xfrm>
          <a:off x="0" y="0"/>
          <a:ext cx="0" cy="0"/>
          <a:chOff x="0" y="0"/>
          <a:chExt cx="0" cy="0"/>
        </a:xfrm>
      </p:grpSpPr>
      <p:sp>
        <p:nvSpPr>
          <p:cNvPr id="510" name="Google Shape;510;g2fd9e81f8e8_0_9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11" name="Google Shape;511;g2fd9e81f8e8_0_9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7"/>
        <p:cNvGrpSpPr/>
        <p:nvPr/>
      </p:nvGrpSpPr>
      <p:grpSpPr>
        <a:xfrm>
          <a:off x="0" y="0"/>
          <a:ext cx="0" cy="0"/>
          <a:chOff x="0" y="0"/>
          <a:chExt cx="0" cy="0"/>
        </a:xfrm>
      </p:grpSpPr>
      <p:sp>
        <p:nvSpPr>
          <p:cNvPr id="538" name="Google Shape;538;g31428fb8637_0_2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9" name="Google Shape;539;g31428fb8637_0_2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4"/>
        <p:cNvGrpSpPr/>
        <p:nvPr/>
      </p:nvGrpSpPr>
      <p:grpSpPr>
        <a:xfrm>
          <a:off x="0" y="0"/>
          <a:ext cx="0" cy="0"/>
          <a:chOff x="0" y="0"/>
          <a:chExt cx="0" cy="0"/>
        </a:xfrm>
      </p:grpSpPr>
      <p:sp>
        <p:nvSpPr>
          <p:cNvPr id="555" name="Google Shape;555;g31428fb8637_0_2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6" name="Google Shape;556;g31428fb8637_0_2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emf"/></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2" descr="U:\20160506_PSI_Luftbild_0292.jpg"/>
          <p:cNvPicPr>
            <a:picLocks noChangeArrowheads="1"/>
          </p:cNvPicPr>
          <p:nvPr userDrawn="1"/>
        </p:nvPicPr>
        <p:blipFill rotWithShape="1">
          <a:blip r:embed="rId2" cstate="print">
            <a:extLst>
              <a:ext uri="{28A0092B-C50C-407E-A947-70E740481C1C}">
                <a14:useLocalDpi xmlns:a14="http://schemas.microsoft.com/office/drawing/2010/main"/>
              </a:ext>
            </a:extLst>
          </a:blip>
          <a:srcRect l="-139"/>
          <a:stretch/>
        </p:blipFill>
        <p:spPr bwMode="auto">
          <a:xfrm>
            <a:off x="3260542" y="195488"/>
            <a:ext cx="5055885" cy="237626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195487"/>
            <a:ext cx="315296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bwMode="auto">
          <a:xfrm>
            <a:off x="830263" y="411523"/>
            <a:ext cx="1220400" cy="43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12" y="4531500"/>
            <a:ext cx="612000" cy="612000"/>
          </a:xfrm>
          <a:prstGeom prst="rect">
            <a:avLst/>
          </a:prstGeom>
          <a:solidFill>
            <a:srgbClr val="B9B9B9"/>
          </a:solidFill>
          <a:ln>
            <a:noFill/>
          </a:ln>
        </p:spPr>
        <p:txBody>
          <a:bodyPr/>
          <a:lstStyle/>
          <a:p>
            <a:pPr>
              <a:spcBef>
                <a:spcPct val="0"/>
              </a:spcBef>
            </a:pPr>
            <a:endParaRPr lang="de-DE" sz="2400">
              <a:latin typeface="Times" charset="0"/>
            </a:endParaRPr>
          </a:p>
        </p:txBody>
      </p:sp>
      <p:sp>
        <p:nvSpPr>
          <p:cNvPr id="1027" name="Rectangle 8"/>
          <p:cNvSpPr>
            <a:spLocks noGrp="1" noChangeArrowheads="1"/>
          </p:cNvSpPr>
          <p:nvPr>
            <p:ph type="title"/>
          </p:nvPr>
        </p:nvSpPr>
        <p:spPr>
          <a:xfrm>
            <a:off x="814399" y="3273828"/>
            <a:ext cx="7969249" cy="810090"/>
          </a:xfrm>
        </p:spPr>
        <p:txBody>
          <a:bodyPr/>
          <a:lstStyle>
            <a:lvl1pPr>
              <a:lnSpc>
                <a:spcPct val="100000"/>
              </a:lnSpc>
              <a:defRPr sz="2500">
                <a:solidFill>
                  <a:srgbClr val="686868"/>
                </a:solidFill>
                <a:latin typeface="Humanst521 BT" panose="020B0602020204020204" pitchFamily="34" charset="0"/>
                <a:ea typeface="Arial" charset="0"/>
              </a:defRPr>
            </a:lvl1pPr>
          </a:lstStyle>
          <a:p>
            <a:pPr lvl="0"/>
            <a:r>
              <a:rPr lang="en-US" noProof="0" dirty="0"/>
              <a:t>Click to edit Master title style</a:t>
            </a:r>
            <a:endParaRPr lang="en-GB" noProof="0" dirty="0"/>
          </a:p>
        </p:txBody>
      </p:sp>
      <p:sp>
        <p:nvSpPr>
          <p:cNvPr id="69649" name="Rectangle 17"/>
          <p:cNvSpPr>
            <a:spLocks noGrp="1" noChangeArrowheads="1"/>
          </p:cNvSpPr>
          <p:nvPr>
            <p:ph type="subTitle" sz="quarter" idx="1" hasCustomPrompt="1"/>
          </p:nvPr>
        </p:nvSpPr>
        <p:spPr bwMode="auto">
          <a:xfrm>
            <a:off x="828012" y="2946432"/>
            <a:ext cx="7955637" cy="27339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lvl1pPr marL="0" indent="0">
              <a:buNone/>
              <a:defRPr sz="1500" b="1" baseline="0">
                <a:solidFill>
                  <a:srgbClr val="969696"/>
                </a:solidFill>
                <a:ea typeface="Arial" charset="0"/>
              </a:defRPr>
            </a:lvl1pPr>
          </a:lstStyle>
          <a:p>
            <a:r>
              <a:rPr lang="en-GB" noProof="0" dirty="0"/>
              <a:t>Philipp Schmidt-Wellenburg ::  Scientist  ::  Paul Scherrer Institute</a:t>
            </a:r>
          </a:p>
        </p:txBody>
      </p:sp>
      <p:sp>
        <p:nvSpPr>
          <p:cNvPr id="10" name="Rechteck 1"/>
          <p:cNvSpPr>
            <a:spLocks noChangeArrowheads="1"/>
          </p:cNvSpPr>
          <p:nvPr userDrawn="1"/>
        </p:nvSpPr>
        <p:spPr bwMode="auto">
          <a:xfrm>
            <a:off x="5436096" y="2397447"/>
            <a:ext cx="2880320" cy="174303"/>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900" b="1" i="0" kern="0" spc="31" dirty="0">
                <a:solidFill>
                  <a:srgbClr val="505150"/>
                </a:solidFill>
                <a:latin typeface="Humanst521 BT" panose="020B0602020204020204" pitchFamily="34" charset="0"/>
                <a:cs typeface="Arial" charset="0"/>
              </a:rPr>
              <a:t>WIR SCHAFFEN WISSEN – HEUTE FÜR MORGEN</a:t>
            </a:r>
          </a:p>
        </p:txBody>
      </p:sp>
      <p:sp>
        <p:nvSpPr>
          <p:cNvPr id="9" name="Rechteck 8"/>
          <p:cNvSpPr/>
          <p:nvPr userDrawn="1"/>
        </p:nvSpPr>
        <p:spPr bwMode="auto">
          <a:xfrm>
            <a:off x="8424000" y="195487"/>
            <a:ext cx="720000" cy="2376263"/>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2" name="Textplatzhalter 11"/>
          <p:cNvSpPr>
            <a:spLocks noGrp="1"/>
          </p:cNvSpPr>
          <p:nvPr>
            <p:ph type="body" sz="quarter" idx="11" hasCustomPrompt="1"/>
          </p:nvPr>
        </p:nvSpPr>
        <p:spPr>
          <a:xfrm>
            <a:off x="828675" y="4150574"/>
            <a:ext cx="7954963" cy="293383"/>
          </a:xfrm>
        </p:spPr>
        <p:txBody>
          <a:bodyPr/>
          <a:lstStyle>
            <a:lvl1pPr marL="0" indent="0">
              <a:buNone/>
              <a:defRPr sz="1500" b="1">
                <a:solidFill>
                  <a:srgbClr val="969696"/>
                </a:solidFill>
              </a:defRPr>
            </a:lvl1pPr>
            <a:lvl2pPr marL="177790" indent="0">
              <a:buNone/>
              <a:defRPr sz="1500" b="1"/>
            </a:lvl2pPr>
            <a:lvl3pPr marL="355582" indent="0">
              <a:buNone/>
              <a:defRPr sz="1500" b="1"/>
            </a:lvl3pPr>
            <a:lvl4pPr marL="539723" indent="0">
              <a:buNone/>
              <a:defRPr sz="1500" b="1"/>
            </a:lvl4pPr>
            <a:lvl5pPr marL="717514" indent="0">
              <a:buNone/>
              <a:defRPr sz="1500" b="1"/>
            </a:lvl5pPr>
          </a:lstStyle>
          <a:p>
            <a:pPr lvl="0"/>
            <a:r>
              <a:rPr lang="en-GB" noProof="0" dirty="0"/>
              <a:t>Insert the occasion and date of your presentation here</a:t>
            </a:r>
          </a:p>
        </p:txBody>
      </p:sp>
      <p:pic>
        <p:nvPicPr>
          <p:cNvPr id="16" name="Picture 15"/>
          <p:cNvPicPr>
            <a:picLocks noChangeAspect="1"/>
          </p:cNvPicPr>
          <p:nvPr userDrawn="1"/>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300192" y="3006466"/>
            <a:ext cx="2691197" cy="2093913"/>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cSld name="Blank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6336119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3_Titel und zwei Inhalte">
    <p:spTree>
      <p:nvGrpSpPr>
        <p:cNvPr id="1" name=""/>
        <p:cNvGrpSpPr/>
        <p:nvPr/>
      </p:nvGrpSpPr>
      <p:grpSpPr>
        <a:xfrm>
          <a:off x="0" y="0"/>
          <a:ext cx="0" cy="0"/>
          <a:chOff x="0" y="0"/>
          <a:chExt cx="0" cy="0"/>
        </a:xfrm>
      </p:grpSpPr>
      <p:sp>
        <p:nvSpPr>
          <p:cNvPr id="16" name="Titel 15"/>
          <p:cNvSpPr>
            <a:spLocks noGrp="1"/>
          </p:cNvSpPr>
          <p:nvPr>
            <p:ph type="title"/>
          </p:nvPr>
        </p:nvSpPr>
        <p:spPr/>
        <p:txBody>
          <a:bodyPr/>
          <a:lstStyle>
            <a:lvl1pPr>
              <a:defRPr>
                <a:latin typeface="Humanst521 BT" panose="020B0602020204020204" pitchFamily="34" charset="0"/>
              </a:defRPr>
            </a:lvl1pPr>
          </a:lstStyle>
          <a:p>
            <a:r>
              <a:rPr lang="en-US" noProof="0"/>
              <a:t>Click to edit Master title style</a:t>
            </a:r>
            <a:endParaRPr lang="en-GB" noProof="0" dirty="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mn-lt"/>
              </a:defRPr>
            </a:lvl1pPr>
          </a:lstStyle>
          <a:p>
            <a:pPr eaLnBrk="0" hangingPunct="0">
              <a:defRPr/>
            </a:pPr>
            <a:fld id="{EBC07571-3134-BB4B-B83F-1A9FE18D34F3}" type="slidenum">
              <a:rPr lang="de-DE" smtClean="0">
                <a:solidFill>
                  <a:srgbClr val="000000"/>
                </a:solidFill>
              </a:rPr>
              <a:pPr eaLnBrk="0" hangingPunct="0">
                <a:defRPr/>
              </a:pPr>
              <a:t>‹#›</a:t>
            </a:fld>
            <a:endParaRPr lang="de-DE" dirty="0">
              <a:solidFill>
                <a:srgbClr val="000000"/>
              </a:solidFill>
            </a:endParaRPr>
          </a:p>
        </p:txBody>
      </p:sp>
      <p:sp>
        <p:nvSpPr>
          <p:cNvPr id="10" name="Textplatzhalter 1"/>
          <p:cNvSpPr>
            <a:spLocks noGrp="1"/>
          </p:cNvSpPr>
          <p:nvPr>
            <p:ph idx="1"/>
          </p:nvPr>
        </p:nvSpPr>
        <p:spPr>
          <a:xfrm>
            <a:off x="865414" y="1006079"/>
            <a:ext cx="3706587" cy="3827178"/>
          </a:xfrm>
          <a:prstGeom prst="rect">
            <a:avLst/>
          </a:prstGeom>
        </p:spPr>
        <p:txBody>
          <a:bodyPr vert="horz" lIns="0" tIns="0" rIns="0" bIns="0" rtlCol="0">
            <a:noAutofit/>
          </a:bodyPr>
          <a:lstStyle/>
          <a:p>
            <a:pPr marL="177800" lvl="0" indent="-177800"/>
            <a:r>
              <a:rPr lang="en-GB" noProof="0" dirty="0" err="1"/>
              <a:t>Mastertextformat</a:t>
            </a:r>
            <a:r>
              <a:rPr lang="en-GB" noProof="0" dirty="0"/>
              <a:t> </a:t>
            </a:r>
            <a:r>
              <a:rPr lang="en-GB" noProof="0" dirty="0" err="1"/>
              <a:t>bearbeiten</a:t>
            </a:r>
            <a:endParaRPr lang="en-GB" noProof="0" dirty="0"/>
          </a:p>
          <a:p>
            <a:pPr marL="444500" lvl="1" indent="-266700">
              <a:buFont typeface="Courier New" panose="02070309020205020404" pitchFamily="49" charset="0"/>
              <a:buChar char="o"/>
            </a:pPr>
            <a:r>
              <a:rPr lang="en-GB" noProof="0" dirty="0" err="1"/>
              <a:t>Zweite</a:t>
            </a:r>
            <a:r>
              <a:rPr lang="en-GB" noProof="0" dirty="0"/>
              <a:t> </a:t>
            </a:r>
            <a:r>
              <a:rPr lang="en-GB" noProof="0" dirty="0" err="1"/>
              <a:t>Ebene</a:t>
            </a:r>
            <a:endParaRPr lang="en-GB" noProof="0" dirty="0"/>
          </a:p>
          <a:p>
            <a:pPr lvl="2">
              <a:buFont typeface="Courier New" panose="02070309020205020404" pitchFamily="49" charset="0"/>
              <a:buChar char="o"/>
            </a:pPr>
            <a:r>
              <a:rPr lang="en-GB" noProof="0" dirty="0" err="1"/>
              <a:t>Dritte</a:t>
            </a:r>
            <a:r>
              <a:rPr lang="en-GB" noProof="0" dirty="0"/>
              <a:t> </a:t>
            </a:r>
            <a:r>
              <a:rPr lang="en-GB" noProof="0" dirty="0" err="1"/>
              <a:t>Ebene</a:t>
            </a:r>
            <a:endParaRPr lang="en-GB" noProof="0" dirty="0"/>
          </a:p>
          <a:p>
            <a:pPr lvl="3">
              <a:buFont typeface="Courier New" panose="02070309020205020404" pitchFamily="49" charset="0"/>
              <a:buChar char="o"/>
            </a:pPr>
            <a:r>
              <a:rPr lang="en-GB" noProof="0" dirty="0" err="1"/>
              <a:t>Vierte</a:t>
            </a:r>
            <a:r>
              <a:rPr lang="en-GB" noProof="0" dirty="0"/>
              <a:t> </a:t>
            </a:r>
            <a:r>
              <a:rPr lang="en-GB" noProof="0" dirty="0" err="1"/>
              <a:t>Ebene</a:t>
            </a:r>
            <a:endParaRPr lang="en-GB" noProof="0" dirty="0"/>
          </a:p>
          <a:p>
            <a:pPr lvl="4">
              <a:buFont typeface="Courier New" panose="02070309020205020404" pitchFamily="49" charset="0"/>
              <a:buChar char="o"/>
            </a:pPr>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
        <p:nvSpPr>
          <p:cNvPr id="12" name="Textplatzhalter 1"/>
          <p:cNvSpPr>
            <a:spLocks noGrp="1"/>
          </p:cNvSpPr>
          <p:nvPr>
            <p:ph idx="10"/>
          </p:nvPr>
        </p:nvSpPr>
        <p:spPr>
          <a:xfrm>
            <a:off x="4767944" y="1006079"/>
            <a:ext cx="4017282" cy="3827178"/>
          </a:xfrm>
          <a:prstGeom prst="rect">
            <a:avLst/>
          </a:prstGeom>
        </p:spPr>
        <p:txBody>
          <a:bodyPr vert="horz" lIns="0" tIns="0" rIns="0" bIns="0" rtlCol="0">
            <a:noAutofit/>
          </a:bodyPr>
          <a:lstStyle/>
          <a:p>
            <a:pPr marL="177800" lvl="0" indent="-177800"/>
            <a:r>
              <a:rPr lang="en-GB" noProof="0" dirty="0" err="1"/>
              <a:t>Mastertextformat</a:t>
            </a:r>
            <a:r>
              <a:rPr lang="en-GB" noProof="0" dirty="0"/>
              <a:t> </a:t>
            </a:r>
            <a:r>
              <a:rPr lang="en-GB" noProof="0" dirty="0" err="1"/>
              <a:t>bearbeiten</a:t>
            </a:r>
            <a:endParaRPr lang="en-GB" noProof="0" dirty="0"/>
          </a:p>
          <a:p>
            <a:pPr marL="444500" lvl="1" indent="-266700">
              <a:buFont typeface="Courier New" panose="02070309020205020404" pitchFamily="49" charset="0"/>
              <a:buChar char="o"/>
            </a:pPr>
            <a:r>
              <a:rPr lang="en-GB" noProof="0" dirty="0" err="1"/>
              <a:t>Zweite</a:t>
            </a:r>
            <a:r>
              <a:rPr lang="en-GB" noProof="0" dirty="0"/>
              <a:t> </a:t>
            </a:r>
            <a:r>
              <a:rPr lang="en-GB" noProof="0" dirty="0" err="1"/>
              <a:t>Ebene</a:t>
            </a:r>
            <a:endParaRPr lang="en-GB" noProof="0" dirty="0"/>
          </a:p>
          <a:p>
            <a:pPr lvl="2">
              <a:buFont typeface="Courier New" panose="02070309020205020404" pitchFamily="49" charset="0"/>
              <a:buChar char="o"/>
            </a:pPr>
            <a:r>
              <a:rPr lang="en-GB" noProof="0" dirty="0" err="1"/>
              <a:t>Dritte</a:t>
            </a:r>
            <a:r>
              <a:rPr lang="en-GB" noProof="0" dirty="0"/>
              <a:t> </a:t>
            </a:r>
            <a:r>
              <a:rPr lang="en-GB" noProof="0" dirty="0" err="1"/>
              <a:t>Ebene</a:t>
            </a:r>
            <a:endParaRPr lang="en-GB" noProof="0" dirty="0"/>
          </a:p>
          <a:p>
            <a:pPr lvl="3">
              <a:buFont typeface="Courier New" panose="02070309020205020404" pitchFamily="49" charset="0"/>
              <a:buChar char="o"/>
            </a:pPr>
            <a:r>
              <a:rPr lang="en-GB" noProof="0" dirty="0" err="1"/>
              <a:t>Vierte</a:t>
            </a:r>
            <a:r>
              <a:rPr lang="en-GB" noProof="0" dirty="0"/>
              <a:t> </a:t>
            </a:r>
            <a:r>
              <a:rPr lang="en-GB" noProof="0" dirty="0" err="1"/>
              <a:t>Ebene</a:t>
            </a:r>
            <a:endParaRPr lang="en-GB" noProof="0" dirty="0"/>
          </a:p>
          <a:p>
            <a:pPr lvl="4">
              <a:buFont typeface="Courier New" panose="02070309020205020404" pitchFamily="49" charset="0"/>
              <a:buChar char="o"/>
            </a:pPr>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lang="en-GB" noProof="0" dirty="0"/>
          </a:p>
        </p:txBody>
      </p:sp>
    </p:spTree>
    <p:extLst>
      <p:ext uri="{BB962C8B-B14F-4D97-AF65-F5344CB8AC3E}">
        <p14:creationId xmlns:p14="http://schemas.microsoft.com/office/powerpoint/2010/main" val="537811251"/>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Title Dark Blue">
    <p:bg>
      <p:bgPr>
        <a:solidFill>
          <a:schemeClr val="accent1">
            <a:lumMod val="50000"/>
          </a:schemeClr>
        </a:solidFill>
        <a:effectLst/>
      </p:bgPr>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722682E1-BDD2-BA0B-22F2-3AE34EBB20B0}"/>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1039" y="1461"/>
            <a:ext cx="9142961" cy="5141747"/>
          </a:xfrm>
          <a:prstGeom prst="rect">
            <a:avLst/>
          </a:prstGeom>
        </p:spPr>
      </p:pic>
      <p:sp>
        <p:nvSpPr>
          <p:cNvPr id="2" name="Titel 1"/>
          <p:cNvSpPr>
            <a:spLocks noGrp="1"/>
          </p:cNvSpPr>
          <p:nvPr>
            <p:ph type="ctrTitle" hasCustomPrompt="1"/>
          </p:nvPr>
        </p:nvSpPr>
        <p:spPr>
          <a:xfrm>
            <a:off x="521494" y="1084098"/>
            <a:ext cx="6034088" cy="1506288"/>
          </a:xfrm>
        </p:spPr>
        <p:txBody>
          <a:bodyPr anchor="b"/>
          <a:lstStyle>
            <a:lvl1pPr algn="l">
              <a:lnSpc>
                <a:spcPct val="92000"/>
              </a:lnSpc>
              <a:defRPr sz="3150">
                <a:solidFill>
                  <a:schemeClr val="bg1"/>
                </a:solidFill>
              </a:defRPr>
            </a:lvl1pPr>
          </a:lstStyle>
          <a:p>
            <a:r>
              <a:rPr lang="en-GB" noProof="0" dirty="0"/>
              <a:t>Add Title</a:t>
            </a:r>
          </a:p>
        </p:txBody>
      </p:sp>
      <p:sp>
        <p:nvSpPr>
          <p:cNvPr id="3" name="Untertitel 2"/>
          <p:cNvSpPr>
            <a:spLocks noGrp="1"/>
          </p:cNvSpPr>
          <p:nvPr>
            <p:ph type="subTitle" idx="1" hasCustomPrompt="1"/>
          </p:nvPr>
        </p:nvSpPr>
        <p:spPr>
          <a:xfrm>
            <a:off x="521494" y="2841780"/>
            <a:ext cx="6034088" cy="810090"/>
          </a:xfrm>
        </p:spPr>
        <p:txBody>
          <a:bodyPr/>
          <a:lstStyle>
            <a:lvl1pPr marL="0" indent="0" algn="l">
              <a:lnSpc>
                <a:spcPct val="92000"/>
              </a:lnSpc>
              <a:buNone/>
              <a:defRPr sz="1950" b="1">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noProof="0" dirty="0"/>
              <a:t>Add Subtitle</a:t>
            </a:r>
          </a:p>
        </p:txBody>
      </p:sp>
      <p:sp>
        <p:nvSpPr>
          <p:cNvPr id="11" name="Textplatzhalter 10">
            <a:extLst>
              <a:ext uri="{FF2B5EF4-FFF2-40B4-BE49-F238E27FC236}">
                <a16:creationId xmlns:a16="http://schemas.microsoft.com/office/drawing/2014/main" id="{68F03BE3-7C85-C716-E994-40806F5A8462}"/>
              </a:ext>
            </a:extLst>
          </p:cNvPr>
          <p:cNvSpPr>
            <a:spLocks noGrp="1"/>
          </p:cNvSpPr>
          <p:nvPr>
            <p:ph type="body" sz="quarter" idx="13" hasCustomPrompt="1"/>
          </p:nvPr>
        </p:nvSpPr>
        <p:spPr>
          <a:xfrm>
            <a:off x="521494" y="4380951"/>
            <a:ext cx="3969544" cy="216024"/>
          </a:xfrm>
        </p:spPr>
        <p:txBody>
          <a:bodyPr anchor="b"/>
          <a:lstStyle>
            <a:lvl1pPr>
              <a:defRPr sz="1200">
                <a:solidFill>
                  <a:schemeClr val="bg1"/>
                </a:solidFill>
              </a:defRPr>
            </a:lvl1pPr>
            <a:lvl2pPr marL="0" indent="0">
              <a:buNone/>
              <a:defRPr/>
            </a:lvl2pPr>
          </a:lstStyle>
          <a:p>
            <a:pPr lvl="0"/>
            <a:r>
              <a:rPr lang="en-GB" noProof="0" dirty="0"/>
              <a:t>Author</a:t>
            </a:r>
          </a:p>
        </p:txBody>
      </p:sp>
      <p:sp>
        <p:nvSpPr>
          <p:cNvPr id="12" name="Textplatzhalter 10">
            <a:extLst>
              <a:ext uri="{FF2B5EF4-FFF2-40B4-BE49-F238E27FC236}">
                <a16:creationId xmlns:a16="http://schemas.microsoft.com/office/drawing/2014/main" id="{BB6EAADF-428F-C6D8-43A9-FBCA196FE958}"/>
              </a:ext>
            </a:extLst>
          </p:cNvPr>
          <p:cNvSpPr>
            <a:spLocks noGrp="1"/>
          </p:cNvSpPr>
          <p:nvPr>
            <p:ph type="body" sz="quarter" idx="14" hasCustomPrompt="1"/>
          </p:nvPr>
        </p:nvSpPr>
        <p:spPr>
          <a:xfrm>
            <a:off x="521494" y="4596975"/>
            <a:ext cx="3969544" cy="189021"/>
          </a:xfrm>
        </p:spPr>
        <p:txBody>
          <a:bodyPr anchor="t"/>
          <a:lstStyle>
            <a:lvl1pPr>
              <a:defRPr sz="1200">
                <a:solidFill>
                  <a:schemeClr val="bg1"/>
                </a:solidFill>
              </a:defRPr>
            </a:lvl1pPr>
            <a:lvl2pPr marL="0" indent="0">
              <a:buNone/>
              <a:defRPr/>
            </a:lvl2pPr>
          </a:lstStyle>
          <a:p>
            <a:pPr lvl="0"/>
            <a:r>
              <a:rPr lang="en-GB" noProof="0" dirty="0"/>
              <a:t>Location, DD Month YYYY</a:t>
            </a:r>
          </a:p>
        </p:txBody>
      </p:sp>
      <p:pic>
        <p:nvPicPr>
          <p:cNvPr id="13" name="Grafik 12">
            <a:extLst>
              <a:ext uri="{FF2B5EF4-FFF2-40B4-BE49-F238E27FC236}">
                <a16:creationId xmlns:a16="http://schemas.microsoft.com/office/drawing/2014/main" id="{601D5720-24EF-D102-D260-2D0ECB313E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473353" y="269003"/>
            <a:ext cx="1330365" cy="547553"/>
          </a:xfrm>
          <a:prstGeom prst="rect">
            <a:avLst/>
          </a:prstGeom>
        </p:spPr>
      </p:pic>
      <p:pic>
        <p:nvPicPr>
          <p:cNvPr id="5" name="Grafik 4">
            <a:extLst>
              <a:ext uri="{FF2B5EF4-FFF2-40B4-BE49-F238E27FC236}">
                <a16:creationId xmlns:a16="http://schemas.microsoft.com/office/drawing/2014/main" id="{B8E0DFA1-FB3F-638E-5DB8-EB23BE65B54A}"/>
              </a:ext>
            </a:extLst>
          </p:cNvPr>
          <p:cNvPicPr>
            <a:picLocks/>
          </p:cNvPicPr>
          <p:nvPr userDrawn="1"/>
        </p:nvPicPr>
        <p:blipFill rotWithShape="1">
          <a:blip r:embed="rId4" cstate="print">
            <a:extLst>
              <a:ext uri="{28A0092B-C50C-407E-A947-70E740481C1C}">
                <a14:useLocalDpi xmlns:a14="http://schemas.microsoft.com/office/drawing/2010/main" val="0"/>
              </a:ext>
            </a:extLst>
          </a:blip>
          <a:srcRect l="34698"/>
          <a:stretch/>
        </p:blipFill>
        <p:spPr>
          <a:xfrm>
            <a:off x="1899047" y="402529"/>
            <a:ext cx="1216582" cy="283500"/>
          </a:xfrm>
          <a:prstGeom prst="rect">
            <a:avLst/>
          </a:prstGeom>
        </p:spPr>
      </p:pic>
    </p:spTree>
    <p:extLst>
      <p:ext uri="{BB962C8B-B14F-4D97-AF65-F5344CB8AC3E}">
        <p14:creationId xmlns:p14="http://schemas.microsoft.com/office/powerpoint/2010/main" val="2691992436"/>
      </p:ext>
    </p:extLst>
  </p:cSld>
  <p:clrMapOvr>
    <a:masterClrMapping/>
  </p:clrMapOvr>
  <p:extLst>
    <p:ext uri="{DCECCB84-F9BA-43D5-87BE-67443E8EF086}">
      <p15:sldGuideLst xmlns:p15="http://schemas.microsoft.com/office/powerpoint/2012/main">
        <p15:guide id="2" pos="7106">
          <p15:clr>
            <a:srgbClr val="A4A3A4"/>
          </p15:clr>
        </p15:guide>
        <p15:guide id="3" orient="horz" pos="3181">
          <p15:clr>
            <a:srgbClr val="A4A3A4"/>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Section Heading Blue">
    <p:bg>
      <p:bgPr>
        <a:solidFill>
          <a:schemeClr val="accent1"/>
        </a:solidFill>
        <a:effectLst/>
      </p:bgPr>
    </p:bg>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707E4E3B-B029-4FB4-981D-E15979CD6392}"/>
              </a:ext>
            </a:extLst>
          </p:cNvPr>
          <p:cNvSpPr>
            <a:spLocks noGrp="1"/>
          </p:cNvSpPr>
          <p:nvPr>
            <p:ph type="dt" sz="half" idx="10"/>
          </p:nvPr>
        </p:nvSpPr>
        <p:spPr/>
        <p:txBody>
          <a:bodyPr/>
          <a:lstStyle>
            <a:lvl1pPr>
              <a:defRPr>
                <a:solidFill>
                  <a:schemeClr val="bg1"/>
                </a:solidFill>
              </a:defRPr>
            </a:lvl1pPr>
          </a:lstStyle>
          <a:p>
            <a:fld id="{F4C77093-18A5-4303-8D42-D42FD2CD79AB}" type="datetime1">
              <a:rPr lang="de-CH" noProof="0" smtClean="0"/>
              <a:t>27.01.2025</a:t>
            </a:fld>
            <a:endParaRPr lang="en-GB" noProof="0" dirty="0"/>
          </a:p>
        </p:txBody>
      </p:sp>
      <p:sp>
        <p:nvSpPr>
          <p:cNvPr id="5" name="Fußzeilenplatzhalter 4">
            <a:extLst>
              <a:ext uri="{FF2B5EF4-FFF2-40B4-BE49-F238E27FC236}">
                <a16:creationId xmlns:a16="http://schemas.microsoft.com/office/drawing/2014/main" id="{1B3A6D9A-857D-4B6F-B977-93015D0393DB}"/>
              </a:ext>
            </a:extLst>
          </p:cNvPr>
          <p:cNvSpPr>
            <a:spLocks noGrp="1"/>
          </p:cNvSpPr>
          <p:nvPr>
            <p:ph type="ftr" sz="quarter" idx="11"/>
          </p:nvPr>
        </p:nvSpPr>
        <p:spPr/>
        <p:txBody>
          <a:bodyPr/>
          <a:lstStyle>
            <a:lvl1pPr>
              <a:defRPr>
                <a:solidFill>
                  <a:schemeClr val="bg1"/>
                </a:solidFill>
              </a:defRPr>
            </a:lvl1p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28FACFD7-BF65-4DA8-AFDF-1BA2EB68250F}"/>
              </a:ext>
            </a:extLst>
          </p:cNvPr>
          <p:cNvSpPr>
            <a:spLocks noGrp="1"/>
          </p:cNvSpPr>
          <p:nvPr>
            <p:ph type="sldNum" sz="quarter" idx="12"/>
          </p:nvPr>
        </p:nvSpPr>
        <p:spPr/>
        <p:txBody>
          <a:bodyPr/>
          <a:lstStyle>
            <a:lvl1pPr>
              <a:defRPr>
                <a:solidFill>
                  <a:schemeClr val="bg1"/>
                </a:solidFill>
              </a:defRPr>
            </a:lvl1pPr>
          </a:lstStyle>
          <a:p>
            <a:fld id="{442AD375-037F-43D0-B059-5172DA06796A}" type="slidenum">
              <a:rPr lang="en-GB" noProof="0" smtClean="0"/>
              <a:pPr/>
              <a:t>‹#›</a:t>
            </a:fld>
            <a:endParaRPr lang="en-GB" noProof="0" dirty="0"/>
          </a:p>
        </p:txBody>
      </p:sp>
      <p:sp>
        <p:nvSpPr>
          <p:cNvPr id="10" name="Textplatzhalter 9">
            <a:extLst>
              <a:ext uri="{FF2B5EF4-FFF2-40B4-BE49-F238E27FC236}">
                <a16:creationId xmlns:a16="http://schemas.microsoft.com/office/drawing/2014/main" id="{38A5E6FE-0D37-3DFF-F3B7-73A91BE84605}"/>
              </a:ext>
            </a:extLst>
          </p:cNvPr>
          <p:cNvSpPr>
            <a:spLocks noGrp="1"/>
          </p:cNvSpPr>
          <p:nvPr>
            <p:ph type="body" sz="quarter" idx="13" hasCustomPrompt="1"/>
          </p:nvPr>
        </p:nvSpPr>
        <p:spPr>
          <a:xfrm>
            <a:off x="521494" y="969065"/>
            <a:ext cx="6723460" cy="3546977"/>
          </a:xfrm>
        </p:spPr>
        <p:txBody>
          <a:bodyPr/>
          <a:lstStyle>
            <a:lvl1pPr>
              <a:defRPr sz="3150">
                <a:solidFill>
                  <a:schemeClr val="bg1"/>
                </a:solidFill>
              </a:defRPr>
            </a:lvl1pPr>
            <a:lvl2pPr marL="0" indent="0">
              <a:buFontTx/>
              <a:buNone/>
              <a:defRPr>
                <a:solidFill>
                  <a:schemeClr val="bg1"/>
                </a:solidFill>
              </a:defRPr>
            </a:lvl2pPr>
            <a:lvl3pPr marL="188119" indent="-188119">
              <a:defRPr>
                <a:solidFill>
                  <a:schemeClr val="bg1"/>
                </a:solidFill>
              </a:defRPr>
            </a:lvl3pPr>
          </a:lstStyle>
          <a:p>
            <a:pPr lvl="0"/>
            <a:r>
              <a:rPr lang="en-GB" noProof="0" dirty="0"/>
              <a:t>Section Heading</a:t>
            </a:r>
          </a:p>
          <a:p>
            <a:pPr lvl="1"/>
            <a:r>
              <a:rPr lang="en-GB" noProof="0" dirty="0"/>
              <a:t>Second Level</a:t>
            </a:r>
          </a:p>
          <a:p>
            <a:pPr lvl="2"/>
            <a:r>
              <a:rPr lang="en-GB" noProof="0" dirty="0"/>
              <a:t>Third Level</a:t>
            </a:r>
          </a:p>
        </p:txBody>
      </p:sp>
      <p:pic>
        <p:nvPicPr>
          <p:cNvPr id="2" name="Grafik 1">
            <a:extLst>
              <a:ext uri="{FF2B5EF4-FFF2-40B4-BE49-F238E27FC236}">
                <a16:creationId xmlns:a16="http://schemas.microsoft.com/office/drawing/2014/main" id="{126DA47E-D7F3-07E8-00B3-57D325A007FD}"/>
              </a:ext>
            </a:extLst>
          </p:cNvPr>
          <p:cNvPicPr>
            <a:picLocks noChangeAspect="1"/>
          </p:cNvPicPr>
          <p:nvPr userDrawn="1"/>
        </p:nvPicPr>
        <p:blipFill>
          <a:blip r:embed="rId2" cstate="print">
            <a:extLst>
              <a:ext uri="{28A0092B-C50C-407E-A947-70E740481C1C}">
                <a14:useLocalDpi xmlns:a14="http://schemas.microsoft.com/office/drawing/2010/main" val="0"/>
              </a:ext>
            </a:extLst>
          </a:blip>
          <a:srcRect/>
          <a:stretch/>
        </p:blipFill>
        <p:spPr>
          <a:xfrm>
            <a:off x="7961351" y="229033"/>
            <a:ext cx="661099" cy="272096"/>
          </a:xfrm>
          <a:prstGeom prst="rect">
            <a:avLst/>
          </a:prstGeom>
        </p:spPr>
      </p:pic>
    </p:spTree>
    <p:extLst>
      <p:ext uri="{BB962C8B-B14F-4D97-AF65-F5344CB8AC3E}">
        <p14:creationId xmlns:p14="http://schemas.microsoft.com/office/powerpoint/2010/main" val="27600792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Image and Content">
  <p:cSld name="Image and Content">
    <p:spTree>
      <p:nvGrpSpPr>
        <p:cNvPr id="1" name="Shape 135"/>
        <p:cNvGrpSpPr/>
        <p:nvPr/>
      </p:nvGrpSpPr>
      <p:grpSpPr>
        <a:xfrm>
          <a:off x="0" y="0"/>
          <a:ext cx="0" cy="0"/>
          <a:chOff x="0" y="0"/>
          <a:chExt cx="0" cy="0"/>
        </a:xfrm>
      </p:grpSpPr>
      <p:sp>
        <p:nvSpPr>
          <p:cNvPr id="136" name="Google Shape;136;p17"/>
          <p:cNvSpPr txBox="1">
            <a:spLocks noGrp="1"/>
          </p:cNvSpPr>
          <p:nvPr>
            <p:ph type="title"/>
          </p:nvPr>
        </p:nvSpPr>
        <p:spPr>
          <a:xfrm>
            <a:off x="521494" y="208722"/>
            <a:ext cx="6723600" cy="607800"/>
          </a:xfrm>
          <a:prstGeom prst="rect">
            <a:avLst/>
          </a:prstGeom>
          <a:noFill/>
          <a:ln>
            <a:noFill/>
          </a:ln>
        </p:spPr>
        <p:txBody>
          <a:bodyPr spcFirstLastPara="1" wrap="square" lIns="0" tIns="0" rIns="0" bIns="0" anchor="t" anchorCtr="0">
            <a:noAutofit/>
          </a:bodyPr>
          <a:lstStyle>
            <a:lvl1pPr lvl="0" algn="l">
              <a:lnSpc>
                <a:spcPct val="100000"/>
              </a:lnSpc>
              <a:spcBef>
                <a:spcPts val="0"/>
              </a:spcBef>
              <a:spcAft>
                <a:spcPts val="0"/>
              </a:spcAft>
              <a:buClr>
                <a:schemeClr val="dk1"/>
              </a:buClr>
              <a:buSzPts val="2000"/>
              <a:buFont typeface="Arial"/>
              <a:buNone/>
              <a:defRPr/>
            </a:lvl1pPr>
            <a:lvl2pPr lvl="1">
              <a:spcBef>
                <a:spcPts val="0"/>
              </a:spcBef>
              <a:spcAft>
                <a:spcPts val="0"/>
              </a:spcAft>
              <a:buSzPts val="1100"/>
              <a:buNone/>
              <a:defRPr/>
            </a:lvl2pPr>
            <a:lvl3pPr lvl="2">
              <a:spcBef>
                <a:spcPts val="0"/>
              </a:spcBef>
              <a:spcAft>
                <a:spcPts val="0"/>
              </a:spcAft>
              <a:buSzPts val="1100"/>
              <a:buNone/>
              <a:defRPr/>
            </a:lvl3pPr>
            <a:lvl4pPr lvl="3">
              <a:spcBef>
                <a:spcPts val="0"/>
              </a:spcBef>
              <a:spcAft>
                <a:spcPts val="0"/>
              </a:spcAft>
              <a:buSzPts val="1100"/>
              <a:buNone/>
              <a:defRPr/>
            </a:lvl4pPr>
            <a:lvl5pPr lvl="4">
              <a:spcBef>
                <a:spcPts val="0"/>
              </a:spcBef>
              <a:spcAft>
                <a:spcPts val="0"/>
              </a:spcAft>
              <a:buSzPts val="1100"/>
              <a:buNone/>
              <a:defRPr/>
            </a:lvl5pPr>
            <a:lvl6pPr lvl="5">
              <a:spcBef>
                <a:spcPts val="0"/>
              </a:spcBef>
              <a:spcAft>
                <a:spcPts val="0"/>
              </a:spcAft>
              <a:buSzPts val="1100"/>
              <a:buNone/>
              <a:defRPr/>
            </a:lvl6pPr>
            <a:lvl7pPr lvl="6">
              <a:spcBef>
                <a:spcPts val="0"/>
              </a:spcBef>
              <a:spcAft>
                <a:spcPts val="0"/>
              </a:spcAft>
              <a:buSzPts val="1100"/>
              <a:buNone/>
              <a:defRPr/>
            </a:lvl7pPr>
            <a:lvl8pPr lvl="7">
              <a:spcBef>
                <a:spcPts val="0"/>
              </a:spcBef>
              <a:spcAft>
                <a:spcPts val="0"/>
              </a:spcAft>
              <a:buSzPts val="1100"/>
              <a:buNone/>
              <a:defRPr/>
            </a:lvl8pPr>
            <a:lvl9pPr lvl="8">
              <a:spcBef>
                <a:spcPts val="0"/>
              </a:spcBef>
              <a:spcAft>
                <a:spcPts val="0"/>
              </a:spcAft>
              <a:buSzPts val="1100"/>
              <a:buNone/>
              <a:defRPr/>
            </a:lvl9pPr>
          </a:lstStyle>
          <a:p>
            <a:endParaRPr/>
          </a:p>
        </p:txBody>
      </p:sp>
      <p:sp>
        <p:nvSpPr>
          <p:cNvPr id="137" name="Google Shape;137;p17"/>
          <p:cNvSpPr txBox="1">
            <a:spLocks noGrp="1"/>
          </p:cNvSpPr>
          <p:nvPr>
            <p:ph type="body" idx="1"/>
          </p:nvPr>
        </p:nvSpPr>
        <p:spPr>
          <a:xfrm>
            <a:off x="4652963" y="1032580"/>
            <a:ext cx="3969600" cy="3483600"/>
          </a:xfrm>
          <a:prstGeom prst="rect">
            <a:avLst/>
          </a:prstGeom>
          <a:noFill/>
          <a:ln>
            <a:noFill/>
          </a:ln>
        </p:spPr>
        <p:txBody>
          <a:bodyPr spcFirstLastPara="1" wrap="square" lIns="0" tIns="0" rIns="0" bIns="0" anchor="t" anchorCtr="0">
            <a:noAutofit/>
          </a:bodyPr>
          <a:lstStyle>
            <a:lvl1pPr marL="457200" lvl="0" indent="-228600" algn="l">
              <a:lnSpc>
                <a:spcPct val="100000"/>
              </a:lnSpc>
              <a:spcBef>
                <a:spcPts val="500"/>
              </a:spcBef>
              <a:spcAft>
                <a:spcPts val="0"/>
              </a:spcAft>
              <a:buClr>
                <a:schemeClr val="dk1"/>
              </a:buClr>
              <a:buSzPts val="1500"/>
              <a:buNone/>
              <a:defRPr/>
            </a:lvl1pPr>
            <a:lvl2pPr marL="914400" lvl="1" indent="-317500" algn="l">
              <a:lnSpc>
                <a:spcPct val="100000"/>
              </a:lnSpc>
              <a:spcBef>
                <a:spcPts val="500"/>
              </a:spcBef>
              <a:spcAft>
                <a:spcPts val="0"/>
              </a:spcAft>
              <a:buClr>
                <a:schemeClr val="dk1"/>
              </a:buClr>
              <a:buSzPts val="1400"/>
              <a:buChar char="•"/>
              <a:defRPr/>
            </a:lvl2pPr>
            <a:lvl3pPr marL="1371600" lvl="2" indent="-317500" algn="l">
              <a:lnSpc>
                <a:spcPct val="100000"/>
              </a:lnSpc>
              <a:spcBef>
                <a:spcPts val="500"/>
              </a:spcBef>
              <a:spcAft>
                <a:spcPts val="0"/>
              </a:spcAft>
              <a:buClr>
                <a:schemeClr val="dk1"/>
              </a:buClr>
              <a:buSzPts val="1400"/>
              <a:buChar char="•"/>
              <a:defRPr/>
            </a:lvl3pPr>
            <a:lvl4pPr marL="1828800" lvl="3" indent="-317500" algn="l">
              <a:lnSpc>
                <a:spcPct val="100000"/>
              </a:lnSpc>
              <a:spcBef>
                <a:spcPts val="300"/>
              </a:spcBef>
              <a:spcAft>
                <a:spcPts val="0"/>
              </a:spcAft>
              <a:buClr>
                <a:schemeClr val="dk1"/>
              </a:buClr>
              <a:buSzPts val="1400"/>
              <a:buChar char="•"/>
              <a:defRPr/>
            </a:lvl4pPr>
            <a:lvl5pPr marL="2286000" lvl="4" indent="-317500" algn="l">
              <a:lnSpc>
                <a:spcPct val="100000"/>
              </a:lnSpc>
              <a:spcBef>
                <a:spcPts val="3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138" name="Google Shape;138;p17"/>
          <p:cNvSpPr txBox="1">
            <a:spLocks noGrp="1"/>
          </p:cNvSpPr>
          <p:nvPr>
            <p:ph type="dt" idx="10"/>
          </p:nvPr>
        </p:nvSpPr>
        <p:spPr>
          <a:xfrm>
            <a:off x="7406878" y="4803430"/>
            <a:ext cx="1215600" cy="108000"/>
          </a:xfrm>
          <a:prstGeom prst="rect">
            <a:avLst/>
          </a:prstGeom>
          <a:noFill/>
          <a:ln>
            <a:noFill/>
          </a:ln>
        </p:spPr>
        <p:txBody>
          <a:bodyPr spcFirstLastPara="1" wrap="square" lIns="0" tIns="0" rIns="0" bIns="0" anchor="t"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17"/>
          <p:cNvSpPr txBox="1">
            <a:spLocks noGrp="1"/>
          </p:cNvSpPr>
          <p:nvPr>
            <p:ph type="ftr" idx="11"/>
          </p:nvPr>
        </p:nvSpPr>
        <p:spPr>
          <a:xfrm>
            <a:off x="1210865" y="4803430"/>
            <a:ext cx="6034200" cy="108000"/>
          </a:xfrm>
          <a:prstGeom prst="rect">
            <a:avLst/>
          </a:prstGeom>
          <a:noFill/>
          <a:ln>
            <a:noFill/>
          </a:ln>
        </p:spPr>
        <p:txBody>
          <a:bodyPr spcFirstLastPara="1" wrap="square" lIns="0" tIns="0" rIns="0" bIns="0" anchor="t" anchorCtr="0">
            <a:noAutofit/>
          </a:bodyPr>
          <a:lstStyle>
            <a:lvl1pPr lvl="0" algn="l">
              <a:spcBef>
                <a:spcPts val="0"/>
              </a:spcBef>
              <a:spcAft>
                <a:spcPts val="0"/>
              </a:spcAft>
              <a:buSzPts val="1100"/>
              <a:buNone/>
              <a:defRPr/>
            </a:lvl1pPr>
            <a:lvl2pPr lvl="1" algn="l">
              <a:spcBef>
                <a:spcPts val="0"/>
              </a:spcBef>
              <a:spcAft>
                <a:spcPts val="0"/>
              </a:spcAft>
              <a:buSzPts val="1100"/>
              <a:buNone/>
              <a:defRPr/>
            </a:lvl2pPr>
            <a:lvl3pPr lvl="2" algn="l">
              <a:spcBef>
                <a:spcPts val="0"/>
              </a:spcBef>
              <a:spcAft>
                <a:spcPts val="0"/>
              </a:spcAft>
              <a:buSzPts val="1100"/>
              <a:buNone/>
              <a:defRPr/>
            </a:lvl3pPr>
            <a:lvl4pPr lvl="3" algn="l">
              <a:spcBef>
                <a:spcPts val="0"/>
              </a:spcBef>
              <a:spcAft>
                <a:spcPts val="0"/>
              </a:spcAft>
              <a:buSzPts val="1100"/>
              <a:buNone/>
              <a:defRPr/>
            </a:lvl4pPr>
            <a:lvl5pPr lvl="4" algn="l">
              <a:spcBef>
                <a:spcPts val="0"/>
              </a:spcBef>
              <a:spcAft>
                <a:spcPts val="0"/>
              </a:spcAft>
              <a:buSzPts val="1100"/>
              <a:buNone/>
              <a:defRPr/>
            </a:lvl5pPr>
            <a:lvl6pPr lvl="5" algn="l">
              <a:spcBef>
                <a:spcPts val="0"/>
              </a:spcBef>
              <a:spcAft>
                <a:spcPts val="0"/>
              </a:spcAft>
              <a:buSzPts val="1100"/>
              <a:buNone/>
              <a:defRPr/>
            </a:lvl6pPr>
            <a:lvl7pPr lvl="6" algn="l">
              <a:spcBef>
                <a:spcPts val="0"/>
              </a:spcBef>
              <a:spcAft>
                <a:spcPts val="0"/>
              </a:spcAft>
              <a:buSzPts val="1100"/>
              <a:buNone/>
              <a:defRPr/>
            </a:lvl7pPr>
            <a:lvl8pPr lvl="7" algn="l">
              <a:spcBef>
                <a:spcPts val="0"/>
              </a:spcBef>
              <a:spcAft>
                <a:spcPts val="0"/>
              </a:spcAft>
              <a:buSzPts val="1100"/>
              <a:buNone/>
              <a:defRPr/>
            </a:lvl8pPr>
            <a:lvl9pPr lvl="8" algn="l">
              <a:spcBef>
                <a:spcPts val="0"/>
              </a:spcBef>
              <a:spcAft>
                <a:spcPts val="0"/>
              </a:spcAft>
              <a:buSzPts val="1100"/>
              <a:buNone/>
              <a:defRPr/>
            </a:lvl9pPr>
          </a:lstStyle>
          <a:p>
            <a:endParaRPr/>
          </a:p>
        </p:txBody>
      </p:sp>
      <p:sp>
        <p:nvSpPr>
          <p:cNvPr id="140" name="Google Shape;140;p17"/>
          <p:cNvSpPr txBox="1">
            <a:spLocks noGrp="1"/>
          </p:cNvSpPr>
          <p:nvPr>
            <p:ph type="sldNum" idx="12"/>
          </p:nvPr>
        </p:nvSpPr>
        <p:spPr>
          <a:xfrm>
            <a:off x="521494" y="4803430"/>
            <a:ext cx="527400" cy="108000"/>
          </a:xfrm>
          <a:prstGeom prst="rect">
            <a:avLst/>
          </a:prstGeom>
          <a:noFill/>
          <a:ln>
            <a:noFill/>
          </a:ln>
        </p:spPr>
        <p:txBody>
          <a:bodyPr spcFirstLastPara="1" wrap="square" lIns="0" tIns="0" rIns="0" bIns="0" anchor="t" anchorCtr="0">
            <a:noAutofit/>
          </a:bodyPr>
          <a:lstStyle>
            <a:lvl1pPr marL="0" lvl="0" indent="0" algn="l">
              <a:spcBef>
                <a:spcPts val="0"/>
              </a:spcBef>
              <a:buNone/>
              <a:defRPr/>
            </a:lvl1pPr>
            <a:lvl2pPr marL="0" lvl="1" indent="0" algn="l">
              <a:spcBef>
                <a:spcPts val="0"/>
              </a:spcBef>
              <a:buNone/>
              <a:defRPr/>
            </a:lvl2pPr>
            <a:lvl3pPr marL="0" lvl="2" indent="0" algn="l">
              <a:spcBef>
                <a:spcPts val="0"/>
              </a:spcBef>
              <a:buNone/>
              <a:defRPr/>
            </a:lvl3pPr>
            <a:lvl4pPr marL="0" lvl="3" indent="0" algn="l">
              <a:spcBef>
                <a:spcPts val="0"/>
              </a:spcBef>
              <a:buNone/>
              <a:defRPr/>
            </a:lvl4pPr>
            <a:lvl5pPr marL="0" lvl="4" indent="0" algn="l">
              <a:spcBef>
                <a:spcPts val="0"/>
              </a:spcBef>
              <a:buNone/>
              <a:defRPr/>
            </a:lvl5pPr>
            <a:lvl6pPr marL="0" lvl="5" indent="0" algn="l">
              <a:spcBef>
                <a:spcPts val="0"/>
              </a:spcBef>
              <a:buNone/>
              <a:defRPr/>
            </a:lvl6pPr>
            <a:lvl7pPr marL="0" lvl="6" indent="0" algn="l">
              <a:spcBef>
                <a:spcPts val="0"/>
              </a:spcBef>
              <a:buNone/>
              <a:defRPr/>
            </a:lvl7pPr>
            <a:lvl8pPr marL="0" lvl="7" indent="0" algn="l">
              <a:spcBef>
                <a:spcPts val="0"/>
              </a:spcBef>
              <a:buNone/>
              <a:defRPr/>
            </a:lvl8pPr>
            <a:lvl9pPr marL="0" lvl="8" indent="0" algn="l">
              <a:spcBef>
                <a:spcPts val="0"/>
              </a:spcBef>
              <a:buNone/>
              <a:defRPr/>
            </a:lvl9pPr>
          </a:lstStyle>
          <a:p>
            <a:pPr marL="0" lvl="0" indent="0" algn="l" rtl="0">
              <a:spcBef>
                <a:spcPts val="0"/>
              </a:spcBef>
              <a:spcAft>
                <a:spcPts val="0"/>
              </a:spcAft>
              <a:buNone/>
            </a:pPr>
            <a:fld id="{00000000-1234-1234-1234-123412341234}" type="slidenum">
              <a:rPr lang="en"/>
              <a:t>‹#›</a:t>
            </a:fld>
            <a:endParaRPr/>
          </a:p>
        </p:txBody>
      </p:sp>
      <p:sp>
        <p:nvSpPr>
          <p:cNvPr id="141" name="Google Shape;141;p17"/>
          <p:cNvSpPr>
            <a:spLocks noGrp="1"/>
          </p:cNvSpPr>
          <p:nvPr>
            <p:ph type="pic" idx="2"/>
          </p:nvPr>
        </p:nvSpPr>
        <p:spPr>
          <a:xfrm>
            <a:off x="521495" y="1087042"/>
            <a:ext cx="3969600" cy="3429000"/>
          </a:xfrm>
          <a:prstGeom prst="rect">
            <a:avLst/>
          </a:prstGeom>
          <a:solidFill>
            <a:schemeClr val="lt1"/>
          </a:solidFill>
          <a:ln>
            <a:noFill/>
          </a:ln>
        </p:spPr>
      </p:sp>
    </p:spTree>
    <p:extLst>
      <p:ext uri="{BB962C8B-B14F-4D97-AF65-F5344CB8AC3E}">
        <p14:creationId xmlns:p14="http://schemas.microsoft.com/office/powerpoint/2010/main" val="2024463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el und Inhalt">
  <p:cSld name="Titel und Inhalt">
    <p:spTree>
      <p:nvGrpSpPr>
        <p:cNvPr id="1" name="Shape 336"/>
        <p:cNvGrpSpPr/>
        <p:nvPr/>
      </p:nvGrpSpPr>
      <p:grpSpPr>
        <a:xfrm>
          <a:off x="0" y="0"/>
          <a:ext cx="0" cy="0"/>
          <a:chOff x="0" y="0"/>
          <a:chExt cx="0" cy="0"/>
        </a:xfrm>
      </p:grpSpPr>
      <p:sp>
        <p:nvSpPr>
          <p:cNvPr id="337" name="Google Shape;337;p38"/>
          <p:cNvSpPr txBox="1">
            <a:spLocks noGrp="1"/>
          </p:cNvSpPr>
          <p:nvPr>
            <p:ph type="body" idx="1"/>
          </p:nvPr>
        </p:nvSpPr>
        <p:spPr>
          <a:xfrm>
            <a:off x="612000" y="597298"/>
            <a:ext cx="8532000" cy="4370700"/>
          </a:xfrm>
          <a:prstGeom prst="rect">
            <a:avLst/>
          </a:prstGeom>
          <a:noFill/>
          <a:ln>
            <a:noFill/>
          </a:ln>
        </p:spPr>
        <p:txBody>
          <a:bodyPr spcFirstLastPara="1" wrap="square" lIns="0" tIns="0" rIns="0" bIns="0" anchor="t" anchorCtr="0">
            <a:noAutofit/>
          </a:bodyPr>
          <a:lstStyle>
            <a:lvl1pPr marL="457200" marR="0" lvl="0" indent="-336550" algn="l" rtl="0">
              <a:lnSpc>
                <a:spcPct val="110000"/>
              </a:lnSpc>
              <a:spcBef>
                <a:spcPts val="0"/>
              </a:spcBef>
              <a:spcAft>
                <a:spcPts val="0"/>
              </a:spcAft>
              <a:buClr>
                <a:schemeClr val="dk1"/>
              </a:buClr>
              <a:buSzPts val="1700"/>
              <a:buFont typeface="Arial"/>
              <a:buChar char="•"/>
              <a:defRPr sz="1700">
                <a:latin typeface="Calibri"/>
                <a:ea typeface="Calibri"/>
                <a:cs typeface="Calibri"/>
                <a:sym typeface="Calibri"/>
              </a:defRPr>
            </a:lvl1pPr>
            <a:lvl2pPr marL="914400" marR="0" lvl="1" indent="-336550" algn="l" rtl="0">
              <a:lnSpc>
                <a:spcPct val="110000"/>
              </a:lnSpc>
              <a:spcBef>
                <a:spcPts val="0"/>
              </a:spcBef>
              <a:spcAft>
                <a:spcPts val="0"/>
              </a:spcAft>
              <a:buClr>
                <a:schemeClr val="dk1"/>
              </a:buClr>
              <a:buSzPts val="1700"/>
              <a:buFont typeface="Noto Sans Symbols"/>
              <a:buChar char="−"/>
              <a:defRPr sz="1700">
                <a:latin typeface="Calibri"/>
                <a:ea typeface="Calibri"/>
                <a:cs typeface="Calibri"/>
                <a:sym typeface="Calibri"/>
              </a:defRPr>
            </a:lvl2pPr>
            <a:lvl3pPr marL="1371600" marR="0" lvl="2" indent="-336550" algn="l" rtl="0">
              <a:lnSpc>
                <a:spcPct val="110000"/>
              </a:lnSpc>
              <a:spcBef>
                <a:spcPts val="0"/>
              </a:spcBef>
              <a:spcAft>
                <a:spcPts val="0"/>
              </a:spcAft>
              <a:buClr>
                <a:schemeClr val="dk1"/>
              </a:buClr>
              <a:buSzPts val="1700"/>
              <a:buFont typeface="Noto Sans Symbols"/>
              <a:buChar char="−"/>
              <a:defRPr sz="1700">
                <a:latin typeface="Calibri"/>
                <a:ea typeface="Calibri"/>
                <a:cs typeface="Calibri"/>
                <a:sym typeface="Calibri"/>
              </a:defRPr>
            </a:lvl3pPr>
            <a:lvl4pPr marL="1828800" marR="0" lvl="3" indent="-336550" algn="l" rtl="0">
              <a:lnSpc>
                <a:spcPct val="110000"/>
              </a:lnSpc>
              <a:spcBef>
                <a:spcPts val="0"/>
              </a:spcBef>
              <a:spcAft>
                <a:spcPts val="0"/>
              </a:spcAft>
              <a:buClr>
                <a:schemeClr val="dk1"/>
              </a:buClr>
              <a:buSzPts val="1700"/>
              <a:buFont typeface="Noto Sans Symbols"/>
              <a:buChar char="−"/>
              <a:defRPr sz="1700">
                <a:latin typeface="Calibri"/>
                <a:ea typeface="Calibri"/>
                <a:cs typeface="Calibri"/>
                <a:sym typeface="Calibri"/>
              </a:defRPr>
            </a:lvl4pPr>
            <a:lvl5pPr marL="2286000" marR="0" lvl="4" indent="-336550" algn="l" rtl="0">
              <a:lnSpc>
                <a:spcPct val="110000"/>
              </a:lnSpc>
              <a:spcBef>
                <a:spcPts val="0"/>
              </a:spcBef>
              <a:spcAft>
                <a:spcPts val="0"/>
              </a:spcAft>
              <a:buClr>
                <a:schemeClr val="dk1"/>
              </a:buClr>
              <a:buSzPts val="1700"/>
              <a:buFont typeface="Noto Sans Symbols"/>
              <a:buChar char="−"/>
              <a:defRPr sz="1700">
                <a:latin typeface="Calibri"/>
                <a:ea typeface="Calibri"/>
                <a:cs typeface="Calibri"/>
                <a:sym typeface="Calibri"/>
              </a:defRPr>
            </a:lvl5pPr>
            <a:lvl6pPr marL="2743200" lvl="5" indent="-323850" algn="l" rtl="0">
              <a:lnSpc>
                <a:spcPct val="110000"/>
              </a:lnSpc>
              <a:spcBef>
                <a:spcPts val="0"/>
              </a:spcBef>
              <a:spcAft>
                <a:spcPts val="0"/>
              </a:spcAft>
              <a:buClr>
                <a:schemeClr val="dk1"/>
              </a:buClr>
              <a:buSzPts val="1500"/>
              <a:buFont typeface="Noto Sans Symbols"/>
              <a:buChar char="−"/>
              <a:defRPr sz="1500"/>
            </a:lvl6pPr>
            <a:lvl7pPr marL="3200400" lvl="6" indent="-323850" algn="l" rtl="0">
              <a:lnSpc>
                <a:spcPct val="110000"/>
              </a:lnSpc>
              <a:spcBef>
                <a:spcPts val="0"/>
              </a:spcBef>
              <a:spcAft>
                <a:spcPts val="0"/>
              </a:spcAft>
              <a:buClr>
                <a:schemeClr val="dk1"/>
              </a:buClr>
              <a:buSzPts val="1500"/>
              <a:buFont typeface="Noto Sans Symbols"/>
              <a:buChar char="−"/>
              <a:defRPr sz="1500"/>
            </a:lvl7pPr>
            <a:lvl8pPr marL="3657600" lvl="7" indent="-323850" algn="l" rtl="0">
              <a:lnSpc>
                <a:spcPct val="110000"/>
              </a:lnSpc>
              <a:spcBef>
                <a:spcPts val="0"/>
              </a:spcBef>
              <a:spcAft>
                <a:spcPts val="0"/>
              </a:spcAft>
              <a:buClr>
                <a:schemeClr val="dk1"/>
              </a:buClr>
              <a:buSzPts val="1500"/>
              <a:buFont typeface="Noto Sans Symbols"/>
              <a:buChar char="−"/>
              <a:defRPr sz="1500"/>
            </a:lvl8pPr>
            <a:lvl9pPr marL="4114800" lvl="8" indent="-323850" algn="l" rtl="0">
              <a:lnSpc>
                <a:spcPct val="110000"/>
              </a:lnSpc>
              <a:spcBef>
                <a:spcPts val="0"/>
              </a:spcBef>
              <a:spcAft>
                <a:spcPts val="0"/>
              </a:spcAft>
              <a:buClr>
                <a:schemeClr val="dk1"/>
              </a:buClr>
              <a:buSzPts val="1500"/>
              <a:buFont typeface="Noto Sans Symbols"/>
              <a:buChar char="−"/>
              <a:defRPr sz="1500"/>
            </a:lvl9pPr>
          </a:lstStyle>
          <a:p>
            <a:endParaRPr/>
          </a:p>
        </p:txBody>
      </p:sp>
      <p:sp>
        <p:nvSpPr>
          <p:cNvPr id="338" name="Google Shape;338;p38"/>
          <p:cNvSpPr txBox="1">
            <a:spLocks noGrp="1"/>
          </p:cNvSpPr>
          <p:nvPr>
            <p:ph type="title"/>
          </p:nvPr>
        </p:nvSpPr>
        <p:spPr>
          <a:xfrm>
            <a:off x="2077211" y="216000"/>
            <a:ext cx="6708000" cy="381300"/>
          </a:xfrm>
          <a:prstGeom prst="rect">
            <a:avLst/>
          </a:prstGeom>
          <a:noFill/>
          <a:ln>
            <a:noFill/>
          </a:ln>
        </p:spPr>
        <p:txBody>
          <a:bodyPr spcFirstLastPara="1" wrap="square" lIns="0" tIns="0" rIns="0" bIns="0" anchor="t" anchorCtr="0">
            <a:noAutofit/>
          </a:bodyPr>
          <a:lstStyle>
            <a:lvl1pPr lvl="0" algn="l" rtl="0">
              <a:spcBef>
                <a:spcPts val="0"/>
              </a:spcBef>
              <a:spcAft>
                <a:spcPts val="0"/>
              </a:spcAft>
              <a:buSzPts val="2000"/>
              <a:buNone/>
              <a:defRPr sz="2400"/>
            </a:lvl1pPr>
            <a:lvl2pPr lvl="1" algn="l" rtl="0">
              <a:spcBef>
                <a:spcPts val="0"/>
              </a:spcBef>
              <a:spcAft>
                <a:spcPts val="0"/>
              </a:spcAft>
              <a:buSzPts val="1100"/>
              <a:buNone/>
              <a:defRPr/>
            </a:lvl2pPr>
            <a:lvl3pPr lvl="2" algn="l" rtl="0">
              <a:spcBef>
                <a:spcPts val="0"/>
              </a:spcBef>
              <a:spcAft>
                <a:spcPts val="0"/>
              </a:spcAft>
              <a:buSzPts val="1100"/>
              <a:buNone/>
              <a:defRPr/>
            </a:lvl3pPr>
            <a:lvl4pPr lvl="3" algn="l" rtl="0">
              <a:spcBef>
                <a:spcPts val="0"/>
              </a:spcBef>
              <a:spcAft>
                <a:spcPts val="0"/>
              </a:spcAft>
              <a:buSzPts val="1100"/>
              <a:buNone/>
              <a:defRPr/>
            </a:lvl4pPr>
            <a:lvl5pPr lvl="4" algn="l" rtl="0">
              <a:spcBef>
                <a:spcPts val="0"/>
              </a:spcBef>
              <a:spcAft>
                <a:spcPts val="0"/>
              </a:spcAft>
              <a:buSzPts val="1100"/>
              <a:buNone/>
              <a:defRPr/>
            </a:lvl5pPr>
            <a:lvl6pPr lvl="5" algn="l" rtl="0">
              <a:spcBef>
                <a:spcPts val="0"/>
              </a:spcBef>
              <a:spcAft>
                <a:spcPts val="0"/>
              </a:spcAft>
              <a:buSzPts val="1100"/>
              <a:buNone/>
              <a:defRPr/>
            </a:lvl6pPr>
            <a:lvl7pPr lvl="6" algn="l" rtl="0">
              <a:spcBef>
                <a:spcPts val="0"/>
              </a:spcBef>
              <a:spcAft>
                <a:spcPts val="0"/>
              </a:spcAft>
              <a:buSzPts val="1100"/>
              <a:buNone/>
              <a:defRPr/>
            </a:lvl7pPr>
            <a:lvl8pPr lvl="7" algn="l" rtl="0">
              <a:spcBef>
                <a:spcPts val="0"/>
              </a:spcBef>
              <a:spcAft>
                <a:spcPts val="0"/>
              </a:spcAft>
              <a:buSzPts val="1100"/>
              <a:buNone/>
              <a:defRPr/>
            </a:lvl8pPr>
            <a:lvl9pPr lvl="8" algn="l" rtl="0">
              <a:spcBef>
                <a:spcPts val="0"/>
              </a:spcBef>
              <a:spcAft>
                <a:spcPts val="0"/>
              </a:spcAft>
              <a:buSzPts val="1100"/>
              <a:buNone/>
              <a:defRPr/>
            </a:lvl9pPr>
          </a:lstStyle>
          <a:p>
            <a:endParaRPr/>
          </a:p>
        </p:txBody>
      </p:sp>
      <p:sp>
        <p:nvSpPr>
          <p:cNvPr id="339" name="Google Shape;339;p38"/>
          <p:cNvSpPr txBox="1">
            <a:spLocks noGrp="1"/>
          </p:cNvSpPr>
          <p:nvPr>
            <p:ph type="sldNum" idx="12"/>
          </p:nvPr>
        </p:nvSpPr>
        <p:spPr>
          <a:xfrm>
            <a:off x="8206312" y="4968000"/>
            <a:ext cx="575700" cy="147600"/>
          </a:xfrm>
          <a:prstGeom prst="rect">
            <a:avLst/>
          </a:prstGeom>
          <a:noFill/>
          <a:ln>
            <a:noFill/>
          </a:ln>
        </p:spPr>
        <p:txBody>
          <a:bodyPr spcFirstLastPara="1" wrap="square" lIns="0" tIns="0" rIns="0" bIns="0" anchor="t" anchorCtr="0">
            <a:noAutofit/>
          </a:bodyPr>
          <a:lstStyle>
            <a:lvl1pPr marL="0" lvl="0" indent="0" algn="r" rtl="0">
              <a:spcBef>
                <a:spcPts val="0"/>
              </a:spcBef>
              <a:spcAft>
                <a:spcPts val="0"/>
              </a:spcAft>
              <a:buNone/>
              <a:defRPr/>
            </a:lvl1pPr>
            <a:lvl2pPr marL="0" lvl="1" indent="0" algn="r" rtl="0">
              <a:spcBef>
                <a:spcPts val="0"/>
              </a:spcBef>
              <a:spcAft>
                <a:spcPts val="0"/>
              </a:spcAft>
              <a:buNone/>
              <a:defRPr/>
            </a:lvl2pPr>
            <a:lvl3pPr marL="0" lvl="2" indent="0" algn="r" rtl="0">
              <a:spcBef>
                <a:spcPts val="0"/>
              </a:spcBef>
              <a:spcAft>
                <a:spcPts val="0"/>
              </a:spcAft>
              <a:buNone/>
              <a:defRPr/>
            </a:lvl3pPr>
            <a:lvl4pPr marL="0" lvl="3" indent="0" algn="r" rtl="0">
              <a:spcBef>
                <a:spcPts val="0"/>
              </a:spcBef>
              <a:spcAft>
                <a:spcPts val="0"/>
              </a:spcAft>
              <a:buNone/>
              <a:defRPr/>
            </a:lvl4pPr>
            <a:lvl5pPr marL="0" lvl="4" indent="0" algn="r" rtl="0">
              <a:spcBef>
                <a:spcPts val="0"/>
              </a:spcBef>
              <a:spcAft>
                <a:spcPts val="0"/>
              </a:spcAft>
              <a:buNone/>
              <a:defRPr/>
            </a:lvl5pPr>
            <a:lvl6pPr marL="0" lvl="5" indent="0" algn="r" rtl="0">
              <a:spcBef>
                <a:spcPts val="0"/>
              </a:spcBef>
              <a:spcAft>
                <a:spcPts val="0"/>
              </a:spcAft>
              <a:buNone/>
              <a:defRPr/>
            </a:lvl6pPr>
            <a:lvl7pPr marL="0" lvl="6" indent="0" algn="r" rtl="0">
              <a:spcBef>
                <a:spcPts val="0"/>
              </a:spcBef>
              <a:spcAft>
                <a:spcPts val="0"/>
              </a:spcAft>
              <a:buNone/>
              <a:defRPr/>
            </a:lvl7pPr>
            <a:lvl8pPr marL="0" lvl="7" indent="0" algn="r" rtl="0">
              <a:spcBef>
                <a:spcPts val="0"/>
              </a:spcBef>
              <a:spcAft>
                <a:spcPts val="0"/>
              </a:spcAft>
              <a:buNone/>
              <a:defRPr/>
            </a:lvl8pPr>
            <a:lvl9pPr marL="0" lvl="8" indent="0" algn="r" rtl="0">
              <a:spcBef>
                <a:spcPts val="0"/>
              </a:spcBef>
              <a:spcAft>
                <a:spcPts val="0"/>
              </a:spcAft>
              <a:buNone/>
              <a:defRPr/>
            </a:lvl9pPr>
          </a:lstStyle>
          <a:p>
            <a:pPr marL="0" lvl="0" indent="0" algn="r" rtl="0">
              <a:spcBef>
                <a:spcPts val="0"/>
              </a:spcBef>
              <a:spcAft>
                <a:spcPts val="0"/>
              </a:spcAft>
              <a:buNone/>
            </a:pPr>
            <a:r>
              <a:rPr lang="en"/>
              <a:t>Page</a:t>
            </a:r>
            <a:fld id="{00000000-1234-1234-1234-123412341234}" type="slidenum">
              <a:rPr lang="en"/>
              <a:t>‹#›</a:t>
            </a:fld>
            <a:endParaRPr/>
          </a:p>
        </p:txBody>
      </p:sp>
    </p:spTree>
    <p:extLst>
      <p:ext uri="{BB962C8B-B14F-4D97-AF65-F5344CB8AC3E}">
        <p14:creationId xmlns:p14="http://schemas.microsoft.com/office/powerpoint/2010/main" val="177553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542312-F384-54A8-9A43-75DD09AC74A5}"/>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de-CH"/>
          </a:p>
        </p:txBody>
      </p:sp>
      <p:sp>
        <p:nvSpPr>
          <p:cNvPr id="3" name="Subtitle 2">
            <a:extLst>
              <a:ext uri="{FF2B5EF4-FFF2-40B4-BE49-F238E27FC236}">
                <a16:creationId xmlns:a16="http://schemas.microsoft.com/office/drawing/2014/main" id="{6D7F8FF0-6ABA-2767-5CCD-B233D124F25C}"/>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de-CH"/>
          </a:p>
        </p:txBody>
      </p:sp>
      <p:sp>
        <p:nvSpPr>
          <p:cNvPr id="4" name="Date Placeholder 3">
            <a:extLst>
              <a:ext uri="{FF2B5EF4-FFF2-40B4-BE49-F238E27FC236}">
                <a16:creationId xmlns:a16="http://schemas.microsoft.com/office/drawing/2014/main" id="{CCD8066A-5FFA-23C6-51F1-753976596C36}"/>
              </a:ext>
            </a:extLst>
          </p:cNvPr>
          <p:cNvSpPr>
            <a:spLocks noGrp="1"/>
          </p:cNvSpPr>
          <p:nvPr>
            <p:ph type="dt" sz="half" idx="10"/>
          </p:nvPr>
        </p:nvSpPr>
        <p:spPr/>
        <p:txBody>
          <a:bodyPr/>
          <a:lstStyle/>
          <a:p>
            <a:fld id="{EACA9988-7214-4228-B17B-ABFC4E71DBB9}" type="datetimeFigureOut">
              <a:rPr lang="de-CH" smtClean="0"/>
              <a:t>27.01.2025</a:t>
            </a:fld>
            <a:endParaRPr lang="de-CH"/>
          </a:p>
        </p:txBody>
      </p:sp>
      <p:sp>
        <p:nvSpPr>
          <p:cNvPr id="5" name="Footer Placeholder 4">
            <a:extLst>
              <a:ext uri="{FF2B5EF4-FFF2-40B4-BE49-F238E27FC236}">
                <a16:creationId xmlns:a16="http://schemas.microsoft.com/office/drawing/2014/main" id="{21735D20-992A-4ABF-699C-2D9759292A05}"/>
              </a:ext>
            </a:extLst>
          </p:cNvPr>
          <p:cNvSpPr>
            <a:spLocks noGrp="1"/>
          </p:cNvSpPr>
          <p:nvPr>
            <p:ph type="ftr" sz="quarter" idx="11"/>
          </p:nvPr>
        </p:nvSpPr>
        <p:spPr/>
        <p:txBody>
          <a:bodyPr/>
          <a:lstStyle/>
          <a:p>
            <a:endParaRPr lang="de-CH"/>
          </a:p>
        </p:txBody>
      </p:sp>
      <p:sp>
        <p:nvSpPr>
          <p:cNvPr id="6" name="Slide Number Placeholder 5">
            <a:extLst>
              <a:ext uri="{FF2B5EF4-FFF2-40B4-BE49-F238E27FC236}">
                <a16:creationId xmlns:a16="http://schemas.microsoft.com/office/drawing/2014/main" id="{9F704E27-9798-53CA-7BD6-86B50547D76C}"/>
              </a:ext>
            </a:extLst>
          </p:cNvPr>
          <p:cNvSpPr>
            <a:spLocks noGrp="1"/>
          </p:cNvSpPr>
          <p:nvPr>
            <p:ph type="sldNum" sz="quarter" idx="12"/>
          </p:nvPr>
        </p:nvSpPr>
        <p:spPr/>
        <p:txBody>
          <a:bodyPr/>
          <a:lstStyle/>
          <a:p>
            <a:fld id="{9C0644BE-2596-4556-BD48-18CCFCE21C98}" type="slidenum">
              <a:rPr lang="de-CH" smtClean="0"/>
              <a:t>‹#›</a:t>
            </a:fld>
            <a:endParaRPr lang="de-CH"/>
          </a:p>
        </p:txBody>
      </p:sp>
    </p:spTree>
    <p:extLst>
      <p:ext uri="{BB962C8B-B14F-4D97-AF65-F5344CB8AC3E}">
        <p14:creationId xmlns:p14="http://schemas.microsoft.com/office/powerpoint/2010/main" val="40602335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E28704-B92A-891B-B83E-8897C1A63BA6}"/>
              </a:ext>
            </a:extLst>
          </p:cNvPr>
          <p:cNvSpPr>
            <a:spLocks noGrp="1"/>
          </p:cNvSpPr>
          <p:nvPr>
            <p:ph type="title"/>
          </p:nvPr>
        </p:nvSpPr>
        <p:spPr/>
        <p:txBody>
          <a:bodyPr/>
          <a:lstStyle/>
          <a:p>
            <a:r>
              <a:rPr lang="en-US"/>
              <a:t>Click to edit Master title style</a:t>
            </a:r>
            <a:endParaRPr lang="de-CH"/>
          </a:p>
        </p:txBody>
      </p:sp>
      <p:sp>
        <p:nvSpPr>
          <p:cNvPr id="3" name="Content Placeholder 2">
            <a:extLst>
              <a:ext uri="{FF2B5EF4-FFF2-40B4-BE49-F238E27FC236}">
                <a16:creationId xmlns:a16="http://schemas.microsoft.com/office/drawing/2014/main" id="{4EE096F1-987E-DC2D-BF5A-1B2FF0A820AA}"/>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Date Placeholder 3">
            <a:extLst>
              <a:ext uri="{FF2B5EF4-FFF2-40B4-BE49-F238E27FC236}">
                <a16:creationId xmlns:a16="http://schemas.microsoft.com/office/drawing/2014/main" id="{417E283C-BFAA-8529-DC69-257DE8AC087E}"/>
              </a:ext>
            </a:extLst>
          </p:cNvPr>
          <p:cNvSpPr>
            <a:spLocks noGrp="1"/>
          </p:cNvSpPr>
          <p:nvPr>
            <p:ph type="dt" sz="half" idx="10"/>
          </p:nvPr>
        </p:nvSpPr>
        <p:spPr/>
        <p:txBody>
          <a:bodyPr/>
          <a:lstStyle/>
          <a:p>
            <a:fld id="{EACA9988-7214-4228-B17B-ABFC4E71DBB9}" type="datetimeFigureOut">
              <a:rPr lang="de-CH" smtClean="0"/>
              <a:t>27.01.2025</a:t>
            </a:fld>
            <a:endParaRPr lang="de-CH"/>
          </a:p>
        </p:txBody>
      </p:sp>
      <p:sp>
        <p:nvSpPr>
          <p:cNvPr id="5" name="Footer Placeholder 4">
            <a:extLst>
              <a:ext uri="{FF2B5EF4-FFF2-40B4-BE49-F238E27FC236}">
                <a16:creationId xmlns:a16="http://schemas.microsoft.com/office/drawing/2014/main" id="{6D268AAF-79DC-BC42-000B-E7A493DB8820}"/>
              </a:ext>
            </a:extLst>
          </p:cNvPr>
          <p:cNvSpPr>
            <a:spLocks noGrp="1"/>
          </p:cNvSpPr>
          <p:nvPr>
            <p:ph type="ftr" sz="quarter" idx="11"/>
          </p:nvPr>
        </p:nvSpPr>
        <p:spPr/>
        <p:txBody>
          <a:bodyPr/>
          <a:lstStyle/>
          <a:p>
            <a:endParaRPr lang="de-CH"/>
          </a:p>
        </p:txBody>
      </p:sp>
      <p:sp>
        <p:nvSpPr>
          <p:cNvPr id="6" name="Slide Number Placeholder 5">
            <a:extLst>
              <a:ext uri="{FF2B5EF4-FFF2-40B4-BE49-F238E27FC236}">
                <a16:creationId xmlns:a16="http://schemas.microsoft.com/office/drawing/2014/main" id="{4F3CA1C0-3FEB-E8B8-CD76-2D97684FE7B5}"/>
              </a:ext>
            </a:extLst>
          </p:cNvPr>
          <p:cNvSpPr>
            <a:spLocks noGrp="1"/>
          </p:cNvSpPr>
          <p:nvPr>
            <p:ph type="sldNum" sz="quarter" idx="12"/>
          </p:nvPr>
        </p:nvSpPr>
        <p:spPr/>
        <p:txBody>
          <a:bodyPr/>
          <a:lstStyle/>
          <a:p>
            <a:fld id="{9C0644BE-2596-4556-BD48-18CCFCE21C98}" type="slidenum">
              <a:rPr lang="de-CH" smtClean="0"/>
              <a:t>‹#›</a:t>
            </a:fld>
            <a:endParaRPr lang="de-CH"/>
          </a:p>
        </p:txBody>
      </p:sp>
    </p:spTree>
    <p:extLst>
      <p:ext uri="{BB962C8B-B14F-4D97-AF65-F5344CB8AC3E}">
        <p14:creationId xmlns:p14="http://schemas.microsoft.com/office/powerpoint/2010/main" val="37404222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4465A1-15D7-5763-8A5B-C81B4B7EAF29}"/>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de-CH"/>
          </a:p>
        </p:txBody>
      </p:sp>
      <p:sp>
        <p:nvSpPr>
          <p:cNvPr id="3" name="Text Placeholder 2">
            <a:extLst>
              <a:ext uri="{FF2B5EF4-FFF2-40B4-BE49-F238E27FC236}">
                <a16:creationId xmlns:a16="http://schemas.microsoft.com/office/drawing/2014/main" id="{AD68BE29-2DDF-7AA0-E665-E8282BD452C9}"/>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057E607C-6D81-E3B5-4CC5-D42634908862}"/>
              </a:ext>
            </a:extLst>
          </p:cNvPr>
          <p:cNvSpPr>
            <a:spLocks noGrp="1"/>
          </p:cNvSpPr>
          <p:nvPr>
            <p:ph type="dt" sz="half" idx="10"/>
          </p:nvPr>
        </p:nvSpPr>
        <p:spPr/>
        <p:txBody>
          <a:bodyPr/>
          <a:lstStyle/>
          <a:p>
            <a:fld id="{EACA9988-7214-4228-B17B-ABFC4E71DBB9}" type="datetimeFigureOut">
              <a:rPr lang="de-CH" smtClean="0"/>
              <a:t>27.01.2025</a:t>
            </a:fld>
            <a:endParaRPr lang="de-CH"/>
          </a:p>
        </p:txBody>
      </p:sp>
      <p:sp>
        <p:nvSpPr>
          <p:cNvPr id="5" name="Footer Placeholder 4">
            <a:extLst>
              <a:ext uri="{FF2B5EF4-FFF2-40B4-BE49-F238E27FC236}">
                <a16:creationId xmlns:a16="http://schemas.microsoft.com/office/drawing/2014/main" id="{59EDFA05-77A3-FC98-747E-2088DCF9FCBC}"/>
              </a:ext>
            </a:extLst>
          </p:cNvPr>
          <p:cNvSpPr>
            <a:spLocks noGrp="1"/>
          </p:cNvSpPr>
          <p:nvPr>
            <p:ph type="ftr" sz="quarter" idx="11"/>
          </p:nvPr>
        </p:nvSpPr>
        <p:spPr/>
        <p:txBody>
          <a:bodyPr/>
          <a:lstStyle/>
          <a:p>
            <a:endParaRPr lang="de-CH"/>
          </a:p>
        </p:txBody>
      </p:sp>
      <p:sp>
        <p:nvSpPr>
          <p:cNvPr id="6" name="Slide Number Placeholder 5">
            <a:extLst>
              <a:ext uri="{FF2B5EF4-FFF2-40B4-BE49-F238E27FC236}">
                <a16:creationId xmlns:a16="http://schemas.microsoft.com/office/drawing/2014/main" id="{C04966B5-2D13-0ACE-309B-0B79AFAEB79C}"/>
              </a:ext>
            </a:extLst>
          </p:cNvPr>
          <p:cNvSpPr>
            <a:spLocks noGrp="1"/>
          </p:cNvSpPr>
          <p:nvPr>
            <p:ph type="sldNum" sz="quarter" idx="12"/>
          </p:nvPr>
        </p:nvSpPr>
        <p:spPr/>
        <p:txBody>
          <a:bodyPr/>
          <a:lstStyle/>
          <a:p>
            <a:fld id="{9C0644BE-2596-4556-BD48-18CCFCE21C98}" type="slidenum">
              <a:rPr lang="de-CH" smtClean="0"/>
              <a:t>‹#›</a:t>
            </a:fld>
            <a:endParaRPr lang="de-CH"/>
          </a:p>
        </p:txBody>
      </p:sp>
    </p:spTree>
    <p:extLst>
      <p:ext uri="{BB962C8B-B14F-4D97-AF65-F5344CB8AC3E}">
        <p14:creationId xmlns:p14="http://schemas.microsoft.com/office/powerpoint/2010/main" val="914238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44D1CA-B362-1FF8-9617-A81E5D031714}"/>
              </a:ext>
            </a:extLst>
          </p:cNvPr>
          <p:cNvSpPr>
            <a:spLocks noGrp="1"/>
          </p:cNvSpPr>
          <p:nvPr>
            <p:ph type="title"/>
          </p:nvPr>
        </p:nvSpPr>
        <p:spPr/>
        <p:txBody>
          <a:bodyPr/>
          <a:lstStyle/>
          <a:p>
            <a:r>
              <a:rPr lang="en-US"/>
              <a:t>Click to edit Master title style</a:t>
            </a:r>
            <a:endParaRPr lang="de-CH"/>
          </a:p>
        </p:txBody>
      </p:sp>
      <p:sp>
        <p:nvSpPr>
          <p:cNvPr id="3" name="Content Placeholder 2">
            <a:extLst>
              <a:ext uri="{FF2B5EF4-FFF2-40B4-BE49-F238E27FC236}">
                <a16:creationId xmlns:a16="http://schemas.microsoft.com/office/drawing/2014/main" id="{FB9D0E1E-7A44-BBEA-72CB-C429FECA080A}"/>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Content Placeholder 3">
            <a:extLst>
              <a:ext uri="{FF2B5EF4-FFF2-40B4-BE49-F238E27FC236}">
                <a16:creationId xmlns:a16="http://schemas.microsoft.com/office/drawing/2014/main" id="{B683051E-9749-C917-ED5A-131A730369D6}"/>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5" name="Date Placeholder 4">
            <a:extLst>
              <a:ext uri="{FF2B5EF4-FFF2-40B4-BE49-F238E27FC236}">
                <a16:creationId xmlns:a16="http://schemas.microsoft.com/office/drawing/2014/main" id="{2EB0A6A1-2C5A-D6F7-E7F8-5F9BA08DBD7A}"/>
              </a:ext>
            </a:extLst>
          </p:cNvPr>
          <p:cNvSpPr>
            <a:spLocks noGrp="1"/>
          </p:cNvSpPr>
          <p:nvPr>
            <p:ph type="dt" sz="half" idx="10"/>
          </p:nvPr>
        </p:nvSpPr>
        <p:spPr/>
        <p:txBody>
          <a:bodyPr/>
          <a:lstStyle/>
          <a:p>
            <a:fld id="{EACA9988-7214-4228-B17B-ABFC4E71DBB9}" type="datetimeFigureOut">
              <a:rPr lang="de-CH" smtClean="0"/>
              <a:t>27.01.2025</a:t>
            </a:fld>
            <a:endParaRPr lang="de-CH"/>
          </a:p>
        </p:txBody>
      </p:sp>
      <p:sp>
        <p:nvSpPr>
          <p:cNvPr id="6" name="Footer Placeholder 5">
            <a:extLst>
              <a:ext uri="{FF2B5EF4-FFF2-40B4-BE49-F238E27FC236}">
                <a16:creationId xmlns:a16="http://schemas.microsoft.com/office/drawing/2014/main" id="{D7860A6D-F1B5-1F26-C847-3D43A22B3EAD}"/>
              </a:ext>
            </a:extLst>
          </p:cNvPr>
          <p:cNvSpPr>
            <a:spLocks noGrp="1"/>
          </p:cNvSpPr>
          <p:nvPr>
            <p:ph type="ftr" sz="quarter" idx="11"/>
          </p:nvPr>
        </p:nvSpPr>
        <p:spPr/>
        <p:txBody>
          <a:bodyPr/>
          <a:lstStyle/>
          <a:p>
            <a:endParaRPr lang="de-CH"/>
          </a:p>
        </p:txBody>
      </p:sp>
      <p:sp>
        <p:nvSpPr>
          <p:cNvPr id="7" name="Slide Number Placeholder 6">
            <a:extLst>
              <a:ext uri="{FF2B5EF4-FFF2-40B4-BE49-F238E27FC236}">
                <a16:creationId xmlns:a16="http://schemas.microsoft.com/office/drawing/2014/main" id="{0A29B697-E4D5-04E6-6BF8-A60B45ADFD02}"/>
              </a:ext>
            </a:extLst>
          </p:cNvPr>
          <p:cNvSpPr>
            <a:spLocks noGrp="1"/>
          </p:cNvSpPr>
          <p:nvPr>
            <p:ph type="sldNum" sz="quarter" idx="12"/>
          </p:nvPr>
        </p:nvSpPr>
        <p:spPr/>
        <p:txBody>
          <a:bodyPr/>
          <a:lstStyle/>
          <a:p>
            <a:fld id="{9C0644BE-2596-4556-BD48-18CCFCE21C98}" type="slidenum">
              <a:rPr lang="de-CH" smtClean="0"/>
              <a:t>‹#›</a:t>
            </a:fld>
            <a:endParaRPr lang="de-CH"/>
          </a:p>
        </p:txBody>
      </p:sp>
    </p:spTree>
    <p:extLst>
      <p:ext uri="{BB962C8B-B14F-4D97-AF65-F5344CB8AC3E}">
        <p14:creationId xmlns:p14="http://schemas.microsoft.com/office/powerpoint/2010/main" val="18697029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Humanst521 BT" panose="020B0602020204020204" pitchFamily="34" charset="0"/>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0" name="Titel 9"/>
          <p:cNvSpPr>
            <a:spLocks noGrp="1"/>
          </p:cNvSpPr>
          <p:nvPr>
            <p:ph type="title" hasCustomPrompt="1"/>
          </p:nvPr>
        </p:nvSpPr>
        <p:spPr>
          <a:xfrm>
            <a:off x="2077211" y="216000"/>
            <a:ext cx="6708025" cy="381375"/>
          </a:xfrm>
        </p:spPr>
        <p:txBody>
          <a:bodyPr/>
          <a:lstStyle>
            <a:lvl1pPr>
              <a:defRPr sz="2400"/>
            </a:lvl1pPr>
          </a:lstStyle>
          <a:p>
            <a:r>
              <a:rPr lang="en-GB" noProof="0" dirty="0">
                <a:effectLst/>
              </a:rPr>
              <a:t>Enter slide title</a:t>
            </a:r>
            <a:endParaRPr lang="en-GB" noProof="0" dirty="0"/>
          </a:p>
        </p:txBody>
      </p:sp>
      <p:sp>
        <p:nvSpPr>
          <p:cNvPr id="14" name="Foliennummernplatzhalter 13"/>
          <p:cNvSpPr>
            <a:spLocks noGrp="1"/>
          </p:cNvSpPr>
          <p:nvPr>
            <p:ph type="sldNum" sz="quarter" idx="16"/>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Tree>
    <p:extLst>
      <p:ext uri="{BB962C8B-B14F-4D97-AF65-F5344CB8AC3E}">
        <p14:creationId xmlns:p14="http://schemas.microsoft.com/office/powerpoint/2010/main" val="2131681881"/>
      </p:ext>
    </p:extLst>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122699-CF2D-AB37-7230-D485FD9864AD}"/>
              </a:ext>
            </a:extLst>
          </p:cNvPr>
          <p:cNvSpPr>
            <a:spLocks noGrp="1"/>
          </p:cNvSpPr>
          <p:nvPr>
            <p:ph type="title"/>
          </p:nvPr>
        </p:nvSpPr>
        <p:spPr>
          <a:xfrm>
            <a:off x="629841" y="273844"/>
            <a:ext cx="7886700" cy="994172"/>
          </a:xfrm>
        </p:spPr>
        <p:txBody>
          <a:bodyPr/>
          <a:lstStyle/>
          <a:p>
            <a:r>
              <a:rPr lang="en-US"/>
              <a:t>Click to edit Master title style</a:t>
            </a:r>
            <a:endParaRPr lang="de-CH"/>
          </a:p>
        </p:txBody>
      </p:sp>
      <p:sp>
        <p:nvSpPr>
          <p:cNvPr id="3" name="Text Placeholder 2">
            <a:extLst>
              <a:ext uri="{FF2B5EF4-FFF2-40B4-BE49-F238E27FC236}">
                <a16:creationId xmlns:a16="http://schemas.microsoft.com/office/drawing/2014/main" id="{9E157F03-0D8E-3DBF-2A6B-99CA98233AC7}"/>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F5AF9230-2AC6-3D09-3290-4A795BE633DF}"/>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5" name="Text Placeholder 4">
            <a:extLst>
              <a:ext uri="{FF2B5EF4-FFF2-40B4-BE49-F238E27FC236}">
                <a16:creationId xmlns:a16="http://schemas.microsoft.com/office/drawing/2014/main" id="{4735F4D2-E392-94A9-6E42-9143D516F787}"/>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893DC0AA-1DB8-F61D-135E-AC1EC2D488DB}"/>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7" name="Date Placeholder 6">
            <a:extLst>
              <a:ext uri="{FF2B5EF4-FFF2-40B4-BE49-F238E27FC236}">
                <a16:creationId xmlns:a16="http://schemas.microsoft.com/office/drawing/2014/main" id="{D7ABF852-B8B2-0D14-ACA4-AB50DD47637F}"/>
              </a:ext>
            </a:extLst>
          </p:cNvPr>
          <p:cNvSpPr>
            <a:spLocks noGrp="1"/>
          </p:cNvSpPr>
          <p:nvPr>
            <p:ph type="dt" sz="half" idx="10"/>
          </p:nvPr>
        </p:nvSpPr>
        <p:spPr/>
        <p:txBody>
          <a:bodyPr/>
          <a:lstStyle/>
          <a:p>
            <a:fld id="{EACA9988-7214-4228-B17B-ABFC4E71DBB9}" type="datetimeFigureOut">
              <a:rPr lang="de-CH" smtClean="0"/>
              <a:t>27.01.2025</a:t>
            </a:fld>
            <a:endParaRPr lang="de-CH"/>
          </a:p>
        </p:txBody>
      </p:sp>
      <p:sp>
        <p:nvSpPr>
          <p:cNvPr id="8" name="Footer Placeholder 7">
            <a:extLst>
              <a:ext uri="{FF2B5EF4-FFF2-40B4-BE49-F238E27FC236}">
                <a16:creationId xmlns:a16="http://schemas.microsoft.com/office/drawing/2014/main" id="{1F8E5EF0-9A41-15A4-87B6-C51A13C85C35}"/>
              </a:ext>
            </a:extLst>
          </p:cNvPr>
          <p:cNvSpPr>
            <a:spLocks noGrp="1"/>
          </p:cNvSpPr>
          <p:nvPr>
            <p:ph type="ftr" sz="quarter" idx="11"/>
          </p:nvPr>
        </p:nvSpPr>
        <p:spPr/>
        <p:txBody>
          <a:bodyPr/>
          <a:lstStyle/>
          <a:p>
            <a:endParaRPr lang="de-CH"/>
          </a:p>
        </p:txBody>
      </p:sp>
      <p:sp>
        <p:nvSpPr>
          <p:cNvPr id="9" name="Slide Number Placeholder 8">
            <a:extLst>
              <a:ext uri="{FF2B5EF4-FFF2-40B4-BE49-F238E27FC236}">
                <a16:creationId xmlns:a16="http://schemas.microsoft.com/office/drawing/2014/main" id="{654B93B0-6DAA-F1FE-005F-C958B8E22448}"/>
              </a:ext>
            </a:extLst>
          </p:cNvPr>
          <p:cNvSpPr>
            <a:spLocks noGrp="1"/>
          </p:cNvSpPr>
          <p:nvPr>
            <p:ph type="sldNum" sz="quarter" idx="12"/>
          </p:nvPr>
        </p:nvSpPr>
        <p:spPr/>
        <p:txBody>
          <a:bodyPr/>
          <a:lstStyle/>
          <a:p>
            <a:fld id="{9C0644BE-2596-4556-BD48-18CCFCE21C98}" type="slidenum">
              <a:rPr lang="de-CH" smtClean="0"/>
              <a:t>‹#›</a:t>
            </a:fld>
            <a:endParaRPr lang="de-CH"/>
          </a:p>
        </p:txBody>
      </p:sp>
    </p:spTree>
    <p:extLst>
      <p:ext uri="{BB962C8B-B14F-4D97-AF65-F5344CB8AC3E}">
        <p14:creationId xmlns:p14="http://schemas.microsoft.com/office/powerpoint/2010/main" val="224831794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56243-39AE-B7A8-ACAB-4433D5BDCF6F}"/>
              </a:ext>
            </a:extLst>
          </p:cNvPr>
          <p:cNvSpPr>
            <a:spLocks noGrp="1"/>
          </p:cNvSpPr>
          <p:nvPr>
            <p:ph type="title"/>
          </p:nvPr>
        </p:nvSpPr>
        <p:spPr/>
        <p:txBody>
          <a:bodyPr/>
          <a:lstStyle/>
          <a:p>
            <a:r>
              <a:rPr lang="en-US"/>
              <a:t>Click to edit Master title style</a:t>
            </a:r>
            <a:endParaRPr lang="de-CH"/>
          </a:p>
        </p:txBody>
      </p:sp>
      <p:sp>
        <p:nvSpPr>
          <p:cNvPr id="3" name="Date Placeholder 2">
            <a:extLst>
              <a:ext uri="{FF2B5EF4-FFF2-40B4-BE49-F238E27FC236}">
                <a16:creationId xmlns:a16="http://schemas.microsoft.com/office/drawing/2014/main" id="{B629CFDB-26A5-A7CF-4E99-EE115609DFF5}"/>
              </a:ext>
            </a:extLst>
          </p:cNvPr>
          <p:cNvSpPr>
            <a:spLocks noGrp="1"/>
          </p:cNvSpPr>
          <p:nvPr>
            <p:ph type="dt" sz="half" idx="10"/>
          </p:nvPr>
        </p:nvSpPr>
        <p:spPr/>
        <p:txBody>
          <a:bodyPr/>
          <a:lstStyle/>
          <a:p>
            <a:fld id="{EACA9988-7214-4228-B17B-ABFC4E71DBB9}" type="datetimeFigureOut">
              <a:rPr lang="de-CH" smtClean="0"/>
              <a:t>27.01.2025</a:t>
            </a:fld>
            <a:endParaRPr lang="de-CH"/>
          </a:p>
        </p:txBody>
      </p:sp>
      <p:sp>
        <p:nvSpPr>
          <p:cNvPr id="4" name="Footer Placeholder 3">
            <a:extLst>
              <a:ext uri="{FF2B5EF4-FFF2-40B4-BE49-F238E27FC236}">
                <a16:creationId xmlns:a16="http://schemas.microsoft.com/office/drawing/2014/main" id="{28100A64-9804-081A-D1C2-FB4FF6277D27}"/>
              </a:ext>
            </a:extLst>
          </p:cNvPr>
          <p:cNvSpPr>
            <a:spLocks noGrp="1"/>
          </p:cNvSpPr>
          <p:nvPr>
            <p:ph type="ftr" sz="quarter" idx="11"/>
          </p:nvPr>
        </p:nvSpPr>
        <p:spPr/>
        <p:txBody>
          <a:bodyPr/>
          <a:lstStyle/>
          <a:p>
            <a:endParaRPr lang="de-CH"/>
          </a:p>
        </p:txBody>
      </p:sp>
      <p:sp>
        <p:nvSpPr>
          <p:cNvPr id="5" name="Slide Number Placeholder 4">
            <a:extLst>
              <a:ext uri="{FF2B5EF4-FFF2-40B4-BE49-F238E27FC236}">
                <a16:creationId xmlns:a16="http://schemas.microsoft.com/office/drawing/2014/main" id="{49EC32A0-3D97-BCA9-7C21-F612B2F21407}"/>
              </a:ext>
            </a:extLst>
          </p:cNvPr>
          <p:cNvSpPr>
            <a:spLocks noGrp="1"/>
          </p:cNvSpPr>
          <p:nvPr>
            <p:ph type="sldNum" sz="quarter" idx="12"/>
          </p:nvPr>
        </p:nvSpPr>
        <p:spPr/>
        <p:txBody>
          <a:bodyPr/>
          <a:lstStyle/>
          <a:p>
            <a:fld id="{9C0644BE-2596-4556-BD48-18CCFCE21C98}" type="slidenum">
              <a:rPr lang="de-CH" smtClean="0"/>
              <a:t>‹#›</a:t>
            </a:fld>
            <a:endParaRPr lang="de-CH"/>
          </a:p>
        </p:txBody>
      </p:sp>
    </p:spTree>
    <p:extLst>
      <p:ext uri="{BB962C8B-B14F-4D97-AF65-F5344CB8AC3E}">
        <p14:creationId xmlns:p14="http://schemas.microsoft.com/office/powerpoint/2010/main" val="41831226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42476E-B4C8-AE47-AC8D-20E0DA5EC3E5}"/>
              </a:ext>
            </a:extLst>
          </p:cNvPr>
          <p:cNvSpPr>
            <a:spLocks noGrp="1"/>
          </p:cNvSpPr>
          <p:nvPr>
            <p:ph type="dt" sz="half" idx="10"/>
          </p:nvPr>
        </p:nvSpPr>
        <p:spPr/>
        <p:txBody>
          <a:bodyPr/>
          <a:lstStyle/>
          <a:p>
            <a:fld id="{EACA9988-7214-4228-B17B-ABFC4E71DBB9}" type="datetimeFigureOut">
              <a:rPr lang="de-CH" smtClean="0"/>
              <a:t>27.01.2025</a:t>
            </a:fld>
            <a:endParaRPr lang="de-CH"/>
          </a:p>
        </p:txBody>
      </p:sp>
      <p:sp>
        <p:nvSpPr>
          <p:cNvPr id="3" name="Footer Placeholder 2">
            <a:extLst>
              <a:ext uri="{FF2B5EF4-FFF2-40B4-BE49-F238E27FC236}">
                <a16:creationId xmlns:a16="http://schemas.microsoft.com/office/drawing/2014/main" id="{EFD99526-EB67-82E7-EED9-6BDBDEC4B84E}"/>
              </a:ext>
            </a:extLst>
          </p:cNvPr>
          <p:cNvSpPr>
            <a:spLocks noGrp="1"/>
          </p:cNvSpPr>
          <p:nvPr>
            <p:ph type="ftr" sz="quarter" idx="11"/>
          </p:nvPr>
        </p:nvSpPr>
        <p:spPr/>
        <p:txBody>
          <a:bodyPr/>
          <a:lstStyle/>
          <a:p>
            <a:endParaRPr lang="de-CH"/>
          </a:p>
        </p:txBody>
      </p:sp>
      <p:sp>
        <p:nvSpPr>
          <p:cNvPr id="4" name="Slide Number Placeholder 3">
            <a:extLst>
              <a:ext uri="{FF2B5EF4-FFF2-40B4-BE49-F238E27FC236}">
                <a16:creationId xmlns:a16="http://schemas.microsoft.com/office/drawing/2014/main" id="{6C355778-8147-CDCA-C903-C942B15A4B65}"/>
              </a:ext>
            </a:extLst>
          </p:cNvPr>
          <p:cNvSpPr>
            <a:spLocks noGrp="1"/>
          </p:cNvSpPr>
          <p:nvPr>
            <p:ph type="sldNum" sz="quarter" idx="12"/>
          </p:nvPr>
        </p:nvSpPr>
        <p:spPr/>
        <p:txBody>
          <a:bodyPr/>
          <a:lstStyle/>
          <a:p>
            <a:fld id="{9C0644BE-2596-4556-BD48-18CCFCE21C98}" type="slidenum">
              <a:rPr lang="de-CH" smtClean="0"/>
              <a:t>‹#›</a:t>
            </a:fld>
            <a:endParaRPr lang="de-CH"/>
          </a:p>
        </p:txBody>
      </p:sp>
    </p:spTree>
    <p:extLst>
      <p:ext uri="{BB962C8B-B14F-4D97-AF65-F5344CB8AC3E}">
        <p14:creationId xmlns:p14="http://schemas.microsoft.com/office/powerpoint/2010/main" val="12750998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89344E-E86C-6DB5-A4E2-4CDAD9DFEF53}"/>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de-CH"/>
          </a:p>
        </p:txBody>
      </p:sp>
      <p:sp>
        <p:nvSpPr>
          <p:cNvPr id="3" name="Content Placeholder 2">
            <a:extLst>
              <a:ext uri="{FF2B5EF4-FFF2-40B4-BE49-F238E27FC236}">
                <a16:creationId xmlns:a16="http://schemas.microsoft.com/office/drawing/2014/main" id="{B695A554-8A45-2647-84A6-41446B0D6C83}"/>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Text Placeholder 3">
            <a:extLst>
              <a:ext uri="{FF2B5EF4-FFF2-40B4-BE49-F238E27FC236}">
                <a16:creationId xmlns:a16="http://schemas.microsoft.com/office/drawing/2014/main" id="{BD3E2B98-7CA8-77D2-8751-6A072B06688A}"/>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9C79487C-9CF5-B846-2C2E-EF334F9D8910}"/>
              </a:ext>
            </a:extLst>
          </p:cNvPr>
          <p:cNvSpPr>
            <a:spLocks noGrp="1"/>
          </p:cNvSpPr>
          <p:nvPr>
            <p:ph type="dt" sz="half" idx="10"/>
          </p:nvPr>
        </p:nvSpPr>
        <p:spPr/>
        <p:txBody>
          <a:bodyPr/>
          <a:lstStyle/>
          <a:p>
            <a:fld id="{EACA9988-7214-4228-B17B-ABFC4E71DBB9}" type="datetimeFigureOut">
              <a:rPr lang="de-CH" smtClean="0"/>
              <a:t>27.01.2025</a:t>
            </a:fld>
            <a:endParaRPr lang="de-CH"/>
          </a:p>
        </p:txBody>
      </p:sp>
      <p:sp>
        <p:nvSpPr>
          <p:cNvPr id="6" name="Footer Placeholder 5">
            <a:extLst>
              <a:ext uri="{FF2B5EF4-FFF2-40B4-BE49-F238E27FC236}">
                <a16:creationId xmlns:a16="http://schemas.microsoft.com/office/drawing/2014/main" id="{06F859A3-9E7A-4E3F-4A02-45327318A719}"/>
              </a:ext>
            </a:extLst>
          </p:cNvPr>
          <p:cNvSpPr>
            <a:spLocks noGrp="1"/>
          </p:cNvSpPr>
          <p:nvPr>
            <p:ph type="ftr" sz="quarter" idx="11"/>
          </p:nvPr>
        </p:nvSpPr>
        <p:spPr/>
        <p:txBody>
          <a:bodyPr/>
          <a:lstStyle/>
          <a:p>
            <a:endParaRPr lang="de-CH"/>
          </a:p>
        </p:txBody>
      </p:sp>
      <p:sp>
        <p:nvSpPr>
          <p:cNvPr id="7" name="Slide Number Placeholder 6">
            <a:extLst>
              <a:ext uri="{FF2B5EF4-FFF2-40B4-BE49-F238E27FC236}">
                <a16:creationId xmlns:a16="http://schemas.microsoft.com/office/drawing/2014/main" id="{AB2C8D27-8455-E2A8-10F5-E8F9B8E6EE0B}"/>
              </a:ext>
            </a:extLst>
          </p:cNvPr>
          <p:cNvSpPr>
            <a:spLocks noGrp="1"/>
          </p:cNvSpPr>
          <p:nvPr>
            <p:ph type="sldNum" sz="quarter" idx="12"/>
          </p:nvPr>
        </p:nvSpPr>
        <p:spPr/>
        <p:txBody>
          <a:bodyPr/>
          <a:lstStyle/>
          <a:p>
            <a:fld id="{9C0644BE-2596-4556-BD48-18CCFCE21C98}" type="slidenum">
              <a:rPr lang="de-CH" smtClean="0"/>
              <a:t>‹#›</a:t>
            </a:fld>
            <a:endParaRPr lang="de-CH"/>
          </a:p>
        </p:txBody>
      </p:sp>
    </p:spTree>
    <p:extLst>
      <p:ext uri="{BB962C8B-B14F-4D97-AF65-F5344CB8AC3E}">
        <p14:creationId xmlns:p14="http://schemas.microsoft.com/office/powerpoint/2010/main" val="171487500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94CCB-0386-5586-391B-551C509AEA01}"/>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de-CH"/>
          </a:p>
        </p:txBody>
      </p:sp>
      <p:sp>
        <p:nvSpPr>
          <p:cNvPr id="3" name="Picture Placeholder 2">
            <a:extLst>
              <a:ext uri="{FF2B5EF4-FFF2-40B4-BE49-F238E27FC236}">
                <a16:creationId xmlns:a16="http://schemas.microsoft.com/office/drawing/2014/main" id="{9BF9A638-FE2B-EE5D-33F0-1E2AE1FBB59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de-CH"/>
          </a:p>
        </p:txBody>
      </p:sp>
      <p:sp>
        <p:nvSpPr>
          <p:cNvPr id="4" name="Text Placeholder 3">
            <a:extLst>
              <a:ext uri="{FF2B5EF4-FFF2-40B4-BE49-F238E27FC236}">
                <a16:creationId xmlns:a16="http://schemas.microsoft.com/office/drawing/2014/main" id="{57B039A0-4936-4DC4-32B0-5B96C193969C}"/>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67C26B53-0AFF-C01C-ADC6-77F40BD73A77}"/>
              </a:ext>
            </a:extLst>
          </p:cNvPr>
          <p:cNvSpPr>
            <a:spLocks noGrp="1"/>
          </p:cNvSpPr>
          <p:nvPr>
            <p:ph type="dt" sz="half" idx="10"/>
          </p:nvPr>
        </p:nvSpPr>
        <p:spPr/>
        <p:txBody>
          <a:bodyPr/>
          <a:lstStyle/>
          <a:p>
            <a:fld id="{EACA9988-7214-4228-B17B-ABFC4E71DBB9}" type="datetimeFigureOut">
              <a:rPr lang="de-CH" smtClean="0"/>
              <a:t>27.01.2025</a:t>
            </a:fld>
            <a:endParaRPr lang="de-CH"/>
          </a:p>
        </p:txBody>
      </p:sp>
      <p:sp>
        <p:nvSpPr>
          <p:cNvPr id="6" name="Footer Placeholder 5">
            <a:extLst>
              <a:ext uri="{FF2B5EF4-FFF2-40B4-BE49-F238E27FC236}">
                <a16:creationId xmlns:a16="http://schemas.microsoft.com/office/drawing/2014/main" id="{903079A0-1F20-C48E-62C9-4DF0C3CB34DB}"/>
              </a:ext>
            </a:extLst>
          </p:cNvPr>
          <p:cNvSpPr>
            <a:spLocks noGrp="1"/>
          </p:cNvSpPr>
          <p:nvPr>
            <p:ph type="ftr" sz="quarter" idx="11"/>
          </p:nvPr>
        </p:nvSpPr>
        <p:spPr/>
        <p:txBody>
          <a:bodyPr/>
          <a:lstStyle/>
          <a:p>
            <a:endParaRPr lang="de-CH"/>
          </a:p>
        </p:txBody>
      </p:sp>
      <p:sp>
        <p:nvSpPr>
          <p:cNvPr id="7" name="Slide Number Placeholder 6">
            <a:extLst>
              <a:ext uri="{FF2B5EF4-FFF2-40B4-BE49-F238E27FC236}">
                <a16:creationId xmlns:a16="http://schemas.microsoft.com/office/drawing/2014/main" id="{49C4F40B-813D-338E-9E88-9C8D0493F235}"/>
              </a:ext>
            </a:extLst>
          </p:cNvPr>
          <p:cNvSpPr>
            <a:spLocks noGrp="1"/>
          </p:cNvSpPr>
          <p:nvPr>
            <p:ph type="sldNum" sz="quarter" idx="12"/>
          </p:nvPr>
        </p:nvSpPr>
        <p:spPr/>
        <p:txBody>
          <a:bodyPr/>
          <a:lstStyle/>
          <a:p>
            <a:fld id="{9C0644BE-2596-4556-BD48-18CCFCE21C98}" type="slidenum">
              <a:rPr lang="de-CH" smtClean="0"/>
              <a:t>‹#›</a:t>
            </a:fld>
            <a:endParaRPr lang="de-CH"/>
          </a:p>
        </p:txBody>
      </p:sp>
    </p:spTree>
    <p:extLst>
      <p:ext uri="{BB962C8B-B14F-4D97-AF65-F5344CB8AC3E}">
        <p14:creationId xmlns:p14="http://schemas.microsoft.com/office/powerpoint/2010/main" val="234541219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52BD20-678D-4871-EAFD-842AA0F31274}"/>
              </a:ext>
            </a:extLst>
          </p:cNvPr>
          <p:cNvSpPr>
            <a:spLocks noGrp="1"/>
          </p:cNvSpPr>
          <p:nvPr>
            <p:ph type="title"/>
          </p:nvPr>
        </p:nvSpPr>
        <p:spPr/>
        <p:txBody>
          <a:bodyPr/>
          <a:lstStyle/>
          <a:p>
            <a:r>
              <a:rPr lang="en-US"/>
              <a:t>Click to edit Master title style</a:t>
            </a:r>
            <a:endParaRPr lang="de-CH"/>
          </a:p>
        </p:txBody>
      </p:sp>
      <p:sp>
        <p:nvSpPr>
          <p:cNvPr id="3" name="Vertical Text Placeholder 2">
            <a:extLst>
              <a:ext uri="{FF2B5EF4-FFF2-40B4-BE49-F238E27FC236}">
                <a16:creationId xmlns:a16="http://schemas.microsoft.com/office/drawing/2014/main" id="{94EF7F9D-208E-9402-5DBC-B8CEF4DC927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Date Placeholder 3">
            <a:extLst>
              <a:ext uri="{FF2B5EF4-FFF2-40B4-BE49-F238E27FC236}">
                <a16:creationId xmlns:a16="http://schemas.microsoft.com/office/drawing/2014/main" id="{67F54094-A1B7-450B-F55C-1FA7FD839936}"/>
              </a:ext>
            </a:extLst>
          </p:cNvPr>
          <p:cNvSpPr>
            <a:spLocks noGrp="1"/>
          </p:cNvSpPr>
          <p:nvPr>
            <p:ph type="dt" sz="half" idx="10"/>
          </p:nvPr>
        </p:nvSpPr>
        <p:spPr/>
        <p:txBody>
          <a:bodyPr/>
          <a:lstStyle/>
          <a:p>
            <a:fld id="{EACA9988-7214-4228-B17B-ABFC4E71DBB9}" type="datetimeFigureOut">
              <a:rPr lang="de-CH" smtClean="0"/>
              <a:t>27.01.2025</a:t>
            </a:fld>
            <a:endParaRPr lang="de-CH"/>
          </a:p>
        </p:txBody>
      </p:sp>
      <p:sp>
        <p:nvSpPr>
          <p:cNvPr id="5" name="Footer Placeholder 4">
            <a:extLst>
              <a:ext uri="{FF2B5EF4-FFF2-40B4-BE49-F238E27FC236}">
                <a16:creationId xmlns:a16="http://schemas.microsoft.com/office/drawing/2014/main" id="{21F2EC7B-330B-AA38-468B-5941009B9C70}"/>
              </a:ext>
            </a:extLst>
          </p:cNvPr>
          <p:cNvSpPr>
            <a:spLocks noGrp="1"/>
          </p:cNvSpPr>
          <p:nvPr>
            <p:ph type="ftr" sz="quarter" idx="11"/>
          </p:nvPr>
        </p:nvSpPr>
        <p:spPr/>
        <p:txBody>
          <a:bodyPr/>
          <a:lstStyle/>
          <a:p>
            <a:endParaRPr lang="de-CH"/>
          </a:p>
        </p:txBody>
      </p:sp>
      <p:sp>
        <p:nvSpPr>
          <p:cNvPr id="6" name="Slide Number Placeholder 5">
            <a:extLst>
              <a:ext uri="{FF2B5EF4-FFF2-40B4-BE49-F238E27FC236}">
                <a16:creationId xmlns:a16="http://schemas.microsoft.com/office/drawing/2014/main" id="{97A90E1B-C464-7BC0-9E13-C167D7F1022D}"/>
              </a:ext>
            </a:extLst>
          </p:cNvPr>
          <p:cNvSpPr>
            <a:spLocks noGrp="1"/>
          </p:cNvSpPr>
          <p:nvPr>
            <p:ph type="sldNum" sz="quarter" idx="12"/>
          </p:nvPr>
        </p:nvSpPr>
        <p:spPr/>
        <p:txBody>
          <a:bodyPr/>
          <a:lstStyle/>
          <a:p>
            <a:fld id="{9C0644BE-2596-4556-BD48-18CCFCE21C98}" type="slidenum">
              <a:rPr lang="de-CH" smtClean="0"/>
              <a:t>‹#›</a:t>
            </a:fld>
            <a:endParaRPr lang="de-CH"/>
          </a:p>
        </p:txBody>
      </p:sp>
    </p:spTree>
    <p:extLst>
      <p:ext uri="{BB962C8B-B14F-4D97-AF65-F5344CB8AC3E}">
        <p14:creationId xmlns:p14="http://schemas.microsoft.com/office/powerpoint/2010/main" val="25913722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E4CF61C-760A-C9E0-5144-52F5E777F31C}"/>
              </a:ext>
            </a:extLst>
          </p:cNvPr>
          <p:cNvSpPr>
            <a:spLocks noGrp="1"/>
          </p:cNvSpPr>
          <p:nvPr>
            <p:ph type="title" orient="vert"/>
          </p:nvPr>
        </p:nvSpPr>
        <p:spPr>
          <a:xfrm>
            <a:off x="6543675" y="273844"/>
            <a:ext cx="1971675" cy="4358879"/>
          </a:xfrm>
        </p:spPr>
        <p:txBody>
          <a:bodyPr vert="eaVert"/>
          <a:lstStyle/>
          <a:p>
            <a:r>
              <a:rPr lang="en-US"/>
              <a:t>Click to edit Master title style</a:t>
            </a:r>
            <a:endParaRPr lang="de-CH"/>
          </a:p>
        </p:txBody>
      </p:sp>
      <p:sp>
        <p:nvSpPr>
          <p:cNvPr id="3" name="Vertical Text Placeholder 2">
            <a:extLst>
              <a:ext uri="{FF2B5EF4-FFF2-40B4-BE49-F238E27FC236}">
                <a16:creationId xmlns:a16="http://schemas.microsoft.com/office/drawing/2014/main" id="{D42FFBE3-853A-D679-A850-C84D61763D9B}"/>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Date Placeholder 3">
            <a:extLst>
              <a:ext uri="{FF2B5EF4-FFF2-40B4-BE49-F238E27FC236}">
                <a16:creationId xmlns:a16="http://schemas.microsoft.com/office/drawing/2014/main" id="{85AADC86-3639-D137-0C37-6EC88242800B}"/>
              </a:ext>
            </a:extLst>
          </p:cNvPr>
          <p:cNvSpPr>
            <a:spLocks noGrp="1"/>
          </p:cNvSpPr>
          <p:nvPr>
            <p:ph type="dt" sz="half" idx="10"/>
          </p:nvPr>
        </p:nvSpPr>
        <p:spPr/>
        <p:txBody>
          <a:bodyPr/>
          <a:lstStyle/>
          <a:p>
            <a:fld id="{EACA9988-7214-4228-B17B-ABFC4E71DBB9}" type="datetimeFigureOut">
              <a:rPr lang="de-CH" smtClean="0"/>
              <a:t>27.01.2025</a:t>
            </a:fld>
            <a:endParaRPr lang="de-CH"/>
          </a:p>
        </p:txBody>
      </p:sp>
      <p:sp>
        <p:nvSpPr>
          <p:cNvPr id="5" name="Footer Placeholder 4">
            <a:extLst>
              <a:ext uri="{FF2B5EF4-FFF2-40B4-BE49-F238E27FC236}">
                <a16:creationId xmlns:a16="http://schemas.microsoft.com/office/drawing/2014/main" id="{254713AA-78D8-726D-1166-C9EAB19D91A6}"/>
              </a:ext>
            </a:extLst>
          </p:cNvPr>
          <p:cNvSpPr>
            <a:spLocks noGrp="1"/>
          </p:cNvSpPr>
          <p:nvPr>
            <p:ph type="ftr" sz="quarter" idx="11"/>
          </p:nvPr>
        </p:nvSpPr>
        <p:spPr/>
        <p:txBody>
          <a:bodyPr/>
          <a:lstStyle/>
          <a:p>
            <a:endParaRPr lang="de-CH"/>
          </a:p>
        </p:txBody>
      </p:sp>
      <p:sp>
        <p:nvSpPr>
          <p:cNvPr id="6" name="Slide Number Placeholder 5">
            <a:extLst>
              <a:ext uri="{FF2B5EF4-FFF2-40B4-BE49-F238E27FC236}">
                <a16:creationId xmlns:a16="http://schemas.microsoft.com/office/drawing/2014/main" id="{90C4A679-496B-F23B-4564-852525C1664A}"/>
              </a:ext>
            </a:extLst>
          </p:cNvPr>
          <p:cNvSpPr>
            <a:spLocks noGrp="1"/>
          </p:cNvSpPr>
          <p:nvPr>
            <p:ph type="sldNum" sz="quarter" idx="12"/>
          </p:nvPr>
        </p:nvSpPr>
        <p:spPr/>
        <p:txBody>
          <a:bodyPr/>
          <a:lstStyle/>
          <a:p>
            <a:fld id="{9C0644BE-2596-4556-BD48-18CCFCE21C98}" type="slidenum">
              <a:rPr lang="de-CH" smtClean="0"/>
              <a:t>‹#›</a:t>
            </a:fld>
            <a:endParaRPr lang="de-CH"/>
          </a:p>
        </p:txBody>
      </p:sp>
    </p:spTree>
    <p:extLst>
      <p:ext uri="{BB962C8B-B14F-4D97-AF65-F5344CB8AC3E}">
        <p14:creationId xmlns:p14="http://schemas.microsoft.com/office/powerpoint/2010/main" val="7712181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grey)">
    <p:spTree>
      <p:nvGrpSpPr>
        <p:cNvPr id="1" name=""/>
        <p:cNvGrpSpPr/>
        <p:nvPr/>
      </p:nvGrpSpPr>
      <p:grpSpPr>
        <a:xfrm>
          <a:off x="0" y="0"/>
          <a:ext cx="0" cy="0"/>
          <a:chOff x="0" y="0"/>
          <a:chExt cx="0" cy="0"/>
        </a:xfrm>
      </p:grpSpPr>
      <p:sp>
        <p:nvSpPr>
          <p:cNvPr id="2" name="Rechteck 1"/>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hasCustomPrompt="1"/>
          </p:nvPr>
        </p:nvSpPr>
        <p:spPr>
          <a:xfrm>
            <a:off x="2077211" y="216000"/>
            <a:ext cx="6708025" cy="381375"/>
          </a:xfrm>
        </p:spPr>
        <p:txBody>
          <a:bodyPr/>
          <a:lstStyle>
            <a:lvl1pPr>
              <a:defRPr spc="0" baseline="0"/>
            </a:lvl1pPr>
          </a:lstStyle>
          <a:p>
            <a:r>
              <a:rPr lang="en-GB" noProof="0" dirty="0">
                <a:effectLst/>
              </a:rPr>
              <a:t>Enter slide title</a:t>
            </a:r>
            <a:endParaRPr lang="en-GB" dirty="0"/>
          </a:p>
        </p:txBody>
      </p:sp>
      <p:sp>
        <p:nvSpPr>
          <p:cNvPr id="14" name="Foliennummernplatzhalter 13"/>
          <p:cNvSpPr>
            <a:spLocks noGrp="1"/>
          </p:cNvSpPr>
          <p:nvPr>
            <p:ph type="sldNum" sz="quarter" idx="16"/>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9" name="Inhaltsplatzhalter 7"/>
          <p:cNvSpPr>
            <a:spLocks noGrp="1"/>
          </p:cNvSpPr>
          <p:nvPr>
            <p:ph sz="quarter" idx="13" hasCustomPrompt="1"/>
          </p:nvPr>
        </p:nvSpPr>
        <p:spPr>
          <a:xfrm>
            <a:off x="934841" y="1113586"/>
            <a:ext cx="7885633" cy="3456386"/>
          </a:xfrm>
        </p:spPr>
        <p:txBody>
          <a:bodyPr/>
          <a:lstStyle>
            <a:lvl1pPr marL="177792" marR="0" indent="-177792" algn="l" defTabSz="914354"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700">
                <a:latin typeface="Humanst521 BT" panose="020B0602020204020204" pitchFamily="34" charset="0"/>
              </a:defRPr>
            </a:lvl1pPr>
            <a:lvl2pPr marL="355582"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2pPr>
            <a:lvl3pPr marL="539724" marR="0" indent="-18414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3pPr>
            <a:lvl4pPr marL="717515"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4pPr>
            <a:lvl5pPr marL="895306" marR="0" indent="-177792" algn="l" defTabSz="914354"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700">
                <a:latin typeface="Humanst521 BT" panose="020B0602020204020204" pitchFamily="34" charset="0"/>
              </a:defRPr>
            </a:lvl5pPr>
            <a:lvl6pPr marL="1074685" indent="-179380">
              <a:lnSpc>
                <a:spcPct val="110000"/>
              </a:lnSpc>
              <a:buClr>
                <a:schemeClr val="tx1"/>
              </a:buClr>
              <a:buFont typeface="Symbol" panose="05050102010706020507" pitchFamily="18" charset="2"/>
              <a:buChar char="-"/>
              <a:defRPr sz="1500"/>
            </a:lvl6pPr>
            <a:lvl7pPr marL="1257238" indent="-182554">
              <a:lnSpc>
                <a:spcPct val="110000"/>
              </a:lnSpc>
              <a:buFont typeface="Symbol" panose="05050102010706020507" pitchFamily="18" charset="2"/>
              <a:buChar char="-"/>
              <a:defRPr sz="1500"/>
            </a:lvl7pPr>
            <a:lvl8pPr marL="1436616" indent="-179380">
              <a:lnSpc>
                <a:spcPct val="110000"/>
              </a:lnSpc>
              <a:buFont typeface="Symbol" panose="05050102010706020507" pitchFamily="18" charset="2"/>
              <a:buChar char="-"/>
              <a:defRPr sz="1500"/>
            </a:lvl8pPr>
            <a:lvl9pPr marL="1614408" indent="-177792">
              <a:lnSpc>
                <a:spcPct val="110000"/>
              </a:lnSpc>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2878391058"/>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two contents">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93" y="1006081"/>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5" name="Foliennummernplatzhalter 14"/>
          <p:cNvSpPr>
            <a:spLocks noGrp="1"/>
          </p:cNvSpPr>
          <p:nvPr>
            <p:ph type="sldNum" sz="quarter" idx="17"/>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16" name="Titel 15"/>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8" name="Inhaltsplatzhalter 10"/>
          <p:cNvSpPr>
            <a:spLocks noGrp="1"/>
          </p:cNvSpPr>
          <p:nvPr>
            <p:ph sz="quarter" idx="18" hasCustomPrompt="1"/>
          </p:nvPr>
        </p:nvSpPr>
        <p:spPr>
          <a:xfrm>
            <a:off x="5003806" y="1003406"/>
            <a:ext cx="3781425" cy="3509963"/>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653103038"/>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two contents (grey)">
    <p:spTree>
      <p:nvGrpSpPr>
        <p:cNvPr id="1" name=""/>
        <p:cNvGrpSpPr/>
        <p:nvPr/>
      </p:nvGrpSpPr>
      <p:grpSpPr>
        <a:xfrm>
          <a:off x="0" y="0"/>
          <a:ext cx="0" cy="0"/>
          <a:chOff x="0" y="0"/>
          <a:chExt cx="0" cy="0"/>
        </a:xfrm>
      </p:grpSpPr>
      <p:sp>
        <p:nvSpPr>
          <p:cNvPr id="10" name="Rechteck 9"/>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16" name="Titel 15"/>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17" name="Inhaltsplatzhalter 10"/>
          <p:cNvSpPr>
            <a:spLocks noGrp="1"/>
          </p:cNvSpPr>
          <p:nvPr>
            <p:ph sz="quarter" idx="18" hasCustomPrompt="1"/>
          </p:nvPr>
        </p:nvSpPr>
        <p:spPr>
          <a:xfrm>
            <a:off x="938422" y="1087360"/>
            <a:ext cx="3781425" cy="3428689"/>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
        <p:nvSpPr>
          <p:cNvPr id="18" name="Inhaltsplatzhalter 10"/>
          <p:cNvSpPr>
            <a:spLocks noGrp="1"/>
          </p:cNvSpPr>
          <p:nvPr>
            <p:ph sz="quarter" idx="19" hasCustomPrompt="1"/>
          </p:nvPr>
        </p:nvSpPr>
        <p:spPr>
          <a:xfrm>
            <a:off x="4899235" y="1084678"/>
            <a:ext cx="3781425" cy="3431366"/>
          </a:xfrm>
        </p:spPr>
        <p:txBody>
          <a:bodyPr/>
          <a:lstStyle>
            <a:lvl1pPr marL="177792" indent="-177792">
              <a:buClr>
                <a:schemeClr val="tx1"/>
              </a:buClr>
              <a:buFont typeface="Arial" panose="020B0604020202020204" pitchFamily="34" charset="0"/>
              <a:buChar char="•"/>
              <a:defRPr sz="1700"/>
            </a:lvl1pPr>
            <a:lvl2pPr marL="355582" indent="-177792">
              <a:buSzPct val="100000"/>
              <a:buFont typeface="Symbol" panose="05050102010706020507" pitchFamily="18" charset="2"/>
              <a:buChar char="-"/>
              <a:defRPr sz="1700"/>
            </a:lvl2pPr>
            <a:lvl3pPr marL="539724" indent="-184142">
              <a:buFont typeface="Symbol" panose="05050102010706020507" pitchFamily="18" charset="2"/>
              <a:buChar char="-"/>
              <a:defRPr sz="1700"/>
            </a:lvl3pPr>
            <a:lvl4pPr marL="717515" indent="-177792">
              <a:buFont typeface="Symbol" panose="05050102010706020507" pitchFamily="18" charset="2"/>
              <a:buChar char="-"/>
              <a:defRPr sz="1700"/>
            </a:lvl4pPr>
            <a:lvl5pPr marL="895306" indent="-177792">
              <a:buFont typeface="Symbol" panose="05050102010706020507" pitchFamily="18" charset="2"/>
              <a:buChar char="-"/>
              <a:defRPr sz="1700"/>
            </a:lvl5pPr>
            <a:lvl6pPr marL="1074685" indent="-179380">
              <a:buFont typeface="Symbol" panose="05050102010706020507" pitchFamily="18" charset="2"/>
              <a:buChar char="-"/>
              <a:defRPr sz="1500"/>
            </a:lvl6pPr>
            <a:lvl7pPr marL="1257238" indent="-182554">
              <a:buFont typeface="Symbol" panose="05050102010706020507" pitchFamily="18" charset="2"/>
              <a:buChar char="-"/>
              <a:defRPr sz="1500"/>
            </a:lvl7pPr>
            <a:lvl8pPr marL="1436616" indent="-179380">
              <a:buFont typeface="Symbol" panose="05050102010706020507" pitchFamily="18" charset="2"/>
              <a:buChar char="-"/>
              <a:defRPr sz="1500"/>
            </a:lvl8pPr>
            <a:lvl9pPr marL="1614408" indent="-177792">
              <a:buFont typeface="Symbol" panose="05050102010706020507" pitchFamily="18" charset="2"/>
              <a:buChar char="-"/>
              <a:defRPr sz="1500"/>
            </a:lvl9p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spTree>
    <p:extLst>
      <p:ext uri="{BB962C8B-B14F-4D97-AF65-F5344CB8AC3E}">
        <p14:creationId xmlns:p14="http://schemas.microsoft.com/office/powerpoint/2010/main" val="963531168"/>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Tree>
    <p:extLst>
      <p:ext uri="{BB962C8B-B14F-4D97-AF65-F5344CB8AC3E}">
        <p14:creationId xmlns:p14="http://schemas.microsoft.com/office/powerpoint/2010/main" val="68152505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grey)">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dirty="0"/>
          </a:p>
        </p:txBody>
      </p:sp>
      <p:sp>
        <p:nvSpPr>
          <p:cNvPr id="5" name="Foliennummernplatzhalter 4"/>
          <p:cNvSpPr>
            <a:spLocks noGrp="1"/>
          </p:cNvSpPr>
          <p:nvPr>
            <p:ph type="sldNum" sz="quarter" idx="12"/>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7" name="Rechteck 6"/>
          <p:cNvSpPr/>
          <p:nvPr userDrawn="1"/>
        </p:nvSpPr>
        <p:spPr bwMode="auto">
          <a:xfrm>
            <a:off x="827100" y="1059664"/>
            <a:ext cx="8066087" cy="3888581"/>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354"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Content on picture (high)">
    <p:spTree>
      <p:nvGrpSpPr>
        <p:cNvPr id="1" name=""/>
        <p:cNvGrpSpPr/>
        <p:nvPr/>
      </p:nvGrpSpPr>
      <p:grpSpPr>
        <a:xfrm>
          <a:off x="0" y="0"/>
          <a:ext cx="0" cy="0"/>
          <a:chOff x="0" y="0"/>
          <a:chExt cx="0" cy="0"/>
        </a:xfrm>
      </p:grpSpPr>
      <p:pic>
        <p:nvPicPr>
          <p:cNvPr id="8" name="Picture 2" descr="U:\20160506_PSI_Luftbild_0292.jpg"/>
          <p:cNvPicPr>
            <a:picLocks noChangeArrowheads="1"/>
          </p:cNvPicPr>
          <p:nvPr userDrawn="1"/>
        </p:nvPicPr>
        <p:blipFill rotWithShape="1">
          <a:blip r:embed="rId2" cstate="print">
            <a:extLst>
              <a:ext uri="{28A0092B-C50C-407E-A947-70E740481C1C}">
                <a14:useLocalDpi xmlns:a14="http://schemas.microsoft.com/office/drawing/2010/main"/>
              </a:ext>
            </a:extLst>
          </a:blip>
          <a:srcRect l="-1"/>
          <a:stretch/>
        </p:blipFill>
        <p:spPr bwMode="auto">
          <a:xfrm>
            <a:off x="827095" y="764860"/>
            <a:ext cx="8316905" cy="4183385"/>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a:xfrm>
            <a:off x="8206312" y="4968000"/>
            <a:ext cx="575742" cy="147638"/>
          </a:xfrm>
          <a:prstGeom prst="rect">
            <a:avLst/>
          </a:prstGeom>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a:t>
            </a:fld>
            <a:endParaRPr lang="de-DE" dirty="0">
              <a:latin typeface="Humanst521 BT" panose="020B0602020204020204" pitchFamily="34" charset="0"/>
            </a:endParaRPr>
          </a:p>
        </p:txBody>
      </p:sp>
      <p:sp>
        <p:nvSpPr>
          <p:cNvPr id="12" name="Titel 11"/>
          <p:cNvSpPr>
            <a:spLocks noGrp="1"/>
          </p:cNvSpPr>
          <p:nvPr>
            <p:ph type="title" hasCustomPrompt="1"/>
          </p:nvPr>
        </p:nvSpPr>
        <p:spPr>
          <a:xfrm>
            <a:off x="2077211" y="216000"/>
            <a:ext cx="6708025" cy="381375"/>
          </a:xfrm>
        </p:spPr>
        <p:txBody>
          <a:bodyPr/>
          <a:lstStyle/>
          <a:p>
            <a:r>
              <a:rPr lang="en-GB" noProof="0" dirty="0">
                <a:effectLst/>
              </a:rPr>
              <a:t>Enter slide title</a:t>
            </a:r>
            <a:endParaRPr lang="en-GB" noProof="0" dirty="0"/>
          </a:p>
        </p:txBody>
      </p:sp>
      <p:sp>
        <p:nvSpPr>
          <p:cNvPr id="14" name="Textplatzhalter 13"/>
          <p:cNvSpPr>
            <a:spLocks noGrp="1"/>
          </p:cNvSpPr>
          <p:nvPr>
            <p:ph type="body" sz="quarter" idx="13" hasCustomPrompt="1"/>
          </p:nvPr>
        </p:nvSpPr>
        <p:spPr>
          <a:xfrm>
            <a:off x="827088" y="764867"/>
            <a:ext cx="2289712" cy="4183379"/>
          </a:xfrm>
          <a:solidFill>
            <a:schemeClr val="bg1">
              <a:alpha val="75000"/>
            </a:schemeClr>
          </a:solidFill>
        </p:spPr>
        <p:txBody>
          <a:bodyPr lIns="72000" tIns="432000" rIns="36000" bIns="36000" anchor="t" anchorCtr="0"/>
          <a:lstStyle>
            <a:lvl1pPr marL="177792" indent="-177792">
              <a:lnSpc>
                <a:spcPct val="110000"/>
              </a:lnSpc>
              <a:spcAft>
                <a:spcPts val="0"/>
              </a:spcAft>
              <a:buFont typeface="Arial" panose="020B0604020202020204" pitchFamily="34" charset="0"/>
              <a:buChar char="•"/>
              <a:defRPr sz="1700"/>
            </a:lvl1pPr>
            <a:lvl2pPr>
              <a:lnSpc>
                <a:spcPct val="110000"/>
              </a:lnSpc>
              <a:spcBef>
                <a:spcPts val="0"/>
              </a:spcBef>
              <a:spcAft>
                <a:spcPts val="0"/>
              </a:spcAft>
              <a:defRPr sz="1700"/>
            </a:lvl2pPr>
            <a:lvl3pPr>
              <a:lnSpc>
                <a:spcPct val="110000"/>
              </a:lnSpc>
              <a:spcBef>
                <a:spcPts val="0"/>
              </a:spcBef>
              <a:spcAft>
                <a:spcPts val="0"/>
              </a:spcAft>
              <a:defRPr sz="1700"/>
            </a:lvl3pPr>
            <a:lvl4pPr>
              <a:lnSpc>
                <a:spcPct val="110000"/>
              </a:lnSpc>
              <a:spcBef>
                <a:spcPts val="0"/>
              </a:spcBef>
              <a:spcAft>
                <a:spcPts val="0"/>
              </a:spcAft>
              <a:defRPr sz="1700"/>
            </a:lvl4pPr>
            <a:lvl5pPr>
              <a:lnSpc>
                <a:spcPct val="110000"/>
              </a:lnSpc>
              <a:spcBef>
                <a:spcPts val="0"/>
              </a:spcBef>
              <a:spcAft>
                <a:spcPts val="0"/>
              </a:spcAft>
              <a:defRPr sz="1700"/>
            </a:lvl5pPr>
          </a:lstStyle>
          <a:p>
            <a:pPr lvl="0"/>
            <a:r>
              <a:rPr lang="en-GB" noProof="0" dirty="0"/>
              <a:t>Edit master text format</a:t>
            </a:r>
          </a:p>
          <a:p>
            <a:pPr lvl="1"/>
            <a:r>
              <a:rPr lang="en-GB" noProof="0" dirty="0"/>
              <a:t>Second level</a:t>
            </a:r>
            <a:endParaRPr lang="de-DE" dirty="0"/>
          </a:p>
          <a:p>
            <a:pPr lvl="2"/>
            <a:r>
              <a:rPr lang="en-GB" noProof="0" dirty="0"/>
              <a:t>Third level</a:t>
            </a:r>
            <a:endParaRPr lang="de-DE" dirty="0"/>
          </a:p>
          <a:p>
            <a:pPr lvl="3"/>
            <a:r>
              <a:rPr lang="en-GB" noProof="0" dirty="0"/>
              <a:t>Fourth level</a:t>
            </a:r>
            <a:endParaRPr lang="de-DE" dirty="0"/>
          </a:p>
          <a:p>
            <a:pPr lvl="4"/>
            <a:r>
              <a:rPr lang="en-GB" noProof="0" dirty="0"/>
              <a:t>Fifth level</a:t>
            </a:r>
            <a:endParaRPr lang="en-GB" dirty="0"/>
          </a:p>
        </p:txBody>
      </p:sp>
      <p:pic>
        <p:nvPicPr>
          <p:cNvPr id="9" name="Bild 14" descr="PSI-Logo_narrow_30k.eps"/>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bwMode="auto">
          <a:xfrm>
            <a:off x="827014" y="214317"/>
            <a:ext cx="1015200" cy="3614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hteck 12"/>
          <p:cNvSpPr>
            <a:spLocks noChangeArrowheads="1"/>
          </p:cNvSpPr>
          <p:nvPr userDrawn="1"/>
        </p:nvSpPr>
        <p:spPr bwMode="auto">
          <a:xfrm>
            <a:off x="12" y="764860"/>
            <a:ext cx="648000" cy="648000"/>
          </a:xfrm>
          <a:prstGeom prst="rect">
            <a:avLst/>
          </a:prstGeom>
          <a:solidFill>
            <a:srgbClr val="B9B9B9"/>
          </a:solidFill>
          <a:ln>
            <a:noFill/>
          </a:ln>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Titel und Inhalt">
    <p:bg>
      <p:bgPr>
        <a:solidFill>
          <a:schemeClr val="bg1"/>
        </a:solidFill>
        <a:effectLst/>
      </p:bgPr>
    </p:bg>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vert="horz" lIns="0" tIns="0" rIns="0" bIns="0" rtlCol="0">
            <a:noAutofit/>
          </a:bodyPr>
          <a:lstStyle>
            <a:lvl1pPr>
              <a:defRPr lang="en-GB" noProof="0" dirty="0" smtClean="0"/>
            </a:lvl1pPr>
            <a:lvl2pPr>
              <a:defRPr lang="en-GB" noProof="0" dirty="0" smtClean="0"/>
            </a:lvl2pPr>
            <a:lvl3pPr>
              <a:defRPr lang="en-GB" noProof="0" dirty="0" smtClean="0"/>
            </a:lvl3pPr>
            <a:lvl4pPr>
              <a:defRPr lang="en-GB" noProof="0" dirty="0" smtClean="0"/>
            </a:lvl4pPr>
            <a:lvl5pPr>
              <a:defRPr lang="en-GB" noProof="0" dirty="0" smtClean="0"/>
            </a:lvl5pPr>
            <a:lvl6pPr>
              <a:defRPr lang="en-GB" noProof="0" dirty="0" smtClean="0"/>
            </a:lvl6pPr>
            <a:lvl7pPr>
              <a:defRPr lang="en-GB" noProof="0" dirty="0" smtClean="0"/>
            </a:lvl7pPr>
            <a:lvl8pPr>
              <a:defRPr lang="en-GB" noProof="0" dirty="0" smtClean="0"/>
            </a:lvl8pPr>
            <a:lvl9pPr>
              <a:defRPr lang="en-GB" noProof="0" dirty="0"/>
            </a:lvl9pPr>
          </a:lstStyle>
          <a:p>
            <a:pPr marL="355600" lvl="0" indent="-355600">
              <a:buFontTx/>
              <a:buBlip>
                <a:blip r:embed="rId3"/>
              </a:buBlip>
            </a:pPr>
            <a:r>
              <a:rPr lang="en-GB" noProof="0" dirty="0" err="1"/>
              <a:t>Mastertextformat</a:t>
            </a:r>
            <a:r>
              <a:rPr lang="en-GB" noProof="0" dirty="0"/>
              <a:t> </a:t>
            </a:r>
            <a:r>
              <a:rPr lang="en-GB" noProof="0" dirty="0" err="1"/>
              <a:t>bearbeiten</a:t>
            </a:r>
            <a:endParaRPr lang="en-GB" noProof="0" dirty="0"/>
          </a:p>
          <a:p>
            <a:pPr marL="444500" lvl="1" indent="-266700">
              <a:buFont typeface="Courier New" panose="02070309020205020404" pitchFamily="49" charset="0"/>
              <a:buChar char="o"/>
            </a:pPr>
            <a:r>
              <a:rPr lang="en-GB" noProof="0" dirty="0" err="1"/>
              <a:t>Zweite</a:t>
            </a:r>
            <a:r>
              <a:rPr lang="en-GB" noProof="0" dirty="0"/>
              <a:t> </a:t>
            </a:r>
            <a:r>
              <a:rPr lang="en-GB" noProof="0" dirty="0" err="1"/>
              <a:t>Ebene</a:t>
            </a:r>
            <a:endParaRPr lang="en-GB" noProof="0" dirty="0"/>
          </a:p>
          <a:p>
            <a:pPr lvl="2">
              <a:buFont typeface="Courier New" panose="02070309020205020404" pitchFamily="49" charset="0"/>
              <a:buChar char="o"/>
            </a:pPr>
            <a:r>
              <a:rPr lang="en-GB" noProof="0" dirty="0" err="1"/>
              <a:t>Dritte</a:t>
            </a:r>
            <a:r>
              <a:rPr lang="en-GB" noProof="0" dirty="0"/>
              <a:t> </a:t>
            </a:r>
            <a:r>
              <a:rPr lang="en-GB" noProof="0" dirty="0" err="1"/>
              <a:t>Ebene</a:t>
            </a:r>
            <a:endParaRPr lang="en-GB" noProof="0" dirty="0"/>
          </a:p>
          <a:p>
            <a:pPr lvl="3">
              <a:buFont typeface="Courier New" panose="02070309020205020404" pitchFamily="49" charset="0"/>
              <a:buChar char="o"/>
            </a:pPr>
            <a:r>
              <a:rPr lang="en-GB" noProof="0" dirty="0" err="1"/>
              <a:t>Vierte</a:t>
            </a:r>
            <a:r>
              <a:rPr lang="en-GB" noProof="0" dirty="0"/>
              <a:t> </a:t>
            </a:r>
            <a:r>
              <a:rPr lang="en-GB" noProof="0" dirty="0" err="1"/>
              <a:t>Ebene</a:t>
            </a:r>
            <a:endParaRPr lang="en-GB" noProof="0" dirty="0"/>
          </a:p>
          <a:p>
            <a:pPr lvl="4">
              <a:buFont typeface="Courier New" panose="02070309020205020404" pitchFamily="49" charset="0"/>
              <a:buChar char="o"/>
            </a:pPr>
            <a:r>
              <a:rPr lang="en-GB" noProof="0" dirty="0" err="1"/>
              <a:t>Fünfte</a:t>
            </a:r>
            <a:r>
              <a:rPr lang="en-GB" noProof="0" dirty="0"/>
              <a:t> </a:t>
            </a:r>
            <a:r>
              <a:rPr lang="en-GB" noProof="0" dirty="0" err="1"/>
              <a:t>Ebene</a:t>
            </a:r>
            <a:endParaRPr lang="en-GB" noProof="0" dirty="0"/>
          </a:p>
          <a:p>
            <a:pPr lvl="5"/>
            <a:r>
              <a:rPr lang="en-GB" noProof="0" dirty="0" err="1"/>
              <a:t>Sechste</a:t>
            </a:r>
            <a:r>
              <a:rPr lang="en-GB" noProof="0" dirty="0"/>
              <a:t> </a:t>
            </a:r>
            <a:r>
              <a:rPr lang="en-GB" noProof="0" dirty="0" err="1"/>
              <a:t>Ebene</a:t>
            </a:r>
            <a:endParaRPr lang="en-GB" noProof="0" dirty="0"/>
          </a:p>
          <a:p>
            <a:pPr lvl="6"/>
            <a:r>
              <a:rPr lang="en-GB" noProof="0" dirty="0" err="1"/>
              <a:t>Siebte</a:t>
            </a:r>
            <a:r>
              <a:rPr lang="en-GB" noProof="0" dirty="0"/>
              <a:t> </a:t>
            </a:r>
            <a:r>
              <a:rPr lang="en-GB" noProof="0" dirty="0" err="1"/>
              <a:t>Ebene</a:t>
            </a:r>
            <a:endParaRPr lang="en-GB" noProof="0" dirty="0"/>
          </a:p>
          <a:p>
            <a:pPr lvl="7"/>
            <a:r>
              <a:rPr lang="en-GB" noProof="0" dirty="0" err="1"/>
              <a:t>Achte</a:t>
            </a:r>
            <a:r>
              <a:rPr lang="en-GB" noProof="0" dirty="0"/>
              <a:t> </a:t>
            </a:r>
            <a:r>
              <a:rPr lang="en-GB" noProof="0" dirty="0" err="1"/>
              <a:t>Ebene</a:t>
            </a:r>
            <a:endParaRPr lang="en-GB" noProof="0" dirty="0"/>
          </a:p>
          <a:p>
            <a:pPr lvl="8"/>
            <a:r>
              <a:rPr lang="en-GB" noProof="0" dirty="0" err="1"/>
              <a:t>Neunte</a:t>
            </a:r>
            <a:r>
              <a:rPr lang="en-GB" noProof="0" dirty="0"/>
              <a:t> </a:t>
            </a:r>
            <a:r>
              <a:rPr lang="en-GB" noProof="0" dirty="0" err="1"/>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lvl1pPr>
              <a:defRPr>
                <a:latin typeface="Humanst521 Lt BT" panose="020B0402020204020304" pitchFamily="34" charset="0"/>
              </a:defRPr>
            </a:lvl1pPr>
          </a:lstStyle>
          <a:p>
            <a:r>
              <a:rPr lang="en-US" noProof="0" dirty="0"/>
              <a:t>Click to edit Master title style</a:t>
            </a:r>
            <a:endParaRPr lang="en-GB" noProof="0" dirty="0"/>
          </a:p>
        </p:txBody>
      </p:sp>
      <p:sp>
        <p:nvSpPr>
          <p:cNvPr id="6" name="Foliennummernplatzhalter 5"/>
          <p:cNvSpPr>
            <a:spLocks noGrp="1"/>
          </p:cNvSpPr>
          <p:nvPr>
            <p:ph type="sldNum" sz="quarter" idx="4"/>
          </p:nvPr>
        </p:nvSpPr>
        <p:spPr>
          <a:xfrm>
            <a:off x="42329" y="4968081"/>
            <a:ext cx="575742" cy="147638"/>
          </a:xfrm>
          <a:prstGeom prst="rect">
            <a:avLst/>
          </a:prstGeom>
        </p:spPr>
        <p:txBody>
          <a:bodyPr vert="horz" wrap="square" lIns="0" tIns="0" rIns="0" bIns="0" numCol="1" anchor="t" anchorCtr="0" compatLnSpc="1">
            <a:prstTxWarp prst="textNoShape">
              <a:avLst/>
            </a:prstTxWarp>
          </a:bodyPr>
          <a:lstStyle>
            <a:lvl1pPr algn="l">
              <a:spcBef>
                <a:spcPct val="0"/>
              </a:spcBef>
              <a:defRPr sz="900" smtClean="0">
                <a:latin typeface="Humanst521 Lt BT" panose="020B0402020204020304" pitchFamily="34" charset="0"/>
              </a:defRPr>
            </a:lvl1pPr>
          </a:lstStyle>
          <a:p>
            <a:pPr eaLnBrk="0" hangingPunct="0">
              <a:defRPr/>
            </a:pPr>
            <a:fld id="{EBC07571-3134-BB4B-B83F-1A9FE18D34F3}" type="slidenum">
              <a:rPr lang="de-DE" smtClean="0">
                <a:solidFill>
                  <a:srgbClr val="000000"/>
                </a:solidFill>
              </a:rPr>
              <a:pPr eaLnBrk="0" hangingPunct="0">
                <a:defRPr/>
              </a:pPr>
              <a:t>‹#›</a:t>
            </a:fld>
            <a:endParaRPr lang="de-DE" dirty="0">
              <a:solidFill>
                <a:srgbClr val="000000"/>
              </a:solidFill>
            </a:endParaRPr>
          </a:p>
        </p:txBody>
      </p:sp>
    </p:spTree>
    <p:extLst>
      <p:ext uri="{BB962C8B-B14F-4D97-AF65-F5344CB8AC3E}">
        <p14:creationId xmlns:p14="http://schemas.microsoft.com/office/powerpoint/2010/main" val="42229789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1475656" y="209561"/>
            <a:ext cx="5951173" cy="381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de-CH" dirty="0">
                <a:effectLst/>
              </a:rPr>
              <a:t>Enter </a:t>
            </a:r>
            <a:r>
              <a:rPr lang="de-CH" dirty="0" err="1">
                <a:effectLst/>
              </a:rPr>
              <a:t>slide</a:t>
            </a:r>
            <a:r>
              <a:rPr lang="de-CH" dirty="0">
                <a:effectLst/>
              </a:rPr>
              <a:t> title</a:t>
            </a:r>
            <a:endParaRPr lang="en-GB" noProof="0" dirty="0"/>
          </a:p>
        </p:txBody>
      </p:sp>
      <p:sp>
        <p:nvSpPr>
          <p:cNvPr id="2" name="Textplatzhalter 1"/>
          <p:cNvSpPr>
            <a:spLocks noGrp="1"/>
          </p:cNvSpPr>
          <p:nvPr>
            <p:ph type="body" idx="1"/>
          </p:nvPr>
        </p:nvSpPr>
        <p:spPr>
          <a:xfrm>
            <a:off x="1043000" y="1006082"/>
            <a:ext cx="7742237" cy="3509963"/>
          </a:xfrm>
          <a:prstGeom prst="rect">
            <a:avLst/>
          </a:prstGeom>
        </p:spPr>
        <p:txBody>
          <a:bodyPr vert="horz" lIns="0" tIns="0" rIns="0" bIns="0" rtlCol="0">
            <a:noAutofit/>
          </a:bodyPr>
          <a:lstStyle/>
          <a:p>
            <a:pPr lvl="0"/>
            <a:r>
              <a:rPr lang="en-GB" noProof="0" dirty="0"/>
              <a:t>Edit master text format</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a:p>
            <a:pPr lvl="5"/>
            <a:r>
              <a:rPr lang="en-GB" noProof="0" dirty="0"/>
              <a:t>Sixth level</a:t>
            </a:r>
          </a:p>
          <a:p>
            <a:pPr lvl="6"/>
            <a:r>
              <a:rPr lang="en-GB" noProof="0" dirty="0"/>
              <a:t>Seventh level</a:t>
            </a:r>
          </a:p>
          <a:p>
            <a:pPr lvl="7"/>
            <a:r>
              <a:rPr lang="en-GB" noProof="0" dirty="0"/>
              <a:t>Eighth level</a:t>
            </a:r>
          </a:p>
          <a:p>
            <a:pPr lvl="8"/>
            <a:r>
              <a:rPr lang="en-GB" noProof="0" dirty="0"/>
              <a:t>Ninth level</a:t>
            </a:r>
          </a:p>
        </p:txBody>
      </p:sp>
      <p:pic>
        <p:nvPicPr>
          <p:cNvPr id="7" name="Picture 6"/>
          <p:cNvPicPr>
            <a:picLocks noChangeAspect="1"/>
          </p:cNvPicPr>
          <p:nvPr userDrawn="1"/>
        </p:nvPicPr>
        <p:blipFill>
          <a:blip r:embed="rId17" cstate="screen">
            <a:extLst>
              <a:ext uri="{28A0092B-C50C-407E-A947-70E740481C1C}">
                <a14:useLocalDpi xmlns:a14="http://schemas.microsoft.com/office/drawing/2010/main"/>
              </a:ext>
            </a:extLst>
          </a:blip>
          <a:stretch>
            <a:fillRect/>
          </a:stretch>
        </p:blipFill>
        <p:spPr>
          <a:xfrm>
            <a:off x="94417" y="29046"/>
            <a:ext cx="988951" cy="769463"/>
          </a:xfrm>
          <a:prstGeom prst="rect">
            <a:avLst/>
          </a:prstGeom>
        </p:spPr>
      </p:pic>
      <p:pic>
        <p:nvPicPr>
          <p:cNvPr id="3" name="Grafik 19">
            <a:extLst>
              <a:ext uri="{FF2B5EF4-FFF2-40B4-BE49-F238E27FC236}">
                <a16:creationId xmlns:a16="http://schemas.microsoft.com/office/drawing/2014/main" id="{01B91A90-3B13-ACE2-E2B7-8C1C1A7D11E0}"/>
              </a:ext>
            </a:extLst>
          </p:cNvPr>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7906467" y="209561"/>
            <a:ext cx="881467" cy="362794"/>
          </a:xfrm>
          <a:prstGeom prst="rect">
            <a:avLst/>
          </a:prstGeom>
        </p:spPr>
      </p:pic>
      <p:sp>
        <p:nvSpPr>
          <p:cNvPr id="4" name="Datumsplatzhalter 3">
            <a:extLst>
              <a:ext uri="{FF2B5EF4-FFF2-40B4-BE49-F238E27FC236}">
                <a16:creationId xmlns:a16="http://schemas.microsoft.com/office/drawing/2014/main" id="{FCA69467-90F3-496F-20E1-CFCA65C89F03}"/>
              </a:ext>
            </a:extLst>
          </p:cNvPr>
          <p:cNvSpPr>
            <a:spLocks noGrp="1"/>
          </p:cNvSpPr>
          <p:nvPr>
            <p:ph type="dt" sz="half" idx="2"/>
          </p:nvPr>
        </p:nvSpPr>
        <p:spPr>
          <a:xfrm>
            <a:off x="8144000" y="4859183"/>
            <a:ext cx="862394" cy="144016"/>
          </a:xfrm>
          <a:prstGeom prst="rect">
            <a:avLst/>
          </a:prstGeom>
        </p:spPr>
        <p:txBody>
          <a:bodyPr vert="horz" lIns="0" tIns="0" rIns="0" bIns="0" rtlCol="0" anchor="t" anchorCtr="0"/>
          <a:lstStyle>
            <a:lvl1pPr algn="r">
              <a:defRPr sz="1000">
                <a:solidFill>
                  <a:schemeClr val="tx1"/>
                </a:solidFill>
              </a:defRPr>
            </a:lvl1pPr>
          </a:lstStyle>
          <a:p>
            <a:fld id="{1DCF06D1-8877-4695-9C03-259CB27D65A9}" type="datetime1">
              <a:rPr lang="de-CH" noProof="0" smtClean="0"/>
              <a:t>27.01.2025</a:t>
            </a:fld>
            <a:endParaRPr lang="en-GB" noProof="0" dirty="0"/>
          </a:p>
        </p:txBody>
      </p:sp>
      <p:sp>
        <p:nvSpPr>
          <p:cNvPr id="5" name="Fußzeilenplatzhalter 4">
            <a:extLst>
              <a:ext uri="{FF2B5EF4-FFF2-40B4-BE49-F238E27FC236}">
                <a16:creationId xmlns:a16="http://schemas.microsoft.com/office/drawing/2014/main" id="{C1C01C33-2659-FAF9-A452-0D1515822C5F}"/>
              </a:ext>
            </a:extLst>
          </p:cNvPr>
          <p:cNvSpPr>
            <a:spLocks noGrp="1"/>
          </p:cNvSpPr>
          <p:nvPr>
            <p:ph type="ftr" sz="quarter" idx="3"/>
          </p:nvPr>
        </p:nvSpPr>
        <p:spPr>
          <a:xfrm>
            <a:off x="1083369" y="4859183"/>
            <a:ext cx="4280720" cy="144016"/>
          </a:xfrm>
          <a:prstGeom prst="rect">
            <a:avLst/>
          </a:prstGeom>
        </p:spPr>
        <p:txBody>
          <a:bodyPr vert="horz" lIns="0" tIns="0" rIns="0" bIns="0" rtlCol="0" anchor="t" anchorCtr="0"/>
          <a:lstStyle>
            <a:lvl1pPr algn="l">
              <a:defRPr sz="1000">
                <a:solidFill>
                  <a:schemeClr val="tx1"/>
                </a:solidFill>
              </a:defRPr>
            </a:lvl1pPr>
          </a:lstStyle>
          <a:p>
            <a:r>
              <a:rPr lang="en-US" noProof="0"/>
              <a:t>PSI Center for Neutron and Muon Sciences</a:t>
            </a:r>
            <a:endParaRPr lang="en-GB" noProof="0" dirty="0"/>
          </a:p>
        </p:txBody>
      </p:sp>
      <p:sp>
        <p:nvSpPr>
          <p:cNvPr id="6" name="Foliennummernplatzhalter 5">
            <a:extLst>
              <a:ext uri="{FF2B5EF4-FFF2-40B4-BE49-F238E27FC236}">
                <a16:creationId xmlns:a16="http://schemas.microsoft.com/office/drawing/2014/main" id="{6D265B56-5DB7-5393-9CA2-B1114CF5100D}"/>
              </a:ext>
            </a:extLst>
          </p:cNvPr>
          <p:cNvSpPr>
            <a:spLocks noGrp="1"/>
          </p:cNvSpPr>
          <p:nvPr>
            <p:ph type="sldNum" sz="quarter" idx="4"/>
          </p:nvPr>
        </p:nvSpPr>
        <p:spPr>
          <a:xfrm>
            <a:off x="164206" y="4859183"/>
            <a:ext cx="374183" cy="144016"/>
          </a:xfrm>
          <a:prstGeom prst="rect">
            <a:avLst/>
          </a:prstGeom>
        </p:spPr>
        <p:txBody>
          <a:bodyPr vert="horz" lIns="0" tIns="0" rIns="0" bIns="0" rtlCol="0" anchor="t" anchorCtr="0"/>
          <a:lstStyle>
            <a:lvl1pPr algn="l">
              <a:defRPr sz="1000">
                <a:solidFill>
                  <a:schemeClr val="tx1"/>
                </a:solidFill>
              </a:defRPr>
            </a:lvl1pPr>
          </a:lstStyle>
          <a:p>
            <a:fld id="{442AD375-037F-43D0-B059-5172DA06796A}" type="slidenum">
              <a:rPr lang="en-GB" noProof="0" smtClean="0"/>
              <a:pPr/>
              <a:t>‹#›</a:t>
            </a:fld>
            <a:endParaRPr lang="en-GB" noProof="0" dirty="0"/>
          </a:p>
        </p:txBody>
      </p:sp>
    </p:spTree>
  </p:cSld>
  <p:clrMap bg1="lt1" tx1="dk1" bg2="lt2" tx2="dk2" accent1="accent1" accent2="accent2" accent3="accent3" accent4="accent4" accent5="accent5" accent6="accent6" hlink="hlink" folHlink="folHlink"/>
  <p:sldLayoutIdLst>
    <p:sldLayoutId id="2147483989" r:id="rId1"/>
    <p:sldLayoutId id="2147483974" r:id="rId2"/>
    <p:sldLayoutId id="2147483976" r:id="rId3"/>
    <p:sldLayoutId id="2147483973" r:id="rId4"/>
    <p:sldLayoutId id="2147483977" r:id="rId5"/>
    <p:sldLayoutId id="2147483979" r:id="rId6"/>
    <p:sldLayoutId id="2147483978" r:id="rId7"/>
    <p:sldLayoutId id="2147483980" r:id="rId8"/>
    <p:sldLayoutId id="2147483990" r:id="rId9"/>
    <p:sldLayoutId id="2147483992" r:id="rId10"/>
    <p:sldLayoutId id="2147483997" r:id="rId11"/>
    <p:sldLayoutId id="2147484003" r:id="rId12"/>
    <p:sldLayoutId id="2147484004" r:id="rId13"/>
    <p:sldLayoutId id="2147484017" r:id="rId14"/>
    <p:sldLayoutId id="2147484018" r:id="rId15"/>
  </p:sldLayoutIdLst>
  <p:transition spd="med"/>
  <p:hf hdr="0"/>
  <p:txStyles>
    <p:titleStyle>
      <a:lvl1pPr marL="0" marR="0" indent="0" algn="l" defTabSz="914400" rtl="0" eaLnBrk="1" fontAlgn="base" latinLnBrk="0" hangingPunct="1">
        <a:lnSpc>
          <a:spcPct val="100000"/>
        </a:lnSpc>
        <a:spcBef>
          <a:spcPct val="0"/>
        </a:spcBef>
        <a:spcAft>
          <a:spcPct val="0"/>
        </a:spcAft>
        <a:buClrTx/>
        <a:buSzTx/>
        <a:buFontTx/>
        <a:buNone/>
        <a:tabLst/>
        <a:defRPr sz="2400" kern="1000" spc="0">
          <a:solidFill>
            <a:srgbClr val="686868"/>
          </a:solidFill>
          <a:latin typeface="Humanst521 BT" panose="020B0602020204020204" pitchFamily="34" charset="0"/>
          <a:ea typeface="+mj-ea"/>
          <a:cs typeface="+mj-cs"/>
        </a:defRPr>
      </a:lvl1pPr>
      <a:lvl2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2pPr>
      <a:lvl3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3pPr>
      <a:lvl4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4pPr>
      <a:lvl5pPr algn="l" rtl="0" eaLnBrk="1" fontAlgn="base" hangingPunct="1">
        <a:spcBef>
          <a:spcPct val="0"/>
        </a:spcBef>
        <a:spcAft>
          <a:spcPct val="0"/>
        </a:spcAft>
        <a:defRPr sz="2500">
          <a:solidFill>
            <a:srgbClr val="505150"/>
          </a:solidFill>
          <a:latin typeface="Georgia" charset="0"/>
          <a:ea typeface="Arial" pitchFamily="-108" charset="-128"/>
          <a:cs typeface="Arial" pitchFamily="-108" charset="-128"/>
        </a:defRPr>
      </a:lvl5pPr>
      <a:lvl6pPr marL="457178" algn="l" rtl="0" eaLnBrk="1" fontAlgn="base" hangingPunct="1">
        <a:spcBef>
          <a:spcPct val="0"/>
        </a:spcBef>
        <a:spcAft>
          <a:spcPct val="0"/>
        </a:spcAft>
        <a:defRPr sz="3200" b="1">
          <a:solidFill>
            <a:schemeClr val="tx2"/>
          </a:solidFill>
          <a:latin typeface="Arial Narrow" pitchFamily="34" charset="0"/>
        </a:defRPr>
      </a:lvl6pPr>
      <a:lvl7pPr marL="914354" algn="l" rtl="0" eaLnBrk="1" fontAlgn="base" hangingPunct="1">
        <a:spcBef>
          <a:spcPct val="0"/>
        </a:spcBef>
        <a:spcAft>
          <a:spcPct val="0"/>
        </a:spcAft>
        <a:defRPr sz="3200" b="1">
          <a:solidFill>
            <a:schemeClr val="tx2"/>
          </a:solidFill>
          <a:latin typeface="Arial Narrow" pitchFamily="34" charset="0"/>
        </a:defRPr>
      </a:lvl7pPr>
      <a:lvl8pPr marL="1371532" algn="l" rtl="0" eaLnBrk="1" fontAlgn="base" hangingPunct="1">
        <a:spcBef>
          <a:spcPct val="0"/>
        </a:spcBef>
        <a:spcAft>
          <a:spcPct val="0"/>
        </a:spcAft>
        <a:defRPr sz="3200" b="1">
          <a:solidFill>
            <a:schemeClr val="tx2"/>
          </a:solidFill>
          <a:latin typeface="Arial Narrow" pitchFamily="34" charset="0"/>
        </a:defRPr>
      </a:lvl8pPr>
      <a:lvl9pPr marL="1828709" algn="l" rtl="0" eaLnBrk="1" fontAlgn="base" hangingPunct="1">
        <a:spcBef>
          <a:spcPct val="0"/>
        </a:spcBef>
        <a:spcAft>
          <a:spcPct val="0"/>
        </a:spcAft>
        <a:defRPr sz="3200" b="1">
          <a:solidFill>
            <a:schemeClr val="tx2"/>
          </a:solidFill>
          <a:latin typeface="Arial Narrow" pitchFamily="34" charset="0"/>
        </a:defRPr>
      </a:lvl9pPr>
    </p:titleStyle>
    <p:body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sz="1700" kern="1200" spc="0" baseline="0">
          <a:solidFill>
            <a:schemeClr val="tx1"/>
          </a:solidFill>
          <a:latin typeface="Humanst521 Lt BT" panose="020B0402020204020304" pitchFamily="34" charset="0"/>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700" kern="1200" spc="0" baseline="0">
          <a:solidFill>
            <a:schemeClr val="tx1"/>
          </a:solidFill>
          <a:latin typeface="Humanst521 Lt BT" panose="020B0402020204020304" pitchFamily="34" charset="0"/>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sz="1700" spc="0" baseline="0">
          <a:solidFill>
            <a:schemeClr val="tx1"/>
          </a:solidFill>
          <a:latin typeface="Humanst521 Lt BT" panose="020B0402020204020304" pitchFamily="34" charset="0"/>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Humanst521 Lt BT" panose="020B0402020204020304" pitchFamily="34" charset="0"/>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sz="1700" kern="1200" spc="0" baseline="0">
          <a:solidFill>
            <a:schemeClr val="tx1"/>
          </a:solidFill>
          <a:latin typeface="Humanst521 Lt BT" panose="020B0402020204020304" pitchFamily="34" charset="0"/>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sz="1700">
          <a:solidFill>
            <a:schemeClr val="tx1"/>
          </a:solidFill>
          <a:latin typeface="Humanst521 Lt BT" panose="020B0402020204020304" pitchFamily="34" charset="0"/>
          <a:ea typeface="+mn-ea"/>
        </a:defRPr>
      </a:lvl9pPr>
    </p:bodyStyle>
    <p:otherStyle>
      <a:defPPr>
        <a:defRPr lang="de-DE"/>
      </a:defPPr>
      <a:lvl1pPr marL="0" algn="l" defTabSz="457178" rtl="0" eaLnBrk="1" latinLnBrk="0" hangingPunct="1">
        <a:defRPr sz="1800" kern="1200">
          <a:solidFill>
            <a:schemeClr val="tx1"/>
          </a:solidFill>
          <a:latin typeface="+mn-lt"/>
          <a:ea typeface="+mn-ea"/>
          <a:cs typeface="+mn-cs"/>
        </a:defRPr>
      </a:lvl1pPr>
      <a:lvl2pPr marL="457178" algn="l" defTabSz="457178" rtl="0" eaLnBrk="1" latinLnBrk="0" hangingPunct="1">
        <a:defRPr sz="1800" kern="1200">
          <a:solidFill>
            <a:schemeClr val="tx1"/>
          </a:solidFill>
          <a:latin typeface="+mn-lt"/>
          <a:ea typeface="+mn-ea"/>
          <a:cs typeface="+mn-cs"/>
        </a:defRPr>
      </a:lvl2pPr>
      <a:lvl3pPr marL="914354" algn="l" defTabSz="457178" rtl="0" eaLnBrk="1" latinLnBrk="0" hangingPunct="1">
        <a:defRPr sz="1800" kern="1200">
          <a:solidFill>
            <a:schemeClr val="tx1"/>
          </a:solidFill>
          <a:latin typeface="+mn-lt"/>
          <a:ea typeface="+mn-ea"/>
          <a:cs typeface="+mn-cs"/>
        </a:defRPr>
      </a:lvl3pPr>
      <a:lvl4pPr marL="1371532" algn="l" defTabSz="457178" rtl="0" eaLnBrk="1" latinLnBrk="0" hangingPunct="1">
        <a:defRPr sz="1800" kern="1200">
          <a:solidFill>
            <a:schemeClr val="tx1"/>
          </a:solidFill>
          <a:latin typeface="+mn-lt"/>
          <a:ea typeface="+mn-ea"/>
          <a:cs typeface="+mn-cs"/>
        </a:defRPr>
      </a:lvl4pPr>
      <a:lvl5pPr marL="1828709" algn="l" defTabSz="457178" rtl="0" eaLnBrk="1" latinLnBrk="0" hangingPunct="1">
        <a:defRPr sz="1800" kern="1200">
          <a:solidFill>
            <a:schemeClr val="tx1"/>
          </a:solidFill>
          <a:latin typeface="+mn-lt"/>
          <a:ea typeface="+mn-ea"/>
          <a:cs typeface="+mn-cs"/>
        </a:defRPr>
      </a:lvl5pPr>
      <a:lvl6pPr marL="2285886" algn="l" defTabSz="457178" rtl="0" eaLnBrk="1" latinLnBrk="0" hangingPunct="1">
        <a:defRPr sz="1800" kern="1200">
          <a:solidFill>
            <a:schemeClr val="tx1"/>
          </a:solidFill>
          <a:latin typeface="+mn-lt"/>
          <a:ea typeface="+mn-ea"/>
          <a:cs typeface="+mn-cs"/>
        </a:defRPr>
      </a:lvl6pPr>
      <a:lvl7pPr marL="2743062" algn="l" defTabSz="457178" rtl="0" eaLnBrk="1" latinLnBrk="0" hangingPunct="1">
        <a:defRPr sz="1800" kern="1200">
          <a:solidFill>
            <a:schemeClr val="tx1"/>
          </a:solidFill>
          <a:latin typeface="+mn-lt"/>
          <a:ea typeface="+mn-ea"/>
          <a:cs typeface="+mn-cs"/>
        </a:defRPr>
      </a:lvl7pPr>
      <a:lvl8pPr marL="3200240" algn="l" defTabSz="457178" rtl="0" eaLnBrk="1" latinLnBrk="0" hangingPunct="1">
        <a:defRPr sz="1800" kern="1200">
          <a:solidFill>
            <a:schemeClr val="tx1"/>
          </a:solidFill>
          <a:latin typeface="+mn-lt"/>
          <a:ea typeface="+mn-ea"/>
          <a:cs typeface="+mn-cs"/>
        </a:defRPr>
      </a:lvl8pPr>
      <a:lvl9pPr marL="3657418" algn="l" defTabSz="45717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620">
          <p15:clr>
            <a:srgbClr val="F26B43"/>
          </p15:clr>
        </p15:guide>
        <p15:guide id="2" pos="288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BAC9BC9-A2D6-43B6-7C57-73C5156263F6}"/>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de-CH"/>
          </a:p>
        </p:txBody>
      </p:sp>
      <p:sp>
        <p:nvSpPr>
          <p:cNvPr id="3" name="Text Placeholder 2">
            <a:extLst>
              <a:ext uri="{FF2B5EF4-FFF2-40B4-BE49-F238E27FC236}">
                <a16:creationId xmlns:a16="http://schemas.microsoft.com/office/drawing/2014/main" id="{72D004EB-7548-B860-4E82-113FC298F2AD}"/>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CH"/>
          </a:p>
        </p:txBody>
      </p:sp>
      <p:sp>
        <p:nvSpPr>
          <p:cNvPr id="4" name="Date Placeholder 3">
            <a:extLst>
              <a:ext uri="{FF2B5EF4-FFF2-40B4-BE49-F238E27FC236}">
                <a16:creationId xmlns:a16="http://schemas.microsoft.com/office/drawing/2014/main" id="{E0ADADDD-7F00-0CAE-B88D-FD7455366DAF}"/>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EACA9988-7214-4228-B17B-ABFC4E71DBB9}" type="datetimeFigureOut">
              <a:rPr lang="de-CH" smtClean="0"/>
              <a:t>27.01.2025</a:t>
            </a:fld>
            <a:endParaRPr lang="de-CH"/>
          </a:p>
        </p:txBody>
      </p:sp>
      <p:sp>
        <p:nvSpPr>
          <p:cNvPr id="5" name="Footer Placeholder 4">
            <a:extLst>
              <a:ext uri="{FF2B5EF4-FFF2-40B4-BE49-F238E27FC236}">
                <a16:creationId xmlns:a16="http://schemas.microsoft.com/office/drawing/2014/main" id="{B9A7192D-B7C6-E9D7-7288-6AB879355CEE}"/>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CH"/>
          </a:p>
        </p:txBody>
      </p:sp>
      <p:sp>
        <p:nvSpPr>
          <p:cNvPr id="6" name="Slide Number Placeholder 5">
            <a:extLst>
              <a:ext uri="{FF2B5EF4-FFF2-40B4-BE49-F238E27FC236}">
                <a16:creationId xmlns:a16="http://schemas.microsoft.com/office/drawing/2014/main" id="{F643472E-8120-AD58-A268-1582532C27B5}"/>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9C0644BE-2596-4556-BD48-18CCFCE21C98}" type="slidenum">
              <a:rPr lang="de-CH" smtClean="0"/>
              <a:t>‹#›</a:t>
            </a:fld>
            <a:endParaRPr lang="de-CH"/>
          </a:p>
        </p:txBody>
      </p:sp>
    </p:spTree>
    <p:extLst>
      <p:ext uri="{BB962C8B-B14F-4D97-AF65-F5344CB8AC3E}">
        <p14:creationId xmlns:p14="http://schemas.microsoft.com/office/powerpoint/2010/main" val="395726145"/>
      </p:ext>
    </p:extLst>
  </p:cSld>
  <p:clrMap bg1="lt1" tx1="dk1" bg2="lt2" tx2="dk2" accent1="accent1" accent2="accent2" accent3="accent3" accent4="accent4" accent5="accent5" accent6="accent6" hlink="hlink" folHlink="folHlink"/>
  <p:sldLayoutIdLst>
    <p:sldLayoutId id="2147484006" r:id="rId1"/>
    <p:sldLayoutId id="2147484007" r:id="rId2"/>
    <p:sldLayoutId id="2147484008" r:id="rId3"/>
    <p:sldLayoutId id="2147484009" r:id="rId4"/>
    <p:sldLayoutId id="2147484010" r:id="rId5"/>
    <p:sldLayoutId id="2147484011" r:id="rId6"/>
    <p:sldLayoutId id="2147484012" r:id="rId7"/>
    <p:sldLayoutId id="2147484013" r:id="rId8"/>
    <p:sldLayoutId id="2147484014" r:id="rId9"/>
    <p:sldLayoutId id="2147484015" r:id="rId10"/>
    <p:sldLayoutId id="2147484016"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390.png"/><Relationship Id="rId2" Type="http://schemas.openxmlformats.org/officeDocument/2006/relationships/image" Target="../media/image23.png"/><Relationship Id="rId1" Type="http://schemas.openxmlformats.org/officeDocument/2006/relationships/slideLayout" Target="../slideLayouts/slideLayout10.xml"/><Relationship Id="rId4" Type="http://schemas.openxmlformats.org/officeDocument/2006/relationships/image" Target="../media/image95.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6.png"/><Relationship Id="rId4" Type="http://schemas.openxmlformats.org/officeDocument/2006/relationships/notesSlide" Target="../notesSlides/notesSlide6.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0.jp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hyperlink" Target="http://drive.google.com/file/d/1G4dI5di6iRDpYAk3NRLV-i_hkkQfNtUO/view" TargetMode="External"/><Relationship Id="rId5" Type="http://schemas.openxmlformats.org/officeDocument/2006/relationships/image" Target="../media/image29.png"/><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8" Type="http://schemas.openxmlformats.org/officeDocument/2006/relationships/image" Target="../media/image38.png"/><Relationship Id="rId13" Type="http://schemas.openxmlformats.org/officeDocument/2006/relationships/image" Target="../media/image42.png"/><Relationship Id="rId18" Type="http://schemas.openxmlformats.org/officeDocument/2006/relationships/image" Target="../media/image46.jpeg"/><Relationship Id="rId3" Type="http://schemas.openxmlformats.org/officeDocument/2006/relationships/image" Target="cid:013FF8A5-E2DD-44F6-9457-947CF7950D2A" TargetMode="External"/><Relationship Id="rId21" Type="http://schemas.openxmlformats.org/officeDocument/2006/relationships/image" Target="../media/image49.jpeg"/><Relationship Id="rId7" Type="http://schemas.openxmlformats.org/officeDocument/2006/relationships/image" Target="../media/image37.jpeg"/><Relationship Id="rId12" Type="http://schemas.microsoft.com/office/2007/relationships/hdphoto" Target="../media/hdphoto1.wdp"/><Relationship Id="rId17" Type="http://schemas.openxmlformats.org/officeDocument/2006/relationships/image" Target="../media/image45.jpeg"/><Relationship Id="rId25" Type="http://schemas.openxmlformats.org/officeDocument/2006/relationships/image" Target="../media/image52.jpg"/><Relationship Id="rId2" Type="http://schemas.openxmlformats.org/officeDocument/2006/relationships/image" Target="../media/image33.jpeg"/><Relationship Id="rId16" Type="http://schemas.openxmlformats.org/officeDocument/2006/relationships/image" Target="../media/image44.jpeg"/><Relationship Id="rId20" Type="http://schemas.openxmlformats.org/officeDocument/2006/relationships/image" Target="../media/image48.jpeg"/><Relationship Id="rId1" Type="http://schemas.openxmlformats.org/officeDocument/2006/relationships/slideLayout" Target="../slideLayouts/slideLayout4.xml"/><Relationship Id="rId6" Type="http://schemas.openxmlformats.org/officeDocument/2006/relationships/image" Target="../media/image36.jpeg"/><Relationship Id="rId11" Type="http://schemas.openxmlformats.org/officeDocument/2006/relationships/image" Target="../media/image41.png"/><Relationship Id="rId24" Type="http://schemas.microsoft.com/office/2007/relationships/hdphoto" Target="../media/hdphoto3.wdp"/><Relationship Id="rId5" Type="http://schemas.openxmlformats.org/officeDocument/2006/relationships/image" Target="../media/image35.jpeg"/><Relationship Id="rId15" Type="http://schemas.openxmlformats.org/officeDocument/2006/relationships/image" Target="../media/image43.jpeg"/><Relationship Id="rId23" Type="http://schemas.openxmlformats.org/officeDocument/2006/relationships/image" Target="../media/image51.png"/><Relationship Id="rId10" Type="http://schemas.openxmlformats.org/officeDocument/2006/relationships/image" Target="../media/image40.jpeg"/><Relationship Id="rId19" Type="http://schemas.openxmlformats.org/officeDocument/2006/relationships/image" Target="../media/image47.jpeg"/><Relationship Id="rId4" Type="http://schemas.openxmlformats.org/officeDocument/2006/relationships/image" Target="../media/image34.tmp"/><Relationship Id="rId9" Type="http://schemas.openxmlformats.org/officeDocument/2006/relationships/image" Target="../media/image39.jpg"/><Relationship Id="rId14" Type="http://schemas.microsoft.com/office/2007/relationships/hdphoto" Target="../media/hdphoto2.wdp"/><Relationship Id="rId22" Type="http://schemas.openxmlformats.org/officeDocument/2006/relationships/image" Target="../media/image50.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160.png"/><Relationship Id="rId18" Type="http://schemas.openxmlformats.org/officeDocument/2006/relationships/image" Target="../media/image210.png"/><Relationship Id="rId3" Type="http://schemas.openxmlformats.org/officeDocument/2006/relationships/image" Target="../media/image60.png"/><Relationship Id="rId7" Type="http://schemas.openxmlformats.org/officeDocument/2006/relationships/image" Target="../media/image100.png"/><Relationship Id="rId12" Type="http://schemas.openxmlformats.org/officeDocument/2006/relationships/image" Target="../media/image150.png"/><Relationship Id="rId17" Type="http://schemas.openxmlformats.org/officeDocument/2006/relationships/image" Target="../media/image200.png"/><Relationship Id="rId2" Type="http://schemas.openxmlformats.org/officeDocument/2006/relationships/notesSlide" Target="../notesSlides/notesSlide1.xml"/><Relationship Id="rId16" Type="http://schemas.openxmlformats.org/officeDocument/2006/relationships/image" Target="../media/image190.png"/><Relationship Id="rId20" Type="http://schemas.openxmlformats.org/officeDocument/2006/relationships/image" Target="../media/image9.png"/><Relationship Id="rId1" Type="http://schemas.openxmlformats.org/officeDocument/2006/relationships/slideLayout" Target="../slideLayouts/slideLayout6.xml"/><Relationship Id="rId6" Type="http://schemas.openxmlformats.org/officeDocument/2006/relationships/image" Target="../media/image90.png"/><Relationship Id="rId11" Type="http://schemas.openxmlformats.org/officeDocument/2006/relationships/image" Target="../media/image140.png"/><Relationship Id="rId5" Type="http://schemas.openxmlformats.org/officeDocument/2006/relationships/image" Target="../media/image80.png"/><Relationship Id="rId15" Type="http://schemas.openxmlformats.org/officeDocument/2006/relationships/image" Target="../media/image180.png"/><Relationship Id="rId10" Type="http://schemas.openxmlformats.org/officeDocument/2006/relationships/image" Target="../media/image130.png"/><Relationship Id="rId19" Type="http://schemas.openxmlformats.org/officeDocument/2006/relationships/image" Target="../media/image220.png"/><Relationship Id="rId4" Type="http://schemas.openxmlformats.org/officeDocument/2006/relationships/image" Target="../media/image24.png"/><Relationship Id="rId9" Type="http://schemas.openxmlformats.org/officeDocument/2006/relationships/image" Target="../media/image120.png"/><Relationship Id="rId14" Type="http://schemas.openxmlformats.org/officeDocument/2006/relationships/image" Target="../media/image170.png"/></Relationships>
</file>

<file path=ppt/slides/_rels/slide5.xml.rels><?xml version="1.0" encoding="UTF-8" standalone="yes"?>
<Relationships xmlns="http://schemas.openxmlformats.org/package/2006/relationships"><Relationship Id="rId8" Type="http://schemas.openxmlformats.org/officeDocument/2006/relationships/image" Target="../media/image1311.png"/><Relationship Id="rId3" Type="http://schemas.openxmlformats.org/officeDocument/2006/relationships/image" Target="../media/image321.png"/><Relationship Id="rId7" Type="http://schemas.openxmlformats.org/officeDocument/2006/relationships/image" Target="../media/image1210.png"/><Relationship Id="rId2" Type="http://schemas.openxmlformats.org/officeDocument/2006/relationships/notesSlide" Target="../notesSlides/notesSlide2.xml"/><Relationship Id="rId1" Type="http://schemas.openxmlformats.org/officeDocument/2006/relationships/slideLayout" Target="../slideLayouts/slideLayout1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330.png"/><Relationship Id="rId9"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30.png"/><Relationship Id="rId1" Type="http://schemas.openxmlformats.org/officeDocument/2006/relationships/slideLayout" Target="../slideLayouts/slideLayout9.xml"/><Relationship Id="rId5" Type="http://schemas.openxmlformats.org/officeDocument/2006/relationships/image" Target="../media/image15.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17.png"/><Relationship Id="rId4" Type="http://schemas.openxmlformats.org/officeDocument/2006/relationships/image" Target="../media/image250.png"/></Relationships>
</file>

<file path=ppt/slides/_rels/slide8.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810.png"/><Relationship Id="rId3" Type="http://schemas.openxmlformats.org/officeDocument/2006/relationships/image" Target="../media/image400.png"/><Relationship Id="rId7" Type="http://schemas.openxmlformats.org/officeDocument/2006/relationships/image" Target="../media/image47.png"/><Relationship Id="rId12" Type="http://schemas.openxmlformats.org/officeDocument/2006/relationships/image" Target="../media/image710.png"/><Relationship Id="rId17" Type="http://schemas.openxmlformats.org/officeDocument/2006/relationships/image" Target="../media/image111.png"/><Relationship Id="rId2" Type="http://schemas.openxmlformats.org/officeDocument/2006/relationships/notesSlide" Target="../notesSlides/notesSlide4.xml"/><Relationship Id="rId16"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46.png"/><Relationship Id="rId11" Type="http://schemas.openxmlformats.org/officeDocument/2006/relationships/image" Target="../media/image610.png"/><Relationship Id="rId5" Type="http://schemas.openxmlformats.org/officeDocument/2006/relationships/image" Target="../media/image45.png"/><Relationship Id="rId15" Type="http://schemas.openxmlformats.org/officeDocument/2006/relationships/image" Target="../media/image101.png"/><Relationship Id="rId10" Type="http://schemas.openxmlformats.org/officeDocument/2006/relationships/image" Target="../media/image711.png"/><Relationship Id="rId9" Type="http://schemas.openxmlformats.org/officeDocument/2006/relationships/image" Target="../media/image49.png"/><Relationship Id="rId14" Type="http://schemas.openxmlformats.org/officeDocument/2006/relationships/image" Target="../media/image18.png"/></Relationships>
</file>

<file path=ppt/slides/_rels/slide9.xml.rels><?xml version="1.0" encoding="UTF-8" standalone="yes"?>
<Relationships xmlns="http://schemas.openxmlformats.org/package/2006/relationships"><Relationship Id="rId13" Type="http://schemas.openxmlformats.org/officeDocument/2006/relationships/image" Target="../media/image21.png"/><Relationship Id="rId26" Type="http://schemas.openxmlformats.org/officeDocument/2006/relationships/image" Target="../media/image22.png"/><Relationship Id="rId3" Type="http://schemas.openxmlformats.org/officeDocument/2006/relationships/image" Target="../media/image20.png"/><Relationship Id="rId12" Type="http://schemas.openxmlformats.org/officeDocument/2006/relationships/image" Target="../media/image161.png"/><Relationship Id="rId25" Type="http://schemas.openxmlformats.org/officeDocument/2006/relationships/image" Target="../media/image201.png"/><Relationship Id="rId2" Type="http://schemas.openxmlformats.org/officeDocument/2006/relationships/notesSlide" Target="../notesSlides/notesSlide5.xml"/><Relationship Id="rId29" Type="http://schemas.openxmlformats.org/officeDocument/2006/relationships/image" Target="../media/image231.png"/><Relationship Id="rId1" Type="http://schemas.openxmlformats.org/officeDocument/2006/relationships/slideLayout" Target="../slideLayouts/slideLayout2.xml"/><Relationship Id="rId11" Type="http://schemas.openxmlformats.org/officeDocument/2006/relationships/image" Target="../media/image67.png"/><Relationship Id="rId5" Type="http://schemas.openxmlformats.org/officeDocument/2006/relationships/image" Target="../media/image151.png"/><Relationship Id="rId15" Type="http://schemas.openxmlformats.org/officeDocument/2006/relationships/image" Target="../media/image191.png"/><Relationship Id="rId28" Type="http://schemas.openxmlformats.org/officeDocument/2006/relationships/image" Target="../media/image221.png"/><Relationship Id="rId4" Type="http://schemas.openxmlformats.org/officeDocument/2006/relationships/image" Target="../media/image141.png"/><Relationship Id="rId14" Type="http://schemas.openxmlformats.org/officeDocument/2006/relationships/image" Target="../media/image181.png"/><Relationship Id="rId27" Type="http://schemas.openxmlformats.org/officeDocument/2006/relationships/image" Target="../media/image2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C900B9-69A9-16D6-9DB4-FE565862D546}"/>
              </a:ext>
            </a:extLst>
          </p:cNvPr>
          <p:cNvSpPr>
            <a:spLocks noGrp="1"/>
          </p:cNvSpPr>
          <p:nvPr>
            <p:ph type="ctrTitle"/>
          </p:nvPr>
        </p:nvSpPr>
        <p:spPr/>
        <p:txBody>
          <a:bodyPr/>
          <a:lstStyle/>
          <a:p>
            <a:r>
              <a:rPr lang="en-GB" dirty="0"/>
              <a:t>Overview:</a:t>
            </a:r>
            <a:br>
              <a:rPr lang="en-GB" dirty="0"/>
            </a:br>
            <a:r>
              <a:rPr lang="en-GB" dirty="0"/>
              <a:t>Search for a muon EDM at PSI</a:t>
            </a:r>
            <a:endParaRPr lang="en-GB" noProof="0" dirty="0"/>
          </a:p>
        </p:txBody>
      </p:sp>
      <p:sp>
        <p:nvSpPr>
          <p:cNvPr id="4" name="Untertitel 3">
            <a:extLst>
              <a:ext uri="{FF2B5EF4-FFF2-40B4-BE49-F238E27FC236}">
                <a16:creationId xmlns:a16="http://schemas.microsoft.com/office/drawing/2014/main" id="{3D77F561-BFB8-1E59-47CD-A856B202FFFE}"/>
              </a:ext>
            </a:extLst>
          </p:cNvPr>
          <p:cNvSpPr>
            <a:spLocks noGrp="1"/>
          </p:cNvSpPr>
          <p:nvPr>
            <p:ph type="subTitle" idx="1"/>
          </p:nvPr>
        </p:nvSpPr>
        <p:spPr/>
        <p:txBody>
          <a:bodyPr/>
          <a:lstStyle/>
          <a:p>
            <a:r>
              <a:rPr lang="en-GB" noProof="0" dirty="0"/>
              <a:t>R21-02.1</a:t>
            </a:r>
          </a:p>
        </p:txBody>
      </p:sp>
      <p:sp>
        <p:nvSpPr>
          <p:cNvPr id="5" name="Textplatzhalter 4">
            <a:extLst>
              <a:ext uri="{FF2B5EF4-FFF2-40B4-BE49-F238E27FC236}">
                <a16:creationId xmlns:a16="http://schemas.microsoft.com/office/drawing/2014/main" id="{B939853F-959A-48E6-ACE2-F62A38A8EDAC}"/>
              </a:ext>
            </a:extLst>
          </p:cNvPr>
          <p:cNvSpPr>
            <a:spLocks noGrp="1"/>
          </p:cNvSpPr>
          <p:nvPr>
            <p:ph type="body" sz="quarter" idx="13"/>
          </p:nvPr>
        </p:nvSpPr>
        <p:spPr/>
        <p:txBody>
          <a:bodyPr/>
          <a:lstStyle/>
          <a:p>
            <a:pPr marL="0" indent="0">
              <a:buNone/>
            </a:pPr>
            <a:r>
              <a:rPr lang="en-GB" noProof="0" dirty="0"/>
              <a:t>Philipp Schmidt-Wellenburg</a:t>
            </a:r>
          </a:p>
        </p:txBody>
      </p:sp>
      <p:sp>
        <p:nvSpPr>
          <p:cNvPr id="6" name="Textplatzhalter 5">
            <a:extLst>
              <a:ext uri="{FF2B5EF4-FFF2-40B4-BE49-F238E27FC236}">
                <a16:creationId xmlns:a16="http://schemas.microsoft.com/office/drawing/2014/main" id="{64E10A4B-A01C-C271-87F1-8054278DB45B}"/>
              </a:ext>
            </a:extLst>
          </p:cNvPr>
          <p:cNvSpPr>
            <a:spLocks noGrp="1"/>
          </p:cNvSpPr>
          <p:nvPr>
            <p:ph type="body" sz="quarter" idx="14"/>
          </p:nvPr>
        </p:nvSpPr>
        <p:spPr/>
        <p:txBody>
          <a:bodyPr/>
          <a:lstStyle/>
          <a:p>
            <a:pPr marL="0" indent="0">
              <a:buNone/>
            </a:pPr>
            <a:r>
              <a:rPr lang="en-GB" noProof="0" dirty="0"/>
              <a:t>PSI, 10.02.2025</a:t>
            </a:r>
          </a:p>
        </p:txBody>
      </p:sp>
      <p:pic>
        <p:nvPicPr>
          <p:cNvPr id="3" name="Picture 2">
            <a:extLst>
              <a:ext uri="{FF2B5EF4-FFF2-40B4-BE49-F238E27FC236}">
                <a16:creationId xmlns:a16="http://schemas.microsoft.com/office/drawing/2014/main" id="{C8B646AA-2367-3FD0-34FF-42B58442EE20}"/>
              </a:ext>
            </a:extLst>
          </p:cNvPr>
          <p:cNvPicPr>
            <a:picLocks noChangeAspect="1"/>
          </p:cNvPicPr>
          <p:nvPr/>
        </p:nvPicPr>
        <p:blipFill>
          <a:blip r:embed="rId2" cstate="screen">
            <a:clrChange>
              <a:clrFrom>
                <a:srgbClr val="FFFFFF"/>
              </a:clrFrom>
              <a:clrTo>
                <a:srgbClr val="FFFFFF">
                  <a:alpha val="0"/>
                </a:srgbClr>
              </a:clrTo>
            </a:clrChange>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467544" y="3341336"/>
            <a:ext cx="1041166" cy="810089"/>
          </a:xfrm>
          <a:prstGeom prst="rect">
            <a:avLst/>
          </a:prstGeom>
        </p:spPr>
      </p:pic>
    </p:spTree>
    <p:extLst>
      <p:ext uri="{BB962C8B-B14F-4D97-AF65-F5344CB8AC3E}">
        <p14:creationId xmlns:p14="http://schemas.microsoft.com/office/powerpoint/2010/main" val="3247902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6" name="Picture 465"/>
          <p:cNvPicPr/>
          <p:nvPr/>
        </p:nvPicPr>
        <p:blipFill>
          <a:blip r:embed="rId2" cstate="screen">
            <a:extLst>
              <a:ext uri="{28A0092B-C50C-407E-A947-70E740481C1C}">
                <a14:useLocalDpi xmlns:a14="http://schemas.microsoft.com/office/drawing/2010/main"/>
              </a:ext>
            </a:extLst>
          </a:blip>
          <a:stretch/>
        </p:blipFill>
        <p:spPr>
          <a:xfrm>
            <a:off x="4415760" y="2822040"/>
            <a:ext cx="4686480" cy="2254320"/>
          </a:xfrm>
          <a:prstGeom prst="rect">
            <a:avLst/>
          </a:prstGeom>
          <a:ln w="0">
            <a:noFill/>
          </a:ln>
        </p:spPr>
      </p:pic>
      <p:sp>
        <p:nvSpPr>
          <p:cNvPr id="467" name="PlaceHolder 1"/>
          <p:cNvSpPr>
            <a:spLocks noGrp="1"/>
          </p:cNvSpPr>
          <p:nvPr>
            <p:ph idx="4294967295"/>
          </p:nvPr>
        </p:nvSpPr>
        <p:spPr>
          <a:xfrm>
            <a:off x="755576" y="948600"/>
            <a:ext cx="4469824" cy="3508560"/>
          </a:xfrm>
          <a:prstGeom prst="rect">
            <a:avLst/>
          </a:prstGeom>
          <a:noFill/>
          <a:ln w="0">
            <a:noFill/>
          </a:ln>
        </p:spPr>
        <p:txBody>
          <a:bodyPr lIns="0" tIns="0" rIns="0" bIns="0" anchor="t">
            <a:noAutofit/>
          </a:bodyPr>
          <a:lstStyle/>
          <a:p>
            <a:pPr marL="216000" indent="-216000">
              <a:lnSpc>
                <a:spcPct val="110000"/>
              </a:lnSpc>
              <a:buClr>
                <a:srgbClr val="000000"/>
              </a:buClr>
              <a:buSzPct val="45000"/>
              <a:buFont typeface="Wingdings" charset="2"/>
              <a:buChar char=""/>
              <a:tabLst>
                <a:tab pos="0" algn="l"/>
              </a:tabLst>
            </a:pPr>
            <a:r>
              <a:rPr lang="en-GB" sz="1700" b="0" strike="noStrike" spc="-1" dirty="0">
                <a:solidFill>
                  <a:srgbClr val="000000"/>
                </a:solidFill>
                <a:ea typeface="Calibri"/>
              </a:rPr>
              <a:t>If the EDM ≠ 0, then there will be a vertical precession out of the plane of the orbit</a:t>
            </a:r>
            <a:endParaRPr lang="en-GB" sz="1700" b="0" strike="noStrike" spc="-1" dirty="0">
              <a:latin typeface="Arial"/>
            </a:endParaRPr>
          </a:p>
          <a:p>
            <a:pPr marL="432000" lvl="1" indent="-216000">
              <a:lnSpc>
                <a:spcPct val="100000"/>
              </a:lnSpc>
              <a:spcBef>
                <a:spcPts val="1134"/>
              </a:spcBef>
              <a:buClr>
                <a:srgbClr val="000000"/>
              </a:buClr>
              <a:buSzPct val="45000"/>
              <a:buFont typeface="Wingdings" charset="2"/>
              <a:buChar char=""/>
              <a:tabLst>
                <a:tab pos="0" algn="l"/>
              </a:tabLst>
            </a:pPr>
            <a:r>
              <a:rPr lang="en-GB" sz="1700" b="0" strike="noStrike" spc="-1" dirty="0">
                <a:solidFill>
                  <a:srgbClr val="000000"/>
                </a:solidFill>
                <a:ea typeface="Calibri"/>
              </a:rPr>
              <a:t>An asymmetry increasing with time will be observed recording decay positrons</a:t>
            </a:r>
          </a:p>
          <a:p>
            <a:pPr marL="432000" lvl="1" indent="-216000">
              <a:lnSpc>
                <a:spcPct val="100000"/>
              </a:lnSpc>
              <a:spcBef>
                <a:spcPts val="1134"/>
              </a:spcBef>
              <a:buClr>
                <a:srgbClr val="000000"/>
              </a:buClr>
              <a:buSzPct val="45000"/>
              <a:buFont typeface="Wingdings" charset="2"/>
              <a:buChar char=""/>
              <a:tabLst>
                <a:tab pos="0" algn="l"/>
              </a:tabLst>
            </a:pPr>
            <a:endParaRPr lang="en-GB" sz="1700" b="0" strike="noStrike" spc="-1" dirty="0">
              <a:latin typeface="Arial"/>
            </a:endParaRPr>
          </a:p>
          <a:p>
            <a:pPr marL="216000" indent="-216000">
              <a:lnSpc>
                <a:spcPct val="110000"/>
              </a:lnSpc>
              <a:buClr>
                <a:srgbClr val="000000"/>
              </a:buClr>
              <a:buSzPct val="45000"/>
              <a:buFont typeface="Wingdings" charset="2"/>
              <a:buChar char=""/>
              <a:tabLst>
                <a:tab pos="0" algn="l"/>
              </a:tabLst>
            </a:pPr>
            <a:r>
              <a:rPr lang="en-GB" sz="1700" b="0" strike="noStrike" spc="-1" dirty="0">
                <a:solidFill>
                  <a:srgbClr val="000000"/>
                </a:solidFill>
                <a:ea typeface="Calibri"/>
              </a:rPr>
              <a:t>If the EDM = 0, then the spin should always be parallel to the momentum </a:t>
            </a:r>
            <a:br>
              <a:rPr lang="en-GB" sz="1700" b="0" strike="noStrike" spc="-1" dirty="0">
                <a:solidFill>
                  <a:srgbClr val="000000"/>
                </a:solidFill>
                <a:ea typeface="Calibri"/>
              </a:rPr>
            </a:br>
            <a:r>
              <a:rPr lang="en-GB" sz="1700" b="0" strike="noStrike" spc="-1" dirty="0">
                <a:solidFill>
                  <a:srgbClr val="000000"/>
                </a:solidFill>
                <a:ea typeface="Calibri"/>
              </a:rPr>
              <a:t>asymmetry should be zero</a:t>
            </a:r>
            <a:endParaRPr lang="en-GB" sz="1700" b="1" strike="noStrike" spc="-1" dirty="0">
              <a:solidFill>
                <a:srgbClr val="000000"/>
              </a:solidFill>
              <a:ea typeface="Calibri"/>
            </a:endParaRPr>
          </a:p>
          <a:p>
            <a:pPr marL="216000" indent="-216000">
              <a:lnSpc>
                <a:spcPct val="100000"/>
              </a:lnSpc>
              <a:spcBef>
                <a:spcPts val="1417"/>
              </a:spcBef>
              <a:buClr>
                <a:srgbClr val="000000"/>
              </a:buClr>
              <a:buSzPct val="45000"/>
              <a:buFont typeface="Wingdings" charset="2"/>
              <a:buChar char=""/>
              <a:tabLst>
                <a:tab pos="0" algn="l"/>
              </a:tabLst>
            </a:pPr>
            <a:r>
              <a:rPr lang="en-GB" sz="1700" b="1" strike="noStrike" spc="-1" dirty="0">
                <a:solidFill>
                  <a:srgbClr val="000000"/>
                </a:solidFill>
                <a:ea typeface="Calibri"/>
              </a:rPr>
              <a:t>Some asymmetry could still be</a:t>
            </a:r>
            <a:br>
              <a:rPr sz="1700" dirty="0"/>
            </a:br>
            <a:r>
              <a:rPr lang="en-GB" sz="1700" b="1" strike="noStrike" spc="-1" dirty="0">
                <a:solidFill>
                  <a:srgbClr val="000000"/>
                </a:solidFill>
                <a:ea typeface="Calibri"/>
              </a:rPr>
              <a:t>observed due to systematic effects</a:t>
            </a:r>
            <a:endParaRPr lang="en-GB" sz="1700" b="0" strike="noStrike" spc="-1" dirty="0">
              <a:latin typeface="Arial"/>
            </a:endParaRPr>
          </a:p>
        </p:txBody>
      </p:sp>
      <p:sp>
        <p:nvSpPr>
          <p:cNvPr id="468" name="PlaceHolder 2"/>
          <p:cNvSpPr>
            <a:spLocks noGrp="1"/>
          </p:cNvSpPr>
          <p:nvPr>
            <p:ph type="title" idx="4294967295"/>
          </p:nvPr>
        </p:nvSpPr>
        <p:spPr>
          <a:xfrm>
            <a:off x="2077200" y="216000"/>
            <a:ext cx="6706440" cy="379800"/>
          </a:xfrm>
          <a:prstGeom prst="rect">
            <a:avLst/>
          </a:prstGeom>
          <a:noFill/>
          <a:ln w="0">
            <a:noFill/>
          </a:ln>
        </p:spPr>
        <p:txBody>
          <a:bodyPr lIns="0" tIns="0" rIns="0" bIns="0" numCol="1" spcCol="0" anchor="t">
            <a:noAutofit/>
          </a:bodyPr>
          <a:lstStyle/>
          <a:p>
            <a:pPr>
              <a:lnSpc>
                <a:spcPct val="100000"/>
              </a:lnSpc>
              <a:buNone/>
              <a:tabLst>
                <a:tab pos="0" algn="l"/>
              </a:tabLst>
            </a:pPr>
            <a:r>
              <a:rPr lang="en-US" sz="2400" b="0" strike="noStrike" spc="-1" dirty="0">
                <a:solidFill>
                  <a:srgbClr val="686868"/>
                </a:solidFill>
                <a:ea typeface="Calibri"/>
              </a:rPr>
              <a:t>The general experimental idea</a:t>
            </a:r>
            <a:endParaRPr lang="en-GB" sz="2400" b="0" strike="noStrike" spc="-1" dirty="0">
              <a:latin typeface="Arial"/>
            </a:endParaRPr>
          </a:p>
        </p:txBody>
      </p:sp>
      <p:sp>
        <p:nvSpPr>
          <p:cNvPr id="469" name="PlaceHolder 3"/>
          <p:cNvSpPr>
            <a:spLocks noGrp="1"/>
          </p:cNvSpPr>
          <p:nvPr>
            <p:ph type="sldNum" idx="4294967295"/>
          </p:nvPr>
        </p:nvSpPr>
        <p:spPr>
          <a:xfrm>
            <a:off x="8206200" y="4968000"/>
            <a:ext cx="574200" cy="146160"/>
          </a:xfrm>
          <a:prstGeom prst="rect">
            <a:avLst/>
          </a:prstGeom>
          <a:noFill/>
          <a:ln w="0">
            <a:noFill/>
          </a:ln>
        </p:spPr>
        <p:txBody>
          <a:bodyPr lIns="0" tIns="0" rIns="0" bIns="0" numCol="1" spcCol="0" anchor="t">
            <a:noAutofit/>
          </a:bodyPr>
          <a:lstStyle>
            <a:lvl1pPr algn="r">
              <a:lnSpc>
                <a:spcPct val="100000"/>
              </a:lnSpc>
              <a:buNone/>
              <a:defRPr lang="en-US" sz="800" b="0" strike="noStrike" spc="-1">
                <a:solidFill>
                  <a:srgbClr val="000000"/>
                </a:solidFill>
                <a:latin typeface="Calibri"/>
                <a:ea typeface="Calibri"/>
              </a:defRPr>
            </a:lvl1pPr>
          </a:lstStyle>
          <a:p>
            <a:pPr algn="r">
              <a:lnSpc>
                <a:spcPct val="100000"/>
              </a:lnSpc>
              <a:buNone/>
            </a:pPr>
            <a:r>
              <a:rPr lang="en-US" sz="800" b="0" strike="noStrike" spc="-1" dirty="0">
                <a:solidFill>
                  <a:srgbClr val="000000"/>
                </a:solidFill>
                <a:latin typeface="Humanst521 Lt BT" panose="020B0402020204020304" pitchFamily="34" charset="0"/>
              </a:rPr>
              <a:t>Page </a:t>
            </a:r>
            <a:fld id="{6DFFB360-D563-449A-8B9A-D46177E55C47}" type="slidenum">
              <a:rPr lang="en-US" sz="800" b="0" strike="noStrike" spc="-1">
                <a:solidFill>
                  <a:srgbClr val="000000"/>
                </a:solidFill>
                <a:latin typeface="Humanst521 Lt BT" panose="020B0402020204020304" pitchFamily="34" charset="0"/>
              </a:rPr>
              <a:t>10</a:t>
            </a:fld>
            <a:endParaRPr lang="en-GB" sz="800" b="0" strike="noStrike" spc="-1" dirty="0">
              <a:latin typeface="Times New Roman"/>
            </a:endParaRPr>
          </a:p>
        </p:txBody>
      </p:sp>
      <p:grpSp>
        <p:nvGrpSpPr>
          <p:cNvPr id="470" name="Group 469"/>
          <p:cNvGrpSpPr/>
          <p:nvPr/>
        </p:nvGrpSpPr>
        <p:grpSpPr>
          <a:xfrm>
            <a:off x="2819880" y="144360"/>
            <a:ext cx="6147180" cy="2917800"/>
            <a:chOff x="2819880" y="144360"/>
            <a:chExt cx="6147180" cy="2917800"/>
          </a:xfrm>
        </p:grpSpPr>
        <p:sp>
          <p:nvSpPr>
            <p:cNvPr id="471" name="Straight Arrow Connector 22"/>
            <p:cNvSpPr/>
            <p:nvPr/>
          </p:nvSpPr>
          <p:spPr>
            <a:xfrm flipH="1">
              <a:off x="7491600" y="2021760"/>
              <a:ext cx="311040" cy="232920"/>
            </a:xfrm>
            <a:custGeom>
              <a:avLst/>
              <a:gdLst/>
              <a:ahLst/>
              <a:cxnLst/>
              <a:rect l="l" t="t" r="r" b="b"/>
              <a:pathLst>
                <a:path w="21600" h="21600">
                  <a:moveTo>
                    <a:pt x="0" y="0"/>
                  </a:moveTo>
                  <a:lnTo>
                    <a:pt x="21600" y="21600"/>
                  </a:lnTo>
                </a:path>
              </a:pathLst>
            </a:custGeom>
            <a:noFill/>
            <a:ln w="38160" cap="rnd">
              <a:solidFill>
                <a:srgbClr val="0066AA"/>
              </a:solidFill>
              <a:round/>
              <a:tailEnd type="triangle" w="med" len="med"/>
            </a:ln>
            <a:effectLst>
              <a:outerShdw blurRad="39960" dist="20160" dir="5400000" rotWithShape="0">
                <a:srgbClr val="000000">
                  <a:alpha val="38000"/>
                </a:srgbClr>
              </a:outerShdw>
            </a:effectLst>
          </p:spPr>
          <p:style>
            <a:lnRef idx="0">
              <a:scrgbClr r="0" g="0" b="0"/>
            </a:lnRef>
            <a:fillRef idx="0">
              <a:scrgbClr r="0" g="0" b="0"/>
            </a:fillRef>
            <a:effectRef idx="0">
              <a:scrgbClr r="0" g="0" b="0"/>
            </a:effectRef>
            <a:fontRef idx="minor"/>
          </p:style>
        </p:sp>
        <p:sp>
          <p:nvSpPr>
            <p:cNvPr id="472" name="Straight Arrow Connector 23"/>
            <p:cNvSpPr/>
            <p:nvPr/>
          </p:nvSpPr>
          <p:spPr>
            <a:xfrm>
              <a:off x="7806960" y="2021760"/>
              <a:ext cx="375480" cy="104760"/>
            </a:xfrm>
            <a:custGeom>
              <a:avLst/>
              <a:gdLst/>
              <a:ahLst/>
              <a:cxnLst/>
              <a:rect l="l" t="t" r="r" b="b"/>
              <a:pathLst>
                <a:path w="21600" h="21600">
                  <a:moveTo>
                    <a:pt x="0" y="0"/>
                  </a:moveTo>
                  <a:lnTo>
                    <a:pt x="21600" y="21600"/>
                  </a:lnTo>
                </a:path>
              </a:pathLst>
            </a:custGeom>
            <a:noFill/>
            <a:ln w="19080" cap="rnd">
              <a:solidFill>
                <a:srgbClr val="75A82B"/>
              </a:solidFill>
              <a:round/>
              <a:tailEnd type="triangle" w="med" len="med"/>
            </a:ln>
            <a:effectLst>
              <a:outerShdw blurRad="39960" dist="20160" dir="5400000" rotWithShape="0">
                <a:srgbClr val="000000">
                  <a:alpha val="38000"/>
                </a:srgbClr>
              </a:outerShdw>
            </a:effectLst>
          </p:spPr>
          <p:style>
            <a:lnRef idx="0">
              <a:scrgbClr r="0" g="0" b="0"/>
            </a:lnRef>
            <a:fillRef idx="0">
              <a:scrgbClr r="0" g="0" b="0"/>
            </a:fillRef>
            <a:effectRef idx="0">
              <a:scrgbClr r="0" g="0" b="0"/>
            </a:effectRef>
            <a:fontRef idx="minor"/>
          </p:style>
        </p:sp>
        <p:grpSp>
          <p:nvGrpSpPr>
            <p:cNvPr id="473" name="Group 472"/>
            <p:cNvGrpSpPr/>
            <p:nvPr/>
          </p:nvGrpSpPr>
          <p:grpSpPr>
            <a:xfrm>
              <a:off x="2819880" y="144360"/>
              <a:ext cx="6147180" cy="2917800"/>
              <a:chOff x="2819880" y="144360"/>
              <a:chExt cx="6147180" cy="2917800"/>
            </a:xfrm>
          </p:grpSpPr>
          <p:sp>
            <p:nvSpPr>
              <p:cNvPr id="474" name="Straight Connector 19"/>
              <p:cNvSpPr/>
              <p:nvPr/>
            </p:nvSpPr>
            <p:spPr>
              <a:xfrm>
                <a:off x="5180040" y="1301040"/>
                <a:ext cx="3529080" cy="954000"/>
              </a:xfrm>
              <a:prstGeom prst="line">
                <a:avLst/>
              </a:prstGeom>
              <a:ln w="12600" cap="rnd">
                <a:solidFill>
                  <a:srgbClr val="A4A4A4"/>
                </a:solidFill>
                <a:prstDash val="sysDash"/>
                <a:round/>
              </a:ln>
            </p:spPr>
            <p:style>
              <a:lnRef idx="0">
                <a:scrgbClr r="0" g="0" b="0"/>
              </a:lnRef>
              <a:fillRef idx="0">
                <a:scrgbClr r="0" g="0" b="0"/>
              </a:fillRef>
              <a:effectRef idx="0">
                <a:scrgbClr r="0" g="0" b="0"/>
              </a:effectRef>
              <a:fontRef idx="minor"/>
            </p:style>
          </p:sp>
          <p:grpSp>
            <p:nvGrpSpPr>
              <p:cNvPr id="475" name="Group 17"/>
              <p:cNvGrpSpPr/>
              <p:nvPr/>
            </p:nvGrpSpPr>
            <p:grpSpPr>
              <a:xfrm>
                <a:off x="7479000" y="994320"/>
                <a:ext cx="660600" cy="2067840"/>
                <a:chOff x="7479000" y="994320"/>
                <a:chExt cx="660600" cy="2067840"/>
              </a:xfrm>
            </p:grpSpPr>
            <p:sp>
              <p:nvSpPr>
                <p:cNvPr id="476" name="Oval 31"/>
                <p:cNvSpPr/>
                <p:nvPr/>
              </p:nvSpPr>
              <p:spPr>
                <a:xfrm rot="5400000">
                  <a:off x="6783480" y="1689480"/>
                  <a:ext cx="2047320" cy="656640"/>
                </a:xfrm>
                <a:prstGeom prst="ellipse">
                  <a:avLst/>
                </a:prstGeom>
                <a:solidFill>
                  <a:srgbClr val="7DA569">
                    <a:alpha val="50000"/>
                  </a:srgbClr>
                </a:solidFill>
                <a:ln w="0">
                  <a:noFill/>
                </a:ln>
              </p:spPr>
              <p:style>
                <a:lnRef idx="0">
                  <a:scrgbClr r="0" g="0" b="0"/>
                </a:lnRef>
                <a:fillRef idx="0">
                  <a:scrgbClr r="0" g="0" b="0"/>
                </a:fillRef>
                <a:effectRef idx="0">
                  <a:scrgbClr r="0" g="0" b="0"/>
                </a:effectRef>
                <a:fontRef idx="minor"/>
              </p:style>
            </p:sp>
            <p:sp>
              <p:nvSpPr>
                <p:cNvPr id="477" name="Arc 45"/>
                <p:cNvSpPr/>
                <p:nvPr/>
              </p:nvSpPr>
              <p:spPr>
                <a:xfrm rot="5400000">
                  <a:off x="6787440" y="1710000"/>
                  <a:ext cx="2047320" cy="656640"/>
                </a:xfrm>
                <a:prstGeom prst="arc">
                  <a:avLst>
                    <a:gd name="adj1" fmla="val 3339133"/>
                    <a:gd name="adj2" fmla="val 8426388"/>
                  </a:avLst>
                </a:prstGeom>
                <a:noFill/>
                <a:ln w="19080">
                  <a:solidFill>
                    <a:srgbClr val="014DB2"/>
                  </a:solidFill>
                  <a:round/>
                  <a:tailEnd type="triangle" w="med" len="med"/>
                </a:ln>
              </p:spPr>
              <p:style>
                <a:lnRef idx="0">
                  <a:scrgbClr r="0" g="0" b="0"/>
                </a:lnRef>
                <a:fillRef idx="0">
                  <a:scrgbClr r="0" g="0" b="0"/>
                </a:fillRef>
                <a:effectRef idx="0">
                  <a:scrgbClr r="0" g="0" b="0"/>
                </a:effectRef>
                <a:fontRef idx="minor"/>
              </p:style>
            </p:sp>
          </p:grpSp>
          <p:sp>
            <p:nvSpPr>
              <p:cNvPr id="478" name="Arc 29"/>
              <p:cNvSpPr/>
              <p:nvPr/>
            </p:nvSpPr>
            <p:spPr>
              <a:xfrm>
                <a:off x="2819880" y="144360"/>
                <a:ext cx="5305320" cy="2553120"/>
              </a:xfrm>
              <a:prstGeom prst="arc">
                <a:avLst>
                  <a:gd name="adj1" fmla="val 19979841"/>
                  <a:gd name="adj2" fmla="val 2387684"/>
                </a:avLst>
              </a:prstGeom>
              <a:noFill/>
              <a:ln w="12600" cap="rnd">
                <a:solidFill>
                  <a:srgbClr val="4E4E4E"/>
                </a:solidFill>
                <a:prstDash val="dash"/>
                <a:round/>
                <a:tailEnd type="arrow" w="med" len="med"/>
              </a:ln>
              <a:effectLst>
                <a:outerShdw blurRad="39960" dist="20160" dir="5400000" rotWithShape="0">
                  <a:srgbClr val="000000">
                    <a:alpha val="38000"/>
                  </a:srgbClr>
                </a:outerShdw>
              </a:effectLst>
            </p:spPr>
            <p:style>
              <a:lnRef idx="0">
                <a:scrgbClr r="0" g="0" b="0"/>
              </a:lnRef>
              <a:fillRef idx="0">
                <a:scrgbClr r="0" g="0" b="0"/>
              </a:fillRef>
              <a:effectRef idx="0">
                <a:scrgbClr r="0" g="0" b="0"/>
              </a:effectRef>
              <a:fontRef idx="minor"/>
            </p:style>
          </p:sp>
          <p:sp>
            <p:nvSpPr>
              <p:cNvPr id="479" name="Oval 30"/>
              <p:cNvSpPr/>
              <p:nvPr/>
            </p:nvSpPr>
            <p:spPr>
              <a:xfrm>
                <a:off x="7763760" y="1975320"/>
                <a:ext cx="85320" cy="85320"/>
              </a:xfrm>
              <a:prstGeom prst="ellipse">
                <a:avLst/>
              </a:prstGeom>
              <a:gradFill rotWithShape="0">
                <a:gsLst>
                  <a:gs pos="0">
                    <a:srgbClr val="FCC900"/>
                  </a:gs>
                  <a:gs pos="100000">
                    <a:srgbClr val="FFE6BB"/>
                  </a:gs>
                </a:gsLst>
                <a:lin ang="16200000"/>
              </a:gradFill>
              <a:ln w="0">
                <a:noFill/>
              </a:ln>
              <a:effectLst>
                <a:outerShdw blurRad="39960" dist="23040" dir="5400000" rotWithShape="0">
                  <a:srgbClr val="000000">
                    <a:alpha val="35000"/>
                  </a:srgbClr>
                </a:outerShdw>
              </a:effectLst>
            </p:spPr>
            <p:style>
              <a:lnRef idx="0">
                <a:scrgbClr r="0" g="0" b="0"/>
              </a:lnRef>
              <a:fillRef idx="0">
                <a:scrgbClr r="0" g="0" b="0"/>
              </a:fillRef>
              <a:effectRef idx="0">
                <a:scrgbClr r="0" g="0" b="0"/>
              </a:effectRef>
              <a:fontRef idx="minor"/>
            </p:style>
          </p:sp>
          <p:sp>
            <p:nvSpPr>
              <p:cNvPr id="480" name="Up Arrow 42"/>
              <p:cNvSpPr/>
              <p:nvPr/>
            </p:nvSpPr>
            <p:spPr>
              <a:xfrm>
                <a:off x="6643080" y="809640"/>
                <a:ext cx="540360" cy="633240"/>
              </a:xfrm>
              <a:prstGeom prst="upArrow">
                <a:avLst>
                  <a:gd name="adj1" fmla="val 50000"/>
                  <a:gd name="adj2" fmla="val 50000"/>
                </a:avLst>
              </a:prstGeom>
              <a:solidFill>
                <a:srgbClr val="C50006">
                  <a:alpha val="50000"/>
                </a:srgbClr>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pPr>
                <a:r>
                  <a:rPr lang="de-CH" sz="1800" b="0" strike="noStrike" spc="-1" dirty="0">
                    <a:solidFill>
                      <a:srgbClr val="FFFFFF"/>
                    </a:solidFill>
                    <a:latin typeface="Humanst521 Lt BT" panose="020B0402020204020304" pitchFamily="34" charset="0"/>
                    <a:ea typeface="Calibri"/>
                  </a:rPr>
                  <a:t>B</a:t>
                </a:r>
                <a:endParaRPr lang="en-GB" sz="1800" b="0" strike="noStrike" spc="-1" dirty="0">
                  <a:latin typeface="Arial"/>
                </a:endParaRPr>
              </a:p>
            </p:txBody>
          </p:sp>
          <p:sp>
            <p:nvSpPr>
              <p:cNvPr id="481" name="Up Arrow 41"/>
              <p:cNvSpPr/>
              <p:nvPr/>
            </p:nvSpPr>
            <p:spPr>
              <a:xfrm rot="16956000">
                <a:off x="8377200" y="1920600"/>
                <a:ext cx="546480" cy="633240"/>
              </a:xfrm>
              <a:prstGeom prst="upArrow">
                <a:avLst>
                  <a:gd name="adj1" fmla="val 50000"/>
                  <a:gd name="adj2" fmla="val 50000"/>
                </a:avLst>
              </a:prstGeom>
              <a:solidFill>
                <a:srgbClr val="003B6E">
                  <a:alpha val="50000"/>
                </a:srgbClr>
              </a:solid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100000"/>
                  </a:lnSpc>
                  <a:buNone/>
                </a:pPr>
                <a:r>
                  <a:rPr lang="de-CH" sz="1800" b="0" strike="noStrike" spc="-1" dirty="0">
                    <a:solidFill>
                      <a:srgbClr val="FFFFFF"/>
                    </a:solidFill>
                    <a:latin typeface="Humanst521 Lt BT" panose="020B0402020204020304" pitchFamily="34" charset="0"/>
                    <a:ea typeface="Calibri"/>
                  </a:rPr>
                  <a:t>E</a:t>
                </a:r>
                <a:endParaRPr lang="en-GB" sz="1800" b="0" strike="noStrike" spc="-1" dirty="0">
                  <a:latin typeface="Arial"/>
                </a:endParaRPr>
              </a:p>
            </p:txBody>
          </p:sp>
          <mc:AlternateContent xmlns:mc="http://schemas.openxmlformats.org/markup-compatibility/2006" xmlns:a14="http://schemas.microsoft.com/office/drawing/2010/main">
            <mc:Choice Requires="a14">
              <p:sp>
                <p:nvSpPr>
                  <p:cNvPr id="482" name="TextBox 64"/>
                  <p:cNvSpPr txBox="1"/>
                  <p:nvPr/>
                </p:nvSpPr>
                <p:spPr>
                  <a:xfrm rot="913200">
                    <a:off x="5479353" y="1570521"/>
                    <a:ext cx="1280875" cy="236160"/>
                  </a:xfrm>
                  <a:prstGeom prst="rect">
                    <a:avLst/>
                  </a:prstGeom>
                </p:spPr>
                <p:txBody>
                  <a:bodyPr/>
                  <a:lstStyle/>
                  <a:p>
                    <a:pPr/>
                    <a14:m>
                      <m:oMathPara xmlns:m="http://schemas.openxmlformats.org/officeDocument/2006/math">
                        <m:oMathParaPr>
                          <m:jc m:val="centerGroup"/>
                        </m:oMathParaPr>
                        <m:oMath xmlns:m="http://schemas.openxmlformats.org/officeDocument/2006/math">
                          <m:r>
                            <a:rPr lang="en-US" smtClean="0">
                              <a:latin typeface="Cambria Math" panose="02040503050406030204" pitchFamily="18" charset="0"/>
                            </a:rPr>
                            <m:t>𝑅</m:t>
                          </m:r>
                          <m:r>
                            <a:rPr lang="en-US" smtClean="0">
                              <a:latin typeface="Cambria Math" panose="02040503050406030204" pitchFamily="18" charset="0"/>
                            </a:rPr>
                            <m:t>=</m:t>
                          </m:r>
                          <m:r>
                            <a:rPr lang="en-US" smtClean="0">
                              <a:latin typeface="Cambria Math" panose="02040503050406030204" pitchFamily="18" charset="0"/>
                            </a:rPr>
                            <m:t>31</m:t>
                          </m:r>
                          <m:r>
                            <a:rPr lang="en-US" smtClean="0">
                              <a:latin typeface="Cambria Math" panose="02040503050406030204" pitchFamily="18" charset="0"/>
                            </a:rPr>
                            <m:t> </m:t>
                          </m:r>
                          <m:r>
                            <m:rPr>
                              <m:sty m:val="p"/>
                            </m:rPr>
                            <a:rPr lang="en-US" b="0" i="0" smtClean="0">
                              <a:latin typeface="Cambria Math" panose="02040503050406030204" pitchFamily="18" charset="0"/>
                            </a:rPr>
                            <m:t>mm</m:t>
                          </m:r>
                        </m:oMath>
                      </m:oMathPara>
                    </a14:m>
                    <a:endParaRPr i="1" dirty="0">
                      <a:latin typeface="Humanst521 Lt BT" panose="020B0402020204020304" pitchFamily="34" charset="0"/>
                    </a:endParaRPr>
                  </a:p>
                </p:txBody>
              </p:sp>
            </mc:Choice>
            <mc:Fallback xmlns="">
              <p:sp>
                <p:nvSpPr>
                  <p:cNvPr id="482" name="TextBox 64"/>
                  <p:cNvSpPr txBox="1">
                    <a:spLocks noRot="1" noChangeAspect="1" noMove="1" noResize="1" noEditPoints="1" noAdjustHandles="1" noChangeArrowheads="1" noChangeShapeType="1" noTextEdit="1"/>
                  </p:cNvSpPr>
                  <p:nvPr/>
                </p:nvSpPr>
                <p:spPr>
                  <a:xfrm rot="913200">
                    <a:off x="5479353" y="1570521"/>
                    <a:ext cx="1280875" cy="236160"/>
                  </a:xfrm>
                  <a:prstGeom prst="rect">
                    <a:avLst/>
                  </a:prstGeom>
                  <a:blipFill>
                    <a:blip r:embed="rId3"/>
                    <a:stretch>
                      <a:fillRect b="-4255"/>
                    </a:stretch>
                  </a:blipFill>
                </p:spPr>
                <p:txBody>
                  <a:bodyPr/>
                  <a:lstStyle/>
                  <a:p>
                    <a:r>
                      <a:rPr lang="en-US">
                        <a:noFill/>
                      </a:rPr>
                      <a:t> </a:t>
                    </a:r>
                  </a:p>
                </p:txBody>
              </p:sp>
            </mc:Fallback>
          </mc:AlternateContent>
        </p:grpSp>
        <mc:AlternateContent xmlns:mc="http://schemas.openxmlformats.org/markup-compatibility/2006" xmlns:a14="http://schemas.microsoft.com/office/drawing/2010/main">
          <mc:Choice Requires="a14">
            <p:sp>
              <p:nvSpPr>
                <p:cNvPr id="483" name="TextBox 32"/>
                <p:cNvSpPr txBox="1"/>
                <p:nvPr/>
              </p:nvSpPr>
              <p:spPr>
                <a:xfrm>
                  <a:off x="8148240" y="1877040"/>
                  <a:ext cx="259560" cy="236160"/>
                </a:xfrm>
                <a:prstGeom prst="rect">
                  <a:avLst/>
                </a:prstGeom>
              </p:spPr>
              <p:txBody>
                <a:bodyPr/>
                <a:lstStyle/>
                <a:p>
                  <a:pPr/>
                  <a14:m>
                    <m:oMathPara xmlns:m="http://schemas.openxmlformats.org/officeDocument/2006/math">
                      <m:oMathParaPr>
                        <m:jc m:val="centerGroup"/>
                      </m:oMathParaPr>
                      <m:oMath xmlns:m="http://schemas.openxmlformats.org/officeDocument/2006/math">
                        <m:sSub>
                          <m:sSubPr>
                            <m:ctrlPr>
                              <a:rPr i="1">
                                <a:latin typeface="Cambria Math" panose="02040503050406030204" pitchFamily="18" charset="0"/>
                              </a:rPr>
                            </m:ctrlPr>
                          </m:sSubPr>
                          <m:e>
                            <m:acc>
                              <m:accPr>
                                <m:chr m:val="⃗"/>
                                <m:ctrlPr>
                                  <a:rPr i="1">
                                    <a:latin typeface="Cambria Math" panose="02040503050406030204" pitchFamily="18" charset="0"/>
                                  </a:rPr>
                                </m:ctrlPr>
                              </m:accPr>
                              <m:e>
                                <m:r>
                                  <a:rPr>
                                    <a:latin typeface="Cambria Math" panose="02040503050406030204" pitchFamily="18" charset="0"/>
                                  </a:rPr>
                                  <m:t>𝜔</m:t>
                                </m:r>
                              </m:e>
                            </m:acc>
                          </m:e>
                          <m:sub>
                            <m:r>
                              <a:rPr>
                                <a:latin typeface="Cambria Math" panose="02040503050406030204" pitchFamily="18" charset="0"/>
                              </a:rPr>
                              <m:t>𝑒</m:t>
                            </m:r>
                          </m:sub>
                        </m:sSub>
                      </m:oMath>
                    </m:oMathPara>
                  </a14:m>
                  <a:endParaRPr dirty="0">
                    <a:latin typeface="Humanst521 Lt BT" panose="020B0402020204020304" pitchFamily="34" charset="0"/>
                  </a:endParaRPr>
                </a:p>
              </p:txBody>
            </p:sp>
          </mc:Choice>
          <mc:Fallback xmlns="">
            <p:sp>
              <p:nvSpPr>
                <p:cNvPr id="483" name="TextBox 32"/>
                <p:cNvSpPr txBox="1">
                  <a:spLocks noRot="1" noChangeAspect="1" noMove="1" noResize="1" noEditPoints="1" noAdjustHandles="1" noChangeArrowheads="1" noChangeShapeType="1" noTextEdit="1"/>
                </p:cNvSpPr>
                <p:nvPr/>
              </p:nvSpPr>
              <p:spPr>
                <a:xfrm>
                  <a:off x="8148240" y="1877040"/>
                  <a:ext cx="259560" cy="236160"/>
                </a:xfrm>
                <a:prstGeom prst="rect">
                  <a:avLst/>
                </a:prstGeom>
                <a:blipFill>
                  <a:blip r:embed="rId4"/>
                  <a:stretch>
                    <a:fillRect r="-50000" b="-51282"/>
                  </a:stretch>
                </a:blipFill>
              </p:spPr>
              <p:txBody>
                <a:bodyPr/>
                <a:lstStyle/>
                <a:p>
                  <a:r>
                    <a:rPr lang="en-US">
                      <a:noFill/>
                    </a:rPr>
                    <a:t> </a:t>
                  </a:r>
                </a:p>
              </p:txBody>
            </p:sp>
          </mc:Fallback>
        </mc:AlternateContent>
      </p:grpSp>
    </p:spTree>
    <p:extLst>
      <p:ext uri="{BB962C8B-B14F-4D97-AF65-F5344CB8AC3E}">
        <p14:creationId xmlns:p14="http://schemas.microsoft.com/office/powerpoint/2010/main" val="34541065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06"/>
        <p:cNvGrpSpPr/>
        <p:nvPr/>
      </p:nvGrpSpPr>
      <p:grpSpPr>
        <a:xfrm>
          <a:off x="0" y="0"/>
          <a:ext cx="0" cy="0"/>
          <a:chOff x="0" y="0"/>
          <a:chExt cx="0" cy="0"/>
        </a:xfrm>
      </p:grpSpPr>
      <p:sp>
        <p:nvSpPr>
          <p:cNvPr id="507" name="Google Shape;507;p49"/>
          <p:cNvSpPr txBox="1">
            <a:spLocks noGrp="1"/>
          </p:cNvSpPr>
          <p:nvPr>
            <p:ph type="title"/>
          </p:nvPr>
        </p:nvSpPr>
        <p:spPr>
          <a:xfrm>
            <a:off x="1547664" y="123478"/>
            <a:ext cx="6723600" cy="607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dirty="0"/>
              <a:t>The Experiment - Concept</a:t>
            </a:r>
            <a:endParaRPr dirty="0"/>
          </a:p>
        </p:txBody>
      </p:sp>
      <p:pic>
        <p:nvPicPr>
          <p:cNvPr id="2" name="muEDM_experiment_anim_compressed">
            <a:hlinkClick r:id="" action="ppaction://media"/>
            <a:extLst>
              <a:ext uri="{FF2B5EF4-FFF2-40B4-BE49-F238E27FC236}">
                <a16:creationId xmlns:a16="http://schemas.microsoft.com/office/drawing/2014/main" id="{E0F49907-6B9F-9210-736D-51FB81EE81A7}"/>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95536" y="723077"/>
            <a:ext cx="7424517" cy="441222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586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12"/>
        <p:cNvGrpSpPr/>
        <p:nvPr/>
      </p:nvGrpSpPr>
      <p:grpSpPr>
        <a:xfrm>
          <a:off x="0" y="0"/>
          <a:ext cx="0" cy="0"/>
          <a:chOff x="0" y="0"/>
          <a:chExt cx="0" cy="0"/>
        </a:xfrm>
      </p:grpSpPr>
      <p:sp>
        <p:nvSpPr>
          <p:cNvPr id="513" name="Google Shape;513;p50"/>
          <p:cNvSpPr txBox="1">
            <a:spLocks noGrp="1"/>
          </p:cNvSpPr>
          <p:nvPr>
            <p:ph type="sldNum" idx="12"/>
          </p:nvPr>
        </p:nvSpPr>
        <p:spPr>
          <a:xfrm>
            <a:off x="8206312" y="4968000"/>
            <a:ext cx="575700" cy="147600"/>
          </a:xfrm>
          <a:prstGeom prst="rect">
            <a:avLst/>
          </a:prstGeom>
        </p:spPr>
        <p:txBody>
          <a:bodyPr spcFirstLastPara="1" wrap="square" lIns="0" tIns="0" rIns="0" bIns="0" anchor="t" anchorCtr="0">
            <a:noAutofit/>
          </a:bodyPr>
          <a:lstStyle/>
          <a:p>
            <a:pPr marL="0" lvl="0" indent="0" algn="r" rtl="0">
              <a:spcBef>
                <a:spcPts val="0"/>
              </a:spcBef>
              <a:spcAft>
                <a:spcPts val="0"/>
              </a:spcAft>
              <a:buNone/>
            </a:pPr>
            <a:r>
              <a:rPr lang="en">
                <a:latin typeface="Arial"/>
                <a:ea typeface="Arial"/>
                <a:cs typeface="Arial"/>
                <a:sym typeface="Arial"/>
              </a:rPr>
              <a:t>Page</a:t>
            </a:r>
            <a:fld id="{00000000-1234-1234-1234-123412341234}" type="slidenum">
              <a:rPr lang="en">
                <a:latin typeface="Arial"/>
                <a:ea typeface="Arial"/>
                <a:cs typeface="Arial"/>
                <a:sym typeface="Arial"/>
              </a:rPr>
              <a:t>12</a:t>
            </a:fld>
            <a:endParaRPr>
              <a:latin typeface="Arial"/>
              <a:ea typeface="Arial"/>
              <a:cs typeface="Arial"/>
              <a:sym typeface="Arial"/>
            </a:endParaRPr>
          </a:p>
        </p:txBody>
      </p:sp>
      <p:sp>
        <p:nvSpPr>
          <p:cNvPr id="514" name="Google Shape;514;p50"/>
          <p:cNvSpPr txBox="1">
            <a:spLocks noGrp="1"/>
          </p:cNvSpPr>
          <p:nvPr>
            <p:ph type="body" idx="1"/>
          </p:nvPr>
        </p:nvSpPr>
        <p:spPr>
          <a:xfrm>
            <a:off x="612000" y="597298"/>
            <a:ext cx="8532000" cy="4370700"/>
          </a:xfrm>
          <a:prstGeom prst="rect">
            <a:avLst/>
          </a:prstGeom>
        </p:spPr>
        <p:txBody>
          <a:bodyPr spcFirstLastPara="1" wrap="square" lIns="0" tIns="0" rIns="0" bIns="0" anchor="t" anchorCtr="0">
            <a:noAutofit/>
          </a:bodyPr>
          <a:lstStyle/>
          <a:p>
            <a:pPr marL="0" lvl="0" indent="0" algn="l" rtl="0">
              <a:spcBef>
                <a:spcPts val="0"/>
              </a:spcBef>
              <a:spcAft>
                <a:spcPts val="0"/>
              </a:spcAft>
              <a:buNone/>
            </a:pPr>
            <a:endParaRPr/>
          </a:p>
        </p:txBody>
      </p:sp>
      <p:grpSp>
        <p:nvGrpSpPr>
          <p:cNvPr id="515" name="Google Shape;515;p50"/>
          <p:cNvGrpSpPr/>
          <p:nvPr/>
        </p:nvGrpSpPr>
        <p:grpSpPr>
          <a:xfrm>
            <a:off x="612006" y="597310"/>
            <a:ext cx="6229260" cy="3433414"/>
            <a:chOff x="1306700" y="726600"/>
            <a:chExt cx="7570806" cy="4241401"/>
          </a:xfrm>
        </p:grpSpPr>
        <p:pic>
          <p:nvPicPr>
            <p:cNvPr id="516" name="Google Shape;516;p50"/>
            <p:cNvPicPr preferRelativeResize="0"/>
            <p:nvPr/>
          </p:nvPicPr>
          <p:blipFill>
            <a:blip r:embed="rId3">
              <a:alphaModFix/>
            </a:blip>
            <a:stretch>
              <a:fillRect/>
            </a:stretch>
          </p:blipFill>
          <p:spPr>
            <a:xfrm>
              <a:off x="1306700" y="726600"/>
              <a:ext cx="7570806" cy="4241401"/>
            </a:xfrm>
            <a:prstGeom prst="rect">
              <a:avLst/>
            </a:prstGeom>
            <a:noFill/>
            <a:ln>
              <a:noFill/>
            </a:ln>
          </p:spPr>
        </p:pic>
        <p:pic>
          <p:nvPicPr>
            <p:cNvPr id="517" name="Google Shape;517;p50"/>
            <p:cNvPicPr preferRelativeResize="0"/>
            <p:nvPr/>
          </p:nvPicPr>
          <p:blipFill>
            <a:blip r:embed="rId4">
              <a:alphaModFix/>
            </a:blip>
            <a:stretch>
              <a:fillRect/>
            </a:stretch>
          </p:blipFill>
          <p:spPr>
            <a:xfrm>
              <a:off x="6326047" y="2175625"/>
              <a:ext cx="1078000" cy="517650"/>
            </a:xfrm>
            <a:prstGeom prst="rect">
              <a:avLst/>
            </a:prstGeom>
            <a:noFill/>
            <a:ln>
              <a:noFill/>
            </a:ln>
          </p:spPr>
        </p:pic>
        <p:pic>
          <p:nvPicPr>
            <p:cNvPr id="518" name="Google Shape;518;p50"/>
            <p:cNvPicPr preferRelativeResize="0"/>
            <p:nvPr/>
          </p:nvPicPr>
          <p:blipFill>
            <a:blip r:embed="rId5">
              <a:alphaModFix/>
            </a:blip>
            <a:stretch>
              <a:fillRect/>
            </a:stretch>
          </p:blipFill>
          <p:spPr>
            <a:xfrm>
              <a:off x="3520950" y="1100925"/>
              <a:ext cx="1294135" cy="517650"/>
            </a:xfrm>
            <a:prstGeom prst="rect">
              <a:avLst/>
            </a:prstGeom>
            <a:noFill/>
            <a:ln>
              <a:noFill/>
            </a:ln>
          </p:spPr>
        </p:pic>
      </p:grpSp>
      <p:sp>
        <p:nvSpPr>
          <p:cNvPr id="519" name="Google Shape;519;p50"/>
          <p:cNvSpPr txBox="1"/>
          <p:nvPr/>
        </p:nvSpPr>
        <p:spPr>
          <a:xfrm>
            <a:off x="619075" y="4169200"/>
            <a:ext cx="6215100" cy="798900"/>
          </a:xfrm>
          <a:prstGeom prst="rect">
            <a:avLst/>
          </a:prstGeom>
          <a:noFill/>
          <a:ln>
            <a:noFill/>
          </a:ln>
        </p:spPr>
        <p:txBody>
          <a:bodyPr spcFirstLastPara="1" wrap="square" lIns="0" tIns="0" rIns="0" bIns="0" anchor="t" anchorCtr="0">
            <a:noAutofit/>
          </a:bodyPr>
          <a:lstStyle/>
          <a:p>
            <a:pPr marL="457200" lvl="0" indent="-336550" algn="l" rtl="0">
              <a:lnSpc>
                <a:spcPct val="110000"/>
              </a:lnSpc>
              <a:spcBef>
                <a:spcPts val="0"/>
              </a:spcBef>
              <a:spcAft>
                <a:spcPts val="0"/>
              </a:spcAft>
              <a:buClr>
                <a:srgbClr val="000000"/>
              </a:buClr>
              <a:buSzPts val="1700"/>
              <a:buChar char="•"/>
            </a:pPr>
            <a:r>
              <a:rPr lang="en" sz="1700">
                <a:solidFill>
                  <a:srgbClr val="000000"/>
                </a:solidFill>
                <a:latin typeface="Calibri"/>
                <a:ea typeface="Calibri"/>
                <a:cs typeface="Calibri"/>
                <a:sym typeface="Calibri"/>
              </a:rPr>
              <a:t>Counts oscillate between the red curve and the blue curve.</a:t>
            </a:r>
            <a:endParaRPr sz="1700">
              <a:solidFill>
                <a:srgbClr val="000000"/>
              </a:solidFill>
              <a:latin typeface="Calibri"/>
              <a:ea typeface="Calibri"/>
              <a:cs typeface="Calibri"/>
              <a:sym typeface="Calibri"/>
            </a:endParaRPr>
          </a:p>
          <a:p>
            <a:pPr marL="457200" lvl="0" indent="-336550" algn="l" rtl="0">
              <a:lnSpc>
                <a:spcPct val="110000"/>
              </a:lnSpc>
              <a:spcBef>
                <a:spcPts val="0"/>
              </a:spcBef>
              <a:spcAft>
                <a:spcPts val="0"/>
              </a:spcAft>
              <a:buClr>
                <a:srgbClr val="000000"/>
              </a:buClr>
              <a:buSzPts val="1700"/>
              <a:buChar char="•"/>
            </a:pPr>
            <a:r>
              <a:rPr lang="en" sz="1700">
                <a:solidFill>
                  <a:srgbClr val="000000"/>
                </a:solidFill>
                <a:latin typeface="Calibri"/>
                <a:ea typeface="Calibri"/>
                <a:cs typeface="Calibri"/>
                <a:sym typeface="Calibri"/>
              </a:rPr>
              <a:t>Counts above a threshold would give the g-2 oscillation signal.</a:t>
            </a:r>
            <a:endParaRPr sz="1700">
              <a:solidFill>
                <a:srgbClr val="000000"/>
              </a:solidFill>
              <a:latin typeface="Calibri"/>
              <a:ea typeface="Calibri"/>
              <a:cs typeface="Calibri"/>
              <a:sym typeface="Calibri"/>
            </a:endParaRPr>
          </a:p>
          <a:p>
            <a:pPr marL="457200" lvl="0" indent="-336550" algn="l" rtl="0">
              <a:lnSpc>
                <a:spcPct val="110000"/>
              </a:lnSpc>
              <a:spcBef>
                <a:spcPts val="0"/>
              </a:spcBef>
              <a:spcAft>
                <a:spcPts val="0"/>
              </a:spcAft>
              <a:buClr>
                <a:srgbClr val="000000"/>
              </a:buClr>
              <a:buSzPts val="1700"/>
              <a:buChar char="•"/>
            </a:pPr>
            <a:r>
              <a:rPr lang="en" sz="1700">
                <a:solidFill>
                  <a:srgbClr val="000000"/>
                </a:solidFill>
                <a:latin typeface="Calibri"/>
                <a:ea typeface="Calibri"/>
                <a:cs typeface="Calibri"/>
                <a:sym typeface="Calibri"/>
              </a:rPr>
              <a:t>Increase the electric field until the g-2 oscillations “freeze”</a:t>
            </a:r>
            <a:endParaRPr sz="1700">
              <a:solidFill>
                <a:srgbClr val="000000"/>
              </a:solidFill>
              <a:latin typeface="Calibri"/>
              <a:ea typeface="Calibri"/>
              <a:cs typeface="Calibri"/>
              <a:sym typeface="Calibri"/>
            </a:endParaRPr>
          </a:p>
        </p:txBody>
      </p:sp>
      <p:pic>
        <p:nvPicPr>
          <p:cNvPr id="520" name="Google Shape;520;p50" title="orbit_frozen.mp4">
            <a:hlinkClick r:id="rId6"/>
          </p:cNvPr>
          <p:cNvPicPr preferRelativeResize="0"/>
          <p:nvPr/>
        </p:nvPicPr>
        <p:blipFill>
          <a:blip r:embed="rId7">
            <a:alphaModFix/>
          </a:blip>
          <a:stretch>
            <a:fillRect/>
          </a:stretch>
        </p:blipFill>
        <p:spPr>
          <a:xfrm>
            <a:off x="7008275" y="3025476"/>
            <a:ext cx="1985274" cy="1942523"/>
          </a:xfrm>
          <a:prstGeom prst="rect">
            <a:avLst/>
          </a:prstGeom>
          <a:noFill/>
          <a:ln>
            <a:noFill/>
          </a:ln>
        </p:spPr>
      </p:pic>
      <p:sp>
        <p:nvSpPr>
          <p:cNvPr id="521" name="Google Shape;521;p50"/>
          <p:cNvSpPr txBox="1">
            <a:spLocks noGrp="1"/>
          </p:cNvSpPr>
          <p:nvPr>
            <p:ph type="title"/>
          </p:nvPr>
        </p:nvSpPr>
        <p:spPr>
          <a:xfrm>
            <a:off x="1380125" y="117743"/>
            <a:ext cx="6723600" cy="607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sz="2000" dirty="0"/>
              <a:t>The Experiment - Freezing The Spin</a:t>
            </a:r>
            <a:endParaRPr dirty="0"/>
          </a:p>
        </p:txBody>
      </p:sp>
      <p:sp>
        <p:nvSpPr>
          <p:cNvPr id="522" name="Google Shape;522;p50"/>
          <p:cNvSpPr txBox="1"/>
          <p:nvPr/>
        </p:nvSpPr>
        <p:spPr>
          <a:xfrm>
            <a:off x="2049750" y="3146700"/>
            <a:ext cx="2882100" cy="336900"/>
          </a:xfrm>
          <a:prstGeom prst="rect">
            <a:avLst/>
          </a:prstGeom>
          <a:noFill/>
          <a:ln>
            <a:noFill/>
          </a:ln>
        </p:spPr>
        <p:txBody>
          <a:bodyPr spcFirstLastPara="1" wrap="square" lIns="0" tIns="0" rIns="0" bIns="0" anchor="t" anchorCtr="0">
            <a:noAutofit/>
          </a:bodyPr>
          <a:lstStyle/>
          <a:p>
            <a:pPr marL="0" lvl="0" indent="0" algn="l" rtl="0">
              <a:lnSpc>
                <a:spcPct val="110000"/>
              </a:lnSpc>
              <a:spcBef>
                <a:spcPts val="0"/>
              </a:spcBef>
              <a:spcAft>
                <a:spcPts val="0"/>
              </a:spcAft>
              <a:buNone/>
            </a:pPr>
            <a:r>
              <a:rPr lang="en" sz="1700">
                <a:latin typeface="Calibri"/>
                <a:ea typeface="Calibri"/>
                <a:cs typeface="Calibri"/>
                <a:sym typeface="Calibri"/>
              </a:rPr>
              <a:t>Credit: Chavdar Dutsov</a:t>
            </a:r>
            <a:endParaRPr sz="1700">
              <a:solidFill>
                <a:srgbClr val="000000"/>
              </a:solidFill>
              <a:latin typeface="Calibri"/>
              <a:ea typeface="Calibri"/>
              <a:cs typeface="Calibri"/>
              <a:sym typeface="Calibri"/>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20"/>
                                        </p:tgtEl>
                                        <p:attrNameLst>
                                          <p:attrName>style.visibility</p:attrName>
                                        </p:attrNameLst>
                                      </p:cBhvr>
                                      <p:to>
                                        <p:strVal val="visible"/>
                                      </p:to>
                                    </p:set>
                                    <p:animEffect transition="in" filter="fade">
                                      <p:cBhvr>
                                        <p:cTn id="7" dur="1000"/>
                                        <p:tgtEl>
                                          <p:spTgt spid="5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40"/>
        <p:cNvGrpSpPr/>
        <p:nvPr/>
      </p:nvGrpSpPr>
      <p:grpSpPr>
        <a:xfrm>
          <a:off x="0" y="0"/>
          <a:ext cx="0" cy="0"/>
          <a:chOff x="0" y="0"/>
          <a:chExt cx="0" cy="0"/>
        </a:xfrm>
      </p:grpSpPr>
      <p:sp>
        <p:nvSpPr>
          <p:cNvPr id="541" name="Google Shape;541;p52"/>
          <p:cNvSpPr txBox="1">
            <a:spLocks noGrp="1"/>
          </p:cNvSpPr>
          <p:nvPr>
            <p:ph type="title"/>
          </p:nvPr>
        </p:nvSpPr>
        <p:spPr>
          <a:xfrm>
            <a:off x="1294175" y="149825"/>
            <a:ext cx="6723600" cy="607800"/>
          </a:xfrm>
          <a:prstGeom prst="rect">
            <a:avLst/>
          </a:prstGeom>
          <a:noFill/>
        </p:spPr>
        <p:txBody>
          <a:bodyPr spcFirstLastPara="1" wrap="square" lIns="0" tIns="0" rIns="0" bIns="0" anchor="t" anchorCtr="0">
            <a:noAutofit/>
          </a:bodyPr>
          <a:lstStyle/>
          <a:p>
            <a:pPr marL="0" lvl="0" indent="0" algn="l" rtl="0">
              <a:spcBef>
                <a:spcPts val="0"/>
              </a:spcBef>
              <a:spcAft>
                <a:spcPts val="0"/>
              </a:spcAft>
              <a:buNone/>
            </a:pPr>
            <a:r>
              <a:rPr lang="en">
                <a:latin typeface="Aptos" panose="020B0004020202020204" pitchFamily="34" charset="0"/>
              </a:rPr>
              <a:t>The Experiment -  Phase-1 Parts</a:t>
            </a:r>
            <a:endParaRPr>
              <a:latin typeface="Aptos" panose="020B0004020202020204" pitchFamily="34" charset="0"/>
            </a:endParaRPr>
          </a:p>
        </p:txBody>
      </p:sp>
      <p:pic>
        <p:nvPicPr>
          <p:cNvPr id="542" name="Google Shape;542;p52"/>
          <p:cNvPicPr preferRelativeResize="0"/>
          <p:nvPr/>
        </p:nvPicPr>
        <p:blipFill rotWithShape="1">
          <a:blip r:embed="rId3">
            <a:alphaModFix/>
          </a:blip>
          <a:srcRect t="16351" b="9962"/>
          <a:stretch/>
        </p:blipFill>
        <p:spPr>
          <a:xfrm>
            <a:off x="2451513" y="470326"/>
            <a:ext cx="4240976" cy="4423148"/>
          </a:xfrm>
          <a:prstGeom prst="rect">
            <a:avLst/>
          </a:prstGeom>
          <a:noFill/>
          <a:ln>
            <a:noFill/>
          </a:ln>
        </p:spPr>
      </p:pic>
      <p:sp>
        <p:nvSpPr>
          <p:cNvPr id="543" name="Google Shape;543;p52"/>
          <p:cNvSpPr txBox="1"/>
          <p:nvPr/>
        </p:nvSpPr>
        <p:spPr>
          <a:xfrm>
            <a:off x="6491345" y="3058975"/>
            <a:ext cx="1586400"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 sz="1500" dirty="0">
                <a:latin typeface="Aptos" panose="020B0004020202020204" pitchFamily="34" charset="0"/>
              </a:rPr>
              <a:t>Off-axis Injection tubes</a:t>
            </a:r>
            <a:endParaRPr sz="1500" dirty="0">
              <a:solidFill>
                <a:srgbClr val="000000"/>
              </a:solidFill>
              <a:latin typeface="Aptos" panose="020B0004020202020204" pitchFamily="34" charset="0"/>
            </a:endParaRPr>
          </a:p>
        </p:txBody>
      </p:sp>
      <p:sp>
        <p:nvSpPr>
          <p:cNvPr id="544" name="Google Shape;544;p52"/>
          <p:cNvSpPr txBox="1"/>
          <p:nvPr/>
        </p:nvSpPr>
        <p:spPr>
          <a:xfrm>
            <a:off x="6838175" y="1305275"/>
            <a:ext cx="1179600"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 sz="1500">
                <a:latin typeface="Aptos" panose="020B0004020202020204" pitchFamily="34" charset="0"/>
              </a:rPr>
              <a:t>Cryostat in vacuum</a:t>
            </a:r>
            <a:endParaRPr sz="1500">
              <a:solidFill>
                <a:srgbClr val="000000"/>
              </a:solidFill>
              <a:latin typeface="Aptos" panose="020B0004020202020204" pitchFamily="34" charset="0"/>
            </a:endParaRPr>
          </a:p>
        </p:txBody>
      </p:sp>
      <p:sp>
        <p:nvSpPr>
          <p:cNvPr id="545" name="Google Shape;545;p52"/>
          <p:cNvSpPr txBox="1"/>
          <p:nvPr/>
        </p:nvSpPr>
        <p:spPr>
          <a:xfrm>
            <a:off x="1030193" y="1218463"/>
            <a:ext cx="1179600"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 sz="1500" dirty="0">
                <a:latin typeface="Aptos" panose="020B0004020202020204" pitchFamily="34" charset="0"/>
              </a:rPr>
              <a:t>Vacuum cross for services</a:t>
            </a:r>
            <a:endParaRPr sz="1500" dirty="0">
              <a:solidFill>
                <a:srgbClr val="000000"/>
              </a:solidFill>
              <a:latin typeface="Aptos" panose="020B0004020202020204" pitchFamily="34" charset="0"/>
            </a:endParaRPr>
          </a:p>
        </p:txBody>
      </p:sp>
      <p:sp>
        <p:nvSpPr>
          <p:cNvPr id="546" name="Google Shape;546;p52"/>
          <p:cNvSpPr txBox="1"/>
          <p:nvPr/>
        </p:nvSpPr>
        <p:spPr>
          <a:xfrm rot="675485">
            <a:off x="3384511" y="1211775"/>
            <a:ext cx="1632261"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 sz="1500" dirty="0">
                <a:solidFill>
                  <a:schemeClr val="bg1"/>
                </a:solidFill>
                <a:latin typeface="Aptos" panose="020B0004020202020204" pitchFamily="34" charset="0"/>
              </a:rPr>
              <a:t>SC storage magnet</a:t>
            </a:r>
            <a:endParaRPr sz="1500" dirty="0">
              <a:solidFill>
                <a:schemeClr val="bg1"/>
              </a:solidFill>
              <a:latin typeface="Aptos" panose="020B0004020202020204" pitchFamily="34" charset="0"/>
            </a:endParaRPr>
          </a:p>
        </p:txBody>
      </p:sp>
      <p:sp>
        <p:nvSpPr>
          <p:cNvPr id="547" name="Google Shape;547;p52"/>
          <p:cNvSpPr txBox="1"/>
          <p:nvPr/>
        </p:nvSpPr>
        <p:spPr>
          <a:xfrm>
            <a:off x="1486250" y="3234925"/>
            <a:ext cx="1179600"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 sz="1500">
                <a:latin typeface="Aptos" panose="020B0004020202020204" pitchFamily="34" charset="0"/>
              </a:rPr>
              <a:t>Magnet lifter</a:t>
            </a:r>
            <a:endParaRPr sz="1500">
              <a:solidFill>
                <a:srgbClr val="000000"/>
              </a:solidFill>
              <a:latin typeface="Aptos" panose="020B0004020202020204" pitchFamily="34" charset="0"/>
            </a:endParaRPr>
          </a:p>
        </p:txBody>
      </p:sp>
      <p:sp>
        <p:nvSpPr>
          <p:cNvPr id="548" name="Google Shape;548;p52"/>
          <p:cNvSpPr txBox="1"/>
          <p:nvPr/>
        </p:nvSpPr>
        <p:spPr>
          <a:xfrm>
            <a:off x="6296238" y="463273"/>
            <a:ext cx="1361514" cy="440700"/>
          </a:xfrm>
          <a:prstGeom prst="rect">
            <a:avLst/>
          </a:prstGeom>
          <a:noFill/>
          <a:ln>
            <a:noFill/>
          </a:ln>
        </p:spPr>
        <p:txBody>
          <a:bodyPr spcFirstLastPara="1" wrap="square" lIns="0" tIns="0" rIns="0" bIns="0" anchor="t" anchorCtr="0">
            <a:noAutofit/>
          </a:bodyPr>
          <a:lstStyle/>
          <a:p>
            <a:pPr marL="0" lvl="0" indent="0" algn="l" rtl="0">
              <a:spcBef>
                <a:spcPts val="500"/>
              </a:spcBef>
              <a:spcAft>
                <a:spcPts val="0"/>
              </a:spcAft>
              <a:buNone/>
            </a:pPr>
            <a:r>
              <a:rPr lang="en" sz="1500" dirty="0">
                <a:latin typeface="Aptos" panose="020B0004020202020204" pitchFamily="34" charset="0"/>
              </a:rPr>
              <a:t>4K Cryo cooler</a:t>
            </a:r>
            <a:endParaRPr sz="1500" dirty="0">
              <a:solidFill>
                <a:srgbClr val="000000"/>
              </a:solidFill>
              <a:latin typeface="Aptos" panose="020B0004020202020204" pitchFamily="34" charset="0"/>
            </a:endParaRPr>
          </a:p>
        </p:txBody>
      </p:sp>
      <p:cxnSp>
        <p:nvCxnSpPr>
          <p:cNvPr id="549" name="Google Shape;549;p52"/>
          <p:cNvCxnSpPr>
            <a:stCxn id="543" idx="1"/>
          </p:cNvCxnSpPr>
          <p:nvPr/>
        </p:nvCxnSpPr>
        <p:spPr>
          <a:xfrm rot="10800000">
            <a:off x="6060845" y="2672425"/>
            <a:ext cx="430500" cy="606900"/>
          </a:xfrm>
          <a:prstGeom prst="straightConnector1">
            <a:avLst/>
          </a:prstGeom>
          <a:noFill/>
          <a:ln w="28575" cap="flat" cmpd="sng">
            <a:solidFill>
              <a:schemeClr val="dk1"/>
            </a:solidFill>
            <a:prstDash val="solid"/>
            <a:round/>
            <a:headEnd type="none" w="med" len="med"/>
            <a:tailEnd type="stealth" w="med" len="med"/>
          </a:ln>
        </p:spPr>
      </p:cxnSp>
      <p:cxnSp>
        <p:nvCxnSpPr>
          <p:cNvPr id="550" name="Google Shape;550;p52"/>
          <p:cNvCxnSpPr/>
          <p:nvPr/>
        </p:nvCxnSpPr>
        <p:spPr>
          <a:xfrm flipH="1">
            <a:off x="5940375" y="766475"/>
            <a:ext cx="594900" cy="252300"/>
          </a:xfrm>
          <a:prstGeom prst="straightConnector1">
            <a:avLst/>
          </a:prstGeom>
          <a:noFill/>
          <a:ln w="28575" cap="flat" cmpd="sng">
            <a:solidFill>
              <a:schemeClr val="dk1"/>
            </a:solidFill>
            <a:prstDash val="solid"/>
            <a:round/>
            <a:headEnd type="none" w="med" len="med"/>
            <a:tailEnd type="stealth" w="med" len="med"/>
          </a:ln>
        </p:spPr>
      </p:cxnSp>
      <p:cxnSp>
        <p:nvCxnSpPr>
          <p:cNvPr id="551" name="Google Shape;551;p52"/>
          <p:cNvCxnSpPr>
            <a:stCxn id="544" idx="1"/>
          </p:cNvCxnSpPr>
          <p:nvPr/>
        </p:nvCxnSpPr>
        <p:spPr>
          <a:xfrm flipH="1">
            <a:off x="5960375" y="1525625"/>
            <a:ext cx="877800" cy="229200"/>
          </a:xfrm>
          <a:prstGeom prst="straightConnector1">
            <a:avLst/>
          </a:prstGeom>
          <a:noFill/>
          <a:ln w="28575" cap="flat" cmpd="sng">
            <a:solidFill>
              <a:schemeClr val="dk1"/>
            </a:solidFill>
            <a:prstDash val="solid"/>
            <a:round/>
            <a:headEnd type="none" w="med" len="med"/>
            <a:tailEnd type="stealth" w="med" len="med"/>
          </a:ln>
        </p:spPr>
      </p:cxnSp>
      <p:cxnSp>
        <p:nvCxnSpPr>
          <p:cNvPr id="552" name="Google Shape;552;p52"/>
          <p:cNvCxnSpPr/>
          <p:nvPr/>
        </p:nvCxnSpPr>
        <p:spPr>
          <a:xfrm rot="10800000" flipH="1">
            <a:off x="2057400" y="1432125"/>
            <a:ext cx="756300" cy="131100"/>
          </a:xfrm>
          <a:prstGeom prst="straightConnector1">
            <a:avLst/>
          </a:prstGeom>
          <a:noFill/>
          <a:ln w="28575" cap="flat" cmpd="sng">
            <a:solidFill>
              <a:schemeClr val="dk1"/>
            </a:solidFill>
            <a:prstDash val="solid"/>
            <a:round/>
            <a:headEnd type="none" w="med" len="med"/>
            <a:tailEnd type="stealth" w="med" len="med"/>
          </a:ln>
        </p:spPr>
      </p:cxnSp>
      <p:cxnSp>
        <p:nvCxnSpPr>
          <p:cNvPr id="553" name="Google Shape;553;p52"/>
          <p:cNvCxnSpPr>
            <a:stCxn id="547" idx="3"/>
          </p:cNvCxnSpPr>
          <p:nvPr/>
        </p:nvCxnSpPr>
        <p:spPr>
          <a:xfrm>
            <a:off x="2665850" y="3455275"/>
            <a:ext cx="672300" cy="44400"/>
          </a:xfrm>
          <a:prstGeom prst="straightConnector1">
            <a:avLst/>
          </a:prstGeom>
          <a:noFill/>
          <a:ln w="28575" cap="flat" cmpd="sng">
            <a:solidFill>
              <a:schemeClr val="dk1"/>
            </a:solidFill>
            <a:prstDash val="solid"/>
            <a:round/>
            <a:headEnd type="none" w="med" len="med"/>
            <a:tailEnd type="stealth" w="med" len="med"/>
          </a:ln>
        </p:spPr>
      </p:cxn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57"/>
        <p:cNvGrpSpPr/>
        <p:nvPr/>
      </p:nvGrpSpPr>
      <p:grpSpPr>
        <a:xfrm>
          <a:off x="0" y="0"/>
          <a:ext cx="0" cy="0"/>
          <a:chOff x="0" y="0"/>
          <a:chExt cx="0" cy="0"/>
        </a:xfrm>
      </p:grpSpPr>
      <p:sp>
        <p:nvSpPr>
          <p:cNvPr id="558" name="Google Shape;558;p53"/>
          <p:cNvSpPr txBox="1">
            <a:spLocks noGrp="1"/>
          </p:cNvSpPr>
          <p:nvPr>
            <p:ph type="title"/>
          </p:nvPr>
        </p:nvSpPr>
        <p:spPr>
          <a:xfrm>
            <a:off x="521494" y="208722"/>
            <a:ext cx="6723600" cy="607800"/>
          </a:xfrm>
          <a:prstGeom prst="rect">
            <a:avLst/>
          </a:prstGeom>
        </p:spPr>
        <p:txBody>
          <a:bodyPr spcFirstLastPara="1" wrap="square" lIns="0" tIns="0" rIns="0" bIns="0" anchor="t" anchorCtr="0">
            <a:noAutofit/>
          </a:bodyPr>
          <a:lstStyle/>
          <a:p>
            <a:pPr marL="0" lvl="0" indent="0" algn="l" rtl="0">
              <a:spcBef>
                <a:spcPts val="0"/>
              </a:spcBef>
              <a:spcAft>
                <a:spcPts val="0"/>
              </a:spcAft>
              <a:buNone/>
            </a:pPr>
            <a:r>
              <a:rPr lang="en"/>
              <a:t>The Experiment -  Phase-1 Parts - Inside</a:t>
            </a:r>
            <a:endParaRPr/>
          </a:p>
        </p:txBody>
      </p:sp>
      <p:pic>
        <p:nvPicPr>
          <p:cNvPr id="559" name="Google Shape;559;p53"/>
          <p:cNvPicPr preferRelativeResize="0"/>
          <p:nvPr/>
        </p:nvPicPr>
        <p:blipFill rotWithShape="1">
          <a:blip r:embed="rId3">
            <a:alphaModFix/>
          </a:blip>
          <a:srcRect b="17060"/>
          <a:stretch/>
        </p:blipFill>
        <p:spPr>
          <a:xfrm>
            <a:off x="866175" y="493875"/>
            <a:ext cx="7411651" cy="4343156"/>
          </a:xfrm>
          <a:prstGeom prst="rect">
            <a:avLst/>
          </a:prstGeom>
          <a:noFill/>
          <a:ln>
            <a:noFill/>
          </a:ln>
        </p:spPr>
      </p:pic>
      <p:sp>
        <p:nvSpPr>
          <p:cNvPr id="560" name="Google Shape;560;p53"/>
          <p:cNvSpPr txBox="1"/>
          <p:nvPr/>
        </p:nvSpPr>
        <p:spPr>
          <a:xfrm>
            <a:off x="3109201" y="2084426"/>
            <a:ext cx="754023" cy="561475"/>
          </a:xfrm>
          <a:prstGeom prst="wedgeRoundRectCallout">
            <a:avLst>
              <a:gd name="adj1" fmla="val 15939"/>
              <a:gd name="adj2" fmla="val 88538"/>
              <a:gd name="adj3" fmla="val 16667"/>
            </a:avLst>
          </a:prstGeom>
          <a:solidFill>
            <a:srgbClr val="FFFFFF"/>
          </a:solidFill>
          <a:ln>
            <a:noFill/>
          </a:ln>
          <a:effectLst>
            <a:outerShdw blurRad="50800" dist="38100" dir="2700000" algn="tl" rotWithShape="0">
              <a:prstClr val="black">
                <a:alpha val="40000"/>
              </a:prstClr>
            </a:outerShdw>
          </a:effectLst>
        </p:spPr>
        <p:txBody>
          <a:bodyPr spcFirstLastPara="1" wrap="square" lIns="0" tIns="0" rIns="0" bIns="0" anchor="t" anchorCtr="0">
            <a:noAutofit/>
          </a:bodyPr>
          <a:lstStyle>
            <a:defPPr>
              <a:defRPr lang="de-CH"/>
            </a:defPPr>
            <a:lvl1pPr marL="0" lvl="0" indent="0">
              <a:spcBef>
                <a:spcPts val="500"/>
              </a:spcBef>
              <a:spcAft>
                <a:spcPts val="0"/>
              </a:spcAft>
              <a:buNone/>
              <a:defRPr sz="1500"/>
            </a:lvl1pPr>
          </a:lstStyle>
          <a:p>
            <a:r>
              <a:rPr lang="en" dirty="0"/>
              <a:t>SciFi Tracker</a:t>
            </a:r>
            <a:endParaRPr dirty="0"/>
          </a:p>
        </p:txBody>
      </p:sp>
      <p:sp>
        <p:nvSpPr>
          <p:cNvPr id="561" name="Google Shape;561;p53"/>
          <p:cNvSpPr txBox="1"/>
          <p:nvPr/>
        </p:nvSpPr>
        <p:spPr>
          <a:xfrm>
            <a:off x="2930424" y="1367825"/>
            <a:ext cx="1497559" cy="676425"/>
          </a:xfrm>
          <a:prstGeom prst="wedgeRoundRectCallout">
            <a:avLst>
              <a:gd name="adj1" fmla="val 72529"/>
              <a:gd name="adj2" fmla="val 193321"/>
              <a:gd name="adj3" fmla="val 16667"/>
            </a:avLst>
          </a:prstGeom>
          <a:solidFill>
            <a:srgbClr val="FFFFFF"/>
          </a:solidFill>
          <a:ln>
            <a:noFill/>
          </a:ln>
          <a:effectLst>
            <a:outerShdw blurRad="50800" dist="38100" dir="2700000" algn="tl" rotWithShape="0">
              <a:prstClr val="black">
                <a:alpha val="40000"/>
              </a:prstClr>
            </a:outerShdw>
          </a:effectLst>
        </p:spPr>
        <p:txBody>
          <a:bodyPr spcFirstLastPara="1" wrap="square" lIns="0" tIns="0" rIns="0" bIns="0" anchor="t" anchorCtr="0">
            <a:noAutofit/>
          </a:bodyPr>
          <a:lstStyle/>
          <a:p>
            <a:pPr marL="0" lvl="0" indent="0" algn="l" rtl="0">
              <a:spcBef>
                <a:spcPts val="500"/>
              </a:spcBef>
              <a:spcAft>
                <a:spcPts val="0"/>
              </a:spcAft>
              <a:buNone/>
            </a:pPr>
            <a:r>
              <a:rPr lang="en" sz="1500" dirty="0"/>
              <a:t>Water cooled correcting coils</a:t>
            </a:r>
            <a:endParaRPr sz="1500" dirty="0">
              <a:solidFill>
                <a:srgbClr val="000000"/>
              </a:solidFill>
            </a:endParaRPr>
          </a:p>
        </p:txBody>
      </p:sp>
      <p:sp>
        <p:nvSpPr>
          <p:cNvPr id="562" name="Google Shape;562;p53"/>
          <p:cNvSpPr txBox="1"/>
          <p:nvPr/>
        </p:nvSpPr>
        <p:spPr>
          <a:xfrm>
            <a:off x="1336576" y="3963862"/>
            <a:ext cx="1228050" cy="348125"/>
          </a:xfrm>
          <a:prstGeom prst="wedgeRoundRectCallout">
            <a:avLst>
              <a:gd name="adj1" fmla="val 40176"/>
              <a:gd name="adj2" fmla="val -264559"/>
              <a:gd name="adj3" fmla="val 16667"/>
            </a:avLst>
          </a:prstGeom>
          <a:solidFill>
            <a:srgbClr val="FFFFFF"/>
          </a:solidFill>
          <a:ln>
            <a:noFill/>
          </a:ln>
          <a:effectLst>
            <a:outerShdw blurRad="50800" dist="38100" dir="2700000" algn="tl" rotWithShape="0">
              <a:prstClr val="black">
                <a:alpha val="40000"/>
              </a:prstClr>
            </a:outerShdw>
          </a:effectLst>
        </p:spPr>
        <p:txBody>
          <a:bodyPr spcFirstLastPara="1" wrap="square" lIns="0" tIns="0" rIns="0" bIns="0" anchor="t" anchorCtr="0">
            <a:noAutofit/>
          </a:bodyPr>
          <a:lstStyle/>
          <a:p>
            <a:pPr marL="0" lvl="0" indent="0" algn="l" rtl="0">
              <a:spcBef>
                <a:spcPts val="500"/>
              </a:spcBef>
              <a:spcAft>
                <a:spcPts val="0"/>
              </a:spcAft>
              <a:buNone/>
            </a:pPr>
            <a:r>
              <a:rPr lang="en" sz="1500" dirty="0"/>
              <a:t>HV electrode</a:t>
            </a:r>
            <a:endParaRPr sz="1500" dirty="0">
              <a:solidFill>
                <a:srgbClr val="000000"/>
              </a:solidFill>
            </a:endParaRPr>
          </a:p>
        </p:txBody>
      </p:sp>
      <p:sp>
        <p:nvSpPr>
          <p:cNvPr id="563" name="Google Shape;563;p53"/>
          <p:cNvSpPr txBox="1"/>
          <p:nvPr/>
        </p:nvSpPr>
        <p:spPr>
          <a:xfrm>
            <a:off x="3964774" y="4023825"/>
            <a:ext cx="1076099" cy="440700"/>
          </a:xfrm>
          <a:prstGeom prst="wedgeRoundRectCallout">
            <a:avLst>
              <a:gd name="adj1" fmla="val -29604"/>
              <a:gd name="adj2" fmla="val -193179"/>
              <a:gd name="adj3" fmla="val 16667"/>
            </a:avLst>
          </a:prstGeom>
          <a:solidFill>
            <a:srgbClr val="FFFFFF"/>
          </a:solidFill>
          <a:ln>
            <a:noFill/>
          </a:ln>
          <a:effectLst>
            <a:outerShdw blurRad="50800" dist="38100" dir="2700000" algn="tl" rotWithShape="0">
              <a:prstClr val="black">
                <a:alpha val="40000"/>
              </a:prstClr>
            </a:outerShdw>
          </a:effectLst>
        </p:spPr>
        <p:txBody>
          <a:bodyPr spcFirstLastPara="1" wrap="square" lIns="0" tIns="0" rIns="0" bIns="0" anchor="t" anchorCtr="0">
            <a:noAutofit/>
          </a:bodyPr>
          <a:lstStyle/>
          <a:p>
            <a:pPr marL="0" lvl="0" indent="0" algn="l" rtl="0">
              <a:spcBef>
                <a:spcPts val="500"/>
              </a:spcBef>
              <a:spcAft>
                <a:spcPts val="0"/>
              </a:spcAft>
              <a:buNone/>
            </a:pPr>
            <a:r>
              <a:rPr lang="en" sz="1500" dirty="0"/>
              <a:t>GND shell</a:t>
            </a:r>
            <a:endParaRPr sz="1500" dirty="0">
              <a:solidFill>
                <a:srgbClr val="000000"/>
              </a:solidFill>
            </a:endParaRPr>
          </a:p>
        </p:txBody>
      </p:sp>
      <p:sp>
        <p:nvSpPr>
          <p:cNvPr id="564" name="Google Shape;564;p53"/>
          <p:cNvSpPr txBox="1"/>
          <p:nvPr/>
        </p:nvSpPr>
        <p:spPr>
          <a:xfrm>
            <a:off x="2640598" y="3902200"/>
            <a:ext cx="1222627" cy="676425"/>
          </a:xfrm>
          <a:prstGeom prst="wedgeRoundRectCallout">
            <a:avLst>
              <a:gd name="adj1" fmla="val 14801"/>
              <a:gd name="adj2" fmla="val -123874"/>
              <a:gd name="adj3" fmla="val 16667"/>
            </a:avLst>
          </a:prstGeom>
          <a:solidFill>
            <a:srgbClr val="FFFFFF"/>
          </a:solidFill>
          <a:ln>
            <a:noFill/>
          </a:ln>
          <a:effectLst>
            <a:outerShdw blurRad="50800" dist="38100" dir="2700000" algn="tl" rotWithShape="0">
              <a:prstClr val="black">
                <a:alpha val="40000"/>
              </a:prstClr>
            </a:outerShdw>
          </a:effectLst>
        </p:spPr>
        <p:txBody>
          <a:bodyPr spcFirstLastPara="1" wrap="square" lIns="0" tIns="0" rIns="0" bIns="0" anchor="t" anchorCtr="0">
            <a:noAutofit/>
          </a:bodyPr>
          <a:lstStyle/>
          <a:p>
            <a:pPr marL="0" lvl="0" indent="0" algn="l" rtl="0">
              <a:spcBef>
                <a:spcPts val="500"/>
              </a:spcBef>
              <a:spcAft>
                <a:spcPts val="0"/>
              </a:spcAft>
              <a:buNone/>
            </a:pPr>
            <a:r>
              <a:rPr lang="en" sz="1500" dirty="0"/>
              <a:t>Weakly focusing coil</a:t>
            </a:r>
            <a:endParaRPr sz="1500" dirty="0">
              <a:solidFill>
                <a:srgbClr val="000000"/>
              </a:solidFill>
            </a:endParaRPr>
          </a:p>
        </p:txBody>
      </p:sp>
      <p:sp>
        <p:nvSpPr>
          <p:cNvPr id="565" name="Google Shape;565;p53"/>
          <p:cNvSpPr txBox="1"/>
          <p:nvPr/>
        </p:nvSpPr>
        <p:spPr>
          <a:xfrm>
            <a:off x="4921807" y="2168661"/>
            <a:ext cx="958199" cy="607800"/>
          </a:xfrm>
          <a:prstGeom prst="wedgeRoundRectCallout">
            <a:avLst>
              <a:gd name="adj1" fmla="val 42680"/>
              <a:gd name="adj2" fmla="val 117384"/>
              <a:gd name="adj3" fmla="val 16667"/>
            </a:avLst>
          </a:prstGeom>
          <a:solidFill>
            <a:srgbClr val="FFFFFF"/>
          </a:solidFill>
          <a:ln>
            <a:noFill/>
          </a:ln>
          <a:effectLst>
            <a:outerShdw blurRad="50800" dist="38100" dir="2700000" algn="tl" rotWithShape="0">
              <a:prstClr val="black">
                <a:alpha val="40000"/>
              </a:prstClr>
            </a:outerShdw>
          </a:effectLst>
        </p:spPr>
        <p:txBody>
          <a:bodyPr spcFirstLastPara="1" wrap="square" lIns="0" tIns="0" rIns="0" bIns="0" anchor="t" anchorCtr="0">
            <a:noAutofit/>
          </a:bodyPr>
          <a:lstStyle/>
          <a:p>
            <a:pPr marL="0" lvl="0" indent="0" algn="l" rtl="0">
              <a:spcBef>
                <a:spcPts val="500"/>
              </a:spcBef>
              <a:spcAft>
                <a:spcPts val="0"/>
              </a:spcAft>
              <a:buNone/>
            </a:pPr>
            <a:r>
              <a:rPr lang="en" sz="1500" dirty="0"/>
              <a:t>Trigger detector</a:t>
            </a:r>
            <a:endParaRPr sz="1500" dirty="0">
              <a:solidFill>
                <a:srgbClr val="000000"/>
              </a:solidFill>
            </a:endParaRPr>
          </a:p>
        </p:txBody>
      </p:sp>
      <p:sp>
        <p:nvSpPr>
          <p:cNvPr id="566" name="Google Shape;566;p53"/>
          <p:cNvSpPr txBox="1"/>
          <p:nvPr/>
        </p:nvSpPr>
        <p:spPr>
          <a:xfrm>
            <a:off x="6386194" y="2265093"/>
            <a:ext cx="858900" cy="340911"/>
          </a:xfrm>
          <a:prstGeom prst="wedgeRoundRectCallout">
            <a:avLst>
              <a:gd name="adj1" fmla="val -85397"/>
              <a:gd name="adj2" fmla="val 232740"/>
              <a:gd name="adj3" fmla="val 16667"/>
            </a:avLst>
          </a:prstGeom>
          <a:solidFill>
            <a:srgbClr val="FFFFFF"/>
          </a:solidFill>
          <a:ln>
            <a:noFill/>
          </a:ln>
          <a:effectLst>
            <a:outerShdw blurRad="50800" dist="38100" dir="2700000" algn="tl" rotWithShape="0">
              <a:prstClr val="black">
                <a:alpha val="40000"/>
              </a:prstClr>
            </a:outerShdw>
          </a:effectLst>
        </p:spPr>
        <p:txBody>
          <a:bodyPr spcFirstLastPara="1" wrap="square" lIns="0" tIns="0" rIns="0" bIns="0" anchor="t" anchorCtr="0">
            <a:noAutofit/>
          </a:bodyPr>
          <a:lstStyle/>
          <a:p>
            <a:pPr marL="0" lvl="0" indent="0" algn="l" rtl="0">
              <a:spcBef>
                <a:spcPts val="500"/>
              </a:spcBef>
              <a:spcAft>
                <a:spcPts val="0"/>
              </a:spcAft>
              <a:buNone/>
            </a:pPr>
            <a:r>
              <a:rPr lang="en" sz="1500" dirty="0"/>
              <a:t>SC tubes</a:t>
            </a:r>
            <a:endParaRPr sz="1500" dirty="0">
              <a:solidFill>
                <a:srgbClr val="000000"/>
              </a:solidFill>
            </a:endParaRPr>
          </a:p>
        </p:txBody>
      </p:sp>
      <p:sp>
        <p:nvSpPr>
          <p:cNvPr id="567" name="Google Shape;567;p53"/>
          <p:cNvSpPr txBox="1"/>
          <p:nvPr/>
        </p:nvSpPr>
        <p:spPr>
          <a:xfrm>
            <a:off x="5583250" y="4208924"/>
            <a:ext cx="1076099" cy="607800"/>
          </a:xfrm>
          <a:prstGeom prst="wedgeRoundRectCallout">
            <a:avLst>
              <a:gd name="adj1" fmla="val 162270"/>
              <a:gd name="adj2" fmla="val -120324"/>
              <a:gd name="adj3" fmla="val 16667"/>
            </a:avLst>
          </a:prstGeom>
          <a:solidFill>
            <a:srgbClr val="FFFFFF"/>
          </a:solidFill>
          <a:ln>
            <a:noFill/>
          </a:ln>
          <a:effectLst>
            <a:outerShdw blurRad="50800" dist="38100" dir="2700000" algn="tl" rotWithShape="0">
              <a:prstClr val="black">
                <a:alpha val="40000"/>
              </a:prstClr>
            </a:outerShdw>
          </a:effectLst>
        </p:spPr>
        <p:txBody>
          <a:bodyPr spcFirstLastPara="1" wrap="square" lIns="0" tIns="0" rIns="0" bIns="0" anchor="t" anchorCtr="0">
            <a:noAutofit/>
          </a:bodyPr>
          <a:lstStyle/>
          <a:p>
            <a:pPr marL="0" lvl="0" indent="0" algn="l" rtl="0">
              <a:spcBef>
                <a:spcPts val="500"/>
              </a:spcBef>
              <a:spcAft>
                <a:spcPts val="0"/>
              </a:spcAft>
              <a:buNone/>
            </a:pPr>
            <a:r>
              <a:rPr lang="en" sz="1500" dirty="0"/>
              <a:t>Magnetic steel tubes</a:t>
            </a:r>
            <a:endParaRPr sz="1500" dirty="0">
              <a:solidFill>
                <a:srgbClr val="000000"/>
              </a:solidFill>
            </a:endParaRPr>
          </a:p>
        </p:txBody>
      </p:sp>
      <p:sp>
        <p:nvSpPr>
          <p:cNvPr id="574" name="Google Shape;574;p53"/>
          <p:cNvSpPr txBox="1"/>
          <p:nvPr/>
        </p:nvSpPr>
        <p:spPr>
          <a:xfrm>
            <a:off x="1682399" y="1623975"/>
            <a:ext cx="958199" cy="561475"/>
          </a:xfrm>
          <a:prstGeom prst="wedgeRoundRectCallout">
            <a:avLst>
              <a:gd name="adj1" fmla="val 146989"/>
              <a:gd name="adj2" fmla="val 269988"/>
              <a:gd name="adj3" fmla="val 16667"/>
            </a:avLst>
          </a:prstGeom>
          <a:solidFill>
            <a:srgbClr val="FFFFFF"/>
          </a:solidFill>
          <a:ln>
            <a:noFill/>
          </a:ln>
          <a:effectLst>
            <a:outerShdw blurRad="50800" dist="38100" dir="2700000" algn="tl" rotWithShape="0">
              <a:prstClr val="black">
                <a:alpha val="40000"/>
              </a:prstClr>
            </a:outerShdw>
          </a:effectLst>
        </p:spPr>
        <p:txBody>
          <a:bodyPr spcFirstLastPara="1" wrap="square" lIns="0" tIns="0" rIns="0" bIns="0" anchor="t" anchorCtr="0">
            <a:noAutofit/>
          </a:bodyPr>
          <a:lstStyle/>
          <a:p>
            <a:pPr marL="0" lvl="0" indent="0" algn="l" rtl="0">
              <a:spcBef>
                <a:spcPts val="500"/>
              </a:spcBef>
              <a:spcAft>
                <a:spcPts val="0"/>
              </a:spcAft>
              <a:buNone/>
            </a:pPr>
            <a:r>
              <a:rPr lang="en" sz="1500" dirty="0"/>
              <a:t>Magnetic kicker</a:t>
            </a:r>
            <a:endParaRPr sz="1500" dirty="0">
              <a:solidFill>
                <a:srgbClr val="000000"/>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712F6A2-005A-8611-2B32-6456FB591F54}"/>
              </a:ext>
            </a:extLst>
          </p:cNvPr>
          <p:cNvSpPr>
            <a:spLocks noGrp="1"/>
          </p:cNvSpPr>
          <p:nvPr>
            <p:ph type="dt" sz="half" idx="10"/>
          </p:nvPr>
        </p:nvSpPr>
        <p:spPr/>
        <p:txBody>
          <a:bodyPr/>
          <a:lstStyle/>
          <a:p>
            <a:pPr marL="0" marR="0" lvl="0" indent="0" algn="r" defTabSz="914400" rtl="0" eaLnBrk="0" fontAlgn="base" latinLnBrk="0" hangingPunct="0">
              <a:lnSpc>
                <a:spcPct val="100000"/>
              </a:lnSpc>
              <a:spcBef>
                <a:spcPct val="50000"/>
              </a:spcBef>
              <a:spcAft>
                <a:spcPct val="0"/>
              </a:spcAft>
              <a:buClrTx/>
              <a:buSzTx/>
              <a:buFontTx/>
              <a:buNone/>
              <a:tabLst/>
              <a:defRPr/>
            </a:pPr>
            <a:fld id="{6D7735F2-E457-4365-A986-3C3E57C02FC8}" type="datetime1">
              <a:rPr kumimoji="0" lang="de-CH" sz="1000" b="0" i="0" u="none" strike="noStrike" kern="1200" cap="none" spc="0" normalizeH="0" baseline="0" noProof="0" smtClean="0">
                <a:ln>
                  <a:noFill/>
                </a:ln>
                <a:solidFill>
                  <a:srgbClr val="FFFFFF"/>
                </a:solidFill>
                <a:effectLst/>
                <a:uLnTx/>
                <a:uFillTx/>
                <a:latin typeface="Arial" charset="0"/>
                <a:cs typeface="Arial" charset="0"/>
              </a:rPr>
              <a:pPr marL="0" marR="0" lvl="0" indent="0" algn="r" defTabSz="914400" rtl="0" eaLnBrk="0" fontAlgn="base" latinLnBrk="0" hangingPunct="0">
                <a:lnSpc>
                  <a:spcPct val="100000"/>
                </a:lnSpc>
                <a:spcBef>
                  <a:spcPct val="50000"/>
                </a:spcBef>
                <a:spcAft>
                  <a:spcPct val="0"/>
                </a:spcAft>
                <a:buClrTx/>
                <a:buSzTx/>
                <a:buFontTx/>
                <a:buNone/>
                <a:tabLst/>
                <a:defRPr/>
              </a:pPr>
              <a:t>27.01.2025</a:t>
            </a:fld>
            <a:endParaRPr kumimoji="0" lang="de-CH" sz="1000" b="0" i="0" u="none" strike="noStrike" kern="1200" cap="none" spc="0" normalizeH="0" baseline="0" noProof="0" dirty="0">
              <a:ln>
                <a:noFill/>
              </a:ln>
              <a:solidFill>
                <a:srgbClr val="FFFFFF"/>
              </a:solidFill>
              <a:effectLst/>
              <a:uLnTx/>
              <a:uFillTx/>
              <a:latin typeface="Arial" charset="0"/>
              <a:cs typeface="Arial" charset="0"/>
            </a:endParaRPr>
          </a:p>
        </p:txBody>
      </p:sp>
      <p:sp>
        <p:nvSpPr>
          <p:cNvPr id="3" name="Fußzeilenplatzhalter 2">
            <a:extLst>
              <a:ext uri="{FF2B5EF4-FFF2-40B4-BE49-F238E27FC236}">
                <a16:creationId xmlns:a16="http://schemas.microsoft.com/office/drawing/2014/main" id="{43D4A4E4-0109-076C-E148-59553C9B1B72}"/>
              </a:ext>
            </a:extLst>
          </p:cNvPr>
          <p:cNvSpPr>
            <a:spLocks noGrp="1"/>
          </p:cNvSpPr>
          <p:nvPr>
            <p:ph type="ftr" sz="quarter" idx="11"/>
          </p:nvPr>
        </p:nvSpPr>
        <p:spPr/>
        <p:txBody>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000" b="0" i="0" u="none" strike="noStrike" kern="1200" cap="none" spc="0" normalizeH="0" baseline="0" noProof="0">
                <a:ln>
                  <a:noFill/>
                </a:ln>
                <a:solidFill>
                  <a:srgbClr val="FFFFFF"/>
                </a:solidFill>
                <a:effectLst/>
                <a:uLnTx/>
                <a:uFillTx/>
                <a:latin typeface="Arial" charset="0"/>
                <a:cs typeface="Arial" charset="0"/>
              </a:rPr>
              <a:t>PSI Center for Neutron and Muon Sciences</a:t>
            </a:r>
            <a:endParaRPr kumimoji="0" lang="de-CH" sz="1000" b="0" i="0" u="none" strike="noStrike" kern="1200" cap="none" spc="0" normalizeH="0" baseline="0" noProof="0" dirty="0">
              <a:ln>
                <a:noFill/>
              </a:ln>
              <a:solidFill>
                <a:srgbClr val="FFFFFF"/>
              </a:solidFill>
              <a:effectLst/>
              <a:uLnTx/>
              <a:uFillTx/>
              <a:latin typeface="Arial" charset="0"/>
              <a:cs typeface="Arial" charset="0"/>
            </a:endParaRPr>
          </a:p>
        </p:txBody>
      </p:sp>
      <p:sp>
        <p:nvSpPr>
          <p:cNvPr id="4" name="Foliennummernplatzhalter 3">
            <a:extLst>
              <a:ext uri="{FF2B5EF4-FFF2-40B4-BE49-F238E27FC236}">
                <a16:creationId xmlns:a16="http://schemas.microsoft.com/office/drawing/2014/main" id="{A2D2F161-58E4-C46C-77D5-0AC495BCABA2}"/>
              </a:ext>
            </a:extLst>
          </p:cNvPr>
          <p:cNvSpPr>
            <a:spLocks noGrp="1"/>
          </p:cNvSpPr>
          <p:nvPr>
            <p:ph type="sldNum" sz="quarter" idx="12"/>
          </p:nvPr>
        </p:nvSpPr>
        <p:spPr/>
        <p:txBody>
          <a:bodyPr/>
          <a:lstStyle/>
          <a:p>
            <a:pPr marL="0" marR="0" lvl="0" indent="0" algn="l" defTabSz="914400" rtl="0" eaLnBrk="0" fontAlgn="base" latinLnBrk="0" hangingPunct="0">
              <a:lnSpc>
                <a:spcPct val="100000"/>
              </a:lnSpc>
              <a:spcBef>
                <a:spcPct val="50000"/>
              </a:spcBef>
              <a:spcAft>
                <a:spcPct val="0"/>
              </a:spcAft>
              <a:buClrTx/>
              <a:buSzTx/>
              <a:buFontTx/>
              <a:buNone/>
              <a:tabLst/>
              <a:defRPr/>
            </a:pPr>
            <a:fld id="{442AD375-037F-43D0-B059-5172DA06796A}" type="slidenum">
              <a:rPr kumimoji="0" lang="de-CH" sz="1000" b="0" i="0" u="none" strike="noStrike" kern="1200" cap="none" spc="0" normalizeH="0" baseline="0" noProof="0" smtClean="0">
                <a:ln>
                  <a:noFill/>
                </a:ln>
                <a:solidFill>
                  <a:srgbClr val="FFFFFF"/>
                </a:solidFill>
                <a:effectLst/>
                <a:uLnTx/>
                <a:uFillTx/>
                <a:latin typeface="Arial" charset="0"/>
                <a:cs typeface="Arial" charset="0"/>
              </a:rPr>
              <a:pPr marL="0" marR="0" lvl="0" indent="0" algn="l" defTabSz="914400" rtl="0" eaLnBrk="0" fontAlgn="base" latinLnBrk="0" hangingPunct="0">
                <a:lnSpc>
                  <a:spcPct val="100000"/>
                </a:lnSpc>
                <a:spcBef>
                  <a:spcPct val="50000"/>
                </a:spcBef>
                <a:spcAft>
                  <a:spcPct val="0"/>
                </a:spcAft>
                <a:buClrTx/>
                <a:buSzTx/>
                <a:buFontTx/>
                <a:buNone/>
                <a:tabLst/>
                <a:defRPr/>
              </a:pPr>
              <a:t>15</a:t>
            </a:fld>
            <a:endParaRPr kumimoji="0" lang="de-CH" sz="1000" b="0" i="0" u="none" strike="noStrike" kern="1200" cap="none" spc="0" normalizeH="0" baseline="0" noProof="0" dirty="0">
              <a:ln>
                <a:noFill/>
              </a:ln>
              <a:solidFill>
                <a:srgbClr val="FFFFFF"/>
              </a:solidFill>
              <a:effectLst/>
              <a:uLnTx/>
              <a:uFillTx/>
              <a:latin typeface="Arial" charset="0"/>
              <a:cs typeface="Arial" charset="0"/>
            </a:endParaRPr>
          </a:p>
        </p:txBody>
      </p:sp>
      <p:sp>
        <p:nvSpPr>
          <p:cNvPr id="5" name="Textplatzhalter 4">
            <a:extLst>
              <a:ext uri="{FF2B5EF4-FFF2-40B4-BE49-F238E27FC236}">
                <a16:creationId xmlns:a16="http://schemas.microsoft.com/office/drawing/2014/main" id="{7B92D963-65C5-93CB-4161-3F876AAA243F}"/>
              </a:ext>
            </a:extLst>
          </p:cNvPr>
          <p:cNvSpPr>
            <a:spLocks noGrp="1"/>
          </p:cNvSpPr>
          <p:nvPr>
            <p:ph type="body" sz="quarter" idx="13"/>
          </p:nvPr>
        </p:nvSpPr>
        <p:spPr>
          <a:xfrm>
            <a:off x="521494" y="969065"/>
            <a:ext cx="7074842" cy="3546977"/>
          </a:xfrm>
        </p:spPr>
        <p:txBody>
          <a:bodyPr/>
          <a:lstStyle/>
          <a:p>
            <a:pPr marL="0" indent="0">
              <a:buNone/>
            </a:pPr>
            <a:r>
              <a:rPr lang="en-US" dirty="0"/>
              <a:t>Introduction &amp; Motivation</a:t>
            </a:r>
          </a:p>
          <a:p>
            <a:pPr marL="0" indent="0">
              <a:buNone/>
            </a:pPr>
            <a:r>
              <a:rPr lang="en-US" dirty="0">
                <a:latin typeface="Humanst521 BT" panose="020B0602020204020204" pitchFamily="34" charset="0"/>
              </a:rPr>
              <a:t>Collaboration Overview</a:t>
            </a:r>
          </a:p>
          <a:p>
            <a:pPr marL="0" indent="0">
              <a:buNone/>
            </a:pPr>
            <a:endParaRPr lang="en-US" dirty="0">
              <a:latin typeface="Humanst521 BT" panose="020B0602020204020204" pitchFamily="34" charset="0"/>
            </a:endParaRPr>
          </a:p>
          <a:p>
            <a:pPr marL="0" indent="0">
              <a:buNone/>
            </a:pPr>
            <a:r>
              <a:rPr lang="en-US" dirty="0"/>
              <a:t>Schedule and Beam Time Request</a:t>
            </a:r>
            <a:endParaRPr lang="en-GB" noProof="0" dirty="0"/>
          </a:p>
        </p:txBody>
      </p:sp>
    </p:spTree>
    <p:extLst>
      <p:ext uri="{BB962C8B-B14F-4D97-AF65-F5344CB8AC3E}">
        <p14:creationId xmlns:p14="http://schemas.microsoft.com/office/powerpoint/2010/main" val="25615082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911565" y="850106"/>
            <a:ext cx="3236119" cy="928688"/>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r>
              <a:rPr lang="en-US" sz="1500" b="1" dirty="0">
                <a:solidFill>
                  <a:prstClr val="black"/>
                </a:solidFill>
                <a:latin typeface="Calibri" panose="020F0502020204030204"/>
              </a:rPr>
              <a:t>Collaboration board</a:t>
            </a:r>
            <a:br>
              <a:rPr lang="en-US" sz="1350" dirty="0">
                <a:solidFill>
                  <a:prstClr val="black"/>
                </a:solidFill>
                <a:latin typeface="Calibri" panose="020F0502020204030204"/>
              </a:rPr>
            </a:br>
            <a:r>
              <a:rPr lang="en-US" sz="1200" dirty="0">
                <a:solidFill>
                  <a:prstClr val="black"/>
                </a:solidFill>
                <a:latin typeface="Calibri" panose="020F0502020204030204"/>
              </a:rPr>
              <a:t>(one representative per institution;</a:t>
            </a:r>
            <a:br>
              <a:rPr lang="en-US" sz="1200" dirty="0">
                <a:solidFill>
                  <a:prstClr val="black"/>
                </a:solidFill>
                <a:latin typeface="Calibri" panose="020F0502020204030204"/>
              </a:rPr>
            </a:br>
            <a:r>
              <a:rPr lang="en-US" sz="1200" dirty="0">
                <a:solidFill>
                  <a:prstClr val="black"/>
                </a:solidFill>
                <a:latin typeface="Calibri" panose="020F0502020204030204"/>
              </a:rPr>
              <a:t>takes decisions on organization, structure, and strategy, chaired by elected member)</a:t>
            </a:r>
          </a:p>
        </p:txBody>
      </p:sp>
      <p:sp>
        <p:nvSpPr>
          <p:cNvPr id="7" name="Rectangle 6"/>
          <p:cNvSpPr/>
          <p:nvPr/>
        </p:nvSpPr>
        <p:spPr>
          <a:xfrm>
            <a:off x="117690" y="850106"/>
            <a:ext cx="2100263" cy="642938"/>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r>
              <a:rPr lang="en-US" sz="1500" dirty="0">
                <a:solidFill>
                  <a:prstClr val="black"/>
                </a:solidFill>
                <a:latin typeface="Calibri" panose="020F0502020204030204"/>
              </a:rPr>
              <a:t>CHRISP (PSI)</a:t>
            </a:r>
            <a:br>
              <a:rPr lang="en-US" sz="1500" dirty="0">
                <a:solidFill>
                  <a:prstClr val="black"/>
                </a:solidFill>
                <a:latin typeface="Calibri" panose="020F0502020204030204"/>
              </a:rPr>
            </a:br>
            <a:r>
              <a:rPr lang="en-US" sz="1500" dirty="0">
                <a:solidFill>
                  <a:prstClr val="black"/>
                </a:solidFill>
                <a:latin typeface="Calibri" panose="020F0502020204030204"/>
              </a:rPr>
              <a:t>Science council</a:t>
            </a:r>
          </a:p>
        </p:txBody>
      </p:sp>
      <p:sp>
        <p:nvSpPr>
          <p:cNvPr id="8" name="Rectangle 7"/>
          <p:cNvSpPr/>
          <p:nvPr/>
        </p:nvSpPr>
        <p:spPr>
          <a:xfrm>
            <a:off x="6854609" y="729091"/>
            <a:ext cx="2161162" cy="763953"/>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r>
              <a:rPr lang="en-US" sz="1350" dirty="0">
                <a:solidFill>
                  <a:prstClr val="black"/>
                </a:solidFill>
                <a:latin typeface="Calibri" panose="020F0502020204030204"/>
              </a:rPr>
              <a:t>Two </a:t>
            </a:r>
            <a:r>
              <a:rPr lang="en-US" sz="1350" b="1" dirty="0">
                <a:solidFill>
                  <a:prstClr val="black"/>
                </a:solidFill>
                <a:latin typeface="Calibri" panose="020F0502020204030204"/>
              </a:rPr>
              <a:t>Co-Spokespersons</a:t>
            </a:r>
            <a:br>
              <a:rPr lang="en-US" sz="1350" b="1" dirty="0">
                <a:solidFill>
                  <a:prstClr val="black"/>
                </a:solidFill>
                <a:latin typeface="Calibri" panose="020F0502020204030204"/>
              </a:rPr>
            </a:br>
            <a:r>
              <a:rPr lang="en-US" sz="1200" dirty="0">
                <a:solidFill>
                  <a:prstClr val="black"/>
                </a:solidFill>
                <a:latin typeface="Calibri" panose="020F0502020204030204"/>
              </a:rPr>
              <a:t>(One from PSI)</a:t>
            </a:r>
            <a:br>
              <a:rPr lang="en-US" sz="1200" dirty="0">
                <a:solidFill>
                  <a:prstClr val="black"/>
                </a:solidFill>
                <a:latin typeface="Calibri" panose="020F0502020204030204"/>
              </a:rPr>
            </a:br>
            <a:r>
              <a:rPr lang="en-US" sz="1200" dirty="0">
                <a:solidFill>
                  <a:prstClr val="black"/>
                </a:solidFill>
                <a:latin typeface="Calibri" panose="020F0502020204030204"/>
              </a:rPr>
              <a:t>Representation of collaboration </a:t>
            </a:r>
            <a:endParaRPr lang="en-US" sz="1350" dirty="0">
              <a:solidFill>
                <a:prstClr val="black"/>
              </a:solidFill>
              <a:latin typeface="Calibri" panose="020F0502020204030204"/>
            </a:endParaRPr>
          </a:p>
        </p:txBody>
      </p:sp>
      <p:grpSp>
        <p:nvGrpSpPr>
          <p:cNvPr id="9" name="Group 8"/>
          <p:cNvGrpSpPr/>
          <p:nvPr/>
        </p:nvGrpSpPr>
        <p:grpSpPr>
          <a:xfrm>
            <a:off x="117690" y="1687575"/>
            <a:ext cx="909108" cy="454554"/>
            <a:chOff x="1443" y="406289"/>
            <a:chExt cx="1212144" cy="606072"/>
          </a:xfrm>
        </p:grpSpPr>
        <p:sp>
          <p:nvSpPr>
            <p:cNvPr id="31" name="Rounded Rectangle 30"/>
            <p:cNvSpPr/>
            <p:nvPr/>
          </p:nvSpPr>
          <p:spPr>
            <a:xfrm>
              <a:off x="1443"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2" name="Rounded Rectangle 4"/>
            <p:cNvSpPr txBox="1"/>
            <p:nvPr/>
          </p:nvSpPr>
          <p:spPr>
            <a:xfrm>
              <a:off x="19194"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718" tIns="17145" rIns="25718"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Magnetic fields</a:t>
              </a:r>
            </a:p>
          </p:txBody>
        </p:sp>
      </p:grpSp>
      <p:grpSp>
        <p:nvGrpSpPr>
          <p:cNvPr id="10" name="Group 9"/>
          <p:cNvGrpSpPr/>
          <p:nvPr/>
        </p:nvGrpSpPr>
        <p:grpSpPr>
          <a:xfrm>
            <a:off x="117158" y="2511449"/>
            <a:ext cx="909108" cy="454554"/>
            <a:chOff x="1516624" y="406289"/>
            <a:chExt cx="1212144" cy="606072"/>
          </a:xfrm>
        </p:grpSpPr>
        <p:sp>
          <p:nvSpPr>
            <p:cNvPr id="29" name="Rounded Rectangle 28"/>
            <p:cNvSpPr/>
            <p:nvPr/>
          </p:nvSpPr>
          <p:spPr>
            <a:xfrm>
              <a:off x="1516624"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30" name="Rounded Rectangle 6"/>
            <p:cNvSpPr txBox="1"/>
            <p:nvPr/>
          </p:nvSpPr>
          <p:spPr>
            <a:xfrm>
              <a:off x="1534375"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718" tIns="17145" rIns="25718"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Electric field</a:t>
              </a:r>
            </a:p>
          </p:txBody>
        </p:sp>
      </p:grpSp>
      <p:grpSp>
        <p:nvGrpSpPr>
          <p:cNvPr id="11" name="Group 10"/>
          <p:cNvGrpSpPr/>
          <p:nvPr/>
        </p:nvGrpSpPr>
        <p:grpSpPr>
          <a:xfrm>
            <a:off x="127653" y="3493763"/>
            <a:ext cx="909108" cy="454554"/>
            <a:chOff x="3031805" y="406289"/>
            <a:chExt cx="1212144" cy="606072"/>
          </a:xfrm>
        </p:grpSpPr>
        <p:sp>
          <p:nvSpPr>
            <p:cNvPr id="27" name="Rounded Rectangle 26"/>
            <p:cNvSpPr/>
            <p:nvPr/>
          </p:nvSpPr>
          <p:spPr>
            <a:xfrm>
              <a:off x="3031805"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8" name="Rounded Rectangle 8"/>
            <p:cNvSpPr txBox="1"/>
            <p:nvPr/>
          </p:nvSpPr>
          <p:spPr>
            <a:xfrm>
              <a:off x="3049556"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500" tIns="17145" rIns="13500"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Mechanics </a:t>
              </a:r>
            </a:p>
          </p:txBody>
        </p:sp>
      </p:grpSp>
      <p:grpSp>
        <p:nvGrpSpPr>
          <p:cNvPr id="12" name="Group 11"/>
          <p:cNvGrpSpPr/>
          <p:nvPr/>
        </p:nvGrpSpPr>
        <p:grpSpPr>
          <a:xfrm>
            <a:off x="2389971" y="3493763"/>
            <a:ext cx="909108" cy="454554"/>
            <a:chOff x="4546986" y="406289"/>
            <a:chExt cx="1212144" cy="606072"/>
          </a:xfrm>
        </p:grpSpPr>
        <p:sp>
          <p:nvSpPr>
            <p:cNvPr id="25" name="Rounded Rectangle 24"/>
            <p:cNvSpPr/>
            <p:nvPr/>
          </p:nvSpPr>
          <p:spPr>
            <a:xfrm>
              <a:off x="4546986"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6" name="Rounded Rectangle 10"/>
            <p:cNvSpPr txBox="1"/>
            <p:nvPr/>
          </p:nvSpPr>
          <p:spPr>
            <a:xfrm>
              <a:off x="4564737"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718" tIns="17145" rIns="25718"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Muon </a:t>
              </a:r>
              <a:br>
                <a:rPr lang="en-US" sz="1350" dirty="0">
                  <a:solidFill>
                    <a:prstClr val="white"/>
                  </a:solidFill>
                  <a:latin typeface="Calibri" panose="020F0502020204030204"/>
                </a:rPr>
              </a:br>
              <a:r>
                <a:rPr lang="en-US" sz="1350" dirty="0">
                  <a:solidFill>
                    <a:prstClr val="white"/>
                  </a:solidFill>
                  <a:latin typeface="Calibri" panose="020F0502020204030204"/>
                </a:rPr>
                <a:t>detection</a:t>
              </a:r>
            </a:p>
          </p:txBody>
        </p:sp>
      </p:grpSp>
      <p:grpSp>
        <p:nvGrpSpPr>
          <p:cNvPr id="13" name="Group 12"/>
          <p:cNvGrpSpPr/>
          <p:nvPr/>
        </p:nvGrpSpPr>
        <p:grpSpPr>
          <a:xfrm>
            <a:off x="4652289" y="3493763"/>
            <a:ext cx="909108" cy="454554"/>
            <a:chOff x="6062167" y="406289"/>
            <a:chExt cx="1212144" cy="606072"/>
          </a:xfrm>
        </p:grpSpPr>
        <p:sp>
          <p:nvSpPr>
            <p:cNvPr id="23" name="Rounded Rectangle 22"/>
            <p:cNvSpPr/>
            <p:nvPr/>
          </p:nvSpPr>
          <p:spPr>
            <a:xfrm>
              <a:off x="6062167"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4" name="Rounded Rectangle 12"/>
            <p:cNvSpPr txBox="1"/>
            <p:nvPr/>
          </p:nvSpPr>
          <p:spPr>
            <a:xfrm>
              <a:off x="6079918"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718" tIns="17145" rIns="25718"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Positron detection</a:t>
              </a:r>
            </a:p>
          </p:txBody>
        </p:sp>
      </p:grpSp>
      <p:grpSp>
        <p:nvGrpSpPr>
          <p:cNvPr id="14" name="Group 13"/>
          <p:cNvGrpSpPr/>
          <p:nvPr/>
        </p:nvGrpSpPr>
        <p:grpSpPr>
          <a:xfrm>
            <a:off x="5783448" y="3493763"/>
            <a:ext cx="909108" cy="454554"/>
            <a:chOff x="7577348" y="406289"/>
            <a:chExt cx="1212144" cy="606072"/>
          </a:xfrm>
        </p:grpSpPr>
        <p:sp>
          <p:nvSpPr>
            <p:cNvPr id="21" name="Rounded Rectangle 20"/>
            <p:cNvSpPr/>
            <p:nvPr/>
          </p:nvSpPr>
          <p:spPr>
            <a:xfrm>
              <a:off x="7577348"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2" name="Rounded Rectangle 14"/>
            <p:cNvSpPr txBox="1"/>
            <p:nvPr/>
          </p:nvSpPr>
          <p:spPr>
            <a:xfrm>
              <a:off x="7595099"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718" tIns="17145" rIns="25718"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Beam line</a:t>
              </a:r>
            </a:p>
          </p:txBody>
        </p:sp>
      </p:grpSp>
      <p:grpSp>
        <p:nvGrpSpPr>
          <p:cNvPr id="15" name="Group 14"/>
          <p:cNvGrpSpPr/>
          <p:nvPr/>
        </p:nvGrpSpPr>
        <p:grpSpPr>
          <a:xfrm>
            <a:off x="6914607" y="3493763"/>
            <a:ext cx="909108" cy="454554"/>
            <a:chOff x="9092529" y="406289"/>
            <a:chExt cx="1212144" cy="606072"/>
          </a:xfrm>
        </p:grpSpPr>
        <p:sp>
          <p:nvSpPr>
            <p:cNvPr id="19" name="Rounded Rectangle 18"/>
            <p:cNvSpPr/>
            <p:nvPr/>
          </p:nvSpPr>
          <p:spPr>
            <a:xfrm>
              <a:off x="9092529"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20" name="Rounded Rectangle 16"/>
            <p:cNvSpPr txBox="1"/>
            <p:nvPr/>
          </p:nvSpPr>
          <p:spPr>
            <a:xfrm>
              <a:off x="9110280"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718" tIns="17145" rIns="25718"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DAQ</a:t>
              </a:r>
            </a:p>
          </p:txBody>
        </p:sp>
      </p:grpSp>
      <p:grpSp>
        <p:nvGrpSpPr>
          <p:cNvPr id="16" name="Group 15"/>
          <p:cNvGrpSpPr/>
          <p:nvPr/>
        </p:nvGrpSpPr>
        <p:grpSpPr>
          <a:xfrm>
            <a:off x="8038817" y="1987157"/>
            <a:ext cx="909108" cy="454554"/>
            <a:chOff x="10607710" y="406289"/>
            <a:chExt cx="1212144" cy="606072"/>
          </a:xfrm>
        </p:grpSpPr>
        <p:sp>
          <p:nvSpPr>
            <p:cNvPr id="17" name="Rounded Rectangle 16"/>
            <p:cNvSpPr/>
            <p:nvPr/>
          </p:nvSpPr>
          <p:spPr>
            <a:xfrm>
              <a:off x="10607710"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8" name="Rounded Rectangle 18"/>
            <p:cNvSpPr txBox="1"/>
            <p:nvPr/>
          </p:nvSpPr>
          <p:spPr>
            <a:xfrm>
              <a:off x="10625461"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718" tIns="17145" rIns="25718"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Numerical</a:t>
              </a:r>
              <a:br>
                <a:rPr lang="en-US" sz="1350" dirty="0">
                  <a:solidFill>
                    <a:prstClr val="white"/>
                  </a:solidFill>
                  <a:latin typeface="Calibri" panose="020F0502020204030204"/>
                </a:rPr>
              </a:br>
              <a:r>
                <a:rPr lang="en-US" sz="1350" dirty="0">
                  <a:solidFill>
                    <a:prstClr val="white"/>
                  </a:solidFill>
                  <a:latin typeface="Calibri" panose="020F0502020204030204"/>
                </a:rPr>
                <a:t>methods</a:t>
              </a:r>
            </a:p>
          </p:txBody>
        </p:sp>
      </p:grpSp>
      <p:sp>
        <p:nvSpPr>
          <p:cNvPr id="91" name="Rectangle 90"/>
          <p:cNvSpPr/>
          <p:nvPr/>
        </p:nvSpPr>
        <p:spPr>
          <a:xfrm>
            <a:off x="4618881" y="2619428"/>
            <a:ext cx="1765735" cy="221456"/>
          </a:xfrm>
          <a:prstGeom prst="rect">
            <a:avLst/>
          </a:prstGeom>
          <a:solidFill>
            <a:schemeClr val="bg1"/>
          </a:solidFill>
          <a:ln w="28575"/>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eaLnBrk="1" fontAlgn="auto" hangingPunct="1">
              <a:spcBef>
                <a:spcPts val="0"/>
              </a:spcBef>
              <a:spcAft>
                <a:spcPts val="0"/>
              </a:spcAft>
            </a:pPr>
            <a:r>
              <a:rPr lang="en-US" sz="1350" dirty="0">
                <a:solidFill>
                  <a:prstClr val="black"/>
                </a:solidFill>
                <a:latin typeface="Calibri" panose="020F0502020204030204"/>
              </a:rPr>
              <a:t>Task managers</a:t>
            </a:r>
          </a:p>
        </p:txBody>
      </p:sp>
      <p:cxnSp>
        <p:nvCxnSpPr>
          <p:cNvPr id="93" name="Elbow Connector 92"/>
          <p:cNvCxnSpPr>
            <a:cxnSpLocks/>
            <a:stCxn id="5" idx="3"/>
            <a:endCxn id="8" idx="1"/>
          </p:cNvCxnSpPr>
          <p:nvPr/>
        </p:nvCxnSpPr>
        <p:spPr>
          <a:xfrm flipV="1">
            <a:off x="6147684" y="1111068"/>
            <a:ext cx="706925" cy="203382"/>
          </a:xfrm>
          <a:prstGeom prst="bentConnector3">
            <a:avLst/>
          </a:prstGeom>
          <a:ln w="952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6299691" y="1270597"/>
            <a:ext cx="579597" cy="276999"/>
          </a:xfrm>
          <a:prstGeom prst="rect">
            <a:avLst/>
          </a:prstGeom>
          <a:noFill/>
        </p:spPr>
        <p:txBody>
          <a:bodyPr wrap="square" rtlCol="0">
            <a:spAutoFit/>
          </a:bodyPr>
          <a:lstStyle/>
          <a:p>
            <a:pPr defTabSz="685800" eaLnBrk="1" fontAlgn="auto" hangingPunct="1">
              <a:spcBef>
                <a:spcPts val="0"/>
              </a:spcBef>
              <a:spcAft>
                <a:spcPts val="0"/>
              </a:spcAft>
            </a:pPr>
            <a:r>
              <a:rPr lang="en-US" sz="1200" dirty="0">
                <a:solidFill>
                  <a:prstClr val="black"/>
                </a:solidFill>
                <a:latin typeface="Calibri" panose="020F0502020204030204"/>
                <a:ea typeface="+mn-ea"/>
                <a:cs typeface="+mn-cs"/>
              </a:rPr>
              <a:t>elects</a:t>
            </a:r>
          </a:p>
        </p:txBody>
      </p:sp>
      <p:cxnSp>
        <p:nvCxnSpPr>
          <p:cNvPr id="95" name="Elbow Connector 94"/>
          <p:cNvCxnSpPr>
            <a:stCxn id="5" idx="1"/>
            <a:endCxn id="7" idx="3"/>
          </p:cNvCxnSpPr>
          <p:nvPr/>
        </p:nvCxnSpPr>
        <p:spPr>
          <a:xfrm rot="10800000">
            <a:off x="2217953" y="1171575"/>
            <a:ext cx="693612" cy="142875"/>
          </a:xfrm>
          <a:prstGeom prst="bentConnector3">
            <a:avLst>
              <a:gd name="adj1" fmla="val 50000"/>
            </a:avLst>
          </a:prstGeom>
          <a:ln w="952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98" name="TextBox 97"/>
          <p:cNvSpPr txBox="1"/>
          <p:nvPr/>
        </p:nvSpPr>
        <p:spPr>
          <a:xfrm>
            <a:off x="2251592" y="751984"/>
            <a:ext cx="734047" cy="461665"/>
          </a:xfrm>
          <a:prstGeom prst="rect">
            <a:avLst/>
          </a:prstGeom>
          <a:noFill/>
        </p:spPr>
        <p:txBody>
          <a:bodyPr wrap="none" rtlCol="0">
            <a:spAutoFit/>
          </a:bodyPr>
          <a:lstStyle/>
          <a:p>
            <a:pPr defTabSz="685800" eaLnBrk="1" fontAlgn="auto" hangingPunct="1">
              <a:spcBef>
                <a:spcPts val="0"/>
              </a:spcBef>
              <a:spcAft>
                <a:spcPts val="0"/>
              </a:spcAft>
            </a:pPr>
            <a:r>
              <a:rPr lang="en-US" sz="1200" dirty="0">
                <a:solidFill>
                  <a:prstClr val="black"/>
                </a:solidFill>
                <a:latin typeface="Calibri" panose="020F0502020204030204"/>
                <a:ea typeface="+mn-ea"/>
                <a:cs typeface="+mn-cs"/>
              </a:rPr>
              <a:t>reports /</a:t>
            </a:r>
            <a:br>
              <a:rPr lang="en-US" sz="1200" dirty="0">
                <a:solidFill>
                  <a:prstClr val="black"/>
                </a:solidFill>
                <a:latin typeface="Calibri" panose="020F0502020204030204"/>
                <a:ea typeface="+mn-ea"/>
                <a:cs typeface="+mn-cs"/>
              </a:rPr>
            </a:br>
            <a:r>
              <a:rPr lang="en-US" sz="1200" dirty="0">
                <a:solidFill>
                  <a:prstClr val="black"/>
                </a:solidFill>
                <a:latin typeface="Calibri" panose="020F0502020204030204"/>
                <a:ea typeface="+mn-ea"/>
                <a:cs typeface="+mn-cs"/>
              </a:rPr>
              <a:t>request</a:t>
            </a:r>
            <a:endParaRPr lang="en-US" sz="1350" dirty="0">
              <a:solidFill>
                <a:prstClr val="black"/>
              </a:solidFill>
              <a:latin typeface="Calibri" panose="020F0502020204030204"/>
              <a:ea typeface="+mn-ea"/>
              <a:cs typeface="+mn-cs"/>
            </a:endParaRPr>
          </a:p>
        </p:txBody>
      </p:sp>
      <p:cxnSp>
        <p:nvCxnSpPr>
          <p:cNvPr id="99" name="Elbow Connector 98"/>
          <p:cNvCxnSpPr/>
          <p:nvPr/>
        </p:nvCxnSpPr>
        <p:spPr>
          <a:xfrm>
            <a:off x="2217953" y="1347433"/>
            <a:ext cx="693612" cy="145611"/>
          </a:xfrm>
          <a:prstGeom prst="bentConnector3">
            <a:avLst>
              <a:gd name="adj1" fmla="val 50000"/>
            </a:avLst>
          </a:prstGeom>
          <a:ln w="952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2204639" y="1501794"/>
            <a:ext cx="734343" cy="646331"/>
          </a:xfrm>
          <a:prstGeom prst="rect">
            <a:avLst/>
          </a:prstGeom>
          <a:noFill/>
        </p:spPr>
        <p:txBody>
          <a:bodyPr wrap="square" rtlCol="0">
            <a:spAutoFit/>
          </a:bodyPr>
          <a:lstStyle/>
          <a:p>
            <a:pPr defTabSz="685800" eaLnBrk="1" fontAlgn="auto" hangingPunct="1">
              <a:spcBef>
                <a:spcPts val="0"/>
              </a:spcBef>
              <a:spcAft>
                <a:spcPts val="0"/>
              </a:spcAft>
            </a:pPr>
            <a:r>
              <a:rPr lang="en-US" sz="1200" dirty="0">
                <a:solidFill>
                  <a:prstClr val="black"/>
                </a:solidFill>
                <a:latin typeface="Calibri" panose="020F0502020204030204"/>
                <a:ea typeface="+mn-ea"/>
                <a:cs typeface="+mn-cs"/>
              </a:rPr>
              <a:t>accepts /</a:t>
            </a:r>
            <a:br>
              <a:rPr lang="en-US" sz="1200" dirty="0">
                <a:solidFill>
                  <a:prstClr val="black"/>
                </a:solidFill>
                <a:latin typeface="Calibri" panose="020F0502020204030204"/>
                <a:ea typeface="+mn-ea"/>
                <a:cs typeface="+mn-cs"/>
              </a:rPr>
            </a:br>
            <a:r>
              <a:rPr lang="en-US" sz="1200" dirty="0">
                <a:solidFill>
                  <a:prstClr val="black"/>
                </a:solidFill>
                <a:latin typeface="Calibri" panose="020F0502020204030204"/>
                <a:ea typeface="+mn-ea"/>
                <a:cs typeface="+mn-cs"/>
              </a:rPr>
              <a:t>advices</a:t>
            </a:r>
          </a:p>
        </p:txBody>
      </p:sp>
      <p:sp>
        <p:nvSpPr>
          <p:cNvPr id="108" name="Rectangle 107"/>
          <p:cNvSpPr/>
          <p:nvPr/>
        </p:nvSpPr>
        <p:spPr>
          <a:xfrm>
            <a:off x="3803559" y="2015172"/>
            <a:ext cx="587020" cy="276999"/>
          </a:xfrm>
          <a:prstGeom prst="rect">
            <a:avLst/>
          </a:prstGeom>
        </p:spPr>
        <p:txBody>
          <a:bodyPr wrap="none">
            <a:spAutoFit/>
          </a:bodyPr>
          <a:lstStyle/>
          <a:p>
            <a:pPr defTabSz="685800" eaLnBrk="1" fontAlgn="auto" hangingPunct="1">
              <a:spcBef>
                <a:spcPts val="0"/>
              </a:spcBef>
              <a:spcAft>
                <a:spcPts val="0"/>
              </a:spcAft>
            </a:pPr>
            <a:r>
              <a:rPr lang="en-US" sz="1200" dirty="0">
                <a:solidFill>
                  <a:prstClr val="black"/>
                </a:solidFill>
                <a:latin typeface="Calibri" panose="020F0502020204030204"/>
                <a:ea typeface="+mn-ea"/>
                <a:cs typeface="+mn-cs"/>
              </a:rPr>
              <a:t>elects </a:t>
            </a:r>
          </a:p>
        </p:txBody>
      </p:sp>
      <p:sp>
        <p:nvSpPr>
          <p:cNvPr id="115" name="TextBox 114"/>
          <p:cNvSpPr txBox="1"/>
          <p:nvPr/>
        </p:nvSpPr>
        <p:spPr>
          <a:xfrm>
            <a:off x="7489813" y="1501030"/>
            <a:ext cx="1529586" cy="438582"/>
          </a:xfrm>
          <a:prstGeom prst="rect">
            <a:avLst/>
          </a:prstGeom>
          <a:noFill/>
        </p:spPr>
        <p:txBody>
          <a:bodyPr wrap="none" rtlCol="0">
            <a:spAutoFit/>
          </a:bodyPr>
          <a:lstStyle/>
          <a:p>
            <a:pPr defTabSz="685800" eaLnBrk="1" fontAlgn="auto" hangingPunct="1">
              <a:spcBef>
                <a:spcPts val="0"/>
              </a:spcBef>
              <a:spcAft>
                <a:spcPts val="0"/>
              </a:spcAft>
            </a:pPr>
            <a:r>
              <a:rPr lang="en-US" sz="1125" dirty="0">
                <a:solidFill>
                  <a:prstClr val="black"/>
                </a:solidFill>
                <a:latin typeface="Calibri" panose="020F0502020204030204"/>
                <a:ea typeface="+mn-ea"/>
                <a:cs typeface="+mn-cs"/>
              </a:rPr>
              <a:t>P. Schmidt-Wellenburg</a:t>
            </a:r>
            <a:br>
              <a:rPr lang="en-US" sz="1125" dirty="0">
                <a:solidFill>
                  <a:prstClr val="black"/>
                </a:solidFill>
                <a:latin typeface="Calibri" panose="020F0502020204030204"/>
                <a:ea typeface="+mn-ea"/>
                <a:cs typeface="+mn-cs"/>
              </a:rPr>
            </a:br>
            <a:r>
              <a:rPr lang="en-US" sz="1125" dirty="0">
                <a:solidFill>
                  <a:prstClr val="black"/>
                </a:solidFill>
                <a:latin typeface="Calibri" panose="020F0502020204030204"/>
                <a:ea typeface="+mn-ea"/>
                <a:cs typeface="+mn-cs"/>
              </a:rPr>
              <a:t>A. Papa</a:t>
            </a:r>
          </a:p>
        </p:txBody>
      </p:sp>
      <p:sp>
        <p:nvSpPr>
          <p:cNvPr id="116" name="TextBox 115"/>
          <p:cNvSpPr txBox="1"/>
          <p:nvPr/>
        </p:nvSpPr>
        <p:spPr>
          <a:xfrm>
            <a:off x="4970122" y="3926443"/>
            <a:ext cx="623890" cy="265457"/>
          </a:xfrm>
          <a:prstGeom prst="rect">
            <a:avLst/>
          </a:prstGeom>
          <a:noFill/>
        </p:spPr>
        <p:txBody>
          <a:bodyPr wrap="none" rtlCol="0">
            <a:spAutoFit/>
          </a:bodyPr>
          <a:lstStyle/>
          <a:p>
            <a:pPr algn="r" defTabSz="685800" eaLnBrk="1" fontAlgn="auto" hangingPunct="1">
              <a:spcBef>
                <a:spcPts val="0"/>
              </a:spcBef>
              <a:spcAft>
                <a:spcPts val="0"/>
              </a:spcAft>
            </a:pPr>
            <a:r>
              <a:rPr lang="en-US" sz="1125" dirty="0">
                <a:solidFill>
                  <a:prstClr val="black"/>
                </a:solidFill>
                <a:latin typeface="Calibri" panose="020F0502020204030204"/>
                <a:ea typeface="+mn-ea"/>
                <a:cs typeface="+mn-cs"/>
              </a:rPr>
              <a:t>A. Papa</a:t>
            </a:r>
          </a:p>
        </p:txBody>
      </p:sp>
      <p:sp>
        <p:nvSpPr>
          <p:cNvPr id="117" name="TextBox 116"/>
          <p:cNvSpPr txBox="1"/>
          <p:nvPr/>
        </p:nvSpPr>
        <p:spPr>
          <a:xfrm>
            <a:off x="8425546" y="2468961"/>
            <a:ext cx="590226" cy="265457"/>
          </a:xfrm>
          <a:prstGeom prst="rect">
            <a:avLst/>
          </a:prstGeom>
          <a:noFill/>
        </p:spPr>
        <p:txBody>
          <a:bodyPr wrap="none" rtlCol="0">
            <a:spAutoFit/>
          </a:bodyPr>
          <a:lstStyle/>
          <a:p>
            <a:pPr algn="r" defTabSz="685800" eaLnBrk="1" fontAlgn="auto" hangingPunct="1">
              <a:spcBef>
                <a:spcPts val="0"/>
              </a:spcBef>
              <a:spcAft>
                <a:spcPts val="0"/>
              </a:spcAft>
            </a:pPr>
            <a:r>
              <a:rPr lang="en-US" sz="1125" dirty="0">
                <a:solidFill>
                  <a:prstClr val="black"/>
                </a:solidFill>
                <a:latin typeface="Calibri" panose="020F0502020204030204"/>
                <a:ea typeface="+mn-ea"/>
                <a:cs typeface="+mn-cs"/>
              </a:rPr>
              <a:t>J. Price</a:t>
            </a:r>
          </a:p>
        </p:txBody>
      </p:sp>
      <p:sp>
        <p:nvSpPr>
          <p:cNvPr id="118" name="TextBox 117"/>
          <p:cNvSpPr txBox="1"/>
          <p:nvPr/>
        </p:nvSpPr>
        <p:spPr>
          <a:xfrm>
            <a:off x="5644670" y="3923831"/>
            <a:ext cx="1087157" cy="265457"/>
          </a:xfrm>
          <a:prstGeom prst="rect">
            <a:avLst/>
          </a:prstGeom>
          <a:noFill/>
        </p:spPr>
        <p:txBody>
          <a:bodyPr wrap="none" rtlCol="0">
            <a:spAutoFit/>
          </a:bodyPr>
          <a:lstStyle/>
          <a:p>
            <a:pPr algn="r" defTabSz="685800" eaLnBrk="1" fontAlgn="auto" hangingPunct="1">
              <a:spcBef>
                <a:spcPts val="0"/>
              </a:spcBef>
              <a:spcAft>
                <a:spcPts val="0"/>
              </a:spcAft>
            </a:pPr>
            <a:r>
              <a:rPr lang="en-US" sz="1125" dirty="0">
                <a:solidFill>
                  <a:prstClr val="black"/>
                </a:solidFill>
                <a:latin typeface="Calibri" panose="020F0502020204030204"/>
                <a:ea typeface="+mn-ea"/>
                <a:cs typeface="+mn-cs"/>
              </a:rPr>
              <a:t>M. Giovannozzi</a:t>
            </a:r>
          </a:p>
        </p:txBody>
      </p:sp>
      <p:sp>
        <p:nvSpPr>
          <p:cNvPr id="119" name="TextBox 118"/>
          <p:cNvSpPr txBox="1"/>
          <p:nvPr/>
        </p:nvSpPr>
        <p:spPr>
          <a:xfrm>
            <a:off x="227710" y="2148885"/>
            <a:ext cx="854721" cy="265457"/>
          </a:xfrm>
          <a:prstGeom prst="rect">
            <a:avLst/>
          </a:prstGeom>
          <a:noFill/>
        </p:spPr>
        <p:txBody>
          <a:bodyPr wrap="none" rtlCol="0">
            <a:spAutoFit/>
          </a:bodyPr>
          <a:lstStyle/>
          <a:p>
            <a:pPr algn="r" defTabSz="685800" eaLnBrk="1" fontAlgn="auto" hangingPunct="1">
              <a:spcBef>
                <a:spcPts val="0"/>
              </a:spcBef>
              <a:spcAft>
                <a:spcPts val="0"/>
              </a:spcAft>
            </a:pPr>
            <a:r>
              <a:rPr lang="en-US" sz="1125" dirty="0">
                <a:solidFill>
                  <a:prstClr val="black"/>
                </a:solidFill>
                <a:latin typeface="Calibri" panose="020F0502020204030204"/>
                <a:ea typeface="+mn-ea"/>
                <a:cs typeface="+mn-cs"/>
              </a:rPr>
              <a:t>C. Calzolaio</a:t>
            </a:r>
          </a:p>
        </p:txBody>
      </p:sp>
      <p:sp>
        <p:nvSpPr>
          <p:cNvPr id="120" name="TextBox 119"/>
          <p:cNvSpPr txBox="1"/>
          <p:nvPr/>
        </p:nvSpPr>
        <p:spPr>
          <a:xfrm>
            <a:off x="204390" y="2965772"/>
            <a:ext cx="867545" cy="438582"/>
          </a:xfrm>
          <a:prstGeom prst="rect">
            <a:avLst/>
          </a:prstGeom>
          <a:noFill/>
        </p:spPr>
        <p:txBody>
          <a:bodyPr wrap="none" rtlCol="0">
            <a:spAutoFit/>
          </a:bodyPr>
          <a:lstStyle/>
          <a:p>
            <a:pPr algn="r" defTabSz="685800" eaLnBrk="1" fontAlgn="auto" hangingPunct="1">
              <a:spcBef>
                <a:spcPts val="0"/>
              </a:spcBef>
              <a:spcAft>
                <a:spcPts val="0"/>
              </a:spcAft>
            </a:pPr>
            <a:r>
              <a:rPr lang="en-US" sz="1125" dirty="0">
                <a:solidFill>
                  <a:prstClr val="black"/>
                </a:solidFill>
                <a:latin typeface="Calibri" panose="020F0502020204030204"/>
                <a:ea typeface="+mn-ea"/>
                <a:cs typeface="+mn-cs"/>
              </a:rPr>
              <a:t>P. Schmidt-</a:t>
            </a:r>
            <a:br>
              <a:rPr lang="en-US" sz="1125" dirty="0">
                <a:solidFill>
                  <a:prstClr val="black"/>
                </a:solidFill>
                <a:latin typeface="Calibri" panose="020F0502020204030204"/>
                <a:ea typeface="+mn-ea"/>
                <a:cs typeface="+mn-cs"/>
              </a:rPr>
            </a:br>
            <a:r>
              <a:rPr lang="en-US" sz="1125" dirty="0">
                <a:solidFill>
                  <a:prstClr val="black"/>
                </a:solidFill>
                <a:latin typeface="Calibri" panose="020F0502020204030204"/>
                <a:ea typeface="+mn-ea"/>
                <a:cs typeface="+mn-cs"/>
              </a:rPr>
              <a:t>Wellenburg</a:t>
            </a:r>
          </a:p>
        </p:txBody>
      </p:sp>
      <p:sp>
        <p:nvSpPr>
          <p:cNvPr id="121" name="TextBox 120"/>
          <p:cNvSpPr txBox="1"/>
          <p:nvPr/>
        </p:nvSpPr>
        <p:spPr>
          <a:xfrm>
            <a:off x="7245711" y="3933654"/>
            <a:ext cx="575799" cy="265457"/>
          </a:xfrm>
          <a:prstGeom prst="rect">
            <a:avLst/>
          </a:prstGeom>
          <a:noFill/>
        </p:spPr>
        <p:txBody>
          <a:bodyPr wrap="none" rtlCol="0">
            <a:spAutoFit/>
          </a:bodyPr>
          <a:lstStyle/>
          <a:p>
            <a:pPr algn="r" defTabSz="685800" eaLnBrk="1" fontAlgn="auto" hangingPunct="1">
              <a:spcBef>
                <a:spcPts val="0"/>
              </a:spcBef>
              <a:spcAft>
                <a:spcPts val="0"/>
              </a:spcAft>
            </a:pPr>
            <a:r>
              <a:rPr lang="en-US" sz="1125" dirty="0">
                <a:solidFill>
                  <a:prstClr val="black"/>
                </a:solidFill>
                <a:latin typeface="Calibri" panose="020F0502020204030204"/>
                <a:ea typeface="+mn-ea"/>
                <a:cs typeface="+mn-cs"/>
              </a:rPr>
              <a:t>L. Galli</a:t>
            </a:r>
          </a:p>
        </p:txBody>
      </p:sp>
      <p:sp>
        <p:nvSpPr>
          <p:cNvPr id="124" name="TextBox 123"/>
          <p:cNvSpPr txBox="1"/>
          <p:nvPr/>
        </p:nvSpPr>
        <p:spPr>
          <a:xfrm>
            <a:off x="2280420" y="3923831"/>
            <a:ext cx="753732" cy="265457"/>
          </a:xfrm>
          <a:prstGeom prst="rect">
            <a:avLst/>
          </a:prstGeom>
          <a:noFill/>
        </p:spPr>
        <p:txBody>
          <a:bodyPr wrap="none" rtlCol="0">
            <a:spAutoFit/>
          </a:bodyPr>
          <a:lstStyle/>
          <a:p>
            <a:pPr algn="r" defTabSz="685800" eaLnBrk="1" fontAlgn="auto" hangingPunct="1">
              <a:spcBef>
                <a:spcPts val="0"/>
              </a:spcBef>
              <a:spcAft>
                <a:spcPts val="0"/>
              </a:spcAft>
            </a:pPr>
            <a:r>
              <a:rPr lang="en-US" sz="1125" dirty="0">
                <a:solidFill>
                  <a:prstClr val="black"/>
                </a:solidFill>
                <a:latin typeface="Calibri" panose="020F0502020204030204"/>
                <a:ea typeface="+mn-ea"/>
                <a:cs typeface="+mn-cs"/>
              </a:rPr>
              <a:t>K.S. Khaw</a:t>
            </a:r>
          </a:p>
        </p:txBody>
      </p:sp>
      <p:sp>
        <p:nvSpPr>
          <p:cNvPr id="126" name="Flowchart: Document 125"/>
          <p:cNvSpPr/>
          <p:nvPr/>
        </p:nvSpPr>
        <p:spPr>
          <a:xfrm>
            <a:off x="5499393" y="118535"/>
            <a:ext cx="955432" cy="478631"/>
          </a:xfrm>
          <a:prstGeom prst="flowChartDocument">
            <a:avLst/>
          </a:prstGeom>
          <a:no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defTabSz="685800" eaLnBrk="1" fontAlgn="auto" hangingPunct="1">
              <a:spcBef>
                <a:spcPts val="0"/>
              </a:spcBef>
              <a:spcAft>
                <a:spcPts val="0"/>
              </a:spcAft>
            </a:pPr>
            <a:r>
              <a:rPr lang="de-CH" sz="1350" dirty="0" err="1">
                <a:solidFill>
                  <a:prstClr val="black"/>
                </a:solidFill>
                <a:latin typeface="Calibri" panose="020F0502020204030204"/>
              </a:rPr>
              <a:t>MoU</a:t>
            </a:r>
            <a:endParaRPr lang="en-US" sz="1350" dirty="0">
              <a:solidFill>
                <a:prstClr val="black"/>
              </a:solidFill>
              <a:latin typeface="Calibri" panose="020F0502020204030204"/>
            </a:endParaRPr>
          </a:p>
        </p:txBody>
      </p:sp>
      <p:cxnSp>
        <p:nvCxnSpPr>
          <p:cNvPr id="128" name="Straight Arrow Connector 127"/>
          <p:cNvCxnSpPr>
            <a:stCxn id="126" idx="2"/>
          </p:cNvCxnSpPr>
          <p:nvPr/>
        </p:nvCxnSpPr>
        <p:spPr>
          <a:xfrm flipH="1">
            <a:off x="5977109" y="565523"/>
            <a:ext cx="1" cy="284583"/>
          </a:xfrm>
          <a:prstGeom prst="straightConnector1">
            <a:avLst/>
          </a:prstGeom>
          <a:ln w="9525">
            <a:solidFill>
              <a:srgbClr val="002060"/>
            </a:solidFill>
            <a:tailEnd type="triangle"/>
          </a:ln>
        </p:spPr>
        <p:style>
          <a:lnRef idx="1">
            <a:schemeClr val="accent1"/>
          </a:lnRef>
          <a:fillRef idx="0">
            <a:schemeClr val="accent1"/>
          </a:fillRef>
          <a:effectRef idx="0">
            <a:schemeClr val="accent1"/>
          </a:effectRef>
          <a:fontRef idx="minor">
            <a:schemeClr val="tx1"/>
          </a:fontRef>
        </p:style>
      </p:cxnSp>
      <p:cxnSp>
        <p:nvCxnSpPr>
          <p:cNvPr id="130" name="Elbow Connector 129"/>
          <p:cNvCxnSpPr>
            <a:stCxn id="5" idx="0"/>
            <a:endCxn id="126" idx="1"/>
          </p:cNvCxnSpPr>
          <p:nvPr/>
        </p:nvCxnSpPr>
        <p:spPr>
          <a:xfrm rot="5400000" flipH="1" flipV="1">
            <a:off x="4768381" y="119095"/>
            <a:ext cx="492256" cy="969769"/>
          </a:xfrm>
          <a:prstGeom prst="bentConnector2">
            <a:avLst/>
          </a:prstGeom>
          <a:ln w="952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131" name="TextBox 130"/>
          <p:cNvSpPr txBox="1"/>
          <p:nvPr/>
        </p:nvSpPr>
        <p:spPr>
          <a:xfrm>
            <a:off x="4547061" y="127700"/>
            <a:ext cx="724878" cy="276999"/>
          </a:xfrm>
          <a:prstGeom prst="rect">
            <a:avLst/>
          </a:prstGeom>
          <a:noFill/>
        </p:spPr>
        <p:txBody>
          <a:bodyPr wrap="none" rtlCol="0">
            <a:spAutoFit/>
          </a:bodyPr>
          <a:lstStyle/>
          <a:p>
            <a:pPr defTabSz="685800" eaLnBrk="1" fontAlgn="auto" hangingPunct="1">
              <a:spcBef>
                <a:spcPts val="0"/>
              </a:spcBef>
              <a:spcAft>
                <a:spcPts val="0"/>
              </a:spcAft>
            </a:pPr>
            <a:r>
              <a:rPr lang="de-CH" sz="1200" dirty="0" err="1">
                <a:solidFill>
                  <a:prstClr val="black"/>
                </a:solidFill>
                <a:latin typeface="Calibri" panose="020F0502020204030204"/>
                <a:ea typeface="+mn-ea"/>
                <a:cs typeface="+mn-cs"/>
              </a:rPr>
              <a:t>modifies</a:t>
            </a:r>
            <a:endParaRPr lang="en-US" sz="1200" dirty="0">
              <a:solidFill>
                <a:prstClr val="black"/>
              </a:solidFill>
              <a:latin typeface="Calibri" panose="020F0502020204030204"/>
              <a:ea typeface="+mn-ea"/>
              <a:cs typeface="+mn-cs"/>
            </a:endParaRPr>
          </a:p>
        </p:txBody>
      </p:sp>
      <p:sp>
        <p:nvSpPr>
          <p:cNvPr id="132" name="TextBox 131"/>
          <p:cNvSpPr txBox="1"/>
          <p:nvPr/>
        </p:nvSpPr>
        <p:spPr>
          <a:xfrm>
            <a:off x="5977109" y="552338"/>
            <a:ext cx="640175" cy="276999"/>
          </a:xfrm>
          <a:prstGeom prst="rect">
            <a:avLst/>
          </a:prstGeom>
          <a:noFill/>
        </p:spPr>
        <p:txBody>
          <a:bodyPr wrap="none" rtlCol="0">
            <a:spAutoFit/>
          </a:bodyPr>
          <a:lstStyle/>
          <a:p>
            <a:pPr defTabSz="685800" eaLnBrk="1" fontAlgn="auto" hangingPunct="1">
              <a:spcBef>
                <a:spcPts val="0"/>
              </a:spcBef>
              <a:spcAft>
                <a:spcPts val="0"/>
              </a:spcAft>
            </a:pPr>
            <a:r>
              <a:rPr lang="de-CH" sz="1200" dirty="0" err="1">
                <a:solidFill>
                  <a:prstClr val="black"/>
                </a:solidFill>
                <a:latin typeface="Calibri" panose="020F0502020204030204"/>
                <a:ea typeface="+mn-ea"/>
                <a:cs typeface="+mn-cs"/>
              </a:rPr>
              <a:t>defines</a:t>
            </a:r>
            <a:endParaRPr lang="en-US" sz="1200" dirty="0">
              <a:solidFill>
                <a:prstClr val="black"/>
              </a:solidFill>
              <a:latin typeface="Calibri" panose="020F0502020204030204"/>
              <a:ea typeface="+mn-ea"/>
              <a:cs typeface="+mn-cs"/>
            </a:endParaRPr>
          </a:p>
        </p:txBody>
      </p:sp>
      <p:grpSp>
        <p:nvGrpSpPr>
          <p:cNvPr id="68" name="Group 67"/>
          <p:cNvGrpSpPr/>
          <p:nvPr/>
        </p:nvGrpSpPr>
        <p:grpSpPr>
          <a:xfrm>
            <a:off x="8040806" y="2782205"/>
            <a:ext cx="909108" cy="436483"/>
            <a:chOff x="10607710" y="406289"/>
            <a:chExt cx="1212144" cy="606072"/>
          </a:xfrm>
        </p:grpSpPr>
        <p:sp>
          <p:nvSpPr>
            <p:cNvPr id="69" name="Rounded Rectangle 68"/>
            <p:cNvSpPr/>
            <p:nvPr/>
          </p:nvSpPr>
          <p:spPr>
            <a:xfrm>
              <a:off x="10607710"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1" name="Rounded Rectangle 18"/>
            <p:cNvSpPr txBox="1"/>
            <p:nvPr/>
          </p:nvSpPr>
          <p:spPr>
            <a:xfrm>
              <a:off x="10625461"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718" tIns="17145" rIns="25718"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Analysis</a:t>
              </a:r>
            </a:p>
          </p:txBody>
        </p:sp>
      </p:grpSp>
      <p:sp>
        <p:nvSpPr>
          <p:cNvPr id="72" name="TextBox 71"/>
          <p:cNvSpPr txBox="1"/>
          <p:nvPr/>
        </p:nvSpPr>
        <p:spPr>
          <a:xfrm>
            <a:off x="8537859" y="3187899"/>
            <a:ext cx="383439" cy="265457"/>
          </a:xfrm>
          <a:prstGeom prst="rect">
            <a:avLst/>
          </a:prstGeom>
          <a:noFill/>
        </p:spPr>
        <p:txBody>
          <a:bodyPr wrap="none" rtlCol="0">
            <a:spAutoFit/>
          </a:bodyPr>
          <a:lstStyle/>
          <a:p>
            <a:pPr algn="r" defTabSz="685800" eaLnBrk="1" fontAlgn="auto" hangingPunct="1">
              <a:spcBef>
                <a:spcPts val="0"/>
              </a:spcBef>
              <a:spcAft>
                <a:spcPts val="0"/>
              </a:spcAft>
            </a:pPr>
            <a:r>
              <a:rPr lang="en-US" sz="1125" dirty="0" err="1">
                <a:solidFill>
                  <a:prstClr val="black"/>
                </a:solidFill>
                <a:latin typeface="Calibri" panose="020F0502020204030204"/>
                <a:ea typeface="+mn-ea"/>
                <a:cs typeface="+mn-cs"/>
              </a:rPr>
              <a:t>tbd</a:t>
            </a:r>
            <a:endParaRPr lang="en-US" sz="1125" dirty="0">
              <a:solidFill>
                <a:prstClr val="black"/>
              </a:solidFill>
              <a:latin typeface="Calibri" panose="020F0502020204030204"/>
              <a:ea typeface="+mn-ea"/>
              <a:cs typeface="+mn-cs"/>
            </a:endParaRPr>
          </a:p>
        </p:txBody>
      </p:sp>
      <p:grpSp>
        <p:nvGrpSpPr>
          <p:cNvPr id="73" name="Group 72"/>
          <p:cNvGrpSpPr/>
          <p:nvPr/>
        </p:nvGrpSpPr>
        <p:grpSpPr>
          <a:xfrm>
            <a:off x="8045764" y="3506357"/>
            <a:ext cx="909108" cy="454554"/>
            <a:chOff x="9092529" y="406289"/>
            <a:chExt cx="1212144" cy="606072"/>
          </a:xfrm>
        </p:grpSpPr>
        <p:sp>
          <p:nvSpPr>
            <p:cNvPr id="75" name="Rounded Rectangle 74"/>
            <p:cNvSpPr/>
            <p:nvPr/>
          </p:nvSpPr>
          <p:spPr>
            <a:xfrm>
              <a:off x="9092529"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defTabSz="685800" eaLnBrk="1" fontAlgn="auto" hangingPunct="1">
                <a:spcBef>
                  <a:spcPts val="0"/>
                </a:spcBef>
                <a:spcAft>
                  <a:spcPts val="0"/>
                </a:spcAft>
              </a:pPr>
              <a:endParaRPr lang="de-CH" sz="1350" dirty="0">
                <a:solidFill>
                  <a:prstClr val="white"/>
                </a:solidFill>
                <a:latin typeface="Calibri" panose="020F0502020204030204"/>
              </a:endParaRPr>
            </a:p>
          </p:txBody>
        </p:sp>
        <p:sp>
          <p:nvSpPr>
            <p:cNvPr id="76" name="Rounded Rectangle 16"/>
            <p:cNvSpPr txBox="1"/>
            <p:nvPr/>
          </p:nvSpPr>
          <p:spPr>
            <a:xfrm>
              <a:off x="9110280"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718" tIns="17145" rIns="25718"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Electronics</a:t>
              </a:r>
            </a:p>
          </p:txBody>
        </p:sp>
      </p:grpSp>
      <p:sp>
        <p:nvSpPr>
          <p:cNvPr id="77" name="TextBox 76"/>
          <p:cNvSpPr txBox="1"/>
          <p:nvPr/>
        </p:nvSpPr>
        <p:spPr>
          <a:xfrm>
            <a:off x="7933744" y="3947598"/>
            <a:ext cx="1106393" cy="265457"/>
          </a:xfrm>
          <a:prstGeom prst="rect">
            <a:avLst/>
          </a:prstGeom>
          <a:noFill/>
        </p:spPr>
        <p:txBody>
          <a:bodyPr wrap="none" rtlCol="0">
            <a:spAutoFit/>
          </a:bodyPr>
          <a:lstStyle/>
          <a:p>
            <a:pPr algn="r" defTabSz="685800" eaLnBrk="1" fontAlgn="auto" hangingPunct="1">
              <a:spcBef>
                <a:spcPts val="0"/>
              </a:spcBef>
              <a:spcAft>
                <a:spcPts val="0"/>
              </a:spcAft>
            </a:pPr>
            <a:r>
              <a:rPr lang="en-US" sz="1125" dirty="0">
                <a:solidFill>
                  <a:prstClr val="black"/>
                </a:solidFill>
                <a:latin typeface="Calibri" panose="020F0502020204030204"/>
                <a:ea typeface="+mn-ea"/>
                <a:cs typeface="+mn-cs"/>
              </a:rPr>
              <a:t>D. Sanz-Becerra</a:t>
            </a:r>
          </a:p>
        </p:txBody>
      </p:sp>
      <p:cxnSp>
        <p:nvCxnSpPr>
          <p:cNvPr id="2" name="Elbow Connector 92">
            <a:extLst>
              <a:ext uri="{FF2B5EF4-FFF2-40B4-BE49-F238E27FC236}">
                <a16:creationId xmlns:a16="http://schemas.microsoft.com/office/drawing/2014/main" id="{06C10D6E-2F5C-7DDA-F679-D5BB51CB2158}"/>
              </a:ext>
            </a:extLst>
          </p:cNvPr>
          <p:cNvCxnSpPr>
            <a:cxnSpLocks/>
          </p:cNvCxnSpPr>
          <p:nvPr/>
        </p:nvCxnSpPr>
        <p:spPr>
          <a:xfrm>
            <a:off x="6119086" y="1775343"/>
            <a:ext cx="416978" cy="289201"/>
          </a:xfrm>
          <a:prstGeom prst="bentConnector3">
            <a:avLst/>
          </a:prstGeom>
          <a:ln w="952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3BABF354-D642-0273-8EAF-1156CF7CEDE9}"/>
              </a:ext>
            </a:extLst>
          </p:cNvPr>
          <p:cNvSpPr txBox="1"/>
          <p:nvPr/>
        </p:nvSpPr>
        <p:spPr>
          <a:xfrm>
            <a:off x="6274843" y="1684499"/>
            <a:ext cx="579597" cy="276999"/>
          </a:xfrm>
          <a:prstGeom prst="rect">
            <a:avLst/>
          </a:prstGeom>
          <a:noFill/>
        </p:spPr>
        <p:txBody>
          <a:bodyPr wrap="square" rtlCol="0">
            <a:spAutoFit/>
          </a:bodyPr>
          <a:lstStyle/>
          <a:p>
            <a:pPr defTabSz="685800" eaLnBrk="1" fontAlgn="auto" hangingPunct="1">
              <a:spcBef>
                <a:spcPts val="0"/>
              </a:spcBef>
              <a:spcAft>
                <a:spcPts val="0"/>
              </a:spcAft>
            </a:pPr>
            <a:r>
              <a:rPr lang="en-US" sz="1200" dirty="0">
                <a:solidFill>
                  <a:prstClr val="black"/>
                </a:solidFill>
                <a:latin typeface="Calibri" panose="020F0502020204030204"/>
                <a:ea typeface="+mn-ea"/>
                <a:cs typeface="+mn-cs"/>
              </a:rPr>
              <a:t>elects</a:t>
            </a:r>
          </a:p>
        </p:txBody>
      </p:sp>
      <p:sp>
        <p:nvSpPr>
          <p:cNvPr id="6" name="Rectangle 5">
            <a:extLst>
              <a:ext uri="{FF2B5EF4-FFF2-40B4-BE49-F238E27FC236}">
                <a16:creationId xmlns:a16="http://schemas.microsoft.com/office/drawing/2014/main" id="{A91838C2-A1F3-64FF-794B-BA5CAA055C27}"/>
              </a:ext>
            </a:extLst>
          </p:cNvPr>
          <p:cNvSpPr/>
          <p:nvPr/>
        </p:nvSpPr>
        <p:spPr>
          <a:xfrm>
            <a:off x="6540373" y="1945401"/>
            <a:ext cx="924653" cy="238284"/>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r>
              <a:rPr lang="en-US" sz="1350" dirty="0">
                <a:solidFill>
                  <a:prstClr val="black"/>
                </a:solidFill>
                <a:latin typeface="Calibri" panose="020F0502020204030204"/>
              </a:rPr>
              <a:t>CB Chair</a:t>
            </a:r>
          </a:p>
        </p:txBody>
      </p:sp>
      <p:sp>
        <p:nvSpPr>
          <p:cNvPr id="4" name="Rectangle 3">
            <a:extLst>
              <a:ext uri="{FF2B5EF4-FFF2-40B4-BE49-F238E27FC236}">
                <a16:creationId xmlns:a16="http://schemas.microsoft.com/office/drawing/2014/main" id="{12312CDB-5877-189C-9F42-DA91EF0DA4D1}"/>
              </a:ext>
            </a:extLst>
          </p:cNvPr>
          <p:cNvSpPr/>
          <p:nvPr/>
        </p:nvSpPr>
        <p:spPr>
          <a:xfrm>
            <a:off x="2677291" y="2618512"/>
            <a:ext cx="1775528" cy="230786"/>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r>
              <a:rPr lang="en-US" sz="1350" dirty="0">
                <a:solidFill>
                  <a:prstClr val="black"/>
                </a:solidFill>
                <a:latin typeface="Calibri" panose="020F0502020204030204"/>
              </a:rPr>
              <a:t>Coordination officers</a:t>
            </a:r>
          </a:p>
        </p:txBody>
      </p:sp>
      <p:sp>
        <p:nvSpPr>
          <p:cNvPr id="35" name="TextBox 34">
            <a:extLst>
              <a:ext uri="{FF2B5EF4-FFF2-40B4-BE49-F238E27FC236}">
                <a16:creationId xmlns:a16="http://schemas.microsoft.com/office/drawing/2014/main" id="{A8487FDD-2E38-B88E-81FB-8F44FB6FBAA5}"/>
              </a:ext>
            </a:extLst>
          </p:cNvPr>
          <p:cNvSpPr txBox="1"/>
          <p:nvPr/>
        </p:nvSpPr>
        <p:spPr>
          <a:xfrm>
            <a:off x="6663285" y="2187276"/>
            <a:ext cx="1084852" cy="265457"/>
          </a:xfrm>
          <a:prstGeom prst="rect">
            <a:avLst/>
          </a:prstGeom>
          <a:noFill/>
        </p:spPr>
        <p:txBody>
          <a:bodyPr wrap="square">
            <a:spAutoFit/>
          </a:bodyPr>
          <a:lstStyle/>
          <a:p>
            <a:pPr defTabSz="685800" eaLnBrk="1" fontAlgn="auto" hangingPunct="1">
              <a:spcBef>
                <a:spcPts val="0"/>
              </a:spcBef>
              <a:spcAft>
                <a:spcPts val="0"/>
              </a:spcAft>
            </a:pPr>
            <a:r>
              <a:rPr lang="en-US" sz="1125" dirty="0">
                <a:solidFill>
                  <a:prstClr val="black"/>
                </a:solidFill>
                <a:latin typeface="Calibri" panose="020F0502020204030204"/>
                <a:ea typeface="+mn-ea"/>
                <a:cs typeface="+mn-cs"/>
              </a:rPr>
              <a:t>M. Giovannozzi</a:t>
            </a:r>
            <a:endParaRPr lang="de-CH" sz="1125" dirty="0">
              <a:solidFill>
                <a:prstClr val="black"/>
              </a:solidFill>
              <a:latin typeface="Calibri" panose="020F0502020204030204"/>
              <a:ea typeface="+mn-ea"/>
              <a:cs typeface="+mn-cs"/>
            </a:endParaRPr>
          </a:p>
        </p:txBody>
      </p:sp>
      <p:sp>
        <p:nvSpPr>
          <p:cNvPr id="160" name="Rectangle 159">
            <a:extLst>
              <a:ext uri="{FF2B5EF4-FFF2-40B4-BE49-F238E27FC236}">
                <a16:creationId xmlns:a16="http://schemas.microsoft.com/office/drawing/2014/main" id="{1CA60667-B9DC-9620-AEE3-32C1FEFF09EF}"/>
              </a:ext>
            </a:extLst>
          </p:cNvPr>
          <p:cNvSpPr/>
          <p:nvPr/>
        </p:nvSpPr>
        <p:spPr>
          <a:xfrm>
            <a:off x="2564467" y="2544969"/>
            <a:ext cx="3918641" cy="365171"/>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eaLnBrk="1" fontAlgn="auto" hangingPunct="1">
              <a:spcBef>
                <a:spcPts val="0"/>
              </a:spcBef>
              <a:spcAft>
                <a:spcPts val="0"/>
              </a:spcAft>
            </a:pPr>
            <a:endParaRPr lang="en-US" sz="1350" dirty="0">
              <a:solidFill>
                <a:prstClr val="black"/>
              </a:solidFill>
              <a:latin typeface="Calibri" panose="020F0502020204030204"/>
            </a:endParaRPr>
          </a:p>
        </p:txBody>
      </p:sp>
      <p:cxnSp>
        <p:nvCxnSpPr>
          <p:cNvPr id="162" name="Straight Arrow Connector 161">
            <a:extLst>
              <a:ext uri="{FF2B5EF4-FFF2-40B4-BE49-F238E27FC236}">
                <a16:creationId xmlns:a16="http://schemas.microsoft.com/office/drawing/2014/main" id="{73ACE5E6-E0F5-D62C-417D-E0E673D00FCC}"/>
              </a:ext>
            </a:extLst>
          </p:cNvPr>
          <p:cNvCxnSpPr>
            <a:cxnSpLocks/>
          </p:cNvCxnSpPr>
          <p:nvPr/>
        </p:nvCxnSpPr>
        <p:spPr>
          <a:xfrm flipH="1">
            <a:off x="4295467" y="1778794"/>
            <a:ext cx="5837" cy="7661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5" name="Connector: Elbow 164">
            <a:extLst>
              <a:ext uri="{FF2B5EF4-FFF2-40B4-BE49-F238E27FC236}">
                <a16:creationId xmlns:a16="http://schemas.microsoft.com/office/drawing/2014/main" id="{48B35216-5F94-2496-C67A-4210E524A249}"/>
              </a:ext>
            </a:extLst>
          </p:cNvPr>
          <p:cNvCxnSpPr>
            <a:stCxn id="160" idx="1"/>
            <a:endCxn id="32" idx="3"/>
          </p:cNvCxnSpPr>
          <p:nvPr/>
        </p:nvCxnSpPr>
        <p:spPr>
          <a:xfrm rot="10800000">
            <a:off x="1013485" y="1914853"/>
            <a:ext cx="1550982" cy="812702"/>
          </a:xfrm>
          <a:prstGeom prst="bentConnector3">
            <a:avLst>
              <a:gd name="adj1" fmla="val 8892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6" name="Connector: Elbow 165">
            <a:extLst>
              <a:ext uri="{FF2B5EF4-FFF2-40B4-BE49-F238E27FC236}">
                <a16:creationId xmlns:a16="http://schemas.microsoft.com/office/drawing/2014/main" id="{9A4FCBCA-0021-3582-AC2B-6A81B597B933}"/>
              </a:ext>
            </a:extLst>
          </p:cNvPr>
          <p:cNvCxnSpPr>
            <a:cxnSpLocks/>
            <a:stCxn id="160" idx="1"/>
            <a:endCxn id="30" idx="3"/>
          </p:cNvCxnSpPr>
          <p:nvPr/>
        </p:nvCxnSpPr>
        <p:spPr>
          <a:xfrm rot="10800000" flipV="1">
            <a:off x="1012952" y="2727554"/>
            <a:ext cx="1551515" cy="1117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0" name="Connector: Elbow 169">
            <a:extLst>
              <a:ext uri="{FF2B5EF4-FFF2-40B4-BE49-F238E27FC236}">
                <a16:creationId xmlns:a16="http://schemas.microsoft.com/office/drawing/2014/main" id="{E7048601-6993-2DD9-EA9D-F2FE5DB5229D}"/>
              </a:ext>
            </a:extLst>
          </p:cNvPr>
          <p:cNvCxnSpPr>
            <a:cxnSpLocks/>
            <a:stCxn id="160" idx="1"/>
            <a:endCxn id="28" idx="3"/>
          </p:cNvCxnSpPr>
          <p:nvPr/>
        </p:nvCxnSpPr>
        <p:spPr>
          <a:xfrm rot="10800000" flipV="1">
            <a:off x="1023448" y="2727554"/>
            <a:ext cx="1541019" cy="993485"/>
          </a:xfrm>
          <a:prstGeom prst="bentConnector3">
            <a:avLst>
              <a:gd name="adj1" fmla="val 95264"/>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3" name="Connector: Elbow 172">
            <a:extLst>
              <a:ext uri="{FF2B5EF4-FFF2-40B4-BE49-F238E27FC236}">
                <a16:creationId xmlns:a16="http://schemas.microsoft.com/office/drawing/2014/main" id="{A585AE02-D642-BDB4-D8C6-D6DF9C5DA1F3}"/>
              </a:ext>
            </a:extLst>
          </p:cNvPr>
          <p:cNvCxnSpPr>
            <a:cxnSpLocks/>
            <a:stCxn id="160" idx="2"/>
            <a:endCxn id="25" idx="0"/>
          </p:cNvCxnSpPr>
          <p:nvPr/>
        </p:nvCxnSpPr>
        <p:spPr>
          <a:xfrm rot="5400000">
            <a:off x="3392345" y="2362320"/>
            <a:ext cx="583623" cy="1679262"/>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6" name="Connector: Elbow 175">
            <a:extLst>
              <a:ext uri="{FF2B5EF4-FFF2-40B4-BE49-F238E27FC236}">
                <a16:creationId xmlns:a16="http://schemas.microsoft.com/office/drawing/2014/main" id="{62C92F1F-DC32-C1D1-5EDB-5CB17E4D32B0}"/>
              </a:ext>
            </a:extLst>
          </p:cNvPr>
          <p:cNvCxnSpPr>
            <a:cxnSpLocks/>
            <a:stCxn id="160" idx="2"/>
            <a:endCxn id="24" idx="0"/>
          </p:cNvCxnSpPr>
          <p:nvPr/>
        </p:nvCxnSpPr>
        <p:spPr>
          <a:xfrm rot="16200000" flipH="1">
            <a:off x="4516848" y="2917079"/>
            <a:ext cx="596936" cy="58305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9" name="Connector: Elbow 178">
            <a:extLst>
              <a:ext uri="{FF2B5EF4-FFF2-40B4-BE49-F238E27FC236}">
                <a16:creationId xmlns:a16="http://schemas.microsoft.com/office/drawing/2014/main" id="{DB852EDE-DD5D-6488-ABF8-7C8C3EDDA587}"/>
              </a:ext>
            </a:extLst>
          </p:cNvPr>
          <p:cNvCxnSpPr>
            <a:cxnSpLocks/>
            <a:stCxn id="160" idx="2"/>
            <a:endCxn id="21" idx="0"/>
          </p:cNvCxnSpPr>
          <p:nvPr/>
        </p:nvCxnSpPr>
        <p:spPr>
          <a:xfrm rot="16200000" flipH="1">
            <a:off x="5089083" y="2344844"/>
            <a:ext cx="583623" cy="1714215"/>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2" name="Connector: Elbow 181">
            <a:extLst>
              <a:ext uri="{FF2B5EF4-FFF2-40B4-BE49-F238E27FC236}">
                <a16:creationId xmlns:a16="http://schemas.microsoft.com/office/drawing/2014/main" id="{8FF724EE-6104-B68F-D0F6-78276153AF77}"/>
              </a:ext>
            </a:extLst>
          </p:cNvPr>
          <p:cNvCxnSpPr>
            <a:cxnSpLocks/>
            <a:stCxn id="160" idx="2"/>
            <a:endCxn id="20" idx="0"/>
          </p:cNvCxnSpPr>
          <p:nvPr/>
        </p:nvCxnSpPr>
        <p:spPr>
          <a:xfrm rot="16200000" flipH="1">
            <a:off x="5648007" y="1785920"/>
            <a:ext cx="596936" cy="284537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5" name="Connector: Elbow 184">
            <a:extLst>
              <a:ext uri="{FF2B5EF4-FFF2-40B4-BE49-F238E27FC236}">
                <a16:creationId xmlns:a16="http://schemas.microsoft.com/office/drawing/2014/main" id="{84CB2E15-1935-3E73-50A6-FDDBAAAC28E7}"/>
              </a:ext>
            </a:extLst>
          </p:cNvPr>
          <p:cNvCxnSpPr>
            <a:cxnSpLocks/>
            <a:stCxn id="160" idx="3"/>
            <a:endCxn id="76" idx="0"/>
          </p:cNvCxnSpPr>
          <p:nvPr/>
        </p:nvCxnSpPr>
        <p:spPr>
          <a:xfrm>
            <a:off x="6483107" y="2727554"/>
            <a:ext cx="2017211" cy="79211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8" name="Connector: Elbow 187">
            <a:extLst>
              <a:ext uri="{FF2B5EF4-FFF2-40B4-BE49-F238E27FC236}">
                <a16:creationId xmlns:a16="http://schemas.microsoft.com/office/drawing/2014/main" id="{635591E8-13C7-490D-0F1F-189679631F67}"/>
              </a:ext>
            </a:extLst>
          </p:cNvPr>
          <p:cNvCxnSpPr>
            <a:cxnSpLocks/>
            <a:stCxn id="160" idx="3"/>
            <a:endCxn id="18" idx="1"/>
          </p:cNvCxnSpPr>
          <p:nvPr/>
        </p:nvCxnSpPr>
        <p:spPr>
          <a:xfrm flipV="1">
            <a:off x="6483107" y="2214434"/>
            <a:ext cx="1569023" cy="51312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1" name="Connector: Elbow 190">
            <a:extLst>
              <a:ext uri="{FF2B5EF4-FFF2-40B4-BE49-F238E27FC236}">
                <a16:creationId xmlns:a16="http://schemas.microsoft.com/office/drawing/2014/main" id="{F5794AE0-FCA1-3B88-2D3D-F72F53C86CCD}"/>
              </a:ext>
            </a:extLst>
          </p:cNvPr>
          <p:cNvCxnSpPr>
            <a:cxnSpLocks/>
            <a:stCxn id="160" idx="3"/>
            <a:endCxn id="71" idx="1"/>
          </p:cNvCxnSpPr>
          <p:nvPr/>
        </p:nvCxnSpPr>
        <p:spPr>
          <a:xfrm>
            <a:off x="6483108" y="2727555"/>
            <a:ext cx="1571012" cy="272891"/>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99" name="Rectangle 198">
            <a:extLst>
              <a:ext uri="{FF2B5EF4-FFF2-40B4-BE49-F238E27FC236}">
                <a16:creationId xmlns:a16="http://schemas.microsoft.com/office/drawing/2014/main" id="{04FD98FC-10FD-695D-8AB3-08208716EAC1}"/>
              </a:ext>
            </a:extLst>
          </p:cNvPr>
          <p:cNvSpPr/>
          <p:nvPr/>
        </p:nvSpPr>
        <p:spPr>
          <a:xfrm>
            <a:off x="4526706" y="2023979"/>
            <a:ext cx="681597" cy="276999"/>
          </a:xfrm>
          <a:prstGeom prst="rect">
            <a:avLst/>
          </a:prstGeom>
        </p:spPr>
        <p:txBody>
          <a:bodyPr wrap="none">
            <a:spAutoFit/>
          </a:bodyPr>
          <a:lstStyle/>
          <a:p>
            <a:pPr defTabSz="685800" eaLnBrk="1" fontAlgn="auto" hangingPunct="1">
              <a:spcBef>
                <a:spcPts val="0"/>
              </a:spcBef>
              <a:spcAft>
                <a:spcPts val="0"/>
              </a:spcAft>
            </a:pPr>
            <a:r>
              <a:rPr lang="en-US" sz="1200" dirty="0">
                <a:solidFill>
                  <a:prstClr val="black"/>
                </a:solidFill>
                <a:latin typeface="Calibri" panose="020F0502020204030204"/>
                <a:ea typeface="+mn-ea"/>
                <a:cs typeface="+mn-cs"/>
              </a:rPr>
              <a:t>advices </a:t>
            </a:r>
          </a:p>
        </p:txBody>
      </p:sp>
      <p:cxnSp>
        <p:nvCxnSpPr>
          <p:cNvPr id="200" name="Straight Arrow Connector 199">
            <a:extLst>
              <a:ext uri="{FF2B5EF4-FFF2-40B4-BE49-F238E27FC236}">
                <a16:creationId xmlns:a16="http://schemas.microsoft.com/office/drawing/2014/main" id="{57DDA115-373B-95AE-74F2-6B7846C009B8}"/>
              </a:ext>
            </a:extLst>
          </p:cNvPr>
          <p:cNvCxnSpPr>
            <a:cxnSpLocks/>
            <a:stCxn id="160" idx="0"/>
            <a:endCxn id="5" idx="2"/>
          </p:cNvCxnSpPr>
          <p:nvPr/>
        </p:nvCxnSpPr>
        <p:spPr>
          <a:xfrm flipV="1">
            <a:off x="4523788" y="1778794"/>
            <a:ext cx="5837" cy="7661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03" name="TextBox 202">
            <a:extLst>
              <a:ext uri="{FF2B5EF4-FFF2-40B4-BE49-F238E27FC236}">
                <a16:creationId xmlns:a16="http://schemas.microsoft.com/office/drawing/2014/main" id="{8C9B4959-6987-43DF-4D24-584D4F48A19D}"/>
              </a:ext>
            </a:extLst>
          </p:cNvPr>
          <p:cNvSpPr txBox="1"/>
          <p:nvPr/>
        </p:nvSpPr>
        <p:spPr>
          <a:xfrm>
            <a:off x="53923" y="3923831"/>
            <a:ext cx="1074333" cy="265457"/>
          </a:xfrm>
          <a:prstGeom prst="rect">
            <a:avLst/>
          </a:prstGeom>
          <a:noFill/>
        </p:spPr>
        <p:txBody>
          <a:bodyPr wrap="none" rtlCol="0">
            <a:spAutoFit/>
          </a:bodyPr>
          <a:lstStyle/>
          <a:p>
            <a:pPr algn="r" defTabSz="685800" eaLnBrk="1" fontAlgn="auto" hangingPunct="1">
              <a:spcBef>
                <a:spcPts val="0"/>
              </a:spcBef>
              <a:spcAft>
                <a:spcPts val="0"/>
              </a:spcAft>
            </a:pPr>
            <a:r>
              <a:rPr lang="de-CH" sz="1125" dirty="0">
                <a:solidFill>
                  <a:prstClr val="black"/>
                </a:solidFill>
                <a:latin typeface="Calibri" panose="020F0502020204030204"/>
                <a:ea typeface="+mn-ea"/>
                <a:cs typeface="+mn-cs"/>
              </a:rPr>
              <a:t>M. Hildebrandt</a:t>
            </a:r>
            <a:endParaRPr lang="en-US" sz="1125" dirty="0">
              <a:solidFill>
                <a:prstClr val="black"/>
              </a:solidFill>
              <a:latin typeface="Calibri" panose="020F0502020204030204"/>
              <a:ea typeface="+mn-ea"/>
              <a:cs typeface="+mn-cs"/>
            </a:endParaRPr>
          </a:p>
        </p:txBody>
      </p:sp>
      <p:grpSp>
        <p:nvGrpSpPr>
          <p:cNvPr id="39" name="Group 38">
            <a:extLst>
              <a:ext uri="{FF2B5EF4-FFF2-40B4-BE49-F238E27FC236}">
                <a16:creationId xmlns:a16="http://schemas.microsoft.com/office/drawing/2014/main" id="{70E03442-DA4F-607E-A586-0AC65F20CA13}"/>
              </a:ext>
            </a:extLst>
          </p:cNvPr>
          <p:cNvGrpSpPr/>
          <p:nvPr/>
        </p:nvGrpSpPr>
        <p:grpSpPr>
          <a:xfrm>
            <a:off x="1258812" y="3493763"/>
            <a:ext cx="909108" cy="454554"/>
            <a:chOff x="3031805" y="406289"/>
            <a:chExt cx="1212144" cy="606072"/>
          </a:xfrm>
        </p:grpSpPr>
        <p:sp>
          <p:nvSpPr>
            <p:cNvPr id="40" name="Rounded Rectangle 26">
              <a:extLst>
                <a:ext uri="{FF2B5EF4-FFF2-40B4-BE49-F238E27FC236}">
                  <a16:creationId xmlns:a16="http://schemas.microsoft.com/office/drawing/2014/main" id="{974BE2B5-305A-995B-3DDE-E684A7D08685}"/>
                </a:ext>
              </a:extLst>
            </p:cNvPr>
            <p:cNvSpPr/>
            <p:nvPr/>
          </p:nvSpPr>
          <p:spPr>
            <a:xfrm>
              <a:off x="3031805"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41" name="Rounded Rectangle 8">
              <a:extLst>
                <a:ext uri="{FF2B5EF4-FFF2-40B4-BE49-F238E27FC236}">
                  <a16:creationId xmlns:a16="http://schemas.microsoft.com/office/drawing/2014/main" id="{0007667E-E6B8-5111-5D2D-04BE1BCF80D1}"/>
                </a:ext>
              </a:extLst>
            </p:cNvPr>
            <p:cNvSpPr txBox="1"/>
            <p:nvPr/>
          </p:nvSpPr>
          <p:spPr>
            <a:xfrm>
              <a:off x="3049556"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3500" tIns="17145" rIns="13500"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Cryogenics </a:t>
              </a:r>
            </a:p>
          </p:txBody>
        </p:sp>
      </p:grpSp>
      <p:sp>
        <p:nvSpPr>
          <p:cNvPr id="42" name="TextBox 41">
            <a:extLst>
              <a:ext uri="{FF2B5EF4-FFF2-40B4-BE49-F238E27FC236}">
                <a16:creationId xmlns:a16="http://schemas.microsoft.com/office/drawing/2014/main" id="{EDB380B7-8CBD-57D6-4A74-41285C2FFECD}"/>
              </a:ext>
            </a:extLst>
          </p:cNvPr>
          <p:cNvSpPr txBox="1"/>
          <p:nvPr/>
        </p:nvSpPr>
        <p:spPr>
          <a:xfrm>
            <a:off x="1303370" y="3915251"/>
            <a:ext cx="867545" cy="438582"/>
          </a:xfrm>
          <a:prstGeom prst="rect">
            <a:avLst/>
          </a:prstGeom>
          <a:noFill/>
        </p:spPr>
        <p:txBody>
          <a:bodyPr wrap="none" rtlCol="0">
            <a:spAutoFit/>
          </a:bodyPr>
          <a:lstStyle/>
          <a:p>
            <a:pPr algn="r" defTabSz="685800" eaLnBrk="1" fontAlgn="auto" hangingPunct="1">
              <a:spcBef>
                <a:spcPts val="0"/>
              </a:spcBef>
              <a:spcAft>
                <a:spcPts val="0"/>
              </a:spcAft>
            </a:pPr>
            <a:r>
              <a:rPr lang="en-US" sz="1125" dirty="0">
                <a:solidFill>
                  <a:prstClr val="black"/>
                </a:solidFill>
                <a:latin typeface="Calibri" panose="020F0502020204030204"/>
                <a:ea typeface="+mn-ea"/>
                <a:cs typeface="+mn-cs"/>
              </a:rPr>
              <a:t>P. Schmidt-</a:t>
            </a:r>
            <a:br>
              <a:rPr lang="en-US" sz="1125" dirty="0">
                <a:solidFill>
                  <a:prstClr val="black"/>
                </a:solidFill>
                <a:latin typeface="Calibri" panose="020F0502020204030204"/>
                <a:ea typeface="+mn-ea"/>
                <a:cs typeface="+mn-cs"/>
              </a:rPr>
            </a:br>
            <a:r>
              <a:rPr lang="en-US" sz="1125" dirty="0">
                <a:solidFill>
                  <a:prstClr val="black"/>
                </a:solidFill>
                <a:latin typeface="Calibri" panose="020F0502020204030204"/>
                <a:ea typeface="+mn-ea"/>
                <a:cs typeface="+mn-cs"/>
              </a:rPr>
              <a:t>Wellenburg</a:t>
            </a:r>
          </a:p>
        </p:txBody>
      </p:sp>
      <p:cxnSp>
        <p:nvCxnSpPr>
          <p:cNvPr id="47" name="Connector: Elbow 46">
            <a:extLst>
              <a:ext uri="{FF2B5EF4-FFF2-40B4-BE49-F238E27FC236}">
                <a16:creationId xmlns:a16="http://schemas.microsoft.com/office/drawing/2014/main" id="{C8AF726E-7F20-2377-4ED0-20BBA8313DEB}"/>
              </a:ext>
            </a:extLst>
          </p:cNvPr>
          <p:cNvCxnSpPr>
            <a:cxnSpLocks/>
            <a:stCxn id="160" idx="1"/>
            <a:endCxn id="40" idx="0"/>
          </p:cNvCxnSpPr>
          <p:nvPr/>
        </p:nvCxnSpPr>
        <p:spPr>
          <a:xfrm rot="10800000" flipV="1">
            <a:off x="1713367" y="2727554"/>
            <a:ext cx="851101" cy="766208"/>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52" name="Group 51">
            <a:extLst>
              <a:ext uri="{FF2B5EF4-FFF2-40B4-BE49-F238E27FC236}">
                <a16:creationId xmlns:a16="http://schemas.microsoft.com/office/drawing/2014/main" id="{ED2ED9A6-39F0-DC60-043A-A0D7F028B54A}"/>
              </a:ext>
            </a:extLst>
          </p:cNvPr>
          <p:cNvGrpSpPr/>
          <p:nvPr/>
        </p:nvGrpSpPr>
        <p:grpSpPr>
          <a:xfrm>
            <a:off x="3521130" y="3493763"/>
            <a:ext cx="909108" cy="454554"/>
            <a:chOff x="4546986" y="406289"/>
            <a:chExt cx="1212144" cy="606072"/>
          </a:xfrm>
        </p:grpSpPr>
        <p:sp>
          <p:nvSpPr>
            <p:cNvPr id="53" name="Rounded Rectangle 24">
              <a:extLst>
                <a:ext uri="{FF2B5EF4-FFF2-40B4-BE49-F238E27FC236}">
                  <a16:creationId xmlns:a16="http://schemas.microsoft.com/office/drawing/2014/main" id="{65A299BA-C4E1-137A-9423-6CF37D8C96DC}"/>
                </a:ext>
              </a:extLst>
            </p:cNvPr>
            <p:cNvSpPr/>
            <p:nvPr/>
          </p:nvSpPr>
          <p:spPr>
            <a:xfrm>
              <a:off x="4546986" y="406289"/>
              <a:ext cx="1212144" cy="606072"/>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54" name="Rounded Rectangle 10">
              <a:extLst>
                <a:ext uri="{FF2B5EF4-FFF2-40B4-BE49-F238E27FC236}">
                  <a16:creationId xmlns:a16="http://schemas.microsoft.com/office/drawing/2014/main" id="{9007A14E-C730-61B2-E5E2-62012CB5B92E}"/>
                </a:ext>
              </a:extLst>
            </p:cNvPr>
            <p:cNvSpPr txBox="1"/>
            <p:nvPr/>
          </p:nvSpPr>
          <p:spPr>
            <a:xfrm>
              <a:off x="4564737" y="424040"/>
              <a:ext cx="1176642" cy="570570"/>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5718" tIns="17145" rIns="25718" bIns="17145" numCol="1" spcCol="1270" anchor="ctr" anchorCtr="0">
              <a:noAutofit/>
            </a:bodyPr>
            <a:lstStyle/>
            <a:p>
              <a:pPr algn="ctr" defTabSz="600075" eaLnBrk="1" fontAlgn="auto" hangingPunct="1">
                <a:lnSpc>
                  <a:spcPct val="90000"/>
                </a:lnSpc>
                <a:spcBef>
                  <a:spcPct val="0"/>
                </a:spcBef>
                <a:spcAft>
                  <a:spcPct val="35000"/>
                </a:spcAft>
              </a:pPr>
              <a:r>
                <a:rPr lang="en-US" sz="1350" dirty="0">
                  <a:solidFill>
                    <a:prstClr val="white"/>
                  </a:solidFill>
                  <a:latin typeface="Calibri" panose="020F0502020204030204"/>
                </a:rPr>
                <a:t>Aux</a:t>
              </a:r>
              <a:br>
                <a:rPr lang="en-US" sz="1350" dirty="0">
                  <a:solidFill>
                    <a:prstClr val="white"/>
                  </a:solidFill>
                  <a:latin typeface="Calibri" panose="020F0502020204030204"/>
                </a:rPr>
              </a:br>
              <a:r>
                <a:rPr lang="en-US" sz="1350" dirty="0">
                  <a:solidFill>
                    <a:prstClr val="white"/>
                  </a:solidFill>
                  <a:latin typeface="Calibri" panose="020F0502020204030204"/>
                </a:rPr>
                <a:t>detectors</a:t>
              </a:r>
            </a:p>
          </p:txBody>
        </p:sp>
      </p:grpSp>
      <p:sp>
        <p:nvSpPr>
          <p:cNvPr id="55" name="TextBox 54">
            <a:extLst>
              <a:ext uri="{FF2B5EF4-FFF2-40B4-BE49-F238E27FC236}">
                <a16:creationId xmlns:a16="http://schemas.microsoft.com/office/drawing/2014/main" id="{EDC83977-148E-7C7C-79B1-D2E33143EADD}"/>
              </a:ext>
            </a:extLst>
          </p:cNvPr>
          <p:cNvSpPr txBox="1"/>
          <p:nvPr/>
        </p:nvSpPr>
        <p:spPr>
          <a:xfrm>
            <a:off x="3771223" y="3922482"/>
            <a:ext cx="681597" cy="265457"/>
          </a:xfrm>
          <a:prstGeom prst="rect">
            <a:avLst/>
          </a:prstGeom>
          <a:noFill/>
        </p:spPr>
        <p:txBody>
          <a:bodyPr wrap="none" rtlCol="0">
            <a:spAutoFit/>
          </a:bodyPr>
          <a:lstStyle/>
          <a:p>
            <a:pPr algn="r" defTabSz="685800" eaLnBrk="1" fontAlgn="auto" hangingPunct="1">
              <a:spcBef>
                <a:spcPts val="0"/>
              </a:spcBef>
              <a:spcAft>
                <a:spcPts val="0"/>
              </a:spcAft>
            </a:pPr>
            <a:r>
              <a:rPr lang="en-US" sz="1125" dirty="0">
                <a:solidFill>
                  <a:prstClr val="black"/>
                </a:solidFill>
                <a:latin typeface="Calibri" panose="020F0502020204030204"/>
                <a:ea typeface="+mn-ea"/>
                <a:cs typeface="+mn-cs"/>
              </a:rPr>
              <a:t>F. Renga</a:t>
            </a:r>
          </a:p>
        </p:txBody>
      </p:sp>
      <p:cxnSp>
        <p:nvCxnSpPr>
          <p:cNvPr id="57" name="Connector: Elbow 56">
            <a:extLst>
              <a:ext uri="{FF2B5EF4-FFF2-40B4-BE49-F238E27FC236}">
                <a16:creationId xmlns:a16="http://schemas.microsoft.com/office/drawing/2014/main" id="{6F844F81-3AC6-C515-2FD9-BBF75DEDE507}"/>
              </a:ext>
            </a:extLst>
          </p:cNvPr>
          <p:cNvCxnSpPr>
            <a:cxnSpLocks/>
            <a:stCxn id="160" idx="2"/>
            <a:endCxn id="54" idx="0"/>
          </p:cNvCxnSpPr>
          <p:nvPr/>
        </p:nvCxnSpPr>
        <p:spPr>
          <a:xfrm rot="5400000">
            <a:off x="3951268" y="2934556"/>
            <a:ext cx="596936" cy="548103"/>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1319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9" name="Picture 1">
            <a:extLst>
              <a:ext uri="{FF2B5EF4-FFF2-40B4-BE49-F238E27FC236}">
                <a16:creationId xmlns:a16="http://schemas.microsoft.com/office/drawing/2014/main" id="{7033B524-4FF6-83F4-B0B8-7D2BB6293CC7}"/>
              </a:ext>
            </a:extLst>
          </p:cNvPr>
          <p:cNvPicPr>
            <a:picLocks noChangeAspect="1" noChangeArrowheads="1"/>
          </p:cNvPicPr>
          <p:nvPr/>
        </p:nvPicPr>
        <p:blipFill rotWithShape="1">
          <a:blip r:embed="rId2" r:link="rId3">
            <a:extLst>
              <a:ext uri="{28A0092B-C50C-407E-A947-70E740481C1C}">
                <a14:useLocalDpi xmlns:a14="http://schemas.microsoft.com/office/drawing/2010/main" val="0"/>
              </a:ext>
            </a:extLst>
          </a:blip>
          <a:srcRect l="16624" t="6203" r="12335" b="26208"/>
          <a:stretch>
            <a:fillRect/>
          </a:stretch>
        </p:blipFill>
        <p:spPr bwMode="auto">
          <a:xfrm>
            <a:off x="3908419" y="3871119"/>
            <a:ext cx="771911" cy="979200"/>
          </a:xfrm>
          <a:prstGeom prst="rect">
            <a:avLst/>
          </a:prstGeom>
          <a:noFill/>
          <a:extLst>
            <a:ext uri="{909E8E84-426E-40DD-AFC4-6F175D3DCCD1}">
              <a14:hiddenFill xmlns:a14="http://schemas.microsoft.com/office/drawing/2010/main">
                <a:solidFill>
                  <a:srgbClr val="FFFFFF"/>
                </a:solidFill>
              </a14:hiddenFill>
            </a:ext>
          </a:extLst>
        </p:spPr>
      </p:pic>
      <p:pic>
        <p:nvPicPr>
          <p:cNvPr id="12" name="Content Placeholder 11" descr="Screen Clipping"/>
          <p:cNvPicPr>
            <a:picLocks noGrp="1" noChangeAspect="1"/>
          </p:cNvPicPr>
          <p:nvPr>
            <p:ph sz="quarter" idx="13"/>
          </p:nvPr>
        </p:nvPicPr>
        <p:blipFill>
          <a:blip r:embed="rId4">
            <a:extLst>
              <a:ext uri="{28A0092B-C50C-407E-A947-70E740481C1C}">
                <a14:useLocalDpi xmlns:a14="http://schemas.microsoft.com/office/drawing/2010/main"/>
              </a:ext>
            </a:extLst>
          </a:blip>
          <a:stretch>
            <a:fillRect/>
          </a:stretch>
        </p:blipFill>
        <p:spPr>
          <a:xfrm>
            <a:off x="28972" y="1150842"/>
            <a:ext cx="3722749" cy="3941188"/>
          </a:xfrm>
          <a:ln>
            <a:solidFill>
              <a:srgbClr val="E5E5E5"/>
            </a:solidFill>
          </a:ln>
        </p:spPr>
      </p:pic>
      <p:sp>
        <p:nvSpPr>
          <p:cNvPr id="3" name="Title 2"/>
          <p:cNvSpPr>
            <a:spLocks noGrp="1"/>
          </p:cNvSpPr>
          <p:nvPr>
            <p:ph type="title"/>
          </p:nvPr>
        </p:nvSpPr>
        <p:spPr>
          <a:xfrm>
            <a:off x="2077211" y="208350"/>
            <a:ext cx="6708025" cy="381375"/>
          </a:xfrm>
        </p:spPr>
        <p:txBody>
          <a:bodyPr/>
          <a:lstStyle/>
          <a:p>
            <a:r>
              <a:rPr lang="en-US" dirty="0"/>
              <a:t>The collaboration </a:t>
            </a:r>
            <a:r>
              <a:rPr lang="en-US" i="1" dirty="0">
                <a:latin typeface="Humanst521 Lt BT" panose="020B0402020204020304" pitchFamily="34" charset="0"/>
              </a:rPr>
              <a:t>open for participation</a:t>
            </a:r>
          </a:p>
        </p:txBody>
      </p:sp>
      <p:pic>
        <p:nvPicPr>
          <p:cNvPr id="6" name="Picture 5"/>
          <p:cNvPicPr>
            <a:picLocks noChangeAspect="1"/>
          </p:cNvPicPr>
          <p:nvPr/>
        </p:nvPicPr>
        <p:blipFill rotWithShape="1">
          <a:blip r:embed="rId5" cstate="hqprint">
            <a:extLst>
              <a:ext uri="{28A0092B-C50C-407E-A947-70E740481C1C}">
                <a14:useLocalDpi xmlns:a14="http://schemas.microsoft.com/office/drawing/2010/main"/>
              </a:ext>
            </a:extLst>
          </a:blip>
          <a:srcRect r="-1"/>
          <a:stretch/>
        </p:blipFill>
        <p:spPr>
          <a:xfrm>
            <a:off x="8247206" y="2920490"/>
            <a:ext cx="719700" cy="961200"/>
          </a:xfrm>
          <a:prstGeom prst="rect">
            <a:avLst/>
          </a:prstGeom>
        </p:spPr>
      </p:pic>
      <p:pic>
        <p:nvPicPr>
          <p:cNvPr id="13" name="Picture 12"/>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525546" y="1031645"/>
            <a:ext cx="720900" cy="961200"/>
          </a:xfrm>
          <a:prstGeom prst="rect">
            <a:avLst/>
          </a:prstGeom>
        </p:spPr>
      </p:pic>
      <p:pic>
        <p:nvPicPr>
          <p:cNvPr id="14" name="Picture 13"/>
          <p:cNvPicPr>
            <a:picLocks noChangeAspect="1"/>
          </p:cNvPicPr>
          <p:nvPr/>
        </p:nvPicPr>
        <p:blipFill rotWithShape="1">
          <a:blip r:embed="rId7" cstate="print">
            <a:extLst>
              <a:ext uri="{28A0092B-C50C-407E-A947-70E740481C1C}">
                <a14:useLocalDpi xmlns:a14="http://schemas.microsoft.com/office/drawing/2010/main"/>
              </a:ext>
            </a:extLst>
          </a:blip>
          <a:srcRect/>
          <a:stretch/>
        </p:blipFill>
        <p:spPr>
          <a:xfrm>
            <a:off x="5367811" y="1031645"/>
            <a:ext cx="719320" cy="961200"/>
          </a:xfrm>
          <a:prstGeom prst="rect">
            <a:avLst/>
          </a:prstGeom>
        </p:spPr>
      </p:pic>
      <p:pic>
        <p:nvPicPr>
          <p:cNvPr id="16" name="Picture 15"/>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379223" y="3885234"/>
            <a:ext cx="734252" cy="961200"/>
          </a:xfrm>
          <a:prstGeom prst="rect">
            <a:avLst/>
          </a:prstGeom>
        </p:spPr>
      </p:pic>
      <p:pic>
        <p:nvPicPr>
          <p:cNvPr id="17" name="Picture 16"/>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6808031" y="1031645"/>
            <a:ext cx="717515" cy="961200"/>
          </a:xfrm>
          <a:prstGeom prst="rect">
            <a:avLst/>
          </a:prstGeom>
        </p:spPr>
      </p:pic>
      <p:pic>
        <p:nvPicPr>
          <p:cNvPr id="18" name="Picture 17"/>
          <p:cNvPicPr>
            <a:picLocks noChangeAspect="1"/>
          </p:cNvPicPr>
          <p:nvPr/>
        </p:nvPicPr>
        <p:blipFill rotWithShape="1">
          <a:blip r:embed="rId10" cstate="print">
            <a:extLst>
              <a:ext uri="{28A0092B-C50C-407E-A947-70E740481C1C}">
                <a14:useLocalDpi xmlns:a14="http://schemas.microsoft.com/office/drawing/2010/main"/>
              </a:ext>
            </a:extLst>
          </a:blip>
          <a:srcRect/>
          <a:stretch/>
        </p:blipFill>
        <p:spPr>
          <a:xfrm>
            <a:off x="7531473" y="3881690"/>
            <a:ext cx="714973" cy="961200"/>
          </a:xfrm>
          <a:prstGeom prst="rect">
            <a:avLst/>
          </a:prstGeom>
        </p:spPr>
      </p:pic>
      <p:pic>
        <p:nvPicPr>
          <p:cNvPr id="20" name="Picture 19"/>
          <p:cNvPicPr>
            <a:picLocks noChangeAspect="1"/>
          </p:cNvPicPr>
          <p:nvPr/>
        </p:nvPicPr>
        <p:blipFill rotWithShape="1">
          <a:blip r:embed="rId11" cstate="print">
            <a:extLst>
              <a:ext uri="{BEBA8EAE-BF5A-486C-A8C5-ECC9F3942E4B}">
                <a14:imgProps xmlns:a14="http://schemas.microsoft.com/office/drawing/2010/main">
                  <a14:imgLayer r:embed="rId12">
                    <a14:imgEffect>
                      <a14:brightnessContrast bright="40000"/>
                    </a14:imgEffect>
                  </a14:imgLayer>
                </a14:imgProps>
              </a:ext>
              <a:ext uri="{28A0092B-C50C-407E-A947-70E740481C1C}">
                <a14:useLocalDpi xmlns:a14="http://schemas.microsoft.com/office/drawing/2010/main"/>
              </a:ext>
            </a:extLst>
          </a:blip>
          <a:srcRect l="12026" t="13416" r="10217" b="6601"/>
          <a:stretch/>
        </p:blipFill>
        <p:spPr>
          <a:xfrm>
            <a:off x="4646745" y="1035845"/>
            <a:ext cx="720000" cy="956631"/>
          </a:xfrm>
          <a:prstGeom prst="rect">
            <a:avLst/>
          </a:prstGeom>
        </p:spPr>
      </p:pic>
      <p:pic>
        <p:nvPicPr>
          <p:cNvPr id="21" name="Picture 20"/>
          <p:cNvPicPr>
            <a:picLocks noChangeAspect="1"/>
          </p:cNvPicPr>
          <p:nvPr/>
        </p:nvPicPr>
        <p:blipFill rotWithShape="1">
          <a:blip r:embed="rId13" cstate="print">
            <a:extLst>
              <a:ext uri="{BEBA8EAE-BF5A-486C-A8C5-ECC9F3942E4B}">
                <a14:imgProps xmlns:a14="http://schemas.microsoft.com/office/drawing/2010/main">
                  <a14:imgLayer r:embed="rId14">
                    <a14:imgEffect>
                      <a14:brightnessContrast contrast="20000"/>
                    </a14:imgEffect>
                  </a14:imgLayer>
                </a14:imgProps>
              </a:ext>
              <a:ext uri="{28A0092B-C50C-407E-A947-70E740481C1C}">
                <a14:useLocalDpi xmlns:a14="http://schemas.microsoft.com/office/drawing/2010/main"/>
              </a:ext>
            </a:extLst>
          </a:blip>
          <a:srcRect/>
          <a:stretch/>
        </p:blipFill>
        <p:spPr>
          <a:xfrm>
            <a:off x="8246446" y="1980828"/>
            <a:ext cx="720460" cy="961200"/>
          </a:xfrm>
          <a:prstGeom prst="rect">
            <a:avLst/>
          </a:prstGeom>
        </p:spPr>
      </p:pic>
      <p:pic>
        <p:nvPicPr>
          <p:cNvPr id="23" name="Picture 22"/>
          <p:cNvPicPr>
            <a:picLocks noChangeAspect="1"/>
          </p:cNvPicPr>
          <p:nvPr/>
        </p:nvPicPr>
        <p:blipFill rotWithShape="1">
          <a:blip r:embed="rId15" cstate="print">
            <a:extLst>
              <a:ext uri="{28A0092B-C50C-407E-A947-70E740481C1C}">
                <a14:useLocalDpi xmlns:a14="http://schemas.microsoft.com/office/drawing/2010/main"/>
              </a:ext>
            </a:extLst>
          </a:blip>
          <a:srcRect/>
          <a:stretch/>
        </p:blipFill>
        <p:spPr>
          <a:xfrm>
            <a:off x="8246446" y="3881690"/>
            <a:ext cx="720172" cy="961200"/>
          </a:xfrm>
          <a:prstGeom prst="rect">
            <a:avLst/>
          </a:prstGeom>
          <a:ln w="19050">
            <a:noFill/>
          </a:ln>
        </p:spPr>
      </p:pic>
      <p:pic>
        <p:nvPicPr>
          <p:cNvPr id="19" name="Picture 18"/>
          <p:cNvPicPr>
            <a:picLocks noChangeAspect="1"/>
          </p:cNvPicPr>
          <p:nvPr/>
        </p:nvPicPr>
        <p:blipFill rotWithShape="1">
          <a:blip r:embed="rId16" cstate="print">
            <a:extLst>
              <a:ext uri="{28A0092B-C50C-407E-A947-70E740481C1C}">
                <a14:useLocalDpi xmlns:a14="http://schemas.microsoft.com/office/drawing/2010/main"/>
              </a:ext>
            </a:extLst>
          </a:blip>
          <a:srcRect/>
          <a:stretch/>
        </p:blipFill>
        <p:spPr>
          <a:xfrm>
            <a:off x="8246446" y="1027732"/>
            <a:ext cx="720000" cy="960208"/>
          </a:xfrm>
          <a:prstGeom prst="rect">
            <a:avLst/>
          </a:prstGeom>
          <a:ln w="19050">
            <a:noFill/>
          </a:ln>
        </p:spPr>
      </p:pic>
      <p:cxnSp>
        <p:nvCxnSpPr>
          <p:cNvPr id="25" name="Straight Connector 24"/>
          <p:cNvCxnSpPr/>
          <p:nvPr/>
        </p:nvCxnSpPr>
        <p:spPr bwMode="auto">
          <a:xfrm>
            <a:off x="6516216" y="3750100"/>
            <a:ext cx="291815" cy="0"/>
          </a:xfrm>
          <a:prstGeom prst="line">
            <a:avLst/>
          </a:prstGeom>
          <a:solidFill>
            <a:schemeClr val="accent1"/>
          </a:solidFill>
          <a:ln w="19050" cap="flat" cmpd="sng" algn="ctr">
            <a:solidFill>
              <a:srgbClr val="92D050"/>
            </a:solidFill>
            <a:prstDash val="solid"/>
            <a:round/>
            <a:headEnd type="none" w="med" len="med"/>
            <a:tailEnd type="none" w="med" len="med"/>
          </a:ln>
          <a:effectLst/>
        </p:spPr>
      </p:cxnSp>
      <p:pic>
        <p:nvPicPr>
          <p:cNvPr id="4" name="Picture 3"/>
          <p:cNvPicPr>
            <a:picLocks noChangeAspect="1"/>
          </p:cNvPicPr>
          <p:nvPr/>
        </p:nvPicPr>
        <p:blipFill rotWithShape="1">
          <a:blip r:embed="rId17" cstate="print">
            <a:extLst>
              <a:ext uri="{28A0092B-C50C-407E-A947-70E740481C1C}">
                <a14:useLocalDpi xmlns:a14="http://schemas.microsoft.com/office/drawing/2010/main"/>
              </a:ext>
            </a:extLst>
          </a:blip>
          <a:srcRect/>
          <a:stretch/>
        </p:blipFill>
        <p:spPr>
          <a:xfrm>
            <a:off x="3908419" y="1031276"/>
            <a:ext cx="738326" cy="961200"/>
          </a:xfrm>
          <a:prstGeom prst="rect">
            <a:avLst/>
          </a:prstGeom>
        </p:spPr>
      </p:pic>
      <p:pic>
        <p:nvPicPr>
          <p:cNvPr id="8" name="Picture 7"/>
          <p:cNvPicPr>
            <a:picLocks noChangeAspect="1"/>
          </p:cNvPicPr>
          <p:nvPr/>
        </p:nvPicPr>
        <p:blipFill rotWithShape="1">
          <a:blip r:embed="rId18" cstate="print">
            <a:extLst>
              <a:ext uri="{28A0092B-C50C-407E-A947-70E740481C1C}">
                <a14:useLocalDpi xmlns:a14="http://schemas.microsoft.com/office/drawing/2010/main"/>
              </a:ext>
            </a:extLst>
          </a:blip>
          <a:srcRect/>
          <a:stretch/>
        </p:blipFill>
        <p:spPr>
          <a:xfrm>
            <a:off x="3908419" y="2954046"/>
            <a:ext cx="738326" cy="934916"/>
          </a:xfrm>
          <a:prstGeom prst="rect">
            <a:avLst/>
          </a:prstGeom>
        </p:spPr>
      </p:pic>
      <p:pic>
        <p:nvPicPr>
          <p:cNvPr id="26" name="Picture 25"/>
          <p:cNvPicPr>
            <a:picLocks noChangeAspect="1"/>
          </p:cNvPicPr>
          <p:nvPr/>
        </p:nvPicPr>
        <p:blipFill rotWithShape="1">
          <a:blip r:embed="rId19" cstate="print">
            <a:extLst>
              <a:ext uri="{28A0092B-C50C-407E-A947-70E740481C1C}">
                <a14:useLocalDpi xmlns:a14="http://schemas.microsoft.com/office/drawing/2010/main"/>
              </a:ext>
            </a:extLst>
          </a:blip>
          <a:srcRect/>
          <a:stretch/>
        </p:blipFill>
        <p:spPr>
          <a:xfrm>
            <a:off x="6084168" y="1027732"/>
            <a:ext cx="722428" cy="961200"/>
          </a:xfrm>
          <a:prstGeom prst="rect">
            <a:avLst/>
          </a:prstGeom>
        </p:spPr>
      </p:pic>
      <p:pic>
        <p:nvPicPr>
          <p:cNvPr id="27" name="Picture 26"/>
          <p:cNvPicPr>
            <a:picLocks noChangeAspect="1"/>
          </p:cNvPicPr>
          <p:nvPr/>
        </p:nvPicPr>
        <p:blipFill rotWithShape="1">
          <a:blip r:embed="rId20" cstate="print">
            <a:extLst>
              <a:ext uri="{28A0092B-C50C-407E-A947-70E740481C1C}">
                <a14:useLocalDpi xmlns:a14="http://schemas.microsoft.com/office/drawing/2010/main"/>
              </a:ext>
            </a:extLst>
          </a:blip>
          <a:srcRect/>
          <a:stretch/>
        </p:blipFill>
        <p:spPr>
          <a:xfrm>
            <a:off x="6811393" y="3877777"/>
            <a:ext cx="720080" cy="961200"/>
          </a:xfrm>
          <a:prstGeom prst="rect">
            <a:avLst/>
          </a:prstGeom>
        </p:spPr>
      </p:pic>
      <p:pic>
        <p:nvPicPr>
          <p:cNvPr id="28" name="Picture 27"/>
          <p:cNvPicPr>
            <a:picLocks noChangeAspect="1"/>
          </p:cNvPicPr>
          <p:nvPr/>
        </p:nvPicPr>
        <p:blipFill rotWithShape="1">
          <a:blip r:embed="rId21" cstate="print">
            <a:extLst>
              <a:ext uri="{28A0092B-C50C-407E-A947-70E740481C1C}">
                <a14:useLocalDpi xmlns:a14="http://schemas.microsoft.com/office/drawing/2010/main"/>
              </a:ext>
            </a:extLst>
          </a:blip>
          <a:srcRect/>
          <a:stretch/>
        </p:blipFill>
        <p:spPr>
          <a:xfrm>
            <a:off x="3916645" y="1973695"/>
            <a:ext cx="727363" cy="961200"/>
          </a:xfrm>
          <a:prstGeom prst="rect">
            <a:avLst/>
          </a:prstGeom>
        </p:spPr>
      </p:pic>
      <p:pic>
        <p:nvPicPr>
          <p:cNvPr id="29" name="Picture 28"/>
          <p:cNvPicPr>
            <a:picLocks noChangeAspect="1"/>
          </p:cNvPicPr>
          <p:nvPr/>
        </p:nvPicPr>
        <p:blipFill rotWithShape="1">
          <a:blip r:embed="rId22" cstate="print">
            <a:extLst>
              <a:ext uri="{28A0092B-C50C-407E-A947-70E740481C1C}">
                <a14:useLocalDpi xmlns:a14="http://schemas.microsoft.com/office/drawing/2010/main"/>
              </a:ext>
            </a:extLst>
          </a:blip>
          <a:srcRect/>
          <a:stretch/>
        </p:blipFill>
        <p:spPr>
          <a:xfrm>
            <a:off x="6105938" y="3881690"/>
            <a:ext cx="708934" cy="961200"/>
          </a:xfrm>
          <a:prstGeom prst="rect">
            <a:avLst/>
          </a:prstGeom>
        </p:spPr>
      </p:pic>
      <p:sp>
        <p:nvSpPr>
          <p:cNvPr id="30" name="TextBox 29"/>
          <p:cNvSpPr txBox="1"/>
          <p:nvPr/>
        </p:nvSpPr>
        <p:spPr>
          <a:xfrm>
            <a:off x="179512" y="1275606"/>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1800" dirty="0">
              <a:solidFill>
                <a:srgbClr val="000000"/>
              </a:solidFill>
              <a:latin typeface="Humanst521 Lt BT" panose="020B0402020204020304" pitchFamily="34" charset="0"/>
            </a:endParaRPr>
          </a:p>
        </p:txBody>
      </p:sp>
      <p:sp>
        <p:nvSpPr>
          <p:cNvPr id="31" name="TextBox 30"/>
          <p:cNvSpPr txBox="1"/>
          <p:nvPr/>
        </p:nvSpPr>
        <p:spPr>
          <a:xfrm>
            <a:off x="825723" y="789988"/>
            <a:ext cx="2160240" cy="268981"/>
          </a:xfrm>
          <a:prstGeom prst="rect">
            <a:avLst/>
          </a:prstGeom>
          <a:solidFill>
            <a:schemeClr val="bg1"/>
          </a:solidFill>
        </p:spPr>
        <p:txBody>
          <a:bodyPr wrap="none" lIns="0" tIns="0" rIns="0" bIns="0" rtlCol="0">
            <a:noAutofit/>
          </a:bodyPr>
          <a:lstStyle/>
          <a:p>
            <a:pPr eaLnBrk="1" hangingPunct="1">
              <a:lnSpc>
                <a:spcPct val="110000"/>
              </a:lnSpc>
              <a:spcBef>
                <a:spcPct val="0"/>
              </a:spcBef>
              <a:buClr>
                <a:srgbClr val="000000"/>
              </a:buClr>
            </a:pPr>
            <a:r>
              <a:rPr lang="en-US" sz="1800" dirty="0">
                <a:solidFill>
                  <a:schemeClr val="bg2">
                    <a:lumMod val="75000"/>
                  </a:schemeClr>
                </a:solidFill>
                <a:latin typeface="Humanst521 BT" panose="020B0602020204020204" pitchFamily="34" charset="0"/>
              </a:rPr>
              <a:t>PSI proposal R-21-02.1</a:t>
            </a:r>
          </a:p>
        </p:txBody>
      </p:sp>
      <p:sp>
        <p:nvSpPr>
          <p:cNvPr id="32" name="TextBox 31"/>
          <p:cNvSpPr txBox="1"/>
          <p:nvPr/>
        </p:nvSpPr>
        <p:spPr>
          <a:xfrm>
            <a:off x="2267744" y="1035845"/>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endParaRPr lang="en-US" sz="1800" dirty="0">
              <a:solidFill>
                <a:srgbClr val="000000"/>
              </a:solidFill>
              <a:latin typeface="Humanst521 Lt BT" panose="020B0402020204020304" pitchFamily="34" charset="0"/>
            </a:endParaRPr>
          </a:p>
        </p:txBody>
      </p:sp>
      <p:pic>
        <p:nvPicPr>
          <p:cNvPr id="7" name="Picture 6" descr="A person smiling for the camera&#10;&#10;Description automatically generated">
            <a:extLst>
              <a:ext uri="{FF2B5EF4-FFF2-40B4-BE49-F238E27FC236}">
                <a16:creationId xmlns:a16="http://schemas.microsoft.com/office/drawing/2014/main" id="{5AAFEB23-C21B-9B03-BE4A-B130FCC654CA}"/>
              </a:ext>
            </a:extLst>
          </p:cNvPr>
          <p:cNvPicPr>
            <a:picLocks noChangeAspect="1"/>
          </p:cNvPicPr>
          <p:nvPr/>
        </p:nvPicPr>
        <p:blipFill rotWithShape="1">
          <a:blip r:embed="rId23">
            <a:extLst>
              <a:ext uri="{BEBA8EAE-BF5A-486C-A8C5-ECC9F3942E4B}">
                <a14:imgProps xmlns:a14="http://schemas.microsoft.com/office/drawing/2010/main">
                  <a14:imgLayer r:embed="rId24">
                    <a14:imgEffect>
                      <a14:sharpenSoften amount="25000"/>
                    </a14:imgEffect>
                    <a14:imgEffect>
                      <a14:brightnessContrast bright="20000" contrast="-20000"/>
                    </a14:imgEffect>
                  </a14:imgLayer>
                </a14:imgProps>
              </a:ext>
            </a:extLst>
          </a:blip>
          <a:srcRect l="-1378" t="-1785" r="1378" b="1701"/>
          <a:stretch/>
        </p:blipFill>
        <p:spPr>
          <a:xfrm>
            <a:off x="4650911" y="3870512"/>
            <a:ext cx="734400" cy="980020"/>
          </a:xfrm>
          <a:prstGeom prst="rect">
            <a:avLst/>
          </a:prstGeom>
        </p:spPr>
      </p:pic>
      <p:sp>
        <p:nvSpPr>
          <p:cNvPr id="9" name="Rectangle 2">
            <a:extLst>
              <a:ext uri="{FF2B5EF4-FFF2-40B4-BE49-F238E27FC236}">
                <a16:creationId xmlns:a16="http://schemas.microsoft.com/office/drawing/2014/main" id="{7F882F70-6AF5-783E-1E4E-7C222607D0FC}"/>
              </a:ext>
            </a:extLst>
          </p:cNvPr>
          <p:cNvSpPr>
            <a:spLocks noChangeArrowheads="1"/>
          </p:cNvSpPr>
          <p:nvPr/>
        </p:nvSpPr>
        <p:spPr bwMode="auto">
          <a:xfrm>
            <a:off x="2685432" y="2213503"/>
            <a:ext cx="151115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CH" dirty="0">
              <a:latin typeface="Humanst521 Lt BT" panose="020B0402020204020304" pitchFamily="34" charset="0"/>
            </a:endParaRPr>
          </a:p>
        </p:txBody>
      </p:sp>
      <p:pic>
        <p:nvPicPr>
          <p:cNvPr id="24" name="Picture 4"/>
          <p:cNvPicPr>
            <a:picLocks noChangeAspect="1" noChangeArrowheads="1"/>
          </p:cNvPicPr>
          <p:nvPr/>
        </p:nvPicPr>
        <p:blipFill rotWithShape="1">
          <a:blip r:embed="rId25"/>
          <a:srcRect t="-2807" b="4838"/>
          <a:stretch/>
        </p:blipFill>
        <p:spPr bwMode="auto">
          <a:xfrm>
            <a:off x="4608197" y="1923678"/>
            <a:ext cx="3646445" cy="196528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cap="flat">
                <a:solidFill>
                  <a:srgbClr val="80808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189967902"/>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712F6A2-005A-8611-2B32-6456FB591F54}"/>
              </a:ext>
            </a:extLst>
          </p:cNvPr>
          <p:cNvSpPr>
            <a:spLocks noGrp="1"/>
          </p:cNvSpPr>
          <p:nvPr>
            <p:ph type="dt" sz="half" idx="10"/>
          </p:nvPr>
        </p:nvSpPr>
        <p:spPr/>
        <p:txBody>
          <a:bodyPr/>
          <a:lstStyle/>
          <a:p>
            <a:pPr marL="0" marR="0" lvl="0" indent="0" algn="r" defTabSz="914400" rtl="0" eaLnBrk="0" fontAlgn="base" latinLnBrk="0" hangingPunct="0">
              <a:lnSpc>
                <a:spcPct val="100000"/>
              </a:lnSpc>
              <a:spcBef>
                <a:spcPct val="50000"/>
              </a:spcBef>
              <a:spcAft>
                <a:spcPct val="0"/>
              </a:spcAft>
              <a:buClrTx/>
              <a:buSzTx/>
              <a:buFontTx/>
              <a:buNone/>
              <a:tabLst/>
              <a:defRPr/>
            </a:pPr>
            <a:fld id="{6D7735F2-E457-4365-A986-3C3E57C02FC8}" type="datetime1">
              <a:rPr kumimoji="0" lang="de-CH" sz="1000" b="0" i="0" u="none" strike="noStrike" kern="1200" cap="none" spc="0" normalizeH="0" baseline="0" noProof="0" smtClean="0">
                <a:ln>
                  <a:noFill/>
                </a:ln>
                <a:solidFill>
                  <a:srgbClr val="FFFFFF"/>
                </a:solidFill>
                <a:effectLst/>
                <a:uLnTx/>
                <a:uFillTx/>
                <a:latin typeface="Arial" charset="0"/>
                <a:cs typeface="Arial" charset="0"/>
              </a:rPr>
              <a:pPr marL="0" marR="0" lvl="0" indent="0" algn="r" defTabSz="914400" rtl="0" eaLnBrk="0" fontAlgn="base" latinLnBrk="0" hangingPunct="0">
                <a:lnSpc>
                  <a:spcPct val="100000"/>
                </a:lnSpc>
                <a:spcBef>
                  <a:spcPct val="50000"/>
                </a:spcBef>
                <a:spcAft>
                  <a:spcPct val="0"/>
                </a:spcAft>
                <a:buClrTx/>
                <a:buSzTx/>
                <a:buFontTx/>
                <a:buNone/>
                <a:tabLst/>
                <a:defRPr/>
              </a:pPr>
              <a:t>27.01.2025</a:t>
            </a:fld>
            <a:endParaRPr kumimoji="0" lang="de-CH" sz="1000" b="0" i="0" u="none" strike="noStrike" kern="1200" cap="none" spc="0" normalizeH="0" baseline="0" noProof="0" dirty="0">
              <a:ln>
                <a:noFill/>
              </a:ln>
              <a:solidFill>
                <a:srgbClr val="FFFFFF"/>
              </a:solidFill>
              <a:effectLst/>
              <a:uLnTx/>
              <a:uFillTx/>
              <a:latin typeface="Arial" charset="0"/>
              <a:cs typeface="Arial" charset="0"/>
            </a:endParaRPr>
          </a:p>
        </p:txBody>
      </p:sp>
      <p:sp>
        <p:nvSpPr>
          <p:cNvPr id="3" name="Fußzeilenplatzhalter 2">
            <a:extLst>
              <a:ext uri="{FF2B5EF4-FFF2-40B4-BE49-F238E27FC236}">
                <a16:creationId xmlns:a16="http://schemas.microsoft.com/office/drawing/2014/main" id="{43D4A4E4-0109-076C-E148-59553C9B1B72}"/>
              </a:ext>
            </a:extLst>
          </p:cNvPr>
          <p:cNvSpPr>
            <a:spLocks noGrp="1"/>
          </p:cNvSpPr>
          <p:nvPr>
            <p:ph type="ftr" sz="quarter" idx="11"/>
          </p:nvPr>
        </p:nvSpPr>
        <p:spPr/>
        <p:txBody>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en-US" sz="1000" b="0" i="0" u="none" strike="noStrike" kern="1200" cap="none" spc="0" normalizeH="0" baseline="0" noProof="0">
                <a:ln>
                  <a:noFill/>
                </a:ln>
                <a:solidFill>
                  <a:srgbClr val="FFFFFF"/>
                </a:solidFill>
                <a:effectLst/>
                <a:uLnTx/>
                <a:uFillTx/>
                <a:latin typeface="Arial" charset="0"/>
                <a:cs typeface="Arial" charset="0"/>
              </a:rPr>
              <a:t>PSI Center for Neutron and Muon Sciences</a:t>
            </a:r>
            <a:endParaRPr kumimoji="0" lang="de-CH" sz="1000" b="0" i="0" u="none" strike="noStrike" kern="1200" cap="none" spc="0" normalizeH="0" baseline="0" noProof="0" dirty="0">
              <a:ln>
                <a:noFill/>
              </a:ln>
              <a:solidFill>
                <a:srgbClr val="FFFFFF"/>
              </a:solidFill>
              <a:effectLst/>
              <a:uLnTx/>
              <a:uFillTx/>
              <a:latin typeface="Arial" charset="0"/>
              <a:cs typeface="Arial" charset="0"/>
            </a:endParaRPr>
          </a:p>
        </p:txBody>
      </p:sp>
      <p:sp>
        <p:nvSpPr>
          <p:cNvPr id="4" name="Foliennummernplatzhalter 3">
            <a:extLst>
              <a:ext uri="{FF2B5EF4-FFF2-40B4-BE49-F238E27FC236}">
                <a16:creationId xmlns:a16="http://schemas.microsoft.com/office/drawing/2014/main" id="{A2D2F161-58E4-C46C-77D5-0AC495BCABA2}"/>
              </a:ext>
            </a:extLst>
          </p:cNvPr>
          <p:cNvSpPr>
            <a:spLocks noGrp="1"/>
          </p:cNvSpPr>
          <p:nvPr>
            <p:ph type="sldNum" sz="quarter" idx="12"/>
          </p:nvPr>
        </p:nvSpPr>
        <p:spPr/>
        <p:txBody>
          <a:bodyPr/>
          <a:lstStyle/>
          <a:p>
            <a:pPr marL="0" marR="0" lvl="0" indent="0" algn="l" defTabSz="914400" rtl="0" eaLnBrk="0" fontAlgn="base" latinLnBrk="0" hangingPunct="0">
              <a:lnSpc>
                <a:spcPct val="100000"/>
              </a:lnSpc>
              <a:spcBef>
                <a:spcPct val="50000"/>
              </a:spcBef>
              <a:spcAft>
                <a:spcPct val="0"/>
              </a:spcAft>
              <a:buClrTx/>
              <a:buSzTx/>
              <a:buFontTx/>
              <a:buNone/>
              <a:tabLst/>
              <a:defRPr/>
            </a:pPr>
            <a:fld id="{442AD375-037F-43D0-B059-5172DA06796A}" type="slidenum">
              <a:rPr kumimoji="0" lang="de-CH" sz="1000" b="0" i="0" u="none" strike="noStrike" kern="1200" cap="none" spc="0" normalizeH="0" baseline="0" noProof="0" smtClean="0">
                <a:ln>
                  <a:noFill/>
                </a:ln>
                <a:solidFill>
                  <a:srgbClr val="FFFFFF"/>
                </a:solidFill>
                <a:effectLst/>
                <a:uLnTx/>
                <a:uFillTx/>
                <a:latin typeface="Arial" charset="0"/>
                <a:cs typeface="Arial" charset="0"/>
              </a:rPr>
              <a:pPr marL="0" marR="0" lvl="0" indent="0" algn="l" defTabSz="914400" rtl="0" eaLnBrk="0" fontAlgn="base" latinLnBrk="0" hangingPunct="0">
                <a:lnSpc>
                  <a:spcPct val="100000"/>
                </a:lnSpc>
                <a:spcBef>
                  <a:spcPct val="50000"/>
                </a:spcBef>
                <a:spcAft>
                  <a:spcPct val="0"/>
                </a:spcAft>
                <a:buClrTx/>
                <a:buSzTx/>
                <a:buFontTx/>
                <a:buNone/>
                <a:tabLst/>
                <a:defRPr/>
              </a:pPr>
              <a:t>18</a:t>
            </a:fld>
            <a:endParaRPr kumimoji="0" lang="de-CH" sz="1000" b="0" i="0" u="none" strike="noStrike" kern="1200" cap="none" spc="0" normalizeH="0" baseline="0" noProof="0" dirty="0">
              <a:ln>
                <a:noFill/>
              </a:ln>
              <a:solidFill>
                <a:srgbClr val="FFFFFF"/>
              </a:solidFill>
              <a:effectLst/>
              <a:uLnTx/>
              <a:uFillTx/>
              <a:latin typeface="Arial" charset="0"/>
              <a:cs typeface="Arial" charset="0"/>
            </a:endParaRPr>
          </a:p>
        </p:txBody>
      </p:sp>
      <p:sp>
        <p:nvSpPr>
          <p:cNvPr id="5" name="Textplatzhalter 4">
            <a:extLst>
              <a:ext uri="{FF2B5EF4-FFF2-40B4-BE49-F238E27FC236}">
                <a16:creationId xmlns:a16="http://schemas.microsoft.com/office/drawing/2014/main" id="{7B92D963-65C5-93CB-4161-3F876AAA243F}"/>
              </a:ext>
            </a:extLst>
          </p:cNvPr>
          <p:cNvSpPr>
            <a:spLocks noGrp="1"/>
          </p:cNvSpPr>
          <p:nvPr>
            <p:ph type="body" sz="quarter" idx="13"/>
          </p:nvPr>
        </p:nvSpPr>
        <p:spPr>
          <a:xfrm>
            <a:off x="521494" y="969065"/>
            <a:ext cx="7074842" cy="3546977"/>
          </a:xfrm>
        </p:spPr>
        <p:txBody>
          <a:bodyPr/>
          <a:lstStyle/>
          <a:p>
            <a:pPr marL="0" indent="0">
              <a:buNone/>
            </a:pPr>
            <a:r>
              <a:rPr lang="en-US" dirty="0"/>
              <a:t>Introduction &amp; Motivation</a:t>
            </a:r>
          </a:p>
          <a:p>
            <a:pPr marL="0" indent="0">
              <a:buNone/>
            </a:pPr>
            <a:r>
              <a:rPr lang="en-US" dirty="0"/>
              <a:t>Collaboration Overview</a:t>
            </a:r>
          </a:p>
          <a:p>
            <a:pPr marL="0" indent="0">
              <a:buNone/>
            </a:pPr>
            <a:r>
              <a:rPr lang="en-US" dirty="0">
                <a:latin typeface="Humanst521 BT" panose="020B0602020204020204" pitchFamily="34" charset="0"/>
              </a:rPr>
              <a:t>Schedule and Beam Time Request</a:t>
            </a:r>
            <a:endParaRPr lang="en-GB" dirty="0">
              <a:latin typeface="Humanst521 BT" panose="020B0602020204020204" pitchFamily="34" charset="0"/>
            </a:endParaRPr>
          </a:p>
        </p:txBody>
      </p:sp>
    </p:spTree>
    <p:extLst>
      <p:ext uri="{BB962C8B-B14F-4D97-AF65-F5344CB8AC3E}">
        <p14:creationId xmlns:p14="http://schemas.microsoft.com/office/powerpoint/2010/main" val="18748884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EC3B9BA1-CCCC-3266-02E9-47E6A371AFD5}"/>
              </a:ext>
            </a:extLst>
          </p:cNvPr>
          <p:cNvPicPr>
            <a:picLocks noGrp="1" noChangeAspect="1"/>
          </p:cNvPicPr>
          <p:nvPr>
            <p:ph sz="quarter" idx="13"/>
          </p:nvPr>
        </p:nvPicPr>
        <p:blipFill>
          <a:blip r:embed="rId2"/>
          <a:stretch>
            <a:fillRect/>
          </a:stretch>
        </p:blipFill>
        <p:spPr>
          <a:xfrm>
            <a:off x="0" y="1039043"/>
            <a:ext cx="4801440" cy="4104457"/>
          </a:xfrm>
        </p:spPr>
      </p:pic>
      <p:sp>
        <p:nvSpPr>
          <p:cNvPr id="3" name="Slide Number Placeholder 2">
            <a:extLst>
              <a:ext uri="{FF2B5EF4-FFF2-40B4-BE49-F238E27FC236}">
                <a16:creationId xmlns:a16="http://schemas.microsoft.com/office/drawing/2014/main" id="{31422AB4-91B5-BBF8-0CD0-1B5EA0E7A968}"/>
              </a:ext>
            </a:extLst>
          </p:cNvPr>
          <p:cNvSpPr>
            <a:spLocks noGrp="1"/>
          </p:cNvSpPr>
          <p:nvPr>
            <p:ph type="sldNum" sz="quarter" idx="17"/>
          </p:nvPr>
        </p:nvSpPr>
        <p:spPr/>
        <p:txBody>
          <a:bodyPr/>
          <a:lstStyle/>
          <a:p>
            <a:pPr algn="r">
              <a:defRPr/>
            </a:pPr>
            <a:r>
              <a:rPr lang="de-DE">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19</a:t>
            </a:fld>
            <a:endParaRPr lang="de-DE" dirty="0">
              <a:latin typeface="Humanst521 BT" panose="020B0602020204020204" pitchFamily="34" charset="0"/>
            </a:endParaRPr>
          </a:p>
        </p:txBody>
      </p:sp>
      <p:sp>
        <p:nvSpPr>
          <p:cNvPr id="4" name="Title 3">
            <a:extLst>
              <a:ext uri="{FF2B5EF4-FFF2-40B4-BE49-F238E27FC236}">
                <a16:creationId xmlns:a16="http://schemas.microsoft.com/office/drawing/2014/main" id="{BAFC24C4-FC27-C5B9-C4BB-E90F7AB9A9F7}"/>
              </a:ext>
            </a:extLst>
          </p:cNvPr>
          <p:cNvSpPr>
            <a:spLocks noGrp="1"/>
          </p:cNvSpPr>
          <p:nvPr>
            <p:ph type="title"/>
          </p:nvPr>
        </p:nvSpPr>
        <p:spPr/>
        <p:txBody>
          <a:bodyPr/>
          <a:lstStyle/>
          <a:p>
            <a:r>
              <a:rPr lang="en-US" dirty="0"/>
              <a:t>Full interdependent project plan	</a:t>
            </a:r>
            <a:endParaRPr lang="de-CH" dirty="0"/>
          </a:p>
        </p:txBody>
      </p:sp>
      <p:sp>
        <p:nvSpPr>
          <p:cNvPr id="5" name="Content Placeholder 4">
            <a:extLst>
              <a:ext uri="{FF2B5EF4-FFF2-40B4-BE49-F238E27FC236}">
                <a16:creationId xmlns:a16="http://schemas.microsoft.com/office/drawing/2014/main" id="{EA8BF44E-ED60-FA1C-60FD-90617EFBBD0C}"/>
              </a:ext>
            </a:extLst>
          </p:cNvPr>
          <p:cNvSpPr>
            <a:spLocks noGrp="1"/>
          </p:cNvSpPr>
          <p:nvPr>
            <p:ph sz="quarter" idx="18"/>
          </p:nvPr>
        </p:nvSpPr>
        <p:spPr>
          <a:xfrm>
            <a:off x="5076056" y="1045458"/>
            <a:ext cx="3960440" cy="3509963"/>
          </a:xfrm>
        </p:spPr>
        <p:txBody>
          <a:bodyPr/>
          <a:lstStyle/>
          <a:p>
            <a:r>
              <a:rPr lang="en-US" dirty="0">
                <a:latin typeface="Aptos" panose="020B0004020202020204" pitchFamily="34" charset="0"/>
              </a:rPr>
              <a:t>A total  of 211 individual tasks</a:t>
            </a:r>
          </a:p>
          <a:p>
            <a:pPr lvl="1"/>
            <a:r>
              <a:rPr lang="en-US" dirty="0">
                <a:latin typeface="Aptos" panose="020B0004020202020204" pitchFamily="34" charset="0"/>
              </a:rPr>
              <a:t>Subdivided into phases</a:t>
            </a:r>
          </a:p>
          <a:p>
            <a:pPr lvl="2"/>
            <a:r>
              <a:rPr lang="en-US" dirty="0">
                <a:latin typeface="Aptos" panose="020B0004020202020204" pitchFamily="34" charset="0"/>
              </a:rPr>
              <a:t>Concept Phase (mostly concluded)</a:t>
            </a:r>
          </a:p>
          <a:p>
            <a:pPr lvl="2"/>
            <a:r>
              <a:rPr lang="en-US" dirty="0">
                <a:latin typeface="Aptos" panose="020B0004020202020204" pitchFamily="34" charset="0"/>
              </a:rPr>
              <a:t>Technical Design </a:t>
            </a:r>
          </a:p>
          <a:p>
            <a:pPr lvl="2"/>
            <a:r>
              <a:rPr lang="en-US" dirty="0">
                <a:latin typeface="Aptos" panose="020B0004020202020204" pitchFamily="34" charset="0"/>
              </a:rPr>
              <a:t>Procurement and manufacturing</a:t>
            </a:r>
          </a:p>
          <a:p>
            <a:pPr lvl="2"/>
            <a:r>
              <a:rPr lang="en-US" dirty="0">
                <a:latin typeface="Aptos" panose="020B0004020202020204" pitchFamily="34" charset="0"/>
              </a:rPr>
              <a:t>Assembly</a:t>
            </a:r>
          </a:p>
          <a:p>
            <a:pPr lvl="2"/>
            <a:r>
              <a:rPr lang="en-US" dirty="0">
                <a:latin typeface="Aptos" panose="020B0004020202020204" pitchFamily="34" charset="0"/>
              </a:rPr>
              <a:t>Commissioning</a:t>
            </a:r>
          </a:p>
          <a:p>
            <a:r>
              <a:rPr lang="en-US" dirty="0">
                <a:latin typeface="Aptos" panose="020B0004020202020204" pitchFamily="34" charset="0"/>
              </a:rPr>
              <a:t>Progress is monitored in regular meetings</a:t>
            </a:r>
          </a:p>
          <a:p>
            <a:r>
              <a:rPr lang="en-US" dirty="0">
                <a:latin typeface="Aptos" panose="020B0004020202020204" pitchFamily="34" charset="0"/>
              </a:rPr>
              <a:t>Regular update of high level plan </a:t>
            </a:r>
          </a:p>
          <a:p>
            <a:endParaRPr lang="de-CH" dirty="0">
              <a:latin typeface="Aptos" panose="020B0004020202020204" pitchFamily="34" charset="0"/>
            </a:endParaRPr>
          </a:p>
        </p:txBody>
      </p:sp>
    </p:spTree>
    <p:extLst>
      <p:ext uri="{BB962C8B-B14F-4D97-AF65-F5344CB8AC3E}">
        <p14:creationId xmlns:p14="http://schemas.microsoft.com/office/powerpoint/2010/main" val="318940636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AB8F9FE2-F4F4-75A8-C404-B81736EB6C54}"/>
              </a:ext>
            </a:extLst>
          </p:cNvPr>
          <p:cNvSpPr>
            <a:spLocks noGrp="1"/>
          </p:cNvSpPr>
          <p:nvPr>
            <p:ph sz="quarter" idx="13"/>
          </p:nvPr>
        </p:nvSpPr>
        <p:spPr/>
        <p:txBody>
          <a:bodyPr/>
          <a:lstStyle/>
          <a:p>
            <a:pPr marL="342900" lvl="0" indent="-342900">
              <a:buSzPts val="1000"/>
              <a:buFont typeface="Symbol" panose="05050102010706020507" pitchFamily="18" charset="2"/>
              <a:buChar char=""/>
              <a:tabLst>
                <a:tab pos="457200" algn="l"/>
              </a:tabLst>
            </a:pPr>
            <a:r>
              <a:rPr lang="en-GB" sz="1200" dirty="0">
                <a:solidFill>
                  <a:srgbClr val="000000"/>
                </a:solidFill>
                <a:effectLst/>
                <a:latin typeface="Aptos" panose="020B0004020202020204" pitchFamily="34" charset="0"/>
                <a:ea typeface="Times New Roman" panose="02020603050405020304" pitchFamily="18" charset="0"/>
              </a:rPr>
              <a:t>Introduction to the </a:t>
            </a:r>
            <a:r>
              <a:rPr lang="en-GB" sz="1200" dirty="0" err="1">
                <a:solidFill>
                  <a:srgbClr val="000000"/>
                </a:solidFill>
                <a:effectLst/>
                <a:latin typeface="Aptos" panose="020B0004020202020204" pitchFamily="34" charset="0"/>
                <a:ea typeface="Times New Roman" panose="02020603050405020304" pitchFamily="18" charset="0"/>
              </a:rPr>
              <a:t>muEDM</a:t>
            </a:r>
            <a:r>
              <a:rPr lang="en-GB" sz="1200" dirty="0">
                <a:solidFill>
                  <a:srgbClr val="000000"/>
                </a:solidFill>
                <a:effectLst/>
                <a:latin typeface="Aptos" panose="020B0004020202020204" pitchFamily="34" charset="0"/>
                <a:ea typeface="Times New Roman" panose="02020603050405020304" pitchFamily="18" charset="0"/>
              </a:rPr>
              <a:t> experimental concept and collaboration overview + Schedule and Beam time Request [15 + 5] (Philipp). </a:t>
            </a:r>
            <a:endParaRPr lang="en-GB" sz="1100" dirty="0">
              <a:effectLst/>
              <a:latin typeface="Calibri" panose="020F0502020204030204" pitchFamily="34" charset="0"/>
              <a:ea typeface="Yu Gothic" panose="020B0400000000000000" pitchFamily="34" charset="-128"/>
            </a:endParaRPr>
          </a:p>
          <a:p>
            <a:pPr marL="342900" lvl="0" indent="-342900">
              <a:buSzPts val="1000"/>
              <a:buFont typeface="Symbol" panose="05050102010706020507" pitchFamily="18" charset="2"/>
              <a:buChar char=""/>
              <a:tabLst>
                <a:tab pos="457200" algn="l"/>
              </a:tabLst>
            </a:pPr>
            <a:r>
              <a:rPr lang="en-GB" sz="1200" dirty="0">
                <a:solidFill>
                  <a:srgbClr val="000000"/>
                </a:solidFill>
                <a:effectLst/>
                <a:latin typeface="Aptos" panose="020B0004020202020204" pitchFamily="34" charset="0"/>
                <a:ea typeface="Times New Roman" panose="02020603050405020304" pitchFamily="18" charset="0"/>
              </a:rPr>
              <a:t>Beam time 2024: Major achievements [20 +  15]   (Diego)</a:t>
            </a:r>
            <a:endParaRPr lang="en-GB" sz="1100" dirty="0">
              <a:solidFill>
                <a:srgbClr val="000000"/>
              </a:solidFill>
              <a:effectLst/>
              <a:latin typeface="Calibri" panose="020F0502020204030204" pitchFamily="34" charset="0"/>
              <a:ea typeface="Yu Gothic" panose="020B0400000000000000" pitchFamily="34" charset="-128"/>
            </a:endParaRPr>
          </a:p>
          <a:p>
            <a:pPr marL="342900" lvl="0" indent="-342900">
              <a:buSzPts val="1000"/>
              <a:buFont typeface="Symbol" panose="05050102010706020507" pitchFamily="18" charset="2"/>
              <a:buChar char=""/>
              <a:tabLst>
                <a:tab pos="457200" algn="l"/>
              </a:tabLst>
            </a:pPr>
            <a:r>
              <a:rPr lang="en-GB" sz="1200" dirty="0">
                <a:solidFill>
                  <a:srgbClr val="000000"/>
                </a:solidFill>
                <a:effectLst/>
                <a:latin typeface="Aptos" panose="020B0004020202020204" pitchFamily="34" charset="0"/>
                <a:ea typeface="Times New Roman" panose="02020603050405020304" pitchFamily="18" charset="0"/>
              </a:rPr>
              <a:t>Detailed reports from some sub-projects</a:t>
            </a:r>
            <a:endParaRPr lang="en-GB" sz="1100" dirty="0">
              <a:solidFill>
                <a:srgbClr val="000000"/>
              </a:solidFill>
              <a:effectLst/>
              <a:latin typeface="Calibri" panose="020F0502020204030204" pitchFamily="34" charset="0"/>
              <a:ea typeface="Yu Gothic" panose="020B0400000000000000" pitchFamily="34" charset="-128"/>
            </a:endParaRPr>
          </a:p>
          <a:p>
            <a:pPr marL="742950" lvl="1" indent="-285750">
              <a:buSzPts val="1000"/>
              <a:buFont typeface="Courier New" panose="02070309020205020404" pitchFamily="49" charset="0"/>
              <a:buChar char="o"/>
              <a:tabLst>
                <a:tab pos="914400" algn="l"/>
              </a:tabLst>
            </a:pPr>
            <a:r>
              <a:rPr lang="en-GB" sz="12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Injection SC channels [10 + 5]  (Pranas)</a:t>
            </a:r>
            <a:endParaRPr lang="en-GB" sz="1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GB" sz="12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Compensation coils  [10 + 5]  (Alex Bainbridge)</a:t>
            </a:r>
            <a:endParaRPr lang="en-GB" sz="1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GB" sz="12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Kicker system  [10 + 5]             (Tim)</a:t>
            </a:r>
            <a:endParaRPr lang="en-GB" sz="1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GB" sz="12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Muon trigger detector  [10 + 5] (Kim-Siang)</a:t>
            </a:r>
            <a:endParaRPr lang="en-GB" sz="1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GB" sz="12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Positron tracker + DAQ  [20 + 5]  (Angela)</a:t>
            </a:r>
            <a:endParaRPr lang="en-GB" sz="1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endParaRPr>
          </a:p>
          <a:p>
            <a:pPr marL="736608" indent="0">
              <a:buNone/>
            </a:pPr>
            <a:endParaRPr lang="en-GB" sz="1100" dirty="0">
              <a:effectLst/>
              <a:latin typeface="Calibri" panose="020F0502020204030204" pitchFamily="34" charset="0"/>
              <a:ea typeface="Yu Gothic" panose="020B0400000000000000" pitchFamily="34" charset="-128"/>
            </a:endParaRPr>
          </a:p>
          <a:p>
            <a:pPr marL="742950" lvl="1" indent="-285750">
              <a:buSzPts val="1000"/>
              <a:buFont typeface="Courier New" panose="02070309020205020404" pitchFamily="49" charset="0"/>
              <a:buChar char="o"/>
              <a:tabLst>
                <a:tab pos="914400" algn="l"/>
              </a:tabLst>
            </a:pPr>
            <a:r>
              <a:rPr lang="en-GB" sz="12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(Systematics studies [10 + 5 ]) (Chavdar)</a:t>
            </a:r>
            <a:endParaRPr lang="en-GB" sz="1100" dirty="0">
              <a:effectLst/>
              <a:latin typeface="Calibri" panose="020F0502020204030204" pitchFamily="34" charset="0"/>
              <a:ea typeface="Yu Gothic" panose="020B0400000000000000" pitchFamily="34" charset="-128"/>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GB" sz="12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(Numerical simulation of future solenoid field for Phase II [10+5])  (Frederique)</a:t>
            </a:r>
            <a:endParaRPr lang="en-GB" sz="1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endParaRPr>
          </a:p>
          <a:p>
            <a:pPr marL="742950" lvl="1" indent="-285750">
              <a:buSzPts val="1000"/>
              <a:buFont typeface="Courier New" panose="02070309020205020404" pitchFamily="49" charset="0"/>
              <a:buChar char="o"/>
              <a:tabLst>
                <a:tab pos="914400" algn="l"/>
              </a:tabLst>
            </a:pPr>
            <a:r>
              <a:rPr lang="en-GB" sz="1200" dirty="0">
                <a:solidFill>
                  <a:srgbClr val="000000"/>
                </a:solidFill>
                <a:effectLst/>
                <a:latin typeface="Aptos" panose="020B0004020202020204" pitchFamily="34" charset="0"/>
                <a:ea typeface="Times New Roman" panose="02020603050405020304" pitchFamily="18" charset="0"/>
                <a:cs typeface="Times New Roman" panose="02020603050405020304" pitchFamily="18" charset="0"/>
              </a:rPr>
              <a:t>(Simulation/Numerical framework [10 + 5] ) (Joe Price)</a:t>
            </a:r>
            <a:endParaRPr lang="en-GB" sz="1100" dirty="0">
              <a:solidFill>
                <a:srgbClr val="000000"/>
              </a:solidFill>
              <a:effectLst/>
              <a:latin typeface="Calibri" panose="020F0502020204030204" pitchFamily="34" charset="0"/>
              <a:ea typeface="Yu Gothic" panose="020B0400000000000000" pitchFamily="34" charset="-128"/>
              <a:cs typeface="Times New Roman" panose="02020603050405020304" pitchFamily="18" charset="0"/>
            </a:endParaRPr>
          </a:p>
          <a:p>
            <a:pPr marL="0" indent="0">
              <a:buNone/>
            </a:pPr>
            <a:endParaRPr lang="de-CH" dirty="0"/>
          </a:p>
        </p:txBody>
      </p:sp>
      <p:sp>
        <p:nvSpPr>
          <p:cNvPr id="6" name="Title 5">
            <a:extLst>
              <a:ext uri="{FF2B5EF4-FFF2-40B4-BE49-F238E27FC236}">
                <a16:creationId xmlns:a16="http://schemas.microsoft.com/office/drawing/2014/main" id="{BBC146BB-9754-DA6A-AA44-0526FEB1233C}"/>
              </a:ext>
            </a:extLst>
          </p:cNvPr>
          <p:cNvSpPr>
            <a:spLocks noGrp="1"/>
          </p:cNvSpPr>
          <p:nvPr>
            <p:ph type="title"/>
          </p:nvPr>
        </p:nvSpPr>
        <p:spPr/>
        <p:txBody>
          <a:bodyPr/>
          <a:lstStyle/>
          <a:p>
            <a:r>
              <a:rPr lang="en-US" dirty="0"/>
              <a:t>Today’s agenda:</a:t>
            </a:r>
            <a:endParaRPr lang="de-CH" dirty="0"/>
          </a:p>
        </p:txBody>
      </p:sp>
    </p:spTree>
    <p:extLst>
      <p:ext uri="{BB962C8B-B14F-4D97-AF65-F5344CB8AC3E}">
        <p14:creationId xmlns:p14="http://schemas.microsoft.com/office/powerpoint/2010/main" val="1976449162"/>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F1601D81-F9A7-3D90-6849-DE33E4354C6A}"/>
              </a:ext>
            </a:extLst>
          </p:cNvPr>
          <p:cNvSpPr>
            <a:spLocks noGrp="1"/>
          </p:cNvSpPr>
          <p:nvPr>
            <p:ph sz="quarter" idx="13"/>
          </p:nvPr>
        </p:nvSpPr>
        <p:spPr>
          <a:xfrm>
            <a:off x="472008" y="1110581"/>
            <a:ext cx="3960440" cy="1944216"/>
          </a:xfrm>
        </p:spPr>
        <p:txBody>
          <a:bodyPr/>
          <a:lstStyle/>
          <a:p>
            <a:pPr marL="0" indent="0">
              <a:buNone/>
            </a:pPr>
            <a:r>
              <a:rPr lang="de-CH" dirty="0"/>
              <a:t>2025: Demonstration </a:t>
            </a:r>
            <a:r>
              <a:rPr lang="de-CH" dirty="0" err="1"/>
              <a:t>of</a:t>
            </a:r>
            <a:endParaRPr lang="de-CH" dirty="0"/>
          </a:p>
          <a:p>
            <a:pPr marL="0" indent="0" defTabSz="536575">
              <a:buNone/>
            </a:pPr>
            <a:r>
              <a:rPr lang="de-CH" dirty="0"/>
              <a:t>	</a:t>
            </a:r>
            <a:r>
              <a:rPr lang="de-CH" dirty="0" err="1"/>
              <a:t>critical</a:t>
            </a:r>
            <a:r>
              <a:rPr lang="de-CH" dirty="0"/>
              <a:t> </a:t>
            </a:r>
            <a:r>
              <a:rPr lang="de-CH" dirty="0" err="1"/>
              <a:t>methods</a:t>
            </a:r>
            <a:r>
              <a:rPr lang="de-CH" dirty="0"/>
              <a:t> and </a:t>
            </a:r>
            <a:r>
              <a:rPr lang="de-CH" dirty="0" err="1"/>
              <a:t>techniques</a:t>
            </a:r>
            <a:r>
              <a:rPr lang="de-CH" dirty="0"/>
              <a:t> </a:t>
            </a:r>
          </a:p>
          <a:p>
            <a:pPr lvl="1"/>
            <a:r>
              <a:rPr lang="de-CH" sz="1400" dirty="0" err="1"/>
              <a:t>Preparation</a:t>
            </a:r>
            <a:r>
              <a:rPr lang="de-CH" sz="1400" dirty="0"/>
              <a:t> </a:t>
            </a:r>
            <a:r>
              <a:rPr lang="de-CH" sz="1400" dirty="0" err="1"/>
              <a:t>of</a:t>
            </a:r>
            <a:r>
              <a:rPr lang="de-CH" sz="1400" dirty="0"/>
              <a:t> </a:t>
            </a:r>
            <a:r>
              <a:rPr lang="de-CH" sz="1400" dirty="0" err="1"/>
              <a:t>magnetic</a:t>
            </a:r>
            <a:r>
              <a:rPr lang="de-CH" sz="1400" dirty="0"/>
              <a:t> </a:t>
            </a:r>
            <a:r>
              <a:rPr lang="de-CH" sz="1400" dirty="0" err="1"/>
              <a:t>field</a:t>
            </a:r>
            <a:endParaRPr lang="de-CH" sz="1400" dirty="0"/>
          </a:p>
          <a:p>
            <a:pPr lvl="1"/>
            <a:r>
              <a:rPr lang="de-CH" sz="1400" dirty="0" err="1"/>
              <a:t>Preparation</a:t>
            </a:r>
            <a:r>
              <a:rPr lang="de-CH" sz="1400" dirty="0"/>
              <a:t> </a:t>
            </a:r>
            <a:r>
              <a:rPr lang="de-CH" sz="1400" dirty="0" err="1"/>
              <a:t>of</a:t>
            </a:r>
            <a:r>
              <a:rPr lang="de-CH" sz="1400" dirty="0"/>
              <a:t> </a:t>
            </a:r>
            <a:r>
              <a:rPr lang="de-CH" sz="1400" dirty="0" err="1"/>
              <a:t>kicker</a:t>
            </a:r>
            <a:r>
              <a:rPr lang="de-CH" sz="1400" dirty="0"/>
              <a:t> </a:t>
            </a:r>
            <a:r>
              <a:rPr lang="de-CH" sz="1400" dirty="0" err="1"/>
              <a:t>field</a:t>
            </a:r>
            <a:r>
              <a:rPr lang="de-CH" sz="1400" dirty="0"/>
              <a:t> (</a:t>
            </a:r>
            <a:r>
              <a:rPr lang="de-CH" sz="1400" dirty="0" err="1"/>
              <a:t>preliminary</a:t>
            </a:r>
            <a:r>
              <a:rPr lang="de-CH" sz="1400" dirty="0"/>
              <a:t>)</a:t>
            </a:r>
          </a:p>
          <a:p>
            <a:pPr lvl="1"/>
            <a:r>
              <a:rPr lang="de-CH" sz="1400" dirty="0" err="1"/>
              <a:t>Preparation</a:t>
            </a:r>
            <a:r>
              <a:rPr lang="de-CH" sz="1400" dirty="0"/>
              <a:t> </a:t>
            </a:r>
            <a:r>
              <a:rPr lang="de-CH" sz="1400" dirty="0" err="1"/>
              <a:t>of</a:t>
            </a:r>
            <a:r>
              <a:rPr lang="de-CH" sz="1400" dirty="0"/>
              <a:t> </a:t>
            </a:r>
            <a:r>
              <a:rPr lang="de-CH" sz="1400" dirty="0" err="1"/>
              <a:t>cryogenic</a:t>
            </a:r>
            <a:r>
              <a:rPr lang="de-CH" sz="1400" dirty="0"/>
              <a:t> </a:t>
            </a:r>
            <a:r>
              <a:rPr lang="de-CH" sz="1400" dirty="0" err="1"/>
              <a:t>injection</a:t>
            </a:r>
            <a:endParaRPr lang="de-CH" sz="1400" dirty="0"/>
          </a:p>
          <a:p>
            <a:pPr lvl="1"/>
            <a:r>
              <a:rPr lang="de-CH" sz="1400" dirty="0" err="1"/>
              <a:t>Preparation</a:t>
            </a:r>
            <a:r>
              <a:rPr lang="de-CH" sz="1400" dirty="0"/>
              <a:t> </a:t>
            </a:r>
            <a:r>
              <a:rPr lang="de-CH" sz="1400" dirty="0" err="1"/>
              <a:t>of</a:t>
            </a:r>
            <a:r>
              <a:rPr lang="de-CH" sz="1400" dirty="0"/>
              <a:t> </a:t>
            </a:r>
            <a:r>
              <a:rPr lang="de-CH" sz="1400" dirty="0" err="1"/>
              <a:t>positron</a:t>
            </a:r>
            <a:r>
              <a:rPr lang="de-CH" sz="1400" dirty="0"/>
              <a:t> </a:t>
            </a:r>
            <a:r>
              <a:rPr lang="de-CH" sz="1400" dirty="0" err="1"/>
              <a:t>detection</a:t>
            </a:r>
            <a:r>
              <a:rPr lang="de-CH" sz="1400" dirty="0"/>
              <a:t> </a:t>
            </a:r>
          </a:p>
          <a:p>
            <a:pPr lvl="1"/>
            <a:r>
              <a:rPr lang="de-CH" sz="1400" dirty="0" err="1"/>
              <a:t>Preparation</a:t>
            </a:r>
            <a:r>
              <a:rPr lang="de-CH" sz="1400" dirty="0"/>
              <a:t> </a:t>
            </a:r>
            <a:r>
              <a:rPr lang="de-CH" sz="1400" dirty="0" err="1"/>
              <a:t>of</a:t>
            </a:r>
            <a:r>
              <a:rPr lang="de-CH" sz="1400" dirty="0"/>
              <a:t> TPC </a:t>
            </a:r>
            <a:r>
              <a:rPr lang="de-CH" sz="1400" dirty="0" err="1"/>
              <a:t>injection</a:t>
            </a:r>
            <a:r>
              <a:rPr lang="de-CH" sz="1400" dirty="0"/>
              <a:t> </a:t>
            </a:r>
            <a:r>
              <a:rPr lang="de-CH" sz="1400" dirty="0" err="1"/>
              <a:t>tracker</a:t>
            </a:r>
            <a:endParaRPr lang="de-CH" sz="1400" dirty="0"/>
          </a:p>
          <a:p>
            <a:pPr lvl="1"/>
            <a:r>
              <a:rPr lang="de-CH" sz="1400" dirty="0" err="1"/>
              <a:t>Preparation</a:t>
            </a:r>
            <a:r>
              <a:rPr lang="de-CH" sz="1400" dirty="0"/>
              <a:t> </a:t>
            </a:r>
            <a:r>
              <a:rPr lang="de-CH" sz="1400" dirty="0" err="1"/>
              <a:t>of</a:t>
            </a:r>
            <a:r>
              <a:rPr lang="de-CH" sz="1400" dirty="0"/>
              <a:t> FRES DAQ </a:t>
            </a:r>
            <a:r>
              <a:rPr lang="de-CH" sz="1400" dirty="0" err="1"/>
              <a:t>system</a:t>
            </a:r>
            <a:endParaRPr lang="de-CH" sz="1400" dirty="0"/>
          </a:p>
          <a:p>
            <a:pPr marL="0" indent="0">
              <a:buNone/>
            </a:pPr>
            <a:r>
              <a:rPr lang="de-CH" dirty="0"/>
              <a:t>2026: </a:t>
            </a:r>
            <a:r>
              <a:rPr lang="de-CH" dirty="0" err="1"/>
              <a:t>Prepapartion</a:t>
            </a:r>
            <a:r>
              <a:rPr lang="de-CH" dirty="0"/>
              <a:t> and </a:t>
            </a:r>
            <a:r>
              <a:rPr lang="de-CH" dirty="0" err="1"/>
              <a:t>demonstration</a:t>
            </a:r>
            <a:r>
              <a:rPr lang="de-CH" dirty="0"/>
              <a:t> </a:t>
            </a:r>
            <a:r>
              <a:rPr lang="de-CH" dirty="0" err="1"/>
              <a:t>of</a:t>
            </a:r>
            <a:endParaRPr lang="de-CH" dirty="0"/>
          </a:p>
          <a:p>
            <a:pPr marL="0" indent="0" defTabSz="536575">
              <a:buNone/>
            </a:pPr>
            <a:r>
              <a:rPr lang="de-CH" dirty="0"/>
              <a:t>	g-2/</a:t>
            </a:r>
            <a:r>
              <a:rPr lang="de-CH" dirty="0" err="1"/>
              <a:t>muEDM</a:t>
            </a:r>
            <a:r>
              <a:rPr lang="de-CH" dirty="0"/>
              <a:t> </a:t>
            </a:r>
            <a:r>
              <a:rPr lang="de-CH" dirty="0" err="1"/>
              <a:t>measurement</a:t>
            </a:r>
            <a:endParaRPr lang="de-CH" dirty="0"/>
          </a:p>
        </p:txBody>
      </p:sp>
      <p:sp>
        <p:nvSpPr>
          <p:cNvPr id="3" name="Slide Number Placeholder 2">
            <a:extLst>
              <a:ext uri="{FF2B5EF4-FFF2-40B4-BE49-F238E27FC236}">
                <a16:creationId xmlns:a16="http://schemas.microsoft.com/office/drawing/2014/main" id="{8618E848-793C-5A21-669E-965961C4EFE1}"/>
              </a:ext>
            </a:extLst>
          </p:cNvPr>
          <p:cNvSpPr>
            <a:spLocks noGrp="1"/>
          </p:cNvSpPr>
          <p:nvPr>
            <p:ph type="sldNum" sz="quarter" idx="17"/>
          </p:nvPr>
        </p:nvSpPr>
        <p:spPr/>
        <p:txBody>
          <a:bodyPr/>
          <a:lstStyle/>
          <a:p>
            <a:pPr algn="r">
              <a:defRPr/>
            </a:pPr>
            <a:r>
              <a:rPr lang="de-DE">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20</a:t>
            </a:fld>
            <a:endParaRPr lang="de-DE" dirty="0">
              <a:latin typeface="Humanst521 BT" panose="020B0602020204020204" pitchFamily="34" charset="0"/>
            </a:endParaRPr>
          </a:p>
        </p:txBody>
      </p:sp>
      <p:sp>
        <p:nvSpPr>
          <p:cNvPr id="4" name="Title 3">
            <a:extLst>
              <a:ext uri="{FF2B5EF4-FFF2-40B4-BE49-F238E27FC236}">
                <a16:creationId xmlns:a16="http://schemas.microsoft.com/office/drawing/2014/main" id="{30F771DE-68B4-87C0-EDA0-C6031E66B7E6}"/>
              </a:ext>
            </a:extLst>
          </p:cNvPr>
          <p:cNvSpPr>
            <a:spLocks noGrp="1"/>
          </p:cNvSpPr>
          <p:nvPr>
            <p:ph type="title"/>
          </p:nvPr>
        </p:nvSpPr>
        <p:spPr/>
        <p:txBody>
          <a:bodyPr/>
          <a:lstStyle/>
          <a:p>
            <a:r>
              <a:rPr lang="en-US" dirty="0"/>
              <a:t>Top level plan for 2025 / 2026 </a:t>
            </a:r>
            <a:endParaRPr lang="de-CH" dirty="0"/>
          </a:p>
        </p:txBody>
      </p:sp>
      <p:grpSp>
        <p:nvGrpSpPr>
          <p:cNvPr id="37" name="Group 36">
            <a:extLst>
              <a:ext uri="{FF2B5EF4-FFF2-40B4-BE49-F238E27FC236}">
                <a16:creationId xmlns:a16="http://schemas.microsoft.com/office/drawing/2014/main" id="{65F64ED7-D78B-EA32-824B-F40310FCA6B2}"/>
              </a:ext>
            </a:extLst>
          </p:cNvPr>
          <p:cNvGrpSpPr/>
          <p:nvPr/>
        </p:nvGrpSpPr>
        <p:grpSpPr>
          <a:xfrm>
            <a:off x="615546" y="3797376"/>
            <a:ext cx="3292817" cy="1086965"/>
            <a:chOff x="208341" y="3303244"/>
            <a:chExt cx="3292817" cy="1086965"/>
          </a:xfrm>
        </p:grpSpPr>
        <p:sp>
          <p:nvSpPr>
            <p:cNvPr id="8" name="Rectangle 7">
              <a:extLst>
                <a:ext uri="{FF2B5EF4-FFF2-40B4-BE49-F238E27FC236}">
                  <a16:creationId xmlns:a16="http://schemas.microsoft.com/office/drawing/2014/main" id="{3398460F-D5B4-9482-EE63-03F09FDF060F}"/>
                </a:ext>
              </a:extLst>
            </p:cNvPr>
            <p:cNvSpPr/>
            <p:nvPr/>
          </p:nvSpPr>
          <p:spPr bwMode="auto">
            <a:xfrm>
              <a:off x="208341" y="3348561"/>
              <a:ext cx="432048" cy="144016"/>
            </a:xfrm>
            <a:prstGeom prst="rect">
              <a:avLst/>
            </a:prstGeom>
            <a:solidFill>
              <a:srgbClr val="00B05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9" name="TextBox 8">
              <a:extLst>
                <a:ext uri="{FF2B5EF4-FFF2-40B4-BE49-F238E27FC236}">
                  <a16:creationId xmlns:a16="http://schemas.microsoft.com/office/drawing/2014/main" id="{B37987BC-DED6-392F-8312-442C61B73EA7}"/>
                </a:ext>
              </a:extLst>
            </p:cNvPr>
            <p:cNvSpPr txBox="1"/>
            <p:nvPr/>
          </p:nvSpPr>
          <p:spPr>
            <a:xfrm>
              <a:off x="764854" y="3303244"/>
              <a:ext cx="2736304" cy="318191"/>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en-US" sz="1400" dirty="0">
                  <a:solidFill>
                    <a:srgbClr val="000000"/>
                  </a:solidFill>
                  <a:latin typeface="Aptos" panose="020B0004020202020204" pitchFamily="34" charset="0"/>
                </a:rPr>
                <a:t>Design (Concept and technical)</a:t>
              </a:r>
            </a:p>
            <a:p>
              <a:pPr eaLnBrk="1" hangingPunct="1">
                <a:lnSpc>
                  <a:spcPct val="110000"/>
                </a:lnSpc>
                <a:spcBef>
                  <a:spcPct val="0"/>
                </a:spcBef>
                <a:buClr>
                  <a:srgbClr val="000000"/>
                </a:buClr>
              </a:pPr>
              <a:r>
                <a:rPr lang="en-US" sz="1400" dirty="0">
                  <a:solidFill>
                    <a:srgbClr val="000000"/>
                  </a:solidFill>
                  <a:latin typeface="Aptos" panose="020B0004020202020204" pitchFamily="34" charset="0"/>
                </a:rPr>
                <a:t>Procurement and manufacturing</a:t>
              </a:r>
            </a:p>
            <a:p>
              <a:pPr eaLnBrk="1" hangingPunct="1">
                <a:lnSpc>
                  <a:spcPct val="110000"/>
                </a:lnSpc>
                <a:spcBef>
                  <a:spcPct val="0"/>
                </a:spcBef>
                <a:buClr>
                  <a:srgbClr val="000000"/>
                </a:buClr>
              </a:pPr>
              <a:r>
                <a:rPr lang="en-US" sz="1400" dirty="0">
                  <a:solidFill>
                    <a:srgbClr val="000000"/>
                  </a:solidFill>
                  <a:latin typeface="Aptos" panose="020B0004020202020204" pitchFamily="34" charset="0"/>
                </a:rPr>
                <a:t>Assembly</a:t>
              </a:r>
            </a:p>
            <a:p>
              <a:pPr eaLnBrk="1" hangingPunct="1">
                <a:lnSpc>
                  <a:spcPct val="110000"/>
                </a:lnSpc>
                <a:spcBef>
                  <a:spcPct val="0"/>
                </a:spcBef>
                <a:buClr>
                  <a:srgbClr val="000000"/>
                </a:buClr>
              </a:pPr>
              <a:r>
                <a:rPr lang="en-US" sz="1400" dirty="0">
                  <a:solidFill>
                    <a:srgbClr val="000000"/>
                  </a:solidFill>
                  <a:latin typeface="Aptos" panose="020B0004020202020204" pitchFamily="34" charset="0"/>
                </a:rPr>
                <a:t>Commissioning</a:t>
              </a:r>
            </a:p>
            <a:p>
              <a:pPr eaLnBrk="1" hangingPunct="1">
                <a:lnSpc>
                  <a:spcPct val="110000"/>
                </a:lnSpc>
                <a:spcBef>
                  <a:spcPct val="0"/>
                </a:spcBef>
                <a:buClr>
                  <a:srgbClr val="000000"/>
                </a:buClr>
              </a:pPr>
              <a:r>
                <a:rPr lang="en-US" sz="1400" dirty="0">
                  <a:solidFill>
                    <a:srgbClr val="000000"/>
                  </a:solidFill>
                  <a:latin typeface="Aptos" panose="020B0004020202020204" pitchFamily="34" charset="0"/>
                </a:rPr>
                <a:t>Measurements</a:t>
              </a:r>
            </a:p>
          </p:txBody>
        </p:sp>
        <p:sp>
          <p:nvSpPr>
            <p:cNvPr id="10" name="Rectangle 9">
              <a:extLst>
                <a:ext uri="{FF2B5EF4-FFF2-40B4-BE49-F238E27FC236}">
                  <a16:creationId xmlns:a16="http://schemas.microsoft.com/office/drawing/2014/main" id="{5F141D0F-1852-1C2D-5261-8EF40B57C890}"/>
                </a:ext>
              </a:extLst>
            </p:cNvPr>
            <p:cNvSpPr/>
            <p:nvPr/>
          </p:nvSpPr>
          <p:spPr bwMode="auto">
            <a:xfrm>
              <a:off x="208341" y="3572969"/>
              <a:ext cx="432048" cy="144016"/>
            </a:xfrm>
            <a:prstGeom prst="rect">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1" name="Rectangle 10">
              <a:extLst>
                <a:ext uri="{FF2B5EF4-FFF2-40B4-BE49-F238E27FC236}">
                  <a16:creationId xmlns:a16="http://schemas.microsoft.com/office/drawing/2014/main" id="{95B4FEFF-0846-6D32-C604-4FFB525B16A7}"/>
                </a:ext>
              </a:extLst>
            </p:cNvPr>
            <p:cNvSpPr/>
            <p:nvPr/>
          </p:nvSpPr>
          <p:spPr bwMode="auto">
            <a:xfrm>
              <a:off x="208341" y="3797377"/>
              <a:ext cx="432048" cy="144016"/>
            </a:xfrm>
            <a:prstGeom prst="rect">
              <a:avLst/>
            </a:prstGeom>
            <a:solidFill>
              <a:srgbClr val="FF33C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2" name="Rectangle 11">
              <a:extLst>
                <a:ext uri="{FF2B5EF4-FFF2-40B4-BE49-F238E27FC236}">
                  <a16:creationId xmlns:a16="http://schemas.microsoft.com/office/drawing/2014/main" id="{F3D39502-6E94-DDFD-A0B5-4D409E7C5630}"/>
                </a:ext>
              </a:extLst>
            </p:cNvPr>
            <p:cNvSpPr/>
            <p:nvPr/>
          </p:nvSpPr>
          <p:spPr bwMode="auto">
            <a:xfrm>
              <a:off x="208341" y="4021785"/>
              <a:ext cx="432048" cy="144016"/>
            </a:xfrm>
            <a:prstGeom prst="rect">
              <a:avLst/>
            </a:prstGeom>
            <a:solidFill>
              <a:srgbClr val="7030A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3" name="Rectangle 12">
              <a:extLst>
                <a:ext uri="{FF2B5EF4-FFF2-40B4-BE49-F238E27FC236}">
                  <a16:creationId xmlns:a16="http://schemas.microsoft.com/office/drawing/2014/main" id="{D459ACB7-D481-7318-678E-C1AC813D79D8}"/>
                </a:ext>
              </a:extLst>
            </p:cNvPr>
            <p:cNvSpPr/>
            <p:nvPr/>
          </p:nvSpPr>
          <p:spPr bwMode="auto">
            <a:xfrm>
              <a:off x="208341" y="4246193"/>
              <a:ext cx="432048" cy="144016"/>
            </a:xfrm>
            <a:prstGeom prst="rect">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pic>
        <p:nvPicPr>
          <p:cNvPr id="19" name="Content Placeholder 18" descr="A screenshot of a calendar&#10;&#10;Description automatically generated">
            <a:extLst>
              <a:ext uri="{FF2B5EF4-FFF2-40B4-BE49-F238E27FC236}">
                <a16:creationId xmlns:a16="http://schemas.microsoft.com/office/drawing/2014/main" id="{F8E724ED-3FF9-566D-1322-3226D7905101}"/>
              </a:ext>
            </a:extLst>
          </p:cNvPr>
          <p:cNvPicPr>
            <a:picLocks noGrp="1" noChangeAspect="1"/>
          </p:cNvPicPr>
          <p:nvPr>
            <p:ph sz="quarter" idx="18"/>
          </p:nvPr>
        </p:nvPicPr>
        <p:blipFill>
          <a:blip r:embed="rId2"/>
          <a:stretch>
            <a:fillRect/>
          </a:stretch>
        </p:blipFill>
        <p:spPr>
          <a:xfrm>
            <a:off x="4243286" y="1022552"/>
            <a:ext cx="4900714" cy="3781446"/>
          </a:xfrm>
        </p:spPr>
      </p:pic>
      <p:cxnSp>
        <p:nvCxnSpPr>
          <p:cNvPr id="21" name="Connector: Elbow 20">
            <a:extLst>
              <a:ext uri="{FF2B5EF4-FFF2-40B4-BE49-F238E27FC236}">
                <a16:creationId xmlns:a16="http://schemas.microsoft.com/office/drawing/2014/main" id="{363487A1-C710-C0BF-0325-4E5749A4299A}"/>
              </a:ext>
            </a:extLst>
          </p:cNvPr>
          <p:cNvCxnSpPr/>
          <p:nvPr/>
        </p:nvCxnSpPr>
        <p:spPr bwMode="auto">
          <a:xfrm rot="16200000" flipH="1">
            <a:off x="6055803" y="3119448"/>
            <a:ext cx="2721027" cy="72008"/>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22" name="Connector: Elbow 21">
            <a:extLst>
              <a:ext uri="{FF2B5EF4-FFF2-40B4-BE49-F238E27FC236}">
                <a16:creationId xmlns:a16="http://schemas.microsoft.com/office/drawing/2014/main" id="{FEC238AC-ED5D-7AC4-CF03-E4CA39615127}"/>
              </a:ext>
            </a:extLst>
          </p:cNvPr>
          <p:cNvCxnSpPr>
            <a:cxnSpLocks/>
          </p:cNvCxnSpPr>
          <p:nvPr/>
        </p:nvCxnSpPr>
        <p:spPr bwMode="auto">
          <a:xfrm rot="16200000" flipH="1">
            <a:off x="6159019" y="3222663"/>
            <a:ext cx="2376263" cy="210341"/>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25" name="Connector: Elbow 24">
            <a:extLst>
              <a:ext uri="{FF2B5EF4-FFF2-40B4-BE49-F238E27FC236}">
                <a16:creationId xmlns:a16="http://schemas.microsoft.com/office/drawing/2014/main" id="{EA21D6B8-3C76-0C8E-1468-47BC26696409}"/>
              </a:ext>
            </a:extLst>
          </p:cNvPr>
          <p:cNvCxnSpPr>
            <a:cxnSpLocks/>
          </p:cNvCxnSpPr>
          <p:nvPr/>
        </p:nvCxnSpPr>
        <p:spPr bwMode="auto">
          <a:xfrm rot="16200000" flipH="1">
            <a:off x="6228185" y="3291828"/>
            <a:ext cx="1872207" cy="576065"/>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28" name="Connector: Elbow 27">
            <a:extLst>
              <a:ext uri="{FF2B5EF4-FFF2-40B4-BE49-F238E27FC236}">
                <a16:creationId xmlns:a16="http://schemas.microsoft.com/office/drawing/2014/main" id="{613C1147-6CF4-66D5-4457-2F8678642737}"/>
              </a:ext>
            </a:extLst>
          </p:cNvPr>
          <p:cNvCxnSpPr>
            <a:cxnSpLocks/>
          </p:cNvCxnSpPr>
          <p:nvPr/>
        </p:nvCxnSpPr>
        <p:spPr bwMode="auto">
          <a:xfrm rot="16200000" flipH="1">
            <a:off x="6831193" y="3897679"/>
            <a:ext cx="1167403" cy="69165"/>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31" name="Connector: Elbow 30">
            <a:extLst>
              <a:ext uri="{FF2B5EF4-FFF2-40B4-BE49-F238E27FC236}">
                <a16:creationId xmlns:a16="http://schemas.microsoft.com/office/drawing/2014/main" id="{9F2BE38D-933B-2DCF-43CE-BD2CFFFA9BF3}"/>
              </a:ext>
            </a:extLst>
          </p:cNvPr>
          <p:cNvCxnSpPr>
            <a:cxnSpLocks/>
          </p:cNvCxnSpPr>
          <p:nvPr/>
        </p:nvCxnSpPr>
        <p:spPr bwMode="auto">
          <a:xfrm rot="16200000" flipH="1">
            <a:off x="6904623" y="3968264"/>
            <a:ext cx="1023389" cy="72011"/>
          </a:xfrm>
          <a:prstGeom prst="bentConnector3">
            <a:avLst/>
          </a:prstGeom>
          <a:solidFill>
            <a:schemeClr val="accent1"/>
          </a:solidFill>
          <a:ln w="9525" cap="flat" cmpd="sng" algn="ctr">
            <a:solidFill>
              <a:schemeClr val="tx1"/>
            </a:solidFill>
            <a:prstDash val="solid"/>
            <a:round/>
            <a:headEnd type="none" w="med" len="med"/>
            <a:tailEnd type="triangle"/>
          </a:ln>
          <a:effectLst/>
        </p:spPr>
      </p:cxnSp>
      <p:cxnSp>
        <p:nvCxnSpPr>
          <p:cNvPr id="34" name="Connector: Elbow 33">
            <a:extLst>
              <a:ext uri="{FF2B5EF4-FFF2-40B4-BE49-F238E27FC236}">
                <a16:creationId xmlns:a16="http://schemas.microsoft.com/office/drawing/2014/main" id="{51EBE1F3-5654-0F84-FEAF-3EC1113697C7}"/>
              </a:ext>
            </a:extLst>
          </p:cNvPr>
          <p:cNvCxnSpPr>
            <a:cxnSpLocks/>
          </p:cNvCxnSpPr>
          <p:nvPr/>
        </p:nvCxnSpPr>
        <p:spPr bwMode="auto">
          <a:xfrm rot="16200000" flipH="1">
            <a:off x="7052757" y="4122087"/>
            <a:ext cx="718586" cy="69165"/>
          </a:xfrm>
          <a:prstGeom prst="bentConnector3">
            <a:avLst/>
          </a:prstGeom>
          <a:solidFill>
            <a:schemeClr val="accent1"/>
          </a:solidFill>
          <a:ln w="9525" cap="flat" cmpd="sng" algn="ctr">
            <a:solidFill>
              <a:schemeClr val="tx1"/>
            </a:solidFill>
            <a:prstDash val="solid"/>
            <a:round/>
            <a:headEnd type="none" w="med" len="med"/>
            <a:tailEnd type="triangle"/>
          </a:ln>
          <a:effectLst/>
        </p:spPr>
      </p:cxnSp>
    </p:spTree>
    <p:extLst>
      <p:ext uri="{BB962C8B-B14F-4D97-AF65-F5344CB8AC3E}">
        <p14:creationId xmlns:p14="http://schemas.microsoft.com/office/powerpoint/2010/main" val="6895825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par>
                                <p:cTn id="7" presetID="22" presetClass="entr" presetSubtype="1" fill="hold" nodeType="withEffect">
                                  <p:stCondLst>
                                    <p:cond delay="0"/>
                                  </p:stCondLst>
                                  <p:childTnLst>
                                    <p:set>
                                      <p:cBhvr>
                                        <p:cTn id="8" dur="1" fill="hold">
                                          <p:stCondLst>
                                            <p:cond delay="0"/>
                                          </p:stCondLst>
                                        </p:cTn>
                                        <p:tgtEl>
                                          <p:spTgt spid="21"/>
                                        </p:tgtEl>
                                        <p:attrNameLst>
                                          <p:attrName>style.visibility</p:attrName>
                                        </p:attrNameLst>
                                      </p:cBhvr>
                                      <p:to>
                                        <p:strVal val="visible"/>
                                      </p:to>
                                    </p:set>
                                    <p:animEffect transition="in" filter="wipe(up)">
                                      <p:cBhvr>
                                        <p:cTn id="9" dur="10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2">
                                            <p:txEl>
                                              <p:pRg st="3" end="3"/>
                                            </p:txEl>
                                          </p:spTgt>
                                        </p:tgtEl>
                                        <p:attrNameLst>
                                          <p:attrName>style.visibility</p:attrName>
                                        </p:attrNameLst>
                                      </p:cBhvr>
                                      <p:to>
                                        <p:strVal val="visible"/>
                                      </p:to>
                                    </p:set>
                                  </p:childTnLst>
                                </p:cTn>
                              </p:par>
                              <p:par>
                                <p:cTn id="14" presetID="22" presetClass="entr" presetSubtype="1"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up)">
                                      <p:cBhvr>
                                        <p:cTn id="16" dur="1000"/>
                                        <p:tgtEl>
                                          <p:spTgt spid="22"/>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childTnLst>
                                </p:cTn>
                              </p:par>
                              <p:par>
                                <p:cTn id="21" presetID="22" presetClass="entr" presetSubtype="1"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up)">
                                      <p:cBhvr>
                                        <p:cTn id="23" dur="10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2">
                                            <p:txEl>
                                              <p:pRg st="5" end="5"/>
                                            </p:txEl>
                                          </p:spTgt>
                                        </p:tgtEl>
                                        <p:attrNameLst>
                                          <p:attrName>style.visibility</p:attrName>
                                        </p:attrNameLst>
                                      </p:cBhvr>
                                      <p:to>
                                        <p:strVal val="visible"/>
                                      </p:to>
                                    </p:set>
                                  </p:childTnLst>
                                </p:cTn>
                              </p:par>
                              <p:par>
                                <p:cTn id="28" presetID="22" presetClass="entr" presetSubtype="1" fill="hold" nodeType="with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wipe(up)">
                                      <p:cBhvr>
                                        <p:cTn id="30" dur="1000"/>
                                        <p:tgtEl>
                                          <p:spTgt spid="28"/>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6" end="6"/>
                                            </p:txEl>
                                          </p:spTgt>
                                        </p:tgtEl>
                                        <p:attrNameLst>
                                          <p:attrName>style.visibility</p:attrName>
                                        </p:attrNameLst>
                                      </p:cBhvr>
                                      <p:to>
                                        <p:strVal val="visible"/>
                                      </p:to>
                                    </p:set>
                                  </p:childTnLst>
                                </p:cTn>
                              </p:par>
                              <p:par>
                                <p:cTn id="35" presetID="22" presetClass="entr" presetSubtype="1" fill="hold" nodeType="withEffect">
                                  <p:stCondLst>
                                    <p:cond delay="0"/>
                                  </p:stCondLst>
                                  <p:childTnLst>
                                    <p:set>
                                      <p:cBhvr>
                                        <p:cTn id="36" dur="1" fill="hold">
                                          <p:stCondLst>
                                            <p:cond delay="0"/>
                                          </p:stCondLst>
                                        </p:cTn>
                                        <p:tgtEl>
                                          <p:spTgt spid="31"/>
                                        </p:tgtEl>
                                        <p:attrNameLst>
                                          <p:attrName>style.visibility</p:attrName>
                                        </p:attrNameLst>
                                      </p:cBhvr>
                                      <p:to>
                                        <p:strVal val="visible"/>
                                      </p:to>
                                    </p:set>
                                    <p:animEffect transition="in" filter="wipe(up)">
                                      <p:cBhvr>
                                        <p:cTn id="37" dur="750"/>
                                        <p:tgtEl>
                                          <p:spTgt spid="31"/>
                                        </p:tgtEl>
                                      </p:cBhvr>
                                    </p:animEffec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
                                            <p:txEl>
                                              <p:pRg st="7" end="7"/>
                                            </p:txEl>
                                          </p:spTgt>
                                        </p:tgtEl>
                                        <p:attrNameLst>
                                          <p:attrName>style.visibility</p:attrName>
                                        </p:attrNameLst>
                                      </p:cBhvr>
                                      <p:to>
                                        <p:strVal val="visible"/>
                                      </p:to>
                                    </p:set>
                                  </p:childTnLst>
                                </p:cTn>
                              </p:par>
                              <p:par>
                                <p:cTn id="42" presetID="22" presetClass="entr" presetSubtype="1"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wipe(up)">
                                      <p:cBhvr>
                                        <p:cTn id="44" dur="500"/>
                                        <p:tgtEl>
                                          <p:spTgt spid="34"/>
                                        </p:tgtEl>
                                      </p:cBhvr>
                                    </p:animEffec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
                                            <p:txEl>
                                              <p:pRg st="8" end="8"/>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a:extLst>
              <a:ext uri="{FF2B5EF4-FFF2-40B4-BE49-F238E27FC236}">
                <a16:creationId xmlns:a16="http://schemas.microsoft.com/office/drawing/2014/main" id="{FF305DCA-F9EA-F4A9-4B7D-D38175F0BD64}"/>
              </a:ext>
            </a:extLst>
          </p:cNvPr>
          <p:cNvPicPr>
            <a:picLocks noGrp="1" noChangeAspect="1"/>
          </p:cNvPicPr>
          <p:nvPr>
            <p:ph sz="quarter" idx="13"/>
          </p:nvPr>
        </p:nvPicPr>
        <p:blipFill>
          <a:blip r:embed="rId3"/>
          <a:srcRect/>
          <a:stretch/>
        </p:blipFill>
        <p:spPr>
          <a:xfrm>
            <a:off x="274525" y="1131590"/>
            <a:ext cx="8607727" cy="3024336"/>
          </a:xfrm>
        </p:spPr>
      </p:pic>
      <p:sp>
        <p:nvSpPr>
          <p:cNvPr id="4" name="Title 3">
            <a:extLst>
              <a:ext uri="{FF2B5EF4-FFF2-40B4-BE49-F238E27FC236}">
                <a16:creationId xmlns:a16="http://schemas.microsoft.com/office/drawing/2014/main" id="{AFDF4232-91B1-82BB-7FC8-6CD7229AE0D5}"/>
              </a:ext>
            </a:extLst>
          </p:cNvPr>
          <p:cNvSpPr>
            <a:spLocks noGrp="1"/>
          </p:cNvSpPr>
          <p:nvPr>
            <p:ph type="title"/>
          </p:nvPr>
        </p:nvSpPr>
        <p:spPr/>
        <p:txBody>
          <a:bodyPr/>
          <a:lstStyle/>
          <a:p>
            <a:r>
              <a:rPr lang="en-US" dirty="0"/>
              <a:t>Test beam 2025</a:t>
            </a:r>
            <a:endParaRPr lang="de-CH" dirty="0"/>
          </a:p>
        </p:txBody>
      </p:sp>
      <p:sp>
        <p:nvSpPr>
          <p:cNvPr id="3" name="Slide Number Placeholder 2">
            <a:extLst>
              <a:ext uri="{FF2B5EF4-FFF2-40B4-BE49-F238E27FC236}">
                <a16:creationId xmlns:a16="http://schemas.microsoft.com/office/drawing/2014/main" id="{DFECD828-6BD8-FBAA-F935-F46BB2EF06C4}"/>
              </a:ext>
            </a:extLst>
          </p:cNvPr>
          <p:cNvSpPr>
            <a:spLocks noGrp="1"/>
          </p:cNvSpPr>
          <p:nvPr>
            <p:ph type="sldNum" sz="quarter" idx="4"/>
          </p:nvPr>
        </p:nvSpPr>
        <p:spPr/>
        <p:txBody>
          <a:bodyPr/>
          <a:lstStyle/>
          <a:p>
            <a:pPr algn="r">
              <a:defRPr/>
            </a:pPr>
            <a:r>
              <a:rPr lang="de-DE">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21</a:t>
            </a:fld>
            <a:endParaRPr lang="de-DE" dirty="0">
              <a:latin typeface="Humanst521 BT" panose="020B0602020204020204" pitchFamily="34" charset="0"/>
            </a:endParaRPr>
          </a:p>
        </p:txBody>
      </p:sp>
    </p:spTree>
    <p:extLst>
      <p:ext uri="{BB962C8B-B14F-4D97-AF65-F5344CB8AC3E}">
        <p14:creationId xmlns:p14="http://schemas.microsoft.com/office/powerpoint/2010/main" val="39456534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712F6A2-005A-8611-2B32-6456FB591F54}"/>
              </a:ext>
            </a:extLst>
          </p:cNvPr>
          <p:cNvSpPr>
            <a:spLocks noGrp="1"/>
          </p:cNvSpPr>
          <p:nvPr>
            <p:ph type="dt" sz="half" idx="10"/>
          </p:nvPr>
        </p:nvSpPr>
        <p:spPr/>
        <p:txBody>
          <a:bodyPr/>
          <a:lstStyle/>
          <a:p>
            <a:fld id="{6D7735F2-E457-4365-A986-3C3E57C02FC8}" type="datetime1">
              <a:rPr lang="de-CH" smtClean="0"/>
              <a:t>27.01.2025</a:t>
            </a:fld>
            <a:endParaRPr lang="de-CH" dirty="0"/>
          </a:p>
        </p:txBody>
      </p:sp>
      <p:sp>
        <p:nvSpPr>
          <p:cNvPr id="3" name="Fußzeilenplatzhalter 2">
            <a:extLst>
              <a:ext uri="{FF2B5EF4-FFF2-40B4-BE49-F238E27FC236}">
                <a16:creationId xmlns:a16="http://schemas.microsoft.com/office/drawing/2014/main" id="{43D4A4E4-0109-076C-E148-59553C9B1B72}"/>
              </a:ext>
            </a:extLst>
          </p:cNvPr>
          <p:cNvSpPr>
            <a:spLocks noGrp="1"/>
          </p:cNvSpPr>
          <p:nvPr>
            <p:ph type="ftr" sz="quarter" idx="11"/>
          </p:nvPr>
        </p:nvSpPr>
        <p:spPr/>
        <p:txBody>
          <a:bodyPr/>
          <a:lstStyle/>
          <a:p>
            <a:r>
              <a:rPr lang="en-US"/>
              <a:t>PSI Center for Neutron and Muon Sciences</a:t>
            </a:r>
            <a:endParaRPr lang="de-CH" dirty="0"/>
          </a:p>
        </p:txBody>
      </p:sp>
      <p:sp>
        <p:nvSpPr>
          <p:cNvPr id="4" name="Foliennummernplatzhalter 3">
            <a:extLst>
              <a:ext uri="{FF2B5EF4-FFF2-40B4-BE49-F238E27FC236}">
                <a16:creationId xmlns:a16="http://schemas.microsoft.com/office/drawing/2014/main" id="{A2D2F161-58E4-C46C-77D5-0AC495BCABA2}"/>
              </a:ext>
            </a:extLst>
          </p:cNvPr>
          <p:cNvSpPr>
            <a:spLocks noGrp="1"/>
          </p:cNvSpPr>
          <p:nvPr>
            <p:ph type="sldNum" sz="quarter" idx="12"/>
          </p:nvPr>
        </p:nvSpPr>
        <p:spPr/>
        <p:txBody>
          <a:bodyPr/>
          <a:lstStyle/>
          <a:p>
            <a:fld id="{442AD375-037F-43D0-B059-5172DA06796A}" type="slidenum">
              <a:rPr lang="de-CH" smtClean="0"/>
              <a:pPr/>
              <a:t>3</a:t>
            </a:fld>
            <a:endParaRPr lang="de-CH" dirty="0"/>
          </a:p>
        </p:txBody>
      </p:sp>
      <p:sp>
        <p:nvSpPr>
          <p:cNvPr id="5" name="Textplatzhalter 4">
            <a:extLst>
              <a:ext uri="{FF2B5EF4-FFF2-40B4-BE49-F238E27FC236}">
                <a16:creationId xmlns:a16="http://schemas.microsoft.com/office/drawing/2014/main" id="{7B92D963-65C5-93CB-4161-3F876AAA243F}"/>
              </a:ext>
            </a:extLst>
          </p:cNvPr>
          <p:cNvSpPr>
            <a:spLocks noGrp="1"/>
          </p:cNvSpPr>
          <p:nvPr>
            <p:ph type="body" sz="quarter" idx="13"/>
          </p:nvPr>
        </p:nvSpPr>
        <p:spPr>
          <a:xfrm>
            <a:off x="521494" y="969065"/>
            <a:ext cx="7074842" cy="3546977"/>
          </a:xfrm>
        </p:spPr>
        <p:txBody>
          <a:bodyPr/>
          <a:lstStyle/>
          <a:p>
            <a:pPr marL="0" indent="0">
              <a:buNone/>
            </a:pPr>
            <a:r>
              <a:rPr lang="en-US" noProof="0" dirty="0">
                <a:latin typeface="Humanst521 BT" panose="020B0602020204020204" pitchFamily="34" charset="0"/>
              </a:rPr>
              <a:t>Introduction &amp; Motivation</a:t>
            </a:r>
          </a:p>
          <a:p>
            <a:pPr marL="0" indent="0">
              <a:buNone/>
            </a:pPr>
            <a:endParaRPr lang="en-US" dirty="0"/>
          </a:p>
          <a:p>
            <a:pPr marL="0" indent="0">
              <a:buNone/>
            </a:pPr>
            <a:r>
              <a:rPr lang="en-US" dirty="0"/>
              <a:t>Collaboration overview</a:t>
            </a:r>
          </a:p>
          <a:p>
            <a:pPr marL="0" indent="0">
              <a:buNone/>
            </a:pPr>
            <a:r>
              <a:rPr lang="en-US" dirty="0"/>
              <a:t>Schedule and Beam time Request</a:t>
            </a:r>
            <a:endParaRPr lang="en-GB" noProof="0" dirty="0"/>
          </a:p>
        </p:txBody>
      </p:sp>
    </p:spTree>
    <p:extLst>
      <p:ext uri="{BB962C8B-B14F-4D97-AF65-F5344CB8AC3E}">
        <p14:creationId xmlns:p14="http://schemas.microsoft.com/office/powerpoint/2010/main" val="21153357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7" name="TextBox 46"/>
              <p:cNvSpPr txBox="1"/>
              <p:nvPr/>
            </p:nvSpPr>
            <p:spPr>
              <a:xfrm rot="16200000">
                <a:off x="2154606" y="2898558"/>
                <a:ext cx="963725" cy="41030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𝑈</m:t>
                      </m:r>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t>𝑑</m:t>
                          </m:r>
                        </m:e>
                      </m:acc>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𝐸</m:t>
                          </m:r>
                        </m:e>
                      </m:acc>
                    </m:oMath>
                  </m:oMathPara>
                </a14:m>
                <a:endParaRPr kumimoji="0" lang="en-US" sz="1800" b="0" i="0" u="none" strike="noStrike" kern="1200" cap="none" spc="-30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47" name="TextBox 46"/>
              <p:cNvSpPr txBox="1">
                <a:spLocks noRot="1" noChangeAspect="1" noMove="1" noResize="1" noEditPoints="1" noAdjustHandles="1" noChangeArrowheads="1" noChangeShapeType="1" noTextEdit="1"/>
              </p:cNvSpPr>
              <p:nvPr/>
            </p:nvSpPr>
            <p:spPr>
              <a:xfrm rot="16200000">
                <a:off x="2154606" y="2898558"/>
                <a:ext cx="963725" cy="410305"/>
              </a:xfrm>
              <a:prstGeom prst="rect">
                <a:avLst/>
              </a:prstGeom>
              <a:blipFill>
                <a:blip r:embed="rId3"/>
                <a:stretch>
                  <a:fillRect l="-20896" t="-3038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6" name="TextBox 45"/>
              <p:cNvSpPr txBox="1"/>
              <p:nvPr/>
            </p:nvSpPr>
            <p:spPr>
              <a:xfrm rot="16200000">
                <a:off x="2190595" y="1360029"/>
                <a:ext cx="1136850" cy="410305"/>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𝑈</m:t>
                      </m:r>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  </m:t>
                      </m:r>
                      <m:acc>
                        <m:accPr>
                          <m:chr m:val="⃗"/>
                          <m:ctrlP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t>𝑑</m:t>
                          </m:r>
                        </m:e>
                      </m:acc>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𝐸</m:t>
                          </m:r>
                        </m:e>
                      </m:acc>
                    </m:oMath>
                  </m:oMathPara>
                </a14:m>
                <a:endParaRPr kumimoji="0" lang="en-US" sz="1800" b="0" i="0" u="none" strike="noStrike" kern="1200" cap="none" spc="-30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46" name="TextBox 45"/>
              <p:cNvSpPr txBox="1">
                <a:spLocks noRot="1" noChangeAspect="1" noMove="1" noResize="1" noEditPoints="1" noAdjustHandles="1" noChangeArrowheads="1" noChangeShapeType="1" noTextEdit="1"/>
              </p:cNvSpPr>
              <p:nvPr/>
            </p:nvSpPr>
            <p:spPr>
              <a:xfrm rot="16200000">
                <a:off x="2190595" y="1360029"/>
                <a:ext cx="1136850" cy="410305"/>
              </a:xfrm>
              <a:prstGeom prst="rect">
                <a:avLst/>
              </a:prstGeom>
              <a:blipFill>
                <a:blip r:embed="rId4"/>
                <a:stretch>
                  <a:fillRect l="-20896" t="-25806"/>
                </a:stretch>
              </a:blipFill>
            </p:spPr>
            <p:txBody>
              <a:bodyPr/>
              <a:lstStyle/>
              <a:p>
                <a:r>
                  <a:rPr lang="en-US">
                    <a:noFill/>
                  </a:rPr>
                  <a:t> </a:t>
                </a:r>
              </a:p>
            </p:txBody>
          </p:sp>
        </mc:Fallback>
      </mc:AlternateContent>
      <p:sp>
        <p:nvSpPr>
          <p:cNvPr id="6" name="Rounded Rectangle 5"/>
          <p:cNvSpPr/>
          <p:nvPr/>
        </p:nvSpPr>
        <p:spPr>
          <a:xfrm>
            <a:off x="5666164" y="985651"/>
            <a:ext cx="3370331" cy="1513552"/>
          </a:xfrm>
          <a:prstGeom prst="roundRect">
            <a:avLst/>
          </a:prstGeom>
          <a:solidFill>
            <a:srgbClr val="989FBD"/>
          </a:solidFill>
          <a:ln>
            <a:solidFill>
              <a:srgbClr val="0070C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FFFFFF"/>
                </a:solidFill>
                <a:effectLst/>
                <a:uLnTx/>
                <a:uFillTx/>
                <a:latin typeface="Arial"/>
                <a:cs typeface="Arial"/>
              </a:rPr>
              <a:t>A non-zero particle EDM </a:t>
            </a:r>
            <a:br>
              <a:rPr kumimoji="0" lang="en-US" altLang="en-US" sz="2000" b="0" i="0" u="none" strike="noStrike" kern="1200" cap="none" spc="0" normalizeH="0" baseline="0" noProof="0" dirty="0">
                <a:ln>
                  <a:noFill/>
                </a:ln>
                <a:solidFill>
                  <a:srgbClr val="FFFFFF"/>
                </a:solidFill>
                <a:effectLst/>
                <a:uLnTx/>
                <a:uFillTx/>
                <a:latin typeface="Arial"/>
                <a:cs typeface="Arial"/>
              </a:rPr>
            </a:br>
            <a:r>
              <a:rPr kumimoji="0" lang="en-US" altLang="en-US" sz="2000" b="0" i="0" u="none" strike="noStrike" kern="1200" cap="none" spc="0" normalizeH="0" baseline="0" noProof="0" dirty="0">
                <a:ln>
                  <a:noFill/>
                </a:ln>
                <a:solidFill>
                  <a:srgbClr val="FFFFFF"/>
                </a:solidFill>
                <a:effectLst/>
                <a:uLnTx/>
                <a:uFillTx/>
                <a:latin typeface="Arial"/>
                <a:cs typeface="Arial"/>
              </a:rPr>
              <a:t>violates P, T and,</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en-US" sz="2000" b="0" i="0" u="none" strike="noStrike" kern="1200" cap="none" spc="0" normalizeH="0" baseline="0" noProof="0" dirty="0">
                <a:ln>
                  <a:noFill/>
                </a:ln>
                <a:solidFill>
                  <a:srgbClr val="FFFFFF"/>
                </a:solidFill>
                <a:effectLst/>
                <a:uLnTx/>
                <a:uFillTx/>
                <a:latin typeface="Arial"/>
                <a:cs typeface="Arial"/>
              </a:rPr>
              <a:t> assuming CPT conservation, also CP.</a:t>
            </a:r>
          </a:p>
        </p:txBody>
      </p:sp>
      <p:sp>
        <p:nvSpPr>
          <p:cNvPr id="5" name="Rectangle 4"/>
          <p:cNvSpPr>
            <a:spLocks noGrp="1" noChangeArrowheads="1"/>
          </p:cNvSpPr>
          <p:nvPr>
            <p:ph type="title"/>
          </p:nvPr>
        </p:nvSpPr>
        <p:spPr>
          <a:xfrm>
            <a:off x="2166651" y="72287"/>
            <a:ext cx="6761449" cy="557247"/>
          </a:xfr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algn="r"/>
            <a:r>
              <a:rPr lang="en-US" altLang="en-US" dirty="0">
                <a:solidFill>
                  <a:schemeClr val="bg1">
                    <a:lumMod val="95000"/>
                  </a:schemeClr>
                </a:solidFill>
              </a:rPr>
              <a:t>CP violation &amp; edm</a:t>
            </a:r>
          </a:p>
        </p:txBody>
      </p:sp>
      <p:sp>
        <p:nvSpPr>
          <p:cNvPr id="2" name="Oval 1"/>
          <p:cNvSpPr/>
          <p:nvPr/>
        </p:nvSpPr>
        <p:spPr bwMode="auto">
          <a:xfrm>
            <a:off x="3173537" y="4033633"/>
            <a:ext cx="977562" cy="697117"/>
          </a:xfrm>
          <a:prstGeom prst="ellipse">
            <a:avLst/>
          </a:prstGeom>
          <a:solidFill>
            <a:srgbClr val="989FBD"/>
          </a:solidFill>
          <a:ln>
            <a:solidFill>
              <a:srgbClr val="0070C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cs typeface="Arial"/>
              </a:rPr>
              <a:t>EDM</a:t>
            </a:r>
          </a:p>
        </p:txBody>
      </p:sp>
      <p:sp>
        <p:nvSpPr>
          <p:cNvPr id="4" name="Left-Right Arrow 3"/>
          <p:cNvSpPr/>
          <p:nvPr/>
        </p:nvSpPr>
        <p:spPr bwMode="auto">
          <a:xfrm>
            <a:off x="4332167" y="4250915"/>
            <a:ext cx="561315" cy="262551"/>
          </a:xfrm>
          <a:prstGeom prst="leftRightArrow">
            <a:avLst/>
          </a:prstGeom>
          <a:noFill/>
          <a:ln>
            <a:solidFill>
              <a:srgbClr val="518A42"/>
            </a:solidFill>
            <a:headEnd type="none" w="med" len="med"/>
            <a:tailEnd type="none" w="med" len="med"/>
          </a:ln>
        </p:spPr>
        <p:style>
          <a:lnRef idx="2">
            <a:schemeClr val="accent6"/>
          </a:lnRef>
          <a:fillRef idx="1">
            <a:schemeClr val="lt1"/>
          </a:fillRef>
          <a:effectRef idx="0">
            <a:schemeClr val="accent6"/>
          </a:effectRef>
          <a:fontRef idx="minor">
            <a:schemeClr val="dk1"/>
          </a:fontRef>
        </p:style>
        <p:txBody>
          <a:bodyPr vert="horz" wrap="square" lIns="91440" tIns="45720" rIns="91440" bIns="45720" numCol="1" rtlCol="0" anchor="ctr"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600" b="0" i="0" u="none" strike="noStrike" kern="1200" cap="none" spc="0" normalizeH="0" baseline="0" noProof="0" dirty="0">
              <a:ln>
                <a:noFill/>
              </a:ln>
              <a:solidFill>
                <a:srgbClr val="000000"/>
              </a:solidFill>
              <a:effectLst/>
              <a:uLnTx/>
              <a:uFillTx/>
              <a:latin typeface="Arial"/>
              <a:cs typeface="Arial"/>
            </a:endParaRPr>
          </a:p>
        </p:txBody>
      </p:sp>
      <p:sp>
        <p:nvSpPr>
          <p:cNvPr id="8" name="Oval 7"/>
          <p:cNvSpPr/>
          <p:nvPr/>
        </p:nvSpPr>
        <p:spPr bwMode="auto">
          <a:xfrm>
            <a:off x="5065711" y="4033633"/>
            <a:ext cx="977562" cy="697117"/>
          </a:xfrm>
          <a:prstGeom prst="ellipse">
            <a:avLst/>
          </a:prstGeom>
          <a:solidFill>
            <a:srgbClr val="989FBD"/>
          </a:solidFill>
          <a:ln>
            <a:solidFill>
              <a:srgbClr val="0070C0"/>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FFFFFF"/>
                </a:solidFill>
                <a:effectLst/>
                <a:uLnTx/>
                <a:uFillTx/>
                <a:latin typeface="Arial"/>
                <a:cs typeface="Arial"/>
              </a:rPr>
              <a:t>CPV</a:t>
            </a:r>
          </a:p>
        </p:txBody>
      </p:sp>
      <p:sp>
        <p:nvSpPr>
          <p:cNvPr id="3" name="TextBox 2"/>
          <p:cNvSpPr txBox="1"/>
          <p:nvPr/>
        </p:nvSpPr>
        <p:spPr>
          <a:xfrm>
            <a:off x="6108456" y="2751138"/>
            <a:ext cx="2168642" cy="585801"/>
          </a:xfrm>
          <a:prstGeom prst="rect">
            <a:avLst/>
          </a:prstGeom>
          <a:noFill/>
        </p:spPr>
        <p:txBody>
          <a:bodyPr wrap="square" lIns="0" tIns="0" rIns="0" bIns="0" rtlCol="0" anchor="ctr"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800" b="0" i="0" u="none" strike="noStrike" kern="1000" cap="none" spc="30" normalizeH="0" baseline="0" noProof="0" dirty="0">
                <a:ln>
                  <a:noFill/>
                </a:ln>
                <a:solidFill>
                  <a:srgbClr val="FFFFFF"/>
                </a:solidFill>
                <a:effectLst/>
                <a:uLnTx/>
                <a:uFillTx/>
                <a:latin typeface="Arial"/>
                <a:cs typeface="Franklin Gothic Book"/>
              </a:rPr>
              <a:t>Baryon asymmetry </a:t>
            </a:r>
            <a:br>
              <a:rPr kumimoji="0" lang="en-US" sz="1800" b="0" i="0" u="none" strike="noStrike" kern="1000" cap="none" spc="30" normalizeH="0" baseline="0" noProof="0" dirty="0">
                <a:ln>
                  <a:noFill/>
                </a:ln>
                <a:solidFill>
                  <a:srgbClr val="FFFFFF"/>
                </a:solidFill>
                <a:effectLst/>
                <a:uLnTx/>
                <a:uFillTx/>
                <a:latin typeface="Arial"/>
                <a:cs typeface="Franklin Gothic Book"/>
              </a:rPr>
            </a:br>
            <a:r>
              <a:rPr kumimoji="0" lang="en-US" sz="1800" b="0" i="0" u="none" strike="noStrike" kern="1000" cap="none" spc="30" normalizeH="0" baseline="0" noProof="0" dirty="0">
                <a:ln>
                  <a:noFill/>
                </a:ln>
                <a:solidFill>
                  <a:srgbClr val="FFFFFF"/>
                </a:solidFill>
                <a:effectLst/>
                <a:uLnTx/>
                <a:uFillTx/>
                <a:latin typeface="Arial"/>
                <a:cs typeface="Franklin Gothic Book"/>
              </a:rPr>
              <a:t>of the Universe</a:t>
            </a:r>
          </a:p>
        </p:txBody>
      </p:sp>
      <p:sp>
        <p:nvSpPr>
          <p:cNvPr id="12" name="TextBox 11"/>
          <p:cNvSpPr txBox="1"/>
          <p:nvPr/>
        </p:nvSpPr>
        <p:spPr>
          <a:xfrm>
            <a:off x="6648369" y="3515532"/>
            <a:ext cx="2121093" cy="585801"/>
          </a:xfrm>
          <a:prstGeom prst="rect">
            <a:avLst/>
          </a:prstGeom>
          <a:noFill/>
        </p:spPr>
        <p:txBody>
          <a:bodyPr wrap="none" lIns="0" tIns="0" rIns="0" bIns="0" rtlCol="0" anchor="ctr" anchorCtr="0">
            <a:spAutoFit/>
          </a:body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800" b="0" i="0" u="none" strike="noStrike" kern="1000" cap="none" spc="30" normalizeH="0" baseline="0" noProof="0" dirty="0">
                <a:ln>
                  <a:noFill/>
                </a:ln>
                <a:solidFill>
                  <a:srgbClr val="FFFFFF"/>
                </a:solidFill>
                <a:effectLst/>
                <a:uLnTx/>
                <a:uFillTx/>
                <a:latin typeface="Arial"/>
                <a:cs typeface="Franklin Gothic Book"/>
              </a:rPr>
              <a:t>Arises “naturally” in</a:t>
            </a:r>
            <a:br>
              <a:rPr kumimoji="0" lang="en-US" sz="1800" b="0" i="0" u="none" strike="noStrike" kern="1000" cap="none" spc="30" normalizeH="0" baseline="0" noProof="0" dirty="0">
                <a:ln>
                  <a:noFill/>
                </a:ln>
                <a:solidFill>
                  <a:srgbClr val="FFFFFF"/>
                </a:solidFill>
                <a:effectLst/>
                <a:uLnTx/>
                <a:uFillTx/>
                <a:latin typeface="Arial"/>
                <a:cs typeface="Franklin Gothic Book"/>
              </a:rPr>
            </a:br>
            <a:r>
              <a:rPr kumimoji="0" lang="en-US" sz="1800" b="0" i="0" u="none" strike="noStrike" kern="1000" cap="none" spc="30" normalizeH="0" baseline="0" noProof="0" dirty="0">
                <a:ln>
                  <a:noFill/>
                </a:ln>
                <a:solidFill>
                  <a:srgbClr val="FFFFFF"/>
                </a:solidFill>
                <a:effectLst/>
                <a:uLnTx/>
                <a:uFillTx/>
                <a:latin typeface="Arial"/>
                <a:cs typeface="Franklin Gothic Book"/>
              </a:rPr>
              <a:t>beyond SM theories</a:t>
            </a:r>
          </a:p>
        </p:txBody>
      </p:sp>
      <p:sp>
        <p:nvSpPr>
          <p:cNvPr id="15" name="Freeform 14"/>
          <p:cNvSpPr/>
          <p:nvPr/>
        </p:nvSpPr>
        <p:spPr bwMode="auto">
          <a:xfrm>
            <a:off x="5666165" y="3313113"/>
            <a:ext cx="2460071" cy="720520"/>
          </a:xfrm>
          <a:custGeom>
            <a:avLst/>
            <a:gdLst>
              <a:gd name="connsiteX0" fmla="*/ 2428875 w 2428875"/>
              <a:gd name="connsiteY0" fmla="*/ 0 h 219075"/>
              <a:gd name="connsiteX1" fmla="*/ 485775 w 2428875"/>
              <a:gd name="connsiteY1" fmla="*/ 0 h 219075"/>
              <a:gd name="connsiteX2" fmla="*/ 0 w 2428875"/>
              <a:gd name="connsiteY2" fmla="*/ 219075 h 219075"/>
              <a:gd name="connsiteX0" fmla="*/ 2740110 w 2740110"/>
              <a:gd name="connsiteY0" fmla="*/ 0 h 219075"/>
              <a:gd name="connsiteX1" fmla="*/ 485775 w 2740110"/>
              <a:gd name="connsiteY1" fmla="*/ 0 h 219075"/>
              <a:gd name="connsiteX2" fmla="*/ 0 w 2740110"/>
              <a:gd name="connsiteY2" fmla="*/ 219075 h 219075"/>
            </a:gdLst>
            <a:ahLst/>
            <a:cxnLst>
              <a:cxn ang="0">
                <a:pos x="connsiteX0" y="connsiteY0"/>
              </a:cxn>
              <a:cxn ang="0">
                <a:pos x="connsiteX1" y="connsiteY1"/>
              </a:cxn>
              <a:cxn ang="0">
                <a:pos x="connsiteX2" y="connsiteY2"/>
              </a:cxn>
            </a:cxnLst>
            <a:rect l="l" t="t" r="r" b="b"/>
            <a:pathLst>
              <a:path w="2740110" h="219075">
                <a:moveTo>
                  <a:pt x="2740110" y="0"/>
                </a:moveTo>
                <a:lnTo>
                  <a:pt x="485775" y="0"/>
                </a:lnTo>
                <a:lnTo>
                  <a:pt x="0" y="219075"/>
                </a:lnTo>
              </a:path>
            </a:pathLst>
          </a:custGeom>
          <a:noFill/>
          <a:ln w="19050" cap="flat" cmpd="sng" algn="ctr">
            <a:solidFill>
              <a:srgbClr val="405583"/>
            </a:solidFill>
            <a:prstDash val="solid"/>
            <a:round/>
            <a:headEnd type="none" w="med" len="med"/>
            <a:tailEnd type="triangle" w="med" len="me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pitchFamily="34" charset="0"/>
              <a:cs typeface="Arial" charset="0"/>
            </a:endParaRPr>
          </a:p>
        </p:txBody>
      </p:sp>
      <p:sp>
        <p:nvSpPr>
          <p:cNvPr id="16" name="Freeform 15"/>
          <p:cNvSpPr/>
          <p:nvPr/>
        </p:nvSpPr>
        <p:spPr bwMode="auto">
          <a:xfrm flipV="1">
            <a:off x="6053070" y="4085112"/>
            <a:ext cx="2770296" cy="201880"/>
          </a:xfrm>
          <a:custGeom>
            <a:avLst/>
            <a:gdLst>
              <a:gd name="connsiteX0" fmla="*/ 2524125 w 2524125"/>
              <a:gd name="connsiteY0" fmla="*/ 304800 h 304800"/>
              <a:gd name="connsiteX1" fmla="*/ 552450 w 2524125"/>
              <a:gd name="connsiteY1" fmla="*/ 304800 h 304800"/>
              <a:gd name="connsiteX2" fmla="*/ 0 w 2524125"/>
              <a:gd name="connsiteY2" fmla="*/ 0 h 304800"/>
            </a:gdLst>
            <a:ahLst/>
            <a:cxnLst>
              <a:cxn ang="0">
                <a:pos x="connsiteX0" y="connsiteY0"/>
              </a:cxn>
              <a:cxn ang="0">
                <a:pos x="connsiteX1" y="connsiteY1"/>
              </a:cxn>
              <a:cxn ang="0">
                <a:pos x="connsiteX2" y="connsiteY2"/>
              </a:cxn>
            </a:cxnLst>
            <a:rect l="l" t="t" r="r" b="b"/>
            <a:pathLst>
              <a:path w="2524125" h="304800">
                <a:moveTo>
                  <a:pt x="2524125" y="304800"/>
                </a:moveTo>
                <a:lnTo>
                  <a:pt x="552450" y="304800"/>
                </a:lnTo>
                <a:lnTo>
                  <a:pt x="0" y="0"/>
                </a:lnTo>
              </a:path>
            </a:pathLst>
          </a:custGeom>
          <a:noFill/>
          <a:ln w="19050" cap="flat" cmpd="sng" algn="ctr">
            <a:solidFill>
              <a:srgbClr val="405583"/>
            </a:solidFill>
            <a:prstDash val="solid"/>
            <a:round/>
            <a:headEnd type="none" w="med" len="med"/>
            <a:tailEnd type="triangle" w="med" len="me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pitchFamily="34" charset="0"/>
              <a:cs typeface="Arial" charset="0"/>
            </a:endParaRPr>
          </a:p>
        </p:txBody>
      </p:sp>
      <p:sp>
        <p:nvSpPr>
          <p:cNvPr id="20" name="Freeform 19"/>
          <p:cNvSpPr/>
          <p:nvPr/>
        </p:nvSpPr>
        <p:spPr bwMode="auto">
          <a:xfrm>
            <a:off x="5911403" y="4623515"/>
            <a:ext cx="2639767" cy="399245"/>
          </a:xfrm>
          <a:custGeom>
            <a:avLst/>
            <a:gdLst>
              <a:gd name="connsiteX0" fmla="*/ 2524125 w 2524125"/>
              <a:gd name="connsiteY0" fmla="*/ 304800 h 304800"/>
              <a:gd name="connsiteX1" fmla="*/ 552450 w 2524125"/>
              <a:gd name="connsiteY1" fmla="*/ 304800 h 304800"/>
              <a:gd name="connsiteX2" fmla="*/ 0 w 2524125"/>
              <a:gd name="connsiteY2" fmla="*/ 0 h 304800"/>
            </a:gdLst>
            <a:ahLst/>
            <a:cxnLst>
              <a:cxn ang="0">
                <a:pos x="connsiteX0" y="connsiteY0"/>
              </a:cxn>
              <a:cxn ang="0">
                <a:pos x="connsiteX1" y="connsiteY1"/>
              </a:cxn>
              <a:cxn ang="0">
                <a:pos x="connsiteX2" y="connsiteY2"/>
              </a:cxn>
            </a:cxnLst>
            <a:rect l="l" t="t" r="r" b="b"/>
            <a:pathLst>
              <a:path w="2524125" h="304800">
                <a:moveTo>
                  <a:pt x="2524125" y="304800"/>
                </a:moveTo>
                <a:lnTo>
                  <a:pt x="552450" y="304800"/>
                </a:lnTo>
                <a:lnTo>
                  <a:pt x="0" y="0"/>
                </a:lnTo>
              </a:path>
            </a:pathLst>
          </a:custGeom>
          <a:noFill/>
          <a:ln w="19050" cap="flat" cmpd="sng" algn="ctr">
            <a:solidFill>
              <a:srgbClr val="405583"/>
            </a:solidFill>
            <a:prstDash val="solid"/>
            <a:round/>
            <a:headEnd type="none" w="med" len="med"/>
            <a:tailEnd type="triangle" w="med" len="med"/>
          </a:ln>
          <a:effectLst/>
        </p:spPr>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pitchFamily="34" charset="0"/>
              <a:cs typeface="Arial" charset="0"/>
            </a:endParaRPr>
          </a:p>
        </p:txBody>
      </p:sp>
      <mc:AlternateContent xmlns:mc="http://schemas.openxmlformats.org/markup-compatibility/2006" xmlns:a14="http://schemas.microsoft.com/office/drawing/2010/main">
        <mc:Choice Requires="a14">
          <p:sp>
            <p:nvSpPr>
              <p:cNvPr id="13" name="TextBox 12"/>
              <p:cNvSpPr txBox="1"/>
              <p:nvPr/>
            </p:nvSpPr>
            <p:spPr>
              <a:xfrm>
                <a:off x="6555347" y="4459906"/>
                <a:ext cx="2111797" cy="585801"/>
              </a:xfrm>
              <a:prstGeom prst="rect">
                <a:avLst/>
              </a:prstGeom>
              <a:noFill/>
            </p:spPr>
            <p:txBody>
              <a:bodyPr wrap="none" lIns="0" tIns="0" rIns="0" bIns="0" rtlCol="0" anchor="ctr" anchorCtr="0">
                <a:spAutoFit/>
              </a:bodyPr>
              <a:lstStyle>
                <a:defPPr>
                  <a:defRPr lang="de-CH"/>
                </a:defPPr>
                <a:lvl1pPr>
                  <a:lnSpc>
                    <a:spcPct val="110000"/>
                  </a:lnSpc>
                  <a:spcBef>
                    <a:spcPts val="0"/>
                  </a:spcBef>
                  <a:defRPr kern="1000" spc="30">
                    <a:solidFill>
                      <a:schemeClr val="tx1">
                        <a:lumMod val="85000"/>
                        <a:lumOff val="15000"/>
                      </a:schemeClr>
                    </a:solidFill>
                    <a:latin typeface="+mn-lt"/>
                    <a:cs typeface="Franklin Gothic Book"/>
                  </a:defRPr>
                </a:lvl1pPr>
              </a:lstStyle>
              <a:p>
                <a:pPr marL="0" marR="0" lvl="0" indent="0" algn="l" defTabSz="914400" rtl="0" eaLnBrk="1" fontAlgn="base" latinLnBrk="0" hangingPunct="1">
                  <a:lnSpc>
                    <a:spcPct val="110000"/>
                  </a:lnSpc>
                  <a:spcBef>
                    <a:spcPts val="0"/>
                  </a:spcBef>
                  <a:spcAft>
                    <a:spcPct val="0"/>
                  </a:spcAft>
                  <a:buClrTx/>
                  <a:buSzTx/>
                  <a:buFontTx/>
                  <a:buNone/>
                  <a:tabLst/>
                  <a:defRPr/>
                </a:pPr>
                <a:r>
                  <a:rPr kumimoji="0" lang="en-US" sz="1800" b="0" i="0" u="none" strike="noStrike" kern="1000" cap="none" spc="30" normalizeH="0" baseline="0" noProof="0" dirty="0">
                    <a:ln>
                      <a:noFill/>
                    </a:ln>
                    <a:solidFill>
                      <a:srgbClr val="FFFFFF"/>
                    </a:solidFill>
                    <a:effectLst/>
                    <a:uLnTx/>
                    <a:uFillTx/>
                    <a:latin typeface="Arial"/>
                  </a:rPr>
                  <a:t>Strong CP violation </a:t>
                </a:r>
                <a:br>
                  <a:rPr kumimoji="0" lang="en-US" sz="1800" b="0" i="0" u="none" strike="noStrike" kern="1000" cap="none" spc="30" normalizeH="0" baseline="0" noProof="0" dirty="0">
                    <a:ln>
                      <a:noFill/>
                    </a:ln>
                    <a:solidFill>
                      <a:srgbClr val="FFFFFF"/>
                    </a:solidFill>
                    <a:effectLst/>
                    <a:uLnTx/>
                    <a:uFillTx/>
                    <a:latin typeface="Arial"/>
                  </a:rPr>
                </a:br>
                <a:r>
                  <a:rPr kumimoji="0" lang="en-US" sz="1800" b="0" i="0" u="none" strike="noStrike" kern="1000" cap="none" spc="30" normalizeH="0" baseline="0" noProof="0" dirty="0">
                    <a:ln>
                      <a:noFill/>
                    </a:ln>
                    <a:solidFill>
                      <a:srgbClr val="FFFFFF"/>
                    </a:solidFill>
                    <a:effectLst/>
                    <a:uLnTx/>
                    <a:uFillTx/>
                    <a:latin typeface="Arial"/>
                  </a:rPr>
                  <a:t>(</a:t>
                </a:r>
                <a14:m>
                  <m:oMath xmlns:m="http://schemas.openxmlformats.org/officeDocument/2006/math">
                    <m:r>
                      <a:rPr kumimoji="0" lang="en-US" sz="1800" b="0" i="0" u="none" strike="noStrike" kern="1000" cap="none" spc="30" normalizeH="0" baseline="0" noProof="0">
                        <a:ln>
                          <a:noFill/>
                        </a:ln>
                        <a:solidFill>
                          <a:srgbClr val="FFFFFF"/>
                        </a:solidFill>
                        <a:effectLst/>
                        <a:uLnTx/>
                        <a:uFillTx/>
                        <a:latin typeface="Cambria Math"/>
                      </a:rPr>
                      <m:t>𝜃</m:t>
                    </m:r>
                  </m:oMath>
                </a14:m>
                <a:r>
                  <a:rPr kumimoji="0" lang="en-US" sz="1800" b="0" i="0" u="none" strike="noStrike" kern="1000" cap="none" spc="30" normalizeH="0" baseline="0" noProof="0" dirty="0">
                    <a:ln>
                      <a:noFill/>
                    </a:ln>
                    <a:solidFill>
                      <a:srgbClr val="FFFFFF"/>
                    </a:solidFill>
                    <a:effectLst/>
                    <a:uLnTx/>
                    <a:uFillTx/>
                    <a:latin typeface="Arial"/>
                  </a:rPr>
                  <a:t>-term)</a:t>
                </a:r>
              </a:p>
            </p:txBody>
          </p:sp>
        </mc:Choice>
        <mc:Fallback xmlns="">
          <p:sp>
            <p:nvSpPr>
              <p:cNvPr id="13" name="TextBox 12"/>
              <p:cNvSpPr txBox="1">
                <a:spLocks noRot="1" noChangeAspect="1" noMove="1" noResize="1" noEditPoints="1" noAdjustHandles="1" noChangeArrowheads="1" noChangeShapeType="1" noTextEdit="1"/>
              </p:cNvSpPr>
              <p:nvPr/>
            </p:nvSpPr>
            <p:spPr>
              <a:xfrm>
                <a:off x="6555347" y="4459906"/>
                <a:ext cx="2111797" cy="585801"/>
              </a:xfrm>
              <a:prstGeom prst="rect">
                <a:avLst/>
              </a:prstGeom>
              <a:blipFill>
                <a:blip r:embed="rId5"/>
                <a:stretch>
                  <a:fillRect l="-6628" t="-14583" r="-5764" b="-22917"/>
                </a:stretch>
              </a:blipFill>
            </p:spPr>
            <p:txBody>
              <a:bodyPr/>
              <a:lstStyle/>
              <a:p>
                <a:r>
                  <a:rPr lang="en-US">
                    <a:noFill/>
                  </a:rPr>
                  <a:t> </a:t>
                </a:r>
              </a:p>
            </p:txBody>
          </p:sp>
        </mc:Fallback>
      </mc:AlternateContent>
      <p:cxnSp>
        <p:nvCxnSpPr>
          <p:cNvPr id="24" name="Straight Connector 23"/>
          <p:cNvCxnSpPr/>
          <p:nvPr/>
        </p:nvCxnSpPr>
        <p:spPr>
          <a:xfrm>
            <a:off x="1071641" y="1618514"/>
            <a:ext cx="1273354"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071648" y="2102772"/>
            <a:ext cx="1498469" cy="0"/>
          </a:xfrm>
          <a:prstGeom prst="straightConnector1">
            <a:avLst/>
          </a:prstGeom>
          <a:ln w="12700">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H="1" flipV="1">
            <a:off x="1071645" y="1130485"/>
            <a:ext cx="4" cy="972288"/>
          </a:xfrm>
          <a:prstGeom prst="straightConnector1">
            <a:avLst/>
          </a:prstGeom>
          <a:ln w="12700">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1071647" y="1336485"/>
            <a:ext cx="1172687" cy="286333"/>
          </a:xfrm>
          <a:prstGeom prst="line">
            <a:avLst/>
          </a:prstGeom>
          <a:ln w="19050">
            <a:solidFill>
              <a:schemeClr val="accent6">
                <a:lumMod val="60000"/>
                <a:lumOff val="40000"/>
              </a:schemeClr>
            </a:solidFill>
          </a:ln>
        </p:spPr>
        <p:style>
          <a:lnRef idx="1">
            <a:schemeClr val="accent2"/>
          </a:lnRef>
          <a:fillRef idx="0">
            <a:schemeClr val="accent2"/>
          </a:fillRef>
          <a:effectRef idx="0">
            <a:schemeClr val="accent2"/>
          </a:effectRef>
          <a:fontRef idx="minor">
            <a:schemeClr val="tx1"/>
          </a:fontRef>
        </p:style>
      </p:cxnSp>
      <p:cxnSp>
        <p:nvCxnSpPr>
          <p:cNvPr id="28" name="Straight Arrow Connector 27"/>
          <p:cNvCxnSpPr/>
          <p:nvPr/>
        </p:nvCxnSpPr>
        <p:spPr>
          <a:xfrm>
            <a:off x="949094" y="3589855"/>
            <a:ext cx="1498469" cy="0"/>
          </a:xfrm>
          <a:prstGeom prst="straightConnector1">
            <a:avLst/>
          </a:prstGeom>
          <a:ln w="12700">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flipH="1" flipV="1">
            <a:off x="949090" y="2617568"/>
            <a:ext cx="4" cy="972288"/>
          </a:xfrm>
          <a:prstGeom prst="straightConnector1">
            <a:avLst/>
          </a:prstGeom>
          <a:ln w="12700">
            <a:solidFill>
              <a:srgbClr val="0070C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flipV="1">
            <a:off x="949093" y="2803393"/>
            <a:ext cx="1162869" cy="306509"/>
          </a:xfrm>
          <a:prstGeom prst="line">
            <a:avLst/>
          </a:prstGeom>
          <a:ln w="19050">
            <a:solidFill>
              <a:schemeClr val="accent6">
                <a:lumMod val="60000"/>
                <a:lumOff val="40000"/>
              </a:schemeClr>
            </a:solidFill>
          </a:ln>
        </p:spPr>
        <p:style>
          <a:lnRef idx="1">
            <a:schemeClr val="accent2"/>
          </a:lnRef>
          <a:fillRef idx="0">
            <a:schemeClr val="accent2"/>
          </a:fillRef>
          <a:effectRef idx="0">
            <a:schemeClr val="accent2"/>
          </a:effectRef>
          <a:fontRef idx="minor">
            <a:schemeClr val="tx1"/>
          </a:fontRef>
        </p:style>
      </p:cxnSp>
      <p:cxnSp>
        <p:nvCxnSpPr>
          <p:cNvPr id="31" name="Straight Arrow Connector 30"/>
          <p:cNvCxnSpPr/>
          <p:nvPr/>
        </p:nvCxnSpPr>
        <p:spPr>
          <a:xfrm>
            <a:off x="2944157" y="2108799"/>
            <a:ext cx="1498469" cy="0"/>
          </a:xfrm>
          <a:prstGeom prst="straightConnector1">
            <a:avLst/>
          </a:prstGeom>
          <a:ln w="12700">
            <a:solidFill>
              <a:schemeClr val="accent4">
                <a:lumMod val="60000"/>
                <a:lumOff val="40000"/>
              </a:schemeClr>
            </a:solidFill>
            <a:headEnd type="none" w="med" len="med"/>
            <a:tailEnd type="arrow" w="med" len="med"/>
          </a:ln>
        </p:spPr>
        <p:style>
          <a:lnRef idx="1">
            <a:schemeClr val="accent4"/>
          </a:lnRef>
          <a:fillRef idx="0">
            <a:schemeClr val="accent4"/>
          </a:fillRef>
          <a:effectRef idx="0">
            <a:schemeClr val="accent4"/>
          </a:effectRef>
          <a:fontRef idx="minor">
            <a:schemeClr val="tx1"/>
          </a:fontRef>
        </p:style>
      </p:cxnSp>
      <p:cxnSp>
        <p:nvCxnSpPr>
          <p:cNvPr id="32" name="Straight Arrow Connector 31"/>
          <p:cNvCxnSpPr/>
          <p:nvPr/>
        </p:nvCxnSpPr>
        <p:spPr>
          <a:xfrm flipH="1" flipV="1">
            <a:off x="2944154" y="1136512"/>
            <a:ext cx="4" cy="972288"/>
          </a:xfrm>
          <a:prstGeom prst="straightConnector1">
            <a:avLst/>
          </a:prstGeom>
          <a:ln w="12700">
            <a:solidFill>
              <a:schemeClr val="accent4">
                <a:lumMod val="60000"/>
                <a:lumOff val="40000"/>
              </a:schemeClr>
            </a:solidFill>
            <a:headEnd type="none" w="med" len="med"/>
            <a:tailEnd type="arrow" w="med" len="med"/>
          </a:ln>
        </p:spPr>
        <p:style>
          <a:lnRef idx="1">
            <a:schemeClr val="accent4"/>
          </a:lnRef>
          <a:fillRef idx="0">
            <a:schemeClr val="accent4"/>
          </a:fillRef>
          <a:effectRef idx="0">
            <a:schemeClr val="accent4"/>
          </a:effectRef>
          <a:fontRef idx="minor">
            <a:schemeClr val="tx1"/>
          </a:fontRef>
        </p:style>
      </p:cxnSp>
      <p:cxnSp>
        <p:nvCxnSpPr>
          <p:cNvPr id="33" name="Straight Connector 32"/>
          <p:cNvCxnSpPr/>
          <p:nvPr/>
        </p:nvCxnSpPr>
        <p:spPr>
          <a:xfrm flipV="1">
            <a:off x="2944156" y="1366438"/>
            <a:ext cx="1206504" cy="262407"/>
          </a:xfrm>
          <a:prstGeom prst="line">
            <a:avLst/>
          </a:prstGeom>
          <a:ln w="19050">
            <a:solidFill>
              <a:schemeClr val="accent2">
                <a:lumMod val="60000"/>
                <a:lumOff val="40000"/>
              </a:schemeClr>
            </a:solidFill>
          </a:ln>
        </p:spPr>
        <p:style>
          <a:lnRef idx="1">
            <a:schemeClr val="accent2"/>
          </a:lnRef>
          <a:fillRef idx="0">
            <a:schemeClr val="accent2"/>
          </a:fillRef>
          <a:effectRef idx="0">
            <a:schemeClr val="accent2"/>
          </a:effectRef>
          <a:fontRef idx="minor">
            <a:schemeClr val="tx1"/>
          </a:fontRef>
        </p:style>
      </p:cxnSp>
      <p:cxnSp>
        <p:nvCxnSpPr>
          <p:cNvPr id="34" name="Straight Arrow Connector 33"/>
          <p:cNvCxnSpPr/>
          <p:nvPr/>
        </p:nvCxnSpPr>
        <p:spPr>
          <a:xfrm>
            <a:off x="2821603" y="3589855"/>
            <a:ext cx="1498469" cy="0"/>
          </a:xfrm>
          <a:prstGeom prst="straightConnector1">
            <a:avLst/>
          </a:prstGeom>
          <a:ln w="12700">
            <a:solidFill>
              <a:schemeClr val="accent4">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flipV="1">
            <a:off x="2821599" y="2617568"/>
            <a:ext cx="4" cy="972288"/>
          </a:xfrm>
          <a:prstGeom prst="straightConnector1">
            <a:avLst/>
          </a:prstGeom>
          <a:ln w="12700">
            <a:solidFill>
              <a:schemeClr val="accent4">
                <a:lumMod val="60000"/>
                <a:lumOff val="40000"/>
              </a:schemeClr>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a:off x="2821600" y="3109901"/>
            <a:ext cx="1206509" cy="268874"/>
          </a:xfrm>
          <a:prstGeom prst="line">
            <a:avLst/>
          </a:prstGeom>
          <a:ln w="19050">
            <a:solidFill>
              <a:schemeClr val="accent2">
                <a:lumMod val="60000"/>
                <a:lumOff val="40000"/>
              </a:schemeClr>
            </a:solidFill>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38" name="TextBox 37"/>
              <p:cNvSpPr txBox="1"/>
              <p:nvPr/>
            </p:nvSpPr>
            <p:spPr>
              <a:xfrm>
                <a:off x="2297489" y="3543317"/>
                <a:ext cx="40729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FFFFFF"/>
                          </a:solidFill>
                          <a:effectLst/>
                          <a:uLnTx/>
                          <a:uFillTx/>
                          <a:latin typeface="Cambria Math" panose="02040503050406030204" pitchFamily="18" charset="0"/>
                        </a:rPr>
                        <m:t>𝐵</m:t>
                      </m:r>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38" name="TextBox 37"/>
              <p:cNvSpPr txBox="1">
                <a:spLocks noRot="1" noChangeAspect="1" noMove="1" noResize="1" noEditPoints="1" noAdjustHandles="1" noChangeArrowheads="1" noChangeShapeType="1" noTextEdit="1"/>
              </p:cNvSpPr>
              <p:nvPr/>
            </p:nvSpPr>
            <p:spPr>
              <a:xfrm>
                <a:off x="2297489" y="3543317"/>
                <a:ext cx="407291" cy="369332"/>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p:cNvSpPr txBox="1"/>
              <p:nvPr/>
            </p:nvSpPr>
            <p:spPr>
              <a:xfrm>
                <a:off x="4169993" y="3535789"/>
                <a:ext cx="402097"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FFFFFF"/>
                          </a:solidFill>
                          <a:effectLst/>
                          <a:uLnTx/>
                          <a:uFillTx/>
                          <a:latin typeface="Cambria Math" panose="02040503050406030204" pitchFamily="18" charset="0"/>
                        </a:rPr>
                        <m:t>𝐸</m:t>
                      </m:r>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39" name="TextBox 38"/>
              <p:cNvSpPr txBox="1">
                <a:spLocks noRot="1" noChangeAspect="1" noMove="1" noResize="1" noEditPoints="1" noAdjustHandles="1" noChangeArrowheads="1" noChangeShapeType="1" noTextEdit="1"/>
              </p:cNvSpPr>
              <p:nvPr/>
            </p:nvSpPr>
            <p:spPr>
              <a:xfrm>
                <a:off x="4169993" y="3535789"/>
                <a:ext cx="402097"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1" name="TextBox 40"/>
              <p:cNvSpPr txBox="1"/>
              <p:nvPr/>
            </p:nvSpPr>
            <p:spPr>
              <a:xfrm rot="16200000">
                <a:off x="319529" y="1354461"/>
                <a:ext cx="1121717" cy="4029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𝑈</m:t>
                      </m:r>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 </m:t>
                      </m:r>
                      <m:acc>
                        <m:accPr>
                          <m:chr m:val="⃗"/>
                          <m:ctrlP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t>𝜇</m:t>
                          </m:r>
                        </m:e>
                      </m:acc>
                      <m: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𝐵</m:t>
                          </m:r>
                        </m:e>
                      </m:acc>
                    </m:oMath>
                  </m:oMathPara>
                </a14:m>
                <a:endParaRPr kumimoji="0" lang="en-US" sz="1800" b="0" i="0" u="none" strike="noStrike" kern="1200" cap="none" spc="-30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41" name="TextBox 40"/>
              <p:cNvSpPr txBox="1">
                <a:spLocks noRot="1" noChangeAspect="1" noMove="1" noResize="1" noEditPoints="1" noAdjustHandles="1" noChangeArrowheads="1" noChangeShapeType="1" noTextEdit="1"/>
              </p:cNvSpPr>
              <p:nvPr/>
            </p:nvSpPr>
            <p:spPr>
              <a:xfrm rot="16200000">
                <a:off x="319529" y="1354461"/>
                <a:ext cx="1121717" cy="402931"/>
              </a:xfrm>
              <a:prstGeom prst="rect">
                <a:avLst/>
              </a:prstGeom>
              <a:blipFill>
                <a:blip r:embed="rId8"/>
                <a:stretch>
                  <a:fillRect l="-21212" t="-25543" r="-6061"/>
                </a:stretch>
              </a:blipFill>
            </p:spPr>
            <p:txBody>
              <a:bodyPr/>
              <a:lstStyle/>
              <a:p>
                <a:r>
                  <a:rPr lang="en-US">
                    <a:noFill/>
                  </a:rPr>
                  <a:t> </a:t>
                </a:r>
              </a:p>
            </p:txBody>
          </p:sp>
        </mc:Fallback>
      </mc:AlternateContent>
      <p:cxnSp>
        <p:nvCxnSpPr>
          <p:cNvPr id="42" name="Straight Connector 41"/>
          <p:cNvCxnSpPr/>
          <p:nvPr/>
        </p:nvCxnSpPr>
        <p:spPr>
          <a:xfrm>
            <a:off x="2831746" y="3103711"/>
            <a:ext cx="1273354"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949090" y="3104489"/>
            <a:ext cx="1240909"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a:off x="2954297" y="1627821"/>
            <a:ext cx="1273354" cy="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5" name="TextBox 44"/>
              <p:cNvSpPr txBox="1"/>
              <p:nvPr/>
            </p:nvSpPr>
            <p:spPr>
              <a:xfrm rot="16200000">
                <a:off x="200184" y="2808857"/>
                <a:ext cx="1115305" cy="402931"/>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𝑈</m:t>
                      </m:r>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150" normalizeH="0" baseline="0" noProof="0" dirty="0" smtClean="0">
                              <a:ln>
                                <a:noFill/>
                              </a:ln>
                              <a:solidFill>
                                <a:srgbClr val="FFFFFF"/>
                              </a:solidFill>
                              <a:effectLst/>
                              <a:uLnTx/>
                              <a:uFillTx/>
                              <a:latin typeface="Cambria Math" panose="02040503050406030204" pitchFamily="18" charset="0"/>
                            </a:rPr>
                            <m:t>𝜇</m:t>
                          </m:r>
                        </m:e>
                      </m:acc>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m:t>
                      </m:r>
                      <m:acc>
                        <m:accPr>
                          <m:chr m:val="⃗"/>
                          <m:ctrlP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ctrlPr>
                        </m:accPr>
                        <m:e>
                          <m:r>
                            <a:rPr kumimoji="0" lang="en-US" sz="1800" b="0" i="1" u="none" strike="noStrike" kern="1200" cap="none" spc="-300" normalizeH="0" baseline="0" noProof="0" dirty="0" smtClean="0">
                              <a:ln>
                                <a:noFill/>
                              </a:ln>
                              <a:solidFill>
                                <a:srgbClr val="FFFFFF"/>
                              </a:solidFill>
                              <a:effectLst/>
                              <a:uLnTx/>
                              <a:uFillTx/>
                              <a:latin typeface="Cambria Math" panose="02040503050406030204" pitchFamily="18" charset="0"/>
                            </a:rPr>
                            <m:t>𝐵</m:t>
                          </m:r>
                        </m:e>
                      </m:acc>
                    </m:oMath>
                  </m:oMathPara>
                </a14:m>
                <a:endParaRPr kumimoji="0" lang="en-US" sz="1800" b="0" i="0" u="none" strike="noStrike" kern="1200" cap="none" spc="-30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45" name="TextBox 44"/>
              <p:cNvSpPr txBox="1">
                <a:spLocks noRot="1" noChangeAspect="1" noMove="1" noResize="1" noEditPoints="1" noAdjustHandles="1" noChangeArrowheads="1" noChangeShapeType="1" noTextEdit="1"/>
              </p:cNvSpPr>
              <p:nvPr/>
            </p:nvSpPr>
            <p:spPr>
              <a:xfrm rot="16200000">
                <a:off x="200184" y="2808857"/>
                <a:ext cx="1115305" cy="402931"/>
              </a:xfrm>
              <a:prstGeom prst="rect">
                <a:avLst/>
              </a:prstGeom>
              <a:blipFill>
                <a:blip r:embed="rId9"/>
                <a:stretch>
                  <a:fillRect l="-21212" t="-24590" r="-6061"/>
                </a:stretch>
              </a:blipFill>
            </p:spPr>
            <p:txBody>
              <a:bodyPr/>
              <a:lstStyle/>
              <a:p>
                <a:r>
                  <a:rPr lang="en-US">
                    <a:noFill/>
                  </a:rPr>
                  <a:t> </a:t>
                </a:r>
              </a:p>
            </p:txBody>
          </p:sp>
        </mc:Fallback>
      </mc:AlternateContent>
      <p:sp>
        <p:nvSpPr>
          <p:cNvPr id="48" name="Down Arrow 47"/>
          <p:cNvSpPr/>
          <p:nvPr/>
        </p:nvSpPr>
        <p:spPr>
          <a:xfrm>
            <a:off x="1488322" y="2234059"/>
            <a:ext cx="661013" cy="349035"/>
          </a:xfrm>
          <a:prstGeom prst="downArrow">
            <a:avLst>
              <a:gd name="adj1" fmla="val 51380"/>
              <a:gd name="adj2" fmla="val 50000"/>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lIns="36000" rIns="3600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cs typeface="Arial"/>
              </a:rPr>
              <a:t>T</a:t>
            </a:r>
          </a:p>
        </p:txBody>
      </p:sp>
      <p:sp>
        <p:nvSpPr>
          <p:cNvPr id="49" name="Down Arrow 48"/>
          <p:cNvSpPr/>
          <p:nvPr/>
        </p:nvSpPr>
        <p:spPr>
          <a:xfrm>
            <a:off x="3362881" y="2240648"/>
            <a:ext cx="661013" cy="349035"/>
          </a:xfrm>
          <a:prstGeom prst="downArrow">
            <a:avLst>
              <a:gd name="adj1" fmla="val 51380"/>
              <a:gd name="adj2" fmla="val 50000"/>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lIns="36000" rIns="36000"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cs typeface="Arial"/>
              </a:rPr>
              <a:t>T</a:t>
            </a:r>
          </a:p>
        </p:txBody>
      </p:sp>
      <mc:AlternateContent xmlns:mc="http://schemas.openxmlformats.org/markup-compatibility/2006" xmlns:a14="http://schemas.microsoft.com/office/drawing/2010/main">
        <mc:Choice Requires="a14">
          <p:sp>
            <p:nvSpPr>
              <p:cNvPr id="50" name="Rectangle 49"/>
              <p:cNvSpPr/>
              <p:nvPr/>
            </p:nvSpPr>
            <p:spPr>
              <a:xfrm>
                <a:off x="1251400" y="940925"/>
                <a:ext cx="915251" cy="369332"/>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acc>
                        <m:accPr>
                          <m:chr m:val="⃗"/>
                          <m:ctrlP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ctrlPr>
                        </m:accPr>
                        <m:e>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𝜇</m:t>
                          </m:r>
                        </m:e>
                      </m:acc>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m:t>
                      </m:r>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𝜇</m:t>
                      </m:r>
                      <m:acc>
                        <m:accPr>
                          <m:chr m:val="⃗"/>
                          <m:ctrlP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ctrlPr>
                        </m:accPr>
                        <m:e>
                          <m:r>
                            <m:rPr>
                              <m:sty m:val="p"/>
                            </m:rPr>
                            <a:rPr kumimoji="0" lang="en-US" sz="1800" b="0" i="0" u="none" strike="noStrike" kern="1200" cap="none" spc="0" normalizeH="0" baseline="0" noProof="0" smtClean="0">
                              <a:ln>
                                <a:noFill/>
                              </a:ln>
                              <a:solidFill>
                                <a:srgbClr val="FFFFFF"/>
                              </a:solidFill>
                              <a:effectLst/>
                              <a:uLnTx/>
                              <a:uFillTx/>
                              <a:latin typeface="Cambria Math" panose="02040503050406030204" pitchFamily="18" charset="0"/>
                            </a:rPr>
                            <m:t>s</m:t>
                          </m:r>
                        </m:e>
                      </m:acc>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50" name="Rectangle 49"/>
              <p:cNvSpPr>
                <a:spLocks noRot="1" noChangeAspect="1" noMove="1" noResize="1" noEditPoints="1" noAdjustHandles="1" noChangeArrowheads="1" noChangeShapeType="1" noTextEdit="1"/>
              </p:cNvSpPr>
              <p:nvPr/>
            </p:nvSpPr>
            <p:spPr>
              <a:xfrm>
                <a:off x="1251400" y="940925"/>
                <a:ext cx="915251" cy="369332"/>
              </a:xfrm>
              <a:prstGeom prst="rect">
                <a:avLst/>
              </a:prstGeom>
              <a:blipFill>
                <a:blip r:embed="rId10"/>
                <a:stretch>
                  <a:fillRect t="-21311" r="-28000" b="-491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1" name="Rectangle 50"/>
              <p:cNvSpPr/>
              <p:nvPr/>
            </p:nvSpPr>
            <p:spPr>
              <a:xfrm>
                <a:off x="3142429" y="896123"/>
                <a:ext cx="930255" cy="410305"/>
              </a:xfrm>
              <a:prstGeom prst="rect">
                <a:avLst/>
              </a:prstGeom>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acc>
                        <m:accPr>
                          <m:chr m:val="⃗"/>
                          <m:ctrlP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ctrlPr>
                        </m:accPr>
                        <m:e>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𝑑</m:t>
                          </m:r>
                        </m:e>
                      </m:acc>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m:t>
                      </m:r>
                      <m: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t>𝑑</m:t>
                      </m:r>
                      <m:acc>
                        <m:accPr>
                          <m:chr m:val="⃗"/>
                          <m:ctrlPr>
                            <a:rPr kumimoji="0" lang="en-US" sz="1800" b="0" i="1" u="none" strike="noStrike" kern="1200" cap="none" spc="0" normalizeH="0" baseline="0" noProof="0" smtClean="0">
                              <a:ln>
                                <a:noFill/>
                              </a:ln>
                              <a:solidFill>
                                <a:srgbClr val="FFFFFF"/>
                              </a:solidFill>
                              <a:effectLst/>
                              <a:uLnTx/>
                              <a:uFillTx/>
                              <a:latin typeface="Cambria Math" panose="02040503050406030204" pitchFamily="18" charset="0"/>
                            </a:rPr>
                          </m:ctrlPr>
                        </m:accPr>
                        <m:e>
                          <m:r>
                            <m:rPr>
                              <m:sty m:val="p"/>
                            </m:rPr>
                            <a:rPr kumimoji="0" lang="en-US" sz="1800" b="0" i="0" u="none" strike="noStrike" kern="1200" cap="none" spc="0" normalizeH="0" baseline="0" noProof="0" smtClean="0">
                              <a:ln>
                                <a:noFill/>
                              </a:ln>
                              <a:solidFill>
                                <a:srgbClr val="FFFFFF"/>
                              </a:solidFill>
                              <a:effectLst/>
                              <a:uLnTx/>
                              <a:uFillTx/>
                              <a:latin typeface="Cambria Math" panose="02040503050406030204" pitchFamily="18" charset="0"/>
                            </a:rPr>
                            <m:t>s</m:t>
                          </m:r>
                        </m:e>
                      </m:acc>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51" name="Rectangle 50"/>
              <p:cNvSpPr>
                <a:spLocks noRot="1" noChangeAspect="1" noMove="1" noResize="1" noEditPoints="1" noAdjustHandles="1" noChangeArrowheads="1" noChangeShapeType="1" noTextEdit="1"/>
              </p:cNvSpPr>
              <p:nvPr/>
            </p:nvSpPr>
            <p:spPr>
              <a:xfrm>
                <a:off x="3142429" y="896123"/>
                <a:ext cx="930255" cy="410305"/>
              </a:xfrm>
              <a:prstGeom prst="rect">
                <a:avLst/>
              </a:prstGeom>
              <a:blipFill>
                <a:blip r:embed="rId11"/>
                <a:stretch>
                  <a:fillRect t="-20896" r="-2679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9" name="Rectangle 18"/>
              <p:cNvSpPr/>
              <p:nvPr/>
            </p:nvSpPr>
            <p:spPr>
              <a:xfrm>
                <a:off x="2129254" y="1133987"/>
                <a:ext cx="478016"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19" name="Rectangle 18"/>
              <p:cNvSpPr>
                <a:spLocks noRot="1" noChangeAspect="1" noMove="1" noResize="1" noEditPoints="1" noAdjustHandles="1" noChangeArrowheads="1" noChangeShapeType="1" noTextEdit="1"/>
              </p:cNvSpPr>
              <p:nvPr/>
            </p:nvSpPr>
            <p:spPr>
              <a:xfrm>
                <a:off x="2129254" y="1133987"/>
                <a:ext cx="478016" cy="338554"/>
              </a:xfrm>
              <a:prstGeom prst="rect">
                <a:avLst/>
              </a:prstGeom>
              <a:blipFill>
                <a:blip r:embed="rId12"/>
                <a:stretch>
                  <a:fillRect l="-17722" t="-107143" r="-75949" b="-1696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1" name="Rectangle 20"/>
              <p:cNvSpPr/>
              <p:nvPr/>
            </p:nvSpPr>
            <p:spPr>
              <a:xfrm>
                <a:off x="2006703" y="2566878"/>
                <a:ext cx="478016"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21" name="Rectangle 20"/>
              <p:cNvSpPr>
                <a:spLocks noRot="1" noChangeAspect="1" noMove="1" noResize="1" noEditPoints="1" noAdjustHandles="1" noChangeArrowheads="1" noChangeShapeType="1" noTextEdit="1"/>
              </p:cNvSpPr>
              <p:nvPr/>
            </p:nvSpPr>
            <p:spPr>
              <a:xfrm>
                <a:off x="2006703" y="2566878"/>
                <a:ext cx="478016" cy="338554"/>
              </a:xfrm>
              <a:prstGeom prst="rect">
                <a:avLst/>
              </a:prstGeom>
              <a:blipFill>
                <a:blip r:embed="rId13"/>
                <a:stretch>
                  <a:fillRect l="-17722" t="-107143" r="-75949" b="-1696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2" name="Rectangle 21"/>
              <p:cNvSpPr/>
              <p:nvPr/>
            </p:nvSpPr>
            <p:spPr>
              <a:xfrm>
                <a:off x="4052955" y="1133987"/>
                <a:ext cx="478016"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22" name="Rectangle 21"/>
              <p:cNvSpPr>
                <a:spLocks noRot="1" noChangeAspect="1" noMove="1" noResize="1" noEditPoints="1" noAdjustHandles="1" noChangeArrowheads="1" noChangeShapeType="1" noTextEdit="1"/>
              </p:cNvSpPr>
              <p:nvPr/>
            </p:nvSpPr>
            <p:spPr>
              <a:xfrm>
                <a:off x="4052955" y="1133987"/>
                <a:ext cx="478016" cy="338554"/>
              </a:xfrm>
              <a:prstGeom prst="rect">
                <a:avLst/>
              </a:prstGeom>
              <a:blipFill>
                <a:blip r:embed="rId14"/>
                <a:stretch>
                  <a:fillRect l="-19231" t="-107143" r="-76923" b="-1696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Rectangle 22"/>
              <p:cNvSpPr/>
              <p:nvPr/>
            </p:nvSpPr>
            <p:spPr>
              <a:xfrm>
                <a:off x="3930404" y="3222389"/>
                <a:ext cx="478016"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23" name="Rectangle 22"/>
              <p:cNvSpPr>
                <a:spLocks noRot="1" noChangeAspect="1" noMove="1" noResize="1" noEditPoints="1" noAdjustHandles="1" noChangeArrowheads="1" noChangeShapeType="1" noTextEdit="1"/>
              </p:cNvSpPr>
              <p:nvPr/>
            </p:nvSpPr>
            <p:spPr>
              <a:xfrm>
                <a:off x="3930404" y="3222389"/>
                <a:ext cx="478016" cy="338554"/>
              </a:xfrm>
              <a:prstGeom prst="rect">
                <a:avLst/>
              </a:prstGeom>
              <a:blipFill>
                <a:blip r:embed="rId15"/>
                <a:stretch>
                  <a:fillRect l="-19231" t="-109091" r="-76923" b="-1745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7" name="TextBox 36"/>
              <p:cNvSpPr txBox="1"/>
              <p:nvPr/>
            </p:nvSpPr>
            <p:spPr>
              <a:xfrm>
                <a:off x="2420040" y="2062795"/>
                <a:ext cx="407291"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FFFFFF"/>
                          </a:solidFill>
                          <a:effectLst/>
                          <a:uLnTx/>
                          <a:uFillTx/>
                          <a:latin typeface="Cambria Math" panose="02040503050406030204" pitchFamily="18" charset="0"/>
                        </a:rPr>
                        <m:t>𝐵</m:t>
                      </m:r>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37" name="TextBox 36"/>
              <p:cNvSpPr txBox="1">
                <a:spLocks noRot="1" noChangeAspect="1" noMove="1" noResize="1" noEditPoints="1" noAdjustHandles="1" noChangeArrowheads="1" noChangeShapeType="1" noTextEdit="1"/>
              </p:cNvSpPr>
              <p:nvPr/>
            </p:nvSpPr>
            <p:spPr>
              <a:xfrm>
                <a:off x="2420040" y="2062795"/>
                <a:ext cx="407291" cy="369332"/>
              </a:xfrm>
              <a:prstGeom prst="rect">
                <a:avLst/>
              </a:prstGeom>
              <a:blipFill>
                <a:blip r:embed="rId1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0" name="TextBox 39"/>
              <p:cNvSpPr txBox="1"/>
              <p:nvPr/>
            </p:nvSpPr>
            <p:spPr>
              <a:xfrm>
                <a:off x="4296218" y="2060678"/>
                <a:ext cx="402097"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800" b="0" i="1" u="none" strike="noStrike" kern="1200" cap="none" spc="0" normalizeH="0" baseline="0" noProof="0" dirty="0" smtClean="0">
                          <a:ln>
                            <a:noFill/>
                          </a:ln>
                          <a:solidFill>
                            <a:srgbClr val="FFFFFF"/>
                          </a:solidFill>
                          <a:effectLst/>
                          <a:uLnTx/>
                          <a:uFillTx/>
                          <a:latin typeface="Cambria Math" panose="02040503050406030204" pitchFamily="18" charset="0"/>
                        </a:rPr>
                        <m:t>𝐸</m:t>
                      </m:r>
                    </m:oMath>
                  </m:oMathPara>
                </a14:m>
                <a:endParaRPr kumimoji="0" lang="en-US" sz="1800" b="0" i="0" u="none" strike="noStrike" kern="1200" cap="none" spc="0" normalizeH="0" baseline="0" noProof="0" dirty="0">
                  <a:ln>
                    <a:noFill/>
                  </a:ln>
                  <a:solidFill>
                    <a:srgbClr val="FFFFFF"/>
                  </a:solidFill>
                  <a:effectLst/>
                  <a:uLnTx/>
                  <a:uFillTx/>
                  <a:latin typeface="Humanst521 Lt BT" panose="020B0402020204020304" pitchFamily="34" charset="0"/>
                  <a:cs typeface="Arial" charset="0"/>
                </a:endParaRPr>
              </a:p>
            </p:txBody>
          </p:sp>
        </mc:Choice>
        <mc:Fallback xmlns="">
          <p:sp>
            <p:nvSpPr>
              <p:cNvPr id="40" name="TextBox 39"/>
              <p:cNvSpPr txBox="1">
                <a:spLocks noRot="1" noChangeAspect="1" noMove="1" noResize="1" noEditPoints="1" noAdjustHandles="1" noChangeArrowheads="1" noChangeShapeType="1" noTextEdit="1"/>
              </p:cNvSpPr>
              <p:nvPr/>
            </p:nvSpPr>
            <p:spPr>
              <a:xfrm>
                <a:off x="4296218" y="2060678"/>
                <a:ext cx="402097" cy="369332"/>
              </a:xfrm>
              <a:prstGeom prst="rect">
                <a:avLst/>
              </a:prstGeom>
              <a:blipFill>
                <a:blip r:embed="rId17"/>
                <a:stretch>
                  <a:fillRect/>
                </a:stretch>
              </a:blipFill>
            </p:spPr>
            <p:txBody>
              <a:bodyPr/>
              <a:lstStyle/>
              <a:p>
                <a:r>
                  <a:rPr lang="en-US">
                    <a:noFill/>
                  </a:rPr>
                  <a:t> </a:t>
                </a:r>
              </a:p>
            </p:txBody>
          </p:sp>
        </mc:Fallback>
      </mc:AlternateContent>
      <p:cxnSp>
        <p:nvCxnSpPr>
          <p:cNvPr id="53" name="Straight Connector 52"/>
          <p:cNvCxnSpPr/>
          <p:nvPr/>
        </p:nvCxnSpPr>
        <p:spPr>
          <a:xfrm>
            <a:off x="1071641" y="1626141"/>
            <a:ext cx="1172687" cy="286333"/>
          </a:xfrm>
          <a:prstGeom prst="line">
            <a:avLst/>
          </a:prstGeom>
          <a:ln w="19050">
            <a:solidFill>
              <a:schemeClr val="accent6">
                <a:lumMod val="60000"/>
                <a:lumOff val="40000"/>
              </a:schemeClr>
            </a:solidFill>
            <a:prstDash val="dashDot"/>
          </a:ln>
        </p:spPr>
        <p:style>
          <a:lnRef idx="1">
            <a:schemeClr val="accent2"/>
          </a:lnRef>
          <a:fillRef idx="0">
            <a:schemeClr val="accent2"/>
          </a:fillRef>
          <a:effectRef idx="0">
            <a:schemeClr val="accent2"/>
          </a:effectRef>
          <a:fontRef idx="minor">
            <a:schemeClr val="tx1"/>
          </a:fontRef>
        </p:style>
      </p:cxnSp>
      <p:cxnSp>
        <p:nvCxnSpPr>
          <p:cNvPr id="56" name="Straight Connector 55"/>
          <p:cNvCxnSpPr/>
          <p:nvPr/>
        </p:nvCxnSpPr>
        <p:spPr>
          <a:xfrm>
            <a:off x="2936100" y="1635034"/>
            <a:ext cx="1206504" cy="262407"/>
          </a:xfrm>
          <a:prstGeom prst="line">
            <a:avLst/>
          </a:prstGeom>
          <a:ln w="19050">
            <a:solidFill>
              <a:schemeClr val="accent2">
                <a:lumMod val="60000"/>
                <a:lumOff val="40000"/>
              </a:schemeClr>
            </a:solidFill>
            <a:prstDash val="dashDot"/>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57" name="Rectangle 56"/>
              <p:cNvSpPr>
                <a:spLocks noChangeAspect="1"/>
              </p:cNvSpPr>
              <p:nvPr/>
            </p:nvSpPr>
            <p:spPr>
              <a:xfrm>
                <a:off x="2152042" y="1736734"/>
                <a:ext cx="478015"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lumMod val="95000"/>
                    </a:srgbClr>
                  </a:solidFill>
                  <a:effectLst/>
                  <a:uLnTx/>
                  <a:uFillTx/>
                  <a:latin typeface="Humanst521 Lt BT" panose="020B0402020204020304" pitchFamily="34" charset="0"/>
                  <a:cs typeface="Arial" charset="0"/>
                </a:endParaRPr>
              </a:p>
            </p:txBody>
          </p:sp>
        </mc:Choice>
        <mc:Fallback xmlns="">
          <p:sp>
            <p:nvSpPr>
              <p:cNvPr id="57" name="Rectangle 56"/>
              <p:cNvSpPr>
                <a:spLocks noRot="1" noChangeAspect="1" noMove="1" noResize="1" noEditPoints="1" noAdjustHandles="1" noChangeArrowheads="1" noChangeShapeType="1" noTextEdit="1"/>
              </p:cNvSpPr>
              <p:nvPr/>
            </p:nvSpPr>
            <p:spPr>
              <a:xfrm>
                <a:off x="2152042" y="1736734"/>
                <a:ext cx="478015" cy="338554"/>
              </a:xfrm>
              <a:prstGeom prst="rect">
                <a:avLst/>
              </a:prstGeom>
              <a:blipFill>
                <a:blip r:embed="rId18"/>
                <a:stretch>
                  <a:fillRect l="-17949" t="-109091" r="-78205" b="-17454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8" name="Rectangle 57"/>
              <p:cNvSpPr>
                <a:spLocks noChangeAspect="1"/>
              </p:cNvSpPr>
              <p:nvPr/>
            </p:nvSpPr>
            <p:spPr>
              <a:xfrm>
                <a:off x="4053536" y="1736734"/>
                <a:ext cx="478015" cy="338554"/>
              </a:xfrm>
              <a:prstGeom prst="rect">
                <a:avLst/>
              </a:prstGeom>
              <a:noFill/>
            </p:spPr>
            <p:txBody>
              <a:bodyPr wrap="non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rPr>
                        <m:t>|</m:t>
                      </m:r>
                      <m:d>
                        <m:dPr>
                          <m:begChr m:val=""/>
                          <m:endChr m:val="⟩"/>
                          <m:ctrlP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rPr>
                          </m:ctrlPr>
                        </m:dPr>
                        <m:e>
                          <m:r>
                            <a:rPr kumimoji="0" lang="en-US" sz="1600" b="0" i="1" u="none" strike="noStrike" kern="1200" cap="none" spc="0" normalizeH="0" baseline="0" noProof="0" smtClean="0">
                              <a:ln>
                                <a:noFill/>
                              </a:ln>
                              <a:solidFill>
                                <a:srgbClr val="FFFFFF">
                                  <a:lumMod val="95000"/>
                                </a:srgbClr>
                              </a:solidFill>
                              <a:effectLst/>
                              <a:uLnTx/>
                              <a:uFillTx/>
                              <a:latin typeface="Cambria Math" panose="02040503050406030204" pitchFamily="18" charset="0"/>
                              <a:ea typeface="Cambria Math" panose="02040503050406030204" pitchFamily="18" charset="0"/>
                            </a:rPr>
                            <m:t>↓</m:t>
                          </m:r>
                        </m:e>
                      </m:d>
                    </m:oMath>
                  </m:oMathPara>
                </a14:m>
                <a:endParaRPr kumimoji="0" lang="en-US" sz="1600" b="0" i="0" u="none" strike="noStrike" kern="1200" cap="none" spc="0" normalizeH="0" baseline="0" noProof="0" dirty="0">
                  <a:ln>
                    <a:noFill/>
                  </a:ln>
                  <a:solidFill>
                    <a:srgbClr val="FFFFFF">
                      <a:lumMod val="95000"/>
                    </a:srgbClr>
                  </a:solidFill>
                  <a:effectLst/>
                  <a:uLnTx/>
                  <a:uFillTx/>
                  <a:latin typeface="Humanst521 Lt BT" panose="020B0402020204020304" pitchFamily="34" charset="0"/>
                  <a:cs typeface="Arial" charset="0"/>
                </a:endParaRPr>
              </a:p>
            </p:txBody>
          </p:sp>
        </mc:Choice>
        <mc:Fallback xmlns="">
          <p:sp>
            <p:nvSpPr>
              <p:cNvPr id="58" name="Rectangle 57"/>
              <p:cNvSpPr>
                <a:spLocks noRot="1" noChangeAspect="1" noMove="1" noResize="1" noEditPoints="1" noAdjustHandles="1" noChangeArrowheads="1" noChangeShapeType="1" noTextEdit="1"/>
              </p:cNvSpPr>
              <p:nvPr/>
            </p:nvSpPr>
            <p:spPr>
              <a:xfrm>
                <a:off x="4053536" y="1736734"/>
                <a:ext cx="478015" cy="338554"/>
              </a:xfrm>
              <a:prstGeom prst="rect">
                <a:avLst/>
              </a:prstGeom>
              <a:blipFill>
                <a:blip r:embed="rId19"/>
                <a:stretch>
                  <a:fillRect l="-19231" t="-109091" r="-76923" b="-174545"/>
                </a:stretch>
              </a:blipFill>
            </p:spPr>
            <p:txBody>
              <a:bodyPr/>
              <a:lstStyle/>
              <a:p>
                <a:r>
                  <a:rPr lang="en-US">
                    <a:noFill/>
                  </a:rPr>
                  <a:t> </a:t>
                </a:r>
              </a:p>
            </p:txBody>
          </p:sp>
        </mc:Fallback>
      </mc:AlternateContent>
      <p:sp>
        <p:nvSpPr>
          <p:cNvPr id="14" name="L-Shape 13"/>
          <p:cNvSpPr/>
          <p:nvPr/>
        </p:nvSpPr>
        <p:spPr>
          <a:xfrm flipH="1">
            <a:off x="323528" y="868413"/>
            <a:ext cx="8738829" cy="4199919"/>
          </a:xfrm>
          <a:prstGeom prst="corner">
            <a:avLst>
              <a:gd name="adj1" fmla="val 27321"/>
              <a:gd name="adj2" fmla="val 97709"/>
            </a:avLst>
          </a:prstGeom>
          <a:solidFill>
            <a:schemeClr val="tx1">
              <a:lumMod val="95000"/>
              <a:lumOff val="5000"/>
            </a:schemeClr>
          </a:solidFill>
          <a:ln w="19050">
            <a:no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Humanst521 Lt BT" panose="020B0402020204020304" pitchFamily="34" charset="0"/>
              <a:cs typeface="Arial"/>
            </a:endParaRPr>
          </a:p>
        </p:txBody>
      </p:sp>
      <p:cxnSp>
        <p:nvCxnSpPr>
          <p:cNvPr id="54" name="Straight Connector 53"/>
          <p:cNvCxnSpPr/>
          <p:nvPr/>
        </p:nvCxnSpPr>
        <p:spPr>
          <a:xfrm>
            <a:off x="952113" y="3109902"/>
            <a:ext cx="1172687" cy="286333"/>
          </a:xfrm>
          <a:prstGeom prst="line">
            <a:avLst/>
          </a:prstGeom>
          <a:ln w="19050">
            <a:solidFill>
              <a:schemeClr val="accent6">
                <a:lumMod val="60000"/>
                <a:lumOff val="40000"/>
              </a:schemeClr>
            </a:solidFill>
            <a:prstDash val="dashDot"/>
          </a:ln>
        </p:spPr>
        <p:style>
          <a:lnRef idx="1">
            <a:schemeClr val="accent2"/>
          </a:lnRef>
          <a:fillRef idx="0">
            <a:schemeClr val="accent2"/>
          </a:fillRef>
          <a:effectRef idx="0">
            <a:schemeClr val="accent2"/>
          </a:effectRef>
          <a:fontRef idx="minor">
            <a:schemeClr val="tx1"/>
          </a:fontRef>
        </p:style>
      </p:cxnSp>
      <p:cxnSp>
        <p:nvCxnSpPr>
          <p:cNvPr id="55" name="Straight Connector 54"/>
          <p:cNvCxnSpPr/>
          <p:nvPr/>
        </p:nvCxnSpPr>
        <p:spPr>
          <a:xfrm flipV="1">
            <a:off x="2825809" y="2837170"/>
            <a:ext cx="1206504" cy="262407"/>
          </a:xfrm>
          <a:prstGeom prst="line">
            <a:avLst/>
          </a:prstGeom>
          <a:ln w="19050">
            <a:solidFill>
              <a:schemeClr val="accent2">
                <a:lumMod val="60000"/>
                <a:lumOff val="40000"/>
              </a:schemeClr>
            </a:solidFill>
            <a:prstDash val="dashDot"/>
          </a:ln>
        </p:spPr>
        <p:style>
          <a:lnRef idx="1">
            <a:schemeClr val="accent2"/>
          </a:lnRef>
          <a:fillRef idx="0">
            <a:schemeClr val="accent2"/>
          </a:fillRef>
          <a:effectRef idx="0">
            <a:schemeClr val="accent2"/>
          </a:effectRef>
          <a:fontRef idx="minor">
            <a:schemeClr val="tx1"/>
          </a:fontRef>
        </p:style>
      </p:cxnSp>
      <p:sp>
        <p:nvSpPr>
          <p:cNvPr id="52" name="Rectangle 51"/>
          <p:cNvSpPr/>
          <p:nvPr/>
        </p:nvSpPr>
        <p:spPr>
          <a:xfrm>
            <a:off x="531273" y="2178656"/>
            <a:ext cx="4046110" cy="2108333"/>
          </a:xfrm>
          <a:custGeom>
            <a:avLst/>
            <a:gdLst>
              <a:gd name="connsiteX0" fmla="*/ 0 w 4046110"/>
              <a:gd name="connsiteY0" fmla="*/ 0 h 1752506"/>
              <a:gd name="connsiteX1" fmla="*/ 4046110 w 4046110"/>
              <a:gd name="connsiteY1" fmla="*/ 0 h 1752506"/>
              <a:gd name="connsiteX2" fmla="*/ 4046110 w 4046110"/>
              <a:gd name="connsiteY2" fmla="*/ 1752506 h 1752506"/>
              <a:gd name="connsiteX3" fmla="*/ 0 w 4046110"/>
              <a:gd name="connsiteY3" fmla="*/ 1752506 h 1752506"/>
              <a:gd name="connsiteX4" fmla="*/ 0 w 4046110"/>
              <a:gd name="connsiteY4" fmla="*/ 0 h 1752506"/>
              <a:gd name="connsiteX0" fmla="*/ 0 w 4046110"/>
              <a:gd name="connsiteY0" fmla="*/ 0 h 1752506"/>
              <a:gd name="connsiteX1" fmla="*/ 1639433 w 4046110"/>
              <a:gd name="connsiteY1" fmla="*/ 1980 h 1752506"/>
              <a:gd name="connsiteX2" fmla="*/ 4046110 w 4046110"/>
              <a:gd name="connsiteY2" fmla="*/ 0 h 1752506"/>
              <a:gd name="connsiteX3" fmla="*/ 4046110 w 4046110"/>
              <a:gd name="connsiteY3" fmla="*/ 1752506 h 1752506"/>
              <a:gd name="connsiteX4" fmla="*/ 0 w 4046110"/>
              <a:gd name="connsiteY4" fmla="*/ 1752506 h 1752506"/>
              <a:gd name="connsiteX5" fmla="*/ 0 w 4046110"/>
              <a:gd name="connsiteY5" fmla="*/ 0 h 1752506"/>
              <a:gd name="connsiteX0" fmla="*/ 0 w 4046110"/>
              <a:gd name="connsiteY0" fmla="*/ 13923 h 1766429"/>
              <a:gd name="connsiteX1" fmla="*/ 1424748 w 4046110"/>
              <a:gd name="connsiteY1" fmla="*/ 0 h 1766429"/>
              <a:gd name="connsiteX2" fmla="*/ 1639433 w 4046110"/>
              <a:gd name="connsiteY2" fmla="*/ 15903 h 1766429"/>
              <a:gd name="connsiteX3" fmla="*/ 4046110 w 4046110"/>
              <a:gd name="connsiteY3" fmla="*/ 13923 h 1766429"/>
              <a:gd name="connsiteX4" fmla="*/ 4046110 w 4046110"/>
              <a:gd name="connsiteY4" fmla="*/ 1766429 h 1766429"/>
              <a:gd name="connsiteX5" fmla="*/ 0 w 4046110"/>
              <a:gd name="connsiteY5" fmla="*/ 1766429 h 1766429"/>
              <a:gd name="connsiteX6" fmla="*/ 0 w 4046110"/>
              <a:gd name="connsiteY6" fmla="*/ 13923 h 1766429"/>
              <a:gd name="connsiteX0" fmla="*/ 0 w 4046110"/>
              <a:gd name="connsiteY0" fmla="*/ 13923 h 1766429"/>
              <a:gd name="connsiteX1" fmla="*/ 1090793 w 4046110"/>
              <a:gd name="connsiteY1" fmla="*/ 1 h 1766429"/>
              <a:gd name="connsiteX2" fmla="*/ 1424748 w 4046110"/>
              <a:gd name="connsiteY2" fmla="*/ 0 h 1766429"/>
              <a:gd name="connsiteX3" fmla="*/ 1639433 w 4046110"/>
              <a:gd name="connsiteY3" fmla="*/ 15903 h 1766429"/>
              <a:gd name="connsiteX4" fmla="*/ 4046110 w 4046110"/>
              <a:gd name="connsiteY4" fmla="*/ 13923 h 1766429"/>
              <a:gd name="connsiteX5" fmla="*/ 4046110 w 4046110"/>
              <a:gd name="connsiteY5" fmla="*/ 1766429 h 1766429"/>
              <a:gd name="connsiteX6" fmla="*/ 0 w 4046110"/>
              <a:gd name="connsiteY6" fmla="*/ 1766429 h 1766429"/>
              <a:gd name="connsiteX7" fmla="*/ 0 w 4046110"/>
              <a:gd name="connsiteY7" fmla="*/ 13923 h 1766429"/>
              <a:gd name="connsiteX0" fmla="*/ 0 w 4046110"/>
              <a:gd name="connsiteY0" fmla="*/ 13923 h 1766429"/>
              <a:gd name="connsiteX1" fmla="*/ 868157 w 4046110"/>
              <a:gd name="connsiteY1" fmla="*/ 1 h 1766429"/>
              <a:gd name="connsiteX2" fmla="*/ 1090793 w 4046110"/>
              <a:gd name="connsiteY2" fmla="*/ 1 h 1766429"/>
              <a:gd name="connsiteX3" fmla="*/ 1424748 w 4046110"/>
              <a:gd name="connsiteY3" fmla="*/ 0 h 1766429"/>
              <a:gd name="connsiteX4" fmla="*/ 1639433 w 4046110"/>
              <a:gd name="connsiteY4" fmla="*/ 15903 h 1766429"/>
              <a:gd name="connsiteX5" fmla="*/ 4046110 w 4046110"/>
              <a:gd name="connsiteY5" fmla="*/ 13923 h 1766429"/>
              <a:gd name="connsiteX6" fmla="*/ 4046110 w 4046110"/>
              <a:gd name="connsiteY6" fmla="*/ 1766429 h 1766429"/>
              <a:gd name="connsiteX7" fmla="*/ 0 w 4046110"/>
              <a:gd name="connsiteY7" fmla="*/ 1766429 h 1766429"/>
              <a:gd name="connsiteX8" fmla="*/ 0 w 4046110"/>
              <a:gd name="connsiteY8" fmla="*/ 13923 h 1766429"/>
              <a:gd name="connsiteX0" fmla="*/ 0 w 4046110"/>
              <a:gd name="connsiteY0" fmla="*/ 331974 h 2084480"/>
              <a:gd name="connsiteX1" fmla="*/ 868157 w 4046110"/>
              <a:gd name="connsiteY1" fmla="*/ 318052 h 2084480"/>
              <a:gd name="connsiteX2" fmla="*/ 995378 w 4046110"/>
              <a:gd name="connsiteY2" fmla="*/ 0 h 2084480"/>
              <a:gd name="connsiteX3" fmla="*/ 1424748 w 4046110"/>
              <a:gd name="connsiteY3" fmla="*/ 318051 h 2084480"/>
              <a:gd name="connsiteX4" fmla="*/ 1639433 w 4046110"/>
              <a:gd name="connsiteY4" fmla="*/ 333954 h 2084480"/>
              <a:gd name="connsiteX5" fmla="*/ 4046110 w 4046110"/>
              <a:gd name="connsiteY5" fmla="*/ 331974 h 2084480"/>
              <a:gd name="connsiteX6" fmla="*/ 4046110 w 4046110"/>
              <a:gd name="connsiteY6" fmla="*/ 2084480 h 2084480"/>
              <a:gd name="connsiteX7" fmla="*/ 0 w 4046110"/>
              <a:gd name="connsiteY7" fmla="*/ 2084480 h 2084480"/>
              <a:gd name="connsiteX8" fmla="*/ 0 w 4046110"/>
              <a:gd name="connsiteY8" fmla="*/ 331974 h 2084480"/>
              <a:gd name="connsiteX0" fmla="*/ 0 w 4046110"/>
              <a:gd name="connsiteY0" fmla="*/ 339927 h 2092433"/>
              <a:gd name="connsiteX1" fmla="*/ 868157 w 4046110"/>
              <a:gd name="connsiteY1" fmla="*/ 326005 h 2092433"/>
              <a:gd name="connsiteX2" fmla="*/ 995378 w 4046110"/>
              <a:gd name="connsiteY2" fmla="*/ 7953 h 2092433"/>
              <a:gd name="connsiteX3" fmla="*/ 1695092 w 4046110"/>
              <a:gd name="connsiteY3" fmla="*/ 0 h 2092433"/>
              <a:gd name="connsiteX4" fmla="*/ 1639433 w 4046110"/>
              <a:gd name="connsiteY4" fmla="*/ 341907 h 2092433"/>
              <a:gd name="connsiteX5" fmla="*/ 4046110 w 4046110"/>
              <a:gd name="connsiteY5" fmla="*/ 339927 h 2092433"/>
              <a:gd name="connsiteX6" fmla="*/ 4046110 w 4046110"/>
              <a:gd name="connsiteY6" fmla="*/ 2092433 h 2092433"/>
              <a:gd name="connsiteX7" fmla="*/ 0 w 4046110"/>
              <a:gd name="connsiteY7" fmla="*/ 2092433 h 2092433"/>
              <a:gd name="connsiteX8" fmla="*/ 0 w 4046110"/>
              <a:gd name="connsiteY8" fmla="*/ 339927 h 2092433"/>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4046110 w 4046110"/>
              <a:gd name="connsiteY5" fmla="*/ 347876 h 2100382"/>
              <a:gd name="connsiteX6" fmla="*/ 4046110 w 4046110"/>
              <a:gd name="connsiteY6" fmla="*/ 2100382 h 2100382"/>
              <a:gd name="connsiteX7" fmla="*/ 0 w 4046110"/>
              <a:gd name="connsiteY7" fmla="*/ 2100382 h 2100382"/>
              <a:gd name="connsiteX8" fmla="*/ 0 w 4046110"/>
              <a:gd name="connsiteY8"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4046110 w 4046110"/>
              <a:gd name="connsiteY6" fmla="*/ 347876 h 2100382"/>
              <a:gd name="connsiteX7" fmla="*/ 4046110 w 4046110"/>
              <a:gd name="connsiteY7" fmla="*/ 2100382 h 2100382"/>
              <a:gd name="connsiteX8" fmla="*/ 0 w 4046110"/>
              <a:gd name="connsiteY8" fmla="*/ 2100382 h 2100382"/>
              <a:gd name="connsiteX9" fmla="*/ 0 w 4046110"/>
              <a:gd name="connsiteY9"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4046110 w 4046110"/>
              <a:gd name="connsiteY7" fmla="*/ 347876 h 2100382"/>
              <a:gd name="connsiteX8" fmla="*/ 4046110 w 4046110"/>
              <a:gd name="connsiteY8" fmla="*/ 2100382 h 2100382"/>
              <a:gd name="connsiteX9" fmla="*/ 0 w 4046110"/>
              <a:gd name="connsiteY9" fmla="*/ 2100382 h 2100382"/>
              <a:gd name="connsiteX10" fmla="*/ 0 w 4046110"/>
              <a:gd name="connsiteY10"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3476184 w 4046110"/>
              <a:gd name="connsiteY7" fmla="*/ 333955 h 2100382"/>
              <a:gd name="connsiteX8" fmla="*/ 4046110 w 4046110"/>
              <a:gd name="connsiteY8" fmla="*/ 347876 h 2100382"/>
              <a:gd name="connsiteX9" fmla="*/ 4046110 w 4046110"/>
              <a:gd name="connsiteY9" fmla="*/ 2100382 h 2100382"/>
              <a:gd name="connsiteX10" fmla="*/ 0 w 4046110"/>
              <a:gd name="connsiteY10" fmla="*/ 2100382 h 2100382"/>
              <a:gd name="connsiteX11" fmla="*/ 0 w 4046110"/>
              <a:gd name="connsiteY11"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3476184 w 4046110"/>
              <a:gd name="connsiteY7" fmla="*/ 333955 h 2100382"/>
              <a:gd name="connsiteX8" fmla="*/ 3269450 w 4046110"/>
              <a:gd name="connsiteY8" fmla="*/ 341907 h 2100382"/>
              <a:gd name="connsiteX9" fmla="*/ 4046110 w 4046110"/>
              <a:gd name="connsiteY9" fmla="*/ 347876 h 2100382"/>
              <a:gd name="connsiteX10" fmla="*/ 4046110 w 4046110"/>
              <a:gd name="connsiteY10" fmla="*/ 2100382 h 2100382"/>
              <a:gd name="connsiteX11" fmla="*/ 0 w 4046110"/>
              <a:gd name="connsiteY11" fmla="*/ 2100382 h 2100382"/>
              <a:gd name="connsiteX12" fmla="*/ 0 w 4046110"/>
              <a:gd name="connsiteY12"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3476184 w 4046110"/>
              <a:gd name="connsiteY7" fmla="*/ 333955 h 2100382"/>
              <a:gd name="connsiteX8" fmla="*/ 3269450 w 4046110"/>
              <a:gd name="connsiteY8" fmla="*/ 341907 h 2100382"/>
              <a:gd name="connsiteX9" fmla="*/ 4046110 w 4046110"/>
              <a:gd name="connsiteY9" fmla="*/ 347876 h 2100382"/>
              <a:gd name="connsiteX10" fmla="*/ 4046110 w 4046110"/>
              <a:gd name="connsiteY10" fmla="*/ 2100382 h 2100382"/>
              <a:gd name="connsiteX11" fmla="*/ 0 w 4046110"/>
              <a:gd name="connsiteY11" fmla="*/ 2100382 h 2100382"/>
              <a:gd name="connsiteX12" fmla="*/ 0 w 4046110"/>
              <a:gd name="connsiteY12" fmla="*/ 347876 h 2100382"/>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3476184 w 4046110"/>
              <a:gd name="connsiteY7" fmla="*/ 333955 h 2100382"/>
              <a:gd name="connsiteX8" fmla="*/ 3388720 w 4046110"/>
              <a:gd name="connsiteY8" fmla="*/ 71562 h 2100382"/>
              <a:gd name="connsiteX9" fmla="*/ 4046110 w 4046110"/>
              <a:gd name="connsiteY9" fmla="*/ 347876 h 2100382"/>
              <a:gd name="connsiteX10" fmla="*/ 4046110 w 4046110"/>
              <a:gd name="connsiteY10" fmla="*/ 2100382 h 2100382"/>
              <a:gd name="connsiteX11" fmla="*/ 0 w 4046110"/>
              <a:gd name="connsiteY11" fmla="*/ 2100382 h 2100382"/>
              <a:gd name="connsiteX12" fmla="*/ 0 w 4046110"/>
              <a:gd name="connsiteY12" fmla="*/ 347876 h 2100382"/>
              <a:gd name="connsiteX0" fmla="*/ 0 w 4046110"/>
              <a:gd name="connsiteY0" fmla="*/ 349963 h 2102469"/>
              <a:gd name="connsiteX1" fmla="*/ 868157 w 4046110"/>
              <a:gd name="connsiteY1" fmla="*/ 336041 h 2102469"/>
              <a:gd name="connsiteX2" fmla="*/ 931768 w 4046110"/>
              <a:gd name="connsiteY2" fmla="*/ 2087 h 2102469"/>
              <a:gd name="connsiteX3" fmla="*/ 1695092 w 4046110"/>
              <a:gd name="connsiteY3" fmla="*/ 10036 h 2102469"/>
              <a:gd name="connsiteX4" fmla="*/ 1639433 w 4046110"/>
              <a:gd name="connsiteY4" fmla="*/ 351943 h 2102469"/>
              <a:gd name="connsiteX5" fmla="*/ 2776470 w 4046110"/>
              <a:gd name="connsiteY5" fmla="*/ 343994 h 2102469"/>
              <a:gd name="connsiteX6" fmla="*/ 3030911 w 4046110"/>
              <a:gd name="connsiteY6" fmla="*/ 351945 h 2102469"/>
              <a:gd name="connsiteX7" fmla="*/ 3325110 w 4046110"/>
              <a:gd name="connsiteY7" fmla="*/ 2087 h 2102469"/>
              <a:gd name="connsiteX8" fmla="*/ 3388720 w 4046110"/>
              <a:gd name="connsiteY8" fmla="*/ 73649 h 2102469"/>
              <a:gd name="connsiteX9" fmla="*/ 4046110 w 4046110"/>
              <a:gd name="connsiteY9" fmla="*/ 349963 h 2102469"/>
              <a:gd name="connsiteX10" fmla="*/ 4046110 w 4046110"/>
              <a:gd name="connsiteY10" fmla="*/ 2102469 h 2102469"/>
              <a:gd name="connsiteX11" fmla="*/ 0 w 4046110"/>
              <a:gd name="connsiteY11" fmla="*/ 2102469 h 2102469"/>
              <a:gd name="connsiteX12" fmla="*/ 0 w 4046110"/>
              <a:gd name="connsiteY12" fmla="*/ 349963 h 2102469"/>
              <a:gd name="connsiteX0" fmla="*/ 0 w 4046110"/>
              <a:gd name="connsiteY0" fmla="*/ 347876 h 2100382"/>
              <a:gd name="connsiteX1" fmla="*/ 868157 w 4046110"/>
              <a:gd name="connsiteY1" fmla="*/ 333954 h 2100382"/>
              <a:gd name="connsiteX2" fmla="*/ 931768 w 4046110"/>
              <a:gd name="connsiteY2" fmla="*/ 0 h 2100382"/>
              <a:gd name="connsiteX3" fmla="*/ 1695092 w 4046110"/>
              <a:gd name="connsiteY3" fmla="*/ 7949 h 2100382"/>
              <a:gd name="connsiteX4" fmla="*/ 1639433 w 4046110"/>
              <a:gd name="connsiteY4" fmla="*/ 349856 h 2100382"/>
              <a:gd name="connsiteX5" fmla="*/ 2776470 w 4046110"/>
              <a:gd name="connsiteY5" fmla="*/ 341907 h 2100382"/>
              <a:gd name="connsiteX6" fmla="*/ 3030911 w 4046110"/>
              <a:gd name="connsiteY6" fmla="*/ 349858 h 2100382"/>
              <a:gd name="connsiteX7" fmla="*/ 3325110 w 4046110"/>
              <a:gd name="connsiteY7" fmla="*/ 0 h 2100382"/>
              <a:gd name="connsiteX8" fmla="*/ 3444379 w 4046110"/>
              <a:gd name="connsiteY8" fmla="*/ 405517 h 2100382"/>
              <a:gd name="connsiteX9" fmla="*/ 4046110 w 4046110"/>
              <a:gd name="connsiteY9" fmla="*/ 347876 h 2100382"/>
              <a:gd name="connsiteX10" fmla="*/ 4046110 w 4046110"/>
              <a:gd name="connsiteY10" fmla="*/ 2100382 h 2100382"/>
              <a:gd name="connsiteX11" fmla="*/ 0 w 4046110"/>
              <a:gd name="connsiteY11" fmla="*/ 2100382 h 2100382"/>
              <a:gd name="connsiteX12" fmla="*/ 0 w 4046110"/>
              <a:gd name="connsiteY12" fmla="*/ 347876 h 2100382"/>
              <a:gd name="connsiteX0" fmla="*/ 0 w 4046110"/>
              <a:gd name="connsiteY0" fmla="*/ 355827 h 2108333"/>
              <a:gd name="connsiteX1" fmla="*/ 868157 w 4046110"/>
              <a:gd name="connsiteY1" fmla="*/ 341905 h 2108333"/>
              <a:gd name="connsiteX2" fmla="*/ 931768 w 4046110"/>
              <a:gd name="connsiteY2" fmla="*/ 7951 h 2108333"/>
              <a:gd name="connsiteX3" fmla="*/ 1695092 w 4046110"/>
              <a:gd name="connsiteY3" fmla="*/ 15900 h 2108333"/>
              <a:gd name="connsiteX4" fmla="*/ 1639433 w 4046110"/>
              <a:gd name="connsiteY4" fmla="*/ 357807 h 2108333"/>
              <a:gd name="connsiteX5" fmla="*/ 2776470 w 4046110"/>
              <a:gd name="connsiteY5" fmla="*/ 349858 h 2108333"/>
              <a:gd name="connsiteX6" fmla="*/ 3030911 w 4046110"/>
              <a:gd name="connsiteY6" fmla="*/ 357809 h 2108333"/>
              <a:gd name="connsiteX7" fmla="*/ 3523893 w 4046110"/>
              <a:gd name="connsiteY7" fmla="*/ 0 h 2108333"/>
              <a:gd name="connsiteX8" fmla="*/ 3444379 w 4046110"/>
              <a:gd name="connsiteY8" fmla="*/ 413468 h 2108333"/>
              <a:gd name="connsiteX9" fmla="*/ 4046110 w 4046110"/>
              <a:gd name="connsiteY9" fmla="*/ 355827 h 2108333"/>
              <a:gd name="connsiteX10" fmla="*/ 4046110 w 4046110"/>
              <a:gd name="connsiteY10" fmla="*/ 2108333 h 2108333"/>
              <a:gd name="connsiteX11" fmla="*/ 0 w 4046110"/>
              <a:gd name="connsiteY11" fmla="*/ 2108333 h 2108333"/>
              <a:gd name="connsiteX12" fmla="*/ 0 w 4046110"/>
              <a:gd name="connsiteY12" fmla="*/ 355827 h 2108333"/>
              <a:gd name="connsiteX0" fmla="*/ 0 w 4046110"/>
              <a:gd name="connsiteY0" fmla="*/ 355827 h 2108333"/>
              <a:gd name="connsiteX1" fmla="*/ 868157 w 4046110"/>
              <a:gd name="connsiteY1" fmla="*/ 341905 h 2108333"/>
              <a:gd name="connsiteX2" fmla="*/ 931768 w 4046110"/>
              <a:gd name="connsiteY2" fmla="*/ 7951 h 2108333"/>
              <a:gd name="connsiteX3" fmla="*/ 1695092 w 4046110"/>
              <a:gd name="connsiteY3" fmla="*/ 15900 h 2108333"/>
              <a:gd name="connsiteX4" fmla="*/ 1639433 w 4046110"/>
              <a:gd name="connsiteY4" fmla="*/ 357807 h 2108333"/>
              <a:gd name="connsiteX5" fmla="*/ 2776470 w 4046110"/>
              <a:gd name="connsiteY5" fmla="*/ 349858 h 2108333"/>
              <a:gd name="connsiteX6" fmla="*/ 2848031 w 4046110"/>
              <a:gd name="connsiteY6" fmla="*/ 15903 h 2108333"/>
              <a:gd name="connsiteX7" fmla="*/ 3523893 w 4046110"/>
              <a:gd name="connsiteY7" fmla="*/ 0 h 2108333"/>
              <a:gd name="connsiteX8" fmla="*/ 3444379 w 4046110"/>
              <a:gd name="connsiteY8" fmla="*/ 413468 h 2108333"/>
              <a:gd name="connsiteX9" fmla="*/ 4046110 w 4046110"/>
              <a:gd name="connsiteY9" fmla="*/ 355827 h 2108333"/>
              <a:gd name="connsiteX10" fmla="*/ 4046110 w 4046110"/>
              <a:gd name="connsiteY10" fmla="*/ 2108333 h 2108333"/>
              <a:gd name="connsiteX11" fmla="*/ 0 w 4046110"/>
              <a:gd name="connsiteY11" fmla="*/ 2108333 h 2108333"/>
              <a:gd name="connsiteX12" fmla="*/ 0 w 4046110"/>
              <a:gd name="connsiteY12" fmla="*/ 355827 h 2108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046110" h="2108333">
                <a:moveTo>
                  <a:pt x="0" y="355827"/>
                </a:moveTo>
                <a:lnTo>
                  <a:pt x="868157" y="341905"/>
                </a:lnTo>
                <a:lnTo>
                  <a:pt x="931768" y="7951"/>
                </a:lnTo>
                <a:lnTo>
                  <a:pt x="1695092" y="15900"/>
                </a:lnTo>
                <a:lnTo>
                  <a:pt x="1639433" y="357807"/>
                </a:lnTo>
                <a:lnTo>
                  <a:pt x="2776470" y="349858"/>
                </a:lnTo>
                <a:lnTo>
                  <a:pt x="2848031" y="15903"/>
                </a:lnTo>
                <a:lnTo>
                  <a:pt x="3523893" y="0"/>
                </a:lnTo>
                <a:cubicBezTo>
                  <a:pt x="3454982" y="2651"/>
                  <a:pt x="3457631" y="315402"/>
                  <a:pt x="3444379" y="413468"/>
                </a:cubicBezTo>
                <a:lnTo>
                  <a:pt x="4046110" y="355827"/>
                </a:lnTo>
                <a:lnTo>
                  <a:pt x="4046110" y="2108333"/>
                </a:lnTo>
                <a:lnTo>
                  <a:pt x="0" y="2108333"/>
                </a:lnTo>
                <a:lnTo>
                  <a:pt x="0" y="355827"/>
                </a:lnTo>
                <a:close/>
              </a:path>
            </a:pathLst>
          </a:custGeom>
          <a:solidFill>
            <a:schemeClr val="tx1">
              <a:lumMod val="95000"/>
              <a:lumOff val="5000"/>
            </a:schemeClr>
          </a:solidFill>
          <a:ln w="19050">
            <a:noFill/>
          </a:ln>
        </p:spPr>
        <p:style>
          <a:lnRef idx="1">
            <a:schemeClr val="dk1"/>
          </a:lnRef>
          <a:fillRef idx="0">
            <a:schemeClr val="dk1"/>
          </a:fillRef>
          <a:effectRef idx="0">
            <a:schemeClr val="dk1"/>
          </a:effectRef>
          <a:fontRef idx="minor">
            <a:schemeClr val="tx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Humanst521 Lt BT" panose="020B0402020204020304" pitchFamily="34" charset="0"/>
                <a:cs typeface="Arial"/>
              </a:rPr>
              <a:t>`</a:t>
            </a:r>
          </a:p>
        </p:txBody>
      </p:sp>
      <p:cxnSp>
        <p:nvCxnSpPr>
          <p:cNvPr id="59" name="Straight Arrow Connector 58"/>
          <p:cNvCxnSpPr/>
          <p:nvPr/>
        </p:nvCxnSpPr>
        <p:spPr>
          <a:xfrm>
            <a:off x="4007868" y="1415067"/>
            <a:ext cx="5293" cy="439933"/>
          </a:xfrm>
          <a:prstGeom prst="straightConnector1">
            <a:avLst/>
          </a:prstGeom>
          <a:ln w="19050">
            <a:solidFill>
              <a:schemeClr val="accent1">
                <a:lumMod val="20000"/>
                <a:lumOff val="80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60" name="TextBox 59"/>
              <p:cNvSpPr txBox="1"/>
              <p:nvPr/>
            </p:nvSpPr>
            <p:spPr>
              <a:xfrm>
                <a:off x="4128710" y="1499707"/>
                <a:ext cx="942246" cy="246221"/>
              </a:xfrm>
              <a:prstGeom prst="rect">
                <a:avLst/>
              </a:prstGeom>
              <a:noFill/>
            </p:spPr>
            <p:txBody>
              <a:bodyPr wrap="none" lIns="0" tIns="0" rIns="0" bIns="0" rtlCol="0">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14:m>
                  <m:oMathPara xmlns:m="http://schemas.openxmlformats.org/officeDocument/2006/math">
                    <m:oMathParaPr>
                      <m:jc m:val="centerGroup"/>
                    </m:oMathParaPr>
                    <m:oMath xmlns:m="http://schemas.openxmlformats.org/officeDocument/2006/math">
                      <m:r>
                        <m:rPr>
                          <m:sty m:val="p"/>
                        </m:rPr>
                        <a:rPr kumimoji="0" lang="en-US" sz="1600" b="0" i="0"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t>Δ</m:t>
                      </m:r>
                      <m:r>
                        <a:rPr kumimoji="0" lang="en-US" sz="1600" b="0" i="1"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t>𝑈</m:t>
                      </m:r>
                      <m:r>
                        <a:rPr kumimoji="0" lang="en-US" sz="1600" b="0" i="1"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t>=ℏ</m:t>
                      </m:r>
                      <m:sSub>
                        <m:sSubPr>
                          <m:ctrlPr>
                            <a:rPr kumimoji="0" lang="en-US" sz="1600" b="0" i="1"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ctrlPr>
                        </m:sSubPr>
                        <m:e>
                          <m:r>
                            <a:rPr kumimoji="0" lang="en-US" sz="1600" b="0" i="1"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t>𝜔</m:t>
                          </m:r>
                        </m:e>
                        <m:sub>
                          <m:r>
                            <a:rPr kumimoji="0" lang="en-US" sz="1600" b="0" i="1" u="none" strike="noStrike" kern="1200" cap="none" spc="0" normalizeH="0" baseline="0" noProof="0" smtClean="0">
                              <a:ln>
                                <a:noFill/>
                              </a:ln>
                              <a:solidFill>
                                <a:srgbClr val="FDCA00">
                                  <a:lumMod val="20000"/>
                                  <a:lumOff val="80000"/>
                                </a:srgbClr>
                              </a:solidFill>
                              <a:effectLst/>
                              <a:uLnTx/>
                              <a:uFillTx/>
                              <a:latin typeface="Cambria Math" panose="02040503050406030204" pitchFamily="18" charset="0"/>
                            </a:rPr>
                            <m:t>𝑒</m:t>
                          </m:r>
                        </m:sub>
                      </m:sSub>
                    </m:oMath>
                  </m:oMathPara>
                </a14:m>
                <a:endParaRPr kumimoji="0" lang="en-US" sz="1600" b="0" i="0" u="none" strike="noStrike" kern="1200" cap="none" spc="0" normalizeH="0" baseline="0" noProof="0" dirty="0">
                  <a:ln>
                    <a:noFill/>
                  </a:ln>
                  <a:solidFill>
                    <a:srgbClr val="FDCA00">
                      <a:lumMod val="20000"/>
                      <a:lumOff val="80000"/>
                    </a:srgbClr>
                  </a:solidFill>
                  <a:effectLst/>
                  <a:uLnTx/>
                  <a:uFillTx/>
                  <a:latin typeface="Humanst521 Lt BT" panose="020B0402020204020304" pitchFamily="34" charset="0"/>
                  <a:cs typeface="Arial" charset="0"/>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4128710" y="1499707"/>
                <a:ext cx="942246" cy="246221"/>
              </a:xfrm>
              <a:prstGeom prst="rect">
                <a:avLst/>
              </a:prstGeom>
              <a:blipFill>
                <a:blip r:embed="rId20"/>
                <a:stretch>
                  <a:fillRect l="-3871" b="-15000"/>
                </a:stretch>
              </a:blipFill>
            </p:spPr>
            <p:txBody>
              <a:bodyPr/>
              <a:lstStyle/>
              <a:p>
                <a:r>
                  <a:rPr lang="en-US">
                    <a:noFill/>
                  </a:rPr>
                  <a:t> </a:t>
                </a:r>
              </a:p>
            </p:txBody>
          </p:sp>
        </mc:Fallback>
      </mc:AlternateContent>
    </p:spTree>
    <p:extLst>
      <p:ext uri="{BB962C8B-B14F-4D97-AF65-F5344CB8AC3E}">
        <p14:creationId xmlns:p14="http://schemas.microsoft.com/office/powerpoint/2010/main" val="20334275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7"/>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58"/>
                                        </p:tgtEl>
                                        <p:attrNameLst>
                                          <p:attrName>style.visibility</p:attrName>
                                        </p:attrNameLst>
                                      </p:cBhvr>
                                      <p:to>
                                        <p:strVal val="hidden"/>
                                      </p:to>
                                    </p:set>
                                  </p:childTnLst>
                                </p:cTn>
                              </p:par>
                            </p:childTnLst>
                          </p:cTn>
                        </p:par>
                      </p:childTnLst>
                    </p:cTn>
                  </p:par>
                  <p:par>
                    <p:cTn id="9" fill="hold">
                      <p:stCondLst>
                        <p:cond delay="indefinite"/>
                      </p:stCondLst>
                      <p:childTnLst>
                        <p:par>
                          <p:cTn id="10" fill="hold">
                            <p:stCondLst>
                              <p:cond delay="0"/>
                            </p:stCondLst>
                            <p:childTnLst>
                              <p:par>
                                <p:cTn id="11" presetID="22" presetClass="exit" presetSubtype="1" fill="hold" grpId="0" nodeType="clickEffect">
                                  <p:stCondLst>
                                    <p:cond delay="0"/>
                                  </p:stCondLst>
                                  <p:childTnLst>
                                    <p:animEffect transition="out" filter="wipe(up)">
                                      <p:cBhvr>
                                        <p:cTn id="12" dur="1000"/>
                                        <p:tgtEl>
                                          <p:spTgt spid="52"/>
                                        </p:tgtEl>
                                      </p:cBhvr>
                                    </p:animEffect>
                                    <p:set>
                                      <p:cBhvr>
                                        <p:cTn id="13" dur="1" fill="hold">
                                          <p:stCondLst>
                                            <p:cond delay="999"/>
                                          </p:stCondLst>
                                        </p:cTn>
                                        <p:tgtEl>
                                          <p:spTgt spid="52"/>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6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59"/>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22" presetClass="exit" presetSubtype="1" fill="hold" grpId="0" nodeType="clickEffect">
                                  <p:stCondLst>
                                    <p:cond delay="0"/>
                                  </p:stCondLst>
                                  <p:childTnLst>
                                    <p:animEffect transition="out" filter="wipe(up)">
                                      <p:cBhvr>
                                        <p:cTn id="23" dur="1000"/>
                                        <p:tgtEl>
                                          <p:spTgt spid="14"/>
                                        </p:tgtEl>
                                      </p:cBhvr>
                                    </p:animEffect>
                                    <p:set>
                                      <p:cBhvr>
                                        <p:cTn id="24" dur="1" fill="hold">
                                          <p:stCondLst>
                                            <p:cond delay="999"/>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P spid="58" grpId="0"/>
      <p:bldP spid="14" grpId="0" animBg="1"/>
      <p:bldP spid="52" grpId="0" animBg="1"/>
      <p:bldP spid="6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4294967295"/>
          </p:nvPr>
        </p:nvSpPr>
        <p:spPr>
          <a:xfrm>
            <a:off x="2569087" y="1130313"/>
            <a:ext cx="3781425" cy="392293"/>
          </a:xfrm>
        </p:spPr>
        <p:txBody>
          <a:bodyPr/>
          <a:lstStyle/>
          <a:p>
            <a:pPr marL="0" indent="0">
              <a:buNone/>
            </a:pPr>
            <a:r>
              <a:rPr lang="en-US" dirty="0"/>
              <a:t>Effective Hamiltonian:</a:t>
            </a:r>
          </a:p>
        </p:txBody>
      </p:sp>
      <p:sp>
        <p:nvSpPr>
          <p:cNvPr id="3" name="Title 2"/>
          <p:cNvSpPr>
            <a:spLocks noGrp="1"/>
          </p:cNvSpPr>
          <p:nvPr>
            <p:ph type="title"/>
          </p:nvPr>
        </p:nvSpPr>
        <p:spPr/>
        <p:txBody>
          <a:bodyPr/>
          <a:lstStyle/>
          <a:p>
            <a:r>
              <a:rPr lang="en-US" dirty="0"/>
              <a:t>Lepton form factors and dipole moments</a:t>
            </a:r>
          </a:p>
        </p:txBody>
      </p:sp>
      <p:sp>
        <p:nvSpPr>
          <p:cNvPr id="14" name="Rounded Rectangle 13"/>
          <p:cNvSpPr/>
          <p:nvPr/>
        </p:nvSpPr>
        <p:spPr>
          <a:xfrm>
            <a:off x="4499992" y="2222752"/>
            <a:ext cx="1272223" cy="668022"/>
          </a:xfrm>
          <a:prstGeom prst="roundRect">
            <a:avLst/>
          </a:prstGeom>
          <a:solidFill>
            <a:srgbClr val="00B0F0"/>
          </a:solidFill>
          <a:ln>
            <a:solidFill>
              <a:srgbClr val="0082B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ndParaRPr>
          </a:p>
        </p:txBody>
      </p:sp>
      <p:sp>
        <p:nvSpPr>
          <p:cNvPr id="16" name="Rounded Rectangle 15"/>
          <p:cNvSpPr/>
          <p:nvPr/>
        </p:nvSpPr>
        <p:spPr>
          <a:xfrm>
            <a:off x="3265509" y="2228023"/>
            <a:ext cx="1073520" cy="666648"/>
          </a:xfrm>
          <a:prstGeom prst="roundRect">
            <a:avLst/>
          </a:prstGeom>
          <a:solidFill>
            <a:srgbClr val="92D050"/>
          </a:solidFill>
          <a:ln>
            <a:solidFill>
              <a:srgbClr val="74B23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ndParaRPr>
          </a:p>
        </p:txBody>
      </p:sp>
      <mc:AlternateContent xmlns:mc="http://schemas.openxmlformats.org/markup-compatibility/2006" xmlns:a14="http://schemas.microsoft.com/office/drawing/2010/main">
        <mc:Choice Requires="a14">
          <p:sp>
            <p:nvSpPr>
              <p:cNvPr id="17" name="TextBox 16"/>
              <p:cNvSpPr txBox="1"/>
              <p:nvPr/>
            </p:nvSpPr>
            <p:spPr>
              <a:xfrm>
                <a:off x="516551" y="2272399"/>
                <a:ext cx="8268674" cy="618374"/>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14:m>
                  <m:oMathPara xmlns:m="http://schemas.openxmlformats.org/officeDocument/2006/math">
                    <m:oMathParaPr>
                      <m:jc m:val="centerGroup"/>
                    </m:oMathParaPr>
                    <m:oMath xmlns:m="http://schemas.openxmlformats.org/officeDocument/2006/math">
                      <m:d>
                        <m:dPr>
                          <m:begChr m:val="⟨"/>
                          <m:endChr m:val="⟩"/>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dPr>
                        <m:e>
                          <m:r>
                            <a:rPr kumimoji="0" lang="en-US" sz="1800" b="0" i="1" u="none" strike="noStrike" kern="1200" cap="none" spc="0" normalizeH="0" baseline="0" noProof="0" smtClean="0">
                              <a:ln>
                                <a:noFill/>
                              </a:ln>
                              <a:solidFill>
                                <a:srgbClr val="000000"/>
                              </a:solidFill>
                              <a:effectLst/>
                              <a:uLnTx/>
                              <a:uFillTx/>
                              <a:latin typeface="Cambria Math"/>
                            </a:rPr>
                            <m:t>𝑝</m:t>
                          </m:r>
                          <m:r>
                            <a:rPr kumimoji="0" lang="en-US" sz="1800" b="0" i="1" u="none" strike="noStrike" kern="1200" cap="none" spc="0" normalizeH="0" baseline="0" noProof="0" smtClean="0">
                              <a:ln>
                                <a:noFill/>
                              </a:ln>
                              <a:solidFill>
                                <a:srgbClr val="000000"/>
                              </a:solidFill>
                              <a:effectLst/>
                              <a:uLnTx/>
                              <a:uFillTx/>
                              <a:latin typeface="Cambria Math"/>
                            </a:rPr>
                            <m:t>′</m:t>
                          </m:r>
                        </m:e>
                        <m:e>
                          <m:sSubSup>
                            <m:sSub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SupPr>
                            <m:e>
                              <m:r>
                                <a:rPr kumimoji="0" lang="en-US" sz="1800" b="0" i="1" u="none" strike="noStrike" kern="1200" cap="none" spc="0" normalizeH="0" baseline="0" noProof="0" smtClean="0">
                                  <a:ln>
                                    <a:noFill/>
                                  </a:ln>
                                  <a:solidFill>
                                    <a:srgbClr val="000000"/>
                                  </a:solidFill>
                                  <a:effectLst/>
                                  <a:uLnTx/>
                                  <a:uFillTx/>
                                  <a:latin typeface="Cambria Math"/>
                                </a:rPr>
                                <m:t>𝐽</m:t>
                              </m:r>
                            </m:e>
                            <m:sub>
                              <m:r>
                                <a:rPr kumimoji="0" lang="en-US" sz="1800" b="0" i="1" u="none" strike="noStrike" kern="1200" cap="none" spc="0" normalizeH="0" baseline="0" noProof="0" smtClean="0">
                                  <a:ln>
                                    <a:noFill/>
                                  </a:ln>
                                  <a:solidFill>
                                    <a:srgbClr val="000000"/>
                                  </a:solidFill>
                                  <a:effectLst/>
                                  <a:uLnTx/>
                                  <a:uFillTx/>
                                  <a:latin typeface="Cambria Math"/>
                                </a:rPr>
                                <m:t>𝜇</m:t>
                              </m:r>
                            </m:sub>
                            <m:sup>
                              <m:r>
                                <m:rPr>
                                  <m:sty m:val="p"/>
                                </m:rPr>
                                <a:rPr kumimoji="0" lang="en-US" sz="1800" b="0" i="0" u="none" strike="noStrike" kern="1200" cap="none" spc="0" normalizeH="0" baseline="0" noProof="0" smtClean="0">
                                  <a:ln>
                                    <a:noFill/>
                                  </a:ln>
                                  <a:solidFill>
                                    <a:srgbClr val="000000"/>
                                  </a:solidFill>
                                  <a:effectLst/>
                                  <a:uLnTx/>
                                  <a:uFillTx/>
                                  <a:latin typeface="Cambria Math"/>
                                </a:rPr>
                                <m:t>EM</m:t>
                              </m:r>
                            </m:sup>
                          </m:sSubSup>
                        </m:e>
                        <m:e>
                          <m:r>
                            <a:rPr kumimoji="0" lang="en-US" sz="1800" b="0" i="1" u="none" strike="noStrike" kern="1200" cap="none" spc="0" normalizeH="0" baseline="0" noProof="0" smtClean="0">
                              <a:ln>
                                <a:noFill/>
                              </a:ln>
                              <a:solidFill>
                                <a:srgbClr val="000000"/>
                              </a:solidFill>
                              <a:effectLst/>
                              <a:uLnTx/>
                              <a:uFillTx/>
                              <a:latin typeface="Cambria Math"/>
                            </a:rPr>
                            <m:t>𝑝</m:t>
                          </m:r>
                        </m:e>
                      </m:d>
                      <m:r>
                        <a:rPr kumimoji="0" lang="en-US" sz="1800" b="0" i="1" u="none" strike="noStrike" kern="1200" cap="none" spc="0" normalizeH="0" baseline="0" noProof="0" smtClean="0">
                          <a:ln>
                            <a:noFill/>
                          </a:ln>
                          <a:solidFill>
                            <a:srgbClr val="000000"/>
                          </a:solidFill>
                          <a:effectLst/>
                          <a:uLnTx/>
                          <a:uFillTx/>
                          <a:latin typeface="Cambria Math"/>
                        </a:rPr>
                        <m:t>=</m:t>
                      </m:r>
                      <m:acc>
                        <m:accPr>
                          <m:chr m:val="̅"/>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accPr>
                        <m:e>
                          <m:r>
                            <m:rPr>
                              <m:sty m:val="p"/>
                            </m:rPr>
                            <a:rPr kumimoji="0" lang="en-US" sz="1800" b="0" i="0" u="none" strike="noStrike" kern="1200" cap="none" spc="0" normalizeH="0" baseline="0" noProof="0">
                              <a:ln>
                                <a:noFill/>
                              </a:ln>
                              <a:solidFill>
                                <a:srgbClr val="000000"/>
                              </a:solidFill>
                              <a:effectLst/>
                              <a:uLnTx/>
                              <a:uFillTx/>
                              <a:latin typeface="Cambria Math"/>
                            </a:rPr>
                            <m:t>Ψ</m:t>
                          </m:r>
                        </m:e>
                      </m:acc>
                      <m:d>
                        <m:d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dPr>
                        <m:e>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𝑝</m:t>
                              </m:r>
                            </m:e>
                            <m:sup>
                              <m:r>
                                <a:rPr kumimoji="0" lang="en-US" sz="1800" b="0" i="1" u="none" strike="noStrike" kern="1200" cap="none" spc="0" normalizeH="0" baseline="0" noProof="0" smtClean="0">
                                  <a:ln>
                                    <a:noFill/>
                                  </a:ln>
                                  <a:solidFill>
                                    <a:srgbClr val="000000"/>
                                  </a:solidFill>
                                  <a:effectLst/>
                                  <a:uLnTx/>
                                  <a:uFillTx/>
                                  <a:latin typeface="Cambria Math"/>
                                </a:rPr>
                                <m:t>′</m:t>
                              </m:r>
                            </m:sup>
                          </m:sSup>
                        </m:e>
                      </m:d>
                      <m:d>
                        <m:dPr>
                          <m:begChr m:val="["/>
                          <m:endChr m:val="]"/>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dPr>
                        <m:e>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1</m:t>
                              </m:r>
                            </m:sub>
                          </m:sSub>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𝛾</m:t>
                              </m:r>
                            </m:e>
                            <m:sub>
                              <m:r>
                                <a:rPr kumimoji="0" lang="en-US" sz="1800" b="0" i="1" u="none" strike="noStrike" kern="1200" cap="none" spc="0" normalizeH="0" baseline="0" noProof="0" smtClean="0">
                                  <a:ln>
                                    <a:noFill/>
                                  </a:ln>
                                  <a:solidFill>
                                    <a:srgbClr val="000000"/>
                                  </a:solidFill>
                                  <a:effectLst/>
                                  <a:uLnTx/>
                                  <a:uFillTx/>
                                  <a:latin typeface="Cambria Math"/>
                                </a:rPr>
                                <m:t>𝜇</m:t>
                              </m:r>
                            </m:sub>
                          </m:sSub>
                          <m:r>
                            <a:rPr kumimoji="0" lang="en-US" sz="1800" b="0" i="1" u="none" strike="noStrike" kern="1200" cap="none" spc="0" normalizeH="0" baseline="0" noProof="0" smtClean="0">
                              <a:ln>
                                <a:noFill/>
                              </a:ln>
                              <a:solidFill>
                                <a:srgbClr val="000000"/>
                              </a:solidFill>
                              <a:effectLst/>
                              <a:uLnTx/>
                              <a:uFillTx/>
                              <a:latin typeface="Cambria Math"/>
                            </a:rPr>
                            <m:t>+</m:t>
                          </m:r>
                          <m:f>
                            <m:f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fPr>
                            <m:num>
                              <m:r>
                                <a:rPr kumimoji="0" lang="en-US" sz="1800" b="0" i="1" u="none" strike="noStrike" kern="1200" cap="none" spc="0" normalizeH="0" baseline="0" noProof="0" smtClean="0">
                                  <a:ln>
                                    <a:noFill/>
                                  </a:ln>
                                  <a:solidFill>
                                    <a:srgbClr val="000000"/>
                                  </a:solidFill>
                                  <a:effectLst/>
                                  <a:uLnTx/>
                                  <a:uFillTx/>
                                  <a:latin typeface="Cambria Math"/>
                                </a:rPr>
                                <m:t>𝑖</m:t>
                              </m:r>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2</m:t>
                                  </m:r>
                                </m:sub>
                              </m:sSub>
                            </m:num>
                            <m:den>
                              <m:r>
                                <a:rPr kumimoji="0" lang="en-US" sz="1800" b="0" i="1" u="none" strike="noStrike" kern="1200" cap="none" spc="0" normalizeH="0" baseline="0" noProof="0" smtClean="0">
                                  <a:ln>
                                    <a:noFill/>
                                  </a:ln>
                                  <a:solidFill>
                                    <a:srgbClr val="000000"/>
                                  </a:solidFill>
                                  <a:effectLst/>
                                  <a:uLnTx/>
                                  <a:uFillTx/>
                                  <a:latin typeface="Cambria Math"/>
                                </a:rPr>
                                <m:t>2</m:t>
                              </m:r>
                              <m:r>
                                <a:rPr kumimoji="0" lang="en-US" sz="1800" b="0" i="1" u="none" strike="noStrike" kern="1200" cap="none" spc="0" normalizeH="0" baseline="0" noProof="0" smtClean="0">
                                  <a:ln>
                                    <a:noFill/>
                                  </a:ln>
                                  <a:solidFill>
                                    <a:srgbClr val="000000"/>
                                  </a:solidFill>
                                  <a:effectLst/>
                                  <a:uLnTx/>
                                  <a:uFillTx/>
                                  <a:latin typeface="Cambria Math"/>
                                </a:rPr>
                                <m:t>𝑀</m:t>
                              </m:r>
                            </m:den>
                          </m:f>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𝜎</m:t>
                              </m:r>
                            </m:e>
                            <m:sub>
                              <m:r>
                                <a:rPr kumimoji="0" lang="en-US" sz="1800" b="0" i="1" u="none" strike="noStrike" kern="1200" cap="none" spc="0" normalizeH="0" baseline="0" noProof="0" smtClean="0">
                                  <a:ln>
                                    <a:noFill/>
                                  </a:ln>
                                  <a:solidFill>
                                    <a:srgbClr val="000000"/>
                                  </a:solidFill>
                                  <a:effectLst/>
                                  <a:uLnTx/>
                                  <a:uFillTx/>
                                  <a:latin typeface="Cambria Math"/>
                                </a:rPr>
                                <m:t>𝜇𝜈</m:t>
                              </m:r>
                            </m:sub>
                          </m:sSub>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𝑞</m:t>
                              </m:r>
                            </m:e>
                            <m:sup>
                              <m:r>
                                <a:rPr kumimoji="0" lang="en-US" sz="1800" b="0" i="1" u="none" strike="noStrike" kern="1200" cap="none" spc="0" normalizeH="0" baseline="0" noProof="0" smtClean="0">
                                  <a:ln>
                                    <a:noFill/>
                                  </a:ln>
                                  <a:solidFill>
                                    <a:srgbClr val="000000"/>
                                  </a:solidFill>
                                  <a:effectLst/>
                                  <a:uLnTx/>
                                  <a:uFillTx/>
                                  <a:latin typeface="Cambria Math"/>
                                </a:rPr>
                                <m:t>𝜈</m:t>
                              </m:r>
                            </m:sup>
                          </m:sSup>
                          <m:r>
                            <a:rPr kumimoji="0" lang="en-US" sz="1800" b="0" i="1" u="none" strike="noStrike" kern="1200" cap="none" spc="0" normalizeH="0" baseline="0" noProof="0" smtClean="0">
                              <a:ln>
                                <a:noFill/>
                              </a:ln>
                              <a:solidFill>
                                <a:srgbClr val="000000"/>
                              </a:solidFill>
                              <a:effectLst/>
                              <a:uLnTx/>
                              <a:uFillTx/>
                              <a:latin typeface="Cambria Math"/>
                            </a:rPr>
                            <m:t>+</m:t>
                          </m:r>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fPr>
                            <m:num>
                              <m:r>
                                <a:rPr kumimoji="0" lang="en-US" sz="1800" b="0" i="1" u="none" strike="noStrike" kern="1200" cap="none" spc="0" normalizeH="0" baseline="0" noProof="0">
                                  <a:ln>
                                    <a:noFill/>
                                  </a:ln>
                                  <a:solidFill>
                                    <a:srgbClr val="000000"/>
                                  </a:solidFill>
                                  <a:effectLst/>
                                  <a:uLnTx/>
                                  <a:uFillTx/>
                                  <a:latin typeface="Cambria Math"/>
                                </a:rPr>
                                <m:t>𝑖</m:t>
                              </m:r>
                              <m:sSub>
                                <m:sSub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3</m:t>
                                  </m:r>
                                </m:sub>
                              </m:sSub>
                            </m:num>
                            <m:den>
                              <m:r>
                                <a:rPr kumimoji="0" lang="en-US" sz="1800" b="0" i="1" u="none" strike="noStrike" kern="1200" cap="none" spc="0" normalizeH="0" baseline="0" noProof="0">
                                  <a:ln>
                                    <a:noFill/>
                                  </a:ln>
                                  <a:solidFill>
                                    <a:srgbClr val="000000"/>
                                  </a:solidFill>
                                  <a:effectLst/>
                                  <a:uLnTx/>
                                  <a:uFillTx/>
                                  <a:latin typeface="Cambria Math"/>
                                </a:rPr>
                                <m:t>2</m:t>
                              </m:r>
                              <m:r>
                                <a:rPr kumimoji="0" lang="en-US" sz="1800" b="0" i="1" u="none" strike="noStrike" kern="1200" cap="none" spc="0" normalizeH="0" baseline="0" noProof="0">
                                  <a:ln>
                                    <a:noFill/>
                                  </a:ln>
                                  <a:solidFill>
                                    <a:srgbClr val="000000"/>
                                  </a:solidFill>
                                  <a:effectLst/>
                                  <a:uLnTx/>
                                  <a:uFillTx/>
                                  <a:latin typeface="Cambria Math"/>
                                </a:rPr>
                                <m:t>𝑀</m:t>
                              </m:r>
                            </m:den>
                          </m:f>
                          <m:sSub>
                            <m:sSub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a:ln>
                                    <a:noFill/>
                                  </a:ln>
                                  <a:solidFill>
                                    <a:srgbClr val="000000"/>
                                  </a:solidFill>
                                  <a:effectLst/>
                                  <a:uLnTx/>
                                  <a:uFillTx/>
                                  <a:latin typeface="Cambria Math"/>
                                </a:rPr>
                                <m:t>𝜎</m:t>
                              </m:r>
                            </m:e>
                            <m:sub>
                              <m:r>
                                <a:rPr kumimoji="0" lang="en-US" sz="1800" b="0" i="1" u="none" strike="noStrike" kern="1200" cap="none" spc="0" normalizeH="0" baseline="0" noProof="0">
                                  <a:ln>
                                    <a:noFill/>
                                  </a:ln>
                                  <a:solidFill>
                                    <a:srgbClr val="000000"/>
                                  </a:solidFill>
                                  <a:effectLst/>
                                  <a:uLnTx/>
                                  <a:uFillTx/>
                                  <a:latin typeface="Cambria Math"/>
                                </a:rPr>
                                <m:t>𝜇𝜈</m:t>
                              </m:r>
                            </m:sub>
                          </m:sSub>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𝛾</m:t>
                              </m:r>
                            </m:e>
                            <m:sub>
                              <m:r>
                                <a:rPr kumimoji="0" lang="en-US" sz="1800" b="0" i="1" u="none" strike="noStrike" kern="1200" cap="none" spc="0" normalizeH="0" baseline="0" noProof="0" smtClean="0">
                                  <a:ln>
                                    <a:noFill/>
                                  </a:ln>
                                  <a:solidFill>
                                    <a:srgbClr val="000000"/>
                                  </a:solidFill>
                                  <a:effectLst/>
                                  <a:uLnTx/>
                                  <a:uFillTx/>
                                  <a:latin typeface="Cambria Math"/>
                                </a:rPr>
                                <m:t>5</m:t>
                              </m:r>
                            </m:sub>
                          </m:sSub>
                          <m:sSup>
                            <m:sSup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a:ln>
                                    <a:noFill/>
                                  </a:ln>
                                  <a:solidFill>
                                    <a:srgbClr val="000000"/>
                                  </a:solidFill>
                                  <a:effectLst/>
                                  <a:uLnTx/>
                                  <a:uFillTx/>
                                  <a:latin typeface="Cambria Math"/>
                                </a:rPr>
                                <m:t>𝑞</m:t>
                              </m:r>
                            </m:e>
                            <m:sup>
                              <m:r>
                                <a:rPr kumimoji="0" lang="en-US" sz="1800" b="0" i="1" u="none" strike="noStrike" kern="1200" cap="none" spc="0" normalizeH="0" baseline="0" noProof="0">
                                  <a:ln>
                                    <a:noFill/>
                                  </a:ln>
                                  <a:solidFill>
                                    <a:srgbClr val="000000"/>
                                  </a:solidFill>
                                  <a:effectLst/>
                                  <a:uLnTx/>
                                  <a:uFillTx/>
                                  <a:latin typeface="Cambria Math"/>
                                </a:rPr>
                                <m:t>𝜈</m:t>
                              </m:r>
                            </m:sup>
                          </m:sSup>
                          <m:r>
                            <a:rPr kumimoji="0" lang="en-US" sz="1800" b="0" i="1" u="none" strike="noStrike" kern="1200" cap="none" spc="0" normalizeH="0" baseline="0" noProof="0" smtClean="0">
                              <a:ln>
                                <a:noFill/>
                              </a:ln>
                              <a:solidFill>
                                <a:srgbClr val="000000"/>
                              </a:solidFill>
                              <a:effectLst/>
                              <a:uLnTx/>
                              <a:uFillTx/>
                              <a:latin typeface="Cambria Math"/>
                            </a:rPr>
                            <m:t>+</m:t>
                          </m:r>
                          <m:f>
                            <m:f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fPr>
                            <m:num>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𝐹</m:t>
                                  </m:r>
                                </m:e>
                                <m:sub>
                                  <m:r>
                                    <a:rPr kumimoji="0" lang="en-US" sz="1800" b="0" i="1" u="none" strike="noStrike" kern="1200" cap="none" spc="0" normalizeH="0" baseline="0" noProof="0" smtClean="0">
                                      <a:ln>
                                        <a:noFill/>
                                      </a:ln>
                                      <a:solidFill>
                                        <a:srgbClr val="000000"/>
                                      </a:solidFill>
                                      <a:effectLst/>
                                      <a:uLnTx/>
                                      <a:uFillTx/>
                                      <a:latin typeface="Cambria Math"/>
                                    </a:rPr>
                                    <m:t>4</m:t>
                                  </m:r>
                                </m:sub>
                              </m:sSub>
                            </m:num>
                            <m:den>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𝑀</m:t>
                                  </m:r>
                                </m:e>
                                <m:sup>
                                  <m:r>
                                    <a:rPr kumimoji="0" lang="en-US" sz="1800" b="0" i="1" u="none" strike="noStrike" kern="1200" cap="none" spc="0" normalizeH="0" baseline="0" noProof="0" smtClean="0">
                                      <a:ln>
                                        <a:noFill/>
                                      </a:ln>
                                      <a:solidFill>
                                        <a:srgbClr val="000000"/>
                                      </a:solidFill>
                                      <a:effectLst/>
                                      <a:uLnTx/>
                                      <a:uFillTx/>
                                      <a:latin typeface="Cambria Math"/>
                                    </a:rPr>
                                    <m:t>2</m:t>
                                  </m:r>
                                </m:sup>
                              </m:sSup>
                            </m:den>
                          </m:f>
                          <m:r>
                            <a:rPr kumimoji="0" lang="en-US" sz="1800" b="0" i="1" u="none" strike="noStrike" kern="1200" cap="none" spc="0" normalizeH="0" baseline="0" noProof="0" smtClean="0">
                              <a:ln>
                                <a:noFill/>
                              </a:ln>
                              <a:solidFill>
                                <a:srgbClr val="000000"/>
                              </a:solidFill>
                              <a:effectLst/>
                              <a:uLnTx/>
                              <a:uFillTx/>
                              <a:latin typeface="Cambria Math"/>
                            </a:rPr>
                            <m:t>(</m:t>
                          </m:r>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𝑞</m:t>
                              </m:r>
                            </m:e>
                            <m:sup>
                              <m:r>
                                <a:rPr kumimoji="0" lang="en-US" sz="1800" b="0" i="1" u="none" strike="noStrike" kern="1200" cap="none" spc="0" normalizeH="0" baseline="0" noProof="0" smtClean="0">
                                  <a:ln>
                                    <a:noFill/>
                                  </a:ln>
                                  <a:solidFill>
                                    <a:srgbClr val="000000"/>
                                  </a:solidFill>
                                  <a:effectLst/>
                                  <a:uLnTx/>
                                  <a:uFillTx/>
                                  <a:latin typeface="Cambria Math"/>
                                </a:rPr>
                                <m:t>2</m:t>
                              </m:r>
                            </m:sup>
                          </m:sSup>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𝛾</m:t>
                              </m:r>
                            </m:e>
                            <m:sub>
                              <m:r>
                                <a:rPr kumimoji="0" lang="en-US" sz="1800" b="0" i="1" u="none" strike="noStrike" kern="1200" cap="none" spc="0" normalizeH="0" baseline="0" noProof="0" smtClean="0">
                                  <a:ln>
                                    <a:noFill/>
                                  </a:ln>
                                  <a:solidFill>
                                    <a:srgbClr val="000000"/>
                                  </a:solidFill>
                                  <a:effectLst/>
                                  <a:uLnTx/>
                                  <a:uFillTx/>
                                  <a:latin typeface="Cambria Math"/>
                                </a:rPr>
                                <m:t>𝜇</m:t>
                              </m:r>
                            </m:sub>
                          </m:sSub>
                          <m:r>
                            <a:rPr kumimoji="0" lang="en-US" sz="1800" b="0" i="1" u="none" strike="noStrike" kern="1200" cap="none" spc="0" normalizeH="0" baseline="0" noProof="0" smtClean="0">
                              <a:ln>
                                <a:noFill/>
                              </a:ln>
                              <a:solidFill>
                                <a:srgbClr val="000000"/>
                              </a:solidFill>
                              <a:effectLst/>
                              <a:uLnTx/>
                              <a:uFillTx/>
                              <a:latin typeface="Cambria Math"/>
                            </a:rPr>
                            <m:t>−</m:t>
                          </m:r>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pPr>
                            <m:e>
                              <m:r>
                                <a:rPr kumimoji="0" lang="en-US" sz="1800" b="0" i="1" u="none" strike="noStrike" kern="1200" cap="none" spc="0" normalizeH="0" baseline="0" noProof="0" smtClean="0">
                                  <a:ln>
                                    <a:noFill/>
                                  </a:ln>
                                  <a:solidFill>
                                    <a:srgbClr val="000000"/>
                                  </a:solidFill>
                                  <a:effectLst/>
                                  <a:uLnTx/>
                                  <a:uFillTx/>
                                  <a:latin typeface="Cambria Math"/>
                                </a:rPr>
                                <m:t>𝛾</m:t>
                              </m:r>
                            </m:e>
                            <m:sup>
                              <m:r>
                                <a:rPr kumimoji="0" lang="en-US" sz="1800" b="0" i="1" u="none" strike="noStrike" kern="1200" cap="none" spc="0" normalizeH="0" baseline="0" noProof="0" smtClean="0">
                                  <a:ln>
                                    <a:noFill/>
                                  </a:ln>
                                  <a:solidFill>
                                    <a:srgbClr val="000000"/>
                                  </a:solidFill>
                                  <a:effectLst/>
                                  <a:uLnTx/>
                                  <a:uFillTx/>
                                  <a:latin typeface="Cambria Math"/>
                                </a:rPr>
                                <m:t>𝜇</m:t>
                              </m:r>
                            </m:sup>
                          </m:sSup>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smtClean="0">
                                  <a:ln>
                                    <a:noFill/>
                                  </a:ln>
                                  <a:solidFill>
                                    <a:srgbClr val="000000"/>
                                  </a:solidFill>
                                  <a:effectLst/>
                                  <a:uLnTx/>
                                  <a:uFillTx/>
                                  <a:latin typeface="Cambria Math"/>
                                </a:rPr>
                                <m:t>𝑞</m:t>
                              </m:r>
                            </m:e>
                            <m:sub>
                              <m:r>
                                <a:rPr kumimoji="0" lang="en-US" sz="1800" b="0" i="1" u="none" strike="noStrike" kern="1200" cap="none" spc="0" normalizeH="0" baseline="0" noProof="0" smtClean="0">
                                  <a:ln>
                                    <a:noFill/>
                                  </a:ln>
                                  <a:solidFill>
                                    <a:srgbClr val="000000"/>
                                  </a:solidFill>
                                  <a:effectLst/>
                                  <a:uLnTx/>
                                  <a:uFillTx/>
                                  <a:latin typeface="Cambria Math"/>
                                </a:rPr>
                                <m:t>𝜇</m:t>
                              </m:r>
                            </m:sub>
                          </m:sSub>
                          <m:sSub>
                            <m:sSub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sSubPr>
                            <m:e>
                              <m:r>
                                <a:rPr kumimoji="0" lang="en-US" sz="1800" b="0" i="1" u="none" strike="noStrike" kern="1200" cap="none" spc="0" normalizeH="0" baseline="0" noProof="0">
                                  <a:ln>
                                    <a:noFill/>
                                  </a:ln>
                                  <a:solidFill>
                                    <a:srgbClr val="000000"/>
                                  </a:solidFill>
                                  <a:effectLst/>
                                  <a:uLnTx/>
                                  <a:uFillTx/>
                                  <a:latin typeface="Cambria Math"/>
                                </a:rPr>
                                <m:t>𝑞</m:t>
                              </m:r>
                            </m:e>
                            <m:sub>
                              <m:r>
                                <a:rPr kumimoji="0" lang="en-US" sz="1800" b="0" i="1" u="none" strike="noStrike" kern="1200" cap="none" spc="0" normalizeH="0" baseline="0" noProof="0">
                                  <a:ln>
                                    <a:noFill/>
                                  </a:ln>
                                  <a:solidFill>
                                    <a:srgbClr val="000000"/>
                                  </a:solidFill>
                                  <a:effectLst/>
                                  <a:uLnTx/>
                                  <a:uFillTx/>
                                  <a:latin typeface="Cambria Math"/>
                                </a:rPr>
                                <m:t>𝜇</m:t>
                              </m:r>
                            </m:sub>
                          </m:sSub>
                          <m:r>
                            <a:rPr kumimoji="0" lang="en-US" sz="1800" b="0" i="1" u="none" strike="noStrike" kern="1200" cap="none" spc="0" normalizeH="0" baseline="0" noProof="0" smtClean="0">
                              <a:ln>
                                <a:noFill/>
                              </a:ln>
                              <a:solidFill>
                                <a:srgbClr val="000000"/>
                              </a:solidFill>
                              <a:effectLst/>
                              <a:uLnTx/>
                              <a:uFillTx/>
                              <a:latin typeface="Cambria Math"/>
                            </a:rPr>
                            <m:t>)</m:t>
                          </m:r>
                        </m:e>
                      </m:d>
                      <m:r>
                        <m:rPr>
                          <m:sty m:val="p"/>
                        </m:rPr>
                        <a:rPr kumimoji="0" lang="en-US" sz="1800" b="0" i="0" u="none" strike="noStrike" kern="1200" cap="none" spc="0" normalizeH="0" baseline="0" noProof="0" smtClean="0">
                          <a:ln>
                            <a:noFill/>
                          </a:ln>
                          <a:solidFill>
                            <a:srgbClr val="000000"/>
                          </a:solidFill>
                          <a:effectLst/>
                          <a:uLnTx/>
                          <a:uFillTx/>
                          <a:latin typeface="Cambria Math"/>
                        </a:rPr>
                        <m:t>Ψ</m:t>
                      </m:r>
                      <m:d>
                        <m:d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rPr>
                          </m:ctrlPr>
                        </m:dPr>
                        <m:e>
                          <m:r>
                            <a:rPr kumimoji="0" lang="en-US" sz="1800" b="0" i="1" u="none" strike="noStrike" kern="1200" cap="none" spc="0" normalizeH="0" baseline="0" noProof="0" smtClean="0">
                              <a:ln>
                                <a:noFill/>
                              </a:ln>
                              <a:solidFill>
                                <a:srgbClr val="000000"/>
                              </a:solidFill>
                              <a:effectLst/>
                              <a:uLnTx/>
                              <a:uFillTx/>
                              <a:latin typeface="Cambria Math"/>
                            </a:rPr>
                            <m:t>𝑝</m:t>
                          </m:r>
                        </m:e>
                      </m:d>
                    </m:oMath>
                  </m:oMathPara>
                </a14:m>
                <a:endParaRPr kumimoji="0" lang="en-US" sz="1800" b="0" i="0" u="none" strike="noStrike" kern="1200" cap="none" spc="0" normalizeH="0" baseline="0" noProof="0" dirty="0">
                  <a:ln>
                    <a:noFill/>
                  </a:ln>
                  <a:solidFill>
                    <a:srgbClr val="000000"/>
                  </a:solidFill>
                  <a:effectLst/>
                  <a:uLnTx/>
                  <a:uFillTx/>
                  <a:latin typeface="Calibri" panose="020F0502020204030204" pitchFamily="34" charset="0"/>
                </a:endParaRPr>
              </a:p>
            </p:txBody>
          </p:sp>
        </mc:Choice>
        <mc:Fallback xmlns="">
          <p:sp>
            <p:nvSpPr>
              <p:cNvPr id="17" name="TextBox 16"/>
              <p:cNvSpPr txBox="1">
                <a:spLocks noRot="1" noChangeAspect="1" noMove="1" noResize="1" noEditPoints="1" noAdjustHandles="1" noChangeArrowheads="1" noChangeShapeType="1" noTextEdit="1"/>
              </p:cNvSpPr>
              <p:nvPr/>
            </p:nvSpPr>
            <p:spPr>
              <a:xfrm>
                <a:off x="516551" y="2272399"/>
                <a:ext cx="8268674" cy="618374"/>
              </a:xfrm>
              <a:prstGeom prst="rect">
                <a:avLst/>
              </a:prstGeom>
              <a:blipFill>
                <a:blip r:embed="rId3"/>
                <a:stretch>
                  <a:fillRect/>
                </a:stretch>
              </a:blipFill>
            </p:spPr>
            <p:txBody>
              <a:bodyPr/>
              <a:lstStyle/>
              <a:p>
                <a:r>
                  <a:rPr lang="en-US">
                    <a:noFill/>
                  </a:rPr>
                  <a:t> </a:t>
                </a:r>
              </a:p>
            </p:txBody>
          </p:sp>
        </mc:Fallback>
      </mc:AlternateContent>
      <p:sp>
        <p:nvSpPr>
          <p:cNvPr id="18" name="TextBox 17"/>
          <p:cNvSpPr txBox="1"/>
          <p:nvPr/>
        </p:nvSpPr>
        <p:spPr>
          <a:xfrm>
            <a:off x="2381926" y="2894670"/>
            <a:ext cx="814390"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D60093"/>
                </a:solidFill>
                <a:effectLst/>
                <a:uLnTx/>
                <a:uFillTx/>
                <a:latin typeface="Calibri" panose="020F0502020204030204" pitchFamily="34" charset="0"/>
              </a:rPr>
              <a:t>charge</a:t>
            </a:r>
          </a:p>
        </p:txBody>
      </p:sp>
      <p:sp>
        <p:nvSpPr>
          <p:cNvPr id="19" name="TextBox 18"/>
          <p:cNvSpPr txBox="1"/>
          <p:nvPr/>
        </p:nvSpPr>
        <p:spPr>
          <a:xfrm>
            <a:off x="2873754" y="1836503"/>
            <a:ext cx="1709507"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8000"/>
                </a:solidFill>
                <a:effectLst/>
                <a:uLnTx/>
                <a:uFillTx/>
                <a:latin typeface="Calibri" panose="020F0502020204030204" pitchFamily="34" charset="0"/>
              </a:rPr>
              <a:t>magnetic-dipole</a:t>
            </a:r>
          </a:p>
        </p:txBody>
      </p:sp>
      <p:sp>
        <p:nvSpPr>
          <p:cNvPr id="20" name="TextBox 19"/>
          <p:cNvSpPr txBox="1"/>
          <p:nvPr/>
        </p:nvSpPr>
        <p:spPr>
          <a:xfrm>
            <a:off x="4312430" y="2890773"/>
            <a:ext cx="1579278"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a:ln>
                  <a:noFill/>
                </a:ln>
                <a:solidFill>
                  <a:srgbClr val="0070C0"/>
                </a:solidFill>
                <a:effectLst/>
                <a:uLnTx/>
                <a:uFillTx/>
                <a:latin typeface="Calibri" panose="020F0502020204030204" pitchFamily="34" charset="0"/>
              </a:rPr>
              <a:t>electric-dipole</a:t>
            </a:r>
          </a:p>
        </p:txBody>
      </p:sp>
      <p:sp>
        <p:nvSpPr>
          <p:cNvPr id="21" name="TextBox 20"/>
          <p:cNvSpPr txBox="1"/>
          <p:nvPr/>
        </p:nvSpPr>
        <p:spPr>
          <a:xfrm>
            <a:off x="5986501" y="1946789"/>
            <a:ext cx="1941044" cy="369332"/>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800" b="0" i="0" u="none" strike="noStrike" kern="1200" cap="none" spc="0" normalizeH="0" baseline="0" noProof="0" dirty="0" err="1">
                <a:ln>
                  <a:solidFill>
                    <a:srgbClr val="D8BEEC"/>
                  </a:solidFill>
                </a:ln>
                <a:solidFill>
                  <a:srgbClr val="0070C0"/>
                </a:solidFill>
                <a:effectLst/>
                <a:uLnTx/>
                <a:uFillTx/>
                <a:latin typeface="Calibri" panose="020F0502020204030204" pitchFamily="34" charset="0"/>
              </a:rPr>
              <a:t>Anapole</a:t>
            </a:r>
            <a:r>
              <a:rPr kumimoji="0" lang="en-US" sz="1800" b="0" i="0" u="none" strike="noStrike" kern="1200" cap="none" spc="0" normalizeH="0" baseline="0" noProof="0" dirty="0">
                <a:ln>
                  <a:solidFill>
                    <a:srgbClr val="D8BEEC"/>
                  </a:solidFill>
                </a:ln>
                <a:solidFill>
                  <a:srgbClr val="0070C0"/>
                </a:solidFill>
                <a:effectLst/>
                <a:uLnTx/>
                <a:uFillTx/>
                <a:latin typeface="Calibri" panose="020F0502020204030204" pitchFamily="34" charset="0"/>
              </a:rPr>
              <a:t> - moment</a:t>
            </a:r>
          </a:p>
        </p:txBody>
      </p:sp>
      <p:sp>
        <p:nvSpPr>
          <p:cNvPr id="6" name="TextBox 5"/>
          <p:cNvSpPr txBox="1"/>
          <p:nvPr/>
        </p:nvSpPr>
        <p:spPr>
          <a:xfrm>
            <a:off x="4897867" y="2411573"/>
            <a:ext cx="65" cy="236988"/>
          </a:xfrm>
          <a:prstGeom prst="rect">
            <a:avLst/>
          </a:prstGeom>
          <a:solidFill>
            <a:schemeClr val="bg1"/>
          </a:solidFill>
        </p:spPr>
        <p:txBody>
          <a:bodyPr wrap="none" lIns="0" tIns="0" rIns="0" bIns="0" rtlCol="0" anchor="t" anchorCtr="0">
            <a:spAutoFit/>
          </a:bodyPr>
          <a:lstStyle/>
          <a:p>
            <a:pPr>
              <a:lnSpc>
                <a:spcPct val="110000"/>
              </a:lnSpc>
              <a:spcBef>
                <a:spcPts val="0"/>
              </a:spcBef>
            </a:pPr>
            <a:endParaRPr lang="en-US" sz="1400" kern="1000" spc="30" dirty="0" err="1">
              <a:solidFill>
                <a:schemeClr val="tx1">
                  <a:lumMod val="85000"/>
                  <a:lumOff val="15000"/>
                </a:schemeClr>
              </a:solidFill>
              <a:latin typeface="+mn-lt"/>
              <a:cs typeface="Franklin Gothic Book"/>
            </a:endParaRPr>
          </a:p>
        </p:txBody>
      </p:sp>
      <mc:AlternateContent xmlns:mc="http://schemas.openxmlformats.org/markup-compatibility/2006" xmlns:a14="http://schemas.microsoft.com/office/drawing/2010/main">
        <mc:Choice Requires="a14">
          <p:sp>
            <p:nvSpPr>
              <p:cNvPr id="4" name="TextBox 3"/>
              <p:cNvSpPr txBox="1"/>
              <p:nvPr/>
            </p:nvSpPr>
            <p:spPr>
              <a:xfrm>
                <a:off x="1114461" y="3459906"/>
                <a:ext cx="6690678" cy="1389932"/>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2400" i="1" kern="1000" spc="30" smtClean="0">
                              <a:solidFill>
                                <a:srgbClr val="000000">
                                  <a:lumMod val="85000"/>
                                  <a:lumOff val="15000"/>
                                </a:srgbClr>
                              </a:solidFill>
                              <a:latin typeface="Cambria Math" panose="02040503050406030204" pitchFamily="18" charset="0"/>
                              <a:cs typeface="Franklin Gothic Book"/>
                            </a:rPr>
                          </m:ctrlPr>
                        </m:sSubPr>
                        <m:e>
                          <m:r>
                            <a:rPr lang="en-US" sz="2400" i="1" kern="1000" spc="30">
                              <a:solidFill>
                                <a:srgbClr val="000000">
                                  <a:lumMod val="85000"/>
                                  <a:lumOff val="15000"/>
                                </a:srgbClr>
                              </a:solidFill>
                              <a:latin typeface="Cambria Math"/>
                              <a:cs typeface="Franklin Gothic Book"/>
                            </a:rPr>
                            <m:t>𝛿</m:t>
                          </m:r>
                          <m:r>
                            <a:rPr lang="en-US" sz="2400" i="1" kern="1000" spc="30">
                              <a:solidFill>
                                <a:srgbClr val="000000">
                                  <a:lumMod val="85000"/>
                                  <a:lumOff val="15000"/>
                                </a:srgbClr>
                              </a:solidFill>
                              <a:latin typeface="Cambria Math"/>
                              <a:cs typeface="Franklin Gothic Book"/>
                            </a:rPr>
                            <m:t>𝐹</m:t>
                          </m:r>
                        </m:e>
                        <m:sub>
                          <m:r>
                            <a:rPr lang="en-US" sz="2400" i="1" kern="1000" spc="30">
                              <a:solidFill>
                                <a:srgbClr val="000000">
                                  <a:lumMod val="85000"/>
                                  <a:lumOff val="15000"/>
                                </a:srgbClr>
                              </a:solidFill>
                              <a:latin typeface="Cambria Math"/>
                              <a:cs typeface="Franklin Gothic Book"/>
                            </a:rPr>
                            <m:t>2</m:t>
                          </m:r>
                        </m:sub>
                      </m:sSub>
                      <m:r>
                        <m:rPr>
                          <m:aln/>
                        </m:rPr>
                        <a:rPr lang="en-US" sz="2400" i="1" kern="1000" spc="30">
                          <a:solidFill>
                            <a:srgbClr val="000000">
                              <a:lumMod val="85000"/>
                              <a:lumOff val="15000"/>
                            </a:srgbClr>
                          </a:solidFill>
                          <a:latin typeface="Cambria Math" panose="02040503050406030204" pitchFamily="18" charset="0"/>
                          <a:cs typeface="Franklin Gothic Book"/>
                        </a:rPr>
                        <m:t>=</m:t>
                      </m:r>
                      <m:sSub>
                        <m:sSubPr>
                          <m:ctrlPr>
                            <a:rPr lang="en-US" sz="2400" i="1" kern="1000" spc="30">
                              <a:solidFill>
                                <a:srgbClr val="000000">
                                  <a:lumMod val="85000"/>
                                  <a:lumOff val="15000"/>
                                </a:srgbClr>
                              </a:solidFill>
                              <a:latin typeface="Cambria Math" panose="02040503050406030204" pitchFamily="18" charset="0"/>
                              <a:cs typeface="Franklin Gothic Book"/>
                            </a:rPr>
                          </m:ctrlPr>
                        </m:sSubPr>
                        <m:e>
                          <m:r>
                            <a:rPr lang="en-US" sz="2400" i="1" kern="1000" spc="30">
                              <a:solidFill>
                                <a:srgbClr val="000000">
                                  <a:lumMod val="85000"/>
                                  <a:lumOff val="15000"/>
                                </a:srgbClr>
                              </a:solidFill>
                              <a:latin typeface="Cambria Math" panose="02040503050406030204" pitchFamily="18" charset="0"/>
                              <a:cs typeface="Franklin Gothic Book"/>
                            </a:rPr>
                            <m:t>𝑎</m:t>
                          </m:r>
                        </m:e>
                        <m:sub>
                          <m:sSub>
                            <m:sSubPr>
                              <m:ctrlPr>
                                <a:rPr lang="en-US" sz="2400" i="1" kern="1000" spc="30">
                                  <a:solidFill>
                                    <a:srgbClr val="000000">
                                      <a:lumMod val="85000"/>
                                      <a:lumOff val="15000"/>
                                    </a:srgbClr>
                                  </a:solidFill>
                                  <a:latin typeface="Cambria Math" panose="02040503050406030204" pitchFamily="18" charset="0"/>
                                  <a:cs typeface="Franklin Gothic Book"/>
                                </a:rPr>
                              </m:ctrlPr>
                            </m:sSubPr>
                            <m:e>
                              <m:r>
                                <a:rPr lang="en-US" sz="2400" i="1" kern="1000" spc="30">
                                  <a:solidFill>
                                    <a:srgbClr val="000000">
                                      <a:lumMod val="85000"/>
                                      <a:lumOff val="15000"/>
                                    </a:srgbClr>
                                  </a:solidFill>
                                  <a:latin typeface="Cambria Math" panose="02040503050406030204" pitchFamily="18" charset="0"/>
                                  <a:cs typeface="Franklin Gothic Book"/>
                                </a:rPr>
                                <m:t>𝑙</m:t>
                              </m:r>
                            </m:e>
                            <m:sub>
                              <m:r>
                                <a:rPr lang="en-US" sz="2400" i="1" kern="1000" spc="30">
                                  <a:solidFill>
                                    <a:srgbClr val="000000">
                                      <a:lumMod val="85000"/>
                                      <a:lumOff val="15000"/>
                                    </a:srgbClr>
                                  </a:solidFill>
                                  <a:latin typeface="Cambria Math" panose="02040503050406030204" pitchFamily="18" charset="0"/>
                                  <a:cs typeface="Franklin Gothic Book"/>
                                </a:rPr>
                                <m:t>𝑖</m:t>
                              </m:r>
                            </m:sub>
                          </m:sSub>
                        </m:sub>
                      </m:sSub>
                      <m:r>
                        <a:rPr lang="en-US" sz="2400" i="1" kern="1000" spc="30">
                          <a:solidFill>
                            <a:srgbClr val="000000">
                              <a:lumMod val="85000"/>
                              <a:lumOff val="15000"/>
                            </a:srgbClr>
                          </a:solidFill>
                          <a:latin typeface="Cambria Math" panose="02040503050406030204" pitchFamily="18" charset="0"/>
                          <a:cs typeface="Franklin Gothic Book"/>
                        </a:rPr>
                        <m:t>=−</m:t>
                      </m:r>
                      <m:f>
                        <m:fPr>
                          <m:ctrlPr>
                            <a:rPr lang="en-US" sz="2400" i="1" kern="1000" spc="30">
                              <a:solidFill>
                                <a:srgbClr val="000000">
                                  <a:lumMod val="85000"/>
                                  <a:lumOff val="15000"/>
                                </a:srgbClr>
                              </a:solidFill>
                              <a:latin typeface="Cambria Math" panose="02040503050406030204" pitchFamily="18" charset="0"/>
                              <a:cs typeface="Franklin Gothic Book"/>
                            </a:rPr>
                          </m:ctrlPr>
                        </m:fPr>
                        <m:num>
                          <m:r>
                            <a:rPr lang="en-US" sz="2400" i="1" kern="1000" spc="30">
                              <a:solidFill>
                                <a:srgbClr val="000000">
                                  <a:lumMod val="85000"/>
                                  <a:lumOff val="15000"/>
                                </a:srgbClr>
                              </a:solidFill>
                              <a:latin typeface="Cambria Math" panose="02040503050406030204" pitchFamily="18" charset="0"/>
                              <a:cs typeface="Franklin Gothic Book"/>
                            </a:rPr>
                            <m:t>2</m:t>
                          </m:r>
                          <m:sSub>
                            <m:sSubPr>
                              <m:ctrlPr>
                                <a:rPr lang="en-US" sz="2400" i="1" kern="1000" spc="30">
                                  <a:solidFill>
                                    <a:srgbClr val="000000">
                                      <a:lumMod val="85000"/>
                                      <a:lumOff val="15000"/>
                                    </a:srgbClr>
                                  </a:solidFill>
                                  <a:latin typeface="Cambria Math" panose="02040503050406030204" pitchFamily="18" charset="0"/>
                                  <a:cs typeface="Franklin Gothic Book"/>
                                </a:rPr>
                              </m:ctrlPr>
                            </m:sSubPr>
                            <m:e>
                              <m:r>
                                <a:rPr lang="en-US" sz="2400" i="1" kern="1000" spc="30">
                                  <a:solidFill>
                                    <a:srgbClr val="000000">
                                      <a:lumMod val="85000"/>
                                      <a:lumOff val="15000"/>
                                    </a:srgbClr>
                                  </a:solidFill>
                                  <a:latin typeface="Cambria Math" panose="02040503050406030204" pitchFamily="18" charset="0"/>
                                  <a:cs typeface="Franklin Gothic Book"/>
                                </a:rPr>
                                <m:t>𝑚</m:t>
                              </m:r>
                            </m:e>
                            <m:sub>
                              <m:sSub>
                                <m:sSubPr>
                                  <m:ctrlPr>
                                    <a:rPr lang="en-US" sz="2400" i="1" kern="1000" spc="30">
                                      <a:solidFill>
                                        <a:srgbClr val="000000">
                                          <a:lumMod val="85000"/>
                                          <a:lumOff val="15000"/>
                                        </a:srgbClr>
                                      </a:solidFill>
                                      <a:latin typeface="Cambria Math" panose="02040503050406030204" pitchFamily="18" charset="0"/>
                                      <a:cs typeface="Franklin Gothic Book"/>
                                    </a:rPr>
                                  </m:ctrlPr>
                                </m:sSubPr>
                                <m:e>
                                  <m:r>
                                    <a:rPr lang="en-US" sz="2400" i="1" kern="1000" spc="30">
                                      <a:solidFill>
                                        <a:srgbClr val="000000">
                                          <a:lumMod val="85000"/>
                                          <a:lumOff val="15000"/>
                                        </a:srgbClr>
                                      </a:solidFill>
                                      <a:latin typeface="Cambria Math" panose="02040503050406030204" pitchFamily="18" charset="0"/>
                                      <a:cs typeface="Franklin Gothic Book"/>
                                    </a:rPr>
                                    <m:t>𝑙</m:t>
                                  </m:r>
                                </m:e>
                                <m:sub>
                                  <m:r>
                                    <a:rPr lang="en-US" sz="2400" i="1" kern="1000" spc="30">
                                      <a:solidFill>
                                        <a:srgbClr val="000000">
                                          <a:lumMod val="85000"/>
                                          <a:lumOff val="15000"/>
                                        </a:srgbClr>
                                      </a:solidFill>
                                      <a:latin typeface="Cambria Math" panose="02040503050406030204" pitchFamily="18" charset="0"/>
                                      <a:cs typeface="Franklin Gothic Book"/>
                                    </a:rPr>
                                    <m:t>𝑖</m:t>
                                  </m:r>
                                </m:sub>
                              </m:sSub>
                            </m:sub>
                          </m:sSub>
                        </m:num>
                        <m:den>
                          <m:r>
                            <a:rPr lang="en-US" sz="2400" i="1" kern="1000" spc="30">
                              <a:solidFill>
                                <a:srgbClr val="000000">
                                  <a:lumMod val="85000"/>
                                  <a:lumOff val="15000"/>
                                </a:srgbClr>
                              </a:solidFill>
                              <a:latin typeface="Cambria Math" panose="02040503050406030204" pitchFamily="18" charset="0"/>
                              <a:cs typeface="Franklin Gothic Book"/>
                            </a:rPr>
                            <m:t>𝑒</m:t>
                          </m:r>
                        </m:den>
                      </m:f>
                      <m:d>
                        <m:dPr>
                          <m:ctrlPr>
                            <a:rPr lang="en-US" sz="2400" i="1" kern="1000" spc="30">
                              <a:solidFill>
                                <a:srgbClr val="000000">
                                  <a:lumMod val="85000"/>
                                  <a:lumOff val="15000"/>
                                </a:srgbClr>
                              </a:solidFill>
                              <a:latin typeface="Cambria Math" panose="02040503050406030204" pitchFamily="18" charset="0"/>
                            </a:rPr>
                          </m:ctrlPr>
                        </m:dPr>
                        <m:e>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p>
                          </m:sSubSup>
                          <m:r>
                            <a:rPr lang="en-US" sz="2400" i="1" kern="1000" spc="30">
                              <a:solidFill>
                                <a:srgbClr val="000000">
                                  <a:lumMod val="85000"/>
                                  <a:lumOff val="15000"/>
                                </a:srgbClr>
                              </a:solidFill>
                              <a:latin typeface="Cambria Math" panose="02040503050406030204" pitchFamily="18" charset="0"/>
                            </a:rPr>
                            <m:t>+</m:t>
                          </m:r>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r>
                                <a:rPr lang="en-US" sz="2400" i="1" kern="1000" spc="30">
                                  <a:solidFill>
                                    <a:srgbClr val="000000">
                                      <a:lumMod val="85000"/>
                                      <a:lumOff val="15000"/>
                                    </a:srgbClr>
                                  </a:solidFill>
                                  <a:latin typeface="Cambria Math" panose="02040503050406030204" pitchFamily="18" charset="0"/>
                                </a:rPr>
                                <m:t>∗</m:t>
                              </m:r>
                            </m:sup>
                          </m:sSubSup>
                        </m:e>
                      </m:d>
                      <m:r>
                        <a:rPr lang="en-US" sz="2400" i="1" kern="1000" spc="30">
                          <a:solidFill>
                            <a:srgbClr val="000000">
                              <a:lumMod val="85000"/>
                              <a:lumOff val="15000"/>
                            </a:srgbClr>
                          </a:solidFill>
                          <a:latin typeface="Cambria Math" panose="02040503050406030204" pitchFamily="18" charset="0"/>
                        </a:rPr>
                        <m:t>=−</m:t>
                      </m:r>
                      <m:f>
                        <m:fPr>
                          <m:ctrlPr>
                            <a:rPr lang="en-US" sz="2400" i="1" kern="1000" spc="30">
                              <a:solidFill>
                                <a:srgbClr val="000000">
                                  <a:lumMod val="85000"/>
                                  <a:lumOff val="15000"/>
                                </a:srgbClr>
                              </a:solidFill>
                              <a:latin typeface="Cambria Math" panose="02040503050406030204" pitchFamily="18" charset="0"/>
                            </a:rPr>
                          </m:ctrlPr>
                        </m:fPr>
                        <m:num>
                          <m:r>
                            <a:rPr lang="en-US" sz="2400" i="1" kern="1000" spc="30">
                              <a:solidFill>
                                <a:srgbClr val="000000">
                                  <a:lumMod val="85000"/>
                                  <a:lumOff val="15000"/>
                                </a:srgbClr>
                              </a:solidFill>
                              <a:latin typeface="Cambria Math" panose="02040503050406030204" pitchFamily="18" charset="0"/>
                            </a:rPr>
                            <m:t>4</m:t>
                          </m:r>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𝑚</m:t>
                              </m:r>
                            </m:e>
                            <m: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b>
                          </m:sSub>
                        </m:num>
                        <m:den>
                          <m:r>
                            <a:rPr lang="en-US" sz="2400" i="1" kern="1000" spc="30">
                              <a:solidFill>
                                <a:srgbClr val="000000">
                                  <a:lumMod val="85000"/>
                                  <a:lumOff val="15000"/>
                                </a:srgbClr>
                              </a:solidFill>
                              <a:latin typeface="Cambria Math" panose="02040503050406030204" pitchFamily="18" charset="0"/>
                            </a:rPr>
                            <m:t>𝑒</m:t>
                          </m:r>
                        </m:den>
                      </m:f>
                      <m:r>
                        <m:rPr>
                          <m:sty m:val="p"/>
                        </m:rPr>
                        <a:rPr lang="en-US" sz="2400" kern="1000" spc="30">
                          <a:solidFill>
                            <a:srgbClr val="000000">
                              <a:lumMod val="85000"/>
                              <a:lumOff val="15000"/>
                            </a:srgbClr>
                          </a:solidFill>
                          <a:latin typeface="Cambria Math" panose="02040503050406030204" pitchFamily="18" charset="0"/>
                        </a:rPr>
                        <m:t>Re</m:t>
                      </m:r>
                      <m:r>
                        <a:rPr lang="en-US" sz="2400" b="0" i="1" kern="1000" spc="30" smtClean="0">
                          <a:solidFill>
                            <a:srgbClr val="000000">
                              <a:lumMod val="85000"/>
                              <a:lumOff val="15000"/>
                            </a:srgbClr>
                          </a:solidFill>
                          <a:latin typeface="Cambria Math" panose="02040503050406030204" pitchFamily="18" charset="0"/>
                        </a:rPr>
                        <m:t> </m:t>
                      </m:r>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p>
                      </m:sSubSup>
                    </m:oMath>
                    <m:oMath xmlns:m="http://schemas.openxmlformats.org/officeDocument/2006/math">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𝐹</m:t>
                          </m:r>
                        </m:e>
                        <m:sub>
                          <m:r>
                            <a:rPr lang="en-US" sz="2400" i="1" kern="1000" spc="30">
                              <a:solidFill>
                                <a:srgbClr val="000000">
                                  <a:lumMod val="85000"/>
                                  <a:lumOff val="15000"/>
                                </a:srgbClr>
                              </a:solidFill>
                              <a:latin typeface="Cambria Math" panose="02040503050406030204" pitchFamily="18" charset="0"/>
                            </a:rPr>
                            <m:t>3</m:t>
                          </m:r>
                        </m:sub>
                      </m:sSub>
                      <m:r>
                        <m:rPr>
                          <m:aln/>
                        </m:rPr>
                        <a:rPr lang="en-US" sz="2400" i="1" kern="1000" spc="30">
                          <a:solidFill>
                            <a:srgbClr val="000000">
                              <a:lumMod val="85000"/>
                              <a:lumOff val="15000"/>
                            </a:srgbClr>
                          </a:solidFill>
                          <a:latin typeface="Cambria Math" panose="02040503050406030204" pitchFamily="18" charset="0"/>
                        </a:rPr>
                        <m:t>=</m:t>
                      </m:r>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𝑑</m:t>
                          </m:r>
                        </m:e>
                        <m: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b>
                      </m:sSub>
                      <m:r>
                        <a:rPr lang="en-US" sz="2400" kern="1000" spc="30">
                          <a:solidFill>
                            <a:srgbClr val="000000">
                              <a:lumMod val="85000"/>
                              <a:lumOff val="15000"/>
                            </a:srgbClr>
                          </a:solidFill>
                          <a:latin typeface="Cambria Math" panose="02040503050406030204" pitchFamily="18" charset="0"/>
                        </a:rPr>
                        <m:t>=</m:t>
                      </m:r>
                      <m:r>
                        <a:rPr lang="en-US" sz="2400" i="1" kern="1000" spc="30">
                          <a:solidFill>
                            <a:srgbClr val="000000">
                              <a:lumMod val="85000"/>
                              <a:lumOff val="15000"/>
                            </a:srgbClr>
                          </a:solidFill>
                          <a:latin typeface="Cambria Math" panose="02040503050406030204" pitchFamily="18" charset="0"/>
                        </a:rPr>
                        <m:t>𝑖</m:t>
                      </m:r>
                      <m:d>
                        <m:dPr>
                          <m:ctrlPr>
                            <a:rPr lang="en-US" sz="2400" i="1" kern="1000" spc="30">
                              <a:solidFill>
                                <a:srgbClr val="000000">
                                  <a:lumMod val="85000"/>
                                  <a:lumOff val="15000"/>
                                </a:srgbClr>
                              </a:solidFill>
                              <a:latin typeface="Cambria Math" panose="02040503050406030204" pitchFamily="18" charset="0"/>
                            </a:rPr>
                          </m:ctrlPr>
                        </m:dPr>
                        <m:e>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p>
                          </m:sSubSup>
                          <m:r>
                            <a:rPr lang="en-US" sz="2400" i="1" kern="1000" spc="30">
                              <a:solidFill>
                                <a:srgbClr val="000000">
                                  <a:lumMod val="85000"/>
                                  <a:lumOff val="15000"/>
                                </a:srgbClr>
                              </a:solidFill>
                              <a:latin typeface="Cambria Math" panose="02040503050406030204" pitchFamily="18" charset="0"/>
                            </a:rPr>
                            <m:t>−</m:t>
                          </m:r>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r>
                                <a:rPr lang="en-US" sz="2400" i="1" kern="1000" spc="30">
                                  <a:solidFill>
                                    <a:srgbClr val="000000">
                                      <a:lumMod val="85000"/>
                                      <a:lumOff val="15000"/>
                                    </a:srgbClr>
                                  </a:solidFill>
                                  <a:latin typeface="Cambria Math" panose="02040503050406030204" pitchFamily="18" charset="0"/>
                                </a:rPr>
                                <m:t>∗</m:t>
                              </m:r>
                            </m:sup>
                          </m:sSubSup>
                        </m:e>
                      </m:d>
                      <m:r>
                        <a:rPr lang="en-US" sz="2400" i="1" kern="1000" spc="30">
                          <a:solidFill>
                            <a:srgbClr val="000000">
                              <a:lumMod val="85000"/>
                              <a:lumOff val="15000"/>
                            </a:srgbClr>
                          </a:solidFill>
                          <a:latin typeface="Cambria Math" panose="02040503050406030204" pitchFamily="18" charset="0"/>
                        </a:rPr>
                        <m:t>=−</m:t>
                      </m:r>
                      <m:r>
                        <a:rPr lang="en-US" sz="2400" i="1" kern="1000" spc="30">
                          <a:solidFill>
                            <a:srgbClr val="000000">
                              <a:lumMod val="85000"/>
                              <a:lumOff val="15000"/>
                            </a:srgbClr>
                          </a:solidFill>
                          <a:latin typeface="Cambria Math" panose="02040503050406030204" pitchFamily="18" charset="0"/>
                        </a:rPr>
                        <m:t>2</m:t>
                      </m:r>
                      <m:r>
                        <m:rPr>
                          <m:sty m:val="p"/>
                        </m:rPr>
                        <a:rPr lang="en-US" sz="2400" kern="1000" spc="30">
                          <a:solidFill>
                            <a:srgbClr val="000000">
                              <a:lumMod val="85000"/>
                              <a:lumOff val="15000"/>
                            </a:srgbClr>
                          </a:solidFill>
                          <a:latin typeface="Cambria Math" panose="02040503050406030204" pitchFamily="18" charset="0"/>
                        </a:rPr>
                        <m:t>Im</m:t>
                      </m:r>
                      <m:sSubSup>
                        <m:sSubSupPr>
                          <m:ctrlPr>
                            <a:rPr lang="en-US" sz="2400" i="1" kern="1000" spc="30">
                              <a:solidFill>
                                <a:srgbClr val="000000">
                                  <a:lumMod val="85000"/>
                                  <a:lumOff val="15000"/>
                                </a:srgbClr>
                              </a:solidFill>
                              <a:latin typeface="Cambria Math" panose="02040503050406030204" pitchFamily="18" charset="0"/>
                            </a:rPr>
                          </m:ctrlPr>
                        </m:sSubSupPr>
                        <m:e>
                          <m:r>
                            <a:rPr lang="en-US" sz="2400" b="0" i="1" kern="1000" spc="30" smtClean="0">
                              <a:solidFill>
                                <a:srgbClr val="000000">
                                  <a:lumMod val="85000"/>
                                  <a:lumOff val="15000"/>
                                </a:srgbClr>
                              </a:solidFill>
                              <a:latin typeface="Cambria Math" panose="02040503050406030204" pitchFamily="18" charset="0"/>
                            </a:rPr>
                            <m:t> </m:t>
                          </m:r>
                          <m:r>
                            <a:rPr lang="en-US" sz="2400" i="1" kern="1000" spc="30">
                              <a:solidFill>
                                <a:srgbClr val="000000">
                                  <a:lumMod val="85000"/>
                                  <a:lumOff val="15000"/>
                                </a:srgbClr>
                              </a:solidFill>
                              <a:latin typeface="Cambria Math" panose="02040503050406030204" pitchFamily="18" charset="0"/>
                            </a:rPr>
                            <m:t>𝑐</m:t>
                          </m:r>
                        </m:e>
                        <m:sub>
                          <m:r>
                            <a:rPr lang="en-US" sz="2400" i="1" kern="1000" spc="30">
                              <a:solidFill>
                                <a:srgbClr val="000000">
                                  <a:lumMod val="85000"/>
                                  <a:lumOff val="15000"/>
                                </a:srgbClr>
                              </a:solidFill>
                              <a:latin typeface="Cambria Math" panose="02040503050406030204" pitchFamily="18" charset="0"/>
                            </a:rPr>
                            <m:t>𝑅</m:t>
                          </m:r>
                        </m:sub>
                        <m:sup>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Sub>
                            <m:sSubPr>
                              <m:ctrlPr>
                                <a:rPr lang="en-US" sz="2400" i="1" kern="1000" spc="30">
                                  <a:solidFill>
                                    <a:srgbClr val="000000">
                                      <a:lumMod val="85000"/>
                                      <a:lumOff val="15000"/>
                                    </a:srgbClr>
                                  </a:solidFill>
                                  <a:latin typeface="Cambria Math" panose="02040503050406030204" pitchFamily="18" charset="0"/>
                                </a:rPr>
                              </m:ctrlPr>
                            </m:sSubPr>
                            <m:e>
                              <m:r>
                                <a:rPr lang="en-US" sz="2400" i="1" kern="1000" spc="30">
                                  <a:solidFill>
                                    <a:srgbClr val="000000">
                                      <a:lumMod val="85000"/>
                                      <a:lumOff val="15000"/>
                                    </a:srgbClr>
                                  </a:solidFill>
                                  <a:latin typeface="Cambria Math" panose="02040503050406030204" pitchFamily="18" charset="0"/>
                                </a:rPr>
                                <m:t>𝑙</m:t>
                              </m:r>
                            </m:e>
                            <m:sub>
                              <m:r>
                                <a:rPr lang="en-US" sz="2400" i="1" kern="1000" spc="30">
                                  <a:solidFill>
                                    <a:srgbClr val="000000">
                                      <a:lumMod val="85000"/>
                                      <a:lumOff val="15000"/>
                                    </a:srgbClr>
                                  </a:solidFill>
                                  <a:latin typeface="Cambria Math" panose="02040503050406030204" pitchFamily="18" charset="0"/>
                                </a:rPr>
                                <m:t>𝑖</m:t>
                              </m:r>
                            </m:sub>
                          </m:sSub>
                        </m:sup>
                      </m:sSubSup>
                    </m:oMath>
                  </m:oMathPara>
                </a14:m>
                <a:endParaRPr lang="en-US" sz="2400" kern="1000" spc="30" dirty="0" err="1">
                  <a:solidFill>
                    <a:schemeClr val="tx1">
                      <a:lumMod val="85000"/>
                      <a:lumOff val="15000"/>
                    </a:schemeClr>
                  </a:solidFill>
                  <a:latin typeface="+mn-lt"/>
                  <a:cs typeface="Franklin Gothic Book"/>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114461" y="3459906"/>
                <a:ext cx="6690678" cy="1389932"/>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657800" y="951983"/>
                <a:ext cx="4179927" cy="554254"/>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ℋ</m:t>
                          </m:r>
                        </m:e>
                        <m:sub>
                          <m:r>
                            <m:rPr>
                              <m:sty m:val="p"/>
                            </m:rPr>
                            <a:rPr lang="en-US" sz="2400" b="0" i="0" kern="1000" spc="30" smtClean="0">
                              <a:solidFill>
                                <a:schemeClr val="tx1">
                                  <a:lumMod val="85000"/>
                                  <a:lumOff val="15000"/>
                                </a:schemeClr>
                              </a:solidFill>
                              <a:latin typeface="Cambria Math" panose="02040503050406030204" pitchFamily="18" charset="0"/>
                              <a:cs typeface="Franklin Gothic Book"/>
                            </a:rPr>
                            <m:t>eff</m:t>
                          </m:r>
                        </m:sub>
                      </m:sSub>
                      <m:r>
                        <a:rPr lang="en-US" sz="2400" b="0" i="1" kern="1000" spc="30" smtClean="0">
                          <a:solidFill>
                            <a:schemeClr val="tx1">
                              <a:lumMod val="85000"/>
                              <a:lumOff val="15000"/>
                            </a:schemeClr>
                          </a:solidFill>
                          <a:latin typeface="Cambria Math" panose="02040503050406030204" pitchFamily="18" charset="0"/>
                          <a:cs typeface="Franklin Gothic Book"/>
                        </a:rPr>
                        <m:t>=</m:t>
                      </m:r>
                      <m:sSubSup>
                        <m:sSubSupPr>
                          <m:ctrlPr>
                            <a:rPr lang="en-US" sz="2400" b="0" i="1" kern="1000" spc="30" smtClean="0">
                              <a:solidFill>
                                <a:schemeClr val="tx1">
                                  <a:lumMod val="85000"/>
                                  <a:lumOff val="15000"/>
                                </a:schemeClr>
                              </a:solidFill>
                              <a:latin typeface="Cambria Math" panose="02040503050406030204" pitchFamily="18" charset="0"/>
                              <a:cs typeface="Franklin Gothic Book"/>
                            </a:rPr>
                          </m:ctrlPr>
                        </m:sSubSupPr>
                        <m:e>
                          <m:r>
                            <a:rPr lang="en-US" sz="2400" b="0" i="1" kern="1000" spc="30" smtClean="0">
                              <a:solidFill>
                                <a:schemeClr val="tx1">
                                  <a:lumMod val="85000"/>
                                  <a:lumOff val="15000"/>
                                </a:schemeClr>
                              </a:solidFill>
                              <a:latin typeface="Cambria Math" panose="02040503050406030204" pitchFamily="18" charset="0"/>
                              <a:cs typeface="Franklin Gothic Book"/>
                            </a:rPr>
                            <m:t>𝑐</m:t>
                          </m:r>
                        </m:e>
                        <m:sub>
                          <m:r>
                            <a:rPr lang="en-US" sz="2400" b="0" i="1" kern="1000" spc="30" smtClean="0">
                              <a:solidFill>
                                <a:schemeClr val="tx1">
                                  <a:lumMod val="85000"/>
                                  <a:lumOff val="15000"/>
                                </a:schemeClr>
                              </a:solidFill>
                              <a:latin typeface="Cambria Math" panose="02040503050406030204" pitchFamily="18" charset="0"/>
                              <a:cs typeface="Franklin Gothic Book"/>
                            </a:rPr>
                            <m:t>𝑅</m:t>
                          </m:r>
                        </m:sub>
                        <m:sup>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cs typeface="Franklin Gothic Book"/>
                                </a:rPr>
                                <m:t>𝑙</m:t>
                              </m:r>
                            </m:e>
                            <m:sub>
                              <m:r>
                                <a:rPr lang="en-US" sz="2400" b="0" i="1" kern="1000" spc="30" smtClean="0">
                                  <a:solidFill>
                                    <a:schemeClr val="tx1">
                                      <a:lumMod val="85000"/>
                                      <a:lumOff val="15000"/>
                                    </a:schemeClr>
                                  </a:solidFill>
                                  <a:latin typeface="Cambria Math" panose="02040503050406030204" pitchFamily="18" charset="0"/>
                                  <a:cs typeface="Franklin Gothic Book"/>
                                </a:rPr>
                                <m:t>𝑓</m:t>
                              </m:r>
                            </m:sub>
                          </m:sSub>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cs typeface="Franklin Gothic Book"/>
                                </a:rPr>
                                <m:t>𝑙</m:t>
                              </m:r>
                            </m:e>
                            <m:sub>
                              <m:r>
                                <a:rPr lang="en-US" sz="2400" b="0" i="1" kern="1000" spc="30" smtClean="0">
                                  <a:solidFill>
                                    <a:schemeClr val="tx1">
                                      <a:lumMod val="85000"/>
                                      <a:lumOff val="15000"/>
                                    </a:schemeClr>
                                  </a:solidFill>
                                  <a:latin typeface="Cambria Math" panose="02040503050406030204" pitchFamily="18" charset="0"/>
                                  <a:cs typeface="Franklin Gothic Book"/>
                                </a:rPr>
                                <m:t>𝑖</m:t>
                              </m:r>
                            </m:sub>
                          </m:sSub>
                        </m:sup>
                      </m:sSubSup>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2400" b="0" i="1" kern="1000" spc="30" smtClean="0">
                                  <a:solidFill>
                                    <a:schemeClr val="tx1">
                                      <a:lumMod val="85000"/>
                                      <a:lumOff val="15000"/>
                                    </a:schemeClr>
                                  </a:solidFill>
                                  <a:latin typeface="Cambria Math" panose="02040503050406030204" pitchFamily="18" charset="0"/>
                                  <a:cs typeface="Franklin Gothic Book"/>
                                </a:rPr>
                              </m:ctrlPr>
                            </m:accPr>
                            <m:e>
                              <m:r>
                                <a:rPr lang="en-US" sz="2400" b="0" i="1" kern="1000" spc="30" smtClean="0">
                                  <a:solidFill>
                                    <a:schemeClr val="tx1">
                                      <a:lumMod val="85000"/>
                                      <a:lumOff val="15000"/>
                                    </a:schemeClr>
                                  </a:solidFill>
                                  <a:latin typeface="Cambria Math" panose="02040503050406030204" pitchFamily="18" charset="0"/>
                                  <a:cs typeface="Franklin Gothic Book"/>
                                </a:rPr>
                                <m:t>𝑙</m:t>
                              </m:r>
                            </m:e>
                          </m:acc>
                        </m:e>
                        <m:sub>
                          <m:r>
                            <a:rPr lang="en-US" sz="2400" b="0" i="1" kern="1000" spc="30" smtClean="0">
                              <a:solidFill>
                                <a:schemeClr val="tx1">
                                  <a:lumMod val="85000"/>
                                  <a:lumOff val="15000"/>
                                </a:schemeClr>
                              </a:solidFill>
                              <a:latin typeface="Cambria Math" panose="02040503050406030204" pitchFamily="18" charset="0"/>
                              <a:cs typeface="Franklin Gothic Book"/>
                            </a:rPr>
                            <m:t>𝑓</m:t>
                          </m:r>
                        </m:sub>
                      </m:sSub>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cs typeface="Franklin Gothic Book"/>
                            </a:rPr>
                            <m:t>𝜎</m:t>
                          </m:r>
                        </m:e>
                        <m:sub>
                          <m:r>
                            <a:rPr lang="en-US" sz="2400" b="0" i="1" kern="1000" spc="30" smtClean="0">
                              <a:solidFill>
                                <a:schemeClr val="tx1">
                                  <a:lumMod val="85000"/>
                                  <a:lumOff val="15000"/>
                                </a:schemeClr>
                              </a:solidFill>
                              <a:latin typeface="Cambria Math" panose="02040503050406030204" pitchFamily="18" charset="0"/>
                              <a:cs typeface="Franklin Gothic Book"/>
                            </a:rPr>
                            <m:t>𝜇𝜈</m:t>
                          </m:r>
                        </m:sub>
                      </m:sSub>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cs typeface="Franklin Gothic Book"/>
                            </a:rPr>
                            <m:t>𝑃</m:t>
                          </m:r>
                        </m:e>
                        <m:sub>
                          <m:r>
                            <a:rPr lang="en-US" sz="2400" b="0" i="1" kern="1000" spc="30" smtClean="0">
                              <a:solidFill>
                                <a:schemeClr val="tx1">
                                  <a:lumMod val="85000"/>
                                  <a:lumOff val="15000"/>
                                </a:schemeClr>
                              </a:solidFill>
                              <a:latin typeface="Cambria Math" panose="02040503050406030204" pitchFamily="18" charset="0"/>
                              <a:cs typeface="Franklin Gothic Book"/>
                            </a:rPr>
                            <m:t>𝑅</m:t>
                          </m:r>
                        </m:sub>
                      </m:sSub>
                      <m:sSub>
                        <m:sSubPr>
                          <m:ctrlPr>
                            <a:rPr lang="en-US" sz="2400" b="0" i="1" kern="1000" spc="30" smtClean="0">
                              <a:solidFill>
                                <a:schemeClr val="tx1">
                                  <a:lumMod val="85000"/>
                                  <a:lumOff val="15000"/>
                                </a:schemeClr>
                              </a:solidFill>
                              <a:latin typeface="Cambria Math" panose="02040503050406030204" pitchFamily="18" charset="0"/>
                              <a:cs typeface="Franklin Gothic Book"/>
                            </a:rPr>
                          </m:ctrlPr>
                        </m:sSubPr>
                        <m:e>
                          <m:r>
                            <a:rPr lang="en-US" sz="2400" b="0" i="1" kern="1000" spc="30" smtClean="0">
                              <a:solidFill>
                                <a:schemeClr val="tx1">
                                  <a:lumMod val="85000"/>
                                  <a:lumOff val="15000"/>
                                </a:schemeClr>
                              </a:solidFill>
                              <a:latin typeface="Cambria Math" panose="02040503050406030204" pitchFamily="18" charset="0"/>
                              <a:cs typeface="Franklin Gothic Book"/>
                            </a:rPr>
                            <m:t>𝑙</m:t>
                          </m:r>
                        </m:e>
                        <m:sub>
                          <m:r>
                            <a:rPr lang="en-US" sz="2400" b="0" i="1" kern="1000" spc="30" smtClean="0">
                              <a:solidFill>
                                <a:schemeClr val="tx1">
                                  <a:lumMod val="85000"/>
                                  <a:lumOff val="15000"/>
                                </a:schemeClr>
                              </a:solidFill>
                              <a:latin typeface="Cambria Math" panose="02040503050406030204" pitchFamily="18" charset="0"/>
                              <a:cs typeface="Franklin Gothic Book"/>
                            </a:rPr>
                            <m:t>𝑖</m:t>
                          </m:r>
                        </m:sub>
                      </m:sSub>
                      <m:sSup>
                        <m:sSupPr>
                          <m:ctrlPr>
                            <a:rPr lang="en-US" sz="2400" b="0" i="1" kern="1000" spc="30" smtClean="0">
                              <a:solidFill>
                                <a:schemeClr val="tx1">
                                  <a:lumMod val="85000"/>
                                  <a:lumOff val="15000"/>
                                </a:schemeClr>
                              </a:solidFill>
                              <a:latin typeface="Cambria Math" panose="02040503050406030204" pitchFamily="18" charset="0"/>
                              <a:cs typeface="Franklin Gothic Book"/>
                            </a:rPr>
                          </m:ctrlPr>
                        </m:sSupPr>
                        <m:e>
                          <m:r>
                            <a:rPr lang="en-US" sz="2400" b="0" i="1" kern="1000" spc="30" smtClean="0">
                              <a:solidFill>
                                <a:schemeClr val="tx1">
                                  <a:lumMod val="85000"/>
                                  <a:lumOff val="15000"/>
                                </a:schemeClr>
                              </a:solidFill>
                              <a:latin typeface="Cambria Math" panose="02040503050406030204" pitchFamily="18" charset="0"/>
                              <a:cs typeface="Franklin Gothic Book"/>
                            </a:rPr>
                            <m:t>𝐹</m:t>
                          </m:r>
                        </m:e>
                        <m:sup>
                          <m:r>
                            <a:rPr lang="en-US" sz="2400" b="0" i="1" kern="1000" spc="30" smtClean="0">
                              <a:solidFill>
                                <a:schemeClr val="tx1">
                                  <a:lumMod val="85000"/>
                                  <a:lumOff val="15000"/>
                                </a:schemeClr>
                              </a:solidFill>
                              <a:latin typeface="Cambria Math" panose="02040503050406030204" pitchFamily="18" charset="0"/>
                              <a:cs typeface="Franklin Gothic Book"/>
                            </a:rPr>
                            <m:t>𝜇𝜈</m:t>
                          </m:r>
                        </m:sup>
                      </m:sSup>
                      <m:r>
                        <a:rPr lang="en-US" sz="2400" b="0" i="1" kern="1000" spc="30" smtClean="0">
                          <a:solidFill>
                            <a:schemeClr val="tx1">
                              <a:lumMod val="85000"/>
                              <a:lumOff val="15000"/>
                            </a:schemeClr>
                          </a:solidFill>
                          <a:latin typeface="Cambria Math" panose="02040503050406030204" pitchFamily="18" charset="0"/>
                          <a:cs typeface="Franklin Gothic Book"/>
                        </a:rPr>
                        <m:t>+</m:t>
                      </m:r>
                      <m:r>
                        <m:rPr>
                          <m:sty m:val="p"/>
                        </m:rPr>
                        <a:rPr lang="en-US" sz="2400" b="0" i="0" kern="1000" spc="30" smtClean="0">
                          <a:solidFill>
                            <a:schemeClr val="tx1">
                              <a:lumMod val="85000"/>
                              <a:lumOff val="15000"/>
                            </a:schemeClr>
                          </a:solidFill>
                          <a:latin typeface="Cambria Math" panose="02040503050406030204" pitchFamily="18" charset="0"/>
                          <a:cs typeface="Franklin Gothic Book"/>
                        </a:rPr>
                        <m:t>h</m:t>
                      </m:r>
                      <m:r>
                        <a:rPr lang="en-US" sz="2400" b="0" i="0" kern="1000" spc="30" smtClean="0">
                          <a:solidFill>
                            <a:schemeClr val="tx1">
                              <a:lumMod val="85000"/>
                              <a:lumOff val="15000"/>
                            </a:schemeClr>
                          </a:solidFill>
                          <a:latin typeface="Cambria Math" panose="02040503050406030204" pitchFamily="18" charset="0"/>
                          <a:cs typeface="Franklin Gothic Book"/>
                        </a:rPr>
                        <m:t>.</m:t>
                      </m:r>
                      <m:r>
                        <m:rPr>
                          <m:sty m:val="p"/>
                        </m:rPr>
                        <a:rPr lang="en-US" sz="2400" b="0" i="0" kern="1000" spc="30" smtClean="0">
                          <a:solidFill>
                            <a:schemeClr val="tx1">
                              <a:lumMod val="85000"/>
                              <a:lumOff val="15000"/>
                            </a:schemeClr>
                          </a:solidFill>
                          <a:latin typeface="Cambria Math" panose="02040503050406030204" pitchFamily="18" charset="0"/>
                          <a:cs typeface="Franklin Gothic Book"/>
                        </a:rPr>
                        <m:t>c</m:t>
                      </m:r>
                      <m:r>
                        <a:rPr lang="en-US" sz="2400" b="0" i="0" kern="1000" spc="30" smtClean="0">
                          <a:solidFill>
                            <a:schemeClr val="tx1">
                              <a:lumMod val="85000"/>
                              <a:lumOff val="15000"/>
                            </a:schemeClr>
                          </a:solidFill>
                          <a:latin typeface="Cambria Math" panose="02040503050406030204" pitchFamily="18" charset="0"/>
                          <a:cs typeface="Franklin Gothic Book"/>
                        </a:rPr>
                        <m:t>.</m:t>
                      </m:r>
                    </m:oMath>
                  </m:oMathPara>
                </a14:m>
                <a:endParaRPr lang="en-US" sz="2000" kern="1000" spc="30" dirty="0" err="1">
                  <a:solidFill>
                    <a:schemeClr val="tx1">
                      <a:lumMod val="85000"/>
                      <a:lumOff val="15000"/>
                    </a:schemeClr>
                  </a:solidFill>
                  <a:latin typeface="+mn-lt"/>
                  <a:cs typeface="Franklin Gothic Book"/>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657800" y="951983"/>
                <a:ext cx="4179927" cy="554254"/>
              </a:xfrm>
              <a:prstGeom prst="rect">
                <a:avLst/>
              </a:prstGeom>
              <a:blipFill>
                <a:blip r:embed="rId5"/>
                <a:stretch>
                  <a:fillRect/>
                </a:stretch>
              </a:blipFill>
            </p:spPr>
            <p:txBody>
              <a:bodyPr/>
              <a:lstStyle/>
              <a:p>
                <a:r>
                  <a:rPr lang="en-US">
                    <a:noFill/>
                  </a:rPr>
                  <a:t> </a:t>
                </a:r>
              </a:p>
            </p:txBody>
          </p:sp>
        </mc:Fallback>
      </mc:AlternateContent>
      <p:grpSp>
        <p:nvGrpSpPr>
          <p:cNvPr id="5" name="Group 4"/>
          <p:cNvGrpSpPr/>
          <p:nvPr/>
        </p:nvGrpSpPr>
        <p:grpSpPr>
          <a:xfrm>
            <a:off x="171861" y="715560"/>
            <a:ext cx="1548682" cy="1507192"/>
            <a:chOff x="171861" y="715560"/>
            <a:chExt cx="1548682" cy="1507192"/>
          </a:xfrm>
        </p:grpSpPr>
        <p:pic>
          <p:nvPicPr>
            <p:cNvPr id="15" name="Picture 14"/>
            <p:cNvPicPr>
              <a:picLocks noChangeAspect="1"/>
            </p:cNvPicPr>
            <p:nvPr/>
          </p:nvPicPr>
          <p:blipFill>
            <a:blip r:embed="rId6"/>
            <a:stretch>
              <a:fillRect/>
            </a:stretch>
          </p:blipFill>
          <p:spPr>
            <a:xfrm>
              <a:off x="171861" y="715560"/>
              <a:ext cx="1485964" cy="1507192"/>
            </a:xfrm>
            <a:prstGeom prst="rect">
              <a:avLst/>
            </a:prstGeom>
          </p:spPr>
        </p:pic>
        <mc:AlternateContent xmlns:mc="http://schemas.openxmlformats.org/markup-compatibility/2006" xmlns:a14="http://schemas.microsoft.com/office/drawing/2010/main">
          <mc:Choice Requires="a14">
            <p:sp>
              <p:nvSpPr>
                <p:cNvPr id="8" name="Rectangle 7"/>
                <p:cNvSpPr/>
                <p:nvPr/>
              </p:nvSpPr>
              <p:spPr>
                <a:xfrm>
                  <a:off x="416958" y="1762123"/>
                  <a:ext cx="402225"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i="1" kern="1000" spc="30">
                                <a:solidFill>
                                  <a:schemeClr val="tx1">
                                    <a:lumMod val="85000"/>
                                    <a:lumOff val="15000"/>
                                  </a:schemeClr>
                                </a:solidFill>
                                <a:latin typeface="Cambria Math" panose="02040503050406030204" pitchFamily="18" charset="0"/>
                                <a:cs typeface="Franklin Gothic Book"/>
                              </a:rPr>
                            </m:ctrlPr>
                          </m:sSubPr>
                          <m:e>
                            <m:r>
                              <a:rPr lang="en-US" i="1" kern="1000" spc="30">
                                <a:solidFill>
                                  <a:schemeClr val="tx1">
                                    <a:lumMod val="85000"/>
                                    <a:lumOff val="15000"/>
                                  </a:schemeClr>
                                </a:solidFill>
                                <a:latin typeface="Cambria Math" panose="02040503050406030204" pitchFamily="18" charset="0"/>
                                <a:cs typeface="Franklin Gothic Book"/>
                              </a:rPr>
                              <m:t>𝑙</m:t>
                            </m:r>
                          </m:e>
                          <m:sub>
                            <m:r>
                              <a:rPr lang="en-US" i="1" kern="1000" spc="30">
                                <a:solidFill>
                                  <a:schemeClr val="tx1">
                                    <a:lumMod val="85000"/>
                                    <a:lumOff val="15000"/>
                                  </a:schemeClr>
                                </a:solidFill>
                                <a:latin typeface="Cambria Math" panose="02040503050406030204" pitchFamily="18" charset="0"/>
                                <a:cs typeface="Franklin Gothic Book"/>
                              </a:rPr>
                              <m:t>𝑖</m:t>
                            </m:r>
                          </m:sub>
                        </m:sSub>
                      </m:oMath>
                    </m:oMathPara>
                  </a14:m>
                  <a:endParaRPr lang="en-US" dirty="0"/>
                </a:p>
              </p:txBody>
            </p:sp>
          </mc:Choice>
          <mc:Fallback xmlns="">
            <p:sp>
              <p:nvSpPr>
                <p:cNvPr id="8" name="Rectangle 7"/>
                <p:cNvSpPr>
                  <a:spLocks noRot="1" noChangeAspect="1" noMove="1" noResize="1" noEditPoints="1" noAdjustHandles="1" noChangeArrowheads="1" noChangeShapeType="1" noTextEdit="1"/>
                </p:cNvSpPr>
                <p:nvPr/>
              </p:nvSpPr>
              <p:spPr>
                <a:xfrm>
                  <a:off x="416958" y="1762123"/>
                  <a:ext cx="402225" cy="369332"/>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425001" y="839371"/>
                  <a:ext cx="422039" cy="39158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𝑙</m:t>
                            </m:r>
                          </m:e>
                          <m:sub>
                            <m:r>
                              <a:rPr lang="en-US" b="0" i="1" smtClean="0">
                                <a:latin typeface="Cambria Math" panose="02040503050406030204" pitchFamily="18" charset="0"/>
                              </a:rPr>
                              <m:t>𝑓</m:t>
                            </m:r>
                          </m:sub>
                        </m:sSub>
                      </m:oMath>
                    </m:oMathPara>
                  </a14:m>
                  <a:endParaRPr lang="en-US" dirty="0"/>
                </a:p>
              </p:txBody>
            </p:sp>
          </mc:Choice>
          <mc:Fallback xmlns="">
            <p:sp>
              <p:nvSpPr>
                <p:cNvPr id="9" name="Rectangle 8"/>
                <p:cNvSpPr>
                  <a:spLocks noRot="1" noChangeAspect="1" noMove="1" noResize="1" noEditPoints="1" noAdjustHandles="1" noChangeArrowheads="1" noChangeShapeType="1" noTextEdit="1"/>
                </p:cNvSpPr>
                <p:nvPr/>
              </p:nvSpPr>
              <p:spPr>
                <a:xfrm>
                  <a:off x="425001" y="839371"/>
                  <a:ext cx="422039" cy="391582"/>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1100180" y="1099824"/>
                  <a:ext cx="620363"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US" i="1" kern="1000" spc="30">
                                <a:solidFill>
                                  <a:schemeClr val="tx1">
                                    <a:lumMod val="85000"/>
                                    <a:lumOff val="15000"/>
                                  </a:schemeClr>
                                </a:solidFill>
                                <a:latin typeface="Cambria Math" panose="02040503050406030204" pitchFamily="18" charset="0"/>
                                <a:cs typeface="Franklin Gothic Book"/>
                              </a:rPr>
                            </m:ctrlPr>
                          </m:sSupPr>
                          <m:e>
                            <m:r>
                              <a:rPr lang="en-US" i="1" kern="1000" spc="30">
                                <a:solidFill>
                                  <a:schemeClr val="tx1">
                                    <a:lumMod val="85000"/>
                                    <a:lumOff val="15000"/>
                                  </a:schemeClr>
                                </a:solidFill>
                                <a:latin typeface="Cambria Math" panose="02040503050406030204" pitchFamily="18" charset="0"/>
                                <a:cs typeface="Franklin Gothic Book"/>
                              </a:rPr>
                              <m:t>𝐹</m:t>
                            </m:r>
                          </m:e>
                          <m:sup>
                            <m:r>
                              <a:rPr lang="en-US" i="1" kern="1000" spc="30">
                                <a:solidFill>
                                  <a:schemeClr val="tx1">
                                    <a:lumMod val="85000"/>
                                    <a:lumOff val="15000"/>
                                  </a:schemeClr>
                                </a:solidFill>
                                <a:latin typeface="Cambria Math" panose="02040503050406030204" pitchFamily="18" charset="0"/>
                                <a:cs typeface="Franklin Gothic Book"/>
                              </a:rPr>
                              <m:t>𝜇𝜈</m:t>
                            </m:r>
                          </m:sup>
                        </m:sSup>
                      </m:oMath>
                    </m:oMathPara>
                  </a14:m>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1100180" y="1099824"/>
                  <a:ext cx="620363" cy="369332"/>
                </a:xfrm>
                <a:prstGeom prst="rect">
                  <a:avLst/>
                </a:prstGeom>
                <a:blipFill>
                  <a:blip r:embed="rId9"/>
                  <a:stretch>
                    <a:fillRect/>
                  </a:stretch>
                </a:blipFill>
              </p:spPr>
              <p:txBody>
                <a:bodyPr/>
                <a:lstStyle/>
                <a:p>
                  <a:r>
                    <a:rPr lang="en-US">
                      <a:noFill/>
                    </a:rPr>
                    <a:t> </a:t>
                  </a:r>
                </a:p>
              </p:txBody>
            </p:sp>
          </mc:Fallback>
        </mc:AlternateContent>
      </p:grpSp>
      <p:sp>
        <p:nvSpPr>
          <p:cNvPr id="23" name="Slide Number Placeholder 2"/>
          <p:cNvSpPr>
            <a:spLocks noGrp="1"/>
          </p:cNvSpPr>
          <p:nvPr>
            <p:ph type="sldNum" sz="quarter" idx="4294967295"/>
          </p:nvPr>
        </p:nvSpPr>
        <p:spPr>
          <a:xfrm>
            <a:off x="8209483" y="4898925"/>
            <a:ext cx="575742" cy="98177"/>
          </a:xfrm>
          <a:prstGeom prst="rect">
            <a:avLst/>
          </a:prstGeom>
        </p:spPr>
        <p:txBody>
          <a:bodyPr vert="horz" wrap="square" lIns="0" tIns="0" rIns="0" bIns="0" numCol="1" anchor="t" anchorCtr="0" compatLnSpc="1">
            <a:prstTxWarp prst="textNoShape">
              <a:avLst/>
            </a:prstTxWarp>
          </a:bodyPr>
          <a:lstStyle/>
          <a:p>
            <a:pPr algn="r">
              <a:spcBef>
                <a:spcPct val="0"/>
              </a:spcBef>
            </a:pPr>
            <a:r>
              <a:rPr lang="de-DE" sz="800" dirty="0">
                <a:latin typeface="Humanst521 BT" panose="020B0602020204020204" pitchFamily="34" charset="0"/>
              </a:rPr>
              <a:t>Page </a:t>
            </a:r>
            <a:fld id="{EBC07571-3134-BB4B-B83F-1A9FE18D34F3}" type="slidenum">
              <a:rPr lang="de-DE" sz="800">
                <a:latin typeface="Humanst521 BT" panose="020B0602020204020204" pitchFamily="34" charset="0"/>
              </a:rPr>
              <a:pPr algn="r">
                <a:spcBef>
                  <a:spcPct val="0"/>
                </a:spcBef>
              </a:pPr>
              <a:t>5</a:t>
            </a:fld>
            <a:endParaRPr lang="de-DE" sz="800" dirty="0">
              <a:latin typeface="Humanst521 BT" panose="020B0602020204020204" pitchFamily="34" charset="0"/>
            </a:endParaRPr>
          </a:p>
        </p:txBody>
      </p:sp>
    </p:spTree>
    <p:extLst>
      <p:ext uri="{BB962C8B-B14F-4D97-AF65-F5344CB8AC3E}">
        <p14:creationId xmlns:p14="http://schemas.microsoft.com/office/powerpoint/2010/main" val="1834166121"/>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le 2"/>
              <p:cNvSpPr>
                <a:spLocks noGrp="1"/>
              </p:cNvSpPr>
              <p:nvPr>
                <p:ph type="title"/>
              </p:nvPr>
            </p:nvSpPr>
            <p:spPr>
              <a:xfrm>
                <a:off x="1937939" y="224946"/>
                <a:ext cx="6877521" cy="381375"/>
              </a:xfrm>
            </p:spPr>
            <p:txBody>
              <a:bodyPr/>
              <a:lstStyle/>
              <a:p>
                <a:r>
                  <a:rPr lang="en-US" dirty="0">
                    <a:latin typeface="Humanst521 BT" panose="020B0602020204020204" pitchFamily="34" charset="0"/>
                  </a:rPr>
                  <a:t>General limits on </a:t>
                </a:r>
                <a14:m>
                  <m:oMath xmlns:m="http://schemas.openxmlformats.org/officeDocument/2006/math">
                    <m:r>
                      <a:rPr lang="en-US" b="0" i="1" smtClean="0">
                        <a:latin typeface="Cambria Math"/>
                      </a:rPr>
                      <m:t>𝜇</m:t>
                    </m:r>
                  </m:oMath>
                </a14:m>
                <a:r>
                  <a:rPr lang="en-US" dirty="0">
                    <a:latin typeface="Humanst521 BT" panose="020B0602020204020204" pitchFamily="34" charset="0"/>
                  </a:rPr>
                  <a:t>EDM</a:t>
                </a:r>
              </a:p>
            </p:txBody>
          </p:sp>
        </mc:Choice>
        <mc:Fallback xmlns="">
          <p:sp>
            <p:nvSpPr>
              <p:cNvPr id="3" name="Title 2"/>
              <p:cNvSpPr>
                <a:spLocks noGrp="1" noRot="1" noChangeAspect="1" noMove="1" noResize="1" noEditPoints="1" noAdjustHandles="1" noChangeArrowheads="1" noChangeShapeType="1" noTextEdit="1"/>
              </p:cNvSpPr>
              <p:nvPr>
                <p:ph type="title"/>
              </p:nvPr>
            </p:nvSpPr>
            <p:spPr>
              <a:xfrm>
                <a:off x="1937939" y="224946"/>
                <a:ext cx="6877521" cy="381375"/>
              </a:xfrm>
              <a:blipFill>
                <a:blip r:embed="rId2"/>
                <a:stretch>
                  <a:fillRect l="-2748" t="-25806" b="-45161"/>
                </a:stretch>
              </a:blipFill>
            </p:spPr>
            <p:txBody>
              <a:bodyPr/>
              <a:lstStyle/>
              <a:p>
                <a:r>
                  <a:rPr lang="en-US">
                    <a:noFill/>
                  </a:rPr>
                  <a:t> </a:t>
                </a:r>
              </a:p>
            </p:txBody>
          </p:sp>
        </mc:Fallback>
      </mc:AlternateContent>
      <p:pic>
        <p:nvPicPr>
          <p:cNvPr id="83970" name="Picture 2"/>
          <p:cNvPicPr>
            <a:picLocks noChangeAspect="1" noChangeArrowheads="1"/>
          </p:cNvPicPr>
          <p:nvPr/>
        </p:nvPicPr>
        <p:blipFill rotWithShape="1">
          <a:blip r:embed="rId3"/>
          <a:srcRect l="4754" t="2078" r="3051"/>
          <a:stretch/>
        </p:blipFill>
        <p:spPr bwMode="auto">
          <a:xfrm>
            <a:off x="35496" y="982898"/>
            <a:ext cx="4184200" cy="3513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99768" y="4904651"/>
            <a:ext cx="4040184" cy="203133"/>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200" kern="1000" spc="30" baseline="30000" dirty="0">
                <a:solidFill>
                  <a:schemeClr val="tx1">
                    <a:lumMod val="85000"/>
                    <a:lumOff val="15000"/>
                  </a:schemeClr>
                </a:solidFill>
                <a:latin typeface="Humanst521 Lt BT" panose="020B0402020204020304" pitchFamily="34" charset="0"/>
                <a:cs typeface="Franklin Gothic Book"/>
              </a:rPr>
              <a:t>*</a:t>
            </a:r>
            <a:r>
              <a:rPr lang="en-US" sz="1200" kern="1000" spc="30" dirty="0" err="1">
                <a:solidFill>
                  <a:schemeClr val="tx1">
                    <a:lumMod val="85000"/>
                    <a:lumOff val="15000"/>
                  </a:schemeClr>
                </a:solidFill>
                <a:latin typeface="Humanst521 Lt BT" panose="020B0402020204020304" pitchFamily="34" charset="0"/>
                <a:cs typeface="Franklin Gothic Book"/>
              </a:rPr>
              <a:t>A.Crivellin</a:t>
            </a:r>
            <a:r>
              <a:rPr lang="en-US" sz="1200" kern="1000" spc="30" dirty="0">
                <a:solidFill>
                  <a:schemeClr val="tx1">
                    <a:lumMod val="85000"/>
                    <a:lumOff val="15000"/>
                  </a:schemeClr>
                </a:solidFill>
                <a:latin typeface="Humanst521 Lt BT" panose="020B0402020204020304" pitchFamily="34" charset="0"/>
                <a:cs typeface="Franklin Gothic Book"/>
              </a:rPr>
              <a:t>, M. Hoferichter, PSW PRD 98, 113002 (2018)</a:t>
            </a:r>
          </a:p>
        </p:txBody>
      </p:sp>
      <p:sp>
        <p:nvSpPr>
          <p:cNvPr id="7" name="TextBox 6"/>
          <p:cNvSpPr txBox="1"/>
          <p:nvPr/>
        </p:nvSpPr>
        <p:spPr>
          <a:xfrm rot="672754">
            <a:off x="1638103" y="1331824"/>
            <a:ext cx="1872208" cy="390827"/>
          </a:xfrm>
          <a:prstGeom prst="rect">
            <a:avLst/>
          </a:prstGeom>
          <a:noFill/>
        </p:spPr>
        <p:txBody>
          <a:bodyPr wrap="none" lIns="0" tIns="0" rIns="0" bIns="0" rtlCol="0">
            <a:noAutofit/>
          </a:bodyPr>
          <a:lstStyle/>
          <a:p>
            <a:pPr>
              <a:lnSpc>
                <a:spcPct val="110000"/>
              </a:lnSpc>
              <a:spcBef>
                <a:spcPts val="0"/>
              </a:spcBef>
            </a:pPr>
            <a:r>
              <a:rPr lang="en-GB" kern="1000" spc="30" dirty="0" err="1">
                <a:solidFill>
                  <a:schemeClr val="bg1"/>
                </a:solidFill>
                <a:latin typeface="Humanst521 BT" panose="020B0602020204020204" pitchFamily="34" charset="0"/>
                <a:cs typeface="Franklin Gothic Book"/>
              </a:rPr>
              <a:t>Fermilab</a:t>
            </a:r>
            <a:r>
              <a:rPr lang="en-GB" kern="1000" spc="30" dirty="0">
                <a:solidFill>
                  <a:schemeClr val="bg1"/>
                </a:solidFill>
                <a:latin typeface="Humanst521 BT" panose="020B0602020204020204" pitchFamily="34" charset="0"/>
                <a:cs typeface="Franklin Gothic Book"/>
              </a:rPr>
              <a:t>/J-PARC</a:t>
            </a:r>
          </a:p>
        </p:txBody>
      </p:sp>
      <p:sp>
        <p:nvSpPr>
          <p:cNvPr id="9" name="TextBox 8"/>
          <p:cNvSpPr txBox="1"/>
          <p:nvPr/>
        </p:nvSpPr>
        <p:spPr>
          <a:xfrm rot="1234225">
            <a:off x="1305429" y="3281641"/>
            <a:ext cx="1872208" cy="408383"/>
          </a:xfrm>
          <a:prstGeom prst="rect">
            <a:avLst/>
          </a:prstGeom>
          <a:noFill/>
        </p:spPr>
        <p:txBody>
          <a:bodyPr wrap="none" lIns="0" tIns="0" rIns="0" bIns="0" rtlCol="0">
            <a:noAutofit/>
          </a:bodyPr>
          <a:lstStyle/>
          <a:p>
            <a:pPr>
              <a:lnSpc>
                <a:spcPct val="110000"/>
              </a:lnSpc>
              <a:spcBef>
                <a:spcPts val="0"/>
              </a:spcBef>
            </a:pPr>
            <a:r>
              <a:rPr lang="en-GB" kern="1000" spc="30" dirty="0">
                <a:solidFill>
                  <a:schemeClr val="bg1"/>
                </a:solidFill>
                <a:latin typeface="Humanst521 BT" panose="020B0602020204020204" pitchFamily="34" charset="0"/>
                <a:cs typeface="Franklin Gothic Book"/>
              </a:rPr>
              <a:t>PSI (frozen spin)</a:t>
            </a:r>
          </a:p>
        </p:txBody>
      </p:sp>
      <p:pic>
        <p:nvPicPr>
          <p:cNvPr id="11" name="Picture 3"/>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7009078" y="3344105"/>
            <a:ext cx="1955410" cy="1678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mc:AlternateContent xmlns:mc="http://schemas.openxmlformats.org/markup-compatibility/2006">
        <mc:Choice xmlns:a14="http://schemas.microsoft.com/office/drawing/2010/main" Requires="a14">
          <p:sp>
            <p:nvSpPr>
              <p:cNvPr id="13" name="Content Placeholder 3"/>
              <p:cNvSpPr txBox="1">
                <a:spLocks/>
              </p:cNvSpPr>
              <p:nvPr/>
            </p:nvSpPr>
            <p:spPr>
              <a:xfrm>
                <a:off x="4524110" y="935503"/>
                <a:ext cx="4440378" cy="3608676"/>
              </a:xfrm>
              <a:prstGeom prst="rect">
                <a:avLst/>
              </a:prstGeom>
            </p:spPr>
            <p:txBody>
              <a:bodyPr vert="horz" lIns="0" tIns="0" rIns="0" bIns="0" rtlCol="0">
                <a:noAutofit/>
              </a:bodyPr>
              <a:lstStyle>
                <a:lvl1pPr marL="177792" indent="-177792" algn="l" rtl="0" eaLnBrk="1" fontAlgn="base" hangingPunct="1">
                  <a:lnSpc>
                    <a:spcPct val="110000"/>
                  </a:lnSpc>
                  <a:spcBef>
                    <a:spcPct val="0"/>
                  </a:spcBef>
                  <a:spcAft>
                    <a:spcPct val="0"/>
                  </a:spcAft>
                  <a:buClr>
                    <a:schemeClr val="tx1"/>
                  </a:buClr>
                  <a:buFont typeface="Arial" panose="020B0604020202020204" pitchFamily="34" charset="0"/>
                  <a:buChar char="•"/>
                  <a:defRPr lang="en-GB" sz="1700" kern="1200" spc="0" baseline="0" noProof="0" dirty="0" smtClean="0">
                    <a:solidFill>
                      <a:schemeClr val="tx1"/>
                    </a:solidFill>
                    <a:latin typeface="+mn-lt"/>
                    <a:ea typeface="+mn-ea"/>
                    <a:cs typeface="+mn-cs"/>
                  </a:defRPr>
                </a:lvl1pPr>
                <a:lvl2pPr marL="355582" indent="-177792"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lang="en-GB" sz="1700" kern="1200" spc="0" baseline="0" noProof="0" dirty="0" smtClean="0">
                    <a:solidFill>
                      <a:schemeClr val="tx1"/>
                    </a:solidFill>
                    <a:latin typeface="+mn-lt"/>
                    <a:ea typeface="+mn-ea"/>
                    <a:cs typeface="+mn-cs"/>
                  </a:defRPr>
                </a:lvl2pPr>
                <a:lvl3pPr marL="355582" indent="184142" algn="l" rtl="0" eaLnBrk="1" fontAlgn="base" hangingPunct="1">
                  <a:lnSpc>
                    <a:spcPct val="110000"/>
                  </a:lnSpc>
                  <a:spcBef>
                    <a:spcPct val="0"/>
                  </a:spcBef>
                  <a:spcAft>
                    <a:spcPct val="0"/>
                  </a:spcAft>
                  <a:buFont typeface="Symbol" panose="05050102010706020507" pitchFamily="18" charset="2"/>
                  <a:buChar char="-"/>
                  <a:defRPr lang="en-GB" sz="1700" spc="0" baseline="0" noProof="0" dirty="0" smtClean="0">
                    <a:solidFill>
                      <a:schemeClr val="tx1"/>
                    </a:solidFill>
                    <a:latin typeface="+mn-lt"/>
                    <a:ea typeface="ＭＳ Ｐゴシック" charset="-128"/>
                    <a:cs typeface="ＭＳ Ｐゴシック" charset="-128"/>
                  </a:defRPr>
                </a:lvl3pPr>
                <a:lvl4pPr marL="717515" indent="-177792" algn="l" rtl="0" eaLnBrk="1" fontAlgn="base" hangingPunct="1">
                  <a:lnSpc>
                    <a:spcPct val="110000"/>
                  </a:lnSpc>
                  <a:spcBef>
                    <a:spcPct val="0"/>
                  </a:spcBef>
                  <a:spcAft>
                    <a:spcPct val="0"/>
                  </a:spcAft>
                  <a:buFont typeface="Symbol" panose="05050102010706020507" pitchFamily="18" charset="2"/>
                  <a:buChar char="-"/>
                  <a:defRPr lang="en-GB" sz="1700" kern="1200" spc="0" baseline="0" noProof="0" dirty="0" smtClean="0">
                    <a:solidFill>
                      <a:schemeClr val="tx1"/>
                    </a:solidFill>
                    <a:latin typeface="+mn-lt"/>
                    <a:ea typeface="ＭＳ Ｐゴシック" charset="0"/>
                    <a:cs typeface="ＭＳ Ｐゴシック" charset="0"/>
                  </a:defRPr>
                </a:lvl4pPr>
                <a:lvl5pPr marL="895306" indent="-177792" algn="l" rtl="0" eaLnBrk="1" fontAlgn="base" hangingPunct="1">
                  <a:lnSpc>
                    <a:spcPct val="110000"/>
                  </a:lnSpc>
                  <a:spcBef>
                    <a:spcPct val="0"/>
                  </a:spcBef>
                  <a:spcAft>
                    <a:spcPct val="0"/>
                  </a:spcAft>
                  <a:buFont typeface="Symbol" panose="05050102010706020507" pitchFamily="18" charset="2"/>
                  <a:buChar char="-"/>
                  <a:defRPr lang="en-GB" sz="1700" kern="1200" spc="0" baseline="0" noProof="0" dirty="0" smtClean="0">
                    <a:solidFill>
                      <a:schemeClr val="tx1"/>
                    </a:solidFill>
                    <a:latin typeface="+mn-lt"/>
                    <a:ea typeface="+mn-ea"/>
                    <a:cs typeface="ＭＳ Ｐゴシック" charset="0"/>
                  </a:defRPr>
                </a:lvl5pPr>
                <a:lvl6pPr marL="1074685" indent="-179380" algn="l" rtl="0" eaLnBrk="1" fontAlgn="base" hangingPunct="1">
                  <a:lnSpc>
                    <a:spcPct val="110000"/>
                  </a:lnSpc>
                  <a:spcBef>
                    <a:spcPct val="0"/>
                  </a:spcBef>
                  <a:spcAft>
                    <a:spcPct val="0"/>
                  </a:spcAft>
                  <a:buFont typeface="Symbol" panose="05050102010706020507" pitchFamily="18" charset="2"/>
                  <a:buChar char="-"/>
                  <a:defRPr lang="en-GB" sz="1700" noProof="0" dirty="0" smtClean="0">
                    <a:solidFill>
                      <a:schemeClr val="tx1"/>
                    </a:solidFill>
                    <a:latin typeface="+mn-lt"/>
                    <a:ea typeface="+mn-ea"/>
                  </a:defRPr>
                </a:lvl6pPr>
                <a:lvl7pPr marL="1257238" indent="-182554" algn="l" rtl="0" eaLnBrk="1" fontAlgn="base" hangingPunct="1">
                  <a:lnSpc>
                    <a:spcPct val="110000"/>
                  </a:lnSpc>
                  <a:spcBef>
                    <a:spcPct val="0"/>
                  </a:spcBef>
                  <a:spcAft>
                    <a:spcPct val="0"/>
                  </a:spcAft>
                  <a:buFont typeface="Symbol" panose="05050102010706020507" pitchFamily="18" charset="2"/>
                  <a:buChar char="-"/>
                  <a:defRPr lang="en-GB" sz="1700" noProof="0" dirty="0" smtClean="0">
                    <a:solidFill>
                      <a:schemeClr val="tx1"/>
                    </a:solidFill>
                    <a:latin typeface="+mn-lt"/>
                    <a:ea typeface="+mn-ea"/>
                  </a:defRPr>
                </a:lvl7pPr>
                <a:lvl8pPr marL="1436616" indent="-179380" algn="l" rtl="0" eaLnBrk="1" fontAlgn="base" hangingPunct="1">
                  <a:lnSpc>
                    <a:spcPct val="110000"/>
                  </a:lnSpc>
                  <a:spcBef>
                    <a:spcPct val="0"/>
                  </a:spcBef>
                  <a:spcAft>
                    <a:spcPct val="0"/>
                  </a:spcAft>
                  <a:buFont typeface="Symbol" panose="05050102010706020507" pitchFamily="18" charset="2"/>
                  <a:buChar char="-"/>
                  <a:defRPr lang="en-GB" sz="1700" noProof="0" dirty="0" smtClean="0">
                    <a:solidFill>
                      <a:schemeClr val="tx1"/>
                    </a:solidFill>
                    <a:latin typeface="+mn-lt"/>
                    <a:ea typeface="+mn-ea"/>
                  </a:defRPr>
                </a:lvl8pPr>
                <a:lvl9pPr marL="1614408" indent="-177792" algn="l" rtl="0" eaLnBrk="1" fontAlgn="base" hangingPunct="1">
                  <a:lnSpc>
                    <a:spcPct val="110000"/>
                  </a:lnSpc>
                  <a:spcBef>
                    <a:spcPct val="0"/>
                  </a:spcBef>
                  <a:spcAft>
                    <a:spcPct val="0"/>
                  </a:spcAft>
                  <a:buFont typeface="Symbol" panose="05050102010706020507" pitchFamily="18" charset="2"/>
                  <a:buChar char="-"/>
                  <a:defRPr lang="en-GB" sz="1700" noProof="0" dirty="0">
                    <a:solidFill>
                      <a:schemeClr val="tx1"/>
                    </a:solidFill>
                    <a:latin typeface="+mn-lt"/>
                    <a:ea typeface="+mn-ea"/>
                  </a:defRPr>
                </a:lvl9pPr>
              </a:lstStyle>
              <a:p>
                <a:r>
                  <a:rPr lang="en-US" altLang="en-US" sz="2000" dirty="0">
                    <a:latin typeface="Humanst521 BT" panose="020B0602020204020204" pitchFamily="34" charset="0"/>
                  </a:rPr>
                  <a:t>MFV:  </a:t>
                </a:r>
                <a14:m>
                  <m:oMath xmlns:m="http://schemas.openxmlformats.org/officeDocument/2006/math">
                    <m:d>
                      <m:dPr>
                        <m:begChr m:val="|"/>
                        <m:endChr m:val="|"/>
                        <m:ctrlPr>
                          <a:rPr lang="ar-AE" altLang="en-US" sz="1800" i="1">
                            <a:solidFill>
                              <a:schemeClr val="bg2">
                                <a:lumMod val="75000"/>
                              </a:schemeClr>
                            </a:solidFill>
                            <a:latin typeface="Cambria Math" panose="02040503050406030204" pitchFamily="18" charset="0"/>
                          </a:rPr>
                        </m:ctrlPr>
                      </m:dPr>
                      <m:e>
                        <m:sSubSup>
                          <m:sSubSupPr>
                            <m:ctrlPr>
                              <a:rPr lang="ar-AE" altLang="en-US" sz="1800" i="1">
                                <a:solidFill>
                                  <a:schemeClr val="bg2">
                                    <a:lumMod val="75000"/>
                                  </a:schemeClr>
                                </a:solidFill>
                                <a:latin typeface="Cambria Math" panose="02040503050406030204" pitchFamily="18" charset="0"/>
                              </a:rPr>
                            </m:ctrlPr>
                          </m:sSubSupPr>
                          <m:e>
                            <m:r>
                              <a:rPr lang="ar-AE" altLang="en-US" sz="1800" i="1">
                                <a:solidFill>
                                  <a:schemeClr val="bg2">
                                    <a:lumMod val="75000"/>
                                  </a:schemeClr>
                                </a:solidFill>
                                <a:latin typeface="Cambria Math" panose="02040503050406030204" pitchFamily="18" charset="0"/>
                              </a:rPr>
                              <m:t>𝑑</m:t>
                            </m:r>
                          </m:e>
                          <m:sub>
                            <m:r>
                              <a:rPr lang="ar-AE" altLang="en-US" sz="1800" i="1">
                                <a:solidFill>
                                  <a:schemeClr val="bg2">
                                    <a:lumMod val="75000"/>
                                  </a:schemeClr>
                                </a:solidFill>
                                <a:latin typeface="Cambria Math" panose="02040503050406030204" pitchFamily="18" charset="0"/>
                              </a:rPr>
                              <m:t>𝜇</m:t>
                            </m:r>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𝑒</m:t>
                            </m:r>
                          </m:sub>
                          <m:sup>
                            <m:r>
                              <m:rPr>
                                <m:sty m:val="p"/>
                              </m:rPr>
                              <a:rPr lang="en-US" altLang="en-US" sz="1800">
                                <a:solidFill>
                                  <a:schemeClr val="bg2">
                                    <a:lumMod val="75000"/>
                                  </a:schemeClr>
                                </a:solidFill>
                                <a:latin typeface="Cambria Math" panose="02040503050406030204" pitchFamily="18" charset="0"/>
                              </a:rPr>
                              <m:t>MFV</m:t>
                            </m:r>
                          </m:sup>
                        </m:sSubSup>
                      </m:e>
                    </m:d>
                    <m:r>
                      <a:rPr lang="ar-AE" altLang="en-US" sz="1800" i="1">
                        <a:solidFill>
                          <a:schemeClr val="bg2">
                            <a:lumMod val="75000"/>
                          </a:schemeClr>
                        </a:solidFill>
                        <a:latin typeface="Cambria Math" panose="02040503050406030204" pitchFamily="18" charset="0"/>
                      </a:rPr>
                      <m:t>&lt;</m:t>
                    </m:r>
                    <m:r>
                      <a:rPr lang="ar-AE" altLang="en-US" sz="1800" i="1">
                        <a:solidFill>
                          <a:schemeClr val="bg2">
                            <a:lumMod val="75000"/>
                          </a:schemeClr>
                        </a:solidFill>
                        <a:latin typeface="Cambria Math" panose="02040503050406030204" pitchFamily="18" charset="0"/>
                      </a:rPr>
                      <m:t>8</m:t>
                    </m:r>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5</m:t>
                    </m:r>
                    <m:r>
                      <a:rPr lang="ar-AE" altLang="en-US" sz="1800" i="1">
                        <a:solidFill>
                          <a:schemeClr val="bg2">
                            <a:lumMod val="75000"/>
                          </a:schemeClr>
                        </a:solidFill>
                        <a:latin typeface="Cambria Math" panose="02040503050406030204" pitchFamily="18" charset="0"/>
                      </a:rPr>
                      <m:t>×</m:t>
                    </m:r>
                    <m:sSup>
                      <m:sSupPr>
                        <m:ctrlPr>
                          <a:rPr lang="ar-AE" altLang="en-US" sz="1800" i="1">
                            <a:solidFill>
                              <a:schemeClr val="bg2">
                                <a:lumMod val="75000"/>
                              </a:schemeClr>
                            </a:solidFill>
                            <a:latin typeface="Cambria Math" panose="02040503050406030204" pitchFamily="18" charset="0"/>
                          </a:rPr>
                        </m:ctrlPr>
                      </m:sSupPr>
                      <m:e>
                        <m:r>
                          <a:rPr lang="ar-AE" altLang="en-US" sz="1800" i="1">
                            <a:solidFill>
                              <a:schemeClr val="bg2">
                                <a:lumMod val="75000"/>
                              </a:schemeClr>
                            </a:solidFill>
                            <a:latin typeface="Cambria Math" panose="02040503050406030204" pitchFamily="18" charset="0"/>
                          </a:rPr>
                          <m:t>10</m:t>
                        </m:r>
                      </m:e>
                      <m:sup>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28</m:t>
                        </m:r>
                      </m:sup>
                    </m:sSup>
                    <m:r>
                      <a:rPr lang="ar-AE" altLang="en-US" sz="1800" i="1">
                        <a:solidFill>
                          <a:schemeClr val="bg2">
                            <a:lumMod val="75000"/>
                          </a:schemeClr>
                        </a:solidFill>
                        <a:latin typeface="Cambria Math" panose="02040503050406030204" pitchFamily="18" charset="0"/>
                      </a:rPr>
                      <m:t>𝑒</m:t>
                    </m:r>
                    <m:r>
                      <m:rPr>
                        <m:sty m:val="p"/>
                      </m:rPr>
                      <a:rPr lang="en-US" altLang="en-US" sz="1800" spc="-150">
                        <a:solidFill>
                          <a:schemeClr val="bg2">
                            <a:lumMod val="75000"/>
                          </a:schemeClr>
                        </a:solidFill>
                        <a:latin typeface="Cambria Math" panose="02040503050406030204" pitchFamily="18" charset="0"/>
                      </a:rPr>
                      <m:t>cm</m:t>
                    </m:r>
                  </m:oMath>
                </a14:m>
                <a:r>
                  <a:rPr lang="en-US" altLang="en-US" sz="1800" dirty="0">
                    <a:solidFill>
                      <a:schemeClr val="bg2">
                        <a:lumMod val="75000"/>
                      </a:schemeClr>
                    </a:solidFill>
                    <a:latin typeface="Humanst521 BT" panose="020B0602020204020204" pitchFamily="34" charset="0"/>
                  </a:rPr>
                  <a:t>  </a:t>
                </a:r>
                <a:endParaRPr lang="en-US" altLang="en-US" sz="2000" dirty="0">
                  <a:solidFill>
                    <a:schemeClr val="bg2">
                      <a:lumMod val="75000"/>
                    </a:schemeClr>
                  </a:solidFill>
                  <a:latin typeface="Humanst521 BT" panose="020B0602020204020204" pitchFamily="34" charset="0"/>
                </a:endParaRPr>
              </a:p>
              <a:p>
                <a:r>
                  <a:rPr lang="en-US" altLang="en-US" sz="2000" dirty="0">
                    <a:latin typeface="Humanst521 BT" panose="020B0602020204020204" pitchFamily="34" charset="0"/>
                  </a:rPr>
                  <a:t>Contribution only starts at the 3-loop level</a:t>
                </a:r>
                <a:r>
                  <a:rPr lang="en-US" altLang="en-US" sz="2000" baseline="30000" dirty="0">
                    <a:latin typeface="Humanst521 BT" panose="020B0602020204020204" pitchFamily="34" charset="0"/>
                  </a:rPr>
                  <a:t>*</a:t>
                </a:r>
                <a:r>
                  <a:rPr lang="en-US" altLang="en-US" sz="2000" dirty="0">
                    <a:latin typeface="Humanst521 BT" panose="020B0602020204020204" pitchFamily="34" charset="0"/>
                  </a:rPr>
                  <a:t> 	</a:t>
                </a:r>
                <a14:m>
                  <m:oMath xmlns:m="http://schemas.openxmlformats.org/officeDocument/2006/math">
                    <m:d>
                      <m:dPr>
                        <m:begChr m:val="|"/>
                        <m:endChr m:val="|"/>
                        <m:ctrlPr>
                          <a:rPr lang="ar-AE" altLang="en-US" sz="1800" i="1">
                            <a:solidFill>
                              <a:schemeClr val="bg2">
                                <a:lumMod val="75000"/>
                              </a:schemeClr>
                            </a:solidFill>
                            <a:latin typeface="Cambria Math" panose="02040503050406030204" pitchFamily="18" charset="0"/>
                          </a:rPr>
                        </m:ctrlPr>
                      </m:dPr>
                      <m:e>
                        <m:sSub>
                          <m:sSubPr>
                            <m:ctrlPr>
                              <a:rPr lang="ar-AE" altLang="en-US" sz="1800" i="1">
                                <a:solidFill>
                                  <a:schemeClr val="bg2">
                                    <a:lumMod val="75000"/>
                                  </a:schemeClr>
                                </a:solidFill>
                                <a:latin typeface="Cambria Math" panose="02040503050406030204" pitchFamily="18" charset="0"/>
                              </a:rPr>
                            </m:ctrlPr>
                          </m:sSubPr>
                          <m:e>
                            <m:r>
                              <a:rPr lang="ar-AE" altLang="en-US" sz="1800" i="1">
                                <a:solidFill>
                                  <a:schemeClr val="bg2">
                                    <a:lumMod val="75000"/>
                                  </a:schemeClr>
                                </a:solidFill>
                                <a:latin typeface="Cambria Math" panose="02040503050406030204" pitchFamily="18" charset="0"/>
                              </a:rPr>
                              <m:t>𝑑</m:t>
                            </m:r>
                          </m:e>
                          <m:sub>
                            <m:r>
                              <a:rPr lang="ar-AE" altLang="en-US" sz="1800" i="1">
                                <a:solidFill>
                                  <a:schemeClr val="bg2">
                                    <a:lumMod val="75000"/>
                                  </a:schemeClr>
                                </a:solidFill>
                                <a:latin typeface="Cambria Math" panose="02040503050406030204" pitchFamily="18" charset="0"/>
                              </a:rPr>
                              <m:t>𝜇</m:t>
                            </m:r>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𝑒</m:t>
                            </m:r>
                          </m:sub>
                        </m:sSub>
                      </m:e>
                    </m:d>
                    <m:r>
                      <a:rPr lang="ar-AE" altLang="en-US" sz="1800" i="1">
                        <a:solidFill>
                          <a:schemeClr val="bg2">
                            <a:lumMod val="75000"/>
                          </a:schemeClr>
                        </a:solidFill>
                        <a:latin typeface="Cambria Math" panose="02040503050406030204" pitchFamily="18" charset="0"/>
                      </a:rPr>
                      <m:t>&lt;</m:t>
                    </m:r>
                    <m:r>
                      <a:rPr lang="ar-AE" altLang="en-US" sz="1800" i="1">
                        <a:solidFill>
                          <a:schemeClr val="bg2">
                            <a:lumMod val="75000"/>
                          </a:schemeClr>
                        </a:solidFill>
                        <a:latin typeface="Cambria Math" panose="02040503050406030204" pitchFamily="18" charset="0"/>
                      </a:rPr>
                      <m:t>4</m:t>
                    </m:r>
                    <m:r>
                      <a:rPr lang="ar-AE" altLang="en-US" sz="1800" i="1">
                        <a:solidFill>
                          <a:schemeClr val="bg2">
                            <a:lumMod val="75000"/>
                          </a:schemeClr>
                        </a:solidFill>
                        <a:latin typeface="Cambria Math" panose="02040503050406030204" pitchFamily="18" charset="0"/>
                      </a:rPr>
                      <m:t>×</m:t>
                    </m:r>
                    <m:sSup>
                      <m:sSupPr>
                        <m:ctrlPr>
                          <a:rPr lang="ar-AE" altLang="en-US" sz="1800" i="1">
                            <a:solidFill>
                              <a:schemeClr val="bg2">
                                <a:lumMod val="75000"/>
                              </a:schemeClr>
                            </a:solidFill>
                            <a:latin typeface="Cambria Math" panose="02040503050406030204" pitchFamily="18" charset="0"/>
                          </a:rPr>
                        </m:ctrlPr>
                      </m:sSupPr>
                      <m:e>
                        <m:r>
                          <a:rPr lang="ar-AE" altLang="en-US" sz="1800" i="1">
                            <a:solidFill>
                              <a:schemeClr val="bg2">
                                <a:lumMod val="75000"/>
                              </a:schemeClr>
                            </a:solidFill>
                            <a:latin typeface="Cambria Math" panose="02040503050406030204" pitchFamily="18" charset="0"/>
                          </a:rPr>
                          <m:t>10</m:t>
                        </m:r>
                      </m:e>
                      <m:sup>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20</m:t>
                        </m:r>
                      </m:sup>
                    </m:sSup>
                    <m:r>
                      <a:rPr lang="ar-AE" altLang="en-US" sz="1800" i="1">
                        <a:solidFill>
                          <a:schemeClr val="bg2">
                            <a:lumMod val="75000"/>
                          </a:schemeClr>
                        </a:solidFill>
                        <a:latin typeface="Cambria Math" panose="02040503050406030204" pitchFamily="18" charset="0"/>
                      </a:rPr>
                      <m:t> </m:t>
                    </m:r>
                    <m:r>
                      <a:rPr lang="ar-AE" altLang="en-US" sz="1800" i="1">
                        <a:solidFill>
                          <a:schemeClr val="bg2">
                            <a:lumMod val="75000"/>
                          </a:schemeClr>
                        </a:solidFill>
                        <a:latin typeface="Cambria Math" panose="02040503050406030204" pitchFamily="18" charset="0"/>
                      </a:rPr>
                      <m:t>𝑒</m:t>
                    </m:r>
                    <m:r>
                      <m:rPr>
                        <m:sty m:val="p"/>
                      </m:rPr>
                      <a:rPr lang="en-US" altLang="en-US" sz="1800" i="1">
                        <a:solidFill>
                          <a:schemeClr val="bg2">
                            <a:lumMod val="75000"/>
                          </a:schemeClr>
                        </a:solidFill>
                        <a:latin typeface="Cambria Math" panose="02040503050406030204" pitchFamily="18" charset="0"/>
                      </a:rPr>
                      <m:t>cm</m:t>
                    </m:r>
                  </m:oMath>
                </a14:m>
                <a:endParaRPr lang="en-US" altLang="en-US" sz="1800" i="1" dirty="0">
                  <a:solidFill>
                    <a:schemeClr val="bg2">
                      <a:lumMod val="75000"/>
                    </a:schemeClr>
                  </a:solidFill>
                  <a:latin typeface="Cambria Math" panose="02040503050406030204" pitchFamily="18" charset="0"/>
                </a:endParaRPr>
              </a:p>
              <a:p>
                <a:pPr marL="0" indent="0">
                  <a:buFont typeface="Arial" panose="020B0604020202020204" pitchFamily="34" charset="0"/>
                  <a:buNone/>
                </a:pPr>
                <a:endParaRPr lang="en-US" altLang="en-US" sz="1800" i="1" dirty="0">
                  <a:solidFill>
                    <a:schemeClr val="bg2">
                      <a:lumMod val="75000"/>
                    </a:schemeClr>
                  </a:solidFill>
                  <a:latin typeface="Cambria Math" panose="02040503050406030204" pitchFamily="18" charset="0"/>
                </a:endParaRPr>
              </a:p>
              <a:p>
                <a:r>
                  <a:rPr lang="en-US" altLang="en-US" sz="2000" dirty="0">
                    <a:latin typeface="Humanst521 BT" panose="020B0602020204020204" pitchFamily="34" charset="0"/>
                  </a:rPr>
                  <a:t> Y. </a:t>
                </a:r>
                <a:r>
                  <a:rPr lang="en-US" altLang="en-US" sz="2000" dirty="0" err="1">
                    <a:latin typeface="Humanst521 BT" panose="020B0602020204020204" pitchFamily="34" charset="0"/>
                  </a:rPr>
                  <a:t>Ema</a:t>
                </a:r>
                <a:r>
                  <a:rPr lang="en-US" altLang="en-US" sz="2000" dirty="0">
                    <a:latin typeface="Humanst521 BT" panose="020B0602020204020204" pitchFamily="34" charset="0"/>
                  </a:rPr>
                  <a:t> et al., PRL</a:t>
                </a:r>
                <a:r>
                  <a:rPr lang="en-US" altLang="en-US" sz="2000" b="1" dirty="0">
                    <a:latin typeface="Humanst521 BT" panose="020B0602020204020204" pitchFamily="34" charset="0"/>
                  </a:rPr>
                  <a:t>128</a:t>
                </a:r>
                <a:r>
                  <a:rPr lang="en-US" altLang="en-US" sz="2000" dirty="0">
                    <a:latin typeface="Humanst521 BT" panose="020B0602020204020204" pitchFamily="34" charset="0"/>
                  </a:rPr>
                  <a:t>, 131801 (2022)</a:t>
                </a:r>
                <a:r>
                  <a:rPr lang="en-US" altLang="en-US" sz="2000" b="1" dirty="0">
                    <a:latin typeface="Humanst521 BT" panose="020B0602020204020204" pitchFamily="34" charset="0"/>
                  </a:rPr>
                  <a:t> </a:t>
                </a:r>
              </a:p>
              <a:p>
                <a:pPr marL="0" indent="0">
                  <a:buFont typeface="Arial" panose="020B0604020202020204" pitchFamily="34" charset="0"/>
                  <a:buNone/>
                </a:pPr>
                <a:r>
                  <a:rPr lang="en-US" altLang="en-US" sz="1800" dirty="0">
                    <a:solidFill>
                      <a:schemeClr val="bg2">
                        <a:lumMod val="75000"/>
                      </a:schemeClr>
                    </a:solidFill>
                    <a:latin typeface="Humanst521 BT" panose="020B0602020204020204" pitchFamily="34" charset="0"/>
                  </a:rPr>
                  <a:t>	</a:t>
                </a:r>
                <a14:m>
                  <m:oMath xmlns:m="http://schemas.openxmlformats.org/officeDocument/2006/math">
                    <m:d>
                      <m:dPr>
                        <m:begChr m:val="|"/>
                        <m:endChr m:val="|"/>
                        <m:ctrlPr>
                          <a:rPr lang="ar-AE" altLang="en-US" sz="1800" i="1">
                            <a:solidFill>
                              <a:schemeClr val="bg2">
                                <a:lumMod val="75000"/>
                              </a:schemeClr>
                            </a:solidFill>
                            <a:latin typeface="Cambria Math" panose="02040503050406030204" pitchFamily="18" charset="0"/>
                          </a:rPr>
                        </m:ctrlPr>
                      </m:dPr>
                      <m:e>
                        <m:sSub>
                          <m:sSubPr>
                            <m:ctrlPr>
                              <a:rPr lang="ar-AE" altLang="en-US" sz="1800" i="1">
                                <a:solidFill>
                                  <a:schemeClr val="bg2">
                                    <a:lumMod val="75000"/>
                                  </a:schemeClr>
                                </a:solidFill>
                                <a:latin typeface="Cambria Math" panose="02040503050406030204" pitchFamily="18" charset="0"/>
                              </a:rPr>
                            </m:ctrlPr>
                          </m:sSubPr>
                          <m:e>
                            <m:r>
                              <a:rPr lang="ar-AE" altLang="en-US" sz="1800" i="1">
                                <a:solidFill>
                                  <a:schemeClr val="bg2">
                                    <a:lumMod val="75000"/>
                                  </a:schemeClr>
                                </a:solidFill>
                                <a:latin typeface="Cambria Math" panose="02040503050406030204" pitchFamily="18" charset="0"/>
                              </a:rPr>
                              <m:t>𝑑</m:t>
                            </m:r>
                          </m:e>
                          <m:sub>
                            <m:r>
                              <a:rPr lang="ar-AE" altLang="en-US" sz="1800" i="1">
                                <a:solidFill>
                                  <a:schemeClr val="bg2">
                                    <a:lumMod val="75000"/>
                                  </a:schemeClr>
                                </a:solidFill>
                                <a:latin typeface="Cambria Math" panose="02040503050406030204" pitchFamily="18" charset="0"/>
                              </a:rPr>
                              <m:t>𝜇</m:t>
                            </m:r>
                          </m:sub>
                        </m:sSub>
                        <m:d>
                          <m:dPr>
                            <m:ctrlPr>
                              <a:rPr lang="ar-AE" altLang="en-US" sz="1800" i="1">
                                <a:solidFill>
                                  <a:schemeClr val="bg2">
                                    <a:lumMod val="75000"/>
                                  </a:schemeClr>
                                </a:solidFill>
                                <a:latin typeface="Cambria Math" panose="02040503050406030204" pitchFamily="18" charset="0"/>
                              </a:rPr>
                            </m:ctrlPr>
                          </m:dPr>
                          <m:e>
                            <m:sPre>
                              <m:sPrePr>
                                <m:ctrlPr>
                                  <a:rPr lang="ar-AE" altLang="en-US" sz="1800" i="1">
                                    <a:solidFill>
                                      <a:schemeClr val="bg2">
                                        <a:lumMod val="75000"/>
                                      </a:schemeClr>
                                    </a:solidFill>
                                    <a:latin typeface="Cambria Math" panose="02040503050406030204" pitchFamily="18" charset="0"/>
                                  </a:rPr>
                                </m:ctrlPr>
                              </m:sPrePr>
                              <m:sub/>
                              <m:sup>
                                <m:r>
                                  <a:rPr lang="ar-AE" altLang="en-US" sz="1800" i="1">
                                    <a:solidFill>
                                      <a:schemeClr val="bg2">
                                        <a:lumMod val="75000"/>
                                      </a:schemeClr>
                                    </a:solidFill>
                                    <a:latin typeface="Cambria Math" panose="02040503050406030204" pitchFamily="18" charset="0"/>
                                  </a:rPr>
                                  <m:t>199</m:t>
                                </m:r>
                              </m:sup>
                              <m:e>
                                <m:r>
                                  <m:rPr>
                                    <m:sty m:val="p"/>
                                  </m:rPr>
                                  <a:rPr lang="en-US" altLang="en-US" sz="1800" i="1">
                                    <a:solidFill>
                                      <a:schemeClr val="bg2">
                                        <a:lumMod val="75000"/>
                                      </a:schemeClr>
                                    </a:solidFill>
                                    <a:latin typeface="Cambria Math" panose="02040503050406030204" pitchFamily="18" charset="0"/>
                                  </a:rPr>
                                  <m:t>Hg</m:t>
                                </m:r>
                              </m:e>
                            </m:sPre>
                          </m:e>
                        </m:d>
                      </m:e>
                    </m:d>
                    <m:r>
                      <a:rPr lang="ar-AE" altLang="en-US" sz="1800" i="1">
                        <a:solidFill>
                          <a:schemeClr val="bg2">
                            <a:lumMod val="75000"/>
                          </a:schemeClr>
                        </a:solidFill>
                        <a:latin typeface="Cambria Math" panose="02040503050406030204" pitchFamily="18" charset="0"/>
                      </a:rPr>
                      <m:t>&lt;</m:t>
                    </m:r>
                    <m:r>
                      <a:rPr lang="ar-AE" altLang="en-US" sz="1800" i="1">
                        <a:solidFill>
                          <a:schemeClr val="bg2">
                            <a:lumMod val="75000"/>
                          </a:schemeClr>
                        </a:solidFill>
                        <a:latin typeface="Cambria Math" panose="02040503050406030204" pitchFamily="18" charset="0"/>
                      </a:rPr>
                      <m:t>6</m:t>
                    </m:r>
                    <m:r>
                      <a:rPr lang="ar-AE" altLang="en-US" sz="1800" i="1">
                        <a:solidFill>
                          <a:schemeClr val="bg2">
                            <a:lumMod val="75000"/>
                          </a:schemeClr>
                        </a:solidFill>
                        <a:latin typeface="Cambria Math" panose="02040503050406030204" pitchFamily="18" charset="0"/>
                      </a:rPr>
                      <m:t>×</m:t>
                    </m:r>
                    <m:sSup>
                      <m:sSupPr>
                        <m:ctrlPr>
                          <a:rPr lang="ar-AE" altLang="en-US" sz="1800" i="1">
                            <a:solidFill>
                              <a:schemeClr val="bg2">
                                <a:lumMod val="75000"/>
                              </a:schemeClr>
                            </a:solidFill>
                            <a:latin typeface="Cambria Math" panose="02040503050406030204" pitchFamily="18" charset="0"/>
                          </a:rPr>
                        </m:ctrlPr>
                      </m:sSupPr>
                      <m:e>
                        <m:r>
                          <a:rPr lang="ar-AE" altLang="en-US" sz="1800" i="1">
                            <a:solidFill>
                              <a:schemeClr val="bg2">
                                <a:lumMod val="75000"/>
                              </a:schemeClr>
                            </a:solidFill>
                            <a:latin typeface="Cambria Math" panose="02040503050406030204" pitchFamily="18" charset="0"/>
                          </a:rPr>
                          <m:t>10</m:t>
                        </m:r>
                      </m:e>
                      <m:sup>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20</m:t>
                        </m:r>
                      </m:sup>
                    </m:sSup>
                    <m:r>
                      <a:rPr lang="ar-AE" altLang="en-US" sz="1800" i="1">
                        <a:solidFill>
                          <a:schemeClr val="bg2">
                            <a:lumMod val="75000"/>
                          </a:schemeClr>
                        </a:solidFill>
                        <a:latin typeface="Cambria Math" panose="02040503050406030204" pitchFamily="18" charset="0"/>
                      </a:rPr>
                      <m:t> </m:t>
                    </m:r>
                    <m:r>
                      <a:rPr lang="ar-AE" altLang="en-US" sz="1800" i="1">
                        <a:solidFill>
                          <a:schemeClr val="bg2">
                            <a:lumMod val="75000"/>
                          </a:schemeClr>
                        </a:solidFill>
                        <a:latin typeface="Cambria Math" panose="02040503050406030204" pitchFamily="18" charset="0"/>
                      </a:rPr>
                      <m:t>𝑒</m:t>
                    </m:r>
                    <m:r>
                      <m:rPr>
                        <m:sty m:val="p"/>
                      </m:rPr>
                      <a:rPr lang="en-US" altLang="en-US" sz="1800" i="1">
                        <a:solidFill>
                          <a:schemeClr val="bg2">
                            <a:lumMod val="75000"/>
                          </a:schemeClr>
                        </a:solidFill>
                        <a:latin typeface="Cambria Math" panose="02040503050406030204" pitchFamily="18" charset="0"/>
                      </a:rPr>
                      <m:t>cm</m:t>
                    </m:r>
                  </m:oMath>
                </a14:m>
                <a:br>
                  <a:rPr lang="en-US" altLang="en-US" sz="1800" i="1" dirty="0">
                    <a:solidFill>
                      <a:schemeClr val="bg2">
                        <a:lumMod val="75000"/>
                      </a:schemeClr>
                    </a:solidFill>
                    <a:latin typeface="Cambria Math" panose="02040503050406030204" pitchFamily="18" charset="0"/>
                  </a:rPr>
                </a:br>
                <a:r>
                  <a:rPr lang="en-US" altLang="en-US" sz="1800" i="1" dirty="0">
                    <a:solidFill>
                      <a:schemeClr val="bg2">
                        <a:lumMod val="75000"/>
                      </a:schemeClr>
                    </a:solidFill>
                    <a:latin typeface="Cambria Math" panose="02040503050406030204" pitchFamily="18" charset="0"/>
                  </a:rPr>
                  <a:t>	</a:t>
                </a:r>
                <a14:m>
                  <m:oMath xmlns:m="http://schemas.openxmlformats.org/officeDocument/2006/math">
                    <m:d>
                      <m:dPr>
                        <m:begChr m:val="|"/>
                        <m:endChr m:val="|"/>
                        <m:ctrlPr>
                          <a:rPr lang="ar-AE" altLang="en-US" sz="1800" i="1">
                            <a:solidFill>
                              <a:schemeClr val="bg2">
                                <a:lumMod val="75000"/>
                              </a:schemeClr>
                            </a:solidFill>
                            <a:latin typeface="Cambria Math" panose="02040503050406030204" pitchFamily="18" charset="0"/>
                          </a:rPr>
                        </m:ctrlPr>
                      </m:dPr>
                      <m:e>
                        <m:sSub>
                          <m:sSubPr>
                            <m:ctrlPr>
                              <a:rPr lang="ar-AE" altLang="en-US" sz="1800" i="1">
                                <a:solidFill>
                                  <a:schemeClr val="bg2">
                                    <a:lumMod val="75000"/>
                                  </a:schemeClr>
                                </a:solidFill>
                                <a:latin typeface="Cambria Math" panose="02040503050406030204" pitchFamily="18" charset="0"/>
                              </a:rPr>
                            </m:ctrlPr>
                          </m:sSubPr>
                          <m:e>
                            <m:r>
                              <a:rPr lang="ar-AE" altLang="en-US" sz="1800" i="1">
                                <a:solidFill>
                                  <a:schemeClr val="bg2">
                                    <a:lumMod val="75000"/>
                                  </a:schemeClr>
                                </a:solidFill>
                                <a:latin typeface="Cambria Math" panose="02040503050406030204" pitchFamily="18" charset="0"/>
                              </a:rPr>
                              <m:t>𝑑</m:t>
                            </m:r>
                          </m:e>
                          <m:sub>
                            <m:r>
                              <a:rPr lang="ar-AE" altLang="en-US" sz="1800" i="1">
                                <a:solidFill>
                                  <a:schemeClr val="bg2">
                                    <a:lumMod val="75000"/>
                                  </a:schemeClr>
                                </a:solidFill>
                                <a:latin typeface="Cambria Math" panose="02040503050406030204" pitchFamily="18" charset="0"/>
                              </a:rPr>
                              <m:t>𝜇</m:t>
                            </m:r>
                          </m:sub>
                        </m:sSub>
                        <m:d>
                          <m:dPr>
                            <m:ctrlPr>
                              <a:rPr lang="ar-AE" altLang="en-US" sz="1800" i="1">
                                <a:solidFill>
                                  <a:schemeClr val="bg2">
                                    <a:lumMod val="75000"/>
                                  </a:schemeClr>
                                </a:solidFill>
                                <a:latin typeface="Cambria Math" panose="02040503050406030204" pitchFamily="18" charset="0"/>
                              </a:rPr>
                            </m:ctrlPr>
                          </m:dPr>
                          <m:e>
                            <m:r>
                              <m:rPr>
                                <m:sty m:val="p"/>
                              </m:rPr>
                              <a:rPr lang="en-US" altLang="en-US" sz="1800" i="1">
                                <a:solidFill>
                                  <a:schemeClr val="bg2">
                                    <a:lumMod val="75000"/>
                                  </a:schemeClr>
                                </a:solidFill>
                                <a:latin typeface="Cambria Math" panose="02040503050406030204" pitchFamily="18" charset="0"/>
                              </a:rPr>
                              <m:t>ThO</m:t>
                            </m:r>
                          </m:e>
                        </m:d>
                      </m:e>
                    </m:d>
                    <m:r>
                      <a:rPr lang="ar-AE" altLang="en-US" sz="1800" i="1">
                        <a:solidFill>
                          <a:schemeClr val="bg2">
                            <a:lumMod val="75000"/>
                          </a:schemeClr>
                        </a:solidFill>
                        <a:latin typeface="Cambria Math" panose="02040503050406030204" pitchFamily="18" charset="0"/>
                      </a:rPr>
                      <m:t>&lt;</m:t>
                    </m:r>
                    <m:r>
                      <a:rPr lang="en-US" altLang="en-US" sz="1800" b="0" i="1" smtClean="0">
                        <a:solidFill>
                          <a:schemeClr val="bg2">
                            <a:lumMod val="75000"/>
                          </a:schemeClr>
                        </a:solidFill>
                        <a:latin typeface="Cambria Math" panose="02040503050406030204" pitchFamily="18" charset="0"/>
                      </a:rPr>
                      <m:t>2</m:t>
                    </m:r>
                    <m:r>
                      <a:rPr lang="ar-AE" altLang="en-US" sz="1800" i="1">
                        <a:solidFill>
                          <a:schemeClr val="bg2">
                            <a:lumMod val="75000"/>
                          </a:schemeClr>
                        </a:solidFill>
                        <a:latin typeface="Cambria Math" panose="02040503050406030204" pitchFamily="18" charset="0"/>
                      </a:rPr>
                      <m:t>×</m:t>
                    </m:r>
                    <m:sSup>
                      <m:sSupPr>
                        <m:ctrlPr>
                          <a:rPr lang="ar-AE" altLang="en-US" sz="1800" i="1">
                            <a:solidFill>
                              <a:schemeClr val="bg2">
                                <a:lumMod val="75000"/>
                              </a:schemeClr>
                            </a:solidFill>
                            <a:latin typeface="Cambria Math" panose="02040503050406030204" pitchFamily="18" charset="0"/>
                          </a:rPr>
                        </m:ctrlPr>
                      </m:sSupPr>
                      <m:e>
                        <m:r>
                          <a:rPr lang="ar-AE" altLang="en-US" sz="1800" i="1">
                            <a:solidFill>
                              <a:schemeClr val="bg2">
                                <a:lumMod val="75000"/>
                              </a:schemeClr>
                            </a:solidFill>
                            <a:latin typeface="Cambria Math" panose="02040503050406030204" pitchFamily="18" charset="0"/>
                          </a:rPr>
                          <m:t>10</m:t>
                        </m:r>
                      </m:e>
                      <m:sup>
                        <m:r>
                          <a:rPr lang="ar-AE" altLang="en-US" sz="1800" i="1">
                            <a:solidFill>
                              <a:schemeClr val="bg2">
                                <a:lumMod val="75000"/>
                              </a:schemeClr>
                            </a:solidFill>
                            <a:latin typeface="Cambria Math" panose="02040503050406030204" pitchFamily="18" charset="0"/>
                          </a:rPr>
                          <m:t>−</m:t>
                        </m:r>
                        <m:r>
                          <a:rPr lang="ar-AE" altLang="en-US" sz="1800" i="1">
                            <a:solidFill>
                              <a:schemeClr val="bg2">
                                <a:lumMod val="75000"/>
                              </a:schemeClr>
                            </a:solidFill>
                            <a:latin typeface="Cambria Math" panose="02040503050406030204" pitchFamily="18" charset="0"/>
                          </a:rPr>
                          <m:t>20</m:t>
                        </m:r>
                      </m:sup>
                    </m:sSup>
                    <m:r>
                      <a:rPr lang="ar-AE" altLang="en-US" sz="1800" i="1">
                        <a:solidFill>
                          <a:schemeClr val="bg2">
                            <a:lumMod val="75000"/>
                          </a:schemeClr>
                        </a:solidFill>
                        <a:latin typeface="Cambria Math" panose="02040503050406030204" pitchFamily="18" charset="0"/>
                      </a:rPr>
                      <m:t> </m:t>
                    </m:r>
                    <m:r>
                      <a:rPr lang="ar-AE" altLang="en-US" sz="1800" i="1">
                        <a:solidFill>
                          <a:schemeClr val="bg2">
                            <a:lumMod val="75000"/>
                          </a:schemeClr>
                        </a:solidFill>
                        <a:latin typeface="Cambria Math" panose="02040503050406030204" pitchFamily="18" charset="0"/>
                      </a:rPr>
                      <m:t>𝑒</m:t>
                    </m:r>
                    <m:r>
                      <m:rPr>
                        <m:sty m:val="p"/>
                      </m:rPr>
                      <a:rPr lang="en-US" altLang="en-US" sz="1800" i="1">
                        <a:solidFill>
                          <a:schemeClr val="bg2">
                            <a:lumMod val="75000"/>
                          </a:schemeClr>
                        </a:solidFill>
                        <a:latin typeface="Cambria Math" panose="02040503050406030204" pitchFamily="18" charset="0"/>
                      </a:rPr>
                      <m:t>cm</m:t>
                    </m:r>
                  </m:oMath>
                </a14:m>
                <a:endParaRPr lang="en-US" altLang="en-US" sz="1800" i="1" dirty="0">
                  <a:solidFill>
                    <a:schemeClr val="bg2">
                      <a:lumMod val="75000"/>
                    </a:schemeClr>
                  </a:solidFill>
                  <a:latin typeface="Cambria Math" panose="02040503050406030204" pitchFamily="18" charset="0"/>
                </a:endParaRPr>
              </a:p>
              <a:p>
                <a:pPr marL="0" indent="0">
                  <a:buFont typeface="Arial" panose="020B0604020202020204" pitchFamily="34" charset="0"/>
                  <a:buNone/>
                </a:pPr>
                <a:endParaRPr lang="en-US" altLang="en-US" sz="1050" dirty="0">
                  <a:latin typeface="Humanst521 BT" panose="020B0602020204020204" pitchFamily="34" charset="0"/>
                </a:endParaRPr>
              </a:p>
              <a:p>
                <a:pPr defTabSz="179388"/>
                <a:r>
                  <a:rPr lang="en-US" altLang="en-US" sz="2000" dirty="0">
                    <a:latin typeface="Humanst521 BT" panose="020B0602020204020204" pitchFamily="34" charset="0"/>
                  </a:rPr>
                  <a:t>Bennett et al., </a:t>
                </a:r>
                <a:br>
                  <a:rPr lang="en-US" altLang="en-US" sz="2000" dirty="0">
                    <a:latin typeface="Humanst521 BT" panose="020B0602020204020204" pitchFamily="34" charset="0"/>
                  </a:rPr>
                </a:br>
                <a:r>
                  <a:rPr lang="en-US" altLang="en-US" sz="2000" dirty="0">
                    <a:latin typeface="Humanst521 BT" panose="020B0602020204020204" pitchFamily="34" charset="0"/>
                  </a:rPr>
                  <a:t>PRD80, 052008 (2009) </a:t>
                </a:r>
                <a:br>
                  <a:rPr lang="en-US" altLang="en-US" sz="2000" dirty="0">
                    <a:latin typeface="Humanst521 BT" panose="020B0602020204020204" pitchFamily="34" charset="0"/>
                  </a:rPr>
                </a:br>
                <a:r>
                  <a:rPr lang="en-US" altLang="en-US" sz="2000" dirty="0">
                    <a:latin typeface="Humanst521 BT" panose="020B0602020204020204" pitchFamily="34" charset="0"/>
                  </a:rPr>
                  <a:t>	</a:t>
                </a:r>
                <a14:m>
                  <m:oMath xmlns:m="http://schemas.openxmlformats.org/officeDocument/2006/math">
                    <m:d>
                      <m:dPr>
                        <m:begChr m:val="|"/>
                        <m:endChr m:val="|"/>
                        <m:ctrlPr>
                          <a:rPr lang="ar-AE" altLang="en-US" sz="1800" i="1" smtClean="0">
                            <a:solidFill>
                              <a:schemeClr val="bg2">
                                <a:lumMod val="75000"/>
                              </a:schemeClr>
                            </a:solidFill>
                            <a:latin typeface="Cambria Math" panose="02040503050406030204" pitchFamily="18" charset="0"/>
                          </a:rPr>
                        </m:ctrlPr>
                      </m:dPr>
                      <m:e>
                        <m:sSub>
                          <m:sSubPr>
                            <m:ctrlPr>
                              <a:rPr lang="ar-AE" altLang="en-US" sz="1800" i="1">
                                <a:solidFill>
                                  <a:schemeClr val="bg2">
                                    <a:lumMod val="75000"/>
                                  </a:schemeClr>
                                </a:solidFill>
                                <a:latin typeface="Cambria Math" panose="02040503050406030204" pitchFamily="18" charset="0"/>
                              </a:rPr>
                            </m:ctrlPr>
                          </m:sSubPr>
                          <m:e>
                            <m:r>
                              <a:rPr lang="ar-AE" altLang="en-US" sz="1800" i="1">
                                <a:solidFill>
                                  <a:schemeClr val="bg2">
                                    <a:lumMod val="75000"/>
                                  </a:schemeClr>
                                </a:solidFill>
                                <a:latin typeface="Cambria Math" panose="02040503050406030204" pitchFamily="18" charset="0"/>
                              </a:rPr>
                              <m:t>𝑑</m:t>
                            </m:r>
                          </m:e>
                          <m:sub>
                            <m:r>
                              <a:rPr lang="ar-AE" altLang="en-US" sz="1800" i="1">
                                <a:solidFill>
                                  <a:schemeClr val="bg2">
                                    <a:lumMod val="75000"/>
                                  </a:schemeClr>
                                </a:solidFill>
                                <a:latin typeface="Cambria Math" panose="02040503050406030204" pitchFamily="18" charset="0"/>
                              </a:rPr>
                              <m:t>𝜇</m:t>
                            </m:r>
                          </m:sub>
                        </m:sSub>
                      </m:e>
                    </m:d>
                    <m:r>
                      <a:rPr lang="ar-AE" altLang="en-US" sz="1800" i="1">
                        <a:solidFill>
                          <a:schemeClr val="bg2">
                            <a:lumMod val="75000"/>
                          </a:schemeClr>
                        </a:solidFill>
                        <a:latin typeface="Cambria Math" panose="02040503050406030204" pitchFamily="18" charset="0"/>
                      </a:rPr>
                      <m:t>&lt;</m:t>
                    </m:r>
                    <m:r>
                      <a:rPr lang="en-US" altLang="en-US" sz="1800" b="0" i="1" smtClean="0">
                        <a:solidFill>
                          <a:schemeClr val="bg2">
                            <a:lumMod val="75000"/>
                          </a:schemeClr>
                        </a:solidFill>
                        <a:latin typeface="Cambria Math" panose="02040503050406030204" pitchFamily="18" charset="0"/>
                      </a:rPr>
                      <m:t>1</m:t>
                    </m:r>
                    <m:r>
                      <a:rPr lang="en-US" altLang="en-US" sz="1800" b="0" i="1" smtClean="0">
                        <a:solidFill>
                          <a:schemeClr val="bg2">
                            <a:lumMod val="75000"/>
                          </a:schemeClr>
                        </a:solidFill>
                        <a:latin typeface="Cambria Math" panose="02040503050406030204" pitchFamily="18" charset="0"/>
                      </a:rPr>
                      <m:t>.</m:t>
                    </m:r>
                    <m:r>
                      <a:rPr lang="en-US" altLang="en-US" sz="1800" b="0" i="1" smtClean="0">
                        <a:solidFill>
                          <a:schemeClr val="bg2">
                            <a:lumMod val="75000"/>
                          </a:schemeClr>
                        </a:solidFill>
                        <a:latin typeface="Cambria Math" panose="02040503050406030204" pitchFamily="18" charset="0"/>
                      </a:rPr>
                      <m:t>5</m:t>
                    </m:r>
                    <m:r>
                      <a:rPr lang="ar-AE" altLang="en-US" sz="1800" i="1">
                        <a:solidFill>
                          <a:schemeClr val="bg2">
                            <a:lumMod val="75000"/>
                          </a:schemeClr>
                        </a:solidFill>
                        <a:latin typeface="Cambria Math" panose="02040503050406030204" pitchFamily="18" charset="0"/>
                      </a:rPr>
                      <m:t>×</m:t>
                    </m:r>
                    <m:sSup>
                      <m:sSupPr>
                        <m:ctrlPr>
                          <a:rPr lang="ar-AE" altLang="en-US" sz="1800" i="1">
                            <a:solidFill>
                              <a:schemeClr val="bg2">
                                <a:lumMod val="75000"/>
                              </a:schemeClr>
                            </a:solidFill>
                            <a:latin typeface="Cambria Math" panose="02040503050406030204" pitchFamily="18" charset="0"/>
                          </a:rPr>
                        </m:ctrlPr>
                      </m:sSupPr>
                      <m:e>
                        <m:r>
                          <a:rPr lang="ar-AE" altLang="en-US" sz="1800" i="1">
                            <a:solidFill>
                              <a:schemeClr val="bg2">
                                <a:lumMod val="75000"/>
                              </a:schemeClr>
                            </a:solidFill>
                            <a:latin typeface="Cambria Math" panose="02040503050406030204" pitchFamily="18" charset="0"/>
                          </a:rPr>
                          <m:t>10</m:t>
                        </m:r>
                      </m:e>
                      <m:sup>
                        <m:r>
                          <a:rPr lang="ar-AE" altLang="en-US" sz="1800" i="1">
                            <a:solidFill>
                              <a:schemeClr val="bg2">
                                <a:lumMod val="75000"/>
                              </a:schemeClr>
                            </a:solidFill>
                            <a:latin typeface="Cambria Math" panose="02040503050406030204" pitchFamily="18" charset="0"/>
                          </a:rPr>
                          <m:t>−</m:t>
                        </m:r>
                        <m:r>
                          <a:rPr lang="en-US" altLang="en-US" sz="1800" b="0" i="1" smtClean="0">
                            <a:solidFill>
                              <a:schemeClr val="bg2">
                                <a:lumMod val="75000"/>
                              </a:schemeClr>
                            </a:solidFill>
                            <a:latin typeface="Cambria Math" panose="02040503050406030204" pitchFamily="18" charset="0"/>
                          </a:rPr>
                          <m:t>19</m:t>
                        </m:r>
                      </m:sup>
                    </m:sSup>
                    <m:r>
                      <a:rPr lang="ar-AE" altLang="en-US" sz="1800" i="1">
                        <a:solidFill>
                          <a:schemeClr val="bg2">
                            <a:lumMod val="75000"/>
                          </a:schemeClr>
                        </a:solidFill>
                        <a:latin typeface="Cambria Math" panose="02040503050406030204" pitchFamily="18" charset="0"/>
                      </a:rPr>
                      <m:t> </m:t>
                    </m:r>
                    <m:r>
                      <a:rPr lang="ar-AE" altLang="en-US" sz="1800" i="1">
                        <a:solidFill>
                          <a:schemeClr val="bg2">
                            <a:lumMod val="75000"/>
                          </a:schemeClr>
                        </a:solidFill>
                        <a:latin typeface="Cambria Math" panose="02040503050406030204" pitchFamily="18" charset="0"/>
                      </a:rPr>
                      <m:t>𝑒</m:t>
                    </m:r>
                    <m:r>
                      <m:rPr>
                        <m:sty m:val="p"/>
                      </m:rPr>
                      <a:rPr lang="en-US" altLang="en-US" sz="1800" i="1">
                        <a:solidFill>
                          <a:schemeClr val="bg2">
                            <a:lumMod val="75000"/>
                          </a:schemeClr>
                        </a:solidFill>
                        <a:latin typeface="Cambria Math" panose="02040503050406030204" pitchFamily="18" charset="0"/>
                      </a:rPr>
                      <m:t>cm</m:t>
                    </m:r>
                  </m:oMath>
                </a14:m>
                <a:br>
                  <a:rPr lang="en-US" altLang="en-US" sz="1800" i="1" dirty="0">
                    <a:solidFill>
                      <a:schemeClr val="bg2">
                        <a:lumMod val="75000"/>
                      </a:schemeClr>
                    </a:solidFill>
                    <a:latin typeface="Cambria Math" panose="02040503050406030204" pitchFamily="18" charset="0"/>
                  </a:rPr>
                </a:br>
                <a:endParaRPr lang="en-US" altLang="en-US" sz="2000" dirty="0">
                  <a:latin typeface="Humanst521 BT" panose="020B0602020204020204" pitchFamily="34" charset="0"/>
                </a:endParaRPr>
              </a:p>
            </p:txBody>
          </p:sp>
        </mc:Choice>
        <mc:Fallback>
          <p:sp>
            <p:nvSpPr>
              <p:cNvPr id="13" name="Content Placeholder 3"/>
              <p:cNvSpPr txBox="1">
                <a:spLocks noRot="1" noChangeAspect="1" noMove="1" noResize="1" noEditPoints="1" noAdjustHandles="1" noChangeArrowheads="1" noChangeShapeType="1" noTextEdit="1"/>
              </p:cNvSpPr>
              <p:nvPr/>
            </p:nvSpPr>
            <p:spPr>
              <a:xfrm>
                <a:off x="4524110" y="935503"/>
                <a:ext cx="4440378" cy="3608676"/>
              </a:xfrm>
              <a:prstGeom prst="rect">
                <a:avLst/>
              </a:prstGeom>
              <a:blipFill>
                <a:blip r:embed="rId5"/>
                <a:stretch>
                  <a:fillRect l="-3292" t="-1689" b="-169"/>
                </a:stretch>
              </a:blipFill>
            </p:spPr>
            <p:txBody>
              <a:bodyPr/>
              <a:lstStyle/>
              <a:p>
                <a:r>
                  <a:rPr lang="de-CH">
                    <a:noFill/>
                  </a:rPr>
                  <a:t> </a:t>
                </a:r>
              </a:p>
            </p:txBody>
          </p:sp>
        </mc:Fallback>
      </mc:AlternateContent>
      <p:sp>
        <p:nvSpPr>
          <p:cNvPr id="4" name="Google Shape;412;p43">
            <a:extLst>
              <a:ext uri="{FF2B5EF4-FFF2-40B4-BE49-F238E27FC236}">
                <a16:creationId xmlns:a16="http://schemas.microsoft.com/office/drawing/2014/main" id="{62CE4105-C1AE-85A1-7A9C-3742CAF5ABD8}"/>
              </a:ext>
            </a:extLst>
          </p:cNvPr>
          <p:cNvSpPr txBox="1"/>
          <p:nvPr/>
        </p:nvSpPr>
        <p:spPr>
          <a:xfrm>
            <a:off x="899592" y="4492729"/>
            <a:ext cx="327900" cy="102900"/>
          </a:xfrm>
          <a:prstGeom prst="rect">
            <a:avLst/>
          </a:prstGeom>
          <a:noFill/>
          <a:ln w="9525" cap="flat" cmpd="sng">
            <a:solidFill>
              <a:srgbClr val="39C3E6"/>
            </a:solidFill>
            <a:prstDash val="solid"/>
            <a:round/>
            <a:headEnd type="none" w="sm" len="sm"/>
            <a:tailEnd type="none" w="sm" len="sm"/>
          </a:ln>
        </p:spPr>
        <p:txBody>
          <a:bodyPr spcFirstLastPara="1" wrap="square" lIns="0" tIns="0" rIns="0" bIns="0" anchor="t" anchorCtr="0">
            <a:noAutofit/>
          </a:bodyPr>
          <a:lstStyle/>
          <a:p>
            <a:pPr marL="0" lvl="0" indent="0" algn="ctr" rtl="0">
              <a:spcBef>
                <a:spcPts val="0"/>
              </a:spcBef>
              <a:spcAft>
                <a:spcPts val="0"/>
              </a:spcAft>
              <a:buNone/>
            </a:pPr>
            <a:r>
              <a:rPr lang="en" sz="700" dirty="0">
                <a:solidFill>
                  <a:schemeClr val="dk1"/>
                </a:solidFill>
              </a:rPr>
              <a:t>BMW24</a:t>
            </a:r>
            <a:endParaRPr sz="700" dirty="0">
              <a:solidFill>
                <a:schemeClr val="dk1"/>
              </a:solidFill>
            </a:endParaRPr>
          </a:p>
        </p:txBody>
      </p:sp>
      <p:cxnSp>
        <p:nvCxnSpPr>
          <p:cNvPr id="5" name="Google Shape;413;p43">
            <a:extLst>
              <a:ext uri="{FF2B5EF4-FFF2-40B4-BE49-F238E27FC236}">
                <a16:creationId xmlns:a16="http://schemas.microsoft.com/office/drawing/2014/main" id="{E64A0400-B1BC-0D49-0F27-6B7264116836}"/>
              </a:ext>
            </a:extLst>
          </p:cNvPr>
          <p:cNvCxnSpPr>
            <a:stCxn id="4" idx="0"/>
          </p:cNvCxnSpPr>
          <p:nvPr/>
        </p:nvCxnSpPr>
        <p:spPr>
          <a:xfrm rot="10800000">
            <a:off x="1063542" y="4052629"/>
            <a:ext cx="0" cy="440100"/>
          </a:xfrm>
          <a:prstGeom prst="straightConnector1">
            <a:avLst/>
          </a:prstGeom>
          <a:noFill/>
          <a:ln w="9525" cap="flat" cmpd="sng">
            <a:solidFill>
              <a:schemeClr val="dk1"/>
            </a:solidFill>
            <a:prstDash val="solid"/>
            <a:round/>
            <a:headEnd type="none" w="med" len="med"/>
            <a:tailEnd type="stealth" w="med" len="med"/>
          </a:ln>
        </p:spPr>
      </p:cxnSp>
      <p:sp>
        <p:nvSpPr>
          <p:cNvPr id="6" name="Google Shape;406;p43">
            <a:extLst>
              <a:ext uri="{FF2B5EF4-FFF2-40B4-BE49-F238E27FC236}">
                <a16:creationId xmlns:a16="http://schemas.microsoft.com/office/drawing/2014/main" id="{AAEAE4AF-19CD-15DA-502F-5CAD5283CBC2}"/>
              </a:ext>
            </a:extLst>
          </p:cNvPr>
          <p:cNvSpPr txBox="1"/>
          <p:nvPr/>
        </p:nvSpPr>
        <p:spPr>
          <a:xfrm>
            <a:off x="2890380" y="4451270"/>
            <a:ext cx="601500" cy="208800"/>
          </a:xfrm>
          <a:prstGeom prst="rect">
            <a:avLst/>
          </a:prstGeom>
          <a:noFill/>
          <a:ln w="9525" cap="flat" cmpd="sng">
            <a:solidFill>
              <a:srgbClr val="FE1E1E"/>
            </a:solidFill>
            <a:prstDash val="solid"/>
            <a:round/>
            <a:headEnd type="none" w="sm" len="sm"/>
            <a:tailEnd type="none" w="sm" len="sm"/>
          </a:ln>
        </p:spPr>
        <p:txBody>
          <a:bodyPr spcFirstLastPara="1" wrap="square" lIns="0" tIns="0" rIns="0" bIns="0" anchor="t" anchorCtr="0">
            <a:noAutofit/>
          </a:bodyPr>
          <a:lstStyle/>
          <a:p>
            <a:pPr marL="0" lvl="0" indent="0" algn="ctr" rtl="0">
              <a:spcBef>
                <a:spcPts val="0"/>
              </a:spcBef>
              <a:spcAft>
                <a:spcPts val="0"/>
              </a:spcAft>
              <a:buNone/>
            </a:pPr>
            <a:r>
              <a:rPr lang="en" sz="700" dirty="0">
                <a:solidFill>
                  <a:schemeClr val="dk1"/>
                </a:solidFill>
              </a:rPr>
              <a:t>2018 calculations</a:t>
            </a:r>
            <a:endParaRPr sz="700" dirty="0">
              <a:solidFill>
                <a:schemeClr val="dk1"/>
              </a:solidFill>
            </a:endParaRPr>
          </a:p>
        </p:txBody>
      </p:sp>
      <p:cxnSp>
        <p:nvCxnSpPr>
          <p:cNvPr id="8" name="Google Shape;407;p43">
            <a:extLst>
              <a:ext uri="{FF2B5EF4-FFF2-40B4-BE49-F238E27FC236}">
                <a16:creationId xmlns:a16="http://schemas.microsoft.com/office/drawing/2014/main" id="{5A4B9E9A-1F83-7FBA-842B-7A1C157701E8}"/>
              </a:ext>
            </a:extLst>
          </p:cNvPr>
          <p:cNvCxnSpPr>
            <a:cxnSpLocks/>
            <a:stCxn id="6" idx="0"/>
          </p:cNvCxnSpPr>
          <p:nvPr/>
        </p:nvCxnSpPr>
        <p:spPr>
          <a:xfrm flipV="1">
            <a:off x="3191130" y="4211457"/>
            <a:ext cx="0" cy="239813"/>
          </a:xfrm>
          <a:prstGeom prst="straightConnector1">
            <a:avLst/>
          </a:prstGeom>
          <a:noFill/>
          <a:ln w="9525" cap="flat" cmpd="sng">
            <a:solidFill>
              <a:schemeClr val="dk1"/>
            </a:solidFill>
            <a:prstDash val="solid"/>
            <a:round/>
            <a:headEnd type="none" w="med" len="med"/>
            <a:tailEnd type="stealth" w="med" len="med"/>
          </a:ln>
        </p:spPr>
      </p:cxnSp>
    </p:spTree>
    <p:extLst>
      <p:ext uri="{BB962C8B-B14F-4D97-AF65-F5344CB8AC3E}">
        <p14:creationId xmlns:p14="http://schemas.microsoft.com/office/powerpoint/2010/main" val="40437800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984250" y="2959100"/>
            <a:ext cx="2203450" cy="1225550"/>
          </a:xfrm>
          <a:prstGeom prst="rect">
            <a:avLst/>
          </a:prstGeom>
          <a:noFill/>
          <a:ln>
            <a:headEnd type="none" w="med" len="med"/>
            <a:tailEnd type="none" w="med" len="med"/>
          </a:ln>
        </p:spPr>
        <p:style>
          <a:lnRef idx="2">
            <a:schemeClr val="accent4"/>
          </a:lnRef>
          <a:fillRef idx="1">
            <a:schemeClr val="lt1"/>
          </a:fillRef>
          <a:effectRef idx="0">
            <a:schemeClr val="accent4"/>
          </a:effectRef>
          <a:fontRef idx="minor">
            <a:schemeClr val="dk1"/>
          </a:fontRef>
        </p:style>
        <p:txBody>
          <a:bodyPr vert="horz" wrap="square" lIns="91440" tIns="45720" rIns="91440" bIns="45720" numCol="1" rtlCol="0" anchor="ctr" anchorCtr="0" compatLnSpc="1">
            <a:prstTxWarp prst="textNoShape">
              <a:avLst/>
            </a:prstTxWarp>
          </a:bodyPr>
          <a:lstStyle/>
          <a:p>
            <a:pPr marL="0" indent="0" algn="ctr">
              <a:buNone/>
            </a:pPr>
            <a:endParaRPr lang="en-US" sz="1400" dirty="0">
              <a:solidFill>
                <a:schemeClr val="tx2">
                  <a:lumMod val="85000"/>
                  <a:lumOff val="15000"/>
                </a:schemeClr>
              </a:solidFill>
              <a:latin typeface="Humanst521 Lt BT" panose="020B0402020204020304" pitchFamily="34" charset="0"/>
            </a:endParaRPr>
          </a:p>
        </p:txBody>
      </p:sp>
      <p:sp>
        <p:nvSpPr>
          <p:cNvPr id="2" name="Title 1"/>
          <p:cNvSpPr>
            <a:spLocks noGrp="1"/>
          </p:cNvSpPr>
          <p:nvPr>
            <p:ph type="title"/>
          </p:nvPr>
        </p:nvSpPr>
        <p:spPr/>
        <p:txBody>
          <a:bodyPr/>
          <a:lstStyle/>
          <a:p>
            <a:r>
              <a:rPr lang="en-US" dirty="0"/>
              <a:t>Complementarity of EDM searches</a:t>
            </a:r>
          </a:p>
        </p:txBody>
      </p:sp>
      <p:sp>
        <p:nvSpPr>
          <p:cNvPr id="3" name="Slide Number Placeholder 2"/>
          <p:cNvSpPr>
            <a:spLocks noGrp="1"/>
          </p:cNvSpPr>
          <p:nvPr>
            <p:ph type="sldNum" sz="quarter" idx="4294967295"/>
          </p:nvPr>
        </p:nvSpPr>
        <p:spPr>
          <a:xfrm>
            <a:off x="42329" y="4968081"/>
            <a:ext cx="575742" cy="147638"/>
          </a:xfrm>
          <a:prstGeom prst="rect">
            <a:avLst/>
          </a:prstGeom>
        </p:spPr>
        <p:txBody>
          <a:bodyPr/>
          <a:lstStyle/>
          <a:p>
            <a:pPr eaLnBrk="0" hangingPunct="0">
              <a:defRPr/>
            </a:pPr>
            <a:fld id="{EBC07571-3134-BB4B-B83F-1A9FE18D34F3}" type="slidenum">
              <a:rPr lang="de-DE" smtClean="0">
                <a:solidFill>
                  <a:srgbClr val="000000"/>
                </a:solidFill>
                <a:latin typeface="Humanst521 BT" panose="020B0602020204020204" pitchFamily="34" charset="0"/>
              </a:rPr>
              <a:pPr eaLnBrk="0" hangingPunct="0">
                <a:defRPr/>
              </a:pPr>
              <a:t>7</a:t>
            </a:fld>
            <a:endParaRPr lang="de-DE" dirty="0">
              <a:solidFill>
                <a:srgbClr val="000000"/>
              </a:solidFill>
              <a:latin typeface="Humanst521 BT" panose="020B0602020204020204" pitchFamily="34" charset="0"/>
            </a:endParaRPr>
          </a:p>
        </p:txBody>
      </p:sp>
      <p:pic>
        <p:nvPicPr>
          <p:cNvPr id="68610" name="Picture 2"/>
          <p:cNvPicPr>
            <a:picLocks noChangeAspect="1" noChangeArrowheads="1"/>
          </p:cNvPicPr>
          <p:nvPr/>
        </p:nvPicPr>
        <p:blipFill>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206089" y="783170"/>
            <a:ext cx="7112414" cy="40549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bwMode="auto">
          <a:xfrm>
            <a:off x="1475656" y="1104900"/>
            <a:ext cx="896069" cy="514350"/>
          </a:xfrm>
          <a:prstGeom prst="rect">
            <a:avLst/>
          </a:prstGeom>
          <a:solidFill>
            <a:schemeClr val="bg1"/>
          </a:solidFill>
          <a:ln w="28575" cap="flat" cmpd="sng" algn="ctr">
            <a:solidFill>
              <a:schemeClr val="accent6">
                <a:lumMod val="60000"/>
                <a:lumOff val="40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indent="0" algn="ctr">
              <a:buNone/>
            </a:pPr>
            <a:r>
              <a:rPr lang="en-US" sz="1600" b="1" dirty="0">
                <a:latin typeface="Humanst521 Lt BT" panose="020B0402020204020304" pitchFamily="34" charset="0"/>
              </a:rPr>
              <a:t>proton,</a:t>
            </a:r>
            <a:br>
              <a:rPr lang="en-US" sz="1600" b="1" dirty="0">
                <a:latin typeface="Humanst521 Lt BT" panose="020B0402020204020304" pitchFamily="34" charset="0"/>
              </a:rPr>
            </a:br>
            <a:r>
              <a:rPr lang="en-US" sz="1600" b="1" dirty="0">
                <a:latin typeface="Humanst521 Lt BT" panose="020B0402020204020304" pitchFamily="34" charset="0"/>
              </a:rPr>
              <a:t>neutron</a:t>
            </a:r>
          </a:p>
        </p:txBody>
      </p:sp>
      <p:sp>
        <p:nvSpPr>
          <p:cNvPr id="7" name="Rectangle 6"/>
          <p:cNvSpPr/>
          <p:nvPr/>
        </p:nvSpPr>
        <p:spPr bwMode="auto">
          <a:xfrm>
            <a:off x="1475656" y="1743075"/>
            <a:ext cx="896069" cy="514350"/>
          </a:xfrm>
          <a:prstGeom prst="rect">
            <a:avLst/>
          </a:prstGeom>
          <a:solidFill>
            <a:schemeClr val="bg1"/>
          </a:solidFill>
          <a:ln w="28575" cap="flat" cmpd="sng" algn="ctr">
            <a:solidFill>
              <a:srgbClr val="0000FF"/>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indent="0" algn="ctr">
              <a:buNone/>
            </a:pPr>
            <a:r>
              <a:rPr lang="en-US" sz="1600" b="1" dirty="0">
                <a:latin typeface="Humanst521 Lt BT" panose="020B0402020204020304" pitchFamily="34" charset="0"/>
              </a:rPr>
              <a:t>d,</a:t>
            </a:r>
            <a:r>
              <a:rPr lang="en-US" sz="1600" b="1" baseline="30000" dirty="0">
                <a:latin typeface="Humanst521 Lt BT" panose="020B0402020204020304" pitchFamily="34" charset="0"/>
              </a:rPr>
              <a:t>3</a:t>
            </a:r>
            <a:r>
              <a:rPr lang="en-US" sz="1600" b="1" dirty="0">
                <a:latin typeface="Humanst521 Lt BT" panose="020B0402020204020304" pitchFamily="34" charset="0"/>
              </a:rPr>
              <a:t>He</a:t>
            </a:r>
          </a:p>
        </p:txBody>
      </p:sp>
      <p:sp>
        <p:nvSpPr>
          <p:cNvPr id="5" name="TextBox 4"/>
          <p:cNvSpPr txBox="1"/>
          <p:nvPr/>
        </p:nvSpPr>
        <p:spPr>
          <a:xfrm>
            <a:off x="245933" y="4936325"/>
            <a:ext cx="2803268" cy="203133"/>
          </a:xfrm>
          <a:prstGeom prst="rect">
            <a:avLst/>
          </a:prstGeom>
          <a:solidFill>
            <a:schemeClr val="bg1"/>
          </a:solidFill>
        </p:spPr>
        <p:txBody>
          <a:bodyPr wrap="none" lIns="0" tIns="0" rIns="0" bIns="0" rtlCol="0" anchor="t" anchorCtr="0">
            <a:spAutoFit/>
          </a:bodyPr>
          <a:lstStyle/>
          <a:p>
            <a:pPr>
              <a:lnSpc>
                <a:spcPct val="110000"/>
              </a:lnSpc>
              <a:spcBef>
                <a:spcPts val="0"/>
              </a:spcBef>
            </a:pPr>
            <a:r>
              <a:rPr lang="en-US" sz="1200" kern="1000" spc="30" dirty="0">
                <a:solidFill>
                  <a:schemeClr val="tx1">
                    <a:lumMod val="65000"/>
                    <a:lumOff val="35000"/>
                  </a:schemeClr>
                </a:solidFill>
                <a:latin typeface="Humanst521 Lt BT" panose="020B0402020204020304" pitchFamily="34" charset="0"/>
                <a:cs typeface="Franklin Gothic Book"/>
              </a:rPr>
              <a:t>Scheme: adapted from Rob </a:t>
            </a:r>
            <a:r>
              <a:rPr lang="en-US" sz="1200" kern="1000" spc="-150" dirty="0">
                <a:solidFill>
                  <a:schemeClr val="tx1">
                    <a:lumMod val="65000"/>
                    <a:lumOff val="35000"/>
                  </a:schemeClr>
                </a:solidFill>
                <a:latin typeface="Humanst521 Lt BT" panose="020B0402020204020304" pitchFamily="34" charset="0"/>
                <a:cs typeface="Franklin Gothic Book"/>
              </a:rPr>
              <a:t>G. E. </a:t>
            </a:r>
            <a:r>
              <a:rPr lang="en-US" sz="1200" kern="1000" spc="30" dirty="0">
                <a:solidFill>
                  <a:schemeClr val="tx1">
                    <a:lumMod val="65000"/>
                    <a:lumOff val="35000"/>
                  </a:schemeClr>
                </a:solidFill>
                <a:latin typeface="Humanst521 Lt BT" panose="020B0402020204020304" pitchFamily="34" charset="0"/>
                <a:cs typeface="Franklin Gothic Book"/>
              </a:rPr>
              <a:t>Timmermans</a:t>
            </a:r>
          </a:p>
        </p:txBody>
      </p:sp>
      <mc:AlternateContent xmlns:mc="http://schemas.openxmlformats.org/markup-compatibility/2006" xmlns:a14="http://schemas.microsoft.com/office/drawing/2010/main">
        <mc:Choice Requires="a14">
          <p:sp>
            <p:nvSpPr>
              <p:cNvPr id="6" name="Rectangle 5"/>
              <p:cNvSpPr/>
              <p:nvPr/>
            </p:nvSpPr>
            <p:spPr bwMode="auto">
              <a:xfrm>
                <a:off x="1215614" y="783170"/>
                <a:ext cx="449630" cy="245530"/>
              </a:xfrm>
              <a:prstGeom prst="rect">
                <a:avLst/>
              </a:prstGeom>
              <a:solidFill>
                <a:schemeClr val="bg1"/>
              </a:solidFill>
              <a:ln w="12700" cap="flat" cmpd="sng" algn="ctr">
                <a:solidFill>
                  <a:schemeClr val="bg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indent="0" algn="ctr">
                  <a:buNone/>
                </a:pPr>
                <a14:m>
                  <m:oMathPara xmlns:m="http://schemas.openxmlformats.org/officeDocument/2006/math">
                    <m:oMathParaPr>
                      <m:jc m:val="right"/>
                    </m:oMathParaPr>
                    <m:oMath xmlns:m="http://schemas.openxmlformats.org/officeDocument/2006/math">
                      <m:r>
                        <a:rPr lang="en-US" sz="1600" b="0" i="1" smtClean="0">
                          <a:solidFill>
                            <a:schemeClr val="bg2">
                              <a:lumMod val="75000"/>
                            </a:schemeClr>
                          </a:solidFill>
                          <a:latin typeface="Cambria Math"/>
                        </a:rPr>
                        <m:t>≤</m:t>
                      </m:r>
                    </m:oMath>
                  </m:oMathPara>
                </a14:m>
                <a:endParaRPr lang="en-US" sz="1600" dirty="0">
                  <a:latin typeface="Humanst521 Lt BT" panose="020B04020202040203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bwMode="auto">
              <a:xfrm>
                <a:off x="1215614" y="783170"/>
                <a:ext cx="449630" cy="245530"/>
              </a:xfrm>
              <a:prstGeom prst="rect">
                <a:avLst/>
              </a:prstGeom>
              <a:blipFill>
                <a:blip r:embed="rId4"/>
                <a:stretch>
                  <a:fillRect b="-6977"/>
                </a:stretch>
              </a:blipFill>
              <a:ln w="12700" cap="flat" cmpd="sng" algn="ctr">
                <a:solidFill>
                  <a:schemeClr val="bg1"/>
                </a:solidFill>
                <a:prstDash val="solid"/>
                <a:round/>
                <a:headEnd type="none" w="med" len="med"/>
                <a:tailEnd type="none" w="med" len="med"/>
              </a:ln>
              <a:effectLst/>
            </p:spPr>
            <p:txBody>
              <a:bodyPr/>
              <a:lstStyle/>
              <a:p>
                <a:r>
                  <a:rPr lang="en-US">
                    <a:noFill/>
                  </a:rPr>
                  <a:t> </a:t>
                </a:r>
              </a:p>
            </p:txBody>
          </p:sp>
        </mc:Fallback>
      </mc:AlternateContent>
      <p:sp>
        <p:nvSpPr>
          <p:cNvPr id="9" name="TextBox 8"/>
          <p:cNvSpPr txBox="1"/>
          <p:nvPr/>
        </p:nvSpPr>
        <p:spPr>
          <a:xfrm rot="16200000">
            <a:off x="917296" y="3461684"/>
            <a:ext cx="596638" cy="220381"/>
          </a:xfrm>
          <a:prstGeom prst="rect">
            <a:avLst/>
          </a:prstGeom>
          <a:solidFill>
            <a:schemeClr val="bg1"/>
          </a:solidFill>
        </p:spPr>
        <p:txBody>
          <a:bodyPr wrap="none" lIns="0" tIns="0" rIns="0" bIns="0" rtlCol="0" anchor="t" anchorCtr="0">
            <a:spAutoFit/>
          </a:bodyPr>
          <a:lstStyle/>
          <a:p>
            <a:pPr>
              <a:lnSpc>
                <a:spcPct val="110000"/>
              </a:lnSpc>
              <a:spcBef>
                <a:spcPts val="0"/>
              </a:spcBef>
            </a:pPr>
            <a:r>
              <a:rPr lang="en-US" sz="1400" b="1" kern="1000" spc="30" dirty="0">
                <a:solidFill>
                  <a:srgbClr val="7C204E"/>
                </a:solidFill>
                <a:latin typeface="Humanst521 Lt BT" panose="020B0402020204020304" pitchFamily="34" charset="0"/>
                <a:cs typeface="Franklin Gothic Book"/>
              </a:rPr>
              <a:t>electron</a:t>
            </a:r>
          </a:p>
        </p:txBody>
      </p:sp>
      <p:sp>
        <p:nvSpPr>
          <p:cNvPr id="11" name="Rectangle 10"/>
          <p:cNvSpPr/>
          <p:nvPr/>
        </p:nvSpPr>
        <p:spPr bwMode="auto">
          <a:xfrm>
            <a:off x="1495425" y="4273550"/>
            <a:ext cx="876300" cy="508000"/>
          </a:xfrm>
          <a:prstGeom prst="rect">
            <a:avLst/>
          </a:prstGeom>
          <a:ln>
            <a:solidFill>
              <a:srgbClr val="FF0000"/>
            </a:solidFill>
            <a:headEnd type="none" w="med" len="med"/>
            <a:tailEnd type="none" w="med" len="me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ctr" anchorCtr="0" compatLnSpc="1">
            <a:prstTxWarp prst="textNoShape">
              <a:avLst/>
            </a:prstTxWarp>
          </a:bodyPr>
          <a:lstStyle/>
          <a:p>
            <a:pPr marL="0" indent="0" algn="ctr">
              <a:buNone/>
            </a:pPr>
            <a:r>
              <a:rPr lang="en-US" sz="1400" b="1" dirty="0">
                <a:solidFill>
                  <a:schemeClr val="tx2">
                    <a:lumMod val="85000"/>
                    <a:lumOff val="15000"/>
                  </a:schemeClr>
                </a:solidFill>
                <a:latin typeface="Humanst521 Lt BT" panose="020B0402020204020304" pitchFamily="34" charset="0"/>
              </a:rPr>
              <a:t>Muon</a:t>
            </a:r>
          </a:p>
        </p:txBody>
      </p:sp>
      <p:pic>
        <p:nvPicPr>
          <p:cNvPr id="82946" name="Picture 2"/>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241346" y="3319560"/>
            <a:ext cx="1080000" cy="1018637"/>
          </a:xfrm>
          <a:prstGeom prst="rect">
            <a:avLst/>
          </a:prstGeom>
          <a:noFill/>
          <a:ln w="28575">
            <a:noFill/>
            <a:miter lim="800000"/>
            <a:headEnd/>
            <a:tailEnd/>
          </a:ln>
          <a:extLst>
            <a:ext uri="{909E8E84-426E-40DD-AFC4-6F175D3DCCD1}">
              <a14:hiddenFill xmlns:a14="http://schemas.microsoft.com/office/drawing/2010/main">
                <a:solidFill>
                  <a:schemeClr val="accent1"/>
                </a:solidFill>
              </a14:hiddenFill>
            </a:ext>
          </a:extLst>
        </p:spPr>
      </p:pic>
      <p:sp>
        <p:nvSpPr>
          <p:cNvPr id="10" name="Rounded Rectangle 9"/>
          <p:cNvSpPr/>
          <p:nvPr/>
        </p:nvSpPr>
        <p:spPr bwMode="auto">
          <a:xfrm>
            <a:off x="4203246" y="3243360"/>
            <a:ext cx="1149804" cy="1141315"/>
          </a:xfrm>
          <a:prstGeom prst="roundRect">
            <a:avLst/>
          </a:prstGeom>
          <a:noFill/>
          <a:ln w="38100" cap="flat" cmpd="sng" algn="ctr">
            <a:solidFill>
              <a:srgbClr val="990099"/>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indent="0" algn="ctr">
              <a:buNone/>
            </a:pPr>
            <a:endParaRPr lang="en-US" sz="2400" dirty="0">
              <a:latin typeface="Humanst521 Lt BT" panose="020B0402020204020304" pitchFamily="34" charset="0"/>
            </a:endParaRPr>
          </a:p>
        </p:txBody>
      </p:sp>
      <p:cxnSp>
        <p:nvCxnSpPr>
          <p:cNvPr id="16" name="Straight Connector 15"/>
          <p:cNvCxnSpPr/>
          <p:nvPr/>
        </p:nvCxnSpPr>
        <p:spPr bwMode="auto">
          <a:xfrm flipH="1">
            <a:off x="4000500" y="3657600"/>
            <a:ext cx="202748" cy="0"/>
          </a:xfrm>
          <a:prstGeom prst="line">
            <a:avLst/>
          </a:prstGeom>
          <a:solidFill>
            <a:schemeClr val="accent1"/>
          </a:solidFill>
          <a:ln w="28575" cap="flat" cmpd="sng" algn="ctr">
            <a:solidFill>
              <a:srgbClr val="800080"/>
            </a:solidFill>
            <a:prstDash val="solid"/>
            <a:round/>
            <a:headEnd type="none" w="med" len="med"/>
            <a:tailEnd type="none" w="med" len="med"/>
          </a:ln>
          <a:effectLst/>
        </p:spPr>
      </p:cxnSp>
      <p:cxnSp>
        <p:nvCxnSpPr>
          <p:cNvPr id="24" name="Straight Arrow Connector 23"/>
          <p:cNvCxnSpPr/>
          <p:nvPr/>
        </p:nvCxnSpPr>
        <p:spPr bwMode="auto">
          <a:xfrm>
            <a:off x="5353050" y="3657600"/>
            <a:ext cx="2457450" cy="0"/>
          </a:xfrm>
          <a:prstGeom prst="straightConnector1">
            <a:avLst/>
          </a:prstGeom>
          <a:solidFill>
            <a:schemeClr val="accent1"/>
          </a:solidFill>
          <a:ln w="38100" cap="flat" cmpd="sng" algn="ctr">
            <a:solidFill>
              <a:schemeClr val="tx1"/>
            </a:solidFill>
            <a:prstDash val="dash"/>
            <a:round/>
            <a:headEnd type="none" w="med" len="med"/>
            <a:tailEnd type="triangle" w="med" len="lg"/>
          </a:ln>
          <a:effectLst/>
        </p:spPr>
      </p:cxnSp>
      <p:cxnSp>
        <p:nvCxnSpPr>
          <p:cNvPr id="17" name="Straight Arrow Connector 16"/>
          <p:cNvCxnSpPr/>
          <p:nvPr/>
        </p:nvCxnSpPr>
        <p:spPr bwMode="auto">
          <a:xfrm flipV="1">
            <a:off x="4762296" y="3057565"/>
            <a:ext cx="0" cy="185795"/>
          </a:xfrm>
          <a:prstGeom prst="straightConnector1">
            <a:avLst/>
          </a:prstGeom>
          <a:solidFill>
            <a:schemeClr val="accent1"/>
          </a:solidFill>
          <a:ln w="38100" cap="flat" cmpd="sng" algn="ctr">
            <a:solidFill>
              <a:srgbClr val="B000B0"/>
            </a:solidFill>
            <a:prstDash val="dash"/>
            <a:round/>
            <a:headEnd type="none" w="med" len="med"/>
            <a:tailEnd type="triangle" w="med" len="lg"/>
          </a:ln>
          <a:effectLst/>
        </p:spPr>
      </p:cxnSp>
      <p:sp>
        <p:nvSpPr>
          <p:cNvPr id="22" name="Rectangle 21"/>
          <p:cNvSpPr/>
          <p:nvPr/>
        </p:nvSpPr>
        <p:spPr bwMode="auto">
          <a:xfrm>
            <a:off x="3563888" y="4020386"/>
            <a:ext cx="360040" cy="4392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charset="0"/>
            </a:endParaRPr>
          </a:p>
        </p:txBody>
      </p:sp>
      <p:cxnSp>
        <p:nvCxnSpPr>
          <p:cNvPr id="20" name="Straight Arrow Connector 19"/>
          <p:cNvCxnSpPr/>
          <p:nvPr/>
        </p:nvCxnSpPr>
        <p:spPr bwMode="auto">
          <a:xfrm>
            <a:off x="3731817" y="3980169"/>
            <a:ext cx="0" cy="506958"/>
          </a:xfrm>
          <a:prstGeom prst="straightConnector1">
            <a:avLst/>
          </a:prstGeom>
          <a:solidFill>
            <a:schemeClr val="accent1"/>
          </a:solidFill>
          <a:ln w="38100" cap="flat" cmpd="sng" algn="ctr">
            <a:solidFill>
              <a:srgbClr val="B000B0"/>
            </a:solidFill>
            <a:prstDash val="solid"/>
            <a:round/>
            <a:headEnd type="none" w="med" len="med"/>
            <a:tailEnd type="triangle" w="med" len="lg"/>
          </a:ln>
          <a:effectLst/>
        </p:spPr>
      </p:cxnSp>
    </p:spTree>
    <p:extLst>
      <p:ext uri="{BB962C8B-B14F-4D97-AF65-F5344CB8AC3E}">
        <p14:creationId xmlns:p14="http://schemas.microsoft.com/office/powerpoint/2010/main" val="14523757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Muon dipole moments and frequencies</a:t>
            </a:r>
          </a:p>
        </p:txBody>
      </p:sp>
      <p:sp>
        <p:nvSpPr>
          <p:cNvPr id="4" name="Slide Number Placeholder 3"/>
          <p:cNvSpPr>
            <a:spLocks noGrp="1"/>
          </p:cNvSpPr>
          <p:nvPr>
            <p:ph type="sldNum" sz="quarter" idx="16"/>
          </p:nvPr>
        </p:nvSpPr>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8</a:t>
            </a:fld>
            <a:endParaRPr lang="de-DE" dirty="0">
              <a:latin typeface="Humanst521 BT" panose="020B0602020204020204" pitchFamily="34" charset="0"/>
            </a:endParaRPr>
          </a:p>
        </p:txBody>
      </p:sp>
      <p:cxnSp>
        <p:nvCxnSpPr>
          <p:cNvPr id="5" name="Straight Connector 4"/>
          <p:cNvCxnSpPr/>
          <p:nvPr/>
        </p:nvCxnSpPr>
        <p:spPr bwMode="auto">
          <a:xfrm>
            <a:off x="4696682" y="3287295"/>
            <a:ext cx="3482934" cy="943848"/>
          </a:xfrm>
          <a:prstGeom prst="line">
            <a:avLst/>
          </a:prstGeom>
          <a:ln w="12700" cap="rnd">
            <a:solidFill>
              <a:schemeClr val="bg2">
                <a:lumMod val="60000"/>
                <a:lumOff val="40000"/>
              </a:schemeClr>
            </a:solidFill>
            <a:prstDash val="sysDash"/>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6" name="Rectangle 5"/>
              <p:cNvSpPr/>
              <p:nvPr/>
            </p:nvSpPr>
            <p:spPr>
              <a:xfrm>
                <a:off x="1501488" y="599625"/>
                <a:ext cx="6231529" cy="82202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a:latin typeface="Cambria Math"/>
                            </a:rPr>
                            <m:t>+</m:t>
                          </m:r>
                          <m:d>
                            <m:dPr>
                              <m:ctrlPr>
                                <a:rPr lang="en-US" i="1" smtClean="0">
                                  <a:solidFill>
                                    <a:schemeClr val="bg1">
                                      <a:lumMod val="65000"/>
                                    </a:schemeClr>
                                  </a:solidFill>
                                  <a:latin typeface="Cambria Math" panose="02040503050406030204" pitchFamily="18" charset="0"/>
                                </a:rPr>
                              </m:ctrlPr>
                            </m:dPr>
                            <m:e>
                              <m:f>
                                <m:fPr>
                                  <m:ctrlPr>
                                    <a:rPr lang="en-US" i="1">
                                      <a:solidFill>
                                        <a:schemeClr val="bg1">
                                          <a:lumMod val="65000"/>
                                        </a:schemeClr>
                                      </a:solidFill>
                                      <a:latin typeface="Cambria Math" panose="02040503050406030204" pitchFamily="18" charset="0"/>
                                    </a:rPr>
                                  </m:ctrlPr>
                                </m:fPr>
                                <m:num>
                                  <m:r>
                                    <a:rPr lang="en-US" i="1">
                                      <a:solidFill>
                                        <a:schemeClr val="bg1">
                                          <a:lumMod val="65000"/>
                                        </a:schemeClr>
                                      </a:solidFill>
                                      <a:latin typeface="Cambria Math"/>
                                    </a:rPr>
                                    <m:t>1</m:t>
                                  </m:r>
                                </m:num>
                                <m:den>
                                  <m:sSup>
                                    <m:sSupPr>
                                      <m:ctrlPr>
                                        <a:rPr lang="en-US" b="0" i="1" smtClean="0">
                                          <a:solidFill>
                                            <a:schemeClr val="bg1">
                                              <a:lumMod val="65000"/>
                                            </a:schemeClr>
                                          </a:solidFill>
                                          <a:latin typeface="Cambria Math" panose="02040503050406030204" pitchFamily="18" charset="0"/>
                                        </a:rPr>
                                      </m:ctrlPr>
                                    </m:sSupPr>
                                    <m:e>
                                      <m:r>
                                        <a:rPr lang="en-US" b="0" i="1" smtClean="0">
                                          <a:solidFill>
                                            <a:schemeClr val="bg1">
                                              <a:lumMod val="65000"/>
                                            </a:schemeClr>
                                          </a:solidFill>
                                          <a:latin typeface="Cambria Math" panose="02040503050406030204" pitchFamily="18" charset="0"/>
                                        </a:rPr>
                                        <m:t>𝛾</m:t>
                                      </m:r>
                                    </m:e>
                                    <m:sup>
                                      <m:r>
                                        <a:rPr lang="en-US" b="0" i="1" smtClean="0">
                                          <a:solidFill>
                                            <a:schemeClr val="bg1">
                                              <a:lumMod val="65000"/>
                                            </a:schemeClr>
                                          </a:solidFill>
                                          <a:latin typeface="Cambria Math" panose="02040503050406030204" pitchFamily="18" charset="0"/>
                                        </a:rPr>
                                        <m:t>2</m:t>
                                      </m:r>
                                    </m:sup>
                                  </m:sSup>
                                  <m:r>
                                    <a:rPr lang="en-US" b="0" i="1" smtClean="0">
                                      <a:solidFill>
                                        <a:schemeClr val="bg1">
                                          <a:lumMod val="65000"/>
                                        </a:schemeClr>
                                      </a:solidFill>
                                      <a:latin typeface="Cambria Math" panose="02040503050406030204" pitchFamily="18" charset="0"/>
                                    </a:rPr>
                                    <m:t> −</m:t>
                                  </m:r>
                                  <m:r>
                                    <a:rPr lang="en-US" b="0" i="1" smtClean="0">
                                      <a:solidFill>
                                        <a:schemeClr val="bg1">
                                          <a:lumMod val="65000"/>
                                        </a:schemeClr>
                                      </a:solidFill>
                                      <a:latin typeface="Cambria Math" panose="02040503050406030204" pitchFamily="18" charset="0"/>
                                    </a:rPr>
                                    <m:t>1</m:t>
                                  </m:r>
                                </m:den>
                              </m:f>
                              <m:r>
                                <a:rPr lang="en-US" i="1">
                                  <a:solidFill>
                                    <a:schemeClr val="bg1">
                                      <a:lumMod val="65000"/>
                                    </a:schemeClr>
                                  </a:solidFill>
                                  <a:latin typeface="Cambria Math"/>
                                </a:rPr>
                                <m:t>−</m:t>
                              </m:r>
                              <m:r>
                                <a:rPr lang="en-US" i="1">
                                  <a:solidFill>
                                    <a:schemeClr val="bg1">
                                      <a:lumMod val="65000"/>
                                    </a:schemeClr>
                                  </a:solidFill>
                                  <a:latin typeface="Cambria Math"/>
                                </a:rPr>
                                <m:t>𝑎</m:t>
                              </m:r>
                              <m:r>
                                <a:rPr lang="en-US" i="1">
                                  <a:solidFill>
                                    <a:schemeClr val="bg1">
                                      <a:lumMod val="65000"/>
                                    </a:schemeClr>
                                  </a:solidFill>
                                  <a:latin typeface="Cambria Math"/>
                                </a:rPr>
                                <m:t> </m:t>
                              </m:r>
                            </m:e>
                          </m:d>
                          <m:f>
                            <m:fPr>
                              <m:ctrlPr>
                                <a:rPr lang="en-US" i="1">
                                  <a:solidFill>
                                    <a:schemeClr val="bg1">
                                      <a:lumMod val="65000"/>
                                    </a:schemeClr>
                                  </a:solidFill>
                                  <a:latin typeface="Cambria Math" panose="02040503050406030204" pitchFamily="18" charset="0"/>
                                </a:rPr>
                              </m:ctrlPr>
                            </m:fPr>
                            <m:num>
                              <m:acc>
                                <m:accPr>
                                  <m:chr m:val="⃗"/>
                                  <m:ctrlPr>
                                    <a:rPr lang="en-US" i="1">
                                      <a:solidFill>
                                        <a:schemeClr val="bg1">
                                          <a:lumMod val="65000"/>
                                        </a:schemeClr>
                                      </a:solidFill>
                                      <a:latin typeface="Cambria Math" panose="02040503050406030204" pitchFamily="18" charset="0"/>
                                    </a:rPr>
                                  </m:ctrlPr>
                                </m:accPr>
                                <m:e>
                                  <m:r>
                                    <a:rPr lang="en-US" i="1">
                                      <a:solidFill>
                                        <a:schemeClr val="bg1">
                                          <a:lumMod val="65000"/>
                                        </a:schemeClr>
                                      </a:solidFill>
                                      <a:latin typeface="Cambria Math"/>
                                    </a:rPr>
                                    <m:t>𝛽</m:t>
                                  </m:r>
                                </m:e>
                              </m:acc>
                              <m:r>
                                <a:rPr lang="en-US" i="1">
                                  <a:solidFill>
                                    <a:schemeClr val="bg1">
                                      <a:lumMod val="65000"/>
                                    </a:schemeClr>
                                  </a:solidFill>
                                  <a:latin typeface="Cambria Math"/>
                                </a:rPr>
                                <m:t>×</m:t>
                              </m:r>
                              <m:acc>
                                <m:accPr>
                                  <m:chr m:val="⃗"/>
                                  <m:ctrlPr>
                                    <a:rPr lang="en-US" i="1">
                                      <a:solidFill>
                                        <a:schemeClr val="bg1">
                                          <a:lumMod val="65000"/>
                                        </a:schemeClr>
                                      </a:solidFill>
                                      <a:latin typeface="Cambria Math" panose="02040503050406030204" pitchFamily="18" charset="0"/>
                                    </a:rPr>
                                  </m:ctrlPr>
                                </m:accPr>
                                <m:e>
                                  <m:r>
                                    <a:rPr lang="en-US" b="0" i="1" smtClean="0">
                                      <a:solidFill>
                                        <a:schemeClr val="bg1">
                                          <a:lumMod val="65000"/>
                                        </a:schemeClr>
                                      </a:solidFill>
                                      <a:latin typeface="Cambria Math"/>
                                    </a:rPr>
                                    <m:t>𝐸</m:t>
                                  </m:r>
                                </m:e>
                              </m:acc>
                            </m:num>
                            <m:den>
                              <m:r>
                                <a:rPr lang="en-US" i="1">
                                  <a:solidFill>
                                    <a:schemeClr val="bg1">
                                      <a:lumMod val="65000"/>
                                    </a:schemeClr>
                                  </a:solidFill>
                                  <a:latin typeface="Cambria Math"/>
                                </a:rPr>
                                <m:t>𝑐</m:t>
                              </m:r>
                            </m:den>
                          </m:f>
                          <m:r>
                            <a:rPr lang="en-US" i="1">
                              <a:latin typeface="Cambria Math"/>
                            </a:rPr>
                            <m:t>+</m:t>
                          </m:r>
                          <m:f>
                            <m:fPr>
                              <m:ctrlPr>
                                <a:rPr lang="en-US" i="1">
                                  <a:latin typeface="Cambria Math" panose="02040503050406030204" pitchFamily="18" charset="0"/>
                                </a:rPr>
                              </m:ctrlPr>
                            </m:fPr>
                            <m:num>
                              <m:r>
                                <a:rPr lang="en-US" i="1">
                                  <a:latin typeface="Cambria Math" panose="02040503050406030204" pitchFamily="18" charset="0"/>
                                </a:rPr>
                                <m:t>2</m:t>
                              </m:r>
                              <m:sSub>
                                <m:sSubPr>
                                  <m:ctrlPr>
                                    <a:rPr lang="en-US" i="1">
                                      <a:latin typeface="Cambria Math" panose="02040503050406030204" pitchFamily="18" charset="0"/>
                                    </a:rPr>
                                  </m:ctrlPr>
                                </m:sSubPr>
                                <m:e>
                                  <m:r>
                                    <a:rPr lang="en-US" i="1">
                                      <a:latin typeface="Cambria Math" panose="02040503050406030204" pitchFamily="18" charset="0"/>
                                    </a:rPr>
                                    <m:t>𝑑</m:t>
                                  </m:r>
                                </m:e>
                                <m:sub>
                                  <m:r>
                                    <a:rPr lang="en-US" i="1">
                                      <a:latin typeface="Cambria Math" panose="02040503050406030204" pitchFamily="18" charset="0"/>
                                    </a:rPr>
                                    <m:t>𝜇</m:t>
                                  </m:r>
                                </m:sub>
                              </m:sSub>
                              <m:r>
                                <a:rPr lang="en-US" i="1">
                                  <a:latin typeface="Cambria Math" panose="02040503050406030204" pitchFamily="18" charset="0"/>
                                </a:rPr>
                                <m:t>𝑚𝑐</m:t>
                              </m:r>
                            </m:num>
                            <m:den>
                              <m:r>
                                <a:rPr lang="en-US" i="1">
                                  <a:latin typeface="Cambria Math" panose="02040503050406030204" pitchFamily="18" charset="0"/>
                                </a:rPr>
                                <m:t>𝑞</m:t>
                              </m:r>
                              <m:r>
                                <a:rPr lang="en-US" i="1">
                                  <a:latin typeface="Cambria Math" panose="02040503050406030204" pitchFamily="18" charset="0"/>
                                </a:rPr>
                                <m:t>ℏ</m:t>
                              </m:r>
                            </m:den>
                          </m:f>
                          <m:d>
                            <m:dPr>
                              <m:ctrlPr>
                                <a:rPr lang="en-US" i="1">
                                  <a:latin typeface="Cambria Math" panose="02040503050406030204" pitchFamily="18" charset="0"/>
                                </a:rPr>
                              </m:ctrlPr>
                            </m:dPr>
                            <m:e>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𝐸</m:t>
                                      </m:r>
                                    </m:e>
                                  </m:acc>
                                </m:num>
                                <m:den>
                                  <m:r>
                                    <a:rPr lang="en-US" i="1">
                                      <a:latin typeface="Cambria Math"/>
                                    </a:rPr>
                                    <m:t>𝑐</m:t>
                                  </m:r>
                                </m:den>
                              </m:f>
                              <m:r>
                                <a:rPr lang="en-US" i="1">
                                  <a:latin typeface="Cambria Math"/>
                                </a:rPr>
                                <m:t>+</m:t>
                              </m:r>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i="1">
                                      <a:latin typeface="Cambria Math"/>
                                    </a:rPr>
                                    <m:t>𝐵</m:t>
                                  </m:r>
                                </m:e>
                              </m:acc>
                            </m:e>
                          </m:d>
                        </m:e>
                      </m:d>
                    </m:oMath>
                  </m:oMathPara>
                </a14:m>
                <a:endParaRPr lang="en-US" dirty="0">
                  <a:latin typeface="Humanst521 Lt BT" panose="020B0402020204020304" pitchFamily="34" charset="0"/>
                </a:endParaRPr>
              </a:p>
            </p:txBody>
          </p:sp>
        </mc:Choice>
        <mc:Fallback xmlns="">
          <p:sp>
            <p:nvSpPr>
              <p:cNvPr id="6" name="Rectangle 5"/>
              <p:cNvSpPr>
                <a:spLocks noRot="1" noChangeAspect="1" noMove="1" noResize="1" noEditPoints="1" noAdjustHandles="1" noChangeArrowheads="1" noChangeShapeType="1" noTextEdit="1"/>
              </p:cNvSpPr>
              <p:nvPr/>
            </p:nvSpPr>
            <p:spPr>
              <a:xfrm>
                <a:off x="1501488" y="599625"/>
                <a:ext cx="6231529" cy="822020"/>
              </a:xfrm>
              <a:prstGeom prst="rect">
                <a:avLst/>
              </a:prstGeom>
              <a:blipFill>
                <a:blip r:embed="rId3"/>
                <a:stretch>
                  <a:fillRect/>
                </a:stretch>
              </a:blipFill>
            </p:spPr>
            <p:txBody>
              <a:bodyPr/>
              <a:lstStyle/>
              <a:p>
                <a:r>
                  <a:rPr lang="en-US">
                    <a:noFill/>
                  </a:rPr>
                  <a:t> </a:t>
                </a:r>
              </a:p>
            </p:txBody>
          </p:sp>
        </mc:Fallback>
      </mc:AlternateContent>
      <p:grpSp>
        <p:nvGrpSpPr>
          <p:cNvPr id="7" name="Group 6"/>
          <p:cNvGrpSpPr/>
          <p:nvPr/>
        </p:nvGrpSpPr>
        <p:grpSpPr>
          <a:xfrm>
            <a:off x="6432638" y="2894525"/>
            <a:ext cx="2050394" cy="1478739"/>
            <a:chOff x="2870275" y="2915281"/>
            <a:chExt cx="2050394" cy="1478739"/>
          </a:xfrm>
        </p:grpSpPr>
        <p:sp>
          <p:nvSpPr>
            <p:cNvPr id="8" name="Oval 7"/>
            <p:cNvSpPr/>
            <p:nvPr/>
          </p:nvSpPr>
          <p:spPr bwMode="auto">
            <a:xfrm rot="670316">
              <a:off x="2870275" y="3734429"/>
              <a:ext cx="2047875" cy="657225"/>
            </a:xfrm>
            <a:prstGeom prst="ellipse">
              <a:avLst/>
            </a:prstGeom>
            <a:solidFill>
              <a:schemeClr val="bg1">
                <a:lumMod val="75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cxnSp>
          <p:nvCxnSpPr>
            <p:cNvPr id="9" name="Straight Arrow Connector 8"/>
            <p:cNvCxnSpPr/>
            <p:nvPr/>
          </p:nvCxnSpPr>
          <p:spPr bwMode="auto">
            <a:xfrm flipV="1">
              <a:off x="3894213" y="2915281"/>
              <a:ext cx="0" cy="1147761"/>
            </a:xfrm>
            <a:prstGeom prst="straightConnector1">
              <a:avLst/>
            </a:prstGeom>
            <a:ln w="19050" cap="rnd">
              <a:solidFill>
                <a:schemeClr val="bg2">
                  <a:lumMod val="75000"/>
                </a:schemeClr>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10" name="TextBox 9"/>
                <p:cNvSpPr txBox="1"/>
                <p:nvPr/>
              </p:nvSpPr>
              <p:spPr>
                <a:xfrm>
                  <a:off x="3575126" y="2937103"/>
                  <a:ext cx="270652" cy="236988"/>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𝜔</m:t>
                                </m:r>
                              </m:e>
                            </m:acc>
                          </m:e>
                          <m:sub>
                            <m:r>
                              <a:rPr lang="en-US" sz="1400" b="0" i="1" kern="1000" spc="30" smtClean="0">
                                <a:solidFill>
                                  <a:schemeClr val="tx1">
                                    <a:lumMod val="85000"/>
                                    <a:lumOff val="15000"/>
                                  </a:schemeClr>
                                </a:solidFill>
                                <a:latin typeface="Cambria Math" panose="02040503050406030204" pitchFamily="18" charset="0"/>
                                <a:cs typeface="Franklin Gothic Book"/>
                              </a:rPr>
                              <m:t>𝑎</m:t>
                            </m:r>
                          </m:sub>
                        </m:sSub>
                      </m:oMath>
                    </m:oMathPara>
                  </a14:m>
                  <a:endParaRPr lang="en-US" sz="1400" kern="1000" spc="30" dirty="0" err="1">
                    <a:solidFill>
                      <a:schemeClr val="tx1">
                        <a:lumMod val="85000"/>
                        <a:lumOff val="15000"/>
                      </a:schemeClr>
                    </a:solidFill>
                    <a:latin typeface="Humanst521 Lt BT" panose="020B0402020204020304" pitchFamily="34" charset="0"/>
                    <a:cs typeface="Franklin Gothic Book"/>
                  </a:endParaRPr>
                </a:p>
              </p:txBody>
            </p:sp>
          </mc:Choice>
          <mc:Fallback xmlns="">
            <p:sp>
              <p:nvSpPr>
                <p:cNvPr id="26" name="TextBox 25"/>
                <p:cNvSpPr txBox="1">
                  <a:spLocks noRot="1" noChangeAspect="1" noMove="1" noResize="1" noEditPoints="1" noAdjustHandles="1" noChangeArrowheads="1" noChangeShapeType="1" noTextEdit="1"/>
                </p:cNvSpPr>
                <p:nvPr/>
              </p:nvSpPr>
              <p:spPr>
                <a:xfrm>
                  <a:off x="3575126" y="2937103"/>
                  <a:ext cx="270652" cy="236988"/>
                </a:xfrm>
                <a:prstGeom prst="rect">
                  <a:avLst/>
                </a:prstGeom>
                <a:blipFill>
                  <a:blip r:embed="rId5"/>
                  <a:stretch>
                    <a:fillRect l="-9091" b="-5128"/>
                  </a:stretch>
                </a:blipFill>
              </p:spPr>
              <p:txBody>
                <a:bodyPr/>
                <a:lstStyle/>
                <a:p>
                  <a:r>
                    <a:rPr lang="en-US">
                      <a:noFill/>
                    </a:rPr>
                    <a:t> </a:t>
                  </a:r>
                </a:p>
              </p:txBody>
            </p:sp>
          </mc:Fallback>
        </mc:AlternateContent>
        <p:grpSp>
          <p:nvGrpSpPr>
            <p:cNvPr id="11" name="Group 10"/>
            <p:cNvGrpSpPr/>
            <p:nvPr/>
          </p:nvGrpSpPr>
          <p:grpSpPr>
            <a:xfrm>
              <a:off x="2872794" y="3736795"/>
              <a:ext cx="2047875" cy="657225"/>
              <a:chOff x="2872794" y="3736795"/>
              <a:chExt cx="2047875" cy="657225"/>
            </a:xfrm>
          </p:grpSpPr>
          <p:sp>
            <p:nvSpPr>
              <p:cNvPr id="13" name="Arc 12"/>
              <p:cNvSpPr/>
              <p:nvPr/>
            </p:nvSpPr>
            <p:spPr bwMode="auto">
              <a:xfrm rot="658433">
                <a:off x="2872794" y="3736795"/>
                <a:ext cx="2047875" cy="657225"/>
              </a:xfrm>
              <a:prstGeom prst="arc">
                <a:avLst>
                  <a:gd name="adj1" fmla="val 7902278"/>
                  <a:gd name="adj2" fmla="val 9642316"/>
                </a:avLst>
              </a:prstGeom>
              <a:noFill/>
              <a:ln w="19050">
                <a:solidFill>
                  <a:srgbClr val="686868"/>
                </a:solidFill>
                <a:headEnd type="arrow" w="med" len="med"/>
                <a:tailEnd type="non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cxnSp>
            <p:nvCxnSpPr>
              <p:cNvPr id="14" name="Straight Arrow Connector 13"/>
              <p:cNvCxnSpPr>
                <a:stCxn id="17" idx="2"/>
              </p:cNvCxnSpPr>
              <p:nvPr/>
            </p:nvCxnSpPr>
            <p:spPr bwMode="auto">
              <a:xfrm flipH="1">
                <a:off x="3161479" y="4065407"/>
                <a:ext cx="699565" cy="97812"/>
              </a:xfrm>
              <a:prstGeom prst="straightConnector1">
                <a:avLst/>
              </a:prstGeom>
              <a:ln w="38100" cap="rnd">
                <a:solidFill>
                  <a:srgbClr val="686868"/>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mc:AlternateContent xmlns:mc="http://schemas.openxmlformats.org/markup-compatibility/2006" xmlns:a14="http://schemas.microsoft.com/office/drawing/2010/main">
          <mc:Choice Requires="a14">
            <p:sp>
              <p:nvSpPr>
                <p:cNvPr id="12" name="TextBox 11"/>
                <p:cNvSpPr txBox="1"/>
                <p:nvPr/>
              </p:nvSpPr>
              <p:spPr>
                <a:xfrm>
                  <a:off x="3435536" y="3783877"/>
                  <a:ext cx="139590"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𝑠</m:t>
                            </m:r>
                          </m:e>
                        </m:acc>
                      </m:oMath>
                    </m:oMathPara>
                  </a14:m>
                  <a:endParaRPr lang="en-US" sz="1400" kern="1000" spc="30" dirty="0" err="1">
                    <a:solidFill>
                      <a:schemeClr val="tx1">
                        <a:lumMod val="85000"/>
                        <a:lumOff val="15000"/>
                      </a:schemeClr>
                    </a:solidFill>
                    <a:latin typeface="Humanst521 Lt BT" panose="020B0402020204020304" pitchFamily="34" charset="0"/>
                    <a:cs typeface="Franklin Gothic Book"/>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435536" y="3783877"/>
                  <a:ext cx="139590" cy="236988"/>
                </a:xfrm>
                <a:prstGeom prst="rect">
                  <a:avLst/>
                </a:prstGeom>
                <a:blipFill>
                  <a:blip r:embed="rId6"/>
                  <a:stretch>
                    <a:fillRect l="-34783" t="-28205" r="-91304"/>
                  </a:stretch>
                </a:blipFill>
              </p:spPr>
              <p:txBody>
                <a:bodyPr/>
                <a:lstStyle/>
                <a:p>
                  <a:r>
                    <a:rPr lang="en-US">
                      <a:noFill/>
                    </a:rPr>
                    <a:t> </a:t>
                  </a:r>
                </a:p>
              </p:txBody>
            </p:sp>
          </mc:Fallback>
        </mc:AlternateContent>
      </p:grpSp>
      <p:grpSp>
        <p:nvGrpSpPr>
          <p:cNvPr id="15" name="Group 14"/>
          <p:cNvGrpSpPr/>
          <p:nvPr/>
        </p:nvGrpSpPr>
        <p:grpSpPr>
          <a:xfrm>
            <a:off x="4662943" y="2830069"/>
            <a:ext cx="4026246" cy="1545430"/>
            <a:chOff x="2227125" y="2939825"/>
            <a:chExt cx="4026246" cy="1545430"/>
          </a:xfrm>
        </p:grpSpPr>
        <p:grpSp>
          <p:nvGrpSpPr>
            <p:cNvPr id="16" name="Group 15"/>
            <p:cNvGrpSpPr/>
            <p:nvPr/>
          </p:nvGrpSpPr>
          <p:grpSpPr>
            <a:xfrm>
              <a:off x="2227125" y="2939825"/>
              <a:ext cx="4026246" cy="1545430"/>
              <a:chOff x="1098062" y="2846225"/>
              <a:chExt cx="4026246" cy="1545430"/>
            </a:xfrm>
          </p:grpSpPr>
          <p:sp>
            <p:nvSpPr>
              <p:cNvPr id="18" name="Oval 17"/>
              <p:cNvSpPr/>
              <p:nvPr/>
            </p:nvSpPr>
            <p:spPr bwMode="auto">
              <a:xfrm rot="1608878">
                <a:off x="2870276" y="3734430"/>
                <a:ext cx="2047875" cy="657225"/>
              </a:xfrm>
              <a:prstGeom prst="ellipse">
                <a:avLst/>
              </a:prstGeom>
              <a:solidFill>
                <a:srgbClr val="7DA56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cxnSp>
            <p:nvCxnSpPr>
              <p:cNvPr id="19" name="Straight Arrow Connector 18"/>
              <p:cNvCxnSpPr>
                <a:endCxn id="18" idx="3"/>
              </p:cNvCxnSpPr>
              <p:nvPr/>
            </p:nvCxnSpPr>
            <p:spPr bwMode="auto">
              <a:xfrm flipH="1" flipV="1">
                <a:off x="3143214" y="3943806"/>
                <a:ext cx="751002" cy="119237"/>
              </a:xfrm>
              <a:prstGeom prst="straightConnector1">
                <a:avLst/>
              </a:prstGeom>
              <a:ln w="38100" cap="rnd">
                <a:solidFill>
                  <a:srgbClr val="0066AA"/>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grpSp>
            <p:nvGrpSpPr>
              <p:cNvPr id="20" name="Group 19"/>
              <p:cNvGrpSpPr/>
              <p:nvPr/>
            </p:nvGrpSpPr>
            <p:grpSpPr>
              <a:xfrm>
                <a:off x="1098062" y="2846225"/>
                <a:ext cx="4026246" cy="1543195"/>
                <a:chOff x="1098062" y="2846225"/>
                <a:chExt cx="4026246" cy="1543195"/>
              </a:xfrm>
            </p:grpSpPr>
            <p:cxnSp>
              <p:nvCxnSpPr>
                <p:cNvPr id="21" name="Straight Arrow Connector 20"/>
                <p:cNvCxnSpPr/>
                <p:nvPr/>
              </p:nvCxnSpPr>
              <p:spPr bwMode="auto">
                <a:xfrm>
                  <a:off x="3894214" y="4063042"/>
                  <a:ext cx="319087" cy="84904"/>
                </a:xfrm>
                <a:prstGeom prst="straightConnector1">
                  <a:avLst/>
                </a:prstGeom>
                <a:ln w="19050" cap="rnd">
                  <a:solidFill>
                    <a:srgbClr val="75A82B"/>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cxnSp>
              <p:nvCxnSpPr>
                <p:cNvPr id="22" name="Straight Arrow Connector 21"/>
                <p:cNvCxnSpPr/>
                <p:nvPr/>
              </p:nvCxnSpPr>
              <p:spPr bwMode="auto">
                <a:xfrm flipV="1">
                  <a:off x="3894213" y="3045849"/>
                  <a:ext cx="315612" cy="1017194"/>
                </a:xfrm>
                <a:prstGeom prst="straightConnector1">
                  <a:avLst/>
                </a:prstGeom>
                <a:ln w="19050">
                  <a:headEnd type="none" w="med" len="med"/>
                  <a:tailEnd type="triangle"/>
                </a:ln>
              </p:spPr>
              <p:style>
                <a:lnRef idx="1">
                  <a:schemeClr val="accent6"/>
                </a:lnRef>
                <a:fillRef idx="0">
                  <a:schemeClr val="accent6"/>
                </a:fillRef>
                <a:effectRef idx="0">
                  <a:schemeClr val="accent6"/>
                </a:effectRef>
                <a:fontRef idx="minor">
                  <a:schemeClr val="tx1"/>
                </a:fontRef>
              </p:style>
            </p:cxnSp>
            <p:sp>
              <p:nvSpPr>
                <p:cNvPr id="23" name="Arc 22"/>
                <p:cNvSpPr/>
                <p:nvPr/>
              </p:nvSpPr>
              <p:spPr bwMode="auto">
                <a:xfrm rot="1618659">
                  <a:off x="2870276" y="3732195"/>
                  <a:ext cx="2047875" cy="657225"/>
                </a:xfrm>
                <a:prstGeom prst="arc">
                  <a:avLst>
                    <a:gd name="adj1" fmla="val 7934201"/>
                    <a:gd name="adj2" fmla="val 9704049"/>
                  </a:avLst>
                </a:prstGeom>
                <a:noFill/>
                <a:ln w="19050">
                  <a:solidFill>
                    <a:srgbClr val="014DB2"/>
                  </a:solidFill>
                  <a:headEnd type="arrow" w="med" len="med"/>
                  <a:tailEnd type="non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4241161" y="3906622"/>
                      <a:ext cx="260199"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𝜔</m:t>
                                    </m:r>
                                  </m:e>
                                </m:acc>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m:oMathPara>
                      </a14:m>
                      <a:endParaRPr lang="en-US" sz="1400" kern="1000" spc="30" dirty="0" err="1">
                        <a:solidFill>
                          <a:schemeClr val="tx1">
                            <a:lumMod val="85000"/>
                            <a:lumOff val="15000"/>
                          </a:schemeClr>
                        </a:solidFill>
                        <a:latin typeface="Humanst521 Lt BT" panose="020B0402020204020304" pitchFamily="34" charset="0"/>
                        <a:cs typeface="Franklin Gothic Book"/>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4241161" y="3906622"/>
                      <a:ext cx="260199" cy="236988"/>
                    </a:xfrm>
                    <a:prstGeom prst="rect">
                      <a:avLst/>
                    </a:prstGeom>
                    <a:blipFill>
                      <a:blip r:embed="rId7"/>
                      <a:stretch>
                        <a:fillRect l="-9524" b="-512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4276063" y="2846225"/>
                      <a:ext cx="848245" cy="48224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ad>
                              <m:radPr>
                                <m:degHide m:val="on"/>
                                <m:ctrlPr>
                                  <a:rPr lang="en-US" sz="1400" b="0" i="1" kern="1000" spc="30" smtClean="0">
                                    <a:solidFill>
                                      <a:srgbClr val="167415"/>
                                    </a:solidFill>
                                    <a:latin typeface="Cambria Math" panose="02040503050406030204" pitchFamily="18" charset="0"/>
                                  </a:rPr>
                                </m:ctrlPr>
                              </m:radPr>
                              <m:deg/>
                              <m:e>
                                <m:sSubSup>
                                  <m:sSubSupPr>
                                    <m:ctrlPr>
                                      <a:rPr lang="en-US" sz="1400" b="0" i="1" kern="1000" spc="30" smtClean="0">
                                        <a:solidFill>
                                          <a:srgbClr val="167415"/>
                                        </a:solidFill>
                                        <a:latin typeface="Cambria Math" panose="02040503050406030204" pitchFamily="18" charset="0"/>
                                        <a:cs typeface="Franklin Gothic Book"/>
                                      </a:rPr>
                                    </m:ctrlPr>
                                  </m:sSubSupPr>
                                  <m:e>
                                    <m:acc>
                                      <m:accPr>
                                        <m:chr m:val="⃗"/>
                                        <m:ctrlPr>
                                          <a:rPr lang="en-US" sz="1400" i="1" kern="1000" spc="30" smtClean="0">
                                            <a:solidFill>
                                              <a:srgbClr val="167415"/>
                                            </a:solidFill>
                                            <a:latin typeface="Cambria Math" panose="02040503050406030204" pitchFamily="18" charset="0"/>
                                            <a:cs typeface="Franklin Gothic Book"/>
                                          </a:rPr>
                                        </m:ctrlPr>
                                      </m:accPr>
                                      <m:e>
                                        <m:r>
                                          <a:rPr lang="en-US" sz="1400" i="1" kern="1000" spc="30" smtClean="0">
                                            <a:solidFill>
                                              <a:srgbClr val="167415"/>
                                            </a:solidFill>
                                            <a:latin typeface="Cambria Math" panose="02040503050406030204" pitchFamily="18" charset="0"/>
                                            <a:cs typeface="Franklin Gothic Book"/>
                                          </a:rPr>
                                          <m:t>𝜔</m:t>
                                        </m:r>
                                      </m:e>
                                    </m:acc>
                                  </m:e>
                                  <m:sub>
                                    <m:r>
                                      <a:rPr lang="en-US" sz="1400" b="0" i="1" kern="1000" spc="30" smtClean="0">
                                        <a:solidFill>
                                          <a:srgbClr val="167415"/>
                                        </a:solidFill>
                                        <a:latin typeface="Cambria Math" panose="02040503050406030204" pitchFamily="18" charset="0"/>
                                        <a:cs typeface="Franklin Gothic Book"/>
                                      </a:rPr>
                                      <m:t>𝑎</m:t>
                                    </m:r>
                                  </m:sub>
                                  <m:sup>
                                    <m:r>
                                      <a:rPr lang="en-US" sz="1400" b="0" i="1" kern="1000" spc="30" smtClean="0">
                                        <a:solidFill>
                                          <a:srgbClr val="167415"/>
                                        </a:solidFill>
                                        <a:latin typeface="Cambria Math" panose="02040503050406030204" pitchFamily="18" charset="0"/>
                                        <a:cs typeface="Franklin Gothic Book"/>
                                      </a:rPr>
                                      <m:t>2</m:t>
                                    </m:r>
                                  </m:sup>
                                </m:sSubSup>
                                <m:r>
                                  <a:rPr lang="en-US" sz="1400" i="1" kern="1000" spc="30">
                                    <a:solidFill>
                                      <a:srgbClr val="167415"/>
                                    </a:solidFill>
                                    <a:latin typeface="Cambria Math" panose="02040503050406030204" pitchFamily="18" charset="0"/>
                                    <a:cs typeface="Franklin Gothic Book"/>
                                  </a:rPr>
                                  <m:t>+</m:t>
                                </m:r>
                                <m:sSubSup>
                                  <m:sSubSupPr>
                                    <m:ctrlPr>
                                      <a:rPr lang="en-US" sz="1400" b="0" i="1" kern="1000" spc="30" smtClean="0">
                                        <a:solidFill>
                                          <a:srgbClr val="167415"/>
                                        </a:solidFill>
                                        <a:latin typeface="Cambria Math" panose="02040503050406030204" pitchFamily="18" charset="0"/>
                                        <a:cs typeface="Franklin Gothic Book"/>
                                      </a:rPr>
                                    </m:ctrlPr>
                                  </m:sSubSupPr>
                                  <m:e>
                                    <m:acc>
                                      <m:accPr>
                                        <m:chr m:val="⃗"/>
                                        <m:ctrlPr>
                                          <a:rPr lang="en-US" sz="1400" i="1" kern="1000" spc="30" smtClean="0">
                                            <a:solidFill>
                                              <a:srgbClr val="167415"/>
                                            </a:solidFill>
                                            <a:latin typeface="Cambria Math" panose="02040503050406030204" pitchFamily="18" charset="0"/>
                                            <a:cs typeface="Franklin Gothic Book"/>
                                          </a:rPr>
                                        </m:ctrlPr>
                                      </m:accPr>
                                      <m:e>
                                        <m:r>
                                          <a:rPr lang="en-US" sz="1400" i="1" kern="1000" spc="30" smtClean="0">
                                            <a:solidFill>
                                              <a:srgbClr val="167415"/>
                                            </a:solidFill>
                                            <a:latin typeface="Cambria Math" panose="02040503050406030204" pitchFamily="18" charset="0"/>
                                            <a:cs typeface="Franklin Gothic Book"/>
                                          </a:rPr>
                                          <m:t>𝜔</m:t>
                                        </m:r>
                                      </m:e>
                                    </m:acc>
                                  </m:e>
                                  <m:sub>
                                    <m:r>
                                      <a:rPr lang="en-US" sz="1400" b="0" i="1" kern="1000" spc="30" smtClean="0">
                                        <a:solidFill>
                                          <a:srgbClr val="167415"/>
                                        </a:solidFill>
                                        <a:latin typeface="Cambria Math" panose="02040503050406030204" pitchFamily="18" charset="0"/>
                                        <a:cs typeface="Franklin Gothic Book"/>
                                      </a:rPr>
                                      <m:t>𝑒</m:t>
                                    </m:r>
                                  </m:sub>
                                  <m:sup>
                                    <m:r>
                                      <a:rPr lang="en-US" sz="1400" b="0" i="1" kern="1000" spc="30" smtClean="0">
                                        <a:solidFill>
                                          <a:srgbClr val="167415"/>
                                        </a:solidFill>
                                        <a:latin typeface="Cambria Math" panose="02040503050406030204" pitchFamily="18" charset="0"/>
                                        <a:cs typeface="Franklin Gothic Book"/>
                                      </a:rPr>
                                      <m:t>2</m:t>
                                    </m:r>
                                  </m:sup>
                                </m:sSubSup>
                              </m:e>
                            </m:rad>
                          </m:oMath>
                        </m:oMathPara>
                      </a14:m>
                      <a:endParaRPr lang="en-US" sz="1400" kern="1000" spc="30" dirty="0" err="1">
                        <a:solidFill>
                          <a:srgbClr val="167415"/>
                        </a:solidFill>
                        <a:latin typeface="Humanst521 Lt BT" panose="020B0402020204020304" pitchFamily="34" charset="0"/>
                        <a:cs typeface="Franklin Gothic Book"/>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4276063" y="2846225"/>
                      <a:ext cx="848245" cy="482248"/>
                    </a:xfrm>
                    <a:prstGeom prst="rect">
                      <a:avLst/>
                    </a:prstGeom>
                    <a:blipFill>
                      <a:blip r:embed="rId8"/>
                      <a:stretch>
                        <a:fillRect b="-126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p:cNvSpPr txBox="1"/>
                    <p:nvPr/>
                  </p:nvSpPr>
                  <p:spPr>
                    <a:xfrm>
                      <a:off x="3939657" y="3138677"/>
                      <a:ext cx="144527" cy="236988"/>
                    </a:xfrm>
                    <a:prstGeom prst="rect">
                      <a:avLst/>
                    </a:prstGeom>
                    <a:solidFill>
                      <a:schemeClr val="bg1"/>
                    </a:solid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𝜁</m:t>
                            </m:r>
                          </m:oMath>
                        </m:oMathPara>
                      </a14:m>
                      <a:endParaRPr lang="en-US" sz="1400" kern="1000" spc="30" dirty="0" err="1">
                        <a:solidFill>
                          <a:schemeClr val="tx1">
                            <a:lumMod val="85000"/>
                            <a:lumOff val="15000"/>
                          </a:schemeClr>
                        </a:solidFill>
                        <a:latin typeface="Humanst521 Lt BT" panose="020B0402020204020304" pitchFamily="34" charset="0"/>
                        <a:cs typeface="Franklin Gothic Book"/>
                      </a:endParaRPr>
                    </a:p>
                  </p:txBody>
                </p:sp>
              </mc:Choice>
              <mc:Fallback xmlns="">
                <p:sp>
                  <p:nvSpPr>
                    <p:cNvPr id="29" name="TextBox 28"/>
                    <p:cNvSpPr txBox="1">
                      <a:spLocks noRot="1" noChangeAspect="1" noMove="1" noResize="1" noEditPoints="1" noAdjustHandles="1" noChangeArrowheads="1" noChangeShapeType="1" noTextEdit="1"/>
                    </p:cNvSpPr>
                    <p:nvPr/>
                  </p:nvSpPr>
                  <p:spPr>
                    <a:xfrm>
                      <a:off x="3939657" y="3138677"/>
                      <a:ext cx="144527" cy="236988"/>
                    </a:xfrm>
                    <a:prstGeom prst="rect">
                      <a:avLst/>
                    </a:prstGeom>
                    <a:blipFill>
                      <a:blip r:embed="rId9"/>
                      <a:stretch>
                        <a:fillRect l="-37500" r="-37500" b="-2564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1098062" y="3747216"/>
                      <a:ext cx="1632948" cy="532453"/>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rgbClr val="C00000"/>
                                </a:solidFill>
                                <a:latin typeface="Cambria Math" panose="02040503050406030204" pitchFamily="18" charset="0"/>
                                <a:cs typeface="Franklin Gothic Book"/>
                              </a:rPr>
                              <m:t>𝜁</m:t>
                            </m:r>
                            <m:r>
                              <a:rPr lang="en-US" sz="1400" b="0" i="1" kern="1000" spc="30" smtClean="0">
                                <a:solidFill>
                                  <a:srgbClr val="C00000"/>
                                </a:solidFill>
                                <a:latin typeface="Cambria Math" panose="02040503050406030204" pitchFamily="18" charset="0"/>
                                <a:cs typeface="Franklin Gothic Book"/>
                              </a:rPr>
                              <m:t>=</m:t>
                            </m:r>
                            <m:func>
                              <m:funcPr>
                                <m:ctrlPr>
                                  <a:rPr lang="en-US" sz="1400" b="0" i="1" kern="1000" spc="30" smtClean="0">
                                    <a:solidFill>
                                      <a:srgbClr val="C00000"/>
                                    </a:solidFill>
                                    <a:latin typeface="Cambria Math" panose="02040503050406030204" pitchFamily="18" charset="0"/>
                                    <a:cs typeface="Franklin Gothic Book"/>
                                  </a:rPr>
                                </m:ctrlPr>
                              </m:funcPr>
                              <m:fName>
                                <m:r>
                                  <m:rPr>
                                    <m:sty m:val="p"/>
                                  </m:rPr>
                                  <a:rPr lang="en-US" sz="1400" b="0" i="0" kern="1000" spc="30" smtClean="0">
                                    <a:solidFill>
                                      <a:srgbClr val="C00000"/>
                                    </a:solidFill>
                                    <a:latin typeface="Cambria Math" panose="02040503050406030204" pitchFamily="18" charset="0"/>
                                    <a:cs typeface="Franklin Gothic Book"/>
                                  </a:rPr>
                                  <m:t>atan</m:t>
                                </m:r>
                              </m:fName>
                              <m:e>
                                <m:d>
                                  <m:dPr>
                                    <m:ctrlPr>
                                      <a:rPr lang="en-US" sz="1400" b="0" i="1" kern="1000" spc="30" smtClean="0">
                                        <a:solidFill>
                                          <a:srgbClr val="C00000"/>
                                        </a:solidFill>
                                        <a:latin typeface="Cambria Math" panose="02040503050406030204" pitchFamily="18" charset="0"/>
                                      </a:rPr>
                                    </m:ctrlPr>
                                  </m:dPr>
                                  <m:e>
                                    <m:f>
                                      <m:fPr>
                                        <m:ctrlPr>
                                          <a:rPr lang="en-US" sz="1400" b="0" i="1" kern="1000" spc="30" smtClean="0">
                                            <a:solidFill>
                                              <a:srgbClr val="C00000"/>
                                            </a:solidFill>
                                            <a:latin typeface="Cambria Math" panose="02040503050406030204" pitchFamily="18" charset="0"/>
                                          </a:rPr>
                                        </m:ctrlPr>
                                      </m:fPr>
                                      <m:num>
                                        <m:r>
                                          <a:rPr lang="en-US" sz="1400" b="0" i="1" kern="1000" spc="30" smtClean="0">
                                            <a:solidFill>
                                              <a:srgbClr val="C00000"/>
                                            </a:solidFill>
                                            <a:latin typeface="Cambria Math" panose="02040503050406030204" pitchFamily="18" charset="0"/>
                                          </a:rPr>
                                          <m:t>2</m:t>
                                        </m:r>
                                        <m:sSub>
                                          <m:sSubPr>
                                            <m:ctrlPr>
                                              <a:rPr lang="en-US" sz="1400" b="0" i="1" kern="1000" spc="30" smtClean="0">
                                                <a:solidFill>
                                                  <a:srgbClr val="C00000"/>
                                                </a:solidFill>
                                                <a:latin typeface="Cambria Math" panose="02040503050406030204" pitchFamily="18" charset="0"/>
                                              </a:rPr>
                                            </m:ctrlPr>
                                          </m:sSubPr>
                                          <m:e>
                                            <m:r>
                                              <a:rPr lang="en-US" sz="1400" b="0" i="1" kern="1000" spc="30" smtClean="0">
                                                <a:solidFill>
                                                  <a:srgbClr val="C00000"/>
                                                </a:solidFill>
                                                <a:latin typeface="Cambria Math" panose="02040503050406030204" pitchFamily="18" charset="0"/>
                                              </a:rPr>
                                              <m:t>𝑑</m:t>
                                            </m:r>
                                          </m:e>
                                          <m:sub>
                                            <m:r>
                                              <a:rPr lang="en-US" sz="1400" b="0" i="1" kern="1000" spc="30" smtClean="0">
                                                <a:solidFill>
                                                  <a:srgbClr val="C00000"/>
                                                </a:solidFill>
                                                <a:latin typeface="Cambria Math" panose="02040503050406030204" pitchFamily="18" charset="0"/>
                                              </a:rPr>
                                              <m:t>𝜇</m:t>
                                            </m:r>
                                          </m:sub>
                                        </m:sSub>
                                        <m:r>
                                          <a:rPr lang="en-US" sz="1400" b="0" i="1" kern="1000" spc="30" smtClean="0">
                                            <a:solidFill>
                                              <a:srgbClr val="C00000"/>
                                            </a:solidFill>
                                            <a:latin typeface="Cambria Math" panose="02040503050406030204" pitchFamily="18" charset="0"/>
                                          </a:rPr>
                                          <m:t>𝛽</m:t>
                                        </m:r>
                                        <m:r>
                                          <a:rPr lang="en-US" sz="1400" b="0" i="1" kern="1000" spc="30" smtClean="0">
                                            <a:solidFill>
                                              <a:srgbClr val="C00000"/>
                                            </a:solidFill>
                                            <a:latin typeface="Cambria Math" panose="02040503050406030204" pitchFamily="18" charset="0"/>
                                          </a:rPr>
                                          <m:t>𝑐𝑚</m:t>
                                        </m:r>
                                      </m:num>
                                      <m:den>
                                        <m:r>
                                          <a:rPr lang="en-US" sz="1400" b="0" i="1" kern="1000" spc="30" smtClean="0">
                                            <a:solidFill>
                                              <a:srgbClr val="C00000"/>
                                            </a:solidFill>
                                            <a:latin typeface="Cambria Math" panose="02040503050406030204" pitchFamily="18" charset="0"/>
                                          </a:rPr>
                                          <m:t>𝑎</m:t>
                                        </m:r>
                                      </m:den>
                                    </m:f>
                                  </m:e>
                                </m:d>
                              </m:e>
                            </m:func>
                          </m:oMath>
                        </m:oMathPara>
                      </a14:m>
                      <a:endParaRPr lang="en-US" sz="1400" kern="1000" spc="30" dirty="0" err="1">
                        <a:solidFill>
                          <a:schemeClr val="tx1">
                            <a:lumMod val="85000"/>
                            <a:lumOff val="15000"/>
                          </a:schemeClr>
                        </a:solidFill>
                        <a:latin typeface="Humanst521 Lt BT" panose="020B0402020204020304" pitchFamily="34" charset="0"/>
                        <a:cs typeface="Franklin Gothic Book"/>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1098062" y="3747216"/>
                      <a:ext cx="1632948" cy="532453"/>
                    </a:xfrm>
                    <a:prstGeom prst="rect">
                      <a:avLst/>
                    </a:prstGeom>
                    <a:blipFill>
                      <a:blip r:embed="rId10"/>
                      <a:stretch>
                        <a:fillRect/>
                      </a:stretch>
                    </a:blipFill>
                  </p:spPr>
                  <p:txBody>
                    <a:bodyPr/>
                    <a:lstStyle/>
                    <a:p>
                      <a:r>
                        <a:rPr lang="en-US">
                          <a:noFill/>
                        </a:rPr>
                        <a:t> </a:t>
                      </a:r>
                    </a:p>
                  </p:txBody>
                </p:sp>
              </mc:Fallback>
            </mc:AlternateContent>
          </p:grpSp>
        </p:grpSp>
        <p:sp>
          <p:nvSpPr>
            <p:cNvPr id="17" name="Oval 16"/>
            <p:cNvSpPr/>
            <p:nvPr/>
          </p:nvSpPr>
          <p:spPr bwMode="auto">
            <a:xfrm>
              <a:off x="4987589" y="4111425"/>
              <a:ext cx="85964" cy="8596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Humanst521 Lt BT" panose="020B0402020204020304" pitchFamily="34" charset="0"/>
              </a:endParaRPr>
            </a:p>
          </p:txBody>
        </p:sp>
      </p:grpSp>
      <p:sp>
        <p:nvSpPr>
          <p:cNvPr id="28" name="Up Arrow 27"/>
          <p:cNvSpPr/>
          <p:nvPr/>
        </p:nvSpPr>
        <p:spPr bwMode="auto">
          <a:xfrm rot="10800000">
            <a:off x="6065221" y="2650361"/>
            <a:ext cx="540944" cy="634123"/>
          </a:xfrm>
          <a:prstGeom prst="upArrow">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scene3d>
              <a:camera prst="orthographicFront">
                <a:rot lat="0" lon="0" rev="10800000"/>
              </a:camera>
              <a:lightRig rig="threePt" dir="t"/>
            </a:scene3d>
          </a:bodyPr>
          <a:lstStyle/>
          <a:p>
            <a:pPr algn="ctr"/>
            <a:r>
              <a:rPr lang="de-CH" dirty="0">
                <a:latin typeface="Humanst521 Lt BT" panose="020B0402020204020304" pitchFamily="34" charset="0"/>
              </a:rPr>
              <a:t>B</a:t>
            </a:r>
            <a:endParaRPr lang="en-US" dirty="0">
              <a:latin typeface="Humanst521 Lt BT" panose="020B0402020204020304" pitchFamily="34" charset="0"/>
            </a:endParaRPr>
          </a:p>
        </p:txBody>
      </p:sp>
      <p:sp>
        <p:nvSpPr>
          <p:cNvPr id="29" name="Arc 28"/>
          <p:cNvSpPr/>
          <p:nvPr/>
        </p:nvSpPr>
        <p:spPr bwMode="auto">
          <a:xfrm>
            <a:off x="2560999" y="2061388"/>
            <a:ext cx="5306187" cy="2553764"/>
          </a:xfrm>
          <a:prstGeom prst="arc">
            <a:avLst>
              <a:gd name="adj1" fmla="val 19979841"/>
              <a:gd name="adj2" fmla="val 5539216"/>
            </a:avLst>
          </a:prstGeom>
          <a:ln w="12700" cap="rnd">
            <a:solidFill>
              <a:schemeClr val="bg2">
                <a:lumMod val="75000"/>
              </a:schemeClr>
            </a:solidFill>
            <a:prstDash val="dash"/>
            <a:headEnd type="none" w="med" len="med"/>
            <a:tailEnd type="arrow"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31" name="TextBox 30"/>
              <p:cNvSpPr txBox="1"/>
              <p:nvPr/>
            </p:nvSpPr>
            <p:spPr>
              <a:xfrm>
                <a:off x="3084875" y="1633185"/>
                <a:ext cx="986134" cy="220381"/>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Humanst521 Lt BT" panose="020B0402020204020304" pitchFamily="34" charset="0"/>
                    <a:cs typeface="Franklin Gothic Book"/>
                  </a:rPr>
                  <a:t>g</a:t>
                </a:r>
                <a:r>
                  <a:rPr lang="en-US" sz="1400" b="0" kern="1000" spc="30" dirty="0">
                    <a:solidFill>
                      <a:schemeClr val="tx1">
                        <a:lumMod val="85000"/>
                        <a:lumOff val="15000"/>
                      </a:schemeClr>
                    </a:solidFill>
                    <a:latin typeface="Humanst521 Lt BT" panose="020B0402020204020304" pitchFamily="34" charset="0"/>
                    <a:cs typeface="Franklin Gothic Book"/>
                  </a:rPr>
                  <a:t>-2 term </a:t>
                </a:r>
                <a14:m>
                  <m:oMath xmlns:m="http://schemas.openxmlformats.org/officeDocument/2006/math">
                    <m:sSub>
                      <m:sSubPr>
                        <m:ctrlPr>
                          <a:rPr lang="en-US" sz="1400" b="0" i="1" kern="1000" spc="30" dirty="0" smtClean="0">
                            <a:solidFill>
                              <a:schemeClr val="tx1">
                                <a:lumMod val="85000"/>
                                <a:lumOff val="15000"/>
                              </a:schemeClr>
                            </a:solidFill>
                            <a:latin typeface="Cambria Math" panose="02040503050406030204" pitchFamily="18" charset="0"/>
                            <a:cs typeface="Franklin Gothic Book"/>
                          </a:rPr>
                        </m:ctrlPr>
                      </m:sSubPr>
                      <m:e>
                        <m:r>
                          <a:rPr lang="en-US" sz="1400" b="0" i="1" kern="1000" spc="30" dirty="0" smtClean="0">
                            <a:solidFill>
                              <a:schemeClr val="tx1">
                                <a:lumMod val="85000"/>
                                <a:lumOff val="15000"/>
                              </a:schemeClr>
                            </a:solidFill>
                            <a:latin typeface="Cambria Math" panose="02040503050406030204" pitchFamily="18" charset="0"/>
                            <a:cs typeface="Franklin Gothic Book"/>
                          </a:rPr>
                          <m:t>𝜔</m:t>
                        </m:r>
                      </m:e>
                      <m:sub>
                        <m:r>
                          <a:rPr lang="en-US" sz="1400" b="0" i="1" kern="1000" spc="30" dirty="0" smtClean="0">
                            <a:solidFill>
                              <a:schemeClr val="tx1">
                                <a:lumMod val="85000"/>
                                <a:lumOff val="15000"/>
                              </a:schemeClr>
                            </a:solidFill>
                            <a:latin typeface="Cambria Math" panose="02040503050406030204" pitchFamily="18" charset="0"/>
                            <a:cs typeface="Franklin Gothic Book"/>
                          </a:rPr>
                          <m:t>𝑎</m:t>
                        </m:r>
                      </m:sub>
                    </m:sSub>
                  </m:oMath>
                </a14:m>
                <a:endParaRPr lang="en-US" sz="1400" kern="1000" spc="30" dirty="0">
                  <a:solidFill>
                    <a:schemeClr val="tx1">
                      <a:lumMod val="85000"/>
                      <a:lumOff val="15000"/>
                    </a:schemeClr>
                  </a:solidFill>
                  <a:latin typeface="Humanst521 Lt BT" panose="020B0402020204020304" pitchFamily="34" charset="0"/>
                  <a:cs typeface="Franklin Gothic Book"/>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3084875" y="1633185"/>
                <a:ext cx="986134" cy="220381"/>
              </a:xfrm>
              <a:prstGeom prst="rect">
                <a:avLst/>
              </a:prstGeom>
              <a:blipFill>
                <a:blip r:embed="rId11"/>
                <a:stretch>
                  <a:fillRect l="-11111" t="-22222" b="-50000"/>
                </a:stretch>
              </a:blipFill>
            </p:spPr>
            <p:txBody>
              <a:bodyPr/>
              <a:lstStyle/>
              <a:p>
                <a:r>
                  <a:rPr lang="en-US">
                    <a:noFill/>
                  </a:rPr>
                  <a:t> </a:t>
                </a:r>
              </a:p>
            </p:txBody>
          </p:sp>
        </mc:Fallback>
      </mc:AlternateContent>
      <p:sp>
        <p:nvSpPr>
          <p:cNvPr id="32" name="Right Brace 31"/>
          <p:cNvSpPr/>
          <p:nvPr/>
        </p:nvSpPr>
        <p:spPr bwMode="auto">
          <a:xfrm rot="5400000">
            <a:off x="5682202" y="696849"/>
            <a:ext cx="417582" cy="1550473"/>
          </a:xfrm>
          <a:prstGeom prst="rightBrac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33" name="TextBox 32"/>
              <p:cNvSpPr txBox="1"/>
              <p:nvPr/>
            </p:nvSpPr>
            <p:spPr>
              <a:xfrm>
                <a:off x="5406918" y="1735926"/>
                <a:ext cx="1199247" cy="220381"/>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Humanst521 Lt BT" panose="020B0402020204020304" pitchFamily="34" charset="0"/>
                    <a:cs typeface="Franklin Gothic Book"/>
                  </a:rPr>
                  <a:t>EDM term </a:t>
                </a:r>
                <a14:m>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r>
                          <a:rPr lang="en-US" sz="1400" b="0" i="1" kern="1000" spc="30" smtClean="0">
                            <a:solidFill>
                              <a:schemeClr val="tx1">
                                <a:lumMod val="85000"/>
                                <a:lumOff val="15000"/>
                              </a:schemeClr>
                            </a:solidFill>
                            <a:latin typeface="Cambria Math" panose="02040503050406030204" pitchFamily="18" charset="0"/>
                            <a:cs typeface="Franklin Gothic Book"/>
                          </a:rPr>
                          <m:t>𝜔</m:t>
                        </m:r>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a14:m>
                <a:endParaRPr lang="en-US" sz="1400" kern="1000" spc="30" dirty="0">
                  <a:solidFill>
                    <a:schemeClr val="tx1">
                      <a:lumMod val="85000"/>
                      <a:lumOff val="15000"/>
                    </a:schemeClr>
                  </a:solidFill>
                  <a:latin typeface="Humanst521 Lt BT" panose="020B0402020204020304" pitchFamily="34" charset="0"/>
                  <a:cs typeface="Franklin Gothic Book"/>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5406918" y="1735926"/>
                <a:ext cx="1199247" cy="220381"/>
              </a:xfrm>
              <a:prstGeom prst="rect">
                <a:avLst/>
              </a:prstGeom>
              <a:blipFill>
                <a:blip r:embed="rId12"/>
                <a:stretch>
                  <a:fillRect l="-9137" t="-22222" b="-50000"/>
                </a:stretch>
              </a:blipFill>
            </p:spPr>
            <p:txBody>
              <a:bodyPr/>
              <a:lstStyle/>
              <a:p>
                <a:r>
                  <a:rPr lang="en-US">
                    <a:noFill/>
                  </a:rPr>
                  <a:t> </a:t>
                </a:r>
              </a:p>
            </p:txBody>
          </p:sp>
        </mc:Fallback>
      </mc:AlternateContent>
      <p:sp>
        <p:nvSpPr>
          <p:cNvPr id="37" name="Rectangle 36"/>
          <p:cNvSpPr/>
          <p:nvPr/>
        </p:nvSpPr>
        <p:spPr bwMode="auto">
          <a:xfrm>
            <a:off x="4785516" y="584909"/>
            <a:ext cx="2299649" cy="1452070"/>
          </a:xfrm>
          <a:prstGeom prst="rect">
            <a:avLst/>
          </a:prstGeom>
          <a:solidFill>
            <a:schemeClr val="bg1"/>
          </a:solidFill>
          <a:ln w="38100" cap="rnd">
            <a:no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p:sp>
        <p:nvSpPr>
          <p:cNvPr id="39" name="TextBox 38"/>
          <p:cNvSpPr txBox="1"/>
          <p:nvPr/>
        </p:nvSpPr>
        <p:spPr>
          <a:xfrm>
            <a:off x="28604" y="4929433"/>
            <a:ext cx="6471452" cy="186205"/>
          </a:xfrm>
          <a:prstGeom prst="rect">
            <a:avLst/>
          </a:prstGeom>
          <a:noFill/>
        </p:spPr>
        <p:txBody>
          <a:bodyPr wrap="none" lIns="0" tIns="0" rIns="0" bIns="0" rtlCol="0" anchor="t" anchorCtr="0">
            <a:spAutoFit/>
          </a:bodyPr>
          <a:lstStyle/>
          <a:p>
            <a:pPr>
              <a:lnSpc>
                <a:spcPct val="110000"/>
              </a:lnSpc>
              <a:spcBef>
                <a:spcPts val="0"/>
              </a:spcBef>
            </a:pPr>
            <a:r>
              <a:rPr lang="en-US" sz="1100" kern="1000" spc="30" dirty="0">
                <a:solidFill>
                  <a:schemeClr val="tx1">
                    <a:lumMod val="85000"/>
                    <a:lumOff val="15000"/>
                  </a:schemeClr>
                </a:solidFill>
                <a:latin typeface="Humanst521 Lt BT" panose="020B0402020204020304" pitchFamily="34" charset="0"/>
                <a:cs typeface="Franklin Gothic Book"/>
              </a:rPr>
              <a:t>[</a:t>
            </a:r>
            <a:r>
              <a:rPr lang="en-US" sz="1100" kern="1000" spc="30" baseline="30000" dirty="0">
                <a:solidFill>
                  <a:schemeClr val="tx1">
                    <a:lumMod val="85000"/>
                    <a:lumOff val="15000"/>
                  </a:schemeClr>
                </a:solidFill>
                <a:latin typeface="Humanst521 Lt BT" panose="020B0402020204020304" pitchFamily="34" charset="0"/>
                <a:cs typeface="Franklin Gothic Book"/>
              </a:rPr>
              <a:t>*</a:t>
            </a:r>
            <a:r>
              <a:rPr lang="en-US" sz="1100" kern="1000" spc="30" dirty="0">
                <a:solidFill>
                  <a:schemeClr val="tx1">
                    <a:lumMod val="85000"/>
                    <a:lumOff val="15000"/>
                  </a:schemeClr>
                </a:solidFill>
                <a:latin typeface="Humanst521 Lt BT" panose="020B0402020204020304" pitchFamily="34" charset="0"/>
                <a:cs typeface="Franklin Gothic Book"/>
              </a:rPr>
              <a:t>Chislett et al., EPJConf.</a:t>
            </a:r>
            <a:r>
              <a:rPr lang="en-US" sz="1100" b="1" kern="1000" spc="30" dirty="0">
                <a:solidFill>
                  <a:schemeClr val="tx1">
                    <a:lumMod val="85000"/>
                    <a:lumOff val="15000"/>
                  </a:schemeClr>
                </a:solidFill>
                <a:latin typeface="Humanst521 Lt BT" panose="020B0402020204020304" pitchFamily="34" charset="0"/>
                <a:cs typeface="Franklin Gothic Book"/>
              </a:rPr>
              <a:t>118</a:t>
            </a:r>
            <a:r>
              <a:rPr lang="en-US" sz="1100" kern="1000" spc="30" dirty="0">
                <a:solidFill>
                  <a:schemeClr val="tx1">
                    <a:lumMod val="85000"/>
                    <a:lumOff val="15000"/>
                  </a:schemeClr>
                </a:solidFill>
                <a:latin typeface="Humanst521 Lt BT" panose="020B0402020204020304" pitchFamily="34" charset="0"/>
                <a:cs typeface="Franklin Gothic Book"/>
              </a:rPr>
              <a:t> 01005(2016), Abi et al., PRL</a:t>
            </a:r>
            <a:r>
              <a:rPr lang="en-US" sz="1100" b="1" kern="1000" spc="30" dirty="0">
                <a:solidFill>
                  <a:schemeClr val="tx1">
                    <a:lumMod val="85000"/>
                    <a:lumOff val="15000"/>
                  </a:schemeClr>
                </a:solidFill>
                <a:latin typeface="Humanst521 Lt BT" panose="020B0402020204020304" pitchFamily="34" charset="0"/>
                <a:cs typeface="Franklin Gothic Book"/>
              </a:rPr>
              <a:t>126 </a:t>
            </a:r>
            <a:r>
              <a:rPr lang="en-US" sz="1100" kern="1000" spc="30" dirty="0">
                <a:solidFill>
                  <a:schemeClr val="tx1">
                    <a:lumMod val="85000"/>
                    <a:lumOff val="15000"/>
                  </a:schemeClr>
                </a:solidFill>
                <a:latin typeface="Humanst521 Lt BT" panose="020B0402020204020304" pitchFamily="34" charset="0"/>
                <a:cs typeface="Franklin Gothic Book"/>
              </a:rPr>
              <a:t>141801(2021), </a:t>
            </a:r>
            <a:r>
              <a:rPr lang="en-US" sz="1100" kern="1000" spc="30" baseline="30000" dirty="0">
                <a:solidFill>
                  <a:schemeClr val="tx1">
                    <a:lumMod val="85000"/>
                    <a:lumOff val="15000"/>
                  </a:schemeClr>
                </a:solidFill>
                <a:latin typeface="Humanst521 Lt BT" panose="020B0402020204020304" pitchFamily="34" charset="0"/>
                <a:cs typeface="Franklin Gothic Book"/>
              </a:rPr>
              <a:t>**</a:t>
            </a:r>
            <a:r>
              <a:rPr lang="en-US" sz="1100" kern="1000" spc="30" dirty="0">
                <a:solidFill>
                  <a:schemeClr val="tx1">
                    <a:lumMod val="85000"/>
                    <a:lumOff val="15000"/>
                  </a:schemeClr>
                </a:solidFill>
                <a:latin typeface="Humanst521 Lt BT" panose="020B0402020204020304" pitchFamily="34" charset="0"/>
                <a:cs typeface="Franklin Gothic Book"/>
              </a:rPr>
              <a:t>Abe et al., PTEP053C02 (2019)]</a:t>
            </a:r>
          </a:p>
        </p:txBody>
      </p:sp>
      <p:cxnSp>
        <p:nvCxnSpPr>
          <p:cNvPr id="40" name="Straight Connector 39"/>
          <p:cNvCxnSpPr/>
          <p:nvPr/>
        </p:nvCxnSpPr>
        <p:spPr bwMode="auto">
          <a:xfrm>
            <a:off x="2837062" y="717477"/>
            <a:ext cx="2000251" cy="517174"/>
          </a:xfrm>
          <a:prstGeom prst="line">
            <a:avLst/>
          </a:prstGeom>
          <a:ln w="19050">
            <a:headEnd type="none" w="med" len="med"/>
            <a:tailEnd type="none" w="med" len="med"/>
          </a:ln>
        </p:spPr>
        <p:style>
          <a:lnRef idx="1">
            <a:schemeClr val="accent2"/>
          </a:lnRef>
          <a:fillRef idx="0">
            <a:schemeClr val="accent2"/>
          </a:fillRef>
          <a:effectRef idx="0">
            <a:schemeClr val="accent2"/>
          </a:effectRef>
          <a:fontRef idx="minor">
            <a:schemeClr val="tx1"/>
          </a:fontRef>
        </p:style>
      </p:cxnSp>
      <p:cxnSp>
        <p:nvCxnSpPr>
          <p:cNvPr id="41" name="Straight Connector 40"/>
          <p:cNvCxnSpPr/>
          <p:nvPr/>
        </p:nvCxnSpPr>
        <p:spPr bwMode="auto">
          <a:xfrm flipV="1">
            <a:off x="2843842" y="723975"/>
            <a:ext cx="2000251" cy="517174"/>
          </a:xfrm>
          <a:prstGeom prst="line">
            <a:avLst/>
          </a:prstGeom>
          <a:ln w="19050">
            <a:headEnd type="none" w="med" len="med"/>
            <a:tailEnd type="none" w="med" len="med"/>
          </a:ln>
        </p:spPr>
        <p:style>
          <a:lnRef idx="1">
            <a:schemeClr val="accent2"/>
          </a:lnRef>
          <a:fillRef idx="0">
            <a:schemeClr val="accent2"/>
          </a:fillRef>
          <a:effectRef idx="0">
            <a:schemeClr val="accent2"/>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rot="913294">
                <a:off x="4923795" y="3251626"/>
                <a:ext cx="1060418"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𝑅</m:t>
                      </m:r>
                      <m:r>
                        <a:rPr lang="en-US" sz="1400" b="0" i="1" kern="1000" spc="30" smtClean="0">
                          <a:solidFill>
                            <a:schemeClr val="tx1">
                              <a:lumMod val="85000"/>
                              <a:lumOff val="15000"/>
                            </a:schemeClr>
                          </a:solidFill>
                          <a:latin typeface="Cambria Math" panose="02040503050406030204" pitchFamily="18" charset="0"/>
                          <a:cs typeface="Franklin Gothic Book"/>
                        </a:rPr>
                        <m:t>=</m:t>
                      </m:r>
                      <m:r>
                        <a:rPr lang="en-US" sz="1400" b="0" i="1" kern="1000" spc="30" smtClean="0">
                          <a:solidFill>
                            <a:schemeClr val="tx1">
                              <a:lumMod val="85000"/>
                              <a:lumOff val="15000"/>
                            </a:schemeClr>
                          </a:solidFill>
                          <a:latin typeface="Cambria Math" panose="02040503050406030204" pitchFamily="18" charset="0"/>
                          <a:cs typeface="Franklin Gothic Book"/>
                        </a:rPr>
                        <m:t>7</m:t>
                      </m:r>
                      <m:r>
                        <a:rPr lang="en-US" sz="1400" b="0" i="1" kern="1000" spc="30" smtClean="0">
                          <a:solidFill>
                            <a:schemeClr val="tx1">
                              <a:lumMod val="85000"/>
                              <a:lumOff val="15000"/>
                            </a:schemeClr>
                          </a:solidFill>
                          <a:latin typeface="Cambria Math" panose="02040503050406030204" pitchFamily="18" charset="0"/>
                          <a:cs typeface="Franklin Gothic Book"/>
                        </a:rPr>
                        <m:t>.</m:t>
                      </m:r>
                      <m:r>
                        <a:rPr lang="en-US" sz="1400" b="0" i="1" kern="1000" spc="30" smtClean="0">
                          <a:solidFill>
                            <a:schemeClr val="tx1">
                              <a:lumMod val="85000"/>
                              <a:lumOff val="15000"/>
                            </a:schemeClr>
                          </a:solidFill>
                          <a:latin typeface="Cambria Math" panose="02040503050406030204" pitchFamily="18" charset="0"/>
                          <a:cs typeface="Franklin Gothic Book"/>
                        </a:rPr>
                        <m:t>114</m:t>
                      </m:r>
                      <m:r>
                        <a:rPr lang="en-US" sz="1400" b="0" i="1" kern="1000" spc="30" smtClean="0">
                          <a:solidFill>
                            <a:schemeClr val="tx1">
                              <a:lumMod val="85000"/>
                              <a:lumOff val="15000"/>
                            </a:schemeClr>
                          </a:solidFill>
                          <a:latin typeface="Cambria Math" panose="02040503050406030204" pitchFamily="18" charset="0"/>
                          <a:cs typeface="Franklin Gothic Book"/>
                        </a:rPr>
                        <m:t> </m:t>
                      </m:r>
                      <m:r>
                        <m:rPr>
                          <m:sty m:val="p"/>
                        </m:rPr>
                        <a:rPr lang="en-US" sz="1400" b="0" i="0" kern="1000" spc="30" smtClean="0">
                          <a:solidFill>
                            <a:schemeClr val="tx1">
                              <a:lumMod val="85000"/>
                              <a:lumOff val="15000"/>
                            </a:schemeClr>
                          </a:solidFill>
                          <a:latin typeface="Cambria Math" panose="02040503050406030204" pitchFamily="18" charset="0"/>
                          <a:cs typeface="Franklin Gothic Book"/>
                        </a:rPr>
                        <m:t>m</m:t>
                      </m:r>
                    </m:oMath>
                  </m:oMathPara>
                </a14:m>
                <a:endParaRPr lang="en-US" sz="1400" kern="1000" spc="30" dirty="0" err="1">
                  <a:solidFill>
                    <a:schemeClr val="tx1">
                      <a:lumMod val="85000"/>
                      <a:lumOff val="15000"/>
                    </a:schemeClr>
                  </a:solidFill>
                  <a:latin typeface="Humanst521 Lt BT" panose="020B0402020204020304" pitchFamily="34" charset="0"/>
                  <a:cs typeface="Franklin Gothic Book"/>
                </a:endParaRPr>
              </a:p>
            </p:txBody>
          </p:sp>
        </mc:Choice>
        <mc:Fallback xmlns="">
          <p:sp>
            <p:nvSpPr>
              <p:cNvPr id="42" name="TextBox 41"/>
              <p:cNvSpPr txBox="1">
                <a:spLocks noRot="1" noChangeAspect="1" noMove="1" noResize="1" noEditPoints="1" noAdjustHandles="1" noChangeArrowheads="1" noChangeShapeType="1" noTextEdit="1"/>
              </p:cNvSpPr>
              <p:nvPr/>
            </p:nvSpPr>
            <p:spPr>
              <a:xfrm rot="913294">
                <a:off x="4923795" y="3251626"/>
                <a:ext cx="1060418" cy="236988"/>
              </a:xfrm>
              <a:prstGeom prst="rect">
                <a:avLst/>
              </a:prstGeom>
              <a:blipFill>
                <a:blip r:embed="rId13"/>
                <a:stretch>
                  <a:fillRect l="-2235"/>
                </a:stretch>
              </a:blipFill>
            </p:spPr>
            <p:txBody>
              <a:bodyPr/>
              <a:lstStyle/>
              <a:p>
                <a:r>
                  <a:rPr lang="en-US">
                    <a:noFill/>
                  </a:rPr>
                  <a:t> </a:t>
                </a:r>
              </a:p>
            </p:txBody>
          </p:sp>
        </mc:Fallback>
      </mc:AlternateContent>
      <p:pic>
        <p:nvPicPr>
          <p:cNvPr id="44" name="Picture 43"/>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521957" y="2151429"/>
            <a:ext cx="3322011" cy="1190837"/>
          </a:xfrm>
          <a:prstGeom prst="rect">
            <a:avLst/>
          </a:prstGeom>
        </p:spPr>
      </p:pic>
      <p:grpSp>
        <p:nvGrpSpPr>
          <p:cNvPr id="45" name="Group 44"/>
          <p:cNvGrpSpPr/>
          <p:nvPr/>
        </p:nvGrpSpPr>
        <p:grpSpPr>
          <a:xfrm>
            <a:off x="732738" y="3933334"/>
            <a:ext cx="3412503" cy="312008"/>
            <a:chOff x="5084251" y="1783895"/>
            <a:chExt cx="3412503" cy="312008"/>
          </a:xfrm>
        </p:grpSpPr>
        <mc:AlternateContent xmlns:mc="http://schemas.openxmlformats.org/markup-compatibility/2006" xmlns:a14="http://schemas.microsoft.com/office/drawing/2010/main">
          <mc:Choice Requires="a14">
            <p:sp>
              <p:nvSpPr>
                <p:cNvPr id="36" name="TextBox 35"/>
                <p:cNvSpPr txBox="1"/>
                <p:nvPr/>
              </p:nvSpPr>
              <p:spPr>
                <a:xfrm>
                  <a:off x="6617078" y="1783895"/>
                  <a:ext cx="1879676" cy="312008"/>
                </a:xfrm>
                <a:prstGeom prst="rect">
                  <a:avLst/>
                </a:prstGeom>
                <a:noFill/>
              </p:spPr>
              <p:txBody>
                <a:bodyPr wrap="square" lIns="0" tIns="0" rIns="0" bIns="0" rtlCol="0" anchor="t" anchorCtr="0">
                  <a:spAutoFit/>
                </a:bodyPr>
                <a:lstStyle/>
                <a:p>
                  <a:pPr>
                    <a:lnSpc>
                      <a:spcPct val="110000"/>
                    </a:lnSpc>
                    <a:spcBef>
                      <a:spcPts val="0"/>
                    </a:spcBef>
                  </a:pPr>
                  <a14:m>
                    <m:oMathPara xmlns:m="http://schemas.openxmlformats.org/officeDocument/2006/math">
                      <m:oMathParaPr>
                        <m:jc m:val="right"/>
                      </m:oMathParaPr>
                      <m:oMath xmlns:m="http://schemas.openxmlformats.org/officeDocument/2006/math">
                        <m:r>
                          <a:rPr lang="en-US" sz="1600" b="0" i="1" kern="1000" spc="30" smtClean="0">
                            <a:solidFill>
                              <a:schemeClr val="tx1">
                                <a:lumMod val="85000"/>
                                <a:lumOff val="15000"/>
                              </a:schemeClr>
                            </a:solidFill>
                            <a:latin typeface="Cambria Math" panose="02040503050406030204" pitchFamily="18" charset="0"/>
                            <a:cs typeface="Franklin Gothic Book"/>
                          </a:rPr>
                          <m:t>𝜎</m:t>
                        </m:r>
                        <m:d>
                          <m:dPr>
                            <m:ctrlPr>
                              <a:rPr lang="en-US" sz="1600" b="0" i="1" kern="1000" spc="30" smtClean="0">
                                <a:solidFill>
                                  <a:schemeClr val="tx1">
                                    <a:lumMod val="85000"/>
                                    <a:lumOff val="15000"/>
                                  </a:schemeClr>
                                </a:solidFill>
                                <a:latin typeface="Cambria Math" panose="02040503050406030204" pitchFamily="18" charset="0"/>
                                <a:cs typeface="Franklin Gothic Book"/>
                              </a:rPr>
                            </m:ctrlPr>
                          </m:dPr>
                          <m:e>
                            <m:sSub>
                              <m:sSubPr>
                                <m:ctrlPr>
                                  <a:rPr lang="en-US" sz="1600" b="0" i="1" kern="1000" spc="30" smtClean="0">
                                    <a:solidFill>
                                      <a:schemeClr val="tx1">
                                        <a:lumMod val="85000"/>
                                        <a:lumOff val="15000"/>
                                      </a:schemeClr>
                                    </a:solidFill>
                                    <a:latin typeface="Cambria Math" panose="02040503050406030204" pitchFamily="18" charset="0"/>
                                    <a:cs typeface="Franklin Gothic Book"/>
                                  </a:rPr>
                                </m:ctrlPr>
                              </m:sSubPr>
                              <m:e>
                                <m:r>
                                  <a:rPr lang="en-US" sz="1600" b="0" i="1" kern="1000" spc="30" smtClean="0">
                                    <a:solidFill>
                                      <a:schemeClr val="tx1">
                                        <a:lumMod val="85000"/>
                                        <a:lumOff val="15000"/>
                                      </a:schemeClr>
                                    </a:solidFill>
                                    <a:latin typeface="Cambria Math" panose="02040503050406030204" pitchFamily="18" charset="0"/>
                                    <a:cs typeface="Franklin Gothic Book"/>
                                  </a:rPr>
                                  <m:t>𝑑</m:t>
                                </m:r>
                              </m:e>
                              <m:sub>
                                <m:r>
                                  <a:rPr lang="en-US" sz="1600" b="0" i="1" kern="1000" spc="30" smtClean="0">
                                    <a:solidFill>
                                      <a:schemeClr val="tx1">
                                        <a:lumMod val="85000"/>
                                        <a:lumOff val="15000"/>
                                      </a:schemeClr>
                                    </a:solidFill>
                                    <a:latin typeface="Cambria Math" panose="02040503050406030204" pitchFamily="18" charset="0"/>
                                    <a:cs typeface="Franklin Gothic Book"/>
                                  </a:rPr>
                                  <m:t>𝜇</m:t>
                                </m:r>
                              </m:sub>
                            </m:sSub>
                          </m:e>
                        </m:d>
                        <m:r>
                          <a:rPr lang="en-US" sz="1600" b="0" i="1" kern="1000" spc="30" smtClean="0">
                            <a:solidFill>
                              <a:schemeClr val="tx1">
                                <a:lumMod val="85000"/>
                                <a:lumOff val="15000"/>
                              </a:schemeClr>
                            </a:solidFill>
                            <a:latin typeface="Cambria Math" panose="02040503050406030204" pitchFamily="18" charset="0"/>
                            <a:cs typeface="Franklin Gothic Book"/>
                          </a:rPr>
                          <m:t>≈</m:t>
                        </m:r>
                        <m:sSup>
                          <m:sSupPr>
                            <m:ctrlPr>
                              <a:rPr lang="en-US" sz="1600" b="0" i="1" kern="1000" spc="30" smtClean="0">
                                <a:solidFill>
                                  <a:schemeClr val="tx1">
                                    <a:lumMod val="85000"/>
                                    <a:lumOff val="15000"/>
                                  </a:schemeClr>
                                </a:solidFill>
                                <a:latin typeface="Cambria Math" panose="02040503050406030204" pitchFamily="18" charset="0"/>
                                <a:cs typeface="Franklin Gothic Book"/>
                              </a:rPr>
                            </m:ctrlPr>
                          </m:sSupPr>
                          <m:e>
                            <m:r>
                              <a:rPr lang="en-US" sz="1600" b="0" i="1" kern="1000" spc="30" smtClean="0">
                                <a:solidFill>
                                  <a:schemeClr val="tx1">
                                    <a:lumMod val="85000"/>
                                    <a:lumOff val="15000"/>
                                  </a:schemeClr>
                                </a:solidFill>
                                <a:latin typeface="Cambria Math" panose="02040503050406030204" pitchFamily="18" charset="0"/>
                                <a:cs typeface="Franklin Gothic Book"/>
                              </a:rPr>
                              <m:t>10</m:t>
                            </m:r>
                          </m:e>
                          <m:sup>
                            <m:r>
                              <a:rPr lang="en-US" sz="1600" b="0" i="1" kern="1000" spc="30" smtClean="0">
                                <a:solidFill>
                                  <a:schemeClr val="tx1">
                                    <a:lumMod val="85000"/>
                                    <a:lumOff val="15000"/>
                                  </a:schemeClr>
                                </a:solidFill>
                                <a:latin typeface="Cambria Math" panose="02040503050406030204" pitchFamily="18" charset="0"/>
                                <a:cs typeface="Franklin Gothic Book"/>
                              </a:rPr>
                              <m:t>−</m:t>
                            </m:r>
                            <m:r>
                              <a:rPr lang="en-US" sz="1600" b="0" i="1" kern="1000" spc="30" smtClean="0">
                                <a:solidFill>
                                  <a:schemeClr val="tx1">
                                    <a:lumMod val="85000"/>
                                    <a:lumOff val="15000"/>
                                  </a:schemeClr>
                                </a:solidFill>
                                <a:latin typeface="Cambria Math" panose="02040503050406030204" pitchFamily="18" charset="0"/>
                                <a:cs typeface="Franklin Gothic Book"/>
                              </a:rPr>
                              <m:t>21</m:t>
                            </m:r>
                          </m:sup>
                        </m:sSup>
                        <m:r>
                          <a:rPr lang="en-US" sz="1600" b="0" i="1" kern="1000" spc="30" smtClean="0">
                            <a:solidFill>
                              <a:schemeClr val="tx1">
                                <a:lumMod val="85000"/>
                                <a:lumOff val="15000"/>
                              </a:schemeClr>
                            </a:solidFill>
                            <a:latin typeface="Cambria Math" panose="02040503050406030204" pitchFamily="18" charset="0"/>
                            <a:cs typeface="Franklin Gothic Book"/>
                          </a:rPr>
                          <m:t>𝑒</m:t>
                        </m:r>
                        <m:r>
                          <m:rPr>
                            <m:sty m:val="p"/>
                          </m:rPr>
                          <a:rPr lang="en-US" sz="1600" b="0" i="0" kern="1000" spc="30" smtClean="0">
                            <a:solidFill>
                              <a:schemeClr val="tx1">
                                <a:lumMod val="85000"/>
                                <a:lumOff val="15000"/>
                              </a:schemeClr>
                            </a:solidFill>
                            <a:latin typeface="Cambria Math" panose="02040503050406030204" pitchFamily="18" charset="0"/>
                            <a:cs typeface="Franklin Gothic Book"/>
                          </a:rPr>
                          <m:t>cm</m:t>
                        </m:r>
                      </m:oMath>
                    </m:oMathPara>
                  </a14:m>
                  <a:endParaRPr lang="en-US" sz="1600" kern="1000" spc="30" dirty="0" err="1">
                    <a:solidFill>
                      <a:schemeClr val="tx1">
                        <a:lumMod val="85000"/>
                        <a:lumOff val="15000"/>
                      </a:schemeClr>
                    </a:solidFill>
                    <a:latin typeface="Humanst521 Lt BT" panose="020B0402020204020304" pitchFamily="34" charset="0"/>
                    <a:cs typeface="Franklin Gothic Book"/>
                  </a:endParaRPr>
                </a:p>
              </p:txBody>
            </p:sp>
          </mc:Choice>
          <mc:Fallback xmlns="">
            <p:sp>
              <p:nvSpPr>
                <p:cNvPr id="36" name="TextBox 35"/>
                <p:cNvSpPr txBox="1">
                  <a:spLocks noRot="1" noChangeAspect="1" noMove="1" noResize="1" noEditPoints="1" noAdjustHandles="1" noChangeArrowheads="1" noChangeShapeType="1" noTextEdit="1"/>
                </p:cNvSpPr>
                <p:nvPr/>
              </p:nvSpPr>
              <p:spPr>
                <a:xfrm>
                  <a:off x="6617078" y="1783895"/>
                  <a:ext cx="1879676" cy="312008"/>
                </a:xfrm>
                <a:prstGeom prst="rect">
                  <a:avLst/>
                </a:prstGeom>
                <a:blipFill>
                  <a:blip r:embed="rId15"/>
                  <a:stretch>
                    <a:fillRect r="-2597" b="-15686"/>
                  </a:stretch>
                </a:blipFill>
              </p:spPr>
              <p:txBody>
                <a:bodyPr/>
                <a:lstStyle/>
                <a:p>
                  <a:r>
                    <a:rPr lang="en-US">
                      <a:noFill/>
                    </a:rPr>
                    <a:t> </a:t>
                  </a:r>
                </a:p>
              </p:txBody>
            </p:sp>
          </mc:Fallback>
        </mc:AlternateContent>
        <p:sp>
          <p:nvSpPr>
            <p:cNvPr id="35" name="TextBox 34"/>
            <p:cNvSpPr txBox="1"/>
            <p:nvPr/>
          </p:nvSpPr>
          <p:spPr>
            <a:xfrm>
              <a:off x="5084251" y="1823835"/>
              <a:ext cx="1591061" cy="251800"/>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600" kern="1000" spc="30" dirty="0">
                  <a:solidFill>
                    <a:schemeClr val="tx1">
                      <a:lumMod val="85000"/>
                      <a:lumOff val="15000"/>
                    </a:schemeClr>
                  </a:solidFill>
                  <a:latin typeface="Humanst521 BT" panose="020B0602020204020204" pitchFamily="34" charset="0"/>
                  <a:cs typeface="Franklin Gothic Book"/>
                </a:rPr>
                <a:t>FNAL* &amp; JPARC</a:t>
              </a:r>
              <a:r>
                <a:rPr lang="en-US" sz="1600" kern="1000" spc="30" baseline="30000" dirty="0">
                  <a:solidFill>
                    <a:schemeClr val="tx1">
                      <a:lumMod val="85000"/>
                      <a:lumOff val="15000"/>
                    </a:schemeClr>
                  </a:solidFill>
                  <a:latin typeface="Humanst521 BT" panose="020B0602020204020204" pitchFamily="34" charset="0"/>
                  <a:cs typeface="Franklin Gothic Book"/>
                </a:rPr>
                <a:t>**</a:t>
              </a:r>
              <a:r>
                <a:rPr lang="en-US" sz="1600" kern="1000" spc="30" dirty="0">
                  <a:solidFill>
                    <a:schemeClr val="tx1">
                      <a:lumMod val="85000"/>
                      <a:lumOff val="15000"/>
                    </a:schemeClr>
                  </a:solidFill>
                  <a:latin typeface="Humanst521 BT" panose="020B0602020204020204" pitchFamily="34" charset="0"/>
                  <a:cs typeface="Franklin Gothic Book"/>
                </a:rPr>
                <a:t>:</a:t>
              </a:r>
            </a:p>
          </p:txBody>
        </p:sp>
      </p:grpSp>
      <p:pic>
        <p:nvPicPr>
          <p:cNvPr id="46" name="Picture 45" descr="Screen Clippi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40316" y="1943788"/>
            <a:ext cx="3526439" cy="1790514"/>
          </a:xfrm>
          <a:prstGeom prst="rect">
            <a:avLst/>
          </a:prstGeom>
        </p:spPr>
      </p:pic>
      <p:sp>
        <p:nvSpPr>
          <p:cNvPr id="30" name="Right Brace 29"/>
          <p:cNvSpPr/>
          <p:nvPr/>
        </p:nvSpPr>
        <p:spPr bwMode="auto">
          <a:xfrm rot="5400000">
            <a:off x="3523070" y="459575"/>
            <a:ext cx="211540" cy="2135683"/>
          </a:xfrm>
          <a:prstGeom prst="rightBrace">
            <a:avLst>
              <a:gd name="adj1" fmla="val 8333"/>
              <a:gd name="adj2" fmla="val 49205"/>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43" name="Rectangle 42"/>
              <p:cNvSpPr/>
              <p:nvPr/>
            </p:nvSpPr>
            <p:spPr>
              <a:xfrm>
                <a:off x="521956" y="617835"/>
                <a:ext cx="4626107" cy="730969"/>
              </a:xfrm>
              <a:prstGeom prst="rect">
                <a:avLst/>
              </a:prstGeom>
              <a:solidFill>
                <a:schemeClr val="bg1"/>
              </a:solidFill>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a:rPr>
                                <m:t>𝜔</m:t>
                              </m:r>
                            </m:e>
                          </m:acc>
                        </m:e>
                        <m:sub>
                          <m:r>
                            <a:rPr lang="en-US" b="0" i="1" smtClean="0">
                              <a:latin typeface="Cambria Math" panose="02040503050406030204" pitchFamily="18" charset="0"/>
                            </a:rPr>
                            <m:t>𝐿</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acc>
                            <m:accPr>
                              <m:chr m:val="⃗"/>
                              <m:ctrlPr>
                                <a:rPr lang="en-US" i="1">
                                  <a:latin typeface="Cambria Math" panose="02040503050406030204" pitchFamily="18" charset="0"/>
                                </a:rPr>
                              </m:ctrlPr>
                            </m:accPr>
                            <m:e>
                              <m:r>
                                <a:rPr lang="en-US" i="1">
                                  <a:latin typeface="Cambria Math"/>
                                </a:rPr>
                                <m:t>𝜔</m:t>
                              </m:r>
                            </m:e>
                          </m:acc>
                        </m:e>
                        <m:sub>
                          <m:r>
                            <a:rPr lang="en-US" b="0" i="1" smtClean="0">
                              <a:latin typeface="Cambria Math" panose="02040503050406030204" pitchFamily="18" charset="0"/>
                            </a:rPr>
                            <m:t>𝑐</m:t>
                          </m:r>
                        </m:sub>
                      </m:sSub>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smtClean="0">
                              <a:latin typeface="Cambria Math"/>
                            </a:rPr>
                            <m:t>+</m:t>
                          </m:r>
                          <m:d>
                            <m:dPr>
                              <m:ctrlPr>
                                <a:rPr lang="en-US" i="1" smtClean="0">
                                  <a:solidFill>
                                    <a:schemeClr val="bg2">
                                      <a:lumMod val="60000"/>
                                      <a:lumOff val="40000"/>
                                    </a:schemeClr>
                                  </a:solidFill>
                                  <a:latin typeface="Cambria Math" panose="02040503050406030204" pitchFamily="18" charset="0"/>
                                </a:rPr>
                              </m:ctrlPr>
                            </m:dPr>
                            <m:e>
                              <m:f>
                                <m:fPr>
                                  <m:ctrlPr>
                                    <a:rPr lang="en-US" i="1">
                                      <a:solidFill>
                                        <a:schemeClr val="bg2">
                                          <a:lumMod val="60000"/>
                                          <a:lumOff val="40000"/>
                                        </a:schemeClr>
                                      </a:solidFill>
                                      <a:latin typeface="Cambria Math" panose="02040503050406030204" pitchFamily="18" charset="0"/>
                                    </a:rPr>
                                  </m:ctrlPr>
                                </m:fPr>
                                <m:num>
                                  <m:r>
                                    <a:rPr lang="en-US" i="1">
                                      <a:solidFill>
                                        <a:schemeClr val="bg2">
                                          <a:lumMod val="60000"/>
                                          <a:lumOff val="40000"/>
                                        </a:schemeClr>
                                      </a:solidFill>
                                      <a:latin typeface="Cambria Math"/>
                                    </a:rPr>
                                    <m:t>1</m:t>
                                  </m:r>
                                </m:num>
                                <m:den>
                                  <m:sSup>
                                    <m:sSupPr>
                                      <m:ctrlPr>
                                        <a:rPr lang="en-US" b="0" i="1" smtClean="0">
                                          <a:solidFill>
                                            <a:schemeClr val="bg2">
                                              <a:lumMod val="60000"/>
                                              <a:lumOff val="40000"/>
                                            </a:schemeClr>
                                          </a:solidFill>
                                          <a:latin typeface="Cambria Math" panose="02040503050406030204" pitchFamily="18" charset="0"/>
                                        </a:rPr>
                                      </m:ctrlPr>
                                    </m:sSupPr>
                                    <m:e>
                                      <m:r>
                                        <a:rPr lang="en-US" i="1">
                                          <a:solidFill>
                                            <a:schemeClr val="bg2">
                                              <a:lumMod val="60000"/>
                                              <a:lumOff val="40000"/>
                                            </a:schemeClr>
                                          </a:solidFill>
                                          <a:latin typeface="Cambria Math"/>
                                        </a:rPr>
                                        <m:t>𝛾</m:t>
                                      </m:r>
                                    </m:e>
                                    <m:sup>
                                      <m:r>
                                        <a:rPr lang="en-US" b="0" i="1" smtClean="0">
                                          <a:solidFill>
                                            <a:schemeClr val="bg2">
                                              <a:lumMod val="60000"/>
                                              <a:lumOff val="40000"/>
                                            </a:schemeClr>
                                          </a:solidFill>
                                          <a:latin typeface="Cambria Math" panose="02040503050406030204" pitchFamily="18" charset="0"/>
                                        </a:rPr>
                                        <m:t>2</m:t>
                                      </m:r>
                                    </m:sup>
                                  </m:sSup>
                                  <m:r>
                                    <a:rPr lang="en-US" b="0" i="1" smtClean="0">
                                      <a:solidFill>
                                        <a:schemeClr val="bg2">
                                          <a:lumMod val="60000"/>
                                          <a:lumOff val="40000"/>
                                        </a:schemeClr>
                                      </a:solidFill>
                                      <a:latin typeface="Cambria Math" panose="02040503050406030204" pitchFamily="18" charset="0"/>
                                    </a:rPr>
                                    <m:t>−</m:t>
                                  </m:r>
                                  <m:r>
                                    <a:rPr lang="en-US" b="0" i="1" smtClean="0">
                                      <a:solidFill>
                                        <a:schemeClr val="bg2">
                                          <a:lumMod val="60000"/>
                                          <a:lumOff val="40000"/>
                                        </a:schemeClr>
                                      </a:solidFill>
                                      <a:latin typeface="Cambria Math" panose="02040503050406030204" pitchFamily="18" charset="0"/>
                                    </a:rPr>
                                    <m:t>1</m:t>
                                  </m:r>
                                </m:den>
                              </m:f>
                              <m:r>
                                <a:rPr lang="en-US" i="1">
                                  <a:solidFill>
                                    <a:schemeClr val="bg2">
                                      <a:lumMod val="60000"/>
                                      <a:lumOff val="40000"/>
                                    </a:schemeClr>
                                  </a:solidFill>
                                  <a:latin typeface="Cambria Math"/>
                                </a:rPr>
                                <m:t>−</m:t>
                              </m:r>
                              <m:r>
                                <a:rPr lang="en-US" i="1">
                                  <a:solidFill>
                                    <a:schemeClr val="bg2">
                                      <a:lumMod val="60000"/>
                                      <a:lumOff val="40000"/>
                                    </a:schemeClr>
                                  </a:solidFill>
                                  <a:latin typeface="Cambria Math"/>
                                </a:rPr>
                                <m:t>𝑎</m:t>
                              </m:r>
                              <m:r>
                                <a:rPr lang="en-US" i="1">
                                  <a:solidFill>
                                    <a:schemeClr val="bg2">
                                      <a:lumMod val="60000"/>
                                      <a:lumOff val="40000"/>
                                    </a:schemeClr>
                                  </a:solidFill>
                                  <a:latin typeface="Cambria Math"/>
                                </a:rPr>
                                <m:t> </m:t>
                              </m:r>
                            </m:e>
                          </m:d>
                          <m:f>
                            <m:fPr>
                              <m:ctrlPr>
                                <a:rPr lang="en-US" i="1">
                                  <a:solidFill>
                                    <a:schemeClr val="bg2">
                                      <a:lumMod val="60000"/>
                                      <a:lumOff val="40000"/>
                                    </a:schemeClr>
                                  </a:solidFill>
                                  <a:latin typeface="Cambria Math" panose="02040503050406030204" pitchFamily="18" charset="0"/>
                                </a:rPr>
                              </m:ctrlPr>
                            </m:fPr>
                            <m:num>
                              <m:acc>
                                <m:accPr>
                                  <m:chr m:val="⃗"/>
                                  <m:ctrlPr>
                                    <a:rPr lang="en-US" i="1">
                                      <a:solidFill>
                                        <a:schemeClr val="bg2">
                                          <a:lumMod val="60000"/>
                                          <a:lumOff val="40000"/>
                                        </a:schemeClr>
                                      </a:solidFill>
                                      <a:latin typeface="Cambria Math" panose="02040503050406030204" pitchFamily="18" charset="0"/>
                                    </a:rPr>
                                  </m:ctrlPr>
                                </m:accPr>
                                <m:e>
                                  <m:r>
                                    <a:rPr lang="en-US" i="1">
                                      <a:solidFill>
                                        <a:schemeClr val="bg2">
                                          <a:lumMod val="60000"/>
                                          <a:lumOff val="40000"/>
                                        </a:schemeClr>
                                      </a:solidFill>
                                      <a:latin typeface="Cambria Math"/>
                                    </a:rPr>
                                    <m:t>𝛽</m:t>
                                  </m:r>
                                </m:e>
                              </m:acc>
                              <m:r>
                                <a:rPr lang="en-US" i="1">
                                  <a:solidFill>
                                    <a:schemeClr val="bg2">
                                      <a:lumMod val="60000"/>
                                      <a:lumOff val="40000"/>
                                    </a:schemeClr>
                                  </a:solidFill>
                                  <a:latin typeface="Cambria Math"/>
                                </a:rPr>
                                <m:t>×</m:t>
                              </m:r>
                              <m:acc>
                                <m:accPr>
                                  <m:chr m:val="⃗"/>
                                  <m:ctrlPr>
                                    <a:rPr lang="en-US" i="1">
                                      <a:solidFill>
                                        <a:schemeClr val="bg2">
                                          <a:lumMod val="60000"/>
                                          <a:lumOff val="40000"/>
                                        </a:schemeClr>
                                      </a:solidFill>
                                      <a:latin typeface="Cambria Math" panose="02040503050406030204" pitchFamily="18" charset="0"/>
                                    </a:rPr>
                                  </m:ctrlPr>
                                </m:accPr>
                                <m:e>
                                  <m:r>
                                    <a:rPr lang="en-US" b="0" i="1" smtClean="0">
                                      <a:solidFill>
                                        <a:schemeClr val="bg2">
                                          <a:lumMod val="60000"/>
                                          <a:lumOff val="40000"/>
                                        </a:schemeClr>
                                      </a:solidFill>
                                      <a:latin typeface="Cambria Math"/>
                                    </a:rPr>
                                    <m:t>𝐸</m:t>
                                  </m:r>
                                </m:e>
                              </m:acc>
                            </m:num>
                            <m:den>
                              <m:r>
                                <a:rPr lang="en-US" i="1">
                                  <a:solidFill>
                                    <a:schemeClr val="bg2">
                                      <a:lumMod val="60000"/>
                                      <a:lumOff val="40000"/>
                                    </a:schemeClr>
                                  </a:solidFill>
                                  <a:latin typeface="Cambria Math"/>
                                </a:rPr>
                                <m:t>𝑐</m:t>
                              </m:r>
                            </m:den>
                          </m:f>
                        </m:e>
                      </m:d>
                    </m:oMath>
                  </m:oMathPara>
                </a14:m>
                <a:endParaRPr lang="en-US" dirty="0">
                  <a:latin typeface="Humanst521 Lt BT" panose="020B0402020204020304" pitchFamily="34" charset="0"/>
                </a:endParaRPr>
              </a:p>
            </p:txBody>
          </p:sp>
        </mc:Choice>
        <mc:Fallback xmlns="">
          <p:sp>
            <p:nvSpPr>
              <p:cNvPr id="43" name="Rectangle 42"/>
              <p:cNvSpPr>
                <a:spLocks noRot="1" noChangeAspect="1" noMove="1" noResize="1" noEditPoints="1" noAdjustHandles="1" noChangeArrowheads="1" noChangeShapeType="1" noTextEdit="1"/>
              </p:cNvSpPr>
              <p:nvPr/>
            </p:nvSpPr>
            <p:spPr>
              <a:xfrm>
                <a:off x="521956" y="617835"/>
                <a:ext cx="4626107" cy="730969"/>
              </a:xfrm>
              <a:prstGeom prst="rect">
                <a:avLst/>
              </a:prstGeom>
              <a:blipFill>
                <a:blip r:embed="rId17"/>
                <a:stretch>
                  <a:fillRect/>
                </a:stretch>
              </a:blipFill>
            </p:spPr>
            <p:txBody>
              <a:bodyPr/>
              <a:lstStyle/>
              <a:p>
                <a:r>
                  <a:rPr lang="en-US">
                    <a:noFill/>
                  </a:rPr>
                  <a:t> </a:t>
                </a:r>
              </a:p>
            </p:txBody>
          </p:sp>
        </mc:Fallback>
      </mc:AlternateContent>
      <p:sp>
        <p:nvSpPr>
          <p:cNvPr id="47" name="TextBox 46"/>
          <p:cNvSpPr txBox="1"/>
          <p:nvPr/>
        </p:nvSpPr>
        <p:spPr>
          <a:xfrm>
            <a:off x="23970" y="4744851"/>
            <a:ext cx="2033570" cy="186205"/>
          </a:xfrm>
          <a:prstGeom prst="rect">
            <a:avLst/>
          </a:prstGeom>
          <a:noFill/>
        </p:spPr>
        <p:txBody>
          <a:bodyPr wrap="none" lIns="0" tIns="0" rIns="0" bIns="0" rtlCol="0" anchor="t" anchorCtr="0">
            <a:spAutoFit/>
          </a:bodyPr>
          <a:lstStyle/>
          <a:p>
            <a:pPr>
              <a:lnSpc>
                <a:spcPct val="110000"/>
              </a:lnSpc>
              <a:spcBef>
                <a:spcPts val="0"/>
              </a:spcBef>
            </a:pPr>
            <a:r>
              <a:rPr lang="en-US" sz="1100" kern="1000" spc="30" dirty="0">
                <a:solidFill>
                  <a:schemeClr val="tx1">
                    <a:lumMod val="85000"/>
                    <a:lumOff val="15000"/>
                  </a:schemeClr>
                </a:solidFill>
                <a:latin typeface="Humanst521 Lt BT" panose="020B0402020204020304" pitchFamily="34" charset="0"/>
                <a:cs typeface="Franklin Gothic Book"/>
              </a:rPr>
              <a:t>[Abi et al., PRL</a:t>
            </a:r>
            <a:r>
              <a:rPr lang="en-US" sz="1100" b="1" kern="1000" spc="30" dirty="0">
                <a:solidFill>
                  <a:schemeClr val="tx1">
                    <a:lumMod val="85000"/>
                    <a:lumOff val="15000"/>
                  </a:schemeClr>
                </a:solidFill>
                <a:latin typeface="Humanst521 Lt BT" panose="020B0402020204020304" pitchFamily="34" charset="0"/>
                <a:cs typeface="Franklin Gothic Book"/>
              </a:rPr>
              <a:t>126 </a:t>
            </a:r>
            <a:r>
              <a:rPr lang="en-US" sz="1100" kern="1000" spc="30" dirty="0">
                <a:solidFill>
                  <a:schemeClr val="tx1">
                    <a:lumMod val="85000"/>
                    <a:lumOff val="15000"/>
                  </a:schemeClr>
                </a:solidFill>
                <a:latin typeface="Humanst521 Lt BT" panose="020B0402020204020304" pitchFamily="34" charset="0"/>
                <a:cs typeface="Franklin Gothic Book"/>
              </a:rPr>
              <a:t>141801(2021)]</a:t>
            </a:r>
          </a:p>
        </p:txBody>
      </p:sp>
      <p:sp>
        <p:nvSpPr>
          <p:cNvPr id="34" name="Oval 33"/>
          <p:cNvSpPr/>
          <p:nvPr/>
        </p:nvSpPr>
        <p:spPr bwMode="auto">
          <a:xfrm>
            <a:off x="7417711" y="4000109"/>
            <a:ext cx="85964" cy="8596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Humanst521 Lt BT" panose="020B0402020204020304" pitchFamily="34" charset="0"/>
            </a:endParaRPr>
          </a:p>
        </p:txBody>
      </p:sp>
    </p:spTree>
    <p:extLst>
      <p:ext uri="{BB962C8B-B14F-4D97-AF65-F5344CB8AC3E}">
        <p14:creationId xmlns:p14="http://schemas.microsoft.com/office/powerpoint/2010/main" val="2466161816"/>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2" fill="hold" grpId="0" nodeType="clickEffect">
                                  <p:stCondLst>
                                    <p:cond delay="0"/>
                                  </p:stCondLst>
                                  <p:childTnLst>
                                    <p:animEffect transition="out" filter="wipe(right)">
                                      <p:cBhvr>
                                        <p:cTn id="6" dur="10"/>
                                        <p:tgtEl>
                                          <p:spTgt spid="37"/>
                                        </p:tgtEl>
                                      </p:cBhvr>
                                    </p:animEffect>
                                    <p:set>
                                      <p:cBhvr>
                                        <p:cTn id="7" dur="1" fill="hold">
                                          <p:stCondLst>
                                            <p:cond delay="9"/>
                                          </p:stCondLst>
                                        </p:cTn>
                                        <p:tgtEl>
                                          <p:spTgt spid="37"/>
                                        </p:tgtEl>
                                        <p:attrNameLst>
                                          <p:attrName>style.visibility</p:attrName>
                                        </p:attrNameLst>
                                      </p:cBhvr>
                                      <p:to>
                                        <p:strVal val="hidden"/>
                                      </p:to>
                                    </p:set>
                                  </p:childTnLst>
                                </p:cTn>
                              </p:par>
                              <p:par>
                                <p:cTn id="8" presetID="1" presetClass="exit" presetSubtype="0" fill="hold" nodeType="withEffect">
                                  <p:stCondLst>
                                    <p:cond delay="0"/>
                                  </p:stCondLst>
                                  <p:childTnLst>
                                    <p:set>
                                      <p:cBhvr>
                                        <p:cTn id="9" dur="1" fill="hold">
                                          <p:stCondLst>
                                            <p:cond delay="0"/>
                                          </p:stCondLst>
                                        </p:cTn>
                                        <p:tgtEl>
                                          <p:spTgt spid="46"/>
                                        </p:tgtEl>
                                        <p:attrNameLst>
                                          <p:attrName>style.visibility</p:attrName>
                                        </p:attrNameLst>
                                      </p:cBhvr>
                                      <p:to>
                                        <p:strVal val="hidden"/>
                                      </p:to>
                                    </p:set>
                                  </p:childTnLst>
                                </p:cTn>
                              </p:par>
                              <p:par>
                                <p:cTn id="10" presetID="22" presetClass="exit" presetSubtype="2" fill="hold" grpId="0" nodeType="withEffect">
                                  <p:stCondLst>
                                    <p:cond delay="0"/>
                                  </p:stCondLst>
                                  <p:childTnLst>
                                    <p:animEffect transition="out" filter="wipe(right)">
                                      <p:cBhvr>
                                        <p:cTn id="11" dur="10"/>
                                        <p:tgtEl>
                                          <p:spTgt spid="43"/>
                                        </p:tgtEl>
                                      </p:cBhvr>
                                    </p:animEffect>
                                    <p:set>
                                      <p:cBhvr>
                                        <p:cTn id="12" dur="1" fill="hold">
                                          <p:stCondLst>
                                            <p:cond delay="9"/>
                                          </p:stCondLst>
                                        </p:cTn>
                                        <p:tgtEl>
                                          <p:spTgt spid="43"/>
                                        </p:tgtEl>
                                        <p:attrNameLst>
                                          <p:attrName>style.visibility</p:attrName>
                                        </p:attrNameLst>
                                      </p:cBhvr>
                                      <p:to>
                                        <p:strVal val="hidden"/>
                                      </p:to>
                                    </p:set>
                                  </p:childTnLst>
                                </p:cTn>
                              </p:par>
                            </p:childTnLst>
                          </p:cTn>
                        </p:par>
                        <p:par>
                          <p:cTn id="13" fill="hold">
                            <p:stCondLst>
                              <p:cond delay="10"/>
                            </p:stCondLst>
                            <p:childTnLst>
                              <p:par>
                                <p:cTn id="14" presetID="1" presetClass="entr" presetSubtype="0" fill="hold" nodeType="after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44"/>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45"/>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39"/>
                                        </p:tgtEl>
                                        <p:attrNameLst>
                                          <p:attrName>style.visibility</p:attrName>
                                        </p:attrNameLst>
                                      </p:cBhvr>
                                      <p:to>
                                        <p:strVal val="visible"/>
                                      </p:to>
                                    </p:set>
                                  </p:childTnLst>
                                </p:cTn>
                              </p:par>
                              <p:par>
                                <p:cTn id="22" presetID="1" presetClass="exit" presetSubtype="0" fill="hold" grpId="0" nodeType="withEffect">
                                  <p:stCondLst>
                                    <p:cond delay="0"/>
                                  </p:stCondLst>
                                  <p:childTnLst>
                                    <p:set>
                                      <p:cBhvr>
                                        <p:cTn id="23" dur="1" fill="hold">
                                          <p:stCondLst>
                                            <p:cond delay="0"/>
                                          </p:stCondLst>
                                        </p:cTn>
                                        <p:tgtEl>
                                          <p:spTgt spid="4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9" grpId="0"/>
      <p:bldP spid="43" grpId="0" animBg="1"/>
      <p:bldP spid="4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1" name="TextBox 30"/>
              <p:cNvSpPr txBox="1"/>
              <p:nvPr/>
            </p:nvSpPr>
            <p:spPr>
              <a:xfrm>
                <a:off x="5534446" y="4087053"/>
                <a:ext cx="1288430" cy="219997"/>
              </a:xfrm>
              <a:prstGeom prst="rect">
                <a:avLst/>
              </a:prstGeom>
              <a:solidFill>
                <a:schemeClr val="bg1"/>
              </a:solidFill>
            </p:spPr>
            <p:txBody>
              <a:bodyPr wrap="non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Humanst521 Lt BT" panose="020B0402020204020304" pitchFamily="34" charset="0"/>
                    <a:cs typeface="Franklin Gothic Book"/>
                  </a:rPr>
                  <a:t>set </a:t>
                </a:r>
                <a14:m>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𝐸</m:t>
                    </m:r>
                    <m:r>
                      <a:rPr lang="en-US" sz="1400" b="0" i="1" kern="1000" spc="30" smtClean="0">
                        <a:solidFill>
                          <a:schemeClr val="tx1">
                            <a:lumMod val="85000"/>
                            <a:lumOff val="15000"/>
                          </a:schemeClr>
                        </a:solidFill>
                        <a:latin typeface="Cambria Math" panose="02040503050406030204" pitchFamily="18" charset="0"/>
                        <a:cs typeface="Franklin Gothic Book"/>
                      </a:rPr>
                      <m:t> ≅</m:t>
                    </m:r>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𝑎𝐵𝑐</m:t>
                    </m:r>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𝛽</m:t>
                    </m:r>
                    <m:sSup>
                      <m:sSupPr>
                        <m:ctrlP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ctrlPr>
                      </m:sSupPr>
                      <m:e>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𝛾</m:t>
                        </m:r>
                      </m:e>
                      <m:sup>
                        <m:r>
                          <a:rPr lang="en-US" sz="1400" b="0" i="1" kern="1000" spc="30" smtClean="0">
                            <a:solidFill>
                              <a:schemeClr val="tx1">
                                <a:lumMod val="85000"/>
                                <a:lumOff val="15000"/>
                              </a:schemeClr>
                            </a:solidFill>
                            <a:latin typeface="Cambria Math" panose="02040503050406030204" pitchFamily="18" charset="0"/>
                            <a:ea typeface="Cambria Math" panose="02040503050406030204" pitchFamily="18" charset="0"/>
                            <a:cs typeface="Franklin Gothic Book"/>
                          </a:rPr>
                          <m:t>2</m:t>
                        </m:r>
                      </m:sup>
                    </m:sSup>
                  </m:oMath>
                </a14:m>
                <a:endParaRPr lang="en-US" sz="1400" kern="1000" spc="30" dirty="0">
                  <a:solidFill>
                    <a:schemeClr val="tx1">
                      <a:lumMod val="85000"/>
                      <a:lumOff val="15000"/>
                    </a:schemeClr>
                  </a:solidFill>
                  <a:latin typeface="Humanst521 Lt BT" panose="020B0402020204020304" pitchFamily="34" charset="0"/>
                  <a:cs typeface="Franklin Gothic Book"/>
                </a:endParaRPr>
              </a:p>
            </p:txBody>
          </p:sp>
        </mc:Choice>
        <mc:Fallback>
          <p:sp>
            <p:nvSpPr>
              <p:cNvPr id="31" name="TextBox 30"/>
              <p:cNvSpPr txBox="1">
                <a:spLocks noRot="1" noChangeAspect="1" noMove="1" noResize="1" noEditPoints="1" noAdjustHandles="1" noChangeArrowheads="1" noChangeShapeType="1" noTextEdit="1"/>
              </p:cNvSpPr>
              <p:nvPr/>
            </p:nvSpPr>
            <p:spPr>
              <a:xfrm>
                <a:off x="5534446" y="4087053"/>
                <a:ext cx="1288430" cy="219997"/>
              </a:xfrm>
              <a:prstGeom prst="rect">
                <a:avLst/>
              </a:prstGeom>
              <a:blipFill>
                <a:blip r:embed="rId3"/>
                <a:stretch>
                  <a:fillRect l="-8531" t="-21622" r="-1896" b="-45946"/>
                </a:stretch>
              </a:blipFill>
            </p:spPr>
            <p:txBody>
              <a:bodyPr/>
              <a:lstStyle/>
              <a:p>
                <a:r>
                  <a:rPr lang="de-CH">
                    <a:noFill/>
                  </a:rPr>
                  <a:t> </a:t>
                </a:r>
              </a:p>
            </p:txBody>
          </p:sp>
        </mc:Fallback>
      </mc:AlternateContent>
      <p:sp>
        <p:nvSpPr>
          <p:cNvPr id="3" name="Title 2"/>
          <p:cNvSpPr>
            <a:spLocks noGrp="1"/>
          </p:cNvSpPr>
          <p:nvPr>
            <p:ph type="title"/>
          </p:nvPr>
        </p:nvSpPr>
        <p:spPr>
          <a:xfrm>
            <a:off x="1896423" y="216000"/>
            <a:ext cx="6708025" cy="381375"/>
          </a:xfrm>
        </p:spPr>
        <p:txBody>
          <a:bodyPr/>
          <a:lstStyle/>
          <a:p>
            <a:r>
              <a:rPr lang="en-US" dirty="0"/>
              <a:t>Muon dipole moments –freezing the spin at PSI</a:t>
            </a:r>
          </a:p>
        </p:txBody>
      </p:sp>
      <p:sp>
        <p:nvSpPr>
          <p:cNvPr id="4" name="Slide Number Placeholder 3"/>
          <p:cNvSpPr>
            <a:spLocks noGrp="1"/>
          </p:cNvSpPr>
          <p:nvPr>
            <p:ph type="sldNum" sz="quarter" idx="16"/>
          </p:nvPr>
        </p:nvSpPr>
        <p:spPr/>
        <p:txBody>
          <a:bodyPr/>
          <a:lstStyle/>
          <a:p>
            <a:pPr algn="r">
              <a:defRPr/>
            </a:pPr>
            <a:r>
              <a:rPr lang="de-DE" dirty="0">
                <a:latin typeface="Humanst521 BT" panose="020B0602020204020204" pitchFamily="34" charset="0"/>
              </a:rPr>
              <a:t>Page </a:t>
            </a:r>
            <a:fld id="{EBC07571-3134-BB4B-B83F-1A9FE18D34F3}" type="slidenum">
              <a:rPr lang="de-DE" smtClean="0">
                <a:latin typeface="Humanst521 BT" panose="020B0602020204020204" pitchFamily="34" charset="0"/>
              </a:rPr>
              <a:pPr algn="r">
                <a:defRPr/>
              </a:pPr>
              <a:t>9</a:t>
            </a:fld>
            <a:endParaRPr lang="de-DE" dirty="0">
              <a:latin typeface="Humanst521 BT" panose="020B0602020204020204" pitchFamily="34" charset="0"/>
            </a:endParaRPr>
          </a:p>
        </p:txBody>
      </p:sp>
      <p:grpSp>
        <p:nvGrpSpPr>
          <p:cNvPr id="5" name="Group 4"/>
          <p:cNvGrpSpPr/>
          <p:nvPr/>
        </p:nvGrpSpPr>
        <p:grpSpPr>
          <a:xfrm>
            <a:off x="6683252" y="3568634"/>
            <a:ext cx="2058141" cy="664562"/>
            <a:chOff x="6683252" y="3568634"/>
            <a:chExt cx="2058141" cy="664562"/>
          </a:xfrm>
        </p:grpSpPr>
        <p:sp>
          <p:nvSpPr>
            <p:cNvPr id="6" name="Oval 5"/>
            <p:cNvSpPr/>
            <p:nvPr/>
          </p:nvSpPr>
          <p:spPr bwMode="auto">
            <a:xfrm rot="670316">
              <a:off x="6683252" y="3575971"/>
              <a:ext cx="2047875" cy="657225"/>
            </a:xfrm>
            <a:prstGeom prst="ellipse">
              <a:avLst/>
            </a:prstGeom>
            <a:solidFill>
              <a:schemeClr val="bg1">
                <a:lumMod val="75000"/>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sp>
          <p:nvSpPr>
            <p:cNvPr id="7" name="Arc 6"/>
            <p:cNvSpPr/>
            <p:nvPr/>
          </p:nvSpPr>
          <p:spPr bwMode="auto">
            <a:xfrm rot="658433">
              <a:off x="6693518" y="3568634"/>
              <a:ext cx="2047875" cy="657225"/>
            </a:xfrm>
            <a:prstGeom prst="arc">
              <a:avLst>
                <a:gd name="adj1" fmla="val 4289138"/>
                <a:gd name="adj2" fmla="val 7733862"/>
              </a:avLst>
            </a:prstGeom>
            <a:noFill/>
            <a:ln w="19050">
              <a:solidFill>
                <a:srgbClr val="686868"/>
              </a:solidFill>
              <a:headEnd type="arrow" w="med" len="med"/>
              <a:tailEnd type="non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grpSp>
      <p:grpSp>
        <p:nvGrpSpPr>
          <p:cNvPr id="8" name="Group 7"/>
          <p:cNvGrpSpPr/>
          <p:nvPr/>
        </p:nvGrpSpPr>
        <p:grpSpPr>
          <a:xfrm>
            <a:off x="7375302" y="2909866"/>
            <a:ext cx="661195" cy="2068284"/>
            <a:chOff x="7375302" y="2909866"/>
            <a:chExt cx="661195" cy="2068284"/>
          </a:xfrm>
        </p:grpSpPr>
        <p:sp>
          <p:nvSpPr>
            <p:cNvPr id="9" name="Oval 8"/>
            <p:cNvSpPr/>
            <p:nvPr/>
          </p:nvSpPr>
          <p:spPr bwMode="auto">
            <a:xfrm rot="5400000">
              <a:off x="6679977" y="3605191"/>
              <a:ext cx="2047875" cy="657225"/>
            </a:xfrm>
            <a:prstGeom prst="ellipse">
              <a:avLst/>
            </a:prstGeom>
            <a:solidFill>
              <a:srgbClr val="7DA569">
                <a:alpha val="50000"/>
              </a:srgb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sp>
          <p:nvSpPr>
            <p:cNvPr id="10" name="Arc 9"/>
            <p:cNvSpPr/>
            <p:nvPr/>
          </p:nvSpPr>
          <p:spPr bwMode="auto">
            <a:xfrm rot="5400000">
              <a:off x="6683947" y="3625600"/>
              <a:ext cx="2047875" cy="657225"/>
            </a:xfrm>
            <a:prstGeom prst="arc">
              <a:avLst>
                <a:gd name="adj1" fmla="val 3339133"/>
                <a:gd name="adj2" fmla="val 8426388"/>
              </a:avLst>
            </a:prstGeom>
            <a:noFill/>
            <a:ln w="19050">
              <a:solidFill>
                <a:srgbClr val="F7450D"/>
              </a:solidFill>
              <a:headEnd type="none" w="med" len="med"/>
              <a:tailEnd type="triangle" w="med" len="med"/>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latin typeface="Humanst521 Lt BT" panose="020B0402020204020304" pitchFamily="34" charset="0"/>
              </a:endParaRPr>
            </a:p>
          </p:txBody>
        </p:sp>
      </p:grpSp>
      <mc:AlternateContent xmlns:mc="http://schemas.openxmlformats.org/markup-compatibility/2006" xmlns:a14="http://schemas.microsoft.com/office/drawing/2010/main">
        <mc:Choice Requires="a14">
          <p:sp>
            <p:nvSpPr>
              <p:cNvPr id="11" name="Rectangle 10"/>
              <p:cNvSpPr/>
              <p:nvPr/>
            </p:nvSpPr>
            <p:spPr>
              <a:xfrm>
                <a:off x="1614496" y="675255"/>
                <a:ext cx="6042750" cy="82202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a:latin typeface="Cambria Math"/>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a:rPr>
                                    <m:t>1</m:t>
                                  </m:r>
                                </m:num>
                                <m:den>
                                  <m:r>
                                    <a:rPr lang="en-US" i="1">
                                      <a:latin typeface="Cambria Math"/>
                                    </a:rPr>
                                    <m:t>1−</m:t>
                                  </m:r>
                                  <m:sSup>
                                    <m:sSupPr>
                                      <m:ctrlPr>
                                        <a:rPr lang="en-US" b="0" i="1" smtClean="0">
                                          <a:latin typeface="Cambria Math" panose="02040503050406030204" pitchFamily="18" charset="0"/>
                                        </a:rPr>
                                      </m:ctrlPr>
                                    </m:sSupPr>
                                    <m:e>
                                      <m:r>
                                        <a:rPr lang="en-US" i="1">
                                          <a:latin typeface="Cambria Math"/>
                                        </a:rPr>
                                        <m:t>𝛾</m:t>
                                      </m:r>
                                    </m:e>
                                    <m:sup>
                                      <m:r>
                                        <a:rPr lang="en-US" b="0" i="1" smtClean="0">
                                          <a:latin typeface="Cambria Math" panose="02040503050406030204" pitchFamily="18" charset="0"/>
                                        </a:rPr>
                                        <m:t>2</m:t>
                                      </m:r>
                                    </m:sup>
                                  </m:sSup>
                                </m:den>
                              </m:f>
                              <m:r>
                                <a:rPr lang="en-US" i="1">
                                  <a:latin typeface="Cambria Math"/>
                                </a:rPr>
                                <m:t>−</m:t>
                              </m:r>
                              <m:r>
                                <a:rPr lang="en-US" i="1">
                                  <a:latin typeface="Cambria Math"/>
                                </a:rPr>
                                <m:t>𝑎</m:t>
                              </m:r>
                              <m:r>
                                <a:rPr lang="en-US" i="1">
                                  <a:latin typeface="Cambria Math"/>
                                </a:rPr>
                                <m:t> </m:t>
                              </m:r>
                            </m:e>
                          </m:d>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b="0" i="1" smtClean="0">
                                      <a:latin typeface="Cambria Math"/>
                                    </a:rPr>
                                    <m:t>𝐸</m:t>
                                  </m:r>
                                </m:e>
                              </m:acc>
                            </m:num>
                            <m:den>
                              <m:r>
                                <a:rPr lang="en-US" i="1">
                                  <a:latin typeface="Cambria Math"/>
                                </a:rPr>
                                <m:t>𝑐</m:t>
                              </m:r>
                            </m:den>
                          </m:f>
                          <m:r>
                            <a:rPr lang="en-US" i="1">
                              <a:latin typeface="Cambria Math"/>
                            </a:rPr>
                            <m:t>+</m:t>
                          </m:r>
                          <m:f>
                            <m:fPr>
                              <m:ctrlPr>
                                <a:rPr lang="en-US" i="1">
                                  <a:latin typeface="Cambria Math" panose="02040503050406030204" pitchFamily="18" charset="0"/>
                                </a:rPr>
                              </m:ctrlPr>
                            </m:fPr>
                            <m:num>
                              <m:r>
                                <a:rPr lang="en-US"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𝑑</m:t>
                                  </m:r>
                                </m:e>
                                <m:sub>
                                  <m:r>
                                    <a:rPr lang="en-US" b="0" i="1" smtClean="0">
                                      <a:latin typeface="Cambria Math" panose="02040503050406030204" pitchFamily="18" charset="0"/>
                                    </a:rPr>
                                    <m:t>𝜇</m:t>
                                  </m:r>
                                </m:sub>
                              </m:sSub>
                              <m:r>
                                <a:rPr lang="en-US" b="0" i="1" smtClean="0">
                                  <a:latin typeface="Cambria Math" panose="02040503050406030204" pitchFamily="18" charset="0"/>
                                </a:rPr>
                                <m:t>𝑚𝑐</m:t>
                              </m:r>
                            </m:num>
                            <m:den>
                              <m:r>
                                <a:rPr lang="en-US" b="0" i="1" smtClean="0">
                                  <a:latin typeface="Cambria Math" panose="02040503050406030204" pitchFamily="18" charset="0"/>
                                </a:rPr>
                                <m:t>𝑞</m:t>
                              </m:r>
                              <m:r>
                                <a:rPr lang="en-US" b="0" i="1" smtClean="0">
                                  <a:latin typeface="Cambria Math" panose="02040503050406030204" pitchFamily="18" charset="0"/>
                                </a:rPr>
                                <m:t>ℏ</m:t>
                              </m:r>
                            </m:den>
                          </m:f>
                          <m:d>
                            <m:dPr>
                              <m:ctrlPr>
                                <a:rPr lang="en-US" i="1">
                                  <a:latin typeface="Cambria Math" panose="02040503050406030204" pitchFamily="18" charset="0"/>
                                </a:rPr>
                              </m:ctrlPr>
                            </m:dPr>
                            <m:e>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𝐸</m:t>
                                      </m:r>
                                    </m:e>
                                  </m:acc>
                                </m:num>
                                <m:den>
                                  <m:r>
                                    <a:rPr lang="en-US" i="1">
                                      <a:latin typeface="Cambria Math"/>
                                    </a:rPr>
                                    <m:t>𝑐</m:t>
                                  </m:r>
                                </m:den>
                              </m:f>
                              <m:r>
                                <a:rPr lang="en-US" i="1">
                                  <a:latin typeface="Cambria Math"/>
                                </a:rPr>
                                <m:t>+</m:t>
                              </m:r>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i="1">
                                      <a:latin typeface="Cambria Math"/>
                                    </a:rPr>
                                    <m:t>𝐵</m:t>
                                  </m:r>
                                </m:e>
                              </m:acc>
                            </m:e>
                          </m:d>
                        </m:e>
                      </m:d>
                    </m:oMath>
                  </m:oMathPara>
                </a14:m>
                <a:endParaRPr lang="en-US" dirty="0">
                  <a:latin typeface="Humanst521 Lt BT" panose="020B0402020204020304" pitchFamily="34" charset="0"/>
                </a:endParaRPr>
              </a:p>
            </p:txBody>
          </p:sp>
        </mc:Choice>
        <mc:Fallback xmlns="">
          <p:sp>
            <p:nvSpPr>
              <p:cNvPr id="11" name="Rectangle 10"/>
              <p:cNvSpPr>
                <a:spLocks noRot="1" noChangeAspect="1" noMove="1" noResize="1" noEditPoints="1" noAdjustHandles="1" noChangeArrowheads="1" noChangeShapeType="1" noTextEdit="1"/>
              </p:cNvSpPr>
              <p:nvPr/>
            </p:nvSpPr>
            <p:spPr>
              <a:xfrm>
                <a:off x="1614496" y="675255"/>
                <a:ext cx="6042750" cy="822020"/>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1614496" y="686870"/>
                <a:ext cx="3855911" cy="822020"/>
              </a:xfrm>
              <a:prstGeom prst="rect">
                <a:avLst/>
              </a:prstGeom>
            </p:spPr>
            <p:txBody>
              <a:bodyPr wrap="square">
                <a:spAutoFit/>
              </a:bodyPr>
              <a:lstStyle/>
              <a:p>
                <a:pPr/>
                <a14:m>
                  <m:oMathPara xmlns:m="http://schemas.openxmlformats.org/officeDocument/2006/math">
                    <m:oMathParaPr>
                      <m:jc m:val="left"/>
                    </m:oMathParaPr>
                    <m:oMath xmlns:m="http://schemas.openxmlformats.org/officeDocument/2006/math">
                      <m:acc>
                        <m:accPr>
                          <m:chr m:val="⃗"/>
                          <m:ctrlPr>
                            <a:rPr lang="en-US" i="1" smtClean="0">
                              <a:latin typeface="Cambria Math" panose="02040503050406030204" pitchFamily="18" charset="0"/>
                            </a:rPr>
                          </m:ctrlPr>
                        </m:accPr>
                        <m:e>
                          <m:r>
                            <a:rPr lang="en-US" i="1">
                              <a:latin typeface="Cambria Math"/>
                            </a:rPr>
                            <m:t>𝜔</m:t>
                          </m:r>
                        </m:e>
                      </m:acc>
                      <m:r>
                        <a:rPr lang="en-US" i="1">
                          <a:latin typeface="Cambria Math"/>
                        </a:rPr>
                        <m:t>=</m:t>
                      </m:r>
                      <m:r>
                        <a:rPr lang="en-US" b="0" i="1" smtClean="0">
                          <a:latin typeface="Cambria Math"/>
                        </a:rPr>
                        <m:t>−</m:t>
                      </m:r>
                      <m:f>
                        <m:fPr>
                          <m:ctrlPr>
                            <a:rPr lang="en-US" i="1">
                              <a:latin typeface="Cambria Math" panose="02040503050406030204" pitchFamily="18" charset="0"/>
                            </a:rPr>
                          </m:ctrlPr>
                        </m:fPr>
                        <m:num>
                          <m:r>
                            <a:rPr lang="en-US" i="1">
                              <a:latin typeface="Cambria Math"/>
                            </a:rPr>
                            <m:t>𝑞</m:t>
                          </m:r>
                        </m:num>
                        <m:den>
                          <m:r>
                            <a:rPr lang="en-US" i="1">
                              <a:latin typeface="Cambria Math"/>
                            </a:rPr>
                            <m:t>𝑚</m:t>
                          </m:r>
                        </m:den>
                      </m:f>
                      <m:d>
                        <m:dPr>
                          <m:begChr m:val="["/>
                          <m:endChr m:val="]"/>
                          <m:ctrlPr>
                            <a:rPr lang="en-US" i="1">
                              <a:latin typeface="Cambria Math" panose="02040503050406030204" pitchFamily="18" charset="0"/>
                            </a:rPr>
                          </m:ctrlPr>
                        </m:dPr>
                        <m:e>
                          <m:r>
                            <a:rPr lang="en-US" i="1">
                              <a:latin typeface="Cambria Math"/>
                            </a:rPr>
                            <m:t>𝑎</m:t>
                          </m:r>
                          <m:acc>
                            <m:accPr>
                              <m:chr m:val="⃗"/>
                              <m:ctrlPr>
                                <a:rPr lang="en-US" i="1">
                                  <a:latin typeface="Cambria Math" panose="02040503050406030204" pitchFamily="18" charset="0"/>
                                </a:rPr>
                              </m:ctrlPr>
                            </m:accPr>
                            <m:e>
                              <m:r>
                                <a:rPr lang="en-US" i="1">
                                  <a:latin typeface="Cambria Math"/>
                                </a:rPr>
                                <m:t>𝐵</m:t>
                              </m:r>
                            </m:e>
                          </m:acc>
                          <m:r>
                            <a:rPr lang="en-US" i="1">
                              <a:latin typeface="Cambria Math"/>
                            </a:rPr>
                            <m:t>+</m:t>
                          </m:r>
                          <m:d>
                            <m:dPr>
                              <m:ctrlPr>
                                <a:rPr lang="en-US" i="1">
                                  <a:latin typeface="Cambria Math" panose="02040503050406030204" pitchFamily="18" charset="0"/>
                                </a:rPr>
                              </m:ctrlPr>
                            </m:dPr>
                            <m:e>
                              <m:f>
                                <m:fPr>
                                  <m:ctrlPr>
                                    <a:rPr lang="en-US" i="1">
                                      <a:latin typeface="Cambria Math" panose="02040503050406030204" pitchFamily="18" charset="0"/>
                                    </a:rPr>
                                  </m:ctrlPr>
                                </m:fPr>
                                <m:num>
                                  <m:r>
                                    <a:rPr lang="en-US" i="1">
                                      <a:latin typeface="Cambria Math"/>
                                    </a:rPr>
                                    <m:t>1</m:t>
                                  </m:r>
                                </m:num>
                                <m:den>
                                  <m:r>
                                    <a:rPr lang="en-US" i="1">
                                      <a:latin typeface="Cambria Math"/>
                                    </a:rPr>
                                    <m:t>1−</m:t>
                                  </m:r>
                                  <m:sSup>
                                    <m:sSupPr>
                                      <m:ctrlPr>
                                        <a:rPr lang="en-US" b="0" i="1" smtClean="0">
                                          <a:latin typeface="Cambria Math" panose="02040503050406030204" pitchFamily="18" charset="0"/>
                                        </a:rPr>
                                      </m:ctrlPr>
                                    </m:sSupPr>
                                    <m:e>
                                      <m:r>
                                        <a:rPr lang="en-US" i="1">
                                          <a:latin typeface="Cambria Math"/>
                                        </a:rPr>
                                        <m:t>𝛾</m:t>
                                      </m:r>
                                    </m:e>
                                    <m:sup>
                                      <m:r>
                                        <a:rPr lang="en-US" b="0" i="1" smtClean="0">
                                          <a:latin typeface="Cambria Math" panose="02040503050406030204" pitchFamily="18" charset="0"/>
                                        </a:rPr>
                                        <m:t>2</m:t>
                                      </m:r>
                                    </m:sup>
                                  </m:sSup>
                                </m:den>
                              </m:f>
                              <m:r>
                                <a:rPr lang="en-US" i="1">
                                  <a:latin typeface="Cambria Math"/>
                                </a:rPr>
                                <m:t>−</m:t>
                              </m:r>
                              <m:r>
                                <a:rPr lang="en-US" i="1">
                                  <a:latin typeface="Cambria Math"/>
                                </a:rPr>
                                <m:t>𝑎</m:t>
                              </m:r>
                              <m:r>
                                <a:rPr lang="en-US" i="1">
                                  <a:latin typeface="Cambria Math"/>
                                </a:rPr>
                                <m:t> </m:t>
                              </m:r>
                            </m:e>
                          </m:d>
                          <m:f>
                            <m:fPr>
                              <m:ctrlPr>
                                <a:rPr lang="en-US" i="1">
                                  <a:latin typeface="Cambria Math" panose="02040503050406030204" pitchFamily="18" charset="0"/>
                                </a:rPr>
                              </m:ctrlPr>
                            </m:fPr>
                            <m:num>
                              <m:acc>
                                <m:accPr>
                                  <m:chr m:val="⃗"/>
                                  <m:ctrlPr>
                                    <a:rPr lang="en-US" i="1">
                                      <a:latin typeface="Cambria Math" panose="02040503050406030204" pitchFamily="18" charset="0"/>
                                    </a:rPr>
                                  </m:ctrlPr>
                                </m:accPr>
                                <m:e>
                                  <m:r>
                                    <a:rPr lang="en-US" i="1">
                                      <a:latin typeface="Cambria Math"/>
                                    </a:rPr>
                                    <m:t>𝛽</m:t>
                                  </m:r>
                                </m:e>
                              </m:acc>
                              <m:r>
                                <a:rPr lang="en-US" i="1">
                                  <a:latin typeface="Cambria Math"/>
                                </a:rPr>
                                <m:t>×</m:t>
                              </m:r>
                              <m:acc>
                                <m:accPr>
                                  <m:chr m:val="⃗"/>
                                  <m:ctrlPr>
                                    <a:rPr lang="en-US" i="1">
                                      <a:latin typeface="Cambria Math" panose="02040503050406030204" pitchFamily="18" charset="0"/>
                                    </a:rPr>
                                  </m:ctrlPr>
                                </m:accPr>
                                <m:e>
                                  <m:r>
                                    <a:rPr lang="en-US" b="0" i="1" smtClean="0">
                                      <a:latin typeface="Cambria Math"/>
                                    </a:rPr>
                                    <m:t>𝐸</m:t>
                                  </m:r>
                                </m:e>
                              </m:acc>
                            </m:num>
                            <m:den>
                              <m:r>
                                <a:rPr lang="en-US" i="1">
                                  <a:latin typeface="Cambria Math"/>
                                </a:rPr>
                                <m:t>𝑐</m:t>
                              </m:r>
                            </m:den>
                          </m:f>
                        </m:e>
                      </m:d>
                    </m:oMath>
                  </m:oMathPara>
                </a14:m>
                <a:endParaRPr lang="en-US" dirty="0">
                  <a:latin typeface="Humanst521 Lt BT" panose="020B0402020204020304" pitchFamily="34" charset="0"/>
                </a:endParaRPr>
              </a:p>
            </p:txBody>
          </p:sp>
        </mc:Choice>
        <mc:Fallback xmlns="">
          <p:sp>
            <p:nvSpPr>
              <p:cNvPr id="12" name="Rectangle 11"/>
              <p:cNvSpPr>
                <a:spLocks noRot="1" noChangeAspect="1" noMove="1" noResize="1" noEditPoints="1" noAdjustHandles="1" noChangeArrowheads="1" noChangeShapeType="1" noTextEdit="1"/>
              </p:cNvSpPr>
              <p:nvPr/>
            </p:nvSpPr>
            <p:spPr>
              <a:xfrm>
                <a:off x="1614496" y="686870"/>
                <a:ext cx="3855911" cy="822020"/>
              </a:xfrm>
              <a:prstGeom prst="rect">
                <a:avLst/>
              </a:prstGeom>
              <a:blipFill>
                <a:blip r:embed="rId5"/>
                <a:stretch>
                  <a:fillRect/>
                </a:stretch>
              </a:blipFill>
            </p:spPr>
            <p:txBody>
              <a:bodyPr/>
              <a:lstStyle/>
              <a:p>
                <a:r>
                  <a:rPr lang="en-US">
                    <a:noFill/>
                  </a:rPr>
                  <a:t> </a:t>
                </a:r>
              </a:p>
            </p:txBody>
          </p:sp>
        </mc:Fallback>
      </mc:AlternateContent>
      <p:cxnSp>
        <p:nvCxnSpPr>
          <p:cNvPr id="13" name="Straight Connector 12"/>
          <p:cNvCxnSpPr/>
          <p:nvPr/>
        </p:nvCxnSpPr>
        <p:spPr bwMode="auto">
          <a:xfrm>
            <a:off x="5375643" y="3291830"/>
            <a:ext cx="3230555" cy="878961"/>
          </a:xfrm>
          <a:prstGeom prst="line">
            <a:avLst/>
          </a:prstGeom>
          <a:ln w="12700" cap="rnd">
            <a:solidFill>
              <a:schemeClr val="bg2">
                <a:lumMod val="60000"/>
                <a:lumOff val="40000"/>
              </a:schemeClr>
            </a:solidFill>
            <a:prstDash val="sysDash"/>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cxnSp>
        <p:nvCxnSpPr>
          <p:cNvPr id="14" name="Straight Arrow Connector 13"/>
          <p:cNvCxnSpPr/>
          <p:nvPr/>
        </p:nvCxnSpPr>
        <p:spPr bwMode="auto">
          <a:xfrm flipH="1">
            <a:off x="7392187" y="3937278"/>
            <a:ext cx="311730" cy="233513"/>
          </a:xfrm>
          <a:prstGeom prst="straightConnector1">
            <a:avLst/>
          </a:prstGeom>
          <a:ln w="38100" cap="rnd">
            <a:solidFill>
              <a:srgbClr val="0066AA"/>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p:sp>
        <p:nvSpPr>
          <p:cNvPr id="15" name="Arc 14"/>
          <p:cNvSpPr/>
          <p:nvPr/>
        </p:nvSpPr>
        <p:spPr bwMode="auto">
          <a:xfrm>
            <a:off x="2716814" y="2059900"/>
            <a:ext cx="5306187" cy="2553764"/>
          </a:xfrm>
          <a:prstGeom prst="arc">
            <a:avLst>
              <a:gd name="adj1" fmla="val 19979841"/>
              <a:gd name="adj2" fmla="val 18500758"/>
            </a:avLst>
          </a:prstGeom>
          <a:ln w="12700" cap="rnd">
            <a:solidFill>
              <a:schemeClr val="bg2">
                <a:lumMod val="75000"/>
              </a:schemeClr>
            </a:solidFill>
            <a:prstDash val="dash"/>
            <a:headEnd type="none" w="med" len="med"/>
            <a:tailEnd type="arrow"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p:grpSp>
        <p:nvGrpSpPr>
          <p:cNvPr id="16" name="Group 15"/>
          <p:cNvGrpSpPr/>
          <p:nvPr/>
        </p:nvGrpSpPr>
        <p:grpSpPr>
          <a:xfrm>
            <a:off x="7703914" y="3792702"/>
            <a:ext cx="601387" cy="249888"/>
            <a:chOff x="7703914" y="3792702"/>
            <a:chExt cx="601387" cy="249888"/>
          </a:xfrm>
        </p:grpSpPr>
        <p:cxnSp>
          <p:nvCxnSpPr>
            <p:cNvPr id="17" name="Straight Arrow Connector 16"/>
            <p:cNvCxnSpPr/>
            <p:nvPr/>
          </p:nvCxnSpPr>
          <p:spPr bwMode="auto">
            <a:xfrm>
              <a:off x="7703914" y="3937276"/>
              <a:ext cx="376237" cy="105314"/>
            </a:xfrm>
            <a:prstGeom prst="straightConnector1">
              <a:avLst/>
            </a:prstGeom>
            <a:ln w="19050" cap="rnd">
              <a:solidFill>
                <a:srgbClr val="75A82B"/>
              </a:solidFill>
              <a:headEnd type="none" w="med" len="med"/>
              <a:tailEnd type="triangle"/>
            </a:ln>
            <a:effectLst/>
          </p:spPr>
          <p:style>
            <a:lnRef idx="2">
              <a:schemeClr val="accent6"/>
            </a:lnRef>
            <a:fillRef idx="0">
              <a:schemeClr val="accent6"/>
            </a:fillRef>
            <a:effectRef idx="1">
              <a:schemeClr val="accent6"/>
            </a:effectRef>
            <a:fontRef idx="minor">
              <a:schemeClr val="tx1"/>
            </a:fontRef>
          </p:style>
        </p:cxnSp>
        <mc:AlternateContent xmlns:mc="http://schemas.openxmlformats.org/markup-compatibility/2006" xmlns:a14="http://schemas.microsoft.com/office/drawing/2010/main">
          <mc:Choice Requires="a14">
            <p:sp>
              <p:nvSpPr>
                <p:cNvPr id="18" name="TextBox 17"/>
                <p:cNvSpPr txBox="1"/>
                <p:nvPr/>
              </p:nvSpPr>
              <p:spPr>
                <a:xfrm>
                  <a:off x="8045102" y="3792702"/>
                  <a:ext cx="260199"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acc>
                              <m:accPr>
                                <m:chr m:val="⃗"/>
                                <m:ctrlPr>
                                  <a:rPr lang="en-US" sz="1400" b="0" i="1" kern="1000" spc="30" smtClean="0">
                                    <a:solidFill>
                                      <a:schemeClr val="tx1">
                                        <a:lumMod val="85000"/>
                                        <a:lumOff val="15000"/>
                                      </a:schemeClr>
                                    </a:solidFill>
                                    <a:latin typeface="Cambria Math" panose="02040503050406030204" pitchFamily="18" charset="0"/>
                                    <a:cs typeface="Franklin Gothic Book"/>
                                  </a:rPr>
                                </m:ctrlPr>
                              </m:accPr>
                              <m:e>
                                <m:r>
                                  <a:rPr lang="en-US" sz="1400" b="0" i="1" kern="1000" spc="30" smtClean="0">
                                    <a:solidFill>
                                      <a:schemeClr val="tx1">
                                        <a:lumMod val="85000"/>
                                        <a:lumOff val="15000"/>
                                      </a:schemeClr>
                                    </a:solidFill>
                                    <a:latin typeface="Cambria Math" panose="02040503050406030204" pitchFamily="18" charset="0"/>
                                    <a:cs typeface="Franklin Gothic Book"/>
                                  </a:rPr>
                                  <m:t>𝜔</m:t>
                                </m:r>
                              </m:e>
                            </m:acc>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m:oMathPara>
                  </a14:m>
                  <a:endParaRPr lang="en-US" sz="1400" kern="1000" spc="30" dirty="0" err="1">
                    <a:solidFill>
                      <a:schemeClr val="tx1">
                        <a:lumMod val="85000"/>
                        <a:lumOff val="15000"/>
                      </a:schemeClr>
                    </a:solidFill>
                    <a:latin typeface="Humanst521 Lt BT" panose="020B0402020204020304" pitchFamily="34" charset="0"/>
                    <a:cs typeface="Franklin Gothic Book"/>
                  </a:endParaRPr>
                </a:p>
              </p:txBody>
            </p:sp>
          </mc:Choice>
          <mc:Fallback xmlns="">
            <p:sp>
              <p:nvSpPr>
                <p:cNvPr id="33" name="TextBox 32"/>
                <p:cNvSpPr txBox="1">
                  <a:spLocks noRot="1" noChangeAspect="1" noMove="1" noResize="1" noEditPoints="1" noAdjustHandles="1" noChangeArrowheads="1" noChangeShapeType="1" noTextEdit="1"/>
                </p:cNvSpPr>
                <p:nvPr/>
              </p:nvSpPr>
              <p:spPr>
                <a:xfrm>
                  <a:off x="8045102" y="3792702"/>
                  <a:ext cx="260199" cy="236988"/>
                </a:xfrm>
                <a:prstGeom prst="rect">
                  <a:avLst/>
                </a:prstGeom>
                <a:blipFill>
                  <a:blip r:embed="rId11"/>
                  <a:stretch>
                    <a:fillRect l="-9524" b="-5128"/>
                  </a:stretch>
                </a:blipFill>
              </p:spPr>
              <p:txBody>
                <a:bodyPr/>
                <a:lstStyle/>
                <a:p>
                  <a:r>
                    <a:rPr lang="en-US">
                      <a:noFill/>
                    </a:rPr>
                    <a:t> </a:t>
                  </a:r>
                </a:p>
              </p:txBody>
            </p:sp>
          </mc:Fallback>
        </mc:AlternateContent>
      </p:grpSp>
      <p:sp>
        <p:nvSpPr>
          <p:cNvPr id="19" name="Oval 18"/>
          <p:cNvSpPr/>
          <p:nvPr/>
        </p:nvSpPr>
        <p:spPr bwMode="auto">
          <a:xfrm>
            <a:off x="7660933" y="3890822"/>
            <a:ext cx="85964" cy="85964"/>
          </a:xfrm>
          <a:prstGeom prst="ellips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21" name="TextBox 20"/>
              <p:cNvSpPr txBox="1"/>
              <p:nvPr/>
            </p:nvSpPr>
            <p:spPr>
              <a:xfrm>
                <a:off x="4499992" y="2101745"/>
                <a:ext cx="4571494" cy="582852"/>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Humanst521 Lt BT" panose="020B0402020204020304" pitchFamily="34" charset="0"/>
                    <a:cs typeface="Franklin Gothic Book"/>
                  </a:rPr>
                  <a:t>Frozen-spin potential at PSI</a:t>
                </a:r>
                <a:r>
                  <a:rPr lang="en-US" sz="1600" kern="1000" spc="30" dirty="0">
                    <a:solidFill>
                      <a:schemeClr val="tx1">
                        <a:lumMod val="85000"/>
                        <a:lumOff val="15000"/>
                      </a:schemeClr>
                    </a:solidFill>
                    <a:latin typeface="Humanst521 Lt BT" panose="020B0402020204020304" pitchFamily="34" charset="0"/>
                    <a:cs typeface="Franklin Gothic Book"/>
                  </a:rPr>
                  <a:t>:</a:t>
                </a:r>
                <a14:m>
                  <m:oMath xmlns:m="http://schemas.openxmlformats.org/officeDocument/2006/math">
                    <m:r>
                      <a:rPr lang="en-US" sz="1600" b="0" i="0" kern="1000" spc="30" smtClean="0">
                        <a:solidFill>
                          <a:schemeClr val="tx1">
                            <a:lumMod val="85000"/>
                            <a:lumOff val="15000"/>
                          </a:schemeClr>
                        </a:solidFill>
                        <a:latin typeface="Cambria Math" panose="02040503050406030204" pitchFamily="18" charset="0"/>
                        <a:cs typeface="Franklin Gothic Book"/>
                      </a:rPr>
                      <m:t>   </m:t>
                    </m:r>
                    <m:r>
                      <a:rPr lang="en-US" sz="1600" i="1" kern="1000" spc="30" smtClean="0">
                        <a:solidFill>
                          <a:schemeClr val="bg2">
                            <a:lumMod val="75000"/>
                          </a:schemeClr>
                        </a:solidFill>
                        <a:latin typeface="Cambria Math" panose="02040503050406030204" pitchFamily="18" charset="0"/>
                        <a:cs typeface="Franklin Gothic Book"/>
                      </a:rPr>
                      <m:t>𝜎</m:t>
                    </m:r>
                    <m:d>
                      <m:dPr>
                        <m:ctrlPr>
                          <a:rPr lang="en-US" sz="1600" i="1" kern="1000" spc="30">
                            <a:solidFill>
                              <a:schemeClr val="bg2">
                                <a:lumMod val="75000"/>
                              </a:schemeClr>
                            </a:solidFill>
                            <a:latin typeface="Cambria Math" panose="02040503050406030204" pitchFamily="18" charset="0"/>
                            <a:cs typeface="Franklin Gothic Book"/>
                          </a:rPr>
                        </m:ctrlPr>
                      </m:dPr>
                      <m:e>
                        <m:sSub>
                          <m:sSubPr>
                            <m:ctrlPr>
                              <a:rPr lang="en-US" sz="1600" i="1" kern="1000" spc="30">
                                <a:solidFill>
                                  <a:schemeClr val="bg2">
                                    <a:lumMod val="75000"/>
                                  </a:schemeClr>
                                </a:solidFill>
                                <a:latin typeface="Cambria Math" panose="02040503050406030204" pitchFamily="18" charset="0"/>
                                <a:cs typeface="Franklin Gothic Book"/>
                              </a:rPr>
                            </m:ctrlPr>
                          </m:sSubPr>
                          <m:e>
                            <m:r>
                              <a:rPr lang="en-US" sz="1600" i="1" kern="1000" spc="30">
                                <a:solidFill>
                                  <a:schemeClr val="bg2">
                                    <a:lumMod val="75000"/>
                                  </a:schemeClr>
                                </a:solidFill>
                                <a:latin typeface="Cambria Math" panose="02040503050406030204" pitchFamily="18" charset="0"/>
                                <a:cs typeface="Franklin Gothic Book"/>
                              </a:rPr>
                              <m:t>𝑑</m:t>
                            </m:r>
                          </m:e>
                          <m:sub>
                            <m:r>
                              <a:rPr lang="en-US" sz="1600" i="1" kern="1000" spc="30">
                                <a:solidFill>
                                  <a:schemeClr val="bg2">
                                    <a:lumMod val="75000"/>
                                  </a:schemeClr>
                                </a:solidFill>
                                <a:latin typeface="Cambria Math" panose="02040503050406030204" pitchFamily="18" charset="0"/>
                                <a:cs typeface="Franklin Gothic Book"/>
                              </a:rPr>
                              <m:t>𝜇</m:t>
                            </m:r>
                          </m:sub>
                        </m:sSub>
                      </m:e>
                    </m:d>
                    <m:r>
                      <a:rPr lang="en-US" sz="1600" i="1" kern="1000" spc="30">
                        <a:solidFill>
                          <a:schemeClr val="bg2">
                            <a:lumMod val="75000"/>
                          </a:schemeClr>
                        </a:solidFill>
                        <a:latin typeface="Cambria Math" panose="02040503050406030204" pitchFamily="18" charset="0"/>
                        <a:cs typeface="Franklin Gothic Book"/>
                      </a:rPr>
                      <m:t>&lt;</m:t>
                    </m:r>
                    <m:sSup>
                      <m:sSupPr>
                        <m:ctrlPr>
                          <a:rPr lang="en-US" sz="1600" i="1" kern="1000" spc="30">
                            <a:solidFill>
                              <a:schemeClr val="bg2">
                                <a:lumMod val="75000"/>
                              </a:schemeClr>
                            </a:solidFill>
                            <a:latin typeface="Cambria Math" panose="02040503050406030204" pitchFamily="18" charset="0"/>
                            <a:cs typeface="Franklin Gothic Book"/>
                          </a:rPr>
                        </m:ctrlPr>
                      </m:sSupPr>
                      <m:e>
                        <m:r>
                          <a:rPr lang="en-US" sz="1600" i="1" kern="1000" spc="30">
                            <a:solidFill>
                              <a:schemeClr val="bg2">
                                <a:lumMod val="75000"/>
                              </a:schemeClr>
                            </a:solidFill>
                            <a:latin typeface="Cambria Math" panose="02040503050406030204" pitchFamily="18" charset="0"/>
                            <a:cs typeface="Franklin Gothic Book"/>
                          </a:rPr>
                          <m:t>6⋅10</m:t>
                        </m:r>
                      </m:e>
                      <m:sup>
                        <m:r>
                          <a:rPr lang="en-US" sz="1600" i="1" kern="1000" spc="30">
                            <a:solidFill>
                              <a:schemeClr val="bg2">
                                <a:lumMod val="75000"/>
                              </a:schemeClr>
                            </a:solidFill>
                            <a:latin typeface="Cambria Math" panose="02040503050406030204" pitchFamily="18" charset="0"/>
                            <a:cs typeface="Franklin Gothic Book"/>
                          </a:rPr>
                          <m:t>−23</m:t>
                        </m:r>
                      </m:sup>
                    </m:sSup>
                    <m:r>
                      <a:rPr lang="en-US" sz="1600" i="1" kern="1000" spc="30">
                        <a:solidFill>
                          <a:schemeClr val="bg2">
                            <a:lumMod val="75000"/>
                          </a:schemeClr>
                        </a:solidFill>
                        <a:latin typeface="Cambria Math" panose="02040503050406030204" pitchFamily="18" charset="0"/>
                        <a:cs typeface="Franklin Gothic Book"/>
                      </a:rPr>
                      <m:t>𝑒</m:t>
                    </m:r>
                    <m:r>
                      <m:rPr>
                        <m:sty m:val="p"/>
                      </m:rPr>
                      <a:rPr lang="en-US" sz="1600" kern="1000" spc="30">
                        <a:solidFill>
                          <a:schemeClr val="bg2">
                            <a:lumMod val="75000"/>
                          </a:schemeClr>
                        </a:solidFill>
                        <a:latin typeface="Cambria Math" panose="02040503050406030204" pitchFamily="18" charset="0"/>
                        <a:cs typeface="Franklin Gothic Book"/>
                      </a:rPr>
                      <m:t>cm</m:t>
                    </m:r>
                  </m:oMath>
                </a14:m>
                <a:endParaRPr lang="en-US" sz="1600" kern="1000" spc="30" dirty="0" err="1">
                  <a:solidFill>
                    <a:schemeClr val="bg2">
                      <a:lumMod val="75000"/>
                    </a:schemeClr>
                  </a:solidFill>
                  <a:latin typeface="Humanst521 Lt BT" panose="020B0402020204020304" pitchFamily="34" charset="0"/>
                  <a:cs typeface="Franklin Gothic Book"/>
                </a:endParaRPr>
              </a:p>
              <a:p>
                <a:pPr>
                  <a:lnSpc>
                    <a:spcPct val="110000"/>
                  </a:lnSpc>
                  <a:spcBef>
                    <a:spcPts val="0"/>
                  </a:spcBef>
                </a:pPr>
                <a:r>
                  <a:rPr lang="en-US" sz="1600" kern="1000" spc="30" dirty="0">
                    <a:solidFill>
                      <a:schemeClr val="tx1">
                        <a:lumMod val="85000"/>
                        <a:lumOff val="15000"/>
                      </a:schemeClr>
                    </a:solidFill>
                    <a:latin typeface="Humanst521 BT" panose="020B0602020204020204" pitchFamily="34" charset="0"/>
                    <a:cs typeface="Franklin Gothic Book"/>
                  </a:rPr>
                  <a:t> </a:t>
                </a:r>
              </a:p>
            </p:txBody>
          </p:sp>
        </mc:Choice>
        <mc:Fallback xmlns="">
          <p:sp>
            <p:nvSpPr>
              <p:cNvPr id="21" name="TextBox 20"/>
              <p:cNvSpPr txBox="1">
                <a:spLocks noRot="1" noChangeAspect="1" noMove="1" noResize="1" noEditPoints="1" noAdjustHandles="1" noChangeArrowheads="1" noChangeShapeType="1" noTextEdit="1"/>
              </p:cNvSpPr>
              <p:nvPr/>
            </p:nvSpPr>
            <p:spPr>
              <a:xfrm>
                <a:off x="4499992" y="2101745"/>
                <a:ext cx="4571494" cy="582852"/>
              </a:xfrm>
              <a:prstGeom prst="rect">
                <a:avLst/>
              </a:prstGeom>
              <a:blipFill>
                <a:blip r:embed="rId12"/>
                <a:stretch>
                  <a:fillRect l="-2400" t="-526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2" name="TextBox 21"/>
              <p:cNvSpPr txBox="1"/>
              <p:nvPr/>
            </p:nvSpPr>
            <p:spPr>
              <a:xfrm>
                <a:off x="4015303" y="4722872"/>
                <a:ext cx="2709207" cy="319549"/>
              </a:xfrm>
              <a:prstGeom prst="roundRect">
                <a:avLst>
                  <a:gd name="adj" fmla="val 19319"/>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defPPr>
                  <a:defRPr lang="de-CH"/>
                </a:defPPr>
                <a:lvl1pPr algn="ctr">
                  <a:defRPr>
                    <a:latin typeface="Humanst521 Lt BT" panose="020B0402020204020304" pitchFamily="34" charset="0"/>
                  </a:defRPr>
                </a:lvl1pPr>
              </a:lstStyle>
              <a:p>
                <a:r>
                  <a:rPr lang="en-US" sz="1400" dirty="0"/>
                  <a:t>Phase I: </a:t>
                </a:r>
                <a14:m>
                  <m:oMath xmlns:m="http://schemas.openxmlformats.org/officeDocument/2006/math">
                    <m:r>
                      <a:rPr lang="en-US" sz="1400">
                        <a:latin typeface="Cambria Math" panose="02040503050406030204" pitchFamily="18" charset="0"/>
                      </a:rPr>
                      <m:t>𝜎</m:t>
                    </m:r>
                    <m:d>
                      <m:dPr>
                        <m:ctrlPr>
                          <a:rPr lang="en-US" sz="1400" i="1">
                            <a:latin typeface="Cambria Math" panose="02040503050406030204" pitchFamily="18" charset="0"/>
                          </a:rPr>
                        </m:ctrlPr>
                      </m:dPr>
                      <m:e>
                        <m:sSub>
                          <m:sSubPr>
                            <m:ctrlPr>
                              <a:rPr lang="en-US" sz="1400" i="1">
                                <a:latin typeface="Cambria Math" panose="02040503050406030204" pitchFamily="18" charset="0"/>
                              </a:rPr>
                            </m:ctrlPr>
                          </m:sSubPr>
                          <m:e>
                            <m:r>
                              <a:rPr lang="en-US" sz="1400">
                                <a:latin typeface="Cambria Math" panose="02040503050406030204" pitchFamily="18" charset="0"/>
                              </a:rPr>
                              <m:t>𝑑</m:t>
                            </m:r>
                          </m:e>
                          <m:sub>
                            <m:r>
                              <a:rPr lang="en-US" sz="1400">
                                <a:latin typeface="Cambria Math" panose="02040503050406030204" pitchFamily="18" charset="0"/>
                              </a:rPr>
                              <m:t>𝜇</m:t>
                            </m:r>
                          </m:sub>
                        </m:sSub>
                      </m:e>
                    </m:d>
                    <m:r>
                      <a:rPr lang="en-US" sz="1400">
                        <a:latin typeface="Cambria Math" panose="02040503050406030204" pitchFamily="18" charset="0"/>
                      </a:rPr>
                      <m:t>&lt;</m:t>
                    </m:r>
                    <m:sSup>
                      <m:sSupPr>
                        <m:ctrlPr>
                          <a:rPr lang="en-US" sz="1400" i="1">
                            <a:latin typeface="Cambria Math" panose="02040503050406030204" pitchFamily="18" charset="0"/>
                          </a:rPr>
                        </m:ctrlPr>
                      </m:sSupPr>
                      <m:e>
                        <m:r>
                          <a:rPr lang="en-US" sz="1400" b="0" i="0" smtClean="0">
                            <a:latin typeface="Cambria Math" panose="02040503050406030204" pitchFamily="18" charset="0"/>
                          </a:rPr>
                          <m:t>4</m:t>
                        </m:r>
                        <m:r>
                          <a:rPr lang="en-US" sz="1400">
                            <a:latin typeface="Cambria Math" panose="02040503050406030204" pitchFamily="18" charset="0"/>
                          </a:rPr>
                          <m:t>⋅10</m:t>
                        </m:r>
                      </m:e>
                      <m:sup>
                        <m:r>
                          <a:rPr lang="en-US" sz="1400">
                            <a:latin typeface="Cambria Math" panose="02040503050406030204" pitchFamily="18" charset="0"/>
                          </a:rPr>
                          <m:t>−21</m:t>
                        </m:r>
                      </m:sup>
                    </m:sSup>
                    <m:r>
                      <a:rPr lang="en-US" sz="1400">
                        <a:latin typeface="Cambria Math" panose="02040503050406030204" pitchFamily="18" charset="0"/>
                      </a:rPr>
                      <m:t>𝑒</m:t>
                    </m:r>
                    <m:r>
                      <m:rPr>
                        <m:sty m:val="p"/>
                      </m:rPr>
                      <a:rPr lang="en-US" sz="1400">
                        <a:latin typeface="Cambria Math" panose="02040503050406030204" pitchFamily="18" charset="0"/>
                      </a:rPr>
                      <m:t>cm</m:t>
                    </m:r>
                  </m:oMath>
                </a14:m>
                <a:endParaRPr lang="en-US" sz="1400" dirty="0"/>
              </a:p>
            </p:txBody>
          </p:sp>
        </mc:Choice>
        <mc:Fallback>
          <p:sp>
            <p:nvSpPr>
              <p:cNvPr id="22" name="TextBox 21"/>
              <p:cNvSpPr txBox="1">
                <a:spLocks noRot="1" noChangeAspect="1" noMove="1" noResize="1" noEditPoints="1" noAdjustHandles="1" noChangeArrowheads="1" noChangeShapeType="1" noTextEdit="1"/>
              </p:cNvSpPr>
              <p:nvPr/>
            </p:nvSpPr>
            <p:spPr>
              <a:xfrm>
                <a:off x="4015303" y="4722872"/>
                <a:ext cx="2709207" cy="319549"/>
              </a:xfrm>
              <a:prstGeom prst="roundRect">
                <a:avLst>
                  <a:gd name="adj" fmla="val 19319"/>
                </a:avLst>
              </a:prstGeom>
              <a:blipFill>
                <a:blip r:embed="rId13"/>
                <a:stretch>
                  <a:fillRect t="-1923" b="-17308"/>
                </a:stretch>
              </a:blipFill>
              <a:ln>
                <a:noFill/>
              </a:ln>
            </p:spPr>
            <p:txBody>
              <a:bodyPr/>
              <a:lstStyle/>
              <a:p>
                <a:r>
                  <a:rPr lang="de-CH">
                    <a:noFill/>
                  </a:rPr>
                  <a:t> </a:t>
                </a:r>
              </a:p>
            </p:txBody>
          </p:sp>
        </mc:Fallback>
      </mc:AlternateContent>
      <p:sp>
        <p:nvSpPr>
          <p:cNvPr id="23" name="Right Brace 22"/>
          <p:cNvSpPr/>
          <p:nvPr/>
        </p:nvSpPr>
        <p:spPr bwMode="auto">
          <a:xfrm rot="5400000">
            <a:off x="3566677" y="338518"/>
            <a:ext cx="345578" cy="2540988"/>
          </a:xfrm>
          <a:prstGeom prst="rightBrac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24" name="TextBox 23"/>
              <p:cNvSpPr txBox="1"/>
              <p:nvPr/>
            </p:nvSpPr>
            <p:spPr>
              <a:xfrm>
                <a:off x="3208299" y="1753165"/>
                <a:ext cx="986134" cy="220381"/>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Humanst521 Lt BT" panose="020B0402020204020304" pitchFamily="34" charset="0"/>
                    <a:cs typeface="Franklin Gothic Book"/>
                  </a:rPr>
                  <a:t>g</a:t>
                </a:r>
                <a:r>
                  <a:rPr lang="en-US" sz="1400" b="0" kern="1000" spc="30" dirty="0">
                    <a:solidFill>
                      <a:schemeClr val="tx1">
                        <a:lumMod val="85000"/>
                        <a:lumOff val="15000"/>
                      </a:schemeClr>
                    </a:solidFill>
                    <a:latin typeface="Humanst521 Lt BT" panose="020B0402020204020304" pitchFamily="34" charset="0"/>
                    <a:cs typeface="Franklin Gothic Book"/>
                  </a:rPr>
                  <a:t>-2 term </a:t>
                </a:r>
                <a14:m>
                  <m:oMath xmlns:m="http://schemas.openxmlformats.org/officeDocument/2006/math">
                    <m:sSub>
                      <m:sSubPr>
                        <m:ctrlPr>
                          <a:rPr lang="en-US" sz="1400" b="0" i="1" kern="1000" spc="30" dirty="0" smtClean="0">
                            <a:solidFill>
                              <a:schemeClr val="tx1">
                                <a:lumMod val="85000"/>
                                <a:lumOff val="15000"/>
                              </a:schemeClr>
                            </a:solidFill>
                            <a:latin typeface="Cambria Math" panose="02040503050406030204" pitchFamily="18" charset="0"/>
                            <a:cs typeface="Franklin Gothic Book"/>
                          </a:rPr>
                        </m:ctrlPr>
                      </m:sSubPr>
                      <m:e>
                        <m:r>
                          <a:rPr lang="en-US" sz="1400" b="0" i="1" kern="1000" spc="30" dirty="0" smtClean="0">
                            <a:solidFill>
                              <a:schemeClr val="tx1">
                                <a:lumMod val="85000"/>
                                <a:lumOff val="15000"/>
                              </a:schemeClr>
                            </a:solidFill>
                            <a:latin typeface="Cambria Math" panose="02040503050406030204" pitchFamily="18" charset="0"/>
                            <a:cs typeface="Franklin Gothic Book"/>
                          </a:rPr>
                          <m:t>𝜔</m:t>
                        </m:r>
                      </m:e>
                      <m:sub>
                        <m:r>
                          <a:rPr lang="en-US" sz="1400" b="0" i="1" kern="1000" spc="30" dirty="0" smtClean="0">
                            <a:solidFill>
                              <a:schemeClr val="tx1">
                                <a:lumMod val="85000"/>
                                <a:lumOff val="15000"/>
                              </a:schemeClr>
                            </a:solidFill>
                            <a:latin typeface="Cambria Math" panose="02040503050406030204" pitchFamily="18" charset="0"/>
                            <a:cs typeface="Franklin Gothic Book"/>
                          </a:rPr>
                          <m:t>𝑎</m:t>
                        </m:r>
                      </m:sub>
                    </m:sSub>
                  </m:oMath>
                </a14:m>
                <a:endParaRPr lang="en-US" sz="1400" kern="1000" spc="30" dirty="0">
                  <a:solidFill>
                    <a:schemeClr val="tx1">
                      <a:lumMod val="85000"/>
                      <a:lumOff val="15000"/>
                    </a:schemeClr>
                  </a:solidFill>
                  <a:latin typeface="Humanst521 Lt BT" panose="020B0402020204020304" pitchFamily="34" charset="0"/>
                  <a:cs typeface="Franklin Gothic Book"/>
                </a:endParaRPr>
              </a:p>
            </p:txBody>
          </p:sp>
        </mc:Choice>
        <mc:Fallback xmlns="">
          <p:sp>
            <p:nvSpPr>
              <p:cNvPr id="24" name="TextBox 23"/>
              <p:cNvSpPr txBox="1">
                <a:spLocks noRot="1" noChangeAspect="1" noMove="1" noResize="1" noEditPoints="1" noAdjustHandles="1" noChangeArrowheads="1" noChangeShapeType="1" noTextEdit="1"/>
              </p:cNvSpPr>
              <p:nvPr/>
            </p:nvSpPr>
            <p:spPr>
              <a:xfrm>
                <a:off x="3208299" y="1753165"/>
                <a:ext cx="986134" cy="220381"/>
              </a:xfrm>
              <a:prstGeom prst="rect">
                <a:avLst/>
              </a:prstGeom>
              <a:blipFill>
                <a:blip r:embed="rId14"/>
                <a:stretch>
                  <a:fillRect l="-11111" t="-25000" b="-50000"/>
                </a:stretch>
              </a:blipFill>
            </p:spPr>
            <p:txBody>
              <a:bodyPr/>
              <a:lstStyle/>
              <a:p>
                <a:r>
                  <a:rPr lang="en-US">
                    <a:noFill/>
                  </a:rPr>
                  <a:t> </a:t>
                </a:r>
              </a:p>
            </p:txBody>
          </p:sp>
        </mc:Fallback>
      </mc:AlternateContent>
      <p:grpSp>
        <p:nvGrpSpPr>
          <p:cNvPr id="25" name="Group 24"/>
          <p:cNvGrpSpPr/>
          <p:nvPr/>
        </p:nvGrpSpPr>
        <p:grpSpPr>
          <a:xfrm>
            <a:off x="5018420" y="1436222"/>
            <a:ext cx="1783304" cy="536585"/>
            <a:chOff x="4948936" y="1355299"/>
            <a:chExt cx="1783304" cy="593690"/>
          </a:xfrm>
        </p:grpSpPr>
        <p:sp>
          <p:nvSpPr>
            <p:cNvPr id="26" name="Right Brace 25"/>
            <p:cNvSpPr/>
            <p:nvPr/>
          </p:nvSpPr>
          <p:spPr bwMode="auto">
            <a:xfrm rot="5400000">
              <a:off x="5650963" y="653272"/>
              <a:ext cx="379249" cy="1783304"/>
            </a:xfrm>
            <a:prstGeom prst="rightBrace">
              <a:avLst/>
            </a:prstGeom>
            <a:ln w="12700" cap="rnd">
              <a:solidFill>
                <a:schemeClr val="bg2">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mc:AlternateContent xmlns:mc="http://schemas.openxmlformats.org/markup-compatibility/2006" xmlns:a14="http://schemas.microsoft.com/office/drawing/2010/main">
          <mc:Choice Requires="a14">
            <p:sp>
              <p:nvSpPr>
                <p:cNvPr id="27" name="TextBox 26"/>
                <p:cNvSpPr txBox="1"/>
                <p:nvPr/>
              </p:nvSpPr>
              <p:spPr>
                <a:xfrm>
                  <a:off x="5367881" y="1728608"/>
                  <a:ext cx="1199247" cy="220381"/>
                </a:xfrm>
                <a:prstGeom prst="rect">
                  <a:avLst/>
                </a:prstGeom>
                <a:solidFill>
                  <a:schemeClr val="bg1"/>
                </a:solidFill>
              </p:spPr>
              <p:txBody>
                <a:bodyPr wrap="square" lIns="0" tIns="0" rIns="0" bIns="0" rtlCol="0" anchor="t" anchorCtr="0">
                  <a:spAutoFit/>
                </a:bodyPr>
                <a:lstStyle/>
                <a:p>
                  <a:pPr>
                    <a:lnSpc>
                      <a:spcPct val="110000"/>
                    </a:lnSpc>
                    <a:spcBef>
                      <a:spcPts val="0"/>
                    </a:spcBef>
                  </a:pPr>
                  <a:r>
                    <a:rPr lang="en-US" sz="1400" kern="1000" spc="30" dirty="0">
                      <a:solidFill>
                        <a:schemeClr val="tx1">
                          <a:lumMod val="85000"/>
                          <a:lumOff val="15000"/>
                        </a:schemeClr>
                      </a:solidFill>
                      <a:latin typeface="Humanst521 Lt BT" panose="020B0402020204020304" pitchFamily="34" charset="0"/>
                      <a:cs typeface="Franklin Gothic Book"/>
                    </a:rPr>
                    <a:t>EDM term </a:t>
                  </a:r>
                  <a14:m>
                    <m:oMath xmlns:m="http://schemas.openxmlformats.org/officeDocument/2006/math">
                      <m:sSub>
                        <m:sSubPr>
                          <m:ctrlPr>
                            <a:rPr lang="en-US" sz="1400" b="0" i="1" kern="1000" spc="30" smtClean="0">
                              <a:solidFill>
                                <a:schemeClr val="tx1">
                                  <a:lumMod val="85000"/>
                                  <a:lumOff val="15000"/>
                                </a:schemeClr>
                              </a:solidFill>
                              <a:latin typeface="Cambria Math" panose="02040503050406030204" pitchFamily="18" charset="0"/>
                              <a:cs typeface="Franklin Gothic Book"/>
                            </a:rPr>
                          </m:ctrlPr>
                        </m:sSubPr>
                        <m:e>
                          <m:r>
                            <a:rPr lang="en-US" sz="1400" b="0" i="1" kern="1000" spc="30" smtClean="0">
                              <a:solidFill>
                                <a:schemeClr val="tx1">
                                  <a:lumMod val="85000"/>
                                  <a:lumOff val="15000"/>
                                </a:schemeClr>
                              </a:solidFill>
                              <a:latin typeface="Cambria Math" panose="02040503050406030204" pitchFamily="18" charset="0"/>
                              <a:cs typeface="Franklin Gothic Book"/>
                            </a:rPr>
                            <m:t>𝜔</m:t>
                          </m:r>
                        </m:e>
                        <m:sub>
                          <m:r>
                            <a:rPr lang="en-US" sz="1400" b="0" i="1" kern="1000" spc="30" smtClean="0">
                              <a:solidFill>
                                <a:schemeClr val="tx1">
                                  <a:lumMod val="85000"/>
                                  <a:lumOff val="15000"/>
                                </a:schemeClr>
                              </a:solidFill>
                              <a:latin typeface="Cambria Math" panose="02040503050406030204" pitchFamily="18" charset="0"/>
                              <a:cs typeface="Franklin Gothic Book"/>
                            </a:rPr>
                            <m:t>𝑒</m:t>
                          </m:r>
                        </m:sub>
                      </m:sSub>
                    </m:oMath>
                  </a14:m>
                  <a:endParaRPr lang="en-US" sz="1400" kern="1000" spc="30" dirty="0">
                    <a:solidFill>
                      <a:schemeClr val="tx1">
                        <a:lumMod val="85000"/>
                        <a:lumOff val="15000"/>
                      </a:schemeClr>
                    </a:solidFill>
                    <a:latin typeface="Humanst521 Lt BT" panose="020B0402020204020304" pitchFamily="34" charset="0"/>
                    <a:cs typeface="Franklin Gothic Book"/>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5367881" y="1728608"/>
                  <a:ext cx="1199247" cy="220381"/>
                </a:xfrm>
                <a:prstGeom prst="rect">
                  <a:avLst/>
                </a:prstGeom>
                <a:blipFill>
                  <a:blip r:embed="rId15"/>
                  <a:stretch>
                    <a:fillRect l="-9137" t="-24242" b="-63636"/>
                  </a:stretch>
                </a:blipFill>
              </p:spPr>
              <p:txBody>
                <a:bodyPr/>
                <a:lstStyle/>
                <a:p>
                  <a:r>
                    <a:rPr lang="en-US">
                      <a:noFill/>
                    </a:rPr>
                    <a:t> </a:t>
                  </a:r>
                </a:p>
              </p:txBody>
            </p:sp>
          </mc:Fallback>
        </mc:AlternateContent>
      </p:grpSp>
      <p:grpSp>
        <p:nvGrpSpPr>
          <p:cNvPr id="28" name="Group 27"/>
          <p:cNvGrpSpPr/>
          <p:nvPr/>
        </p:nvGrpSpPr>
        <p:grpSpPr>
          <a:xfrm>
            <a:off x="2529687" y="787160"/>
            <a:ext cx="2480274" cy="649063"/>
            <a:chOff x="3202309" y="706237"/>
            <a:chExt cx="2055492" cy="649063"/>
          </a:xfrm>
        </p:grpSpPr>
        <p:cxnSp>
          <p:nvCxnSpPr>
            <p:cNvPr id="29" name="Straight Connector 28"/>
            <p:cNvCxnSpPr/>
            <p:nvPr/>
          </p:nvCxnSpPr>
          <p:spPr bwMode="auto">
            <a:xfrm>
              <a:off x="3202309" y="706237"/>
              <a:ext cx="2055492" cy="649063"/>
            </a:xfrm>
            <a:prstGeom prst="line">
              <a:avLst/>
            </a:prstGeom>
            <a:ln w="28575">
              <a:headEnd type="none" w="med" len="med"/>
              <a:tailEnd type="none" w="med" len="med"/>
            </a:ln>
          </p:spPr>
          <p:style>
            <a:lnRef idx="1">
              <a:schemeClr val="accent3"/>
            </a:lnRef>
            <a:fillRef idx="0">
              <a:schemeClr val="accent3"/>
            </a:fillRef>
            <a:effectRef idx="0">
              <a:schemeClr val="accent3"/>
            </a:effectRef>
            <a:fontRef idx="minor">
              <a:schemeClr val="tx1"/>
            </a:fontRef>
          </p:style>
        </p:cxnSp>
        <p:cxnSp>
          <p:nvCxnSpPr>
            <p:cNvPr id="30" name="Straight Connector 29"/>
            <p:cNvCxnSpPr/>
            <p:nvPr/>
          </p:nvCxnSpPr>
          <p:spPr bwMode="auto">
            <a:xfrm flipV="1">
              <a:off x="3202309" y="706237"/>
              <a:ext cx="2055492" cy="649063"/>
            </a:xfrm>
            <a:prstGeom prst="line">
              <a:avLst/>
            </a:prstGeom>
            <a:ln w="28575">
              <a:headEnd type="none" w="med" len="med"/>
              <a:tailEnd type="none" w="med" len="med"/>
            </a:ln>
          </p:spPr>
          <p:style>
            <a:lnRef idx="1">
              <a:schemeClr val="accent3"/>
            </a:lnRef>
            <a:fillRef idx="0">
              <a:schemeClr val="accent3"/>
            </a:fillRef>
            <a:effectRef idx="0">
              <a:schemeClr val="accent3"/>
            </a:effectRef>
            <a:fontRef idx="minor">
              <a:schemeClr val="tx1"/>
            </a:fontRef>
          </p:style>
        </p:cxnSp>
      </p:grpSp>
      <p:sp>
        <p:nvSpPr>
          <p:cNvPr id="32" name="Up Arrow 31"/>
          <p:cNvSpPr/>
          <p:nvPr/>
        </p:nvSpPr>
        <p:spPr bwMode="auto">
          <a:xfrm rot="16956010">
            <a:off x="8275274" y="3836211"/>
            <a:ext cx="547102" cy="634123"/>
          </a:xfrm>
          <a:prstGeom prst="upArrow">
            <a:avLst/>
          </a:prstGeom>
          <a:solidFill>
            <a:schemeClr val="accent5">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de-CH" dirty="0">
                <a:latin typeface="Humanst521 Lt BT" panose="020B0402020204020304" pitchFamily="34" charset="0"/>
              </a:rPr>
              <a:t>E</a:t>
            </a:r>
            <a:endParaRPr lang="en-US" dirty="0">
              <a:latin typeface="Humanst521 Lt BT" panose="020B0402020204020304" pitchFamily="34" charset="0"/>
            </a:endParaRPr>
          </a:p>
        </p:txBody>
      </p:sp>
      <p:sp>
        <p:nvSpPr>
          <p:cNvPr id="33" name="TextBox 32"/>
          <p:cNvSpPr txBox="1"/>
          <p:nvPr/>
        </p:nvSpPr>
        <p:spPr>
          <a:xfrm>
            <a:off x="87519" y="4925651"/>
            <a:ext cx="2271584" cy="173189"/>
          </a:xfrm>
          <a:prstGeom prst="rect">
            <a:avLst/>
          </a:prstGeom>
          <a:noFill/>
        </p:spPr>
        <p:txBody>
          <a:bodyPr wrap="none" lIns="0" tIns="0" rIns="0" bIns="0" rtlCol="0" anchor="t" anchorCtr="0">
            <a:spAutoFit/>
          </a:bodyPr>
          <a:lstStyle/>
          <a:p>
            <a:pPr>
              <a:lnSpc>
                <a:spcPct val="110000"/>
              </a:lnSpc>
              <a:spcBef>
                <a:spcPts val="0"/>
              </a:spcBef>
            </a:pPr>
            <a:r>
              <a:rPr lang="en-US" sz="1100" kern="1000" spc="30" dirty="0">
                <a:solidFill>
                  <a:schemeClr val="tx1">
                    <a:lumMod val="85000"/>
                    <a:lumOff val="15000"/>
                  </a:schemeClr>
                </a:solidFill>
                <a:latin typeface="Humanst521 Lt BT" panose="020B0402020204020304" pitchFamily="34" charset="0"/>
                <a:cs typeface="Franklin Gothic Book"/>
              </a:rPr>
              <a:t>[</a:t>
            </a:r>
            <a:r>
              <a:rPr lang="en-US" sz="1100" kern="1000" spc="30" baseline="30000" dirty="0">
                <a:solidFill>
                  <a:schemeClr val="tx1">
                    <a:lumMod val="85000"/>
                    <a:lumOff val="15000"/>
                  </a:schemeClr>
                </a:solidFill>
                <a:latin typeface="Humanst521 Lt BT" panose="020B0402020204020304" pitchFamily="34" charset="0"/>
                <a:cs typeface="Franklin Gothic Book"/>
              </a:rPr>
              <a:t>*</a:t>
            </a:r>
            <a:r>
              <a:rPr lang="en-US" sz="1100" kern="1000" spc="30" dirty="0">
                <a:solidFill>
                  <a:schemeClr val="tx1">
                    <a:lumMod val="85000"/>
                    <a:lumOff val="15000"/>
                  </a:schemeClr>
                </a:solidFill>
                <a:latin typeface="Humanst521 Lt BT" panose="020B0402020204020304" pitchFamily="34" charset="0"/>
                <a:cs typeface="Franklin Gothic Book"/>
              </a:rPr>
              <a:t>Farley et al,, PRL93 042001 (2004) ] ,</a:t>
            </a:r>
          </a:p>
        </p:txBody>
      </p:sp>
      <mc:AlternateContent xmlns:mc="http://schemas.openxmlformats.org/markup-compatibility/2006" xmlns:a14="http://schemas.microsoft.com/office/drawing/2010/main">
        <mc:Choice Requires="a14">
          <p:sp>
            <p:nvSpPr>
              <p:cNvPr id="55" name="TextBox 54"/>
              <p:cNvSpPr txBox="1"/>
              <p:nvPr/>
            </p:nvSpPr>
            <p:spPr>
              <a:xfrm rot="788458">
                <a:off x="5389933" y="3476724"/>
                <a:ext cx="966162" cy="236988"/>
              </a:xfrm>
              <a:prstGeom prst="rect">
                <a:avLst/>
              </a:prstGeom>
              <a:noFill/>
            </p:spPr>
            <p:txBody>
              <a:bodyPr wrap="none" lIns="0" tIns="0" rIns="0" bIns="0" rtlCol="0" anchor="t" anchorCtr="0">
                <a:spAutoFit/>
              </a:bodyPr>
              <a:lstStyle/>
              <a:p>
                <a:pPr>
                  <a:lnSpc>
                    <a:spcPct val="110000"/>
                  </a:lnSpc>
                  <a:spcBef>
                    <a:spcPts val="0"/>
                  </a:spcBef>
                </a:pPr>
                <a14:m>
                  <m:oMathPara xmlns:m="http://schemas.openxmlformats.org/officeDocument/2006/math">
                    <m:oMathParaPr>
                      <m:jc m:val="centerGroup"/>
                    </m:oMathParaPr>
                    <m:oMath xmlns:m="http://schemas.openxmlformats.org/officeDocument/2006/math">
                      <m:r>
                        <a:rPr lang="en-US" sz="1400" b="0" i="1" kern="1000" spc="30" smtClean="0">
                          <a:solidFill>
                            <a:schemeClr val="tx1">
                              <a:lumMod val="85000"/>
                              <a:lumOff val="15000"/>
                            </a:schemeClr>
                          </a:solidFill>
                          <a:latin typeface="Cambria Math" panose="02040503050406030204" pitchFamily="18" charset="0"/>
                          <a:cs typeface="Franklin Gothic Book"/>
                        </a:rPr>
                        <m:t>𝑅</m:t>
                      </m:r>
                      <m:r>
                        <a:rPr lang="en-US" sz="1400" b="0" i="1" kern="1000" spc="30" smtClean="0">
                          <a:solidFill>
                            <a:schemeClr val="tx1">
                              <a:lumMod val="85000"/>
                              <a:lumOff val="15000"/>
                            </a:schemeClr>
                          </a:solidFill>
                          <a:latin typeface="Cambria Math" panose="02040503050406030204" pitchFamily="18" charset="0"/>
                          <a:cs typeface="Franklin Gothic Book"/>
                        </a:rPr>
                        <m:t>=31 </m:t>
                      </m:r>
                      <m:r>
                        <m:rPr>
                          <m:sty m:val="p"/>
                        </m:rPr>
                        <a:rPr lang="en-US" sz="1400" b="0" i="0" kern="1000" spc="30" smtClean="0">
                          <a:solidFill>
                            <a:schemeClr val="tx1">
                              <a:lumMod val="85000"/>
                              <a:lumOff val="15000"/>
                            </a:schemeClr>
                          </a:solidFill>
                          <a:latin typeface="Cambria Math" panose="02040503050406030204" pitchFamily="18" charset="0"/>
                          <a:cs typeface="Franklin Gothic Book"/>
                        </a:rPr>
                        <m:t>mm</m:t>
                      </m:r>
                    </m:oMath>
                  </m:oMathPara>
                </a14:m>
                <a:endParaRPr lang="en-US" sz="1400" kern="1000" spc="30" dirty="0" err="1">
                  <a:solidFill>
                    <a:schemeClr val="tx1">
                      <a:lumMod val="85000"/>
                      <a:lumOff val="15000"/>
                    </a:schemeClr>
                  </a:solidFill>
                  <a:latin typeface="Humanst521 Lt BT" panose="020B0402020204020304" pitchFamily="34" charset="0"/>
                  <a:cs typeface="Franklin Gothic Book"/>
                </a:endParaRPr>
              </a:p>
            </p:txBody>
          </p:sp>
        </mc:Choice>
        <mc:Fallback xmlns="">
          <p:sp>
            <p:nvSpPr>
              <p:cNvPr id="55" name="TextBox 54"/>
              <p:cNvSpPr txBox="1">
                <a:spLocks noRot="1" noChangeAspect="1" noMove="1" noResize="1" noEditPoints="1" noAdjustHandles="1" noChangeArrowheads="1" noChangeShapeType="1" noTextEdit="1"/>
              </p:cNvSpPr>
              <p:nvPr/>
            </p:nvSpPr>
            <p:spPr>
              <a:xfrm rot="788458">
                <a:off x="5389933" y="3476724"/>
                <a:ext cx="966162" cy="236988"/>
              </a:xfrm>
              <a:prstGeom prst="rect">
                <a:avLst/>
              </a:prstGeom>
              <a:blipFill>
                <a:blip r:embed="rId25"/>
                <a:stretch>
                  <a:fillRect l="-2424"/>
                </a:stretch>
              </a:blipFill>
            </p:spPr>
            <p:txBody>
              <a:bodyPr/>
              <a:lstStyle/>
              <a:p>
                <a:r>
                  <a:rPr lang="en-US">
                    <a:noFill/>
                  </a:rPr>
                  <a:t> </a:t>
                </a:r>
              </a:p>
            </p:txBody>
          </p:sp>
        </mc:Fallback>
      </mc:AlternateContent>
      <p:grpSp>
        <p:nvGrpSpPr>
          <p:cNvPr id="56" name="Group 55"/>
          <p:cNvGrpSpPr/>
          <p:nvPr/>
        </p:nvGrpSpPr>
        <p:grpSpPr>
          <a:xfrm>
            <a:off x="88909" y="2136198"/>
            <a:ext cx="4123024" cy="2230123"/>
            <a:chOff x="4737189" y="2781665"/>
            <a:chExt cx="4123024" cy="2230123"/>
          </a:xfrm>
        </p:grpSpPr>
        <p:pic>
          <p:nvPicPr>
            <p:cNvPr id="57" name="Picture 56"/>
            <p:cNvPicPr>
              <a:picLocks noChangeAspect="1"/>
            </p:cNvPicPr>
            <p:nvPr/>
          </p:nvPicPr>
          <p:blipFill rotWithShape="1">
            <a:blip r:embed="rId26" cstate="screen">
              <a:extLst>
                <a:ext uri="{28A0092B-C50C-407E-A947-70E740481C1C}">
                  <a14:useLocalDpi xmlns:a14="http://schemas.microsoft.com/office/drawing/2010/main"/>
                </a:ext>
              </a:extLst>
            </a:blip>
            <a:srcRect/>
            <a:stretch/>
          </p:blipFill>
          <p:spPr>
            <a:xfrm>
              <a:off x="4737189" y="3359875"/>
              <a:ext cx="4123024" cy="1651913"/>
            </a:xfrm>
            <a:prstGeom prst="rect">
              <a:avLst/>
            </a:prstGeom>
          </p:spPr>
        </p:pic>
        <mc:AlternateContent xmlns:mc="http://schemas.openxmlformats.org/markup-compatibility/2006" xmlns:a14="http://schemas.microsoft.com/office/drawing/2010/main">
          <mc:Choice Requires="a14">
            <p:sp>
              <p:nvSpPr>
                <p:cNvPr id="58" name="Rectangular Callout 57"/>
                <p:cNvSpPr/>
                <p:nvPr/>
              </p:nvSpPr>
              <p:spPr bwMode="auto">
                <a:xfrm>
                  <a:off x="7621792" y="4606105"/>
                  <a:ext cx="355003" cy="405683"/>
                </a:xfrm>
                <a:prstGeom prst="wedgeRectCallout">
                  <a:avLst>
                    <a:gd name="adj1" fmla="val -105333"/>
                    <a:gd name="adj2" fmla="val -78068"/>
                  </a:avLst>
                </a:prstGeom>
                <a:solidFill>
                  <a:schemeClr val="bg1"/>
                </a:solidFill>
                <a:ln w="19050" cap="flat" cmpd="sng" algn="ctr">
                  <a:solidFill>
                    <a:schemeClr val="accent1"/>
                  </a:solidFill>
                  <a:prstDash val="solid"/>
                  <a:round/>
                  <a:headEnd type="none" w="med" len="med"/>
                  <a:tailEnd type="none" w="med" len="med"/>
                </a:ln>
                <a:effectLst/>
              </p:spPr>
              <p:txBody>
                <a:bodyPr vert="horz" wrap="square" lIns="36000" tIns="0" rIns="36000" bIns="360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2400" b="0" i="1" u="none" strike="noStrike" cap="none" normalizeH="0" baseline="0" smtClean="0">
                                <a:ln>
                                  <a:noFill/>
                                </a:ln>
                                <a:solidFill>
                                  <a:srgbClr val="FDCA00"/>
                                </a:solidFill>
                                <a:effectLst/>
                                <a:latin typeface="Cambria Math" panose="02040503050406030204" pitchFamily="18" charset="0"/>
                              </a:rPr>
                            </m:ctrlPr>
                          </m:sSubPr>
                          <m:e>
                            <m:r>
                              <a:rPr kumimoji="0" lang="en-US" sz="2400" b="0" i="1" u="none" strike="noStrike" cap="none" normalizeH="0" baseline="0" smtClean="0">
                                <a:ln>
                                  <a:noFill/>
                                </a:ln>
                                <a:solidFill>
                                  <a:srgbClr val="FDCA00"/>
                                </a:solidFill>
                                <a:effectLst/>
                                <a:latin typeface="Cambria Math"/>
                              </a:rPr>
                              <m:t>𝑠</m:t>
                            </m:r>
                          </m:e>
                          <m:sub>
                            <m:r>
                              <a:rPr kumimoji="0" lang="en-US" sz="2400" b="0" i="1" u="none" strike="noStrike" cap="none" normalizeH="0" baseline="0" smtClean="0">
                                <a:ln>
                                  <a:noFill/>
                                </a:ln>
                                <a:solidFill>
                                  <a:srgbClr val="FDCA00"/>
                                </a:solidFill>
                                <a:effectLst/>
                                <a:latin typeface="Cambria Math" panose="02040503050406030204" pitchFamily="18" charset="0"/>
                              </a:rPr>
                              <m:t>𝑥</m:t>
                            </m:r>
                          </m:sub>
                        </m:sSub>
                      </m:oMath>
                    </m:oMathPara>
                  </a14:m>
                  <a:endParaRPr kumimoji="0" lang="en-US" sz="2400" b="0" i="0" u="none" strike="noStrike" cap="none" normalizeH="0" baseline="0" dirty="0">
                    <a:ln>
                      <a:noFill/>
                    </a:ln>
                    <a:solidFill>
                      <a:schemeClr val="tx1"/>
                    </a:solidFill>
                    <a:effectLst/>
                    <a:latin typeface="Humanst521 BT" panose="020B0602020204020204" pitchFamily="34" charset="0"/>
                  </a:endParaRPr>
                </a:p>
              </p:txBody>
            </p:sp>
          </mc:Choice>
          <mc:Fallback xmlns="">
            <p:sp>
              <p:nvSpPr>
                <p:cNvPr id="58" name="Rectangular Callout 57"/>
                <p:cNvSpPr>
                  <a:spLocks noRot="1" noChangeAspect="1" noMove="1" noResize="1" noEditPoints="1" noAdjustHandles="1" noChangeArrowheads="1" noChangeShapeType="1" noTextEdit="1"/>
                </p:cNvSpPr>
                <p:nvPr/>
              </p:nvSpPr>
              <p:spPr bwMode="auto">
                <a:xfrm>
                  <a:off x="7621792" y="4606105"/>
                  <a:ext cx="355003" cy="405683"/>
                </a:xfrm>
                <a:prstGeom prst="wedgeRectCallout">
                  <a:avLst>
                    <a:gd name="adj1" fmla="val -105333"/>
                    <a:gd name="adj2" fmla="val -78068"/>
                  </a:avLst>
                </a:prstGeom>
                <a:blipFill>
                  <a:blip r:embed="rId27"/>
                  <a:stretch>
                    <a:fillRect/>
                  </a:stretch>
                </a:blipFill>
                <a:ln w="19050" cap="flat" cmpd="sng" algn="ctr">
                  <a:solidFill>
                    <a:schemeClr val="accent1"/>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9" name="Rectangular Callout 58"/>
                <p:cNvSpPr/>
                <p:nvPr/>
              </p:nvSpPr>
              <p:spPr bwMode="auto">
                <a:xfrm>
                  <a:off x="7795707" y="2781665"/>
                  <a:ext cx="355003" cy="405683"/>
                </a:xfrm>
                <a:prstGeom prst="wedgeRectCallout">
                  <a:avLst>
                    <a:gd name="adj1" fmla="val 42803"/>
                    <a:gd name="adj2" fmla="val 145980"/>
                  </a:avLst>
                </a:prstGeom>
                <a:solidFill>
                  <a:schemeClr val="bg1"/>
                </a:solidFill>
                <a:ln w="19050" cap="flat" cmpd="sng" algn="ctr">
                  <a:solidFill>
                    <a:srgbClr val="0070C0"/>
                  </a:solidFill>
                  <a:prstDash val="solid"/>
                  <a:round/>
                  <a:headEnd type="none" w="med" len="med"/>
                  <a:tailEnd type="none" w="med" len="med"/>
                </a:ln>
                <a:effectLst/>
              </p:spPr>
              <p:txBody>
                <a:bodyPr vert="horz" wrap="square" lIns="36000" tIns="0" rIns="36000" bIns="360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2400" b="0" i="1" u="none" strike="noStrike" cap="none" normalizeH="0" baseline="0" smtClean="0">
                                <a:ln>
                                  <a:noFill/>
                                </a:ln>
                                <a:solidFill>
                                  <a:srgbClr val="0070C0"/>
                                </a:solidFill>
                                <a:effectLst/>
                                <a:latin typeface="Cambria Math" panose="02040503050406030204" pitchFamily="18" charset="0"/>
                              </a:rPr>
                            </m:ctrlPr>
                          </m:sSubPr>
                          <m:e>
                            <m:r>
                              <a:rPr kumimoji="0" lang="en-US" sz="2400" b="0" i="1" u="none" strike="noStrike" cap="none" normalizeH="0" baseline="0" smtClean="0">
                                <a:ln>
                                  <a:noFill/>
                                </a:ln>
                                <a:solidFill>
                                  <a:srgbClr val="0070C0"/>
                                </a:solidFill>
                                <a:effectLst/>
                                <a:latin typeface="Cambria Math"/>
                              </a:rPr>
                              <m:t>𝑠</m:t>
                            </m:r>
                          </m:e>
                          <m:sub>
                            <m:r>
                              <a:rPr kumimoji="0" lang="en-US" sz="2400" b="0" i="1" u="none" strike="noStrike" cap="none" normalizeH="0" baseline="0" smtClean="0">
                                <a:ln>
                                  <a:noFill/>
                                </a:ln>
                                <a:solidFill>
                                  <a:srgbClr val="0070C0"/>
                                </a:solidFill>
                                <a:effectLst/>
                                <a:latin typeface="Cambria Math" panose="02040503050406030204" pitchFamily="18" charset="0"/>
                              </a:rPr>
                              <m:t>𝑧</m:t>
                            </m:r>
                          </m:sub>
                        </m:sSub>
                      </m:oMath>
                    </m:oMathPara>
                  </a14:m>
                  <a:endParaRPr kumimoji="0" lang="en-US" sz="2400" b="0" i="0" u="none" strike="noStrike" cap="none" normalizeH="0" baseline="0" dirty="0">
                    <a:ln>
                      <a:noFill/>
                    </a:ln>
                    <a:solidFill>
                      <a:schemeClr val="tx1"/>
                    </a:solidFill>
                    <a:effectLst/>
                    <a:latin typeface="Humanst521 BT" panose="020B0602020204020204" pitchFamily="34" charset="0"/>
                  </a:endParaRPr>
                </a:p>
              </p:txBody>
            </p:sp>
          </mc:Choice>
          <mc:Fallback xmlns="">
            <p:sp>
              <p:nvSpPr>
                <p:cNvPr id="59" name="Rectangular Callout 58"/>
                <p:cNvSpPr>
                  <a:spLocks noRot="1" noChangeAspect="1" noMove="1" noResize="1" noEditPoints="1" noAdjustHandles="1" noChangeArrowheads="1" noChangeShapeType="1" noTextEdit="1"/>
                </p:cNvSpPr>
                <p:nvPr/>
              </p:nvSpPr>
              <p:spPr bwMode="auto">
                <a:xfrm>
                  <a:off x="7795707" y="2781665"/>
                  <a:ext cx="355003" cy="405683"/>
                </a:xfrm>
                <a:prstGeom prst="wedgeRectCallout">
                  <a:avLst>
                    <a:gd name="adj1" fmla="val 42803"/>
                    <a:gd name="adj2" fmla="val 145980"/>
                  </a:avLst>
                </a:prstGeom>
                <a:blipFill>
                  <a:blip r:embed="rId28"/>
                  <a:stretch>
                    <a:fillRect l="-4839"/>
                  </a:stretch>
                </a:blipFill>
                <a:ln w="19050" cap="flat" cmpd="sng" algn="ctr">
                  <a:solidFill>
                    <a:srgbClr val="0070C0"/>
                  </a:solidFill>
                  <a:prstDash val="solid"/>
                  <a:round/>
                  <a:headEnd type="none" w="med" len="med"/>
                  <a:tailEnd type="none" w="med" len="med"/>
                </a:ln>
                <a:effec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0" name="Rectangular Callout 59"/>
                <p:cNvSpPr/>
                <p:nvPr/>
              </p:nvSpPr>
              <p:spPr bwMode="auto">
                <a:xfrm>
                  <a:off x="8044925" y="3773052"/>
                  <a:ext cx="355003" cy="434859"/>
                </a:xfrm>
                <a:prstGeom prst="wedgeRectCallout">
                  <a:avLst>
                    <a:gd name="adj1" fmla="val -114355"/>
                    <a:gd name="adj2" fmla="val 82525"/>
                  </a:avLst>
                </a:prstGeom>
                <a:solidFill>
                  <a:schemeClr val="bg1"/>
                </a:solidFill>
                <a:ln w="19050" cap="flat" cmpd="sng" algn="ctr">
                  <a:solidFill>
                    <a:srgbClr val="F7450D"/>
                  </a:solidFill>
                  <a:prstDash val="solid"/>
                  <a:round/>
                  <a:headEnd type="none" w="med" len="med"/>
                  <a:tailEnd type="none" w="med" len="med"/>
                </a:ln>
                <a:effectLst/>
              </p:spPr>
              <p:txBody>
                <a:bodyPr vert="horz" wrap="square" lIns="36000" tIns="0" rIns="36000" bIns="36000" numCol="1" rtlCol="0" anchor="t" anchorCtr="0" compatLnSpc="1">
                  <a:prstTxWarp prst="textNoShape">
                    <a:avLst/>
                  </a:prstTxWarp>
                  <a:spAutoFit/>
                </a:bodyPr>
                <a:lstStyle/>
                <a:p>
                  <a:pPr marL="0" marR="0" indent="0" algn="l" defTabSz="914400" rtl="0" eaLnBrk="0" fontAlgn="base" latinLnBrk="0" hangingPunct="0">
                    <a:lnSpc>
                      <a:spcPct val="100000"/>
                    </a:lnSpc>
                    <a:spcBef>
                      <a:spcPct val="0"/>
                    </a:spcBef>
                    <a:spcAft>
                      <a:spcPct val="0"/>
                    </a:spcAft>
                    <a:buClrTx/>
                    <a:buSzTx/>
                    <a:buFontTx/>
                    <a:buNone/>
                    <a:tabLst/>
                  </a:pPr>
                  <a14:m>
                    <m:oMathPara xmlns:m="http://schemas.openxmlformats.org/officeDocument/2006/math">
                      <m:oMathParaPr>
                        <m:jc m:val="centerGroup"/>
                      </m:oMathParaPr>
                      <m:oMath xmlns:m="http://schemas.openxmlformats.org/officeDocument/2006/math">
                        <m:sSub>
                          <m:sSubPr>
                            <m:ctrlPr>
                              <a:rPr kumimoji="0" lang="en-US" sz="2400" b="0" i="1" u="none" strike="noStrike" cap="none" normalizeH="0" baseline="0" smtClean="0">
                                <a:ln>
                                  <a:noFill/>
                                </a:ln>
                                <a:solidFill>
                                  <a:srgbClr val="F7450D"/>
                                </a:solidFill>
                                <a:effectLst/>
                                <a:latin typeface="Cambria Math" panose="02040503050406030204" pitchFamily="18" charset="0"/>
                              </a:rPr>
                            </m:ctrlPr>
                          </m:sSubPr>
                          <m:e>
                            <m:r>
                              <a:rPr kumimoji="0" lang="en-US" sz="2400" b="0" i="1" u="none" strike="noStrike" cap="none" normalizeH="0" baseline="0" smtClean="0">
                                <a:ln>
                                  <a:noFill/>
                                </a:ln>
                                <a:solidFill>
                                  <a:srgbClr val="F7450D"/>
                                </a:solidFill>
                                <a:effectLst/>
                                <a:latin typeface="Cambria Math"/>
                              </a:rPr>
                              <m:t>𝑠</m:t>
                            </m:r>
                          </m:e>
                          <m:sub>
                            <m:r>
                              <a:rPr kumimoji="0" lang="en-US" sz="2400" b="0" i="1" u="none" strike="noStrike" cap="none" normalizeH="0" baseline="0" smtClean="0">
                                <a:ln>
                                  <a:noFill/>
                                </a:ln>
                                <a:solidFill>
                                  <a:srgbClr val="F7450D"/>
                                </a:solidFill>
                                <a:effectLst/>
                                <a:latin typeface="Cambria Math" panose="02040503050406030204" pitchFamily="18" charset="0"/>
                              </a:rPr>
                              <m:t>𝑦</m:t>
                            </m:r>
                          </m:sub>
                        </m:sSub>
                      </m:oMath>
                    </m:oMathPara>
                  </a14:m>
                  <a:endParaRPr kumimoji="0" lang="en-US" sz="2400" b="0" i="0" u="none" strike="noStrike" cap="none" normalizeH="0" baseline="0" dirty="0">
                    <a:ln>
                      <a:noFill/>
                    </a:ln>
                    <a:solidFill>
                      <a:srgbClr val="F7450D"/>
                    </a:solidFill>
                    <a:effectLst/>
                    <a:latin typeface="Humanst521 BT" panose="020B0602020204020204" pitchFamily="34" charset="0"/>
                  </a:endParaRPr>
                </a:p>
              </p:txBody>
            </p:sp>
          </mc:Choice>
          <mc:Fallback xmlns="">
            <p:sp>
              <p:nvSpPr>
                <p:cNvPr id="60" name="Rectangular Callout 59"/>
                <p:cNvSpPr>
                  <a:spLocks noRot="1" noChangeAspect="1" noMove="1" noResize="1" noEditPoints="1" noAdjustHandles="1" noChangeArrowheads="1" noChangeShapeType="1" noTextEdit="1"/>
                </p:cNvSpPr>
                <p:nvPr/>
              </p:nvSpPr>
              <p:spPr bwMode="auto">
                <a:xfrm>
                  <a:off x="8044925" y="3773052"/>
                  <a:ext cx="355003" cy="434859"/>
                </a:xfrm>
                <a:prstGeom prst="wedgeRectCallout">
                  <a:avLst>
                    <a:gd name="adj1" fmla="val -114355"/>
                    <a:gd name="adj2" fmla="val 82525"/>
                  </a:avLst>
                </a:prstGeom>
                <a:blipFill>
                  <a:blip r:embed="rId29"/>
                  <a:stretch>
                    <a:fillRect r="-3030"/>
                  </a:stretch>
                </a:blipFill>
                <a:ln w="19050" cap="flat" cmpd="sng" algn="ctr">
                  <a:solidFill>
                    <a:srgbClr val="F7450D"/>
                  </a:solidFill>
                  <a:prstDash val="solid"/>
                  <a:round/>
                  <a:headEnd type="none" w="med" len="med"/>
                  <a:tailEnd type="none" w="med" len="med"/>
                </a:ln>
                <a:effectLst/>
              </p:spPr>
              <p:txBody>
                <a:bodyPr/>
                <a:lstStyle/>
                <a:p>
                  <a:r>
                    <a:rPr lang="en-US">
                      <a:noFill/>
                    </a:rPr>
                    <a:t> </a:t>
                  </a:r>
                </a:p>
              </p:txBody>
            </p:sp>
          </mc:Fallback>
        </mc:AlternateContent>
      </p:grpSp>
      <p:sp>
        <p:nvSpPr>
          <p:cNvPr id="61" name="Arc 60"/>
          <p:cNvSpPr/>
          <p:nvPr/>
        </p:nvSpPr>
        <p:spPr bwMode="auto">
          <a:xfrm>
            <a:off x="2733564" y="2055342"/>
            <a:ext cx="5306187" cy="2553764"/>
          </a:xfrm>
          <a:prstGeom prst="arc">
            <a:avLst>
              <a:gd name="adj1" fmla="val 19979841"/>
              <a:gd name="adj2" fmla="val 8116265"/>
            </a:avLst>
          </a:prstGeom>
          <a:ln w="12700" cap="rnd">
            <a:solidFill>
              <a:schemeClr val="bg2">
                <a:lumMod val="75000"/>
              </a:schemeClr>
            </a:solidFill>
            <a:prstDash val="dash"/>
            <a:headEnd type="none" w="med" len="med"/>
            <a:tailEnd type="arrow" w="med" len="med"/>
          </a:ln>
          <a:effectLst/>
        </p:spPr>
        <p:style>
          <a:lnRef idx="2">
            <a:schemeClr val="accent6"/>
          </a:lnRef>
          <a:fillRef idx="0">
            <a:schemeClr val="accent6"/>
          </a:fillRef>
          <a:effectRef idx="1">
            <a:schemeClr val="accent6"/>
          </a:effectRef>
          <a:fontRef idx="minor">
            <a:schemeClr val="tx1"/>
          </a:fontRef>
        </p:style>
        <p:txBody>
          <a:bodyPr rtlCol="0" anchor="ctr"/>
          <a:lstStyle/>
          <a:p>
            <a:pPr algn="ctr"/>
            <a:endParaRPr lang="en-US" dirty="0">
              <a:latin typeface="Humanst521 Lt BT" panose="020B0402020204020304" pitchFamily="34" charset="0"/>
            </a:endParaRPr>
          </a:p>
        </p:txBody>
      </p:sp>
      <p:sp>
        <p:nvSpPr>
          <p:cNvPr id="2" name="Up Arrow 27">
            <a:extLst>
              <a:ext uri="{FF2B5EF4-FFF2-40B4-BE49-F238E27FC236}">
                <a16:creationId xmlns:a16="http://schemas.microsoft.com/office/drawing/2014/main" id="{CE4157E2-57D8-0980-F318-D1DD3E88272C}"/>
              </a:ext>
            </a:extLst>
          </p:cNvPr>
          <p:cNvSpPr/>
          <p:nvPr/>
        </p:nvSpPr>
        <p:spPr bwMode="auto">
          <a:xfrm rot="10800000">
            <a:off x="6065221" y="2650361"/>
            <a:ext cx="540944" cy="634123"/>
          </a:xfrm>
          <a:prstGeom prst="upArrow">
            <a:avLst/>
          </a:prstGeom>
          <a:solidFill>
            <a:schemeClr val="accent3">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scene3d>
              <a:camera prst="orthographicFront">
                <a:rot lat="0" lon="0" rev="10800000"/>
              </a:camera>
              <a:lightRig rig="threePt" dir="t"/>
            </a:scene3d>
          </a:bodyPr>
          <a:lstStyle/>
          <a:p>
            <a:pPr algn="ctr"/>
            <a:r>
              <a:rPr lang="de-CH" dirty="0">
                <a:latin typeface="Humanst521 Lt BT" panose="020B0402020204020304" pitchFamily="34" charset="0"/>
              </a:rPr>
              <a:t>B</a:t>
            </a:r>
            <a:endParaRPr lang="en-US" dirty="0">
              <a:latin typeface="Humanst521 Lt BT" panose="020B0402020204020304" pitchFamily="34" charset="0"/>
            </a:endParaRPr>
          </a:p>
        </p:txBody>
      </p:sp>
    </p:spTree>
    <p:extLst>
      <p:ext uri="{BB962C8B-B14F-4D97-AF65-F5344CB8AC3E}">
        <p14:creationId xmlns:p14="http://schemas.microsoft.com/office/powerpoint/2010/main" val="350361988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5"/>
                                        </p:tgtEl>
                                        <p:attrNameLst>
                                          <p:attrName>style.visibility</p:attrName>
                                        </p:attrNameLst>
                                      </p:cBhvr>
                                      <p:to>
                                        <p:strVal val="hidden"/>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xit"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hidden"/>
                                      </p:to>
                                    </p:set>
                                  </p:childTnLst>
                                </p:cTn>
                              </p:par>
                              <p:par>
                                <p:cTn id="21" presetID="1" presetClass="entr" presetSubtype="0" fill="hold"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21" presetClass="entr" presetSubtype="1"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heel(1)">
                                      <p:cBhvr>
                                        <p:cTn id="27" dur="700"/>
                                        <p:tgtEl>
                                          <p:spTgt spid="8"/>
                                        </p:tgtEl>
                                      </p:cBhvr>
                                    </p:animEffect>
                                  </p:childTnLst>
                                </p:cTn>
                              </p:par>
                              <p:par>
                                <p:cTn id="28" presetID="1" presetClass="entr" presetSubtype="0" fill="hold" nodeType="withEffect">
                                  <p:stCondLst>
                                    <p:cond delay="0"/>
                                  </p:stCondLst>
                                  <p:childTnLst>
                                    <p:set>
                                      <p:cBhvr>
                                        <p:cTn id="29" dur="1" fill="hold">
                                          <p:stCondLst>
                                            <p:cond delay="0"/>
                                          </p:stCondLst>
                                        </p:cTn>
                                        <p:tgtEl>
                                          <p:spTgt spid="56"/>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par>
                                <p:cTn id="32" presetID="1" presetClass="entr" presetSubtype="0" fill="hold" grpId="0" nodeType="withEffect">
                                  <p:stCondLst>
                                    <p:cond delay="0"/>
                                  </p:stCondLst>
                                  <p:childTnLst>
                                    <p:set>
                                      <p:cBhvr>
                                        <p:cTn id="33" dur="1" fill="hold">
                                          <p:stCondLst>
                                            <p:cond delay="0"/>
                                          </p:stCondLst>
                                        </p:cTn>
                                        <p:tgtEl>
                                          <p:spTgt spid="22"/>
                                        </p:tgtEl>
                                        <p:attrNameLst>
                                          <p:attrName>style.visibility</p:attrName>
                                        </p:attrNameLst>
                                      </p:cBhvr>
                                      <p:to>
                                        <p:strVal val="visible"/>
                                      </p:to>
                                    </p:set>
                                  </p:childTnLst>
                                </p:cTn>
                              </p:par>
                              <p:par>
                                <p:cTn id="34" presetID="1" presetClass="entr" presetSubtype="0" fill="hold" grpId="0" nodeType="withEffect">
                                  <p:stCondLst>
                                    <p:cond delay="0"/>
                                  </p:stCondLst>
                                  <p:childTnLst>
                                    <p:set>
                                      <p:cBhvr>
                                        <p:cTn id="35" dur="1" fill="hold">
                                          <p:stCondLst>
                                            <p:cond delay="0"/>
                                          </p:stCondLst>
                                        </p:cTn>
                                        <p:tgtEl>
                                          <p:spTgt spid="61"/>
                                        </p:tgtEl>
                                        <p:attrNameLst>
                                          <p:attrName>style.visibility</p:attrName>
                                        </p:attrNameLst>
                                      </p:cBhvr>
                                      <p:to>
                                        <p:strVal val="visible"/>
                                      </p:to>
                                    </p:set>
                                  </p:childTnLst>
                                </p:cTn>
                              </p:par>
                              <p:par>
                                <p:cTn id="36" presetID="1" presetClass="exit" presetSubtype="0" fill="hold" grpId="0" nodeType="withEffect">
                                  <p:stCondLst>
                                    <p:cond delay="0"/>
                                  </p:stCondLst>
                                  <p:childTnLst>
                                    <p:set>
                                      <p:cBhvr>
                                        <p:cTn id="37" dur="1" fill="hold">
                                          <p:stCondLst>
                                            <p:cond delay="0"/>
                                          </p:stCondLst>
                                        </p:cTn>
                                        <p:tgtEl>
                                          <p:spTgt spid="1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1" grpId="0"/>
      <p:bldP spid="12" grpId="0"/>
      <p:bldP spid="15" grpId="0" animBg="1"/>
      <p:bldP spid="21" grpId="0" animBg="1"/>
      <p:bldP spid="22" grpId="0" animBg="1"/>
      <p:bldP spid="32" grpId="0" animBg="1"/>
      <p:bldP spid="33" grpId="0"/>
      <p:bldP spid="61" grpId="0" animBg="1"/>
    </p:bld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Arial"/>
        <a:cs typeface="Arial"/>
      </a:majorFont>
      <a:minorFont>
        <a:latin typeface="Calibri"/>
        <a:ea typeface="Arial"/>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none" lIns="0" tIns="0" rIns="0" bIns="0" rtlCol="0">
        <a:noAutofit/>
      </a:bodyPr>
      <a:lstStyle>
        <a:defPPr eaLnBrk="1" hangingPunct="1">
          <a:lnSpc>
            <a:spcPct val="110000"/>
          </a:lnSpc>
          <a:spcBef>
            <a:spcPct val="0"/>
          </a:spcBef>
          <a:buClr>
            <a:srgbClr val="000000"/>
          </a:buClr>
          <a:defRPr sz="1800" dirty="0" smtClean="0">
            <a:solidFill>
              <a:srgbClr val="000000"/>
            </a:solidFill>
            <a:latin typeface="Humanst521 Lt BT" panose="020B0402020204020304" pitchFamily="34" charset="0"/>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resentation2" id="{4F0D116D-BA67-4379-923D-094A3B13A4E4}" vid="{CE61E6D3-71A7-4AD4-80AC-F619466C1625}"/>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themeOverride>
</file>

<file path=docProps/app.xml><?xml version="1.0" encoding="utf-8"?>
<Properties xmlns="http://schemas.openxmlformats.org/officeDocument/2006/extended-properties" xmlns:vt="http://schemas.openxmlformats.org/officeDocument/2006/docPropsVTypes">
  <Template>CNM_template</Template>
  <TotalTime>0</TotalTime>
  <Words>1913</Words>
  <Application>Microsoft Office PowerPoint</Application>
  <PresentationFormat>On-screen Show (16:9)</PresentationFormat>
  <Paragraphs>276</Paragraphs>
  <Slides>21</Slides>
  <Notes>10</Notes>
  <HiddenSlides>0</HiddenSlides>
  <MMClips>1</MMClips>
  <ScaleCrop>false</ScaleCrop>
  <HeadingPairs>
    <vt:vector size="6" baseType="variant">
      <vt:variant>
        <vt:lpstr>Fonts Used</vt:lpstr>
      </vt:variant>
      <vt:variant>
        <vt:i4>16</vt:i4>
      </vt:variant>
      <vt:variant>
        <vt:lpstr>Theme</vt:lpstr>
      </vt:variant>
      <vt:variant>
        <vt:i4>2</vt:i4>
      </vt:variant>
      <vt:variant>
        <vt:lpstr>Slide Titles</vt:lpstr>
      </vt:variant>
      <vt:variant>
        <vt:i4>21</vt:i4>
      </vt:variant>
    </vt:vector>
  </HeadingPairs>
  <TitlesOfParts>
    <vt:vector size="39" baseType="lpstr">
      <vt:lpstr>Symbol</vt:lpstr>
      <vt:lpstr>Noto Sans Symbols</vt:lpstr>
      <vt:lpstr>Calibri</vt:lpstr>
      <vt:lpstr>Arial</vt:lpstr>
      <vt:lpstr>Arial Narrow</vt:lpstr>
      <vt:lpstr>Courier New</vt:lpstr>
      <vt:lpstr>Humanst521 Lt BT</vt:lpstr>
      <vt:lpstr>Georgia</vt:lpstr>
      <vt:lpstr>Rockwell</vt:lpstr>
      <vt:lpstr>Wingdings</vt:lpstr>
      <vt:lpstr>Humanst521 BT</vt:lpstr>
      <vt:lpstr>Times</vt:lpstr>
      <vt:lpstr>Calibri Light</vt:lpstr>
      <vt:lpstr>Times New Roman</vt:lpstr>
      <vt:lpstr>Aptos</vt:lpstr>
      <vt:lpstr>Cambria Math</vt:lpstr>
      <vt:lpstr>PSI-Powerpoint-Master Calibri V2</vt:lpstr>
      <vt:lpstr>Office Theme</vt:lpstr>
      <vt:lpstr>Overview: Search for a muon EDM at PSI</vt:lpstr>
      <vt:lpstr>Today’s agenda:</vt:lpstr>
      <vt:lpstr>PowerPoint Presentation</vt:lpstr>
      <vt:lpstr>CP violation &amp; edm</vt:lpstr>
      <vt:lpstr>Lepton form factors and dipole moments</vt:lpstr>
      <vt:lpstr>General limits on μEDM</vt:lpstr>
      <vt:lpstr>Complementarity of EDM searches</vt:lpstr>
      <vt:lpstr>Muon dipole moments and frequencies</vt:lpstr>
      <vt:lpstr>Muon dipole moments –freezing the spin at PSI</vt:lpstr>
      <vt:lpstr>The general experimental idea</vt:lpstr>
      <vt:lpstr>The Experiment - Concept</vt:lpstr>
      <vt:lpstr>The Experiment - Freezing The Spin</vt:lpstr>
      <vt:lpstr>The Experiment -  Phase-1 Parts</vt:lpstr>
      <vt:lpstr>The Experiment -  Phase-1 Parts - Inside</vt:lpstr>
      <vt:lpstr>PowerPoint Presentation</vt:lpstr>
      <vt:lpstr>PowerPoint Presentation</vt:lpstr>
      <vt:lpstr>The collaboration open for participation</vt:lpstr>
      <vt:lpstr>PowerPoint Presentation</vt:lpstr>
      <vt:lpstr>Full interdependent project plan </vt:lpstr>
      <vt:lpstr>Top level plan for 2025 / 2026 </vt:lpstr>
      <vt:lpstr>Test beam 2025</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Search for a muon EDM</dc:title>
  <dc:creator>Schmidt-Wellenburg Philipp</dc:creator>
  <cp:lastModifiedBy>Schmidt-Wellenburg Philipp</cp:lastModifiedBy>
  <cp:revision>120</cp:revision>
  <cp:lastPrinted>2015-09-30T13:23:15Z</cp:lastPrinted>
  <dcterms:created xsi:type="dcterms:W3CDTF">2023-01-18T08:01:43Z</dcterms:created>
  <dcterms:modified xsi:type="dcterms:W3CDTF">2025-01-27T11:55:23Z</dcterms:modified>
</cp:coreProperties>
</file>