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embeddedFontLst>
    <p:embeddedFont>
      <p:font typeface="Raleway"/>
      <p:regular r:id="rId29"/>
      <p:bold r:id="rId30"/>
      <p:italic r:id="rId31"/>
      <p:boldItalic r:id="rId32"/>
    </p:embeddedFont>
    <p:embeddedFont>
      <p:font typeface="Lato"/>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aleway-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aleway-italic.fntdata"/><Relationship Id="rId30" Type="http://schemas.openxmlformats.org/officeDocument/2006/relationships/font" Target="fonts/Raleway-bold.fntdata"/><Relationship Id="rId11" Type="http://schemas.openxmlformats.org/officeDocument/2006/relationships/slide" Target="slides/slide6.xml"/><Relationship Id="rId33" Type="http://schemas.openxmlformats.org/officeDocument/2006/relationships/font" Target="fonts/Lato-regular.fntdata"/><Relationship Id="rId10" Type="http://schemas.openxmlformats.org/officeDocument/2006/relationships/slide" Target="slides/slide5.xml"/><Relationship Id="rId32" Type="http://schemas.openxmlformats.org/officeDocument/2006/relationships/font" Target="fonts/Raleway-boldItalic.fntdata"/><Relationship Id="rId13" Type="http://schemas.openxmlformats.org/officeDocument/2006/relationships/slide" Target="slides/slide8.xml"/><Relationship Id="rId35" Type="http://schemas.openxmlformats.org/officeDocument/2006/relationships/font" Target="fonts/Lato-italic.fntdata"/><Relationship Id="rId12" Type="http://schemas.openxmlformats.org/officeDocument/2006/relationships/slide" Target="slides/slide7.xml"/><Relationship Id="rId34" Type="http://schemas.openxmlformats.org/officeDocument/2006/relationships/font" Target="fonts/Lato-bold.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Lato-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28feecfe52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328feecfe52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28feecfe52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328feecfe52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298ebc7baa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3298ebc7ba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3298ebc7baa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3298ebc7baa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d650eb975b_2_16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d650eb975b_2_16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d650eb975b_2_3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d650eb975b_2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d650eb975b_2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2d650eb975b_2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d650eb975b_2_14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d650eb975b_2_14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d650eb975b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d650eb975b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e748d68621_1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2e748d68621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e748d68621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e748d68621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e7dc310f30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2e7dc310f30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151edd4f19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2151edd4f19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2151edd4f19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2151edd4f19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2d650eb975b_2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2d650eb975b_2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298ebc7baa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298ebc7baa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28feecfe5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28feecfe5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d650eb975b_2_2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d650eb975b_2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d650eb975b_2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d650eb975b_2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d650eb975b_2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d650eb975b_2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d650eb975b_2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d650eb975b_2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28feecfe52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28feecfe52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7.png"/><Relationship Id="rId3" Type="http://schemas.openxmlformats.org/officeDocument/2006/relationships/image" Target="../media/image26.png"/><Relationship Id="rId4" Type="http://schemas.openxmlformats.org/officeDocument/2006/relationships/image" Target="../media/image10.png"/><Relationship Id="rId5" Type="http://schemas.openxmlformats.org/officeDocument/2006/relationships/image" Target="../media/image15.png"/><Relationship Id="rId6" Type="http://schemas.openxmlformats.org/officeDocument/2006/relationships/image" Target="../media/image9.png"/><Relationship Id="rId7"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Blue" showMasterSp="0">
  <p:cSld name="Title Dark Blue">
    <p:bg>
      <p:bgPr>
        <a:solidFill>
          <a:srgbClr val="000973"/>
        </a:solidFill>
      </p:bgPr>
    </p:bg>
    <p:spTree>
      <p:nvGrpSpPr>
        <p:cNvPr id="82" name="Shape 82"/>
        <p:cNvGrpSpPr/>
        <p:nvPr/>
      </p:nvGrpSpPr>
      <p:grpSpPr>
        <a:xfrm>
          <a:off x="0" y="0"/>
          <a:ext cx="0" cy="0"/>
          <a:chOff x="0" y="0"/>
          <a:chExt cx="0" cy="0"/>
        </a:xfrm>
      </p:grpSpPr>
      <p:pic>
        <p:nvPicPr>
          <p:cNvPr id="83" name="Google Shape;83;p13"/>
          <p:cNvPicPr preferRelativeResize="0"/>
          <p:nvPr/>
        </p:nvPicPr>
        <p:blipFill rotWithShape="1">
          <a:blip r:embed="rId2">
            <a:alphaModFix/>
          </a:blip>
          <a:srcRect b="0" l="0" r="0" t="0"/>
          <a:stretch/>
        </p:blipFill>
        <p:spPr>
          <a:xfrm>
            <a:off x="1038" y="1461"/>
            <a:ext cx="9142960" cy="5141747"/>
          </a:xfrm>
          <a:prstGeom prst="rect">
            <a:avLst/>
          </a:prstGeom>
          <a:noFill/>
          <a:ln>
            <a:noFill/>
          </a:ln>
        </p:spPr>
      </p:pic>
      <p:sp>
        <p:nvSpPr>
          <p:cNvPr id="84" name="Google Shape;84;p13"/>
          <p:cNvSpPr txBox="1"/>
          <p:nvPr>
            <p:ph type="ctrTitle"/>
          </p:nvPr>
        </p:nvSpPr>
        <p:spPr>
          <a:xfrm>
            <a:off x="521494" y="1084098"/>
            <a:ext cx="6034200" cy="1506300"/>
          </a:xfrm>
          <a:prstGeom prst="rect">
            <a:avLst/>
          </a:prstGeom>
          <a:noFill/>
          <a:ln>
            <a:noFill/>
          </a:ln>
        </p:spPr>
        <p:txBody>
          <a:bodyPr anchorCtr="0" anchor="b" bIns="0" lIns="0" spcFirstLastPara="1" rIns="0" wrap="square" tIns="0">
            <a:noAutofit/>
          </a:bodyPr>
          <a:lstStyle>
            <a:lvl1pPr lvl="0" algn="l">
              <a:lnSpc>
                <a:spcPct val="92000"/>
              </a:lnSpc>
              <a:spcBef>
                <a:spcPts val="0"/>
              </a:spcBef>
              <a:spcAft>
                <a:spcPts val="0"/>
              </a:spcAft>
              <a:buClr>
                <a:schemeClr val="lt1"/>
              </a:buClr>
              <a:buSzPts val="3200"/>
              <a:buFont typeface="Arial"/>
              <a:buNone/>
              <a:defRPr sz="3200">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5" name="Google Shape;85;p13"/>
          <p:cNvSpPr txBox="1"/>
          <p:nvPr>
            <p:ph idx="1" type="subTitle"/>
          </p:nvPr>
        </p:nvSpPr>
        <p:spPr>
          <a:xfrm>
            <a:off x="521494" y="2841780"/>
            <a:ext cx="6034200" cy="810000"/>
          </a:xfrm>
          <a:prstGeom prst="rect">
            <a:avLst/>
          </a:prstGeom>
          <a:noFill/>
          <a:ln>
            <a:noFill/>
          </a:ln>
        </p:spPr>
        <p:txBody>
          <a:bodyPr anchorCtr="0" anchor="t" bIns="0" lIns="0" spcFirstLastPara="1" rIns="0" wrap="square" tIns="0">
            <a:noAutofit/>
          </a:bodyPr>
          <a:lstStyle>
            <a:lvl1pPr lvl="0" algn="l">
              <a:lnSpc>
                <a:spcPct val="92000"/>
              </a:lnSpc>
              <a:spcBef>
                <a:spcPts val="500"/>
              </a:spcBef>
              <a:spcAft>
                <a:spcPts val="0"/>
              </a:spcAft>
              <a:buClr>
                <a:schemeClr val="lt1"/>
              </a:buClr>
              <a:buSzPts val="2000"/>
              <a:buNone/>
              <a:defRPr b="1" sz="2000">
                <a:solidFill>
                  <a:schemeClr val="lt1"/>
                </a:solidFill>
              </a:defRPr>
            </a:lvl1pPr>
            <a:lvl2pPr lvl="1" algn="ctr">
              <a:lnSpc>
                <a:spcPct val="100000"/>
              </a:lnSpc>
              <a:spcBef>
                <a:spcPts val="1200"/>
              </a:spcBef>
              <a:spcAft>
                <a:spcPts val="0"/>
              </a:spcAft>
              <a:buClr>
                <a:schemeClr val="dk1"/>
              </a:buClr>
              <a:buSzPts val="1500"/>
              <a:buNone/>
              <a:defRPr sz="1500"/>
            </a:lvl2pPr>
            <a:lvl3pPr lvl="2" algn="ctr">
              <a:lnSpc>
                <a:spcPct val="100000"/>
              </a:lnSpc>
              <a:spcBef>
                <a:spcPts val="1200"/>
              </a:spcBef>
              <a:spcAft>
                <a:spcPts val="0"/>
              </a:spcAft>
              <a:buClr>
                <a:schemeClr val="dk1"/>
              </a:buClr>
              <a:buSzPts val="1400"/>
              <a:buNone/>
              <a:defRPr sz="1400"/>
            </a:lvl3pPr>
            <a:lvl4pPr lvl="3" algn="ctr">
              <a:lnSpc>
                <a:spcPct val="100000"/>
              </a:lnSpc>
              <a:spcBef>
                <a:spcPts val="1200"/>
              </a:spcBef>
              <a:spcAft>
                <a:spcPts val="0"/>
              </a:spcAft>
              <a:buClr>
                <a:schemeClr val="dk1"/>
              </a:buClr>
              <a:buSzPts val="1200"/>
              <a:buNone/>
              <a:defRPr sz="1200"/>
            </a:lvl4pPr>
            <a:lvl5pPr lvl="4" algn="ctr">
              <a:lnSpc>
                <a:spcPct val="100000"/>
              </a:lnSpc>
              <a:spcBef>
                <a:spcPts val="1200"/>
              </a:spcBef>
              <a:spcAft>
                <a:spcPts val="0"/>
              </a:spcAft>
              <a:buClr>
                <a:schemeClr val="dk1"/>
              </a:buClr>
              <a:buSzPts val="1200"/>
              <a:buNone/>
              <a:defRPr sz="1200"/>
            </a:lvl5pPr>
            <a:lvl6pPr lvl="5" algn="ctr">
              <a:lnSpc>
                <a:spcPct val="90000"/>
              </a:lnSpc>
              <a:spcBef>
                <a:spcPts val="1200"/>
              </a:spcBef>
              <a:spcAft>
                <a:spcPts val="0"/>
              </a:spcAft>
              <a:buClr>
                <a:schemeClr val="dk1"/>
              </a:buClr>
              <a:buSzPts val="1200"/>
              <a:buNone/>
              <a:defRPr sz="1200"/>
            </a:lvl6pPr>
            <a:lvl7pPr lvl="6" algn="ctr">
              <a:lnSpc>
                <a:spcPct val="90000"/>
              </a:lnSpc>
              <a:spcBef>
                <a:spcPts val="1200"/>
              </a:spcBef>
              <a:spcAft>
                <a:spcPts val="0"/>
              </a:spcAft>
              <a:buClr>
                <a:schemeClr val="dk1"/>
              </a:buClr>
              <a:buSzPts val="1200"/>
              <a:buNone/>
              <a:defRPr sz="1200"/>
            </a:lvl7pPr>
            <a:lvl8pPr lvl="7" algn="ctr">
              <a:lnSpc>
                <a:spcPct val="90000"/>
              </a:lnSpc>
              <a:spcBef>
                <a:spcPts val="1200"/>
              </a:spcBef>
              <a:spcAft>
                <a:spcPts val="0"/>
              </a:spcAft>
              <a:buClr>
                <a:schemeClr val="dk1"/>
              </a:buClr>
              <a:buSzPts val="1200"/>
              <a:buNone/>
              <a:defRPr sz="1200"/>
            </a:lvl8pPr>
            <a:lvl9pPr lvl="8" algn="ctr">
              <a:lnSpc>
                <a:spcPct val="90000"/>
              </a:lnSpc>
              <a:spcBef>
                <a:spcPts val="1200"/>
              </a:spcBef>
              <a:spcAft>
                <a:spcPts val="1200"/>
              </a:spcAft>
              <a:buClr>
                <a:schemeClr val="dk1"/>
              </a:buClr>
              <a:buSzPts val="1200"/>
              <a:buNone/>
              <a:defRPr sz="1200"/>
            </a:lvl9pPr>
          </a:lstStyle>
          <a:p/>
        </p:txBody>
      </p:sp>
      <p:sp>
        <p:nvSpPr>
          <p:cNvPr id="86" name="Google Shape;86;p13"/>
          <p:cNvSpPr txBox="1"/>
          <p:nvPr>
            <p:ph idx="2" type="body"/>
          </p:nvPr>
        </p:nvSpPr>
        <p:spPr>
          <a:xfrm>
            <a:off x="521494" y="4380951"/>
            <a:ext cx="3969600" cy="216000"/>
          </a:xfrm>
          <a:prstGeom prst="rect">
            <a:avLst/>
          </a:prstGeom>
          <a:noFill/>
          <a:ln>
            <a:noFill/>
          </a:ln>
        </p:spPr>
        <p:txBody>
          <a:bodyPr anchorCtr="0" anchor="b" bIns="0" lIns="0" spcFirstLastPara="1" rIns="0" wrap="square" tIns="0">
            <a:noAutofit/>
          </a:bodyPr>
          <a:lstStyle>
            <a:lvl1pPr indent="-304800" lvl="0" marL="457200" algn="l">
              <a:lnSpc>
                <a:spcPct val="100000"/>
              </a:lnSpc>
              <a:spcBef>
                <a:spcPts val="500"/>
              </a:spcBef>
              <a:spcAft>
                <a:spcPts val="0"/>
              </a:spcAft>
              <a:buClr>
                <a:schemeClr val="lt1"/>
              </a:buClr>
              <a:buSzPts val="1200"/>
              <a:buChar char="●"/>
              <a:defRPr sz="1200">
                <a:solidFill>
                  <a:schemeClr val="lt1"/>
                </a:solidFill>
              </a:defRPr>
            </a:lvl1pPr>
            <a:lvl2pPr indent="-228600" lvl="1" marL="914400" algn="l">
              <a:lnSpc>
                <a:spcPct val="100000"/>
              </a:lnSpc>
              <a:spcBef>
                <a:spcPts val="1200"/>
              </a:spcBef>
              <a:spcAft>
                <a:spcPts val="0"/>
              </a:spcAft>
              <a:buClr>
                <a:schemeClr val="dk1"/>
              </a:buClr>
              <a:buSzPts val="1500"/>
              <a:buNone/>
              <a:defRPr/>
            </a:lvl2pPr>
            <a:lvl3pPr indent="-317500" lvl="2" marL="1371600" algn="l">
              <a:lnSpc>
                <a:spcPct val="100000"/>
              </a:lnSpc>
              <a:spcBef>
                <a:spcPts val="1200"/>
              </a:spcBef>
              <a:spcAft>
                <a:spcPts val="0"/>
              </a:spcAft>
              <a:buClr>
                <a:schemeClr val="dk1"/>
              </a:buClr>
              <a:buSzPts val="1400"/>
              <a:buChar char="■"/>
              <a:defRPr/>
            </a:lvl3pPr>
            <a:lvl4pPr indent="-317500" lvl="3" marL="1828800" algn="l">
              <a:lnSpc>
                <a:spcPct val="100000"/>
              </a:lnSpc>
              <a:spcBef>
                <a:spcPts val="1200"/>
              </a:spcBef>
              <a:spcAft>
                <a:spcPts val="0"/>
              </a:spcAft>
              <a:buClr>
                <a:schemeClr val="dk1"/>
              </a:buClr>
              <a:buSzPts val="1400"/>
              <a:buChar char="●"/>
              <a:defRPr/>
            </a:lvl4pPr>
            <a:lvl5pPr indent="-317500" lvl="4" marL="2286000" algn="l">
              <a:lnSpc>
                <a:spcPct val="100000"/>
              </a:lnSpc>
              <a:spcBef>
                <a:spcPts val="1200"/>
              </a:spcBef>
              <a:spcAft>
                <a:spcPts val="0"/>
              </a:spcAft>
              <a:buClr>
                <a:schemeClr val="dk1"/>
              </a:buClr>
              <a:buSzPts val="1400"/>
              <a:buChar char="○"/>
              <a:defRPr/>
            </a:lvl5pPr>
            <a:lvl6pPr indent="-317500" lvl="5" marL="2743200" algn="l">
              <a:lnSpc>
                <a:spcPct val="90000"/>
              </a:lnSpc>
              <a:spcBef>
                <a:spcPts val="1200"/>
              </a:spcBef>
              <a:spcAft>
                <a:spcPts val="0"/>
              </a:spcAft>
              <a:buClr>
                <a:schemeClr val="dk1"/>
              </a:buClr>
              <a:buSzPts val="1400"/>
              <a:buChar char="■"/>
              <a:defRPr/>
            </a:lvl6pPr>
            <a:lvl7pPr indent="-317500" lvl="6" marL="3200400" algn="l">
              <a:lnSpc>
                <a:spcPct val="90000"/>
              </a:lnSpc>
              <a:spcBef>
                <a:spcPts val="1200"/>
              </a:spcBef>
              <a:spcAft>
                <a:spcPts val="0"/>
              </a:spcAft>
              <a:buClr>
                <a:schemeClr val="dk1"/>
              </a:buClr>
              <a:buSzPts val="1400"/>
              <a:buChar char="●"/>
              <a:defRPr/>
            </a:lvl7pPr>
            <a:lvl8pPr indent="-317500" lvl="7" marL="3657600" algn="l">
              <a:lnSpc>
                <a:spcPct val="90000"/>
              </a:lnSpc>
              <a:spcBef>
                <a:spcPts val="1200"/>
              </a:spcBef>
              <a:spcAft>
                <a:spcPts val="0"/>
              </a:spcAft>
              <a:buClr>
                <a:schemeClr val="dk1"/>
              </a:buClr>
              <a:buSzPts val="1400"/>
              <a:buChar char="○"/>
              <a:defRPr/>
            </a:lvl8pPr>
            <a:lvl9pPr indent="-317500" lvl="8" marL="4114800" algn="l">
              <a:lnSpc>
                <a:spcPct val="90000"/>
              </a:lnSpc>
              <a:spcBef>
                <a:spcPts val="1200"/>
              </a:spcBef>
              <a:spcAft>
                <a:spcPts val="1200"/>
              </a:spcAft>
              <a:buClr>
                <a:schemeClr val="dk1"/>
              </a:buClr>
              <a:buSzPts val="1400"/>
              <a:buChar char="■"/>
              <a:defRPr/>
            </a:lvl9pPr>
          </a:lstStyle>
          <a:p/>
        </p:txBody>
      </p:sp>
      <p:sp>
        <p:nvSpPr>
          <p:cNvPr id="87" name="Google Shape;87;p13"/>
          <p:cNvSpPr txBox="1"/>
          <p:nvPr>
            <p:ph idx="3" type="body"/>
          </p:nvPr>
        </p:nvSpPr>
        <p:spPr>
          <a:xfrm>
            <a:off x="521494" y="4596975"/>
            <a:ext cx="3969600" cy="189000"/>
          </a:xfrm>
          <a:prstGeom prst="rect">
            <a:avLst/>
          </a:prstGeom>
          <a:noFill/>
          <a:ln>
            <a:noFill/>
          </a:ln>
        </p:spPr>
        <p:txBody>
          <a:bodyPr anchorCtr="0" anchor="t" bIns="0" lIns="0" spcFirstLastPara="1" rIns="0" wrap="square" tIns="0">
            <a:noAutofit/>
          </a:bodyPr>
          <a:lstStyle>
            <a:lvl1pPr indent="-304800" lvl="0" marL="457200" algn="l">
              <a:lnSpc>
                <a:spcPct val="100000"/>
              </a:lnSpc>
              <a:spcBef>
                <a:spcPts val="500"/>
              </a:spcBef>
              <a:spcAft>
                <a:spcPts val="0"/>
              </a:spcAft>
              <a:buClr>
                <a:schemeClr val="lt1"/>
              </a:buClr>
              <a:buSzPts val="1200"/>
              <a:buChar char="●"/>
              <a:defRPr sz="1200">
                <a:solidFill>
                  <a:schemeClr val="lt1"/>
                </a:solidFill>
              </a:defRPr>
            </a:lvl1pPr>
            <a:lvl2pPr indent="-228600" lvl="1" marL="914400" algn="l">
              <a:lnSpc>
                <a:spcPct val="100000"/>
              </a:lnSpc>
              <a:spcBef>
                <a:spcPts val="1200"/>
              </a:spcBef>
              <a:spcAft>
                <a:spcPts val="0"/>
              </a:spcAft>
              <a:buClr>
                <a:schemeClr val="dk1"/>
              </a:buClr>
              <a:buSzPts val="1500"/>
              <a:buNone/>
              <a:defRPr/>
            </a:lvl2pPr>
            <a:lvl3pPr indent="-317500" lvl="2" marL="1371600" algn="l">
              <a:lnSpc>
                <a:spcPct val="100000"/>
              </a:lnSpc>
              <a:spcBef>
                <a:spcPts val="1200"/>
              </a:spcBef>
              <a:spcAft>
                <a:spcPts val="0"/>
              </a:spcAft>
              <a:buClr>
                <a:schemeClr val="dk1"/>
              </a:buClr>
              <a:buSzPts val="1400"/>
              <a:buChar char="■"/>
              <a:defRPr/>
            </a:lvl3pPr>
            <a:lvl4pPr indent="-317500" lvl="3" marL="1828800" algn="l">
              <a:lnSpc>
                <a:spcPct val="100000"/>
              </a:lnSpc>
              <a:spcBef>
                <a:spcPts val="1200"/>
              </a:spcBef>
              <a:spcAft>
                <a:spcPts val="0"/>
              </a:spcAft>
              <a:buClr>
                <a:schemeClr val="dk1"/>
              </a:buClr>
              <a:buSzPts val="1400"/>
              <a:buChar char="●"/>
              <a:defRPr/>
            </a:lvl4pPr>
            <a:lvl5pPr indent="-317500" lvl="4" marL="2286000" algn="l">
              <a:lnSpc>
                <a:spcPct val="100000"/>
              </a:lnSpc>
              <a:spcBef>
                <a:spcPts val="1200"/>
              </a:spcBef>
              <a:spcAft>
                <a:spcPts val="0"/>
              </a:spcAft>
              <a:buClr>
                <a:schemeClr val="dk1"/>
              </a:buClr>
              <a:buSzPts val="1400"/>
              <a:buChar char="○"/>
              <a:defRPr/>
            </a:lvl5pPr>
            <a:lvl6pPr indent="-317500" lvl="5" marL="2743200" algn="l">
              <a:lnSpc>
                <a:spcPct val="90000"/>
              </a:lnSpc>
              <a:spcBef>
                <a:spcPts val="1200"/>
              </a:spcBef>
              <a:spcAft>
                <a:spcPts val="0"/>
              </a:spcAft>
              <a:buClr>
                <a:schemeClr val="dk1"/>
              </a:buClr>
              <a:buSzPts val="1400"/>
              <a:buChar char="■"/>
              <a:defRPr/>
            </a:lvl6pPr>
            <a:lvl7pPr indent="-317500" lvl="6" marL="3200400" algn="l">
              <a:lnSpc>
                <a:spcPct val="90000"/>
              </a:lnSpc>
              <a:spcBef>
                <a:spcPts val="1200"/>
              </a:spcBef>
              <a:spcAft>
                <a:spcPts val="0"/>
              </a:spcAft>
              <a:buClr>
                <a:schemeClr val="dk1"/>
              </a:buClr>
              <a:buSzPts val="1400"/>
              <a:buChar char="●"/>
              <a:defRPr/>
            </a:lvl7pPr>
            <a:lvl8pPr indent="-317500" lvl="7" marL="3657600" algn="l">
              <a:lnSpc>
                <a:spcPct val="90000"/>
              </a:lnSpc>
              <a:spcBef>
                <a:spcPts val="1200"/>
              </a:spcBef>
              <a:spcAft>
                <a:spcPts val="0"/>
              </a:spcAft>
              <a:buClr>
                <a:schemeClr val="dk1"/>
              </a:buClr>
              <a:buSzPts val="1400"/>
              <a:buChar char="○"/>
              <a:defRPr/>
            </a:lvl8pPr>
            <a:lvl9pPr indent="-317500" lvl="8" marL="4114800" algn="l">
              <a:lnSpc>
                <a:spcPct val="90000"/>
              </a:lnSpc>
              <a:spcBef>
                <a:spcPts val="1200"/>
              </a:spcBef>
              <a:spcAft>
                <a:spcPts val="1200"/>
              </a:spcAft>
              <a:buClr>
                <a:schemeClr val="dk1"/>
              </a:buClr>
              <a:buSzPts val="1400"/>
              <a:buChar char="■"/>
              <a:defRPr/>
            </a:lvl9pPr>
          </a:lstStyle>
          <a:p/>
        </p:txBody>
      </p:sp>
      <p:pic>
        <p:nvPicPr>
          <p:cNvPr id="88" name="Google Shape;88;p13"/>
          <p:cNvPicPr preferRelativeResize="0"/>
          <p:nvPr/>
        </p:nvPicPr>
        <p:blipFill rotWithShape="1">
          <a:blip r:embed="rId3">
            <a:alphaModFix/>
          </a:blip>
          <a:srcRect b="0" l="0" r="0" t="0"/>
          <a:stretch/>
        </p:blipFill>
        <p:spPr>
          <a:xfrm>
            <a:off x="473353" y="269003"/>
            <a:ext cx="1330365" cy="547552"/>
          </a:xfrm>
          <a:prstGeom prst="rect">
            <a:avLst/>
          </a:prstGeom>
          <a:noFill/>
          <a:ln>
            <a:noFill/>
          </a:ln>
        </p:spPr>
      </p:pic>
      <p:pic>
        <p:nvPicPr>
          <p:cNvPr id="89" name="Google Shape;89;p13"/>
          <p:cNvPicPr preferRelativeResize="0"/>
          <p:nvPr/>
        </p:nvPicPr>
        <p:blipFill rotWithShape="1">
          <a:blip r:embed="rId4">
            <a:alphaModFix/>
          </a:blip>
          <a:srcRect b="0" l="34696" r="0" t="0"/>
          <a:stretch/>
        </p:blipFill>
        <p:spPr>
          <a:xfrm>
            <a:off x="1899047" y="402529"/>
            <a:ext cx="1216580" cy="283500"/>
          </a:xfrm>
          <a:prstGeom prst="rect">
            <a:avLst/>
          </a:prstGeom>
          <a:noFill/>
          <a:ln>
            <a:noFill/>
          </a:ln>
        </p:spPr>
      </p:pic>
      <p:grpSp>
        <p:nvGrpSpPr>
          <p:cNvPr id="90" name="Google Shape;90;p13"/>
          <p:cNvGrpSpPr/>
          <p:nvPr/>
        </p:nvGrpSpPr>
        <p:grpSpPr>
          <a:xfrm>
            <a:off x="828675" y="4139825"/>
            <a:ext cx="8238175" cy="857400"/>
            <a:chOff x="828675" y="4139825"/>
            <a:chExt cx="8238175" cy="857400"/>
          </a:xfrm>
        </p:grpSpPr>
        <p:sp>
          <p:nvSpPr>
            <p:cNvPr id="91" name="Google Shape;91;p13"/>
            <p:cNvSpPr/>
            <p:nvPr/>
          </p:nvSpPr>
          <p:spPr>
            <a:xfrm>
              <a:off x="1493650" y="4139825"/>
              <a:ext cx="7573200" cy="8574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92" name="Google Shape;92;p13"/>
            <p:cNvPicPr preferRelativeResize="0"/>
            <p:nvPr/>
          </p:nvPicPr>
          <p:blipFill>
            <a:blip r:embed="rId5">
              <a:alphaModFix/>
            </a:blip>
            <a:stretch>
              <a:fillRect/>
            </a:stretch>
          </p:blipFill>
          <p:spPr>
            <a:xfrm>
              <a:off x="1514269" y="4172325"/>
              <a:ext cx="3057730" cy="775600"/>
            </a:xfrm>
            <a:prstGeom prst="rect">
              <a:avLst/>
            </a:prstGeom>
            <a:noFill/>
            <a:ln>
              <a:noFill/>
            </a:ln>
          </p:spPr>
        </p:pic>
        <p:grpSp>
          <p:nvGrpSpPr>
            <p:cNvPr id="93" name="Google Shape;93;p13"/>
            <p:cNvGrpSpPr/>
            <p:nvPr/>
          </p:nvGrpSpPr>
          <p:grpSpPr>
            <a:xfrm>
              <a:off x="6237971" y="4300099"/>
              <a:ext cx="2795168" cy="560200"/>
              <a:chOff x="6238118" y="4407800"/>
              <a:chExt cx="2905882" cy="560200"/>
            </a:xfrm>
          </p:grpSpPr>
          <p:pic>
            <p:nvPicPr>
              <p:cNvPr id="94" name="Google Shape;94;p13"/>
              <p:cNvPicPr preferRelativeResize="0"/>
              <p:nvPr/>
            </p:nvPicPr>
            <p:blipFill>
              <a:blip r:embed="rId6">
                <a:alphaModFix/>
              </a:blip>
              <a:stretch>
                <a:fillRect/>
              </a:stretch>
            </p:blipFill>
            <p:spPr>
              <a:xfrm>
                <a:off x="6238118" y="4407800"/>
                <a:ext cx="2905882" cy="560200"/>
              </a:xfrm>
              <a:prstGeom prst="rect">
                <a:avLst/>
              </a:prstGeom>
              <a:noFill/>
              <a:ln>
                <a:noFill/>
              </a:ln>
            </p:spPr>
          </p:pic>
          <p:sp>
            <p:nvSpPr>
              <p:cNvPr id="95" name="Google Shape;95;p13"/>
              <p:cNvSpPr txBox="1"/>
              <p:nvPr/>
            </p:nvSpPr>
            <p:spPr>
              <a:xfrm>
                <a:off x="7094400" y="4785900"/>
                <a:ext cx="1090200" cy="92700"/>
              </a:xfrm>
              <a:prstGeom prst="rect">
                <a:avLst/>
              </a:prstGeom>
              <a:solidFill>
                <a:srgbClr val="FFFFFF"/>
              </a:solidFill>
              <a:ln>
                <a:noFill/>
              </a:ln>
            </p:spPr>
            <p:txBody>
              <a:bodyPr anchorCtr="0" anchor="t" bIns="0" lIns="0" spcFirstLastPara="1" rIns="0" wrap="square" tIns="0">
                <a:normAutofit fontScale="40000" lnSpcReduction="20000"/>
              </a:bodyPr>
              <a:lstStyle/>
              <a:p>
                <a:pPr indent="0" lvl="0" marL="0" rtl="0" algn="l">
                  <a:spcBef>
                    <a:spcPts val="0"/>
                  </a:spcBef>
                  <a:spcAft>
                    <a:spcPts val="0"/>
                  </a:spcAft>
                  <a:buNone/>
                </a:pPr>
                <a:r>
                  <a:rPr lang="en" sz="1700">
                    <a:solidFill>
                      <a:srgbClr val="3D73A6"/>
                    </a:solidFill>
                    <a:latin typeface="Calibri"/>
                    <a:ea typeface="Calibri"/>
                    <a:cs typeface="Calibri"/>
                    <a:sym typeface="Calibri"/>
                  </a:rPr>
                  <a:t>884104 (PSI-FELLOW-III-3i)</a:t>
                </a:r>
                <a:endParaRPr sz="1700">
                  <a:solidFill>
                    <a:srgbClr val="3D73A6"/>
                  </a:solidFill>
                  <a:latin typeface="Calibri"/>
                  <a:ea typeface="Calibri"/>
                  <a:cs typeface="Calibri"/>
                  <a:sym typeface="Calibri"/>
                </a:endParaRPr>
              </a:p>
            </p:txBody>
          </p:sp>
        </p:grpSp>
        <p:grpSp>
          <p:nvGrpSpPr>
            <p:cNvPr id="96" name="Google Shape;96;p13"/>
            <p:cNvGrpSpPr/>
            <p:nvPr/>
          </p:nvGrpSpPr>
          <p:grpSpPr>
            <a:xfrm>
              <a:off x="4571997" y="4192400"/>
              <a:ext cx="1666128" cy="775600"/>
              <a:chOff x="4571997" y="4179200"/>
              <a:chExt cx="1666128" cy="775600"/>
            </a:xfrm>
          </p:grpSpPr>
          <p:pic>
            <p:nvPicPr>
              <p:cNvPr id="97" name="Google Shape;97;p13"/>
              <p:cNvPicPr preferRelativeResize="0"/>
              <p:nvPr/>
            </p:nvPicPr>
            <p:blipFill>
              <a:blip r:embed="rId7">
                <a:alphaModFix/>
              </a:blip>
              <a:stretch>
                <a:fillRect/>
              </a:stretch>
            </p:blipFill>
            <p:spPr>
              <a:xfrm>
                <a:off x="4571997" y="4179200"/>
                <a:ext cx="1655526" cy="560200"/>
              </a:xfrm>
              <a:prstGeom prst="rect">
                <a:avLst/>
              </a:prstGeom>
              <a:noFill/>
              <a:ln>
                <a:noFill/>
              </a:ln>
            </p:spPr>
          </p:pic>
          <p:sp>
            <p:nvSpPr>
              <p:cNvPr id="98" name="Google Shape;98;p13"/>
              <p:cNvSpPr txBox="1"/>
              <p:nvPr/>
            </p:nvSpPr>
            <p:spPr>
              <a:xfrm>
                <a:off x="4874625" y="4739400"/>
                <a:ext cx="13635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700">
                    <a:solidFill>
                      <a:srgbClr val="999999"/>
                    </a:solidFill>
                  </a:rPr>
                  <a:t>This work is financed by the SNSF under grant № 204118.</a:t>
                </a:r>
                <a:endParaRPr sz="700">
                  <a:solidFill>
                    <a:srgbClr val="999999"/>
                  </a:solidFill>
                </a:endParaRPr>
              </a:p>
            </p:txBody>
          </p:sp>
        </p:grpSp>
        <p:sp>
          <p:nvSpPr>
            <p:cNvPr id="99" name="Google Shape;99;p13"/>
            <p:cNvSpPr txBox="1"/>
            <p:nvPr/>
          </p:nvSpPr>
          <p:spPr>
            <a:xfrm>
              <a:off x="828675" y="4150574"/>
              <a:ext cx="7955100" cy="293400"/>
            </a:xfrm>
            <a:prstGeom prst="rect">
              <a:avLst/>
            </a:prstGeom>
            <a:noFill/>
            <a:ln>
              <a:noFill/>
            </a:ln>
          </p:spPr>
          <p:txBody>
            <a:bodyPr anchorCtr="0" anchor="t" bIns="0" lIns="0" spcFirstLastPara="1" rIns="0" wrap="square" tIns="0">
              <a:noAutofit/>
            </a:bodyPr>
            <a:lstStyle/>
            <a:p>
              <a:pPr indent="0" lvl="0" marL="0" rtl="0" algn="l">
                <a:lnSpc>
                  <a:spcPct val="110000"/>
                </a:lnSpc>
                <a:spcBef>
                  <a:spcPts val="0"/>
                </a:spcBef>
                <a:spcAft>
                  <a:spcPts val="0"/>
                </a:spcAft>
                <a:buNone/>
              </a:pPr>
              <a:r>
                <a:t/>
              </a:r>
              <a:endParaRPr b="1" sz="1500">
                <a:solidFill>
                  <a:srgbClr val="969696"/>
                </a:solidFill>
                <a:latin typeface="Calibri"/>
                <a:ea typeface="Calibri"/>
                <a:cs typeface="Calibri"/>
                <a:sym typeface="Calibri"/>
              </a:endParaRPr>
            </a:p>
          </p:txBody>
        </p:sp>
      </p:grpSp>
    </p:spTree>
  </p:cSld>
  <p:clrMapOvr>
    <a:masterClrMapping/>
  </p:clrMapOvr>
  <p:extLst>
    <p:ext uri="{DCECCB84-F9BA-43D5-87BE-67443E8EF086}">
      <p15:sldGuideLst>
        <p15:guide id="1" pos="5329">
          <p15:clr>
            <a:srgbClr val="A4A3A4"/>
          </p15:clr>
        </p15:guide>
        <p15:guide id="2" orient="horz" pos="2386">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20.png"/><Relationship Id="rId4" Type="http://schemas.openxmlformats.org/officeDocument/2006/relationships/image" Target="../media/image24.png"/><Relationship Id="rId5"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22.png"/><Relationship Id="rId4" Type="http://schemas.openxmlformats.org/officeDocument/2006/relationships/image" Target="../media/image12.png"/><Relationship Id="rId5"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14.png"/><Relationship Id="rId4" Type="http://schemas.openxmlformats.org/officeDocument/2006/relationships/image" Target="../media/image21.png"/><Relationship Id="rId5"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36.jpg"/><Relationship Id="rId4" Type="http://schemas.openxmlformats.org/officeDocument/2006/relationships/image" Target="../media/image3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32.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48.png"/><Relationship Id="rId4" Type="http://schemas.openxmlformats.org/officeDocument/2006/relationships/image" Target="../media/image50.png"/><Relationship Id="rId5" Type="http://schemas.openxmlformats.org/officeDocument/2006/relationships/image" Target="../media/image41.png"/><Relationship Id="rId6" Type="http://schemas.openxmlformats.org/officeDocument/2006/relationships/image" Target="../media/image4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46.jp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39.png"/><Relationship Id="rId4" Type="http://schemas.openxmlformats.org/officeDocument/2006/relationships/image" Target="../media/image50.png"/><Relationship Id="rId5" Type="http://schemas.openxmlformats.org/officeDocument/2006/relationships/image" Target="../media/image4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49.png"/><Relationship Id="rId4" Type="http://schemas.openxmlformats.org/officeDocument/2006/relationships/image" Target="../media/image34.png"/><Relationship Id="rId5"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43.png"/><Relationship Id="rId4" Type="http://schemas.openxmlformats.org/officeDocument/2006/relationships/image" Target="../media/image51.png"/><Relationship Id="rId5" Type="http://schemas.openxmlformats.org/officeDocument/2006/relationships/image" Target="../media/image53.png"/><Relationship Id="rId6" Type="http://schemas.openxmlformats.org/officeDocument/2006/relationships/image" Target="../media/image4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5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5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56.png"/><Relationship Id="rId4" Type="http://schemas.openxmlformats.org/officeDocument/2006/relationships/image" Target="../media/image52.png"/><Relationship Id="rId5" Type="http://schemas.openxmlformats.org/officeDocument/2006/relationships/image" Target="../media/image47.png"/><Relationship Id="rId6" Type="http://schemas.openxmlformats.org/officeDocument/2006/relationships/image" Target="../media/image4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9.png"/><Relationship Id="rId4" Type="http://schemas.openxmlformats.org/officeDocument/2006/relationships/image" Target="../media/image23.png"/><Relationship Id="rId5" Type="http://schemas.openxmlformats.org/officeDocument/2006/relationships/image" Target="../media/image19.png"/><Relationship Id="rId6"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7.jpg"/><Relationship Id="rId4" Type="http://schemas.openxmlformats.org/officeDocument/2006/relationships/image" Target="../media/image28.jpg"/><Relationship Id="rId5" Type="http://schemas.openxmlformats.org/officeDocument/2006/relationships/image" Target="../media/image3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1.jp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4"/>
          <p:cNvSpPr txBox="1"/>
          <p:nvPr>
            <p:ph type="ctrTitle"/>
          </p:nvPr>
        </p:nvSpPr>
        <p:spPr>
          <a:xfrm>
            <a:off x="729450" y="1322450"/>
            <a:ext cx="7688100" cy="87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180"/>
              <a:t>Status of the superconducting injection channels for the muEDM experiment</a:t>
            </a:r>
            <a:endParaRPr sz="1879"/>
          </a:p>
        </p:txBody>
      </p:sp>
      <p:sp>
        <p:nvSpPr>
          <p:cNvPr id="105" name="Google Shape;105;p14"/>
          <p:cNvSpPr txBox="1"/>
          <p:nvPr>
            <p:ph idx="1" type="subTitle"/>
          </p:nvPr>
        </p:nvSpPr>
        <p:spPr>
          <a:xfrm>
            <a:off x="729452" y="3094325"/>
            <a:ext cx="7688100" cy="54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Pranas Juknevicius</a:t>
            </a:r>
            <a:endParaRPr/>
          </a:p>
        </p:txBody>
      </p:sp>
      <p:pic>
        <p:nvPicPr>
          <p:cNvPr id="106" name="Google Shape;106;p14"/>
          <p:cNvPicPr preferRelativeResize="0"/>
          <p:nvPr/>
        </p:nvPicPr>
        <p:blipFill>
          <a:blip r:embed="rId3">
            <a:alphaModFix/>
          </a:blip>
          <a:stretch>
            <a:fillRect/>
          </a:stretch>
        </p:blipFill>
        <p:spPr>
          <a:xfrm>
            <a:off x="5889700" y="4059375"/>
            <a:ext cx="3144300" cy="980875"/>
          </a:xfrm>
          <a:prstGeom prst="rect">
            <a:avLst/>
          </a:prstGeom>
          <a:noFill/>
          <a:ln>
            <a:noFill/>
          </a:ln>
        </p:spPr>
      </p:pic>
      <p:sp>
        <p:nvSpPr>
          <p:cNvPr id="107" name="Google Shape;107;p14"/>
          <p:cNvSpPr txBox="1"/>
          <p:nvPr>
            <p:ph idx="1" type="subTitle"/>
          </p:nvPr>
        </p:nvSpPr>
        <p:spPr>
          <a:xfrm>
            <a:off x="1686625" y="4602300"/>
            <a:ext cx="2643300" cy="54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a:t>BVR56           2025-02-10</a:t>
            </a:r>
            <a:endParaRPr i="1"/>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pic>
        <p:nvPicPr>
          <p:cNvPr id="226" name="Google Shape;226;p23"/>
          <p:cNvPicPr preferRelativeResize="0"/>
          <p:nvPr/>
        </p:nvPicPr>
        <p:blipFill rotWithShape="1">
          <a:blip r:embed="rId3">
            <a:alphaModFix/>
          </a:blip>
          <a:srcRect b="1988" l="901" r="1087" t="1505"/>
          <a:stretch/>
        </p:blipFill>
        <p:spPr>
          <a:xfrm>
            <a:off x="5179899" y="2331725"/>
            <a:ext cx="3712601" cy="2721301"/>
          </a:xfrm>
          <a:prstGeom prst="rect">
            <a:avLst/>
          </a:prstGeom>
          <a:noFill/>
          <a:ln>
            <a:noFill/>
          </a:ln>
        </p:spPr>
      </p:pic>
      <p:sp>
        <p:nvSpPr>
          <p:cNvPr id="227" name="Google Shape;227;p2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28" name="Google Shape;228;p23"/>
          <p:cNvSpPr txBox="1"/>
          <p:nvPr/>
        </p:nvSpPr>
        <p:spPr>
          <a:xfrm>
            <a:off x="5372600" y="610900"/>
            <a:ext cx="3519900" cy="17208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Fully shielded up to 60 mT</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SF = Bs/Br = 4.6 at 165 mT</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b="1" lang="en" sz="1300">
                <a:solidFill>
                  <a:schemeClr val="accent1"/>
                </a:solidFill>
                <a:latin typeface="Lato"/>
                <a:ea typeface="Lato"/>
                <a:cs typeface="Lato"/>
                <a:sym typeface="Lato"/>
              </a:rPr>
              <a:t>F = 5N @</a:t>
            </a:r>
            <a:r>
              <a:rPr lang="en" sz="1300">
                <a:solidFill>
                  <a:schemeClr val="accent1"/>
                </a:solidFill>
                <a:latin typeface="Lato"/>
                <a:ea typeface="Lato"/>
                <a:cs typeface="Lato"/>
                <a:sym typeface="Lato"/>
              </a:rPr>
              <a:t>Bs = 165 mT and Br = 37 mT </a:t>
            </a:r>
            <a:r>
              <a:rPr b="1" lang="en" sz="1300">
                <a:solidFill>
                  <a:schemeClr val="accent1"/>
                </a:solidFill>
                <a:latin typeface="Lato"/>
                <a:ea typeface="Lato"/>
                <a:cs typeface="Lato"/>
                <a:sym typeface="Lato"/>
              </a:rPr>
              <a:t> </a:t>
            </a:r>
            <a:endParaRPr b="1" sz="1300">
              <a:solidFill>
                <a:schemeClr val="accent1"/>
              </a:solidFill>
              <a:latin typeface="Lato"/>
              <a:ea typeface="Lato"/>
              <a:cs typeface="Lato"/>
              <a:sym typeface="Lato"/>
            </a:endParaRPr>
          </a:p>
          <a:p>
            <a:pPr indent="0" lvl="0" marL="457200" rtl="0" algn="l">
              <a:spcBef>
                <a:spcPts val="0"/>
              </a:spcBef>
              <a:spcAft>
                <a:spcPts val="0"/>
              </a:spcAft>
              <a:buNone/>
            </a:pPr>
            <a:r>
              <a:rPr lang="en" sz="1300">
                <a:solidFill>
                  <a:schemeClr val="accent1"/>
                </a:solidFill>
                <a:latin typeface="Lato"/>
                <a:ea typeface="Lato"/>
                <a:cs typeface="Lato"/>
                <a:sym typeface="Lato"/>
              </a:rPr>
              <a:t>(expected</a:t>
            </a:r>
            <a:r>
              <a:rPr b="1" lang="en" sz="1300">
                <a:solidFill>
                  <a:schemeClr val="accent1"/>
                </a:solidFill>
                <a:latin typeface="Lato"/>
                <a:ea typeface="Lato"/>
                <a:cs typeface="Lato"/>
                <a:sym typeface="Lato"/>
              </a:rPr>
              <a:t> F = 15N </a:t>
            </a:r>
            <a:r>
              <a:rPr lang="en" sz="1300">
                <a:solidFill>
                  <a:schemeClr val="accent1"/>
                </a:solidFill>
                <a:latin typeface="Lato"/>
                <a:ea typeface="Lato"/>
                <a:cs typeface="Lato"/>
                <a:sym typeface="Lato"/>
              </a:rPr>
              <a:t>@ Bs = 165mT)</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p:txBody>
      </p:sp>
      <p:sp>
        <p:nvSpPr>
          <p:cNvPr id="229" name="Google Shape;229;p23"/>
          <p:cNvSpPr txBox="1"/>
          <p:nvPr/>
        </p:nvSpPr>
        <p:spPr>
          <a:xfrm>
            <a:off x="5980900" y="54375"/>
            <a:ext cx="2424600" cy="36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accent1"/>
                </a:solidFill>
                <a:latin typeface="Lato"/>
                <a:ea typeface="Lato"/>
                <a:cs typeface="Lato"/>
                <a:sym typeface="Lato"/>
              </a:rPr>
              <a:t>Nb-47Ti tube measurement</a:t>
            </a:r>
            <a:endParaRPr b="1" sz="1300">
              <a:solidFill>
                <a:schemeClr val="accent1"/>
              </a:solidFill>
              <a:latin typeface="Lato"/>
              <a:ea typeface="Lato"/>
              <a:cs typeface="Lato"/>
              <a:sym typeface="Lato"/>
            </a:endParaRPr>
          </a:p>
        </p:txBody>
      </p:sp>
      <p:pic>
        <p:nvPicPr>
          <p:cNvPr id="230" name="Google Shape;230;p23"/>
          <p:cNvPicPr preferRelativeResize="0"/>
          <p:nvPr/>
        </p:nvPicPr>
        <p:blipFill rotWithShape="1">
          <a:blip r:embed="rId4">
            <a:alphaModFix/>
          </a:blip>
          <a:srcRect b="677" l="972" r="785" t="3902"/>
          <a:stretch/>
        </p:blipFill>
        <p:spPr>
          <a:xfrm>
            <a:off x="0" y="35086"/>
            <a:ext cx="5068626" cy="2794513"/>
          </a:xfrm>
          <a:prstGeom prst="rect">
            <a:avLst/>
          </a:prstGeom>
          <a:noFill/>
          <a:ln>
            <a:noFill/>
          </a:ln>
        </p:spPr>
      </p:pic>
      <p:pic>
        <p:nvPicPr>
          <p:cNvPr id="231" name="Google Shape;231;p23"/>
          <p:cNvPicPr preferRelativeResize="0"/>
          <p:nvPr/>
        </p:nvPicPr>
        <p:blipFill rotWithShape="1">
          <a:blip r:embed="rId5">
            <a:alphaModFix/>
          </a:blip>
          <a:srcRect b="2219" l="356" r="3192" t="6796"/>
          <a:stretch/>
        </p:blipFill>
        <p:spPr>
          <a:xfrm>
            <a:off x="117900" y="2849051"/>
            <a:ext cx="4954874" cy="22183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pic>
        <p:nvPicPr>
          <p:cNvPr id="236" name="Google Shape;236;p24"/>
          <p:cNvPicPr preferRelativeResize="0"/>
          <p:nvPr/>
        </p:nvPicPr>
        <p:blipFill rotWithShape="1">
          <a:blip r:embed="rId3">
            <a:alphaModFix/>
          </a:blip>
          <a:srcRect b="768" l="590" r="4107" t="11941"/>
          <a:stretch/>
        </p:blipFill>
        <p:spPr>
          <a:xfrm>
            <a:off x="112950" y="2507400"/>
            <a:ext cx="4689498" cy="2270225"/>
          </a:xfrm>
          <a:prstGeom prst="rect">
            <a:avLst/>
          </a:prstGeom>
          <a:noFill/>
          <a:ln>
            <a:noFill/>
          </a:ln>
        </p:spPr>
      </p:pic>
      <p:sp>
        <p:nvSpPr>
          <p:cNvPr id="237" name="Google Shape;237;p2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38" name="Google Shape;238;p24"/>
          <p:cNvSpPr txBox="1"/>
          <p:nvPr/>
        </p:nvSpPr>
        <p:spPr>
          <a:xfrm>
            <a:off x="5929900" y="40875"/>
            <a:ext cx="2606400" cy="36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accent1"/>
                </a:solidFill>
                <a:latin typeface="Lato"/>
                <a:ea typeface="Lato"/>
                <a:cs typeface="Lato"/>
                <a:sym typeface="Lato"/>
              </a:rPr>
              <a:t>BSCCO2223 tube measurement</a:t>
            </a:r>
            <a:endParaRPr b="1" sz="1300">
              <a:solidFill>
                <a:schemeClr val="accent1"/>
              </a:solidFill>
              <a:latin typeface="Lato"/>
              <a:ea typeface="Lato"/>
              <a:cs typeface="Lato"/>
              <a:sym typeface="Lato"/>
            </a:endParaRPr>
          </a:p>
        </p:txBody>
      </p:sp>
      <p:sp>
        <p:nvSpPr>
          <p:cNvPr id="239" name="Google Shape;239;p24"/>
          <p:cNvSpPr txBox="1"/>
          <p:nvPr/>
        </p:nvSpPr>
        <p:spPr>
          <a:xfrm>
            <a:off x="5538000" y="403275"/>
            <a:ext cx="3437700" cy="18828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Fully shielded up to 52mT at 4.2K</a:t>
            </a:r>
            <a:endParaRPr sz="1300">
              <a:solidFill>
                <a:schemeClr val="accent1"/>
              </a:solidFill>
              <a:latin typeface="Lato"/>
              <a:ea typeface="Lato"/>
              <a:cs typeface="Lato"/>
              <a:sym typeface="Lato"/>
            </a:endParaRPr>
          </a:p>
          <a:p>
            <a:pPr indent="-317500" lvl="1" marL="914400" rtl="0" algn="l">
              <a:spcBef>
                <a:spcPts val="0"/>
              </a:spcBef>
              <a:spcAft>
                <a:spcPts val="0"/>
              </a:spcAft>
              <a:buClr>
                <a:schemeClr val="accent1"/>
              </a:buClr>
              <a:buSzPts val="1400"/>
              <a:buFont typeface="Lato"/>
              <a:buChar char="○"/>
            </a:pPr>
            <a:r>
              <a:rPr i="1" lang="en" sz="1200">
                <a:solidFill>
                  <a:schemeClr val="accent1"/>
                </a:solidFill>
                <a:latin typeface="Lato"/>
                <a:ea typeface="Lato"/>
                <a:cs typeface="Lato"/>
                <a:sym typeface="Lato"/>
              </a:rPr>
              <a:t>S Denis et al 2007</a:t>
            </a:r>
            <a:r>
              <a:rPr lang="en" sz="1200">
                <a:solidFill>
                  <a:schemeClr val="accent1"/>
                </a:solidFill>
                <a:latin typeface="Lato"/>
                <a:ea typeface="Lato"/>
                <a:cs typeface="Lato"/>
                <a:sym typeface="Lato"/>
              </a:rPr>
              <a:t> reported full shielded up to 14mT at 77K        ref: </a:t>
            </a:r>
            <a:r>
              <a:rPr lang="en" sz="1000">
                <a:solidFill>
                  <a:schemeClr val="accent1"/>
                </a:solidFill>
                <a:latin typeface="Lato"/>
                <a:ea typeface="Lato"/>
                <a:cs typeface="Lato"/>
                <a:sym typeface="Lato"/>
              </a:rPr>
              <a:t>10.1088/0953-2048/20/3/014</a:t>
            </a:r>
            <a:r>
              <a:rPr lang="en" sz="1200">
                <a:solidFill>
                  <a:schemeClr val="accent1"/>
                </a:solidFill>
                <a:latin typeface="Lato"/>
                <a:ea typeface="Lato"/>
                <a:cs typeface="Lato"/>
                <a:sym typeface="Lato"/>
              </a:rPr>
              <a:t>  </a:t>
            </a:r>
            <a:endParaRPr sz="1200">
              <a:solidFill>
                <a:schemeClr val="accent1"/>
              </a:solidFill>
              <a:latin typeface="Lato"/>
              <a:ea typeface="Lato"/>
              <a:cs typeface="Lato"/>
              <a:sym typeface="Lato"/>
            </a:endParaRPr>
          </a:p>
          <a:p>
            <a:pPr indent="0" lvl="0" marL="457200" rtl="0" algn="l">
              <a:spcBef>
                <a:spcPts val="0"/>
              </a:spcBef>
              <a:spcAft>
                <a:spcPts val="0"/>
              </a:spcAft>
              <a:buNone/>
            </a:pPr>
            <a:r>
              <a:t/>
            </a:r>
            <a:endParaRPr sz="12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SF = 4.2 at 200 mT</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b="1"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b="1" lang="en" sz="1300">
                <a:solidFill>
                  <a:schemeClr val="accent1"/>
                </a:solidFill>
                <a:latin typeface="Lato"/>
                <a:ea typeface="Lato"/>
                <a:cs typeface="Lato"/>
                <a:sym typeface="Lato"/>
              </a:rPr>
              <a:t>F = 4N </a:t>
            </a:r>
            <a:r>
              <a:rPr lang="en" sz="1300">
                <a:solidFill>
                  <a:schemeClr val="accent1"/>
                </a:solidFill>
                <a:latin typeface="Lato"/>
                <a:ea typeface="Lato"/>
                <a:cs typeface="Lato"/>
                <a:sym typeface="Lato"/>
              </a:rPr>
              <a:t>@ Bs = 200 mT and Br = 50 mT </a:t>
            </a:r>
            <a:endParaRPr sz="1300">
              <a:solidFill>
                <a:schemeClr val="accent1"/>
              </a:solidFill>
              <a:latin typeface="Lato"/>
              <a:ea typeface="Lato"/>
              <a:cs typeface="Lato"/>
              <a:sym typeface="Lato"/>
            </a:endParaRPr>
          </a:p>
          <a:p>
            <a:pPr indent="0" lvl="0" marL="457200" rtl="0" algn="l">
              <a:spcBef>
                <a:spcPts val="0"/>
              </a:spcBef>
              <a:spcAft>
                <a:spcPts val="0"/>
              </a:spcAft>
              <a:buNone/>
            </a:pPr>
            <a:r>
              <a:rPr lang="en" sz="1300">
                <a:solidFill>
                  <a:schemeClr val="accent1"/>
                </a:solidFill>
                <a:latin typeface="Lato"/>
                <a:ea typeface="Lato"/>
                <a:cs typeface="Lato"/>
                <a:sym typeface="Lato"/>
              </a:rPr>
              <a:t>(expected</a:t>
            </a:r>
            <a:r>
              <a:rPr b="1" lang="en" sz="1300">
                <a:solidFill>
                  <a:schemeClr val="accent1"/>
                </a:solidFill>
                <a:latin typeface="Lato"/>
                <a:ea typeface="Lato"/>
                <a:cs typeface="Lato"/>
                <a:sym typeface="Lato"/>
              </a:rPr>
              <a:t> F = 17N </a:t>
            </a:r>
            <a:r>
              <a:rPr lang="en" sz="1300">
                <a:solidFill>
                  <a:schemeClr val="accent1"/>
                </a:solidFill>
                <a:latin typeface="Lato"/>
                <a:ea typeface="Lato"/>
                <a:cs typeface="Lato"/>
                <a:sym typeface="Lato"/>
              </a:rPr>
              <a:t>@Bs = 200mT)</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p:txBody>
      </p:sp>
      <p:pic>
        <p:nvPicPr>
          <p:cNvPr id="240" name="Google Shape;240;p24"/>
          <p:cNvPicPr preferRelativeResize="0"/>
          <p:nvPr/>
        </p:nvPicPr>
        <p:blipFill rotWithShape="1">
          <a:blip r:embed="rId4">
            <a:alphaModFix/>
          </a:blip>
          <a:srcRect b="555" l="1247" r="1257" t="11315"/>
          <a:stretch/>
        </p:blipFill>
        <p:spPr>
          <a:xfrm>
            <a:off x="0" y="264950"/>
            <a:ext cx="4762240" cy="2242449"/>
          </a:xfrm>
          <a:prstGeom prst="rect">
            <a:avLst/>
          </a:prstGeom>
          <a:noFill/>
          <a:ln>
            <a:noFill/>
          </a:ln>
        </p:spPr>
      </p:pic>
      <p:pic>
        <p:nvPicPr>
          <p:cNvPr id="241" name="Google Shape;241;p24"/>
          <p:cNvPicPr preferRelativeResize="0"/>
          <p:nvPr/>
        </p:nvPicPr>
        <p:blipFill rotWithShape="1">
          <a:blip r:embed="rId5">
            <a:alphaModFix/>
          </a:blip>
          <a:srcRect b="2059" l="1775" r="1212" t="1247"/>
          <a:stretch/>
        </p:blipFill>
        <p:spPr>
          <a:xfrm>
            <a:off x="5037100" y="2364100"/>
            <a:ext cx="3595476" cy="26129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2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47" name="Google Shape;247;p25"/>
          <p:cNvPicPr preferRelativeResize="0"/>
          <p:nvPr/>
        </p:nvPicPr>
        <p:blipFill>
          <a:blip r:embed="rId3">
            <a:alphaModFix/>
          </a:blip>
          <a:stretch>
            <a:fillRect/>
          </a:stretch>
        </p:blipFill>
        <p:spPr>
          <a:xfrm>
            <a:off x="147595" y="2938475"/>
            <a:ext cx="5965031" cy="2095134"/>
          </a:xfrm>
          <a:prstGeom prst="rect">
            <a:avLst/>
          </a:prstGeom>
          <a:noFill/>
          <a:ln>
            <a:noFill/>
          </a:ln>
        </p:spPr>
      </p:pic>
      <p:sp>
        <p:nvSpPr>
          <p:cNvPr id="248" name="Google Shape;248;p25"/>
          <p:cNvSpPr txBox="1"/>
          <p:nvPr/>
        </p:nvSpPr>
        <p:spPr>
          <a:xfrm>
            <a:off x="2414625" y="2403000"/>
            <a:ext cx="3089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333333"/>
                </a:solidFill>
                <a:highlight>
                  <a:srgbClr val="FFFFFF"/>
                </a:highlight>
              </a:rPr>
              <a:t>Figure taken from </a:t>
            </a:r>
            <a:r>
              <a:rPr i="1" lang="en" sz="1000">
                <a:solidFill>
                  <a:srgbClr val="333333"/>
                </a:solidFill>
                <a:highlight>
                  <a:srgbClr val="FFFFFF"/>
                </a:highlight>
              </a:rPr>
              <a:t>Y. Nagasaki et al 2018</a:t>
            </a:r>
            <a:r>
              <a:rPr lang="en" sz="1000">
                <a:solidFill>
                  <a:srgbClr val="333333"/>
                </a:solidFill>
                <a:highlight>
                  <a:srgbClr val="FFFFFF"/>
                </a:highlight>
              </a:rPr>
              <a:t> </a:t>
            </a:r>
            <a:endParaRPr sz="1000">
              <a:solidFill>
                <a:srgbClr val="333333"/>
              </a:solidFill>
              <a:highlight>
                <a:srgbClr val="FFFFFF"/>
              </a:highlight>
            </a:endParaRPr>
          </a:p>
          <a:p>
            <a:pPr indent="0" lvl="0" marL="0" rtl="0" algn="l">
              <a:spcBef>
                <a:spcPts val="0"/>
              </a:spcBef>
              <a:spcAft>
                <a:spcPts val="0"/>
              </a:spcAft>
              <a:buNone/>
            </a:pPr>
            <a:r>
              <a:rPr lang="en" sz="1000">
                <a:solidFill>
                  <a:srgbClr val="333333"/>
                </a:solidFill>
                <a:highlight>
                  <a:srgbClr val="FFFFFF"/>
                </a:highlight>
              </a:rPr>
              <a:t>Ref: </a:t>
            </a:r>
            <a:r>
              <a:rPr lang="en" sz="1000">
                <a:solidFill>
                  <a:srgbClr val="333333"/>
                </a:solidFill>
                <a:highlight>
                  <a:srgbClr val="FFFFFF"/>
                </a:highlight>
              </a:rPr>
              <a:t>10.1109/TASC.2018.2808374</a:t>
            </a:r>
            <a:endParaRPr/>
          </a:p>
        </p:txBody>
      </p:sp>
      <p:pic>
        <p:nvPicPr>
          <p:cNvPr id="249" name="Google Shape;249;p25"/>
          <p:cNvPicPr preferRelativeResize="0"/>
          <p:nvPr/>
        </p:nvPicPr>
        <p:blipFill>
          <a:blip r:embed="rId4">
            <a:alphaModFix/>
          </a:blip>
          <a:stretch>
            <a:fillRect/>
          </a:stretch>
        </p:blipFill>
        <p:spPr>
          <a:xfrm>
            <a:off x="1740675" y="0"/>
            <a:ext cx="3889300" cy="2430825"/>
          </a:xfrm>
          <a:prstGeom prst="rect">
            <a:avLst/>
          </a:prstGeom>
          <a:noFill/>
          <a:ln>
            <a:noFill/>
          </a:ln>
        </p:spPr>
      </p:pic>
      <p:pic>
        <p:nvPicPr>
          <p:cNvPr id="250" name="Google Shape;250;p25"/>
          <p:cNvPicPr preferRelativeResize="0"/>
          <p:nvPr/>
        </p:nvPicPr>
        <p:blipFill>
          <a:blip r:embed="rId5">
            <a:alphaModFix/>
          </a:blip>
          <a:stretch>
            <a:fillRect/>
          </a:stretch>
        </p:blipFill>
        <p:spPr>
          <a:xfrm rot="5400000">
            <a:off x="5757264" y="1458987"/>
            <a:ext cx="3629775" cy="1256250"/>
          </a:xfrm>
          <a:prstGeom prst="rect">
            <a:avLst/>
          </a:prstGeom>
          <a:noFill/>
          <a:ln>
            <a:noFill/>
          </a:ln>
        </p:spPr>
      </p:pic>
      <p:sp>
        <p:nvSpPr>
          <p:cNvPr id="251" name="Google Shape;251;p25"/>
          <p:cNvSpPr txBox="1"/>
          <p:nvPr/>
        </p:nvSpPr>
        <p:spPr>
          <a:xfrm>
            <a:off x="6455525" y="4051050"/>
            <a:ext cx="2430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333333"/>
                </a:solidFill>
                <a:highlight>
                  <a:srgbClr val="FFFFFF"/>
                </a:highlight>
              </a:rPr>
              <a:t>Image </a:t>
            </a:r>
            <a:r>
              <a:rPr lang="en" sz="1000">
                <a:solidFill>
                  <a:srgbClr val="333333"/>
                </a:solidFill>
                <a:highlight>
                  <a:srgbClr val="FFFFFF"/>
                </a:highlight>
              </a:rPr>
              <a:t>taken from </a:t>
            </a:r>
            <a:r>
              <a:rPr i="1" lang="en" sz="1000">
                <a:solidFill>
                  <a:srgbClr val="333333"/>
                </a:solidFill>
                <a:highlight>
                  <a:srgbClr val="FFFFFF"/>
                </a:highlight>
              </a:rPr>
              <a:t>Y. Nagasaki et al 2018</a:t>
            </a:r>
            <a:r>
              <a:rPr lang="en" sz="1000">
                <a:solidFill>
                  <a:srgbClr val="333333"/>
                </a:solidFill>
                <a:highlight>
                  <a:srgbClr val="FFFFFF"/>
                </a:highlight>
              </a:rPr>
              <a:t> </a:t>
            </a:r>
            <a:endParaRPr sz="1000">
              <a:solidFill>
                <a:srgbClr val="333333"/>
              </a:solidFill>
              <a:highlight>
                <a:srgbClr val="FFFFFF"/>
              </a:highlight>
            </a:endParaRPr>
          </a:p>
          <a:p>
            <a:pPr indent="0" lvl="0" marL="0" rtl="0" algn="l">
              <a:spcBef>
                <a:spcPts val="0"/>
              </a:spcBef>
              <a:spcAft>
                <a:spcPts val="0"/>
              </a:spcAft>
              <a:buNone/>
            </a:pPr>
            <a:r>
              <a:rPr lang="en" sz="1000">
                <a:solidFill>
                  <a:srgbClr val="333333"/>
                </a:solidFill>
                <a:highlight>
                  <a:srgbClr val="FFFFFF"/>
                </a:highlight>
              </a:rPr>
              <a:t>Ref: 10.1109/TASC.2018.2808374</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57" name="Google Shape;257;p26"/>
          <p:cNvSpPr txBox="1"/>
          <p:nvPr/>
        </p:nvSpPr>
        <p:spPr>
          <a:xfrm>
            <a:off x="503475" y="207325"/>
            <a:ext cx="2470500" cy="39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rgbClr val="040C28"/>
                </a:solidFill>
                <a:latin typeface="Lato"/>
                <a:ea typeface="Lato"/>
                <a:cs typeface="Lato"/>
                <a:sym typeface="Lato"/>
              </a:rPr>
              <a:t>Conclusions</a:t>
            </a:r>
            <a:endParaRPr sz="1700">
              <a:solidFill>
                <a:srgbClr val="040C28"/>
              </a:solidFill>
              <a:latin typeface="Lato"/>
              <a:ea typeface="Lato"/>
              <a:cs typeface="Lato"/>
              <a:sym typeface="Lato"/>
            </a:endParaRPr>
          </a:p>
        </p:txBody>
      </p:sp>
      <p:sp>
        <p:nvSpPr>
          <p:cNvPr id="258" name="Google Shape;258;p26"/>
          <p:cNvSpPr txBox="1"/>
          <p:nvPr/>
        </p:nvSpPr>
        <p:spPr>
          <a:xfrm>
            <a:off x="357900" y="794925"/>
            <a:ext cx="7758000" cy="4002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100">
                <a:solidFill>
                  <a:srgbClr val="040C28"/>
                </a:solidFill>
              </a:rPr>
              <a:t>Using COMSOL Multiphysics </a:t>
            </a:r>
            <a:r>
              <a:rPr lang="en" sz="1100">
                <a:solidFill>
                  <a:srgbClr val="040C28"/>
                </a:solidFill>
              </a:rPr>
              <a:t>thermal </a:t>
            </a:r>
            <a:r>
              <a:rPr lang="en" sz="1100">
                <a:solidFill>
                  <a:srgbClr val="040C28"/>
                </a:solidFill>
              </a:rPr>
              <a:t>simulations designed injection channel holders with sufficient cooling power and thermal properties to reach subcritical temperature for the superconducting injection channels.</a:t>
            </a:r>
            <a:endParaRPr sz="1100">
              <a:solidFill>
                <a:srgbClr val="040C28"/>
              </a:solidFill>
            </a:endParaRPr>
          </a:p>
          <a:p>
            <a:pPr indent="0" lvl="0" marL="0" rtl="0" algn="l">
              <a:lnSpc>
                <a:spcPct val="115000"/>
              </a:lnSpc>
              <a:spcBef>
                <a:spcPts val="1200"/>
              </a:spcBef>
              <a:spcAft>
                <a:spcPts val="0"/>
              </a:spcAft>
              <a:buNone/>
            </a:pPr>
            <a:r>
              <a:t/>
            </a:r>
            <a:endParaRPr sz="1100">
              <a:solidFill>
                <a:srgbClr val="040C28"/>
              </a:solidFill>
            </a:endParaRPr>
          </a:p>
          <a:p>
            <a:pPr indent="0" lvl="0" marL="0" rtl="0" algn="l">
              <a:lnSpc>
                <a:spcPct val="115000"/>
              </a:lnSpc>
              <a:spcBef>
                <a:spcPts val="1200"/>
              </a:spcBef>
              <a:spcAft>
                <a:spcPts val="0"/>
              </a:spcAft>
              <a:buNone/>
            </a:pPr>
            <a:r>
              <a:rPr lang="en" sz="1100">
                <a:solidFill>
                  <a:srgbClr val="040C28"/>
                </a:solidFill>
              </a:rPr>
              <a:t>Using COMSOL Multiphysics verified that magnetic field transversal components remain under 100 mT for the particle path along the injection channels.</a:t>
            </a:r>
            <a:endParaRPr sz="1100">
              <a:solidFill>
                <a:srgbClr val="040C28"/>
              </a:solidFill>
            </a:endParaRPr>
          </a:p>
          <a:p>
            <a:pPr indent="0" lvl="0" marL="0" rtl="0" algn="l">
              <a:lnSpc>
                <a:spcPct val="115000"/>
              </a:lnSpc>
              <a:spcBef>
                <a:spcPts val="1200"/>
              </a:spcBef>
              <a:spcAft>
                <a:spcPts val="0"/>
              </a:spcAft>
              <a:buNone/>
            </a:pPr>
            <a:r>
              <a:t/>
            </a:r>
            <a:endParaRPr sz="1100">
              <a:solidFill>
                <a:srgbClr val="040C28"/>
              </a:solidFill>
            </a:endParaRPr>
          </a:p>
          <a:p>
            <a:pPr indent="0" lvl="0" marL="0" rtl="0" algn="l">
              <a:lnSpc>
                <a:spcPct val="115000"/>
              </a:lnSpc>
              <a:spcBef>
                <a:spcPts val="1200"/>
              </a:spcBef>
              <a:spcAft>
                <a:spcPts val="0"/>
              </a:spcAft>
              <a:buNone/>
            </a:pPr>
            <a:r>
              <a:rPr lang="en" sz="1100">
                <a:solidFill>
                  <a:srgbClr val="040C28"/>
                </a:solidFill>
              </a:rPr>
              <a:t>Measured the </a:t>
            </a:r>
            <a:r>
              <a:rPr lang="en" sz="1100">
                <a:solidFill>
                  <a:srgbClr val="040C28"/>
                </a:solidFill>
              </a:rPr>
              <a:t>magnetic</a:t>
            </a:r>
            <a:r>
              <a:rPr lang="en" sz="1100">
                <a:solidFill>
                  <a:srgbClr val="040C28"/>
                </a:solidFill>
              </a:rPr>
              <a:t> field shielding and forces of BSCCO2223 and NbTi hollow tubes at 4.2K.</a:t>
            </a:r>
            <a:endParaRPr sz="1100">
              <a:solidFill>
                <a:srgbClr val="040C28"/>
              </a:solidFill>
            </a:endParaRPr>
          </a:p>
          <a:p>
            <a:pPr indent="0" lvl="0" marL="0" rtl="0" algn="l">
              <a:lnSpc>
                <a:spcPct val="115000"/>
              </a:lnSpc>
              <a:spcBef>
                <a:spcPts val="1200"/>
              </a:spcBef>
              <a:spcAft>
                <a:spcPts val="0"/>
              </a:spcAft>
              <a:buNone/>
            </a:pPr>
            <a:r>
              <a:t/>
            </a:r>
            <a:endParaRPr sz="1100">
              <a:solidFill>
                <a:srgbClr val="040C28"/>
              </a:solidFill>
            </a:endParaRPr>
          </a:p>
          <a:p>
            <a:pPr indent="0" lvl="0" marL="0" rtl="0" algn="l">
              <a:lnSpc>
                <a:spcPct val="115000"/>
              </a:lnSpc>
              <a:spcBef>
                <a:spcPts val="1200"/>
              </a:spcBef>
              <a:spcAft>
                <a:spcPts val="0"/>
              </a:spcAft>
              <a:buNone/>
            </a:pPr>
            <a:r>
              <a:rPr lang="en" sz="1100">
                <a:solidFill>
                  <a:srgbClr val="040C28"/>
                </a:solidFill>
              </a:rPr>
              <a:t>Next step is to design and investigate magnetic field shields using layered NbTi/Ti/Cu sheets, HTS tapes and combinations of different materials.</a:t>
            </a:r>
            <a:endParaRPr sz="1100">
              <a:solidFill>
                <a:srgbClr val="040C28"/>
              </a:solidFill>
            </a:endParaRPr>
          </a:p>
          <a:p>
            <a:pPr indent="0" lvl="0" marL="0" rtl="0" algn="l">
              <a:lnSpc>
                <a:spcPct val="115000"/>
              </a:lnSpc>
              <a:spcBef>
                <a:spcPts val="1200"/>
              </a:spcBef>
              <a:spcAft>
                <a:spcPts val="1200"/>
              </a:spcAft>
              <a:buNone/>
            </a:pPr>
            <a:r>
              <a:t/>
            </a:r>
            <a:endParaRPr sz="1100">
              <a:solidFill>
                <a:srgbClr val="040C28"/>
              </a:solidFill>
            </a:endParaRPr>
          </a:p>
        </p:txBody>
      </p:sp>
      <p:pic>
        <p:nvPicPr>
          <p:cNvPr id="259" name="Google Shape;259;p26"/>
          <p:cNvPicPr preferRelativeResize="0"/>
          <p:nvPr/>
        </p:nvPicPr>
        <p:blipFill>
          <a:blip r:embed="rId3">
            <a:alphaModFix/>
          </a:blip>
          <a:stretch>
            <a:fillRect/>
          </a:stretch>
        </p:blipFill>
        <p:spPr>
          <a:xfrm>
            <a:off x="5889700" y="4059375"/>
            <a:ext cx="3144300" cy="9808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65" name="Google Shape;265;p27"/>
          <p:cNvPicPr preferRelativeResize="0"/>
          <p:nvPr/>
        </p:nvPicPr>
        <p:blipFill>
          <a:blip r:embed="rId3">
            <a:alphaModFix/>
          </a:blip>
          <a:stretch>
            <a:fillRect/>
          </a:stretch>
        </p:blipFill>
        <p:spPr>
          <a:xfrm rot="-5400000">
            <a:off x="2490938" y="1217526"/>
            <a:ext cx="4710349" cy="2649574"/>
          </a:xfrm>
          <a:prstGeom prst="rect">
            <a:avLst/>
          </a:prstGeom>
          <a:noFill/>
          <a:ln>
            <a:noFill/>
          </a:ln>
        </p:spPr>
      </p:pic>
      <p:pic>
        <p:nvPicPr>
          <p:cNvPr id="266" name="Google Shape;266;p27"/>
          <p:cNvPicPr preferRelativeResize="0"/>
          <p:nvPr/>
        </p:nvPicPr>
        <p:blipFill>
          <a:blip r:embed="rId4">
            <a:alphaModFix/>
          </a:blip>
          <a:stretch>
            <a:fillRect/>
          </a:stretch>
        </p:blipFill>
        <p:spPr>
          <a:xfrm rot="-5400000">
            <a:off x="-667939" y="1219060"/>
            <a:ext cx="4704876" cy="2646501"/>
          </a:xfrm>
          <a:prstGeom prst="rect">
            <a:avLst/>
          </a:prstGeom>
          <a:noFill/>
          <a:ln>
            <a:noFill/>
          </a:ln>
        </p:spPr>
      </p:pic>
      <p:sp>
        <p:nvSpPr>
          <p:cNvPr id="267" name="Google Shape;267;p27"/>
          <p:cNvSpPr txBox="1"/>
          <p:nvPr/>
        </p:nvSpPr>
        <p:spPr>
          <a:xfrm>
            <a:off x="6438725" y="189875"/>
            <a:ext cx="2646600" cy="42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accent1"/>
                </a:solidFill>
                <a:latin typeface="Lato"/>
                <a:ea typeface="Lato"/>
                <a:cs typeface="Lato"/>
                <a:sym typeface="Lato"/>
              </a:rPr>
              <a:t>Magnetic field shielding and force measurement</a:t>
            </a:r>
            <a:endParaRPr b="1" sz="1500">
              <a:solidFill>
                <a:schemeClr val="accent1"/>
              </a:solidFill>
              <a:latin typeface="Lato"/>
              <a:ea typeface="Lato"/>
              <a:cs typeface="Lato"/>
              <a:sym typeface="Lato"/>
            </a:endParaRPr>
          </a:p>
          <a:p>
            <a:pPr indent="0" lvl="0" marL="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FS28082210068-100N force sensor</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Max load 100N</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Sensitivity 2N</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According to simulations at B = 250 mT expected             F = 46N</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Hall sensors and force sensor were calibrated at LN</a:t>
            </a:r>
            <a:endParaRPr sz="1300">
              <a:solidFill>
                <a:schemeClr val="accent1"/>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pic>
        <p:nvPicPr>
          <p:cNvPr id="272" name="Google Shape;272;p28"/>
          <p:cNvPicPr preferRelativeResize="0"/>
          <p:nvPr/>
        </p:nvPicPr>
        <p:blipFill>
          <a:blip r:embed="rId3">
            <a:alphaModFix/>
          </a:blip>
          <a:stretch>
            <a:fillRect/>
          </a:stretch>
        </p:blipFill>
        <p:spPr>
          <a:xfrm>
            <a:off x="235525" y="158875"/>
            <a:ext cx="4453849" cy="2815000"/>
          </a:xfrm>
          <a:prstGeom prst="rect">
            <a:avLst/>
          </a:prstGeom>
          <a:noFill/>
          <a:ln>
            <a:noFill/>
          </a:ln>
        </p:spPr>
      </p:pic>
      <p:sp>
        <p:nvSpPr>
          <p:cNvPr id="273" name="Google Shape;273;p28"/>
          <p:cNvSpPr txBox="1"/>
          <p:nvPr/>
        </p:nvSpPr>
        <p:spPr>
          <a:xfrm>
            <a:off x="2421650" y="576300"/>
            <a:ext cx="1632300" cy="42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T = 9.1K, dT &lt; 0.1K</a:t>
            </a:r>
            <a:endParaRPr sz="1300">
              <a:solidFill>
                <a:schemeClr val="accent1"/>
              </a:solidFill>
              <a:latin typeface="Lato"/>
              <a:ea typeface="Lato"/>
              <a:cs typeface="Lato"/>
              <a:sym typeface="Lato"/>
            </a:endParaRPr>
          </a:p>
        </p:txBody>
      </p:sp>
      <p:sp>
        <p:nvSpPr>
          <p:cNvPr id="274" name="Google Shape;274;p28"/>
          <p:cNvSpPr txBox="1"/>
          <p:nvPr/>
        </p:nvSpPr>
        <p:spPr>
          <a:xfrm>
            <a:off x="1775300" y="158875"/>
            <a:ext cx="2470500" cy="39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NbTi sc tubes + PEEK cylinder</a:t>
            </a:r>
            <a:endParaRPr sz="1300">
              <a:solidFill>
                <a:schemeClr val="accent1"/>
              </a:solidFill>
              <a:latin typeface="Lato"/>
              <a:ea typeface="Lato"/>
              <a:cs typeface="Lato"/>
              <a:sym typeface="Lato"/>
            </a:endParaRPr>
          </a:p>
        </p:txBody>
      </p:sp>
      <p:pic>
        <p:nvPicPr>
          <p:cNvPr id="275" name="Google Shape;275;p28"/>
          <p:cNvPicPr preferRelativeResize="0"/>
          <p:nvPr/>
        </p:nvPicPr>
        <p:blipFill>
          <a:blip r:embed="rId4">
            <a:alphaModFix/>
          </a:blip>
          <a:stretch>
            <a:fillRect/>
          </a:stretch>
        </p:blipFill>
        <p:spPr>
          <a:xfrm>
            <a:off x="4732225" y="359863"/>
            <a:ext cx="4411775" cy="2511562"/>
          </a:xfrm>
          <a:prstGeom prst="rect">
            <a:avLst/>
          </a:prstGeom>
          <a:noFill/>
          <a:ln>
            <a:noFill/>
          </a:ln>
        </p:spPr>
      </p:pic>
      <p:sp>
        <p:nvSpPr>
          <p:cNvPr id="276" name="Google Shape;276;p28"/>
          <p:cNvSpPr txBox="1"/>
          <p:nvPr/>
        </p:nvSpPr>
        <p:spPr>
          <a:xfrm>
            <a:off x="4732225" y="135975"/>
            <a:ext cx="3068400" cy="39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BSCCO2223 </a:t>
            </a:r>
            <a:r>
              <a:rPr lang="en" sz="1300">
                <a:solidFill>
                  <a:schemeClr val="accent1"/>
                </a:solidFill>
                <a:latin typeface="Lato"/>
                <a:ea typeface="Lato"/>
                <a:cs typeface="Lato"/>
                <a:sym typeface="Lato"/>
              </a:rPr>
              <a:t>sc tubes + PEEK cylinder</a:t>
            </a:r>
            <a:endParaRPr sz="1300">
              <a:solidFill>
                <a:schemeClr val="accent1"/>
              </a:solidFill>
              <a:latin typeface="Lato"/>
              <a:ea typeface="Lato"/>
              <a:cs typeface="Lato"/>
              <a:sym typeface="Lato"/>
            </a:endParaRPr>
          </a:p>
        </p:txBody>
      </p:sp>
      <p:sp>
        <p:nvSpPr>
          <p:cNvPr id="277" name="Google Shape;277;p28"/>
          <p:cNvSpPr txBox="1"/>
          <p:nvPr/>
        </p:nvSpPr>
        <p:spPr>
          <a:xfrm>
            <a:off x="4841775" y="576300"/>
            <a:ext cx="1632300" cy="42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T = 9.5K, dT &lt; 0.2K</a:t>
            </a:r>
            <a:endParaRPr sz="1300">
              <a:solidFill>
                <a:schemeClr val="accent1"/>
              </a:solidFill>
              <a:latin typeface="Lato"/>
              <a:ea typeface="Lato"/>
              <a:cs typeface="Lato"/>
              <a:sym typeface="Lato"/>
            </a:endParaRPr>
          </a:p>
        </p:txBody>
      </p:sp>
      <p:sp>
        <p:nvSpPr>
          <p:cNvPr id="278" name="Google Shape;278;p28"/>
          <p:cNvSpPr txBox="1"/>
          <p:nvPr/>
        </p:nvSpPr>
        <p:spPr>
          <a:xfrm>
            <a:off x="319100" y="2973875"/>
            <a:ext cx="4286700" cy="1167300"/>
          </a:xfrm>
          <a:prstGeom prst="rect">
            <a:avLst/>
          </a:prstGeom>
          <a:noFill/>
          <a:ln>
            <a:noFill/>
          </a:ln>
        </p:spPr>
        <p:txBody>
          <a:bodyPr anchorCtr="0" anchor="t" bIns="91425" lIns="91425" spcFirstLastPara="1" rIns="91425" wrap="square" tIns="91425">
            <a:normAutofit/>
          </a:bodyPr>
          <a:lstStyle/>
          <a:p>
            <a:pPr indent="0" lvl="0" marL="0" rtl="0" algn="l">
              <a:lnSpc>
                <a:spcPct val="150000"/>
              </a:lnSpc>
              <a:spcBef>
                <a:spcPts val="600"/>
              </a:spcBef>
              <a:spcAft>
                <a:spcPts val="600"/>
              </a:spcAft>
              <a:buNone/>
            </a:pPr>
            <a:r>
              <a:rPr i="1" lang="en" sz="1020"/>
              <a:t>Thermal simulation of the superconducting injection tubes. We </a:t>
            </a:r>
            <a:r>
              <a:rPr i="1" lang="en" sz="1020"/>
              <a:t>assumed</a:t>
            </a:r>
            <a:r>
              <a:rPr i="1" lang="en" sz="1020"/>
              <a:t> 8W cooling power and used PEEK cylinder in the sc tube holder with Nb-47Ti tubes. We assumed an isotropic thermal </a:t>
            </a:r>
            <a:r>
              <a:rPr i="1" lang="en" sz="1020"/>
              <a:t>conductivity of k = 25 W/(m K) at 10K.</a:t>
            </a:r>
            <a:endParaRPr i="1" sz="1020">
              <a:solidFill>
                <a:srgbClr val="000000"/>
              </a:solidFill>
            </a:endParaRPr>
          </a:p>
        </p:txBody>
      </p:sp>
      <p:sp>
        <p:nvSpPr>
          <p:cNvPr id="279" name="Google Shape;279;p28"/>
          <p:cNvSpPr txBox="1"/>
          <p:nvPr/>
        </p:nvSpPr>
        <p:spPr>
          <a:xfrm>
            <a:off x="4841775" y="3016725"/>
            <a:ext cx="4087200" cy="1167300"/>
          </a:xfrm>
          <a:prstGeom prst="rect">
            <a:avLst/>
          </a:prstGeom>
          <a:noFill/>
          <a:ln>
            <a:noFill/>
          </a:ln>
        </p:spPr>
        <p:txBody>
          <a:bodyPr anchorCtr="0" anchor="t" bIns="91425" lIns="91425" spcFirstLastPara="1" rIns="91425" wrap="square" tIns="91425">
            <a:normAutofit/>
          </a:bodyPr>
          <a:lstStyle/>
          <a:p>
            <a:pPr indent="0" lvl="0" marL="0" rtl="0" algn="l">
              <a:lnSpc>
                <a:spcPct val="150000"/>
              </a:lnSpc>
              <a:spcBef>
                <a:spcPts val="600"/>
              </a:spcBef>
              <a:spcAft>
                <a:spcPts val="600"/>
              </a:spcAft>
              <a:buNone/>
            </a:pPr>
            <a:r>
              <a:rPr i="1" lang="en" sz="1020"/>
              <a:t>Thermal simulation of the superconducting injection tubes. We assumed 8W cooling power and used PEEK cylinder in the sc tube holder with BSCCO2223 tubes. Thermal conductivity is anisotropic k = {4,4,10} W/(m K) at 10K.</a:t>
            </a:r>
            <a:endParaRPr i="1" sz="1020">
              <a:solidFill>
                <a:srgbClr val="000000"/>
              </a:solidFill>
            </a:endParaRPr>
          </a:p>
        </p:txBody>
      </p:sp>
      <p:sp>
        <p:nvSpPr>
          <p:cNvPr id="280" name="Google Shape;280;p2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pic>
        <p:nvPicPr>
          <p:cNvPr id="285" name="Google Shape;285;p29"/>
          <p:cNvPicPr preferRelativeResize="0"/>
          <p:nvPr/>
        </p:nvPicPr>
        <p:blipFill>
          <a:blip r:embed="rId3">
            <a:alphaModFix/>
          </a:blip>
          <a:stretch>
            <a:fillRect/>
          </a:stretch>
        </p:blipFill>
        <p:spPr>
          <a:xfrm>
            <a:off x="-186225" y="0"/>
            <a:ext cx="5335800" cy="2252450"/>
          </a:xfrm>
          <a:prstGeom prst="rect">
            <a:avLst/>
          </a:prstGeom>
          <a:noFill/>
          <a:ln>
            <a:noFill/>
          </a:ln>
        </p:spPr>
      </p:pic>
      <p:sp>
        <p:nvSpPr>
          <p:cNvPr id="286" name="Google Shape;286;p29"/>
          <p:cNvSpPr txBox="1"/>
          <p:nvPr/>
        </p:nvSpPr>
        <p:spPr>
          <a:xfrm>
            <a:off x="6830075" y="2252450"/>
            <a:ext cx="1533900" cy="56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L = 0.342m</a:t>
            </a:r>
            <a:endParaRPr sz="1300">
              <a:solidFill>
                <a:schemeClr val="accent1"/>
              </a:solidFill>
              <a:latin typeface="Lato"/>
              <a:ea typeface="Lato"/>
              <a:cs typeface="Lato"/>
              <a:sym typeface="Lato"/>
            </a:endParaRPr>
          </a:p>
          <a:p>
            <a:pPr indent="0" lvl="0" marL="0" rtl="0" algn="l">
              <a:spcBef>
                <a:spcPts val="0"/>
              </a:spcBef>
              <a:spcAft>
                <a:spcPts val="0"/>
              </a:spcAft>
              <a:buNone/>
            </a:pPr>
            <a:r>
              <a:rPr lang="en" sz="1300">
                <a:solidFill>
                  <a:schemeClr val="accent1"/>
                </a:solidFill>
                <a:latin typeface="Lato"/>
                <a:ea typeface="Lato"/>
                <a:cs typeface="Lato"/>
                <a:sym typeface="Lato"/>
              </a:rPr>
              <a:t>Din = 15 mm</a:t>
            </a:r>
            <a:endParaRPr sz="1300">
              <a:solidFill>
                <a:schemeClr val="accent1"/>
              </a:solidFill>
              <a:latin typeface="Lato"/>
              <a:ea typeface="Lato"/>
              <a:cs typeface="Lato"/>
              <a:sym typeface="Lato"/>
            </a:endParaRPr>
          </a:p>
        </p:txBody>
      </p:sp>
      <p:pic>
        <p:nvPicPr>
          <p:cNvPr id="287" name="Google Shape;287;p29"/>
          <p:cNvPicPr preferRelativeResize="0"/>
          <p:nvPr/>
        </p:nvPicPr>
        <p:blipFill>
          <a:blip r:embed="rId4">
            <a:alphaModFix/>
          </a:blip>
          <a:stretch>
            <a:fillRect/>
          </a:stretch>
        </p:blipFill>
        <p:spPr>
          <a:xfrm>
            <a:off x="157375" y="2603037"/>
            <a:ext cx="3806473" cy="2369950"/>
          </a:xfrm>
          <a:prstGeom prst="rect">
            <a:avLst/>
          </a:prstGeom>
          <a:noFill/>
          <a:ln>
            <a:noFill/>
          </a:ln>
        </p:spPr>
      </p:pic>
      <p:pic>
        <p:nvPicPr>
          <p:cNvPr id="288" name="Google Shape;288;p29"/>
          <p:cNvPicPr preferRelativeResize="0"/>
          <p:nvPr/>
        </p:nvPicPr>
        <p:blipFill>
          <a:blip r:embed="rId5">
            <a:alphaModFix/>
          </a:blip>
          <a:stretch>
            <a:fillRect/>
          </a:stretch>
        </p:blipFill>
        <p:spPr>
          <a:xfrm>
            <a:off x="4304900" y="406188"/>
            <a:ext cx="4690675" cy="2670327"/>
          </a:xfrm>
          <a:prstGeom prst="rect">
            <a:avLst/>
          </a:prstGeom>
          <a:noFill/>
          <a:ln>
            <a:noFill/>
          </a:ln>
        </p:spPr>
      </p:pic>
      <p:sp>
        <p:nvSpPr>
          <p:cNvPr id="289" name="Google Shape;289;p29"/>
          <p:cNvSpPr txBox="1"/>
          <p:nvPr/>
        </p:nvSpPr>
        <p:spPr>
          <a:xfrm>
            <a:off x="4655300" y="3383325"/>
            <a:ext cx="4286700" cy="1167300"/>
          </a:xfrm>
          <a:prstGeom prst="rect">
            <a:avLst/>
          </a:prstGeom>
          <a:noFill/>
          <a:ln>
            <a:noFill/>
          </a:ln>
        </p:spPr>
        <p:txBody>
          <a:bodyPr anchorCtr="0" anchor="t" bIns="91425" lIns="91425" spcFirstLastPara="1" rIns="91425" wrap="square" tIns="91425">
            <a:normAutofit/>
          </a:bodyPr>
          <a:lstStyle/>
          <a:p>
            <a:pPr indent="0" lvl="0" marL="0" rtl="0" algn="l">
              <a:lnSpc>
                <a:spcPct val="150000"/>
              </a:lnSpc>
              <a:spcBef>
                <a:spcPts val="600"/>
              </a:spcBef>
              <a:spcAft>
                <a:spcPts val="600"/>
              </a:spcAft>
              <a:buNone/>
            </a:pPr>
            <a:r>
              <a:rPr i="1" lang="en" sz="1020">
                <a:solidFill>
                  <a:srgbClr val="000000"/>
                </a:solidFill>
              </a:rPr>
              <a:t>Simulated superconducting tubes. The colormap shows the </a:t>
            </a:r>
            <a:r>
              <a:rPr lang="en" sz="1020">
                <a:solidFill>
                  <a:srgbClr val="000000"/>
                </a:solidFill>
              </a:rPr>
              <a:t>J/J_C </a:t>
            </a:r>
            <a:r>
              <a:rPr i="1" lang="en" sz="1020">
                <a:solidFill>
                  <a:srgbClr val="000000"/>
                </a:solidFill>
              </a:rPr>
              <a:t>, which is the ratio of current density and critical current density at T = 4.2K and B = 3T. The vector maps shows the flow of induced current in the superconductor.</a:t>
            </a:r>
            <a:endParaRPr i="1" sz="1020">
              <a:solidFill>
                <a:srgbClr val="000000"/>
              </a:solidFill>
            </a:endParaRPr>
          </a:p>
        </p:txBody>
      </p:sp>
      <p:sp>
        <p:nvSpPr>
          <p:cNvPr id="290" name="Google Shape;290;p2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91" name="Google Shape;291;p29"/>
          <p:cNvPicPr preferRelativeResize="0"/>
          <p:nvPr/>
        </p:nvPicPr>
        <p:blipFill>
          <a:blip r:embed="rId6">
            <a:alphaModFix/>
          </a:blip>
          <a:stretch>
            <a:fillRect/>
          </a:stretch>
        </p:blipFill>
        <p:spPr>
          <a:xfrm>
            <a:off x="3879475" y="329525"/>
            <a:ext cx="3108399" cy="17695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30"/>
          <p:cNvSpPr txBox="1"/>
          <p:nvPr/>
        </p:nvSpPr>
        <p:spPr>
          <a:xfrm>
            <a:off x="311700" y="137025"/>
            <a:ext cx="8520600" cy="623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b="1" lang="en" sz="1250">
                <a:solidFill>
                  <a:srgbClr val="040C28"/>
                </a:solidFill>
                <a:highlight>
                  <a:srgbClr val="FFFFFF"/>
                </a:highlight>
              </a:rPr>
              <a:t>✓  </a:t>
            </a:r>
            <a:r>
              <a:rPr b="1" lang="en" sz="1720">
                <a:solidFill>
                  <a:srgbClr val="7F7F7F"/>
                </a:solidFill>
                <a:latin typeface="Source Sans Pro"/>
                <a:ea typeface="Source Sans Pro"/>
                <a:cs typeface="Source Sans Pro"/>
                <a:sym typeface="Source Sans Pro"/>
              </a:rPr>
              <a:t>Calibrated Hall sensors  + </a:t>
            </a:r>
            <a:r>
              <a:rPr b="1" lang="en" sz="1450">
                <a:solidFill>
                  <a:srgbClr val="040C28"/>
                </a:solidFill>
                <a:highlight>
                  <a:srgbClr val="FFFFFF"/>
                </a:highlight>
              </a:rPr>
              <a:t>✓  </a:t>
            </a:r>
            <a:r>
              <a:rPr b="1" lang="en" sz="1720">
                <a:solidFill>
                  <a:srgbClr val="7F7F7F"/>
                </a:solidFill>
                <a:latin typeface="Source Sans Pro"/>
                <a:ea typeface="Source Sans Pro"/>
                <a:cs typeface="Source Sans Pro"/>
                <a:sym typeface="Source Sans Pro"/>
              </a:rPr>
              <a:t>Force and magnetic field shielding measurement design</a:t>
            </a:r>
            <a:endParaRPr b="1" sz="2800">
              <a:solidFill>
                <a:srgbClr val="000000"/>
              </a:solidFill>
              <a:latin typeface="Raleway"/>
              <a:ea typeface="Raleway"/>
              <a:cs typeface="Raleway"/>
              <a:sym typeface="Raleway"/>
            </a:endParaRPr>
          </a:p>
        </p:txBody>
      </p:sp>
      <p:pic>
        <p:nvPicPr>
          <p:cNvPr id="297" name="Google Shape;297;p30"/>
          <p:cNvPicPr preferRelativeResize="0"/>
          <p:nvPr/>
        </p:nvPicPr>
        <p:blipFill>
          <a:blip r:embed="rId3">
            <a:alphaModFix/>
          </a:blip>
          <a:stretch>
            <a:fillRect/>
          </a:stretch>
        </p:blipFill>
        <p:spPr>
          <a:xfrm>
            <a:off x="157700" y="760425"/>
            <a:ext cx="2256705" cy="4011899"/>
          </a:xfrm>
          <a:prstGeom prst="rect">
            <a:avLst/>
          </a:prstGeom>
          <a:noFill/>
          <a:ln>
            <a:noFill/>
          </a:ln>
        </p:spPr>
      </p:pic>
      <p:pic>
        <p:nvPicPr>
          <p:cNvPr id="298" name="Google Shape;298;p30"/>
          <p:cNvPicPr preferRelativeResize="0"/>
          <p:nvPr/>
        </p:nvPicPr>
        <p:blipFill>
          <a:blip r:embed="rId4">
            <a:alphaModFix/>
          </a:blip>
          <a:stretch>
            <a:fillRect/>
          </a:stretch>
        </p:blipFill>
        <p:spPr>
          <a:xfrm>
            <a:off x="2932550" y="1033096"/>
            <a:ext cx="5053950" cy="3466554"/>
          </a:xfrm>
          <a:prstGeom prst="rect">
            <a:avLst/>
          </a:prstGeom>
          <a:noFill/>
          <a:ln>
            <a:noFill/>
          </a:ln>
        </p:spPr>
      </p:pic>
      <p:sp>
        <p:nvSpPr>
          <p:cNvPr id="299" name="Google Shape;299;p3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1"/>
          <p:cNvSpPr txBox="1"/>
          <p:nvPr>
            <p:ph idx="4294967295" type="body"/>
          </p:nvPr>
        </p:nvSpPr>
        <p:spPr>
          <a:xfrm>
            <a:off x="5440200" y="163875"/>
            <a:ext cx="3703800" cy="21684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sz="1100"/>
              <a:t>The main coil:</a:t>
            </a:r>
            <a:endParaRPr sz="1100"/>
          </a:p>
          <a:p>
            <a:pPr indent="-298450" lvl="1" marL="914400" rtl="0" algn="l">
              <a:spcBef>
                <a:spcPts val="0"/>
              </a:spcBef>
              <a:spcAft>
                <a:spcPts val="0"/>
              </a:spcAft>
              <a:buSzPts val="1100"/>
              <a:buChar char="○"/>
            </a:pPr>
            <a:r>
              <a:rPr lang="en"/>
              <a:t>L =  825.5 mm length</a:t>
            </a:r>
            <a:endParaRPr/>
          </a:p>
          <a:p>
            <a:pPr indent="-298450" lvl="1" marL="914400" rtl="0" algn="l">
              <a:lnSpc>
                <a:spcPct val="200000"/>
              </a:lnSpc>
              <a:spcBef>
                <a:spcPts val="0"/>
              </a:spcBef>
              <a:spcAft>
                <a:spcPts val="0"/>
              </a:spcAft>
              <a:buSzPts val="1100"/>
              <a:buChar char="○"/>
            </a:pPr>
            <a:r>
              <a:rPr lang="en"/>
              <a:t>D = 256.0 mm with 10 mm thickness</a:t>
            </a:r>
            <a:endParaRPr/>
          </a:p>
          <a:p>
            <a:pPr indent="-298450" lvl="0" marL="457200" rtl="0" algn="l">
              <a:spcBef>
                <a:spcPts val="0"/>
              </a:spcBef>
              <a:spcAft>
                <a:spcPts val="0"/>
              </a:spcAft>
              <a:buSzPts val="1100"/>
              <a:buChar char="●"/>
            </a:pPr>
            <a:r>
              <a:rPr lang="en" sz="1100"/>
              <a:t>The shim coil D =  298.8 mm with 10 mm thickness</a:t>
            </a:r>
            <a:endParaRPr sz="1100"/>
          </a:p>
          <a:p>
            <a:pPr indent="-298450" lvl="1" marL="914400" rtl="0" algn="l">
              <a:spcBef>
                <a:spcPts val="0"/>
              </a:spcBef>
              <a:spcAft>
                <a:spcPts val="0"/>
              </a:spcAft>
              <a:buSzPts val="1100"/>
              <a:buChar char="○"/>
            </a:pPr>
            <a:r>
              <a:rPr lang="en"/>
              <a:t>L = 121.6 mm</a:t>
            </a:r>
            <a:endParaRPr/>
          </a:p>
          <a:p>
            <a:pPr indent="-298450" lvl="1" marL="914400" rtl="0" algn="l">
              <a:lnSpc>
                <a:spcPct val="200000"/>
              </a:lnSpc>
              <a:spcBef>
                <a:spcPts val="0"/>
              </a:spcBef>
              <a:spcAft>
                <a:spcPts val="0"/>
              </a:spcAft>
              <a:buSzPts val="1100"/>
              <a:buChar char="○"/>
            </a:pPr>
            <a:r>
              <a:rPr lang="en"/>
              <a:t>D = 256.0 mm with 10 mm thickness</a:t>
            </a:r>
            <a:endParaRPr/>
          </a:p>
          <a:p>
            <a:pPr indent="-298450" lvl="0" marL="457200" rtl="0" algn="l">
              <a:spcBef>
                <a:spcPts val="0"/>
              </a:spcBef>
              <a:spcAft>
                <a:spcPts val="0"/>
              </a:spcAft>
              <a:buSzPts val="1100"/>
              <a:buChar char="●"/>
            </a:pPr>
            <a:r>
              <a:rPr lang="en" sz="1100"/>
              <a:t>We use Niobium-Titanium superconducting tube</a:t>
            </a:r>
            <a:endParaRPr sz="1100"/>
          </a:p>
          <a:p>
            <a:pPr indent="-298450" lvl="1" marL="914400" rtl="0" algn="l">
              <a:spcBef>
                <a:spcPts val="0"/>
              </a:spcBef>
              <a:spcAft>
                <a:spcPts val="0"/>
              </a:spcAft>
              <a:buSzPts val="1100"/>
              <a:buChar char="○"/>
            </a:pPr>
            <a:r>
              <a:rPr lang="en"/>
              <a:t>L = 125mm</a:t>
            </a:r>
            <a:endParaRPr/>
          </a:p>
          <a:p>
            <a:pPr indent="-298450" lvl="1" marL="914400" rtl="0" algn="l">
              <a:lnSpc>
                <a:spcPct val="200000"/>
              </a:lnSpc>
              <a:spcBef>
                <a:spcPts val="0"/>
              </a:spcBef>
              <a:spcAft>
                <a:spcPts val="0"/>
              </a:spcAft>
              <a:buSzPts val="1100"/>
              <a:buChar char="○"/>
            </a:pPr>
            <a:r>
              <a:rPr lang="en"/>
              <a:t>D = 16.5mm with 1mm thickness</a:t>
            </a:r>
            <a:endParaRPr i="1" sz="1100"/>
          </a:p>
          <a:p>
            <a:pPr indent="0" lvl="0" marL="0" rtl="0" algn="l">
              <a:lnSpc>
                <a:spcPct val="200000"/>
              </a:lnSpc>
              <a:spcBef>
                <a:spcPts val="1200"/>
              </a:spcBef>
              <a:spcAft>
                <a:spcPts val="1200"/>
              </a:spcAft>
              <a:buNone/>
            </a:pPr>
            <a:r>
              <a:t/>
            </a:r>
            <a:endParaRPr sz="1100"/>
          </a:p>
        </p:txBody>
      </p:sp>
      <p:pic>
        <p:nvPicPr>
          <p:cNvPr id="305" name="Google Shape;305;p31"/>
          <p:cNvPicPr preferRelativeResize="0"/>
          <p:nvPr/>
        </p:nvPicPr>
        <p:blipFill>
          <a:blip r:embed="rId3">
            <a:alphaModFix/>
          </a:blip>
          <a:stretch>
            <a:fillRect/>
          </a:stretch>
        </p:blipFill>
        <p:spPr>
          <a:xfrm>
            <a:off x="82125" y="0"/>
            <a:ext cx="5399175" cy="2933111"/>
          </a:xfrm>
          <a:prstGeom prst="rect">
            <a:avLst/>
          </a:prstGeom>
          <a:noFill/>
          <a:ln>
            <a:noFill/>
          </a:ln>
        </p:spPr>
      </p:pic>
      <p:pic>
        <p:nvPicPr>
          <p:cNvPr id="306" name="Google Shape;306;p31"/>
          <p:cNvPicPr preferRelativeResize="0"/>
          <p:nvPr/>
        </p:nvPicPr>
        <p:blipFill>
          <a:blip r:embed="rId4">
            <a:alphaModFix/>
          </a:blip>
          <a:stretch>
            <a:fillRect/>
          </a:stretch>
        </p:blipFill>
        <p:spPr>
          <a:xfrm>
            <a:off x="23475" y="3247200"/>
            <a:ext cx="2683974" cy="1671050"/>
          </a:xfrm>
          <a:prstGeom prst="rect">
            <a:avLst/>
          </a:prstGeom>
          <a:noFill/>
          <a:ln>
            <a:noFill/>
          </a:ln>
        </p:spPr>
      </p:pic>
      <p:pic>
        <p:nvPicPr>
          <p:cNvPr id="307" name="Google Shape;307;p31"/>
          <p:cNvPicPr preferRelativeResize="0"/>
          <p:nvPr/>
        </p:nvPicPr>
        <p:blipFill>
          <a:blip r:embed="rId5">
            <a:alphaModFix/>
          </a:blip>
          <a:stretch>
            <a:fillRect/>
          </a:stretch>
        </p:blipFill>
        <p:spPr>
          <a:xfrm>
            <a:off x="2707450" y="3158924"/>
            <a:ext cx="2773851" cy="1759327"/>
          </a:xfrm>
          <a:prstGeom prst="rect">
            <a:avLst/>
          </a:prstGeom>
          <a:noFill/>
          <a:ln>
            <a:noFill/>
          </a:ln>
        </p:spPr>
      </p:pic>
      <p:sp>
        <p:nvSpPr>
          <p:cNvPr id="308" name="Google Shape;308;p31"/>
          <p:cNvSpPr txBox="1"/>
          <p:nvPr/>
        </p:nvSpPr>
        <p:spPr>
          <a:xfrm>
            <a:off x="5467500" y="2830200"/>
            <a:ext cx="3649200" cy="1714500"/>
          </a:xfrm>
          <a:prstGeom prst="rect">
            <a:avLst/>
          </a:prstGeom>
          <a:noFill/>
          <a:ln>
            <a:noFill/>
          </a:ln>
        </p:spPr>
        <p:txBody>
          <a:bodyPr anchorCtr="0" anchor="t" bIns="91425" lIns="91425" spcFirstLastPara="1" rIns="91425" wrap="square" tIns="91425">
            <a:noAutofit/>
          </a:bodyPr>
          <a:lstStyle/>
          <a:p>
            <a:pPr indent="-298450" lvl="0" marL="457200" rtl="0" algn="l">
              <a:lnSpc>
                <a:spcPct val="200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Used A-H field formulation for the EM model</a:t>
            </a:r>
            <a:endParaRPr sz="1100">
              <a:solidFill>
                <a:schemeClr val="accent1"/>
              </a:solidFill>
              <a:latin typeface="Lato"/>
              <a:ea typeface="Lato"/>
              <a:cs typeface="Lato"/>
              <a:sym typeface="Lato"/>
            </a:endParaRPr>
          </a:p>
          <a:p>
            <a:pPr indent="-298450" lvl="0" marL="457200" rtl="0" algn="l">
              <a:lnSpc>
                <a:spcPct val="200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EM model is fully coupled to thermal model</a:t>
            </a:r>
            <a:endParaRPr sz="1100">
              <a:solidFill>
                <a:schemeClr val="accent1"/>
              </a:solidFill>
              <a:latin typeface="Lato"/>
              <a:ea typeface="Lato"/>
              <a:cs typeface="Lato"/>
              <a:sym typeface="Lato"/>
            </a:endParaRPr>
          </a:p>
          <a:p>
            <a:pPr indent="-298450" lvl="0" marL="457200" rtl="0" algn="l">
              <a:lnSpc>
                <a:spcPct val="200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The properties of the superconducting materials are described by </a:t>
            </a:r>
            <a:r>
              <a:rPr b="1" i="1" lang="en" sz="1100">
                <a:solidFill>
                  <a:schemeClr val="accent1"/>
                </a:solidFill>
                <a:latin typeface="Lato"/>
                <a:ea typeface="Lato"/>
                <a:cs typeface="Lato"/>
                <a:sym typeface="Lato"/>
              </a:rPr>
              <a:t>Jc(T, B)</a:t>
            </a:r>
            <a:endParaRPr sz="1100">
              <a:solidFill>
                <a:schemeClr val="accent1"/>
              </a:solidFill>
              <a:latin typeface="Lato"/>
              <a:ea typeface="Lato"/>
              <a:cs typeface="Lato"/>
              <a:sym typeface="Lato"/>
            </a:endParaRPr>
          </a:p>
          <a:p>
            <a:pPr indent="-298450" lvl="0" marL="457200" rtl="0" algn="l">
              <a:lnSpc>
                <a:spcPct val="200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Simulation run time is 27-42 minutes on </a:t>
            </a:r>
            <a:r>
              <a:rPr i="1" lang="en" sz="1100">
                <a:solidFill>
                  <a:schemeClr val="accent1"/>
                </a:solidFill>
                <a:latin typeface="Lato"/>
                <a:ea typeface="Lato"/>
                <a:cs typeface="Lato"/>
                <a:sym typeface="Lato"/>
              </a:rPr>
              <a:t>3.4 GHz Quad-Core Intel Core i5</a:t>
            </a:r>
            <a:endParaRPr sz="1300">
              <a:solidFill>
                <a:schemeClr val="accent1"/>
              </a:solidFill>
              <a:latin typeface="Lato"/>
              <a:ea typeface="Lato"/>
              <a:cs typeface="Lato"/>
              <a:sym typeface="Lato"/>
            </a:endParaRPr>
          </a:p>
        </p:txBody>
      </p:sp>
      <p:sp>
        <p:nvSpPr>
          <p:cNvPr id="309" name="Google Shape;309;p3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2"/>
          <p:cNvSpPr txBox="1"/>
          <p:nvPr>
            <p:ph idx="4294967295" type="body"/>
          </p:nvPr>
        </p:nvSpPr>
        <p:spPr>
          <a:xfrm>
            <a:off x="0" y="0"/>
            <a:ext cx="4805100" cy="2284200"/>
          </a:xfrm>
          <a:prstGeom prst="rect">
            <a:avLst/>
          </a:prstGeom>
        </p:spPr>
        <p:txBody>
          <a:bodyPr anchorCtr="0" anchor="t" bIns="91425" lIns="91425" spcFirstLastPara="1" rIns="91425" wrap="square" tIns="91425">
            <a:noAutofit/>
          </a:bodyPr>
          <a:lstStyle/>
          <a:p>
            <a:pPr indent="0" lvl="0" marL="457200" rtl="0" algn="ctr">
              <a:lnSpc>
                <a:spcPct val="200000"/>
              </a:lnSpc>
              <a:spcBef>
                <a:spcPts val="0"/>
              </a:spcBef>
              <a:spcAft>
                <a:spcPts val="0"/>
              </a:spcAft>
              <a:buNone/>
            </a:pPr>
            <a:r>
              <a:rPr b="1" lang="en" sz="1200"/>
              <a:t>Magnetic field screening in superconducting NbTi tubes</a:t>
            </a:r>
            <a:endParaRPr b="1" sz="1200"/>
          </a:p>
          <a:p>
            <a:pPr indent="-298450" lvl="0" marL="457200" rtl="0" algn="l">
              <a:lnSpc>
                <a:spcPct val="200000"/>
              </a:lnSpc>
              <a:spcBef>
                <a:spcPts val="1200"/>
              </a:spcBef>
              <a:spcAft>
                <a:spcPts val="0"/>
              </a:spcAft>
              <a:buSzPts val="1100"/>
              <a:buChar char="●"/>
            </a:pPr>
            <a:r>
              <a:rPr lang="en" sz="1100"/>
              <a:t>We require magnetic field in transversal direction B &lt; 100mT</a:t>
            </a:r>
            <a:endParaRPr sz="1100"/>
          </a:p>
          <a:p>
            <a:pPr indent="-298450" lvl="0" marL="457200" rtl="0" algn="l">
              <a:lnSpc>
                <a:spcPct val="200000"/>
              </a:lnSpc>
              <a:spcBef>
                <a:spcPts val="0"/>
              </a:spcBef>
              <a:spcAft>
                <a:spcPts val="0"/>
              </a:spcAft>
              <a:buSzPts val="1100"/>
              <a:buChar char="●"/>
            </a:pPr>
            <a:r>
              <a:rPr lang="en" sz="1100"/>
              <a:t>B field along the axis of the sc tube can remain higher</a:t>
            </a:r>
            <a:endParaRPr sz="1100"/>
          </a:p>
          <a:p>
            <a:pPr indent="-298450" lvl="0" marL="457200" rtl="0" algn="l">
              <a:lnSpc>
                <a:spcPct val="200000"/>
              </a:lnSpc>
              <a:spcBef>
                <a:spcPts val="0"/>
              </a:spcBef>
              <a:spcAft>
                <a:spcPts val="0"/>
              </a:spcAft>
              <a:buSzPts val="1100"/>
              <a:buChar char="●"/>
            </a:pPr>
            <a:r>
              <a:rPr lang="en" sz="1100"/>
              <a:t>Color scheme illustrates the ratio of the critical current density and local current density the J/Jc</a:t>
            </a:r>
            <a:endParaRPr sz="1100"/>
          </a:p>
          <a:p>
            <a:pPr indent="0" lvl="0" marL="457200" rtl="0" algn="l">
              <a:spcBef>
                <a:spcPts val="1200"/>
              </a:spcBef>
              <a:spcAft>
                <a:spcPts val="1200"/>
              </a:spcAft>
              <a:buNone/>
            </a:pPr>
            <a:r>
              <a:t/>
            </a:r>
            <a:endParaRPr sz="1100"/>
          </a:p>
        </p:txBody>
      </p:sp>
      <p:pic>
        <p:nvPicPr>
          <p:cNvPr id="315" name="Google Shape;315;p32"/>
          <p:cNvPicPr preferRelativeResize="0"/>
          <p:nvPr/>
        </p:nvPicPr>
        <p:blipFill>
          <a:blip r:embed="rId3">
            <a:alphaModFix/>
          </a:blip>
          <a:stretch>
            <a:fillRect/>
          </a:stretch>
        </p:blipFill>
        <p:spPr>
          <a:xfrm>
            <a:off x="4986600" y="0"/>
            <a:ext cx="4157401" cy="2806899"/>
          </a:xfrm>
          <a:prstGeom prst="rect">
            <a:avLst/>
          </a:prstGeom>
          <a:noFill/>
          <a:ln>
            <a:noFill/>
          </a:ln>
        </p:spPr>
      </p:pic>
      <p:sp>
        <p:nvSpPr>
          <p:cNvPr id="316" name="Google Shape;316;p32"/>
          <p:cNvSpPr txBox="1"/>
          <p:nvPr>
            <p:ph idx="4294967295" type="body"/>
          </p:nvPr>
        </p:nvSpPr>
        <p:spPr>
          <a:xfrm>
            <a:off x="4937000" y="3136175"/>
            <a:ext cx="4056900" cy="1584900"/>
          </a:xfrm>
          <a:prstGeom prst="rect">
            <a:avLst/>
          </a:prstGeom>
        </p:spPr>
        <p:txBody>
          <a:bodyPr anchorCtr="0" anchor="t" bIns="91425" lIns="91425" spcFirstLastPara="1" rIns="91425" wrap="square" tIns="91425">
            <a:noAutofit/>
          </a:bodyPr>
          <a:lstStyle/>
          <a:p>
            <a:pPr indent="457200" lvl="0" marL="0" rtl="0" algn="l">
              <a:lnSpc>
                <a:spcPct val="150000"/>
              </a:lnSpc>
              <a:spcBef>
                <a:spcPts val="0"/>
              </a:spcBef>
              <a:spcAft>
                <a:spcPts val="0"/>
              </a:spcAft>
              <a:buNone/>
            </a:pPr>
            <a:r>
              <a:rPr lang="en" sz="1500">
                <a:solidFill>
                  <a:srgbClr val="040C28"/>
                </a:solidFill>
                <a:highlight>
                  <a:srgbClr val="FFFFFF"/>
                </a:highlight>
                <a:latin typeface="Arial"/>
                <a:ea typeface="Arial"/>
                <a:cs typeface="Arial"/>
                <a:sym typeface="Arial"/>
              </a:rPr>
              <a:t>✓ </a:t>
            </a:r>
            <a:r>
              <a:rPr lang="en" sz="1100"/>
              <a:t>Bx and By &lt; 100mT</a:t>
            </a:r>
            <a:endParaRPr sz="1100"/>
          </a:p>
          <a:p>
            <a:pPr indent="457200" lvl="0" marL="0" rtl="0" algn="l">
              <a:lnSpc>
                <a:spcPct val="150000"/>
              </a:lnSpc>
              <a:spcBef>
                <a:spcPts val="1200"/>
              </a:spcBef>
              <a:spcAft>
                <a:spcPts val="0"/>
              </a:spcAft>
              <a:buNone/>
            </a:pPr>
            <a:r>
              <a:rPr lang="en" sz="1500">
                <a:solidFill>
                  <a:srgbClr val="040C28"/>
                </a:solidFill>
                <a:highlight>
                  <a:srgbClr val="FFFFFF"/>
                </a:highlight>
                <a:latin typeface="Arial"/>
                <a:ea typeface="Arial"/>
                <a:cs typeface="Arial"/>
                <a:sym typeface="Arial"/>
              </a:rPr>
              <a:t>✓ </a:t>
            </a:r>
            <a:r>
              <a:rPr lang="en" sz="1100"/>
              <a:t>Bz  ≈ 100mT</a:t>
            </a:r>
            <a:endParaRPr sz="1100"/>
          </a:p>
          <a:p>
            <a:pPr indent="457200" lvl="0" marL="0" rtl="0" algn="l">
              <a:lnSpc>
                <a:spcPct val="150000"/>
              </a:lnSpc>
              <a:spcBef>
                <a:spcPts val="1200"/>
              </a:spcBef>
              <a:spcAft>
                <a:spcPts val="0"/>
              </a:spcAft>
              <a:buNone/>
            </a:pPr>
            <a:r>
              <a:rPr lang="en" sz="1500">
                <a:solidFill>
                  <a:srgbClr val="040C28"/>
                </a:solidFill>
                <a:highlight>
                  <a:srgbClr val="FFFFFF"/>
                </a:highlight>
                <a:latin typeface="Arial"/>
                <a:ea typeface="Arial"/>
                <a:cs typeface="Arial"/>
                <a:sym typeface="Arial"/>
              </a:rPr>
              <a:t>✓ </a:t>
            </a:r>
            <a:r>
              <a:rPr lang="en" sz="1100"/>
              <a:t>Consistent shielding throughout the tube length</a:t>
            </a:r>
            <a:endParaRPr sz="1100"/>
          </a:p>
          <a:p>
            <a:pPr indent="0" lvl="0" marL="457200" rtl="0" algn="l">
              <a:spcBef>
                <a:spcPts val="1200"/>
              </a:spcBef>
              <a:spcAft>
                <a:spcPts val="1200"/>
              </a:spcAft>
              <a:buNone/>
            </a:pPr>
            <a:r>
              <a:t/>
            </a:r>
            <a:endParaRPr sz="1100"/>
          </a:p>
        </p:txBody>
      </p:sp>
      <p:pic>
        <p:nvPicPr>
          <p:cNvPr id="317" name="Google Shape;317;p32"/>
          <p:cNvPicPr preferRelativeResize="0"/>
          <p:nvPr/>
        </p:nvPicPr>
        <p:blipFill>
          <a:blip r:embed="rId4">
            <a:alphaModFix/>
          </a:blip>
          <a:stretch>
            <a:fillRect/>
          </a:stretch>
        </p:blipFill>
        <p:spPr>
          <a:xfrm>
            <a:off x="0" y="2571750"/>
            <a:ext cx="5052984" cy="2571750"/>
          </a:xfrm>
          <a:prstGeom prst="rect">
            <a:avLst/>
          </a:prstGeom>
          <a:noFill/>
          <a:ln>
            <a:noFill/>
          </a:ln>
        </p:spPr>
      </p:pic>
      <p:pic>
        <p:nvPicPr>
          <p:cNvPr id="318" name="Google Shape;318;p32"/>
          <p:cNvPicPr preferRelativeResize="0"/>
          <p:nvPr/>
        </p:nvPicPr>
        <p:blipFill>
          <a:blip r:embed="rId5">
            <a:alphaModFix/>
          </a:blip>
          <a:stretch>
            <a:fillRect/>
          </a:stretch>
        </p:blipFill>
        <p:spPr>
          <a:xfrm>
            <a:off x="4416575" y="4160725"/>
            <a:ext cx="858800" cy="800000"/>
          </a:xfrm>
          <a:prstGeom prst="rect">
            <a:avLst/>
          </a:prstGeom>
          <a:noFill/>
          <a:ln>
            <a:noFill/>
          </a:ln>
        </p:spPr>
      </p:pic>
      <p:sp>
        <p:nvSpPr>
          <p:cNvPr id="319" name="Google Shape;319;p3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5"/>
          <p:cNvSpPr txBox="1"/>
          <p:nvPr>
            <p:ph type="ctrTitle"/>
          </p:nvPr>
        </p:nvSpPr>
        <p:spPr>
          <a:xfrm>
            <a:off x="675375" y="558775"/>
            <a:ext cx="1331700" cy="54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80"/>
              <a:t>Outline</a:t>
            </a:r>
            <a:endParaRPr sz="1979"/>
          </a:p>
        </p:txBody>
      </p:sp>
      <p:sp>
        <p:nvSpPr>
          <p:cNvPr id="113" name="Google Shape;113;p15"/>
          <p:cNvSpPr txBox="1"/>
          <p:nvPr>
            <p:ph type="ctrTitle"/>
          </p:nvPr>
        </p:nvSpPr>
        <p:spPr>
          <a:xfrm>
            <a:off x="675375" y="1488400"/>
            <a:ext cx="8070000" cy="3512700"/>
          </a:xfrm>
          <a:prstGeom prst="rect">
            <a:avLst/>
          </a:prstGeom>
        </p:spPr>
        <p:txBody>
          <a:bodyPr anchorCtr="0" anchor="t" bIns="91425" lIns="91425" spcFirstLastPara="1" rIns="91425" wrap="square" tIns="91425">
            <a:noAutofit/>
          </a:bodyPr>
          <a:lstStyle/>
          <a:p>
            <a:pPr indent="-322580" lvl="0" marL="457200" rtl="0" algn="l">
              <a:spcBef>
                <a:spcPts val="0"/>
              </a:spcBef>
              <a:spcAft>
                <a:spcPts val="0"/>
              </a:spcAft>
              <a:buSzPts val="1480"/>
              <a:buChar char="●"/>
            </a:pPr>
            <a:r>
              <a:rPr b="0" lang="en" sz="1480"/>
              <a:t>Overview</a:t>
            </a:r>
            <a:endParaRPr b="0" sz="1480"/>
          </a:p>
          <a:p>
            <a:pPr indent="0" lvl="0" marL="457200" rtl="0" algn="l">
              <a:spcBef>
                <a:spcPts val="0"/>
              </a:spcBef>
              <a:spcAft>
                <a:spcPts val="0"/>
              </a:spcAft>
              <a:buNone/>
            </a:pPr>
            <a:r>
              <a:t/>
            </a:r>
            <a:endParaRPr b="0" sz="1480"/>
          </a:p>
          <a:p>
            <a:pPr indent="-322580" lvl="0" marL="457200" rtl="0" algn="l">
              <a:spcBef>
                <a:spcPts val="0"/>
              </a:spcBef>
              <a:spcAft>
                <a:spcPts val="0"/>
              </a:spcAft>
              <a:buSzPts val="1480"/>
              <a:buChar char="●"/>
            </a:pPr>
            <a:r>
              <a:rPr b="0" lang="en" sz="1480"/>
              <a:t>Thermal simulation of superconducting injection channels</a:t>
            </a:r>
            <a:endParaRPr b="0" sz="1480"/>
          </a:p>
          <a:p>
            <a:pPr indent="0" lvl="0" marL="457200" rtl="0" algn="l">
              <a:spcBef>
                <a:spcPts val="0"/>
              </a:spcBef>
              <a:spcAft>
                <a:spcPts val="0"/>
              </a:spcAft>
              <a:buNone/>
            </a:pPr>
            <a:r>
              <a:t/>
            </a:r>
            <a:endParaRPr b="0" sz="1480"/>
          </a:p>
          <a:p>
            <a:pPr indent="-322580" lvl="0" marL="457200" rtl="0" algn="l">
              <a:spcBef>
                <a:spcPts val="0"/>
              </a:spcBef>
              <a:spcAft>
                <a:spcPts val="0"/>
              </a:spcAft>
              <a:buSzPts val="1480"/>
              <a:buChar char="●"/>
            </a:pPr>
            <a:r>
              <a:rPr b="0" lang="en" sz="1480"/>
              <a:t>Magnetic field shielding simulation</a:t>
            </a:r>
            <a:endParaRPr b="0" sz="1480"/>
          </a:p>
          <a:p>
            <a:pPr indent="0" lvl="0" marL="457200" rtl="0" algn="l">
              <a:spcBef>
                <a:spcPts val="0"/>
              </a:spcBef>
              <a:spcAft>
                <a:spcPts val="0"/>
              </a:spcAft>
              <a:buNone/>
            </a:pPr>
            <a:r>
              <a:t/>
            </a:r>
            <a:endParaRPr b="0" sz="1480"/>
          </a:p>
          <a:p>
            <a:pPr indent="-322580" lvl="0" marL="457200" rtl="0" algn="l">
              <a:spcBef>
                <a:spcPts val="0"/>
              </a:spcBef>
              <a:spcAft>
                <a:spcPts val="0"/>
              </a:spcAft>
              <a:buSzPts val="1480"/>
              <a:buChar char="●"/>
            </a:pPr>
            <a:r>
              <a:rPr b="0" lang="en" sz="1480"/>
              <a:t>Magnetic field shielding and force measurement at LHe</a:t>
            </a:r>
            <a:endParaRPr b="0" sz="1480"/>
          </a:p>
          <a:p>
            <a:pPr indent="0" lvl="0" marL="457200" rtl="0" algn="l">
              <a:spcBef>
                <a:spcPts val="0"/>
              </a:spcBef>
              <a:spcAft>
                <a:spcPts val="0"/>
              </a:spcAft>
              <a:buNone/>
            </a:pPr>
            <a:r>
              <a:t/>
            </a:r>
            <a:endParaRPr b="0" sz="1480"/>
          </a:p>
          <a:p>
            <a:pPr indent="-322580" lvl="0" marL="457200" rtl="0" algn="l">
              <a:spcBef>
                <a:spcPts val="0"/>
              </a:spcBef>
              <a:spcAft>
                <a:spcPts val="0"/>
              </a:spcAft>
              <a:buSzPts val="1480"/>
              <a:buChar char="●"/>
            </a:pPr>
            <a:r>
              <a:rPr b="0" lang="en" sz="1480"/>
              <a:t>Conclusions</a:t>
            </a:r>
            <a:endParaRPr b="0" sz="148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3"/>
          <p:cNvSpPr txBox="1"/>
          <p:nvPr>
            <p:ph idx="1" type="body"/>
          </p:nvPr>
        </p:nvSpPr>
        <p:spPr>
          <a:xfrm>
            <a:off x="524575" y="0"/>
            <a:ext cx="2813700" cy="4605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Measuring preparations for late July</a:t>
            </a:r>
            <a:endParaRPr/>
          </a:p>
        </p:txBody>
      </p:sp>
      <p:sp>
        <p:nvSpPr>
          <p:cNvPr id="325" name="Google Shape;325;p33"/>
          <p:cNvSpPr txBox="1"/>
          <p:nvPr>
            <p:ph idx="1" type="body"/>
          </p:nvPr>
        </p:nvSpPr>
        <p:spPr>
          <a:xfrm>
            <a:off x="-1675" y="504750"/>
            <a:ext cx="4164900" cy="1847100"/>
          </a:xfrm>
          <a:prstGeom prst="rect">
            <a:avLst/>
          </a:prstGeom>
        </p:spPr>
        <p:txBody>
          <a:bodyPr anchorCtr="0" anchor="ctr" bIns="91425" lIns="91425" spcFirstLastPara="1" rIns="91425" wrap="square" tIns="91425">
            <a:noAutofit/>
          </a:bodyPr>
          <a:lstStyle/>
          <a:p>
            <a:pPr indent="-298450" lvl="0" marL="457200" rtl="0" algn="l">
              <a:lnSpc>
                <a:spcPct val="200000"/>
              </a:lnSpc>
              <a:spcBef>
                <a:spcPts val="0"/>
              </a:spcBef>
              <a:spcAft>
                <a:spcPts val="0"/>
              </a:spcAft>
              <a:buSzPts val="1100"/>
              <a:buChar char="●"/>
            </a:pPr>
            <a:r>
              <a:rPr lang="en" sz="1100"/>
              <a:t>Measure the magnetic field screening in BSCCO and NbTi tubes in LHe</a:t>
            </a:r>
            <a:endParaRPr sz="1100"/>
          </a:p>
          <a:p>
            <a:pPr indent="-298450" lvl="0" marL="457200" rtl="0" algn="l">
              <a:lnSpc>
                <a:spcPct val="200000"/>
              </a:lnSpc>
              <a:spcBef>
                <a:spcPts val="0"/>
              </a:spcBef>
              <a:spcAft>
                <a:spcPts val="0"/>
              </a:spcAft>
              <a:buSzPts val="1100"/>
              <a:buChar char="●"/>
            </a:pPr>
            <a:r>
              <a:rPr lang="en" sz="1100"/>
              <a:t>Using 15T magnet here at </a:t>
            </a:r>
            <a:r>
              <a:rPr b="1" lang="en" sz="1100"/>
              <a:t>PSI</a:t>
            </a:r>
            <a:endParaRPr b="1" sz="1100"/>
          </a:p>
          <a:p>
            <a:pPr indent="-298450" lvl="0" marL="457200" rtl="0" algn="l">
              <a:lnSpc>
                <a:spcPct val="200000"/>
              </a:lnSpc>
              <a:spcBef>
                <a:spcPts val="0"/>
              </a:spcBef>
              <a:spcAft>
                <a:spcPts val="0"/>
              </a:spcAft>
              <a:buSzPts val="1100"/>
              <a:buChar char="●"/>
            </a:pPr>
            <a:r>
              <a:rPr lang="en" sz="1100"/>
              <a:t>Planning to measure with the tube placed || and </a:t>
            </a:r>
            <a:r>
              <a:rPr lang="en" sz="1200">
                <a:solidFill>
                  <a:srgbClr val="040C28"/>
                </a:solidFill>
                <a:highlight>
                  <a:srgbClr val="FFFFFF"/>
                </a:highlight>
                <a:latin typeface="Arial"/>
                <a:ea typeface="Arial"/>
                <a:cs typeface="Arial"/>
                <a:sym typeface="Arial"/>
              </a:rPr>
              <a:t>⊥</a:t>
            </a:r>
            <a:r>
              <a:rPr lang="en" sz="1100"/>
              <a:t>to </a:t>
            </a:r>
            <a:r>
              <a:rPr b="1" lang="en" sz="1100"/>
              <a:t>B</a:t>
            </a:r>
            <a:endParaRPr sz="1100"/>
          </a:p>
          <a:p>
            <a:pPr indent="0" lvl="0" marL="457200" rtl="0" algn="l">
              <a:spcBef>
                <a:spcPts val="0"/>
              </a:spcBef>
              <a:spcAft>
                <a:spcPts val="0"/>
              </a:spcAft>
              <a:buNone/>
            </a:pPr>
            <a:r>
              <a:t/>
            </a:r>
            <a:endParaRPr sz="1100"/>
          </a:p>
        </p:txBody>
      </p:sp>
      <p:pic>
        <p:nvPicPr>
          <p:cNvPr id="326" name="Google Shape;326;p33"/>
          <p:cNvPicPr preferRelativeResize="0"/>
          <p:nvPr/>
        </p:nvPicPr>
        <p:blipFill>
          <a:blip r:embed="rId3">
            <a:alphaModFix/>
          </a:blip>
          <a:stretch>
            <a:fillRect/>
          </a:stretch>
        </p:blipFill>
        <p:spPr>
          <a:xfrm>
            <a:off x="5277125" y="149500"/>
            <a:ext cx="1951874" cy="1694100"/>
          </a:xfrm>
          <a:prstGeom prst="rect">
            <a:avLst/>
          </a:prstGeom>
          <a:noFill/>
          <a:ln>
            <a:noFill/>
          </a:ln>
        </p:spPr>
      </p:pic>
      <p:pic>
        <p:nvPicPr>
          <p:cNvPr id="327" name="Google Shape;327;p33"/>
          <p:cNvPicPr preferRelativeResize="0"/>
          <p:nvPr/>
        </p:nvPicPr>
        <p:blipFill>
          <a:blip r:embed="rId4">
            <a:alphaModFix/>
          </a:blip>
          <a:stretch>
            <a:fillRect/>
          </a:stretch>
        </p:blipFill>
        <p:spPr>
          <a:xfrm>
            <a:off x="-1" y="2489150"/>
            <a:ext cx="3862851" cy="2389276"/>
          </a:xfrm>
          <a:prstGeom prst="rect">
            <a:avLst/>
          </a:prstGeom>
          <a:noFill/>
          <a:ln>
            <a:noFill/>
          </a:ln>
        </p:spPr>
      </p:pic>
      <p:pic>
        <p:nvPicPr>
          <p:cNvPr id="328" name="Google Shape;328;p33"/>
          <p:cNvPicPr preferRelativeResize="0"/>
          <p:nvPr/>
        </p:nvPicPr>
        <p:blipFill>
          <a:blip r:embed="rId5">
            <a:alphaModFix/>
          </a:blip>
          <a:stretch>
            <a:fillRect/>
          </a:stretch>
        </p:blipFill>
        <p:spPr>
          <a:xfrm>
            <a:off x="3298850" y="2468326"/>
            <a:ext cx="3930139" cy="2430900"/>
          </a:xfrm>
          <a:prstGeom prst="rect">
            <a:avLst/>
          </a:prstGeom>
          <a:noFill/>
          <a:ln>
            <a:noFill/>
          </a:ln>
        </p:spPr>
      </p:pic>
      <p:pic>
        <p:nvPicPr>
          <p:cNvPr id="329" name="Google Shape;329;p33"/>
          <p:cNvPicPr preferRelativeResize="0"/>
          <p:nvPr/>
        </p:nvPicPr>
        <p:blipFill>
          <a:blip r:embed="rId6">
            <a:alphaModFix/>
          </a:blip>
          <a:stretch>
            <a:fillRect/>
          </a:stretch>
        </p:blipFill>
        <p:spPr>
          <a:xfrm>
            <a:off x="7366207" y="0"/>
            <a:ext cx="1777787" cy="5143499"/>
          </a:xfrm>
          <a:prstGeom prst="rect">
            <a:avLst/>
          </a:prstGeom>
          <a:noFill/>
          <a:ln>
            <a:noFill/>
          </a:ln>
        </p:spPr>
      </p:pic>
      <p:sp>
        <p:nvSpPr>
          <p:cNvPr id="330" name="Google Shape;330;p3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pic>
        <p:nvPicPr>
          <p:cNvPr id="335" name="Google Shape;335;p34"/>
          <p:cNvPicPr preferRelativeResize="0"/>
          <p:nvPr/>
        </p:nvPicPr>
        <p:blipFill>
          <a:blip r:embed="rId3">
            <a:alphaModFix/>
          </a:blip>
          <a:stretch>
            <a:fillRect/>
          </a:stretch>
        </p:blipFill>
        <p:spPr>
          <a:xfrm>
            <a:off x="1471975" y="737275"/>
            <a:ext cx="6200025" cy="3668950"/>
          </a:xfrm>
          <a:prstGeom prst="rect">
            <a:avLst/>
          </a:prstGeom>
          <a:noFill/>
          <a:ln>
            <a:noFill/>
          </a:ln>
        </p:spPr>
      </p:pic>
      <p:sp>
        <p:nvSpPr>
          <p:cNvPr id="336" name="Google Shape;336;p3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35"/>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t/>
            </a:r>
            <a:endParaRPr/>
          </a:p>
        </p:txBody>
      </p:sp>
      <p:pic>
        <p:nvPicPr>
          <p:cNvPr id="342" name="Google Shape;342;p35"/>
          <p:cNvPicPr preferRelativeResize="0"/>
          <p:nvPr/>
        </p:nvPicPr>
        <p:blipFill>
          <a:blip r:embed="rId3">
            <a:alphaModFix/>
          </a:blip>
          <a:stretch>
            <a:fillRect/>
          </a:stretch>
        </p:blipFill>
        <p:spPr>
          <a:xfrm>
            <a:off x="175125" y="0"/>
            <a:ext cx="8691790" cy="5143499"/>
          </a:xfrm>
          <a:prstGeom prst="rect">
            <a:avLst/>
          </a:prstGeom>
          <a:noFill/>
          <a:ln>
            <a:noFill/>
          </a:ln>
        </p:spPr>
      </p:pic>
      <p:sp>
        <p:nvSpPr>
          <p:cNvPr id="343" name="Google Shape;343;p3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pic>
        <p:nvPicPr>
          <p:cNvPr id="348" name="Google Shape;348;p36"/>
          <p:cNvPicPr preferRelativeResize="0"/>
          <p:nvPr/>
        </p:nvPicPr>
        <p:blipFill>
          <a:blip r:embed="rId3">
            <a:alphaModFix/>
          </a:blip>
          <a:stretch>
            <a:fillRect/>
          </a:stretch>
        </p:blipFill>
        <p:spPr>
          <a:xfrm>
            <a:off x="0" y="49204"/>
            <a:ext cx="4860775" cy="2595446"/>
          </a:xfrm>
          <a:prstGeom prst="rect">
            <a:avLst/>
          </a:prstGeom>
          <a:noFill/>
          <a:ln>
            <a:noFill/>
          </a:ln>
        </p:spPr>
      </p:pic>
      <p:pic>
        <p:nvPicPr>
          <p:cNvPr id="349" name="Google Shape;349;p36"/>
          <p:cNvPicPr preferRelativeResize="0"/>
          <p:nvPr/>
        </p:nvPicPr>
        <p:blipFill>
          <a:blip r:embed="rId4">
            <a:alphaModFix/>
          </a:blip>
          <a:stretch>
            <a:fillRect/>
          </a:stretch>
        </p:blipFill>
        <p:spPr>
          <a:xfrm>
            <a:off x="0" y="2548075"/>
            <a:ext cx="4860775" cy="2595425"/>
          </a:xfrm>
          <a:prstGeom prst="rect">
            <a:avLst/>
          </a:prstGeom>
          <a:noFill/>
          <a:ln>
            <a:noFill/>
          </a:ln>
        </p:spPr>
      </p:pic>
      <p:pic>
        <p:nvPicPr>
          <p:cNvPr id="350" name="Google Shape;350;p36"/>
          <p:cNvPicPr preferRelativeResize="0"/>
          <p:nvPr/>
        </p:nvPicPr>
        <p:blipFill>
          <a:blip r:embed="rId5">
            <a:alphaModFix/>
          </a:blip>
          <a:stretch>
            <a:fillRect/>
          </a:stretch>
        </p:blipFill>
        <p:spPr>
          <a:xfrm>
            <a:off x="4930975" y="2269262"/>
            <a:ext cx="2626275" cy="2874263"/>
          </a:xfrm>
          <a:prstGeom prst="rect">
            <a:avLst/>
          </a:prstGeom>
          <a:noFill/>
          <a:ln>
            <a:noFill/>
          </a:ln>
        </p:spPr>
      </p:pic>
      <p:pic>
        <p:nvPicPr>
          <p:cNvPr id="351" name="Google Shape;351;p36"/>
          <p:cNvPicPr preferRelativeResize="0"/>
          <p:nvPr/>
        </p:nvPicPr>
        <p:blipFill rotWithShape="1">
          <a:blip r:embed="rId6">
            <a:alphaModFix/>
          </a:blip>
          <a:srcRect b="11613" l="0" r="0" t="0"/>
          <a:stretch/>
        </p:blipFill>
        <p:spPr>
          <a:xfrm>
            <a:off x="4930975" y="49200"/>
            <a:ext cx="2626274" cy="2208725"/>
          </a:xfrm>
          <a:prstGeom prst="rect">
            <a:avLst/>
          </a:prstGeom>
          <a:noFill/>
          <a:ln>
            <a:noFill/>
          </a:ln>
        </p:spPr>
      </p:pic>
      <p:sp>
        <p:nvSpPr>
          <p:cNvPr id="352" name="Google Shape;352;p36"/>
          <p:cNvSpPr txBox="1"/>
          <p:nvPr/>
        </p:nvSpPr>
        <p:spPr>
          <a:xfrm>
            <a:off x="7756850" y="130350"/>
            <a:ext cx="1216200" cy="93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500">
                <a:solidFill>
                  <a:schemeClr val="dk2"/>
                </a:solidFill>
              </a:rPr>
              <a:t>Zhao, Fuhai &amp; Liu, Zhiqiang &amp; Chen, Rifan &amp; Hao, Yi &amp; Ma, Zhihao. (2022). The effect of temperature field on the characteristics of carbon fiber reinforced thermoplastic composites in the laying and shaping process. The International Journal of Advanced Manufacturing Technology. 121. 10.1007/s00170-022-09795-9. </a:t>
            </a:r>
            <a:endParaRPr sz="500">
              <a:solidFill>
                <a:schemeClr val="dk2"/>
              </a:solidFill>
            </a:endParaRPr>
          </a:p>
        </p:txBody>
      </p:sp>
      <p:sp>
        <p:nvSpPr>
          <p:cNvPr id="353" name="Google Shape;353;p36"/>
          <p:cNvSpPr txBox="1"/>
          <p:nvPr/>
        </p:nvSpPr>
        <p:spPr>
          <a:xfrm>
            <a:off x="7627450" y="2257925"/>
            <a:ext cx="1216200" cy="240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500">
                <a:solidFill>
                  <a:schemeClr val="dk2"/>
                </a:solidFill>
              </a:rPr>
              <a:t>M.S.R. Chari, J. De Nobel,</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Thermal conductivity of some steels at low temperatures,</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Physica,</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Volume 25, Issues 1–6,</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1959,</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Pages 73-83,</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ISSN 0031-8914,</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https://doi.org/10.1016/S0031-8914(59)91409-0.</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(https://www.sciencedirect.com/science/article/pii/S0031891459914090)</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Abstract: Synopsis</a:t>
            </a:r>
            <a:endParaRPr sz="500">
              <a:solidFill>
                <a:schemeClr val="dk2"/>
              </a:solidFill>
            </a:endParaRPr>
          </a:p>
          <a:p>
            <a:pPr indent="0" lvl="0" marL="0" rtl="0" algn="l">
              <a:spcBef>
                <a:spcPts val="0"/>
              </a:spcBef>
              <a:spcAft>
                <a:spcPts val="0"/>
              </a:spcAft>
              <a:buClr>
                <a:schemeClr val="dk1"/>
              </a:buClr>
              <a:buSzPts val="1100"/>
              <a:buFont typeface="Arial"/>
              <a:buNone/>
            </a:pPr>
            <a:r>
              <a:rPr lang="en" sz="500">
                <a:solidFill>
                  <a:schemeClr val="dk2"/>
                </a:solidFill>
              </a:rPr>
              <a:t>The measurements made in the Kamerlingh Onnes Laboratory on the thermal conductivity of steels at low temperatures were extended to liquid helium temperatures and the technique was improved. Five specimen of different composition and heat treatment have been investigated. The lattice conductivity is approximately proportional to T1.2. With increasing nickel content from 2% to 27% (Ni + Cr) it decreases by about 60, 58 and 37% at the temperatures 70, 20 and 4k respectively. The electronic thermal conductivity decreases by about 80% for the mentioned temperatures.</a:t>
            </a:r>
            <a:endParaRPr sz="500">
              <a:solidFill>
                <a:schemeClr val="dk2"/>
              </a:solidFill>
            </a:endParaRPr>
          </a:p>
          <a:p>
            <a:pPr indent="0" lvl="0" marL="0" rtl="0" algn="l">
              <a:spcBef>
                <a:spcPts val="0"/>
              </a:spcBef>
              <a:spcAft>
                <a:spcPts val="0"/>
              </a:spcAft>
              <a:buClr>
                <a:schemeClr val="dk1"/>
              </a:buClr>
              <a:buSzPts val="1100"/>
              <a:buFont typeface="Arial"/>
              <a:buNone/>
            </a:pPr>
            <a:r>
              <a:t/>
            </a:r>
            <a:endParaRPr sz="500">
              <a:solidFill>
                <a:schemeClr val="dk2"/>
              </a:solidFill>
            </a:endParaRPr>
          </a:p>
          <a:p>
            <a:pPr indent="0" lvl="0" marL="0" rtl="0" algn="l">
              <a:spcBef>
                <a:spcPts val="0"/>
              </a:spcBef>
              <a:spcAft>
                <a:spcPts val="0"/>
              </a:spcAft>
              <a:buNone/>
            </a:pPr>
            <a:r>
              <a:t/>
            </a:r>
            <a:endParaRPr sz="500">
              <a:solidFill>
                <a:schemeClr val="dk2"/>
              </a:solidFill>
            </a:endParaRPr>
          </a:p>
        </p:txBody>
      </p:sp>
      <p:sp>
        <p:nvSpPr>
          <p:cNvPr id="354" name="Google Shape;354;p3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9" name="Google Shape;119;p16"/>
          <p:cNvSpPr txBox="1"/>
          <p:nvPr/>
        </p:nvSpPr>
        <p:spPr>
          <a:xfrm>
            <a:off x="180775" y="233775"/>
            <a:ext cx="47898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accent1"/>
                </a:solidFill>
                <a:latin typeface="Lato"/>
                <a:ea typeface="Lato"/>
                <a:cs typeface="Lato"/>
                <a:sym typeface="Lato"/>
              </a:rPr>
              <a:t>Objectives for the superconducting injection channels</a:t>
            </a:r>
            <a:endParaRPr b="1" sz="1500">
              <a:solidFill>
                <a:schemeClr val="accent1"/>
              </a:solidFill>
              <a:latin typeface="Lato"/>
              <a:ea typeface="Lato"/>
              <a:cs typeface="Lato"/>
              <a:sym typeface="Lato"/>
            </a:endParaRPr>
          </a:p>
        </p:txBody>
      </p:sp>
      <p:pic>
        <p:nvPicPr>
          <p:cNvPr id="120" name="Google Shape;120;p16"/>
          <p:cNvPicPr preferRelativeResize="0"/>
          <p:nvPr/>
        </p:nvPicPr>
        <p:blipFill>
          <a:blip r:embed="rId3">
            <a:alphaModFix/>
          </a:blip>
          <a:stretch>
            <a:fillRect/>
          </a:stretch>
        </p:blipFill>
        <p:spPr>
          <a:xfrm>
            <a:off x="4043275" y="-60077"/>
            <a:ext cx="3608376" cy="5103601"/>
          </a:xfrm>
          <a:prstGeom prst="rect">
            <a:avLst/>
          </a:prstGeom>
          <a:noFill/>
          <a:ln>
            <a:noFill/>
          </a:ln>
        </p:spPr>
      </p:pic>
      <p:sp>
        <p:nvSpPr>
          <p:cNvPr id="121" name="Google Shape;121;p16"/>
          <p:cNvSpPr txBox="1"/>
          <p:nvPr/>
        </p:nvSpPr>
        <p:spPr>
          <a:xfrm>
            <a:off x="7299700" y="2869149"/>
            <a:ext cx="1447200" cy="8049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Cryostat head (RDK-408D2) </a:t>
            </a:r>
            <a:r>
              <a:rPr lang="en" sz="1500">
                <a:solidFill>
                  <a:srgbClr val="040C28"/>
                </a:solidFill>
                <a:highlight>
                  <a:srgbClr val="FFFFFF"/>
                </a:highlight>
              </a:rPr>
              <a:t>✓</a:t>
            </a:r>
            <a:endParaRPr sz="1300">
              <a:solidFill>
                <a:schemeClr val="accent1"/>
              </a:solidFill>
              <a:latin typeface="Lato"/>
              <a:ea typeface="Lato"/>
              <a:cs typeface="Lato"/>
              <a:sym typeface="Lato"/>
            </a:endParaRPr>
          </a:p>
        </p:txBody>
      </p:sp>
      <p:cxnSp>
        <p:nvCxnSpPr>
          <p:cNvPr id="122" name="Google Shape;122;p16"/>
          <p:cNvCxnSpPr/>
          <p:nvPr/>
        </p:nvCxnSpPr>
        <p:spPr>
          <a:xfrm rot="10800000">
            <a:off x="6958575" y="1040049"/>
            <a:ext cx="1029000" cy="1829100"/>
          </a:xfrm>
          <a:prstGeom prst="straightConnector1">
            <a:avLst/>
          </a:prstGeom>
          <a:noFill/>
          <a:ln cap="flat" cmpd="sng" w="9525">
            <a:solidFill>
              <a:schemeClr val="dk2"/>
            </a:solidFill>
            <a:prstDash val="solid"/>
            <a:round/>
            <a:headEnd len="med" w="med" type="none"/>
            <a:tailEnd len="med" w="med" type="triangle"/>
          </a:ln>
        </p:spPr>
      </p:cxnSp>
      <p:sp>
        <p:nvSpPr>
          <p:cNvPr id="123" name="Google Shape;123;p16"/>
          <p:cNvSpPr txBox="1"/>
          <p:nvPr/>
        </p:nvSpPr>
        <p:spPr>
          <a:xfrm>
            <a:off x="4970500" y="4304300"/>
            <a:ext cx="3565800" cy="342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Injection channels (iron tubes + sc tubes) </a:t>
            </a:r>
            <a:r>
              <a:rPr lang="en" sz="1500">
                <a:solidFill>
                  <a:srgbClr val="040C28"/>
                </a:solidFill>
                <a:highlight>
                  <a:srgbClr val="FFFFFF"/>
                </a:highlight>
              </a:rPr>
              <a:t>✓</a:t>
            </a:r>
            <a:endParaRPr sz="1300">
              <a:solidFill>
                <a:schemeClr val="accent1"/>
              </a:solidFill>
              <a:latin typeface="Lato"/>
              <a:ea typeface="Lato"/>
              <a:cs typeface="Lato"/>
              <a:sym typeface="Lato"/>
            </a:endParaRPr>
          </a:p>
        </p:txBody>
      </p:sp>
      <p:cxnSp>
        <p:nvCxnSpPr>
          <p:cNvPr id="124" name="Google Shape;124;p16"/>
          <p:cNvCxnSpPr/>
          <p:nvPr/>
        </p:nvCxnSpPr>
        <p:spPr>
          <a:xfrm rot="10800000">
            <a:off x="6715975" y="1897500"/>
            <a:ext cx="519600" cy="2400300"/>
          </a:xfrm>
          <a:prstGeom prst="straightConnector1">
            <a:avLst/>
          </a:prstGeom>
          <a:noFill/>
          <a:ln cap="flat" cmpd="sng" w="9525">
            <a:solidFill>
              <a:schemeClr val="dk2"/>
            </a:solidFill>
            <a:prstDash val="solid"/>
            <a:round/>
            <a:headEnd len="med" w="med" type="none"/>
            <a:tailEnd len="med" w="med" type="triangle"/>
          </a:ln>
        </p:spPr>
      </p:cxnSp>
      <p:sp>
        <p:nvSpPr>
          <p:cNvPr id="125" name="Google Shape;125;p16"/>
          <p:cNvSpPr txBox="1"/>
          <p:nvPr/>
        </p:nvSpPr>
        <p:spPr>
          <a:xfrm>
            <a:off x="5172175" y="126050"/>
            <a:ext cx="3264600" cy="4053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Sc injection tube holder (in production) </a:t>
            </a:r>
            <a:r>
              <a:rPr lang="en" sz="1500">
                <a:solidFill>
                  <a:srgbClr val="040C28"/>
                </a:solidFill>
                <a:highlight>
                  <a:srgbClr val="FFFFFF"/>
                </a:highlight>
              </a:rPr>
              <a:t>✓</a:t>
            </a:r>
            <a:endParaRPr sz="1300">
              <a:solidFill>
                <a:schemeClr val="accent1"/>
              </a:solidFill>
              <a:latin typeface="Lato"/>
              <a:ea typeface="Lato"/>
              <a:cs typeface="Lato"/>
              <a:sym typeface="Lato"/>
            </a:endParaRPr>
          </a:p>
        </p:txBody>
      </p:sp>
      <p:cxnSp>
        <p:nvCxnSpPr>
          <p:cNvPr id="126" name="Google Shape;126;p16"/>
          <p:cNvCxnSpPr/>
          <p:nvPr/>
        </p:nvCxnSpPr>
        <p:spPr>
          <a:xfrm>
            <a:off x="6172900" y="525600"/>
            <a:ext cx="328500" cy="1007100"/>
          </a:xfrm>
          <a:prstGeom prst="straightConnector1">
            <a:avLst/>
          </a:prstGeom>
          <a:noFill/>
          <a:ln cap="flat" cmpd="sng" w="9525">
            <a:solidFill>
              <a:schemeClr val="dk2"/>
            </a:solidFill>
            <a:prstDash val="solid"/>
            <a:round/>
            <a:headEnd len="med" w="med" type="none"/>
            <a:tailEnd len="med" w="med" type="triangle"/>
          </a:ln>
        </p:spPr>
      </p:cxnSp>
      <p:sp>
        <p:nvSpPr>
          <p:cNvPr id="127" name="Google Shape;127;p16"/>
          <p:cNvSpPr txBox="1"/>
          <p:nvPr/>
        </p:nvSpPr>
        <p:spPr>
          <a:xfrm>
            <a:off x="180775" y="794925"/>
            <a:ext cx="3862500" cy="35028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sz="1100">
                <a:solidFill>
                  <a:srgbClr val="040C28"/>
                </a:solidFill>
              </a:rPr>
              <a:t>Injecting muons into the bore of the 3T solenoid magnet requires penetrating the fringe field. This can be achieved by guiding the muons using superconducting hollow tubes.</a:t>
            </a:r>
            <a:endParaRPr sz="1100">
              <a:solidFill>
                <a:srgbClr val="040C28"/>
              </a:solidFill>
            </a:endParaRPr>
          </a:p>
          <a:p>
            <a:pPr indent="0" lvl="0" marL="0" rtl="0" algn="l">
              <a:lnSpc>
                <a:spcPct val="115000"/>
              </a:lnSpc>
              <a:spcBef>
                <a:spcPts val="1200"/>
              </a:spcBef>
              <a:spcAft>
                <a:spcPts val="0"/>
              </a:spcAft>
              <a:buNone/>
            </a:pPr>
            <a:r>
              <a:t/>
            </a:r>
            <a:endParaRPr sz="1100">
              <a:solidFill>
                <a:srgbClr val="040C28"/>
              </a:solidFill>
            </a:endParaRPr>
          </a:p>
          <a:p>
            <a:pPr indent="0" lvl="0" marL="0" rtl="0" algn="l">
              <a:lnSpc>
                <a:spcPct val="115000"/>
              </a:lnSpc>
              <a:spcBef>
                <a:spcPts val="1200"/>
              </a:spcBef>
              <a:spcAft>
                <a:spcPts val="0"/>
              </a:spcAft>
              <a:buNone/>
            </a:pPr>
            <a:r>
              <a:t/>
            </a:r>
            <a:endParaRPr sz="1100">
              <a:solidFill>
                <a:srgbClr val="040C28"/>
              </a:solidFill>
            </a:endParaRPr>
          </a:p>
          <a:p>
            <a:pPr indent="0" lvl="0" marL="0" rtl="0" algn="l">
              <a:lnSpc>
                <a:spcPct val="115000"/>
              </a:lnSpc>
              <a:spcBef>
                <a:spcPts val="1200"/>
              </a:spcBef>
              <a:spcAft>
                <a:spcPts val="0"/>
              </a:spcAft>
              <a:buNone/>
            </a:pPr>
            <a:r>
              <a:rPr lang="en" sz="1100">
                <a:solidFill>
                  <a:srgbClr val="040C28"/>
                </a:solidFill>
              </a:rPr>
              <a:t>Muon storage and injection studies show that successful storage can be achieved, when inner B field transversal components &lt; 100 mT.</a:t>
            </a:r>
            <a:endParaRPr sz="1100">
              <a:solidFill>
                <a:srgbClr val="040C28"/>
              </a:solidFill>
            </a:endParaRPr>
          </a:p>
          <a:p>
            <a:pPr indent="0" lvl="0" marL="0" rtl="0" algn="l">
              <a:lnSpc>
                <a:spcPct val="115000"/>
              </a:lnSpc>
              <a:spcBef>
                <a:spcPts val="1200"/>
              </a:spcBef>
              <a:spcAft>
                <a:spcPts val="0"/>
              </a:spcAft>
              <a:buNone/>
            </a:pPr>
            <a:r>
              <a:t/>
            </a:r>
            <a:endParaRPr sz="1100">
              <a:solidFill>
                <a:srgbClr val="040C28"/>
              </a:solidFill>
            </a:endParaRPr>
          </a:p>
          <a:p>
            <a:pPr indent="0" lvl="0" marL="0" rtl="0" algn="l">
              <a:lnSpc>
                <a:spcPct val="115000"/>
              </a:lnSpc>
              <a:spcBef>
                <a:spcPts val="1200"/>
              </a:spcBef>
              <a:spcAft>
                <a:spcPts val="0"/>
              </a:spcAft>
              <a:buNone/>
            </a:pPr>
            <a:r>
              <a:t/>
            </a:r>
            <a:endParaRPr sz="1100">
              <a:solidFill>
                <a:srgbClr val="040C28"/>
              </a:solidFill>
            </a:endParaRPr>
          </a:p>
          <a:p>
            <a:pPr indent="0" lvl="0" marL="0" rtl="0" algn="l">
              <a:lnSpc>
                <a:spcPct val="115000"/>
              </a:lnSpc>
              <a:spcBef>
                <a:spcPts val="1200"/>
              </a:spcBef>
              <a:spcAft>
                <a:spcPts val="1200"/>
              </a:spcAft>
              <a:buNone/>
            </a:pPr>
            <a:r>
              <a:rPr lang="en" sz="1100">
                <a:solidFill>
                  <a:srgbClr val="040C28"/>
                </a:solidFill>
              </a:rPr>
              <a:t>Superconductors must be cooled below critical temperatures at operation.</a:t>
            </a:r>
            <a:endParaRPr sz="1100">
              <a:solidFill>
                <a:srgbClr val="040C28"/>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pic>
        <p:nvPicPr>
          <p:cNvPr id="132" name="Google Shape;132;p17"/>
          <p:cNvPicPr preferRelativeResize="0"/>
          <p:nvPr/>
        </p:nvPicPr>
        <p:blipFill>
          <a:blip r:embed="rId3">
            <a:alphaModFix/>
          </a:blip>
          <a:stretch>
            <a:fillRect/>
          </a:stretch>
        </p:blipFill>
        <p:spPr>
          <a:xfrm>
            <a:off x="121425" y="313975"/>
            <a:ext cx="3948250" cy="3522776"/>
          </a:xfrm>
          <a:prstGeom prst="rect">
            <a:avLst/>
          </a:prstGeom>
          <a:noFill/>
          <a:ln>
            <a:noFill/>
          </a:ln>
        </p:spPr>
      </p:pic>
      <p:sp>
        <p:nvSpPr>
          <p:cNvPr id="133" name="Google Shape;133;p17"/>
          <p:cNvSpPr txBox="1"/>
          <p:nvPr/>
        </p:nvSpPr>
        <p:spPr>
          <a:xfrm>
            <a:off x="1139275" y="3889900"/>
            <a:ext cx="2661300" cy="33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chemeClr val="accent1"/>
                </a:solidFill>
                <a:latin typeface="Lato"/>
                <a:ea typeface="Lato"/>
                <a:cs typeface="Lato"/>
                <a:sym typeface="Lato"/>
              </a:rPr>
              <a:t>Thanks to Mike G. and Diego B. for the drawing.</a:t>
            </a:r>
            <a:endParaRPr sz="900">
              <a:solidFill>
                <a:schemeClr val="accent1"/>
              </a:solidFill>
              <a:latin typeface="Lato"/>
              <a:ea typeface="Lato"/>
              <a:cs typeface="Lato"/>
              <a:sym typeface="Lato"/>
            </a:endParaRPr>
          </a:p>
        </p:txBody>
      </p:sp>
      <p:cxnSp>
        <p:nvCxnSpPr>
          <p:cNvPr id="134" name="Google Shape;134;p17"/>
          <p:cNvCxnSpPr/>
          <p:nvPr/>
        </p:nvCxnSpPr>
        <p:spPr>
          <a:xfrm flipH="1">
            <a:off x="2243825" y="436400"/>
            <a:ext cx="3508200" cy="372300"/>
          </a:xfrm>
          <a:prstGeom prst="straightConnector1">
            <a:avLst/>
          </a:prstGeom>
          <a:noFill/>
          <a:ln cap="flat" cmpd="sng" w="9525">
            <a:solidFill>
              <a:schemeClr val="dk2"/>
            </a:solidFill>
            <a:prstDash val="solid"/>
            <a:round/>
            <a:headEnd len="med" w="med" type="none"/>
            <a:tailEnd len="med" w="med" type="triangle"/>
          </a:ln>
        </p:spPr>
      </p:cxnSp>
      <p:cxnSp>
        <p:nvCxnSpPr>
          <p:cNvPr id="135" name="Google Shape;135;p17"/>
          <p:cNvCxnSpPr>
            <a:stCxn id="136" idx="1"/>
          </p:cNvCxnSpPr>
          <p:nvPr/>
        </p:nvCxnSpPr>
        <p:spPr>
          <a:xfrm flipH="1">
            <a:off x="2058100" y="2143200"/>
            <a:ext cx="3461100" cy="858900"/>
          </a:xfrm>
          <a:prstGeom prst="straightConnector1">
            <a:avLst/>
          </a:prstGeom>
          <a:noFill/>
          <a:ln cap="flat" cmpd="sng" w="9525">
            <a:solidFill>
              <a:schemeClr val="dk2"/>
            </a:solidFill>
            <a:prstDash val="solid"/>
            <a:round/>
            <a:headEnd len="med" w="med" type="none"/>
            <a:tailEnd len="med" w="med" type="triangle"/>
          </a:ln>
        </p:spPr>
      </p:cxnSp>
      <p:cxnSp>
        <p:nvCxnSpPr>
          <p:cNvPr id="137" name="Google Shape;137;p17"/>
          <p:cNvCxnSpPr>
            <a:stCxn id="138" idx="1"/>
          </p:cNvCxnSpPr>
          <p:nvPr/>
        </p:nvCxnSpPr>
        <p:spPr>
          <a:xfrm flipH="1">
            <a:off x="2615200" y="1298175"/>
            <a:ext cx="2753400" cy="1385100"/>
          </a:xfrm>
          <a:prstGeom prst="straightConnector1">
            <a:avLst/>
          </a:prstGeom>
          <a:noFill/>
          <a:ln cap="flat" cmpd="sng" w="9525">
            <a:solidFill>
              <a:schemeClr val="dk2"/>
            </a:solidFill>
            <a:prstDash val="solid"/>
            <a:round/>
            <a:headEnd len="med" w="med" type="none"/>
            <a:tailEnd len="med" w="med" type="triangle"/>
          </a:ln>
        </p:spPr>
      </p:cxnSp>
      <p:sp>
        <p:nvSpPr>
          <p:cNvPr id="139" name="Google Shape;139;p17"/>
          <p:cNvSpPr txBox="1"/>
          <p:nvPr/>
        </p:nvSpPr>
        <p:spPr>
          <a:xfrm>
            <a:off x="5752025" y="228250"/>
            <a:ext cx="2508900" cy="4053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Cryostat head (SRDK-408D2) </a:t>
            </a:r>
            <a:r>
              <a:rPr lang="en" sz="1500">
                <a:solidFill>
                  <a:srgbClr val="040C28"/>
                </a:solidFill>
                <a:highlight>
                  <a:srgbClr val="FFFFFF"/>
                </a:highlight>
              </a:rPr>
              <a:t>✓</a:t>
            </a:r>
            <a:endParaRPr sz="1300">
              <a:solidFill>
                <a:schemeClr val="accent1"/>
              </a:solidFill>
              <a:latin typeface="Lato"/>
              <a:ea typeface="Lato"/>
              <a:cs typeface="Lato"/>
              <a:sym typeface="Lato"/>
            </a:endParaRPr>
          </a:p>
        </p:txBody>
      </p:sp>
      <p:sp>
        <p:nvSpPr>
          <p:cNvPr id="138" name="Google Shape;138;p17"/>
          <p:cNvSpPr txBox="1"/>
          <p:nvPr/>
        </p:nvSpPr>
        <p:spPr>
          <a:xfrm>
            <a:off x="5368600" y="1095525"/>
            <a:ext cx="3565800" cy="4053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Injection channels (copper tubes + sc tubes) </a:t>
            </a:r>
            <a:r>
              <a:rPr lang="en" sz="1500">
                <a:solidFill>
                  <a:srgbClr val="040C28"/>
                </a:solidFill>
                <a:highlight>
                  <a:srgbClr val="FFFFFF"/>
                </a:highlight>
              </a:rPr>
              <a:t>✓</a:t>
            </a:r>
            <a:endParaRPr sz="1300">
              <a:solidFill>
                <a:schemeClr val="accent1"/>
              </a:solidFill>
              <a:latin typeface="Lato"/>
              <a:ea typeface="Lato"/>
              <a:cs typeface="Lato"/>
              <a:sym typeface="Lato"/>
            </a:endParaRPr>
          </a:p>
        </p:txBody>
      </p:sp>
      <p:sp>
        <p:nvSpPr>
          <p:cNvPr id="136" name="Google Shape;136;p17"/>
          <p:cNvSpPr txBox="1"/>
          <p:nvPr/>
        </p:nvSpPr>
        <p:spPr>
          <a:xfrm>
            <a:off x="5519200" y="1940550"/>
            <a:ext cx="3264600" cy="4053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Sc injection tube holder (in production) </a:t>
            </a:r>
            <a:r>
              <a:rPr lang="en" sz="1500">
                <a:solidFill>
                  <a:srgbClr val="040C28"/>
                </a:solidFill>
                <a:highlight>
                  <a:srgbClr val="FFFFFF"/>
                </a:highlight>
              </a:rPr>
              <a:t>✓</a:t>
            </a:r>
            <a:endParaRPr sz="1300">
              <a:solidFill>
                <a:schemeClr val="accent1"/>
              </a:solidFill>
              <a:latin typeface="Lato"/>
              <a:ea typeface="Lato"/>
              <a:cs typeface="Lato"/>
              <a:sym typeface="Lato"/>
            </a:endParaRPr>
          </a:p>
        </p:txBody>
      </p:sp>
      <p:sp>
        <p:nvSpPr>
          <p:cNvPr id="140" name="Google Shape;140;p1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41" name="Google Shape;141;p17"/>
          <p:cNvPicPr preferRelativeResize="0"/>
          <p:nvPr/>
        </p:nvPicPr>
        <p:blipFill>
          <a:blip r:embed="rId4">
            <a:alphaModFix/>
          </a:blip>
          <a:stretch>
            <a:fillRect/>
          </a:stretch>
        </p:blipFill>
        <p:spPr>
          <a:xfrm>
            <a:off x="5212389" y="2684150"/>
            <a:ext cx="3098537" cy="2065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id="146" name="Google Shape;146;p18"/>
          <p:cNvPicPr preferRelativeResize="0"/>
          <p:nvPr/>
        </p:nvPicPr>
        <p:blipFill>
          <a:blip r:embed="rId3">
            <a:alphaModFix/>
          </a:blip>
          <a:stretch>
            <a:fillRect/>
          </a:stretch>
        </p:blipFill>
        <p:spPr>
          <a:xfrm>
            <a:off x="4397425" y="149675"/>
            <a:ext cx="4467249" cy="2928575"/>
          </a:xfrm>
          <a:prstGeom prst="rect">
            <a:avLst/>
          </a:prstGeom>
          <a:noFill/>
          <a:ln>
            <a:noFill/>
          </a:ln>
        </p:spPr>
      </p:pic>
      <p:pic>
        <p:nvPicPr>
          <p:cNvPr id="147" name="Google Shape;147;p18"/>
          <p:cNvPicPr preferRelativeResize="0"/>
          <p:nvPr/>
        </p:nvPicPr>
        <p:blipFill>
          <a:blip r:embed="rId4">
            <a:alphaModFix/>
          </a:blip>
          <a:stretch>
            <a:fillRect/>
          </a:stretch>
        </p:blipFill>
        <p:spPr>
          <a:xfrm>
            <a:off x="163388" y="444200"/>
            <a:ext cx="2538825" cy="3080825"/>
          </a:xfrm>
          <a:prstGeom prst="rect">
            <a:avLst/>
          </a:prstGeom>
          <a:noFill/>
          <a:ln>
            <a:noFill/>
          </a:ln>
        </p:spPr>
      </p:pic>
      <p:sp>
        <p:nvSpPr>
          <p:cNvPr id="148" name="Google Shape;148;p18"/>
          <p:cNvSpPr txBox="1"/>
          <p:nvPr/>
        </p:nvSpPr>
        <p:spPr>
          <a:xfrm>
            <a:off x="259200" y="85075"/>
            <a:ext cx="23472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SRDK-408D2 Cold head </a:t>
            </a:r>
            <a:r>
              <a:rPr lang="en" sz="1500">
                <a:solidFill>
                  <a:srgbClr val="040C28"/>
                </a:solidFill>
                <a:highlight>
                  <a:srgbClr val="FFFFFF"/>
                </a:highlight>
              </a:rPr>
              <a:t>✓</a:t>
            </a:r>
            <a:endParaRPr/>
          </a:p>
        </p:txBody>
      </p:sp>
      <p:sp>
        <p:nvSpPr>
          <p:cNvPr id="149" name="Google Shape;149;p18"/>
          <p:cNvSpPr txBox="1"/>
          <p:nvPr/>
        </p:nvSpPr>
        <p:spPr>
          <a:xfrm>
            <a:off x="5200850" y="3689675"/>
            <a:ext cx="3598800" cy="10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Certified inspection test:</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1st stage:   50W at 35.7K</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2nd stage:    1W at 3.83K</a:t>
            </a:r>
            <a:endParaRPr sz="1300">
              <a:solidFill>
                <a:schemeClr val="accent1"/>
              </a:solidFill>
              <a:latin typeface="Lato"/>
              <a:ea typeface="Lato"/>
              <a:cs typeface="Lato"/>
              <a:sym typeface="Lato"/>
            </a:endParaRPr>
          </a:p>
          <a:p>
            <a:pPr indent="0" lvl="0" marL="0" rtl="0" algn="l">
              <a:spcBef>
                <a:spcPts val="0"/>
              </a:spcBef>
              <a:spcAft>
                <a:spcPts val="0"/>
              </a:spcAft>
              <a:buNone/>
            </a:pPr>
            <a:r>
              <a:rPr lang="en" sz="1300">
                <a:solidFill>
                  <a:schemeClr val="accent1"/>
                </a:solidFill>
                <a:latin typeface="Lato"/>
                <a:ea typeface="Lato"/>
                <a:cs typeface="Lato"/>
                <a:sym typeface="Lato"/>
              </a:rPr>
              <a:t>Therefore we use these parameters as reference values simulation.</a:t>
            </a:r>
            <a:endParaRPr sz="1300">
              <a:solidFill>
                <a:schemeClr val="accent1"/>
              </a:solidFill>
              <a:latin typeface="Lato"/>
              <a:ea typeface="Lato"/>
              <a:cs typeface="Lato"/>
              <a:sym typeface="Lato"/>
            </a:endParaRPr>
          </a:p>
        </p:txBody>
      </p:sp>
      <p:pic>
        <p:nvPicPr>
          <p:cNvPr id="150" name="Google Shape;150;p18"/>
          <p:cNvPicPr preferRelativeResize="0"/>
          <p:nvPr/>
        </p:nvPicPr>
        <p:blipFill>
          <a:blip r:embed="rId5">
            <a:alphaModFix/>
          </a:blip>
          <a:stretch>
            <a:fillRect/>
          </a:stretch>
        </p:blipFill>
        <p:spPr>
          <a:xfrm>
            <a:off x="2785375" y="3195575"/>
            <a:ext cx="2051900" cy="2051900"/>
          </a:xfrm>
          <a:prstGeom prst="rect">
            <a:avLst/>
          </a:prstGeom>
          <a:noFill/>
          <a:ln>
            <a:noFill/>
          </a:ln>
        </p:spPr>
      </p:pic>
      <p:pic>
        <p:nvPicPr>
          <p:cNvPr id="151" name="Google Shape;151;p18"/>
          <p:cNvPicPr preferRelativeResize="0"/>
          <p:nvPr/>
        </p:nvPicPr>
        <p:blipFill>
          <a:blip r:embed="rId6">
            <a:alphaModFix/>
          </a:blip>
          <a:stretch>
            <a:fillRect/>
          </a:stretch>
        </p:blipFill>
        <p:spPr>
          <a:xfrm>
            <a:off x="350700" y="3625450"/>
            <a:ext cx="2164200" cy="1442800"/>
          </a:xfrm>
          <a:prstGeom prst="rect">
            <a:avLst/>
          </a:prstGeom>
          <a:noFill/>
          <a:ln>
            <a:noFill/>
          </a:ln>
        </p:spPr>
      </p:pic>
      <p:cxnSp>
        <p:nvCxnSpPr>
          <p:cNvPr id="152" name="Google Shape;152;p18"/>
          <p:cNvCxnSpPr/>
          <p:nvPr/>
        </p:nvCxnSpPr>
        <p:spPr>
          <a:xfrm flipH="1">
            <a:off x="1550775" y="1841625"/>
            <a:ext cx="914700" cy="356100"/>
          </a:xfrm>
          <a:prstGeom prst="straightConnector1">
            <a:avLst/>
          </a:prstGeom>
          <a:noFill/>
          <a:ln cap="flat" cmpd="sng" w="9525">
            <a:solidFill>
              <a:schemeClr val="dk2"/>
            </a:solidFill>
            <a:prstDash val="solid"/>
            <a:round/>
            <a:headEnd len="med" w="med" type="none"/>
            <a:tailEnd len="med" w="med" type="triangle"/>
          </a:ln>
        </p:spPr>
      </p:cxnSp>
      <p:sp>
        <p:nvSpPr>
          <p:cNvPr id="153" name="Google Shape;153;p18"/>
          <p:cNvSpPr txBox="1"/>
          <p:nvPr/>
        </p:nvSpPr>
        <p:spPr>
          <a:xfrm>
            <a:off x="2465475" y="1670023"/>
            <a:ext cx="832500" cy="3561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1st stage</a:t>
            </a:r>
            <a:endParaRPr sz="1300">
              <a:solidFill>
                <a:schemeClr val="accent1"/>
              </a:solidFill>
              <a:latin typeface="Lato"/>
              <a:ea typeface="Lato"/>
              <a:cs typeface="Lato"/>
              <a:sym typeface="Lato"/>
            </a:endParaRPr>
          </a:p>
        </p:txBody>
      </p:sp>
      <p:cxnSp>
        <p:nvCxnSpPr>
          <p:cNvPr id="154" name="Google Shape;154;p18"/>
          <p:cNvCxnSpPr/>
          <p:nvPr/>
        </p:nvCxnSpPr>
        <p:spPr>
          <a:xfrm flipH="1">
            <a:off x="1375350" y="2948100"/>
            <a:ext cx="799800" cy="378000"/>
          </a:xfrm>
          <a:prstGeom prst="straightConnector1">
            <a:avLst/>
          </a:prstGeom>
          <a:noFill/>
          <a:ln cap="flat" cmpd="sng" w="9525">
            <a:solidFill>
              <a:schemeClr val="dk2"/>
            </a:solidFill>
            <a:prstDash val="solid"/>
            <a:round/>
            <a:headEnd len="med" w="med" type="none"/>
            <a:tailEnd len="med" w="med" type="triangle"/>
          </a:ln>
        </p:spPr>
      </p:cxnSp>
      <p:sp>
        <p:nvSpPr>
          <p:cNvPr id="155" name="Google Shape;155;p18"/>
          <p:cNvSpPr txBox="1"/>
          <p:nvPr/>
        </p:nvSpPr>
        <p:spPr>
          <a:xfrm>
            <a:off x="2175150" y="2755525"/>
            <a:ext cx="1123800" cy="3561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2nd</a:t>
            </a:r>
            <a:r>
              <a:rPr lang="en" sz="1300">
                <a:solidFill>
                  <a:schemeClr val="accent1"/>
                </a:solidFill>
                <a:latin typeface="Lato"/>
                <a:ea typeface="Lato"/>
                <a:cs typeface="Lato"/>
                <a:sym typeface="Lato"/>
              </a:rPr>
              <a:t> stage</a:t>
            </a:r>
            <a:endParaRPr sz="1300">
              <a:solidFill>
                <a:schemeClr val="accent1"/>
              </a:solidFill>
              <a:latin typeface="Lato"/>
              <a:ea typeface="Lato"/>
              <a:cs typeface="Lato"/>
              <a:sym typeface="Lato"/>
            </a:endParaRPr>
          </a:p>
        </p:txBody>
      </p:sp>
      <p:sp>
        <p:nvSpPr>
          <p:cNvPr id="156" name="Google Shape;156;p18"/>
          <p:cNvSpPr txBox="1"/>
          <p:nvPr/>
        </p:nvSpPr>
        <p:spPr>
          <a:xfrm>
            <a:off x="2394250" y="533450"/>
            <a:ext cx="1882800" cy="5907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latin typeface="Lato"/>
                <a:ea typeface="Lato"/>
                <a:cs typeface="Lato"/>
                <a:sym typeface="Lato"/>
              </a:rPr>
              <a:t>Cryostat production finishes in February</a:t>
            </a:r>
            <a:endParaRPr b="1">
              <a:solidFill>
                <a:srgbClr val="FF0000"/>
              </a:solidFill>
              <a:latin typeface="Lato"/>
              <a:ea typeface="Lato"/>
              <a:cs typeface="Lato"/>
              <a:sym typeface="Lato"/>
            </a:endParaRPr>
          </a:p>
        </p:txBody>
      </p:sp>
      <p:sp>
        <p:nvSpPr>
          <p:cNvPr id="157" name="Google Shape;157;p1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id="162" name="Google Shape;162;p19"/>
          <p:cNvPicPr preferRelativeResize="0"/>
          <p:nvPr/>
        </p:nvPicPr>
        <p:blipFill>
          <a:blip r:embed="rId3">
            <a:alphaModFix/>
          </a:blip>
          <a:stretch>
            <a:fillRect/>
          </a:stretch>
        </p:blipFill>
        <p:spPr>
          <a:xfrm>
            <a:off x="4336296" y="2531025"/>
            <a:ext cx="4728529" cy="2455125"/>
          </a:xfrm>
          <a:prstGeom prst="rect">
            <a:avLst/>
          </a:prstGeom>
          <a:noFill/>
          <a:ln>
            <a:noFill/>
          </a:ln>
        </p:spPr>
      </p:pic>
      <p:pic>
        <p:nvPicPr>
          <p:cNvPr id="163" name="Google Shape;163;p19"/>
          <p:cNvPicPr preferRelativeResize="0"/>
          <p:nvPr/>
        </p:nvPicPr>
        <p:blipFill>
          <a:blip r:embed="rId4">
            <a:alphaModFix/>
          </a:blip>
          <a:stretch>
            <a:fillRect/>
          </a:stretch>
        </p:blipFill>
        <p:spPr>
          <a:xfrm>
            <a:off x="4474150" y="35776"/>
            <a:ext cx="4590629" cy="2383576"/>
          </a:xfrm>
          <a:prstGeom prst="rect">
            <a:avLst/>
          </a:prstGeom>
          <a:noFill/>
          <a:ln>
            <a:noFill/>
          </a:ln>
        </p:spPr>
      </p:pic>
      <p:pic>
        <p:nvPicPr>
          <p:cNvPr id="164" name="Google Shape;164;p19"/>
          <p:cNvPicPr preferRelativeResize="0"/>
          <p:nvPr/>
        </p:nvPicPr>
        <p:blipFill>
          <a:blip r:embed="rId5">
            <a:alphaModFix/>
          </a:blip>
          <a:stretch>
            <a:fillRect/>
          </a:stretch>
        </p:blipFill>
        <p:spPr>
          <a:xfrm>
            <a:off x="0" y="-1"/>
            <a:ext cx="4398900" cy="2455125"/>
          </a:xfrm>
          <a:prstGeom prst="rect">
            <a:avLst/>
          </a:prstGeom>
          <a:noFill/>
          <a:ln>
            <a:noFill/>
          </a:ln>
        </p:spPr>
      </p:pic>
      <p:pic>
        <p:nvPicPr>
          <p:cNvPr id="165" name="Google Shape;165;p19"/>
          <p:cNvPicPr preferRelativeResize="0"/>
          <p:nvPr/>
        </p:nvPicPr>
        <p:blipFill>
          <a:blip r:embed="rId6">
            <a:alphaModFix/>
          </a:blip>
          <a:stretch>
            <a:fillRect/>
          </a:stretch>
        </p:blipFill>
        <p:spPr>
          <a:xfrm>
            <a:off x="64098" y="2623949"/>
            <a:ext cx="4270698" cy="2383576"/>
          </a:xfrm>
          <a:prstGeom prst="rect">
            <a:avLst/>
          </a:prstGeom>
          <a:noFill/>
          <a:ln>
            <a:noFill/>
          </a:ln>
        </p:spPr>
      </p:pic>
      <p:cxnSp>
        <p:nvCxnSpPr>
          <p:cNvPr id="166" name="Google Shape;166;p19"/>
          <p:cNvCxnSpPr>
            <a:stCxn id="167" idx="1"/>
          </p:cNvCxnSpPr>
          <p:nvPr/>
        </p:nvCxnSpPr>
        <p:spPr>
          <a:xfrm flipH="1">
            <a:off x="992100" y="297000"/>
            <a:ext cx="1194000" cy="378000"/>
          </a:xfrm>
          <a:prstGeom prst="straightConnector1">
            <a:avLst/>
          </a:prstGeom>
          <a:noFill/>
          <a:ln cap="flat" cmpd="sng" w="9525">
            <a:solidFill>
              <a:schemeClr val="dk2"/>
            </a:solidFill>
            <a:prstDash val="solid"/>
            <a:round/>
            <a:headEnd len="med" w="med" type="none"/>
            <a:tailEnd len="med" w="med" type="triangle"/>
          </a:ln>
        </p:spPr>
      </p:cxnSp>
      <p:cxnSp>
        <p:nvCxnSpPr>
          <p:cNvPr id="168" name="Google Shape;168;p19"/>
          <p:cNvCxnSpPr>
            <a:stCxn id="169" idx="2"/>
          </p:cNvCxnSpPr>
          <p:nvPr/>
        </p:nvCxnSpPr>
        <p:spPr>
          <a:xfrm flipH="1">
            <a:off x="2884575" y="2805825"/>
            <a:ext cx="254700" cy="794100"/>
          </a:xfrm>
          <a:prstGeom prst="straightConnector1">
            <a:avLst/>
          </a:prstGeom>
          <a:noFill/>
          <a:ln cap="flat" cmpd="sng" w="9525">
            <a:solidFill>
              <a:schemeClr val="dk2"/>
            </a:solidFill>
            <a:prstDash val="solid"/>
            <a:round/>
            <a:headEnd len="med" w="med" type="none"/>
            <a:tailEnd len="med" w="med" type="triangle"/>
          </a:ln>
        </p:spPr>
      </p:cxnSp>
      <p:sp>
        <p:nvSpPr>
          <p:cNvPr id="167" name="Google Shape;167;p19"/>
          <p:cNvSpPr txBox="1"/>
          <p:nvPr/>
        </p:nvSpPr>
        <p:spPr>
          <a:xfrm>
            <a:off x="2186100" y="121650"/>
            <a:ext cx="1572300" cy="3507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accent1"/>
                </a:solidFill>
                <a:latin typeface="Lato"/>
                <a:ea typeface="Lato"/>
                <a:cs typeface="Lato"/>
                <a:sym typeface="Lato"/>
              </a:rPr>
              <a:t>50K thermal contact</a:t>
            </a:r>
            <a:endParaRPr sz="1200">
              <a:solidFill>
                <a:schemeClr val="accent1"/>
              </a:solidFill>
              <a:latin typeface="Lato"/>
              <a:ea typeface="Lato"/>
              <a:cs typeface="Lato"/>
              <a:sym typeface="Lato"/>
            </a:endParaRPr>
          </a:p>
        </p:txBody>
      </p:sp>
      <p:sp>
        <p:nvSpPr>
          <p:cNvPr id="169" name="Google Shape;169;p19"/>
          <p:cNvSpPr txBox="1"/>
          <p:nvPr/>
        </p:nvSpPr>
        <p:spPr>
          <a:xfrm>
            <a:off x="1851975" y="2455125"/>
            <a:ext cx="2574600" cy="3507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accent1"/>
                </a:solidFill>
                <a:latin typeface="Lato"/>
                <a:ea typeface="Lato"/>
                <a:cs typeface="Lato"/>
                <a:sym typeface="Lato"/>
              </a:rPr>
              <a:t>2</a:t>
            </a:r>
            <a:r>
              <a:rPr lang="en" sz="1200">
                <a:solidFill>
                  <a:schemeClr val="accent1"/>
                </a:solidFill>
                <a:latin typeface="Lato"/>
                <a:ea typeface="Lato"/>
                <a:cs typeface="Lato"/>
                <a:sym typeface="Lato"/>
              </a:rPr>
              <a:t>st stage: 1W at 3.83K + Cu braids </a:t>
            </a:r>
            <a:endParaRPr sz="1200">
              <a:solidFill>
                <a:schemeClr val="accent1"/>
              </a:solidFill>
              <a:latin typeface="Lato"/>
              <a:ea typeface="Lato"/>
              <a:cs typeface="Lato"/>
              <a:sym typeface="Lato"/>
            </a:endParaRPr>
          </a:p>
        </p:txBody>
      </p:sp>
      <p:sp>
        <p:nvSpPr>
          <p:cNvPr id="170" name="Google Shape;170;p19"/>
          <p:cNvSpPr txBox="1"/>
          <p:nvPr/>
        </p:nvSpPr>
        <p:spPr>
          <a:xfrm>
            <a:off x="4939000" y="310650"/>
            <a:ext cx="854100" cy="3507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300">
                <a:solidFill>
                  <a:schemeClr val="accent1"/>
                </a:solidFill>
                <a:latin typeface="Lato"/>
                <a:ea typeface="Lato"/>
                <a:cs typeface="Lato"/>
                <a:sym typeface="Lato"/>
              </a:rPr>
              <a:t>PEEK</a:t>
            </a:r>
            <a:endParaRPr sz="1300">
              <a:solidFill>
                <a:schemeClr val="accent1"/>
              </a:solidFill>
              <a:latin typeface="Lato"/>
              <a:ea typeface="Lato"/>
              <a:cs typeface="Lato"/>
              <a:sym typeface="Lato"/>
            </a:endParaRPr>
          </a:p>
        </p:txBody>
      </p:sp>
      <p:cxnSp>
        <p:nvCxnSpPr>
          <p:cNvPr id="171" name="Google Shape;171;p19"/>
          <p:cNvCxnSpPr>
            <a:stCxn id="170" idx="3"/>
          </p:cNvCxnSpPr>
          <p:nvPr/>
        </p:nvCxnSpPr>
        <p:spPr>
          <a:xfrm>
            <a:off x="5793100" y="486000"/>
            <a:ext cx="644700" cy="302400"/>
          </a:xfrm>
          <a:prstGeom prst="straightConnector1">
            <a:avLst/>
          </a:prstGeom>
          <a:noFill/>
          <a:ln cap="flat" cmpd="sng" w="9525">
            <a:solidFill>
              <a:schemeClr val="dk2"/>
            </a:solidFill>
            <a:prstDash val="solid"/>
            <a:round/>
            <a:headEnd len="med" w="med" type="none"/>
            <a:tailEnd len="med" w="med" type="triangle"/>
          </a:ln>
        </p:spPr>
      </p:cxnSp>
      <p:sp>
        <p:nvSpPr>
          <p:cNvPr id="172" name="Google Shape;172;p1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cxnSp>
        <p:nvCxnSpPr>
          <p:cNvPr id="173" name="Google Shape;173;p19"/>
          <p:cNvCxnSpPr>
            <a:stCxn id="170" idx="2"/>
          </p:cNvCxnSpPr>
          <p:nvPr/>
        </p:nvCxnSpPr>
        <p:spPr>
          <a:xfrm>
            <a:off x="5366050" y="661350"/>
            <a:ext cx="450600" cy="720600"/>
          </a:xfrm>
          <a:prstGeom prst="straightConnector1">
            <a:avLst/>
          </a:prstGeom>
          <a:noFill/>
          <a:ln cap="flat" cmpd="sng" w="9525">
            <a:solidFill>
              <a:schemeClr val="dk2"/>
            </a:solidFill>
            <a:prstDash val="solid"/>
            <a:round/>
            <a:headEnd len="med" w="med" type="none"/>
            <a:tailEnd len="med" w="med" type="triangle"/>
          </a:ln>
        </p:spPr>
      </p:cxnSp>
      <p:sp>
        <p:nvSpPr>
          <p:cNvPr id="174" name="Google Shape;174;p19"/>
          <p:cNvSpPr txBox="1"/>
          <p:nvPr/>
        </p:nvSpPr>
        <p:spPr>
          <a:xfrm>
            <a:off x="7064175" y="2180325"/>
            <a:ext cx="854100" cy="3507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300">
                <a:solidFill>
                  <a:schemeClr val="accent1"/>
                </a:solidFill>
                <a:latin typeface="Lato"/>
                <a:ea typeface="Lato"/>
                <a:cs typeface="Lato"/>
                <a:sym typeface="Lato"/>
              </a:rPr>
              <a:t>Copper</a:t>
            </a:r>
            <a:endParaRPr sz="1300">
              <a:solidFill>
                <a:schemeClr val="accent1"/>
              </a:solidFill>
              <a:latin typeface="Lato"/>
              <a:ea typeface="Lato"/>
              <a:cs typeface="Lato"/>
              <a:sym typeface="Lato"/>
            </a:endParaRPr>
          </a:p>
        </p:txBody>
      </p:sp>
      <p:cxnSp>
        <p:nvCxnSpPr>
          <p:cNvPr id="175" name="Google Shape;175;p19"/>
          <p:cNvCxnSpPr>
            <a:stCxn id="174" idx="0"/>
          </p:cNvCxnSpPr>
          <p:nvPr/>
        </p:nvCxnSpPr>
        <p:spPr>
          <a:xfrm rot="10800000">
            <a:off x="7018725" y="1336425"/>
            <a:ext cx="472500" cy="843900"/>
          </a:xfrm>
          <a:prstGeom prst="straightConnector1">
            <a:avLst/>
          </a:prstGeom>
          <a:noFill/>
          <a:ln cap="flat" cmpd="sng" w="9525">
            <a:solidFill>
              <a:schemeClr val="dk2"/>
            </a:solidFill>
            <a:prstDash val="solid"/>
            <a:round/>
            <a:headEnd len="med" w="med" type="none"/>
            <a:tailEnd len="med" w="med" type="triangle"/>
          </a:ln>
        </p:spPr>
      </p:cxnSp>
      <p:sp>
        <p:nvSpPr>
          <p:cNvPr id="176" name="Google Shape;176;p19"/>
          <p:cNvSpPr txBox="1"/>
          <p:nvPr/>
        </p:nvSpPr>
        <p:spPr>
          <a:xfrm>
            <a:off x="5830025" y="4552850"/>
            <a:ext cx="1878900" cy="35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T =  4.46 K, dT &lt; 0.1K</a:t>
            </a:r>
            <a:endParaRPr sz="1300">
              <a:solidFill>
                <a:schemeClr val="accent1"/>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pic>
        <p:nvPicPr>
          <p:cNvPr id="181" name="Google Shape;181;p20"/>
          <p:cNvPicPr preferRelativeResize="0"/>
          <p:nvPr/>
        </p:nvPicPr>
        <p:blipFill>
          <a:blip r:embed="rId3">
            <a:alphaModFix/>
          </a:blip>
          <a:stretch>
            <a:fillRect/>
          </a:stretch>
        </p:blipFill>
        <p:spPr>
          <a:xfrm>
            <a:off x="3219862" y="98113"/>
            <a:ext cx="2704274" cy="4807598"/>
          </a:xfrm>
          <a:prstGeom prst="rect">
            <a:avLst/>
          </a:prstGeom>
          <a:noFill/>
          <a:ln>
            <a:noFill/>
          </a:ln>
        </p:spPr>
      </p:pic>
      <p:sp>
        <p:nvSpPr>
          <p:cNvPr id="182" name="Google Shape;182;p20"/>
          <p:cNvSpPr txBox="1"/>
          <p:nvPr>
            <p:ph idx="12" type="sldNum"/>
          </p:nvPr>
        </p:nvSpPr>
        <p:spPr>
          <a:xfrm>
            <a:off x="8536302" y="48260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83" name="Google Shape;183;p20"/>
          <p:cNvPicPr preferRelativeResize="0"/>
          <p:nvPr/>
        </p:nvPicPr>
        <p:blipFill>
          <a:blip r:embed="rId4">
            <a:alphaModFix/>
          </a:blip>
          <a:stretch>
            <a:fillRect/>
          </a:stretch>
        </p:blipFill>
        <p:spPr>
          <a:xfrm>
            <a:off x="6380725" y="98125"/>
            <a:ext cx="2704274" cy="4807598"/>
          </a:xfrm>
          <a:prstGeom prst="rect">
            <a:avLst/>
          </a:prstGeom>
          <a:noFill/>
          <a:ln>
            <a:noFill/>
          </a:ln>
        </p:spPr>
      </p:pic>
      <p:pic>
        <p:nvPicPr>
          <p:cNvPr id="184" name="Google Shape;184;p20"/>
          <p:cNvPicPr preferRelativeResize="0"/>
          <p:nvPr/>
        </p:nvPicPr>
        <p:blipFill>
          <a:blip r:embed="rId5">
            <a:alphaModFix/>
          </a:blip>
          <a:stretch>
            <a:fillRect/>
          </a:stretch>
        </p:blipFill>
        <p:spPr>
          <a:xfrm>
            <a:off x="437450" y="87163"/>
            <a:ext cx="2174256" cy="4829527"/>
          </a:xfrm>
          <a:prstGeom prst="rect">
            <a:avLst/>
          </a:prstGeom>
          <a:noFill/>
          <a:ln>
            <a:noFill/>
          </a:ln>
        </p:spPr>
      </p:pic>
      <p:sp>
        <p:nvSpPr>
          <p:cNvPr id="185" name="Google Shape;185;p20"/>
          <p:cNvSpPr txBox="1"/>
          <p:nvPr/>
        </p:nvSpPr>
        <p:spPr>
          <a:xfrm>
            <a:off x="3219850" y="522975"/>
            <a:ext cx="1224300" cy="671700"/>
          </a:xfrm>
          <a:prstGeom prst="rect">
            <a:avLst/>
          </a:prstGeom>
          <a:solidFill>
            <a:schemeClr val="lt1"/>
          </a:solidFill>
          <a:ln cap="flat" cmpd="sng" w="19050">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000">
                <a:solidFill>
                  <a:srgbClr val="040C28"/>
                </a:solidFill>
                <a:latin typeface="Source Sans Pro"/>
                <a:ea typeface="Source Sans Pro"/>
                <a:cs typeface="Source Sans Pro"/>
                <a:sym typeface="Source Sans Pro"/>
              </a:rPr>
              <a:t>Bismuth strontium calcium copper oxide (BSCCO2223) </a:t>
            </a:r>
            <a:endParaRPr sz="1200">
              <a:solidFill>
                <a:schemeClr val="dk2"/>
              </a:solidFill>
              <a:latin typeface="Lato"/>
              <a:ea typeface="Lato"/>
              <a:cs typeface="Lato"/>
              <a:sym typeface="Lato"/>
            </a:endParaRPr>
          </a:p>
        </p:txBody>
      </p:sp>
      <p:cxnSp>
        <p:nvCxnSpPr>
          <p:cNvPr id="186" name="Google Shape;186;p20"/>
          <p:cNvCxnSpPr>
            <a:stCxn id="185" idx="2"/>
          </p:cNvCxnSpPr>
          <p:nvPr/>
        </p:nvCxnSpPr>
        <p:spPr>
          <a:xfrm>
            <a:off x="3832000" y="1194675"/>
            <a:ext cx="287700" cy="828600"/>
          </a:xfrm>
          <a:prstGeom prst="straightConnector1">
            <a:avLst/>
          </a:prstGeom>
          <a:noFill/>
          <a:ln cap="flat" cmpd="sng" w="28575">
            <a:solidFill>
              <a:schemeClr val="dk2"/>
            </a:solidFill>
            <a:prstDash val="solid"/>
            <a:round/>
            <a:headEnd len="med" w="med" type="none"/>
            <a:tailEnd len="med" w="med" type="triangle"/>
          </a:ln>
        </p:spPr>
      </p:cxnSp>
      <p:sp>
        <p:nvSpPr>
          <p:cNvPr id="187" name="Google Shape;187;p20"/>
          <p:cNvSpPr txBox="1"/>
          <p:nvPr/>
        </p:nvSpPr>
        <p:spPr>
          <a:xfrm>
            <a:off x="3284627" y="4492778"/>
            <a:ext cx="695100" cy="369900"/>
          </a:xfrm>
          <a:prstGeom prst="rect">
            <a:avLst/>
          </a:prstGeom>
          <a:solidFill>
            <a:schemeClr val="lt1"/>
          </a:solidFill>
          <a:ln cap="flat" cmpd="sng" w="19050">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None/>
            </a:pPr>
            <a:r>
              <a:rPr lang="en" sz="1100">
                <a:solidFill>
                  <a:srgbClr val="040C28"/>
                </a:solidFill>
                <a:latin typeface="Source Sans Pro"/>
                <a:ea typeface="Source Sans Pro"/>
                <a:cs typeface="Source Sans Pro"/>
                <a:sym typeface="Source Sans Pro"/>
              </a:rPr>
              <a:t>Nb-47Ti</a:t>
            </a:r>
            <a:endParaRPr sz="1100">
              <a:solidFill>
                <a:schemeClr val="dk2"/>
              </a:solidFill>
              <a:latin typeface="Lato"/>
              <a:ea typeface="Lato"/>
              <a:cs typeface="Lato"/>
              <a:sym typeface="Lato"/>
            </a:endParaRPr>
          </a:p>
        </p:txBody>
      </p:sp>
      <p:cxnSp>
        <p:nvCxnSpPr>
          <p:cNvPr id="188" name="Google Shape;188;p20"/>
          <p:cNvCxnSpPr>
            <a:stCxn id="187" idx="0"/>
          </p:cNvCxnSpPr>
          <p:nvPr/>
        </p:nvCxnSpPr>
        <p:spPr>
          <a:xfrm flipH="1" rot="10800000">
            <a:off x="3632177" y="4093478"/>
            <a:ext cx="1027200" cy="399300"/>
          </a:xfrm>
          <a:prstGeom prst="straightConnector1">
            <a:avLst/>
          </a:prstGeom>
          <a:noFill/>
          <a:ln cap="flat" cmpd="sng" w="28575">
            <a:solidFill>
              <a:schemeClr val="dk2"/>
            </a:solidFill>
            <a:prstDash val="solid"/>
            <a:round/>
            <a:headEnd len="med" w="med" type="none"/>
            <a:tailEnd len="med" w="med" type="triangle"/>
          </a:ln>
        </p:spPr>
      </p:cxnSp>
      <p:sp>
        <p:nvSpPr>
          <p:cNvPr id="189" name="Google Shape;189;p20"/>
          <p:cNvSpPr txBox="1"/>
          <p:nvPr/>
        </p:nvSpPr>
        <p:spPr>
          <a:xfrm>
            <a:off x="437525" y="87163"/>
            <a:ext cx="2174400" cy="868200"/>
          </a:xfrm>
          <a:prstGeom prst="rect">
            <a:avLst/>
          </a:prstGeom>
          <a:solidFill>
            <a:schemeClr val="lt1"/>
          </a:solidFill>
          <a:ln cap="flat" cmpd="sng" w="19050">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100">
                <a:solidFill>
                  <a:srgbClr val="040C28"/>
                </a:solidFill>
                <a:latin typeface="Source Sans Pro"/>
                <a:ea typeface="Source Sans Pro"/>
                <a:cs typeface="Source Sans Pro"/>
                <a:sym typeface="Source Sans Pro"/>
              </a:rPr>
              <a:t>NbTi/Nb/Cu layered sheets</a:t>
            </a:r>
            <a:endParaRPr sz="1100">
              <a:solidFill>
                <a:srgbClr val="040C28"/>
              </a:solidFill>
              <a:latin typeface="Source Sans Pro"/>
              <a:ea typeface="Source Sans Pro"/>
              <a:cs typeface="Source Sans Pro"/>
              <a:sym typeface="Source Sans Pro"/>
            </a:endParaRPr>
          </a:p>
          <a:p>
            <a:pPr indent="0" lvl="0" marL="0" rtl="0" algn="l">
              <a:lnSpc>
                <a:spcPct val="115000"/>
              </a:lnSpc>
              <a:spcBef>
                <a:spcPts val="1200"/>
              </a:spcBef>
              <a:spcAft>
                <a:spcPts val="1200"/>
              </a:spcAft>
              <a:buNone/>
            </a:pPr>
            <a:r>
              <a:rPr i="1" lang="en" sz="800">
                <a:solidFill>
                  <a:srgbClr val="040C28"/>
                </a:solidFill>
                <a:latin typeface="Source Sans Pro"/>
                <a:ea typeface="Source Sans Pro"/>
                <a:cs typeface="Source Sans Pro"/>
                <a:sym typeface="Source Sans Pro"/>
              </a:rPr>
              <a:t>Used at CERN to successfully shield magnetic field up to 3.1T at 4.2K see ref: 10.1109/TASC.2018.2872860</a:t>
            </a:r>
            <a:endParaRPr sz="600">
              <a:solidFill>
                <a:srgbClr val="040C28"/>
              </a:solidFill>
              <a:latin typeface="Source Sans Pro"/>
              <a:ea typeface="Source Sans Pro"/>
              <a:cs typeface="Source Sans Pro"/>
              <a:sym typeface="Source Sans Pro"/>
            </a:endParaRPr>
          </a:p>
        </p:txBody>
      </p:sp>
      <p:cxnSp>
        <p:nvCxnSpPr>
          <p:cNvPr id="190" name="Google Shape;190;p20"/>
          <p:cNvCxnSpPr>
            <a:stCxn id="189" idx="2"/>
          </p:cNvCxnSpPr>
          <p:nvPr/>
        </p:nvCxnSpPr>
        <p:spPr>
          <a:xfrm flipH="1">
            <a:off x="1014725" y="955363"/>
            <a:ext cx="510000" cy="2284200"/>
          </a:xfrm>
          <a:prstGeom prst="straightConnector1">
            <a:avLst/>
          </a:prstGeom>
          <a:noFill/>
          <a:ln cap="flat" cmpd="sng" w="28575">
            <a:solidFill>
              <a:schemeClr val="dk2"/>
            </a:solidFill>
            <a:prstDash val="solid"/>
            <a:round/>
            <a:headEnd len="med" w="med" type="none"/>
            <a:tailEnd len="med" w="med" type="triangle"/>
          </a:ln>
        </p:spPr>
      </p:cxnSp>
      <p:sp>
        <p:nvSpPr>
          <p:cNvPr id="191" name="Google Shape;191;p20"/>
          <p:cNvSpPr txBox="1"/>
          <p:nvPr/>
        </p:nvSpPr>
        <p:spPr>
          <a:xfrm>
            <a:off x="219850" y="1322913"/>
            <a:ext cx="3000000" cy="4002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rgbClr val="040C28"/>
              </a:buClr>
              <a:buSzPts val="1100"/>
              <a:buFont typeface="Source Sans Pro"/>
              <a:buChar char="●"/>
            </a:pPr>
            <a:r>
              <a:t/>
            </a:r>
            <a:endParaRPr/>
          </a:p>
        </p:txBody>
      </p:sp>
      <p:sp>
        <p:nvSpPr>
          <p:cNvPr id="192" name="Google Shape;192;p20"/>
          <p:cNvSpPr txBox="1"/>
          <p:nvPr/>
        </p:nvSpPr>
        <p:spPr>
          <a:xfrm>
            <a:off x="7928201" y="2484901"/>
            <a:ext cx="1156800" cy="671700"/>
          </a:xfrm>
          <a:prstGeom prst="rect">
            <a:avLst/>
          </a:prstGeom>
          <a:solidFill>
            <a:schemeClr val="lt1"/>
          </a:solidFill>
          <a:ln cap="flat" cmpd="sng" w="19050">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000">
                <a:solidFill>
                  <a:srgbClr val="040C28"/>
                </a:solidFill>
                <a:latin typeface="Source Sans Pro"/>
                <a:ea typeface="Source Sans Pro"/>
                <a:cs typeface="Source Sans Pro"/>
                <a:sym typeface="Source Sans Pro"/>
              </a:rPr>
              <a:t>S-Innovations 2G HTS tape 04-20Ag-5Cu-38H</a:t>
            </a:r>
            <a:endParaRPr sz="1000">
              <a:solidFill>
                <a:schemeClr val="dk2"/>
              </a:solidFill>
              <a:latin typeface="Lato"/>
              <a:ea typeface="Lato"/>
              <a:cs typeface="Lato"/>
              <a:sym typeface="Lato"/>
            </a:endParaRPr>
          </a:p>
        </p:txBody>
      </p:sp>
      <p:cxnSp>
        <p:nvCxnSpPr>
          <p:cNvPr id="193" name="Google Shape;193;p20"/>
          <p:cNvCxnSpPr>
            <a:stCxn id="192" idx="0"/>
          </p:cNvCxnSpPr>
          <p:nvPr/>
        </p:nvCxnSpPr>
        <p:spPr>
          <a:xfrm rot="10800000">
            <a:off x="8146301" y="2190601"/>
            <a:ext cx="360300" cy="294300"/>
          </a:xfrm>
          <a:prstGeom prst="straightConnector1">
            <a:avLst/>
          </a:prstGeom>
          <a:noFill/>
          <a:ln cap="flat" cmpd="sng" w="28575">
            <a:solidFill>
              <a:schemeClr val="dk2"/>
            </a:solidFill>
            <a:prstDash val="solid"/>
            <a:round/>
            <a:headEnd len="med" w="med" type="none"/>
            <a:tailEnd len="med" w="med" type="triangle"/>
          </a:ln>
        </p:spPr>
      </p:cxnSp>
      <p:cxnSp>
        <p:nvCxnSpPr>
          <p:cNvPr id="194" name="Google Shape;194;p20"/>
          <p:cNvCxnSpPr/>
          <p:nvPr/>
        </p:nvCxnSpPr>
        <p:spPr>
          <a:xfrm flipH="1">
            <a:off x="8101888" y="3102888"/>
            <a:ext cx="434400" cy="573300"/>
          </a:xfrm>
          <a:prstGeom prst="straightConnector1">
            <a:avLst/>
          </a:prstGeom>
          <a:noFill/>
          <a:ln cap="flat" cmpd="sng" w="28575">
            <a:solidFill>
              <a:schemeClr val="dk2"/>
            </a:solidFill>
            <a:prstDash val="solid"/>
            <a:round/>
            <a:headEnd len="med" w="med" type="none"/>
            <a:tailEnd len="med" w="med" type="triangl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pic>
        <p:nvPicPr>
          <p:cNvPr id="199" name="Google Shape;199;p21"/>
          <p:cNvPicPr preferRelativeResize="0"/>
          <p:nvPr/>
        </p:nvPicPr>
        <p:blipFill>
          <a:blip r:embed="rId3">
            <a:alphaModFix/>
          </a:blip>
          <a:stretch>
            <a:fillRect/>
          </a:stretch>
        </p:blipFill>
        <p:spPr>
          <a:xfrm>
            <a:off x="1398900" y="480725"/>
            <a:ext cx="6346200" cy="3569700"/>
          </a:xfrm>
          <a:prstGeom prst="rect">
            <a:avLst/>
          </a:prstGeom>
          <a:noFill/>
          <a:ln>
            <a:noFill/>
          </a:ln>
        </p:spPr>
      </p:pic>
      <p:sp>
        <p:nvSpPr>
          <p:cNvPr id="200" name="Google Shape;200;p21"/>
          <p:cNvSpPr txBox="1"/>
          <p:nvPr/>
        </p:nvSpPr>
        <p:spPr>
          <a:xfrm>
            <a:off x="6848950" y="280075"/>
            <a:ext cx="838200" cy="153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1200">
              <a:solidFill>
                <a:schemeClr val="accent1"/>
              </a:solidFill>
              <a:latin typeface="Lato"/>
              <a:ea typeface="Lato"/>
              <a:cs typeface="Lato"/>
              <a:sym typeface="Lato"/>
            </a:endParaRPr>
          </a:p>
        </p:txBody>
      </p:sp>
      <p:sp>
        <p:nvSpPr>
          <p:cNvPr id="201" name="Google Shape;201;p2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02" name="Google Shape;202;p21"/>
          <p:cNvSpPr txBox="1"/>
          <p:nvPr/>
        </p:nvSpPr>
        <p:spPr>
          <a:xfrm>
            <a:off x="2044650" y="4101900"/>
            <a:ext cx="5054700" cy="1041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None/>
            </a:pPr>
            <a:r>
              <a:rPr i="1" lang="en" sz="1300">
                <a:solidFill>
                  <a:srgbClr val="040C28"/>
                </a:solidFill>
                <a:latin typeface="Source Sans Pro"/>
                <a:ea typeface="Source Sans Pro"/>
                <a:cs typeface="Source Sans Pro"/>
                <a:sym typeface="Source Sans Pro"/>
              </a:rPr>
              <a:t>Muon storage simulations show that </a:t>
            </a:r>
            <a:r>
              <a:rPr i="1" lang="en" sz="1300">
                <a:solidFill>
                  <a:srgbClr val="040C28"/>
                </a:solidFill>
                <a:latin typeface="Source Sans Pro"/>
                <a:ea typeface="Source Sans Pro"/>
                <a:cs typeface="Source Sans Pro"/>
                <a:sym typeface="Source Sans Pro"/>
              </a:rPr>
              <a:t>successful</a:t>
            </a:r>
            <a:r>
              <a:rPr i="1" lang="en" sz="1300">
                <a:solidFill>
                  <a:srgbClr val="040C28"/>
                </a:solidFill>
                <a:latin typeface="Source Sans Pro"/>
                <a:ea typeface="Source Sans Pro"/>
                <a:cs typeface="Source Sans Pro"/>
                <a:sym typeface="Source Sans Pro"/>
              </a:rPr>
              <a:t> storage can be achieved, when B field transversal components &lt; 100 mT.</a:t>
            </a:r>
            <a:endParaRPr i="1" sz="1300">
              <a:solidFill>
                <a:srgbClr val="040C28"/>
              </a:solidFill>
              <a:latin typeface="Source Sans Pro"/>
              <a:ea typeface="Source Sans Pro"/>
              <a:cs typeface="Source Sans Pro"/>
              <a:sym typeface="Source Sans Pr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2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08" name="Google Shape;208;p22"/>
          <p:cNvPicPr preferRelativeResize="0"/>
          <p:nvPr/>
        </p:nvPicPr>
        <p:blipFill>
          <a:blip r:embed="rId3">
            <a:alphaModFix/>
          </a:blip>
          <a:stretch>
            <a:fillRect/>
          </a:stretch>
        </p:blipFill>
        <p:spPr>
          <a:xfrm>
            <a:off x="152400" y="76175"/>
            <a:ext cx="2805826" cy="4988124"/>
          </a:xfrm>
          <a:prstGeom prst="rect">
            <a:avLst/>
          </a:prstGeom>
          <a:noFill/>
          <a:ln>
            <a:noFill/>
          </a:ln>
        </p:spPr>
      </p:pic>
      <p:pic>
        <p:nvPicPr>
          <p:cNvPr id="209" name="Google Shape;209;p22"/>
          <p:cNvPicPr preferRelativeResize="0"/>
          <p:nvPr/>
        </p:nvPicPr>
        <p:blipFill>
          <a:blip r:embed="rId4">
            <a:alphaModFix/>
          </a:blip>
          <a:stretch>
            <a:fillRect/>
          </a:stretch>
        </p:blipFill>
        <p:spPr>
          <a:xfrm>
            <a:off x="3193250" y="1251650"/>
            <a:ext cx="2965274" cy="3353700"/>
          </a:xfrm>
          <a:prstGeom prst="rect">
            <a:avLst/>
          </a:prstGeom>
          <a:noFill/>
          <a:ln>
            <a:noFill/>
          </a:ln>
        </p:spPr>
      </p:pic>
      <p:sp>
        <p:nvSpPr>
          <p:cNvPr id="210" name="Google Shape;210;p22"/>
          <p:cNvSpPr/>
          <p:nvPr/>
        </p:nvSpPr>
        <p:spPr>
          <a:xfrm>
            <a:off x="4568788" y="1780300"/>
            <a:ext cx="214200" cy="11502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211" name="Google Shape;211;p22"/>
          <p:cNvSpPr txBox="1"/>
          <p:nvPr/>
        </p:nvSpPr>
        <p:spPr>
          <a:xfrm>
            <a:off x="3928900" y="317075"/>
            <a:ext cx="854100" cy="3507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300">
                <a:solidFill>
                  <a:schemeClr val="accent1"/>
                </a:solidFill>
                <a:latin typeface="Lato"/>
                <a:ea typeface="Lato"/>
                <a:cs typeface="Lato"/>
                <a:sym typeface="Lato"/>
              </a:rPr>
              <a:t>Sc tube</a:t>
            </a:r>
            <a:endParaRPr sz="1300">
              <a:solidFill>
                <a:schemeClr val="accent1"/>
              </a:solidFill>
              <a:latin typeface="Lato"/>
              <a:ea typeface="Lato"/>
              <a:cs typeface="Lato"/>
              <a:sym typeface="Lato"/>
            </a:endParaRPr>
          </a:p>
        </p:txBody>
      </p:sp>
      <p:cxnSp>
        <p:nvCxnSpPr>
          <p:cNvPr id="212" name="Google Shape;212;p22"/>
          <p:cNvCxnSpPr>
            <a:stCxn id="211" idx="2"/>
            <a:endCxn id="210" idx="0"/>
          </p:cNvCxnSpPr>
          <p:nvPr/>
        </p:nvCxnSpPr>
        <p:spPr>
          <a:xfrm>
            <a:off x="4355950" y="667775"/>
            <a:ext cx="319800" cy="1112400"/>
          </a:xfrm>
          <a:prstGeom prst="straightConnector1">
            <a:avLst/>
          </a:prstGeom>
          <a:noFill/>
          <a:ln cap="flat" cmpd="sng" w="19050">
            <a:solidFill>
              <a:schemeClr val="dk2"/>
            </a:solidFill>
            <a:prstDash val="solid"/>
            <a:round/>
            <a:headEnd len="med" w="med" type="none"/>
            <a:tailEnd len="med" w="med" type="triangle"/>
          </a:ln>
        </p:spPr>
      </p:cxnSp>
      <p:sp>
        <p:nvSpPr>
          <p:cNvPr id="213" name="Google Shape;213;p22"/>
          <p:cNvSpPr txBox="1"/>
          <p:nvPr/>
        </p:nvSpPr>
        <p:spPr>
          <a:xfrm>
            <a:off x="6497400" y="182750"/>
            <a:ext cx="2646600" cy="42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accent1"/>
                </a:solidFill>
                <a:latin typeface="Lato"/>
                <a:ea typeface="Lato"/>
                <a:cs typeface="Lato"/>
                <a:sym typeface="Lato"/>
              </a:rPr>
              <a:t>Magnetic field shielding and force measurement</a:t>
            </a:r>
            <a:endParaRPr b="1" sz="1500">
              <a:solidFill>
                <a:schemeClr val="accent1"/>
              </a:solidFill>
              <a:latin typeface="Lato"/>
              <a:ea typeface="Lato"/>
              <a:cs typeface="Lato"/>
              <a:sym typeface="Lato"/>
            </a:endParaRPr>
          </a:p>
          <a:p>
            <a:pPr indent="0" lvl="0" marL="0" rtl="0" algn="l">
              <a:spcBef>
                <a:spcPts val="0"/>
              </a:spcBef>
              <a:spcAft>
                <a:spcPts val="0"/>
              </a:spcAft>
              <a:buNone/>
            </a:pPr>
            <a:r>
              <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Measurements performed with </a:t>
            </a:r>
            <a:r>
              <a:rPr b="1" lang="en" sz="1300">
                <a:solidFill>
                  <a:schemeClr val="accent1"/>
                </a:solidFill>
                <a:latin typeface="Lato"/>
                <a:ea typeface="Lato"/>
                <a:cs typeface="Lato"/>
                <a:sym typeface="Lato"/>
              </a:rPr>
              <a:t>BSCCO2223</a:t>
            </a:r>
            <a:r>
              <a:rPr lang="en" sz="1300">
                <a:solidFill>
                  <a:schemeClr val="accent1"/>
                </a:solidFill>
                <a:latin typeface="Lato"/>
                <a:ea typeface="Lato"/>
                <a:cs typeface="Lato"/>
                <a:sym typeface="Lato"/>
              </a:rPr>
              <a:t> and </a:t>
            </a:r>
            <a:r>
              <a:rPr b="1" lang="en" sz="1300">
                <a:solidFill>
                  <a:schemeClr val="accent1"/>
                </a:solidFill>
                <a:latin typeface="Lato"/>
                <a:ea typeface="Lato"/>
                <a:cs typeface="Lato"/>
                <a:sym typeface="Lato"/>
              </a:rPr>
              <a:t>Nb-47Ti</a:t>
            </a:r>
            <a:r>
              <a:rPr lang="en" sz="1300">
                <a:solidFill>
                  <a:schemeClr val="accent1"/>
                </a:solidFill>
                <a:latin typeface="Lato"/>
                <a:ea typeface="Lato"/>
                <a:cs typeface="Lato"/>
                <a:sym typeface="Lato"/>
              </a:rPr>
              <a:t> superconducting tubes at LHe</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0" lvl="0" marL="457200" rtl="0" algn="l">
              <a:spcBef>
                <a:spcPts val="0"/>
              </a:spcBef>
              <a:spcAft>
                <a:spcPts val="0"/>
              </a:spcAft>
              <a:buNone/>
            </a:pPr>
            <a:r>
              <a:t/>
            </a:r>
            <a:endParaRPr sz="1300">
              <a:solidFill>
                <a:schemeClr val="accent1"/>
              </a:solidFill>
              <a:latin typeface="Lato"/>
              <a:ea typeface="Lato"/>
              <a:cs typeface="Lato"/>
              <a:sym typeface="Lato"/>
            </a:endParaRPr>
          </a:p>
          <a:p>
            <a:pPr indent="-311150" lvl="0" marL="457200" rtl="0" algn="l">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Measured </a:t>
            </a:r>
            <a:r>
              <a:rPr b="1" lang="en" sz="1300">
                <a:solidFill>
                  <a:schemeClr val="accent1"/>
                </a:solidFill>
                <a:latin typeface="Lato"/>
                <a:ea typeface="Lato"/>
                <a:cs typeface="Lato"/>
                <a:sym typeface="Lato"/>
              </a:rPr>
              <a:t>only</a:t>
            </a:r>
            <a:r>
              <a:rPr lang="en" sz="1300">
                <a:solidFill>
                  <a:schemeClr val="accent1"/>
                </a:solidFill>
                <a:latin typeface="Lato"/>
                <a:ea typeface="Lato"/>
                <a:cs typeface="Lato"/>
                <a:sym typeface="Lato"/>
              </a:rPr>
              <a:t> axial force and axial magnetic field component</a:t>
            </a:r>
            <a:endParaRPr sz="1300">
              <a:solidFill>
                <a:schemeClr val="accent1"/>
              </a:solidFill>
              <a:latin typeface="Lato"/>
              <a:ea typeface="Lato"/>
              <a:cs typeface="Lato"/>
              <a:sym typeface="Lato"/>
            </a:endParaRPr>
          </a:p>
        </p:txBody>
      </p:sp>
      <p:sp>
        <p:nvSpPr>
          <p:cNvPr id="214" name="Google Shape;214;p22"/>
          <p:cNvSpPr txBox="1"/>
          <p:nvPr/>
        </p:nvSpPr>
        <p:spPr>
          <a:xfrm>
            <a:off x="5287075" y="351525"/>
            <a:ext cx="1078800" cy="5724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300">
                <a:solidFill>
                  <a:schemeClr val="accent1"/>
                </a:solidFill>
                <a:latin typeface="Lato"/>
                <a:ea typeface="Lato"/>
                <a:cs typeface="Lato"/>
                <a:sym typeface="Lato"/>
              </a:rPr>
              <a:t>Solenoid magnet</a:t>
            </a:r>
            <a:endParaRPr sz="1300">
              <a:solidFill>
                <a:schemeClr val="accent1"/>
              </a:solidFill>
              <a:latin typeface="Lato"/>
              <a:ea typeface="Lato"/>
              <a:cs typeface="Lato"/>
              <a:sym typeface="Lato"/>
            </a:endParaRPr>
          </a:p>
        </p:txBody>
      </p:sp>
      <p:cxnSp>
        <p:nvCxnSpPr>
          <p:cNvPr id="215" name="Google Shape;215;p22"/>
          <p:cNvCxnSpPr>
            <a:stCxn id="214" idx="2"/>
          </p:cNvCxnSpPr>
          <p:nvPr/>
        </p:nvCxnSpPr>
        <p:spPr>
          <a:xfrm flipH="1">
            <a:off x="4957075" y="923925"/>
            <a:ext cx="869400" cy="1992300"/>
          </a:xfrm>
          <a:prstGeom prst="straightConnector1">
            <a:avLst/>
          </a:prstGeom>
          <a:noFill/>
          <a:ln cap="flat" cmpd="sng" w="19050">
            <a:solidFill>
              <a:schemeClr val="dk2"/>
            </a:solidFill>
            <a:prstDash val="solid"/>
            <a:round/>
            <a:headEnd len="med" w="med" type="none"/>
            <a:tailEnd len="med" w="med" type="triangle"/>
          </a:ln>
        </p:spPr>
      </p:cxnSp>
      <p:sp>
        <p:nvSpPr>
          <p:cNvPr id="216" name="Google Shape;216;p22"/>
          <p:cNvSpPr txBox="1"/>
          <p:nvPr/>
        </p:nvSpPr>
        <p:spPr>
          <a:xfrm>
            <a:off x="3053125" y="860675"/>
            <a:ext cx="1021500" cy="3507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300">
                <a:solidFill>
                  <a:schemeClr val="accent1"/>
                </a:solidFill>
                <a:latin typeface="Lato"/>
                <a:ea typeface="Lato"/>
                <a:cs typeface="Lato"/>
                <a:sym typeface="Lato"/>
              </a:rPr>
              <a:t>Hall sensor</a:t>
            </a:r>
            <a:endParaRPr sz="1300">
              <a:solidFill>
                <a:schemeClr val="accent1"/>
              </a:solidFill>
              <a:latin typeface="Lato"/>
              <a:ea typeface="Lato"/>
              <a:cs typeface="Lato"/>
              <a:sym typeface="Lato"/>
            </a:endParaRPr>
          </a:p>
        </p:txBody>
      </p:sp>
      <p:cxnSp>
        <p:nvCxnSpPr>
          <p:cNvPr id="217" name="Google Shape;217;p22"/>
          <p:cNvCxnSpPr>
            <a:stCxn id="216" idx="2"/>
          </p:cNvCxnSpPr>
          <p:nvPr/>
        </p:nvCxnSpPr>
        <p:spPr>
          <a:xfrm>
            <a:off x="3563875" y="1211375"/>
            <a:ext cx="1120800" cy="1142400"/>
          </a:xfrm>
          <a:prstGeom prst="straightConnector1">
            <a:avLst/>
          </a:prstGeom>
          <a:noFill/>
          <a:ln cap="flat" cmpd="sng" w="19050">
            <a:solidFill>
              <a:schemeClr val="dk2"/>
            </a:solidFill>
            <a:prstDash val="solid"/>
            <a:round/>
            <a:headEnd len="med" w="med" type="none"/>
            <a:tailEnd len="med" w="med" type="triangle"/>
          </a:ln>
        </p:spPr>
      </p:cxnSp>
      <p:sp>
        <p:nvSpPr>
          <p:cNvPr id="218" name="Google Shape;218;p22"/>
          <p:cNvSpPr txBox="1"/>
          <p:nvPr/>
        </p:nvSpPr>
        <p:spPr>
          <a:xfrm>
            <a:off x="1986725" y="4728625"/>
            <a:ext cx="971400" cy="335700"/>
          </a:xfrm>
          <a:prstGeom prst="rect">
            <a:avLst/>
          </a:prstGeom>
          <a:solidFill>
            <a:schemeClr val="lt1"/>
          </a:solidFill>
          <a:ln cap="flat" cmpd="sng" w="19050">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100">
                <a:solidFill>
                  <a:srgbClr val="040C28"/>
                </a:solidFill>
                <a:latin typeface="Source Sans Pro"/>
                <a:ea typeface="Source Sans Pro"/>
                <a:cs typeface="Source Sans Pro"/>
                <a:sym typeface="Source Sans Pro"/>
              </a:rPr>
              <a:t>BSCCO2223</a:t>
            </a:r>
            <a:endParaRPr sz="1300">
              <a:solidFill>
                <a:schemeClr val="dk2"/>
              </a:solidFill>
              <a:latin typeface="Lato"/>
              <a:ea typeface="Lato"/>
              <a:cs typeface="Lato"/>
              <a:sym typeface="Lato"/>
            </a:endParaRPr>
          </a:p>
        </p:txBody>
      </p:sp>
      <p:cxnSp>
        <p:nvCxnSpPr>
          <p:cNvPr id="219" name="Google Shape;219;p22"/>
          <p:cNvCxnSpPr>
            <a:stCxn id="218" idx="1"/>
          </p:cNvCxnSpPr>
          <p:nvPr/>
        </p:nvCxnSpPr>
        <p:spPr>
          <a:xfrm rot="10800000">
            <a:off x="1562825" y="3667075"/>
            <a:ext cx="423900" cy="1229400"/>
          </a:xfrm>
          <a:prstGeom prst="straightConnector1">
            <a:avLst/>
          </a:prstGeom>
          <a:noFill/>
          <a:ln cap="flat" cmpd="sng" w="19050">
            <a:solidFill>
              <a:schemeClr val="lt1"/>
            </a:solidFill>
            <a:prstDash val="solid"/>
            <a:round/>
            <a:headEnd len="med" w="med" type="none"/>
            <a:tailEnd len="med" w="med" type="triangle"/>
          </a:ln>
        </p:spPr>
      </p:cxnSp>
      <p:sp>
        <p:nvSpPr>
          <p:cNvPr id="220" name="Google Shape;220;p22"/>
          <p:cNvSpPr txBox="1"/>
          <p:nvPr/>
        </p:nvSpPr>
        <p:spPr>
          <a:xfrm>
            <a:off x="199125" y="821150"/>
            <a:ext cx="1078800" cy="335700"/>
          </a:xfrm>
          <a:prstGeom prst="rect">
            <a:avLst/>
          </a:prstGeom>
          <a:solidFill>
            <a:schemeClr val="lt1"/>
          </a:solidFill>
          <a:ln cap="flat" cmpd="sng" w="19050">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100">
                <a:solidFill>
                  <a:srgbClr val="040C28"/>
                </a:solidFill>
                <a:latin typeface="Source Sans Pro"/>
                <a:ea typeface="Source Sans Pro"/>
                <a:cs typeface="Source Sans Pro"/>
                <a:sym typeface="Source Sans Pro"/>
              </a:rPr>
              <a:t>Force sensor</a:t>
            </a:r>
            <a:endParaRPr sz="1300">
              <a:solidFill>
                <a:schemeClr val="dk2"/>
              </a:solidFill>
              <a:latin typeface="Lato"/>
              <a:ea typeface="Lato"/>
              <a:cs typeface="Lato"/>
              <a:sym typeface="Lato"/>
            </a:endParaRPr>
          </a:p>
        </p:txBody>
      </p:sp>
      <p:cxnSp>
        <p:nvCxnSpPr>
          <p:cNvPr id="221" name="Google Shape;221;p22"/>
          <p:cNvCxnSpPr>
            <a:stCxn id="220" idx="2"/>
          </p:cNvCxnSpPr>
          <p:nvPr/>
        </p:nvCxnSpPr>
        <p:spPr>
          <a:xfrm>
            <a:off x="738525" y="1156850"/>
            <a:ext cx="777000" cy="963300"/>
          </a:xfrm>
          <a:prstGeom prst="straightConnector1">
            <a:avLst/>
          </a:prstGeom>
          <a:noFill/>
          <a:ln cap="flat" cmpd="sng" w="19050">
            <a:solidFill>
              <a:schemeClr val="lt1"/>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