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Cambria Math" panose="02040503050406030204" pitchFamily="18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6"/>
    <p:restoredTop sz="94663"/>
  </p:normalViewPr>
  <p:slideViewPr>
    <p:cSldViewPr snapToGrid="0">
      <p:cViewPr varScale="1">
        <p:scale>
          <a:sx n="117" d="100"/>
          <a:sy n="117" d="100"/>
        </p:scale>
        <p:origin x="920" y="176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7953989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FCF9F-0A54-8CFE-C77D-1CB1AC6C0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045845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AFA3D-76F8-9FA2-D304-9DD32B39D6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54324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D5CFB-EA3F-E76E-9EF6-F980F036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2" descr="The University of Liverpool">
            <a:extLst>
              <a:ext uri="{FF2B5EF4-FFF2-40B4-BE49-F238E27FC236}">
                <a16:creationId xmlns:a16="http://schemas.microsoft.com/office/drawing/2014/main" id="{49C310AA-0FBA-2D6E-BBF6-E946E12527F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821" b="2605"/>
          <a:stretch/>
        </p:blipFill>
        <p:spPr bwMode="auto">
          <a:xfrm>
            <a:off x="3215063" y="4313873"/>
            <a:ext cx="2713873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ECC7C-FD20-081C-D19F-5A5682A8EB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7" r="-193" b="30816"/>
          <a:stretch/>
        </p:blipFill>
        <p:spPr>
          <a:xfrm>
            <a:off x="-797560" y="1"/>
            <a:ext cx="10045700" cy="433070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67900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323F1-998E-3105-7991-3866B5267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17E537-413D-7A23-7E46-5A796BE31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Joe Price – </a:t>
            </a:r>
            <a:r>
              <a:rPr lang="en-US" dirty="0" err="1"/>
              <a:t>muEDM</a:t>
            </a:r>
            <a:r>
              <a:rPr lang="en-US" dirty="0"/>
              <a:t> simulation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8FB1A5-44F3-D779-3A8B-895BD3BA8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2" descr="The University of Liverpool">
            <a:extLst>
              <a:ext uri="{FF2B5EF4-FFF2-40B4-BE49-F238E27FC236}">
                <a16:creationId xmlns:a16="http://schemas.microsoft.com/office/drawing/2014/main" id="{07DF7CD7-D4F0-5463-C8C7-8077B8B327F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4" t="5985" r="83509"/>
          <a:stretch/>
        </p:blipFill>
        <p:spPr bwMode="auto">
          <a:xfrm>
            <a:off x="8589781" y="11766"/>
            <a:ext cx="550415" cy="66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175447-3BC5-A720-5BC4-69ECC4FA435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500" y="822325"/>
            <a:ext cx="8810625" cy="5334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1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2A895E-7606-1A1A-BB0E-D3C1AB2E7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" y="75565"/>
            <a:ext cx="7448550" cy="467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1E104-57B9-EDD9-8857-8307F43AD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888" y="758824"/>
            <a:ext cx="8602992" cy="5286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1A077-2910-33A4-6619-9AAE05E08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42747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E1013-8C1D-3EDC-7455-DED6028A9C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41731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2A9EA-60FD-6D41-A9C8-03E37495F39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Google Shape;12;p1">
            <a:extLst>
              <a:ext uri="{FF2B5EF4-FFF2-40B4-BE49-F238E27FC236}">
                <a16:creationId xmlns:a16="http://schemas.microsoft.com/office/drawing/2014/main" id="{9DA21706-575F-ED76-BE7C-B2BAF4122828}"/>
              </a:ext>
            </a:extLst>
          </p:cNvPr>
          <p:cNvCxnSpPr/>
          <p:nvPr userDrawn="1"/>
        </p:nvCxnSpPr>
        <p:spPr>
          <a:xfrm rot="10800000" flipH="1">
            <a:off x="215888" y="6336803"/>
            <a:ext cx="8750700" cy="25800"/>
          </a:xfrm>
          <a:prstGeom prst="straightConnector1">
            <a:avLst/>
          </a:prstGeom>
          <a:noFill/>
          <a:ln w="76200" cap="flat" cmpd="sng">
            <a:solidFill>
              <a:srgbClr val="003087"/>
            </a:solidFill>
            <a:prstDash val="solid"/>
            <a:round/>
            <a:headEnd type="none" w="sm" len="sm"/>
            <a:tailEnd type="none" w="sm" len="sm"/>
          </a:ln>
        </p:spPr>
      </p:cxnSp>
    </p:spTree>
    <p:extLst>
      <p:ext uri="{BB962C8B-B14F-4D97-AF65-F5344CB8AC3E}">
        <p14:creationId xmlns:p14="http://schemas.microsoft.com/office/powerpoint/2010/main" val="25054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8C6EF-0040-FC41-B738-8059201E3C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muEDM</a:t>
            </a:r>
            <a:r>
              <a:rPr lang="en-US" dirty="0"/>
              <a:t>: BVR: simulation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00786-2001-BF4B-B42D-5A305E952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Joe Price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8704F5-2AE0-8762-2DBB-3638F7795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9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83321-74A1-18B7-EC84-437CAD276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87BEFD-4CF9-E5F1-F727-C294CF67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51ACB-556A-020A-B322-F76E33B17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855758-05D1-E2FF-69CF-DAE9EB38C8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500" y="699664"/>
            <a:ext cx="8810625" cy="321877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split the simulation into 3 groups: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G4Beamline</a:t>
            </a:r>
          </a:p>
          <a:p>
            <a:pPr lvl="1"/>
            <a:r>
              <a:rPr lang="en-GB" dirty="0"/>
              <a:t>Determine the muons arriving at the experiment, rates, momentum, polarisation, etc</a:t>
            </a:r>
          </a:p>
          <a:p>
            <a:pPr lvl="1"/>
            <a:r>
              <a:rPr lang="en-GB" dirty="0"/>
              <a:t>Storage efficiency, from injection to stable orbit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GEANT</a:t>
            </a:r>
          </a:p>
          <a:p>
            <a:pPr lvl="1"/>
            <a:r>
              <a:rPr lang="en-GB" dirty="0"/>
              <a:t>GEANT based models of the detectors and support structures</a:t>
            </a:r>
          </a:p>
          <a:p>
            <a:pPr lvl="1"/>
            <a:r>
              <a:rPr lang="en-GB" dirty="0"/>
              <a:t>Simulate interactions of incident particles, mimic detector response</a:t>
            </a:r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Fields</a:t>
            </a:r>
          </a:p>
          <a:p>
            <a:pPr lvl="1"/>
            <a:r>
              <a:rPr lang="en-GB" dirty="0"/>
              <a:t>OPERA/COMSOL/ANSYS models of the magnetic fields used to store muons</a:t>
            </a:r>
          </a:p>
          <a:p>
            <a:pPr lvl="1"/>
            <a:r>
              <a:rPr lang="en-GB" dirty="0"/>
              <a:t>Time dependent fields, impacting stored muons/decay positrons etc.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ACE2203-C670-BD4B-1F5B-F3D1C3836FB5}"/>
              </a:ext>
            </a:extLst>
          </p:cNvPr>
          <p:cNvGrpSpPr/>
          <p:nvPr/>
        </p:nvGrpSpPr>
        <p:grpSpPr>
          <a:xfrm>
            <a:off x="3703592" y="4074547"/>
            <a:ext cx="4387317" cy="2024378"/>
            <a:chOff x="818217" y="1389138"/>
            <a:chExt cx="7772400" cy="358631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8BC583C-790B-5037-9E48-36CEF5AD3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9439"/>
            <a:stretch/>
          </p:blipFill>
          <p:spPr>
            <a:xfrm>
              <a:off x="818217" y="1389138"/>
              <a:ext cx="7772400" cy="86365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EA18CC-8784-F3F5-72B8-FD44D36D65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4892"/>
            <a:stretch/>
          </p:blipFill>
          <p:spPr>
            <a:xfrm>
              <a:off x="818217" y="2240648"/>
              <a:ext cx="7772400" cy="2734800"/>
            </a:xfrm>
            <a:prstGeom prst="rect">
              <a:avLst/>
            </a:prstGeom>
          </p:spPr>
        </p:pic>
      </p:grp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7CE5A6D6-9774-4883-19B3-AECEF36A7306}"/>
              </a:ext>
            </a:extLst>
          </p:cNvPr>
          <p:cNvSpPr txBox="1">
            <a:spLocks/>
          </p:cNvSpPr>
          <p:nvPr/>
        </p:nvSpPr>
        <p:spPr>
          <a:xfrm>
            <a:off x="271339" y="4103793"/>
            <a:ext cx="3567461" cy="2509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Maintain, share and document the code on a git repository, hosted at PSI</a:t>
            </a:r>
          </a:p>
          <a:p>
            <a:pPr>
              <a:buClrTx/>
            </a:pPr>
            <a:r>
              <a:rPr lang="en-GB" dirty="0"/>
              <a:t>Accounts for internal and external users available</a:t>
            </a:r>
          </a:p>
        </p:txBody>
      </p:sp>
    </p:spTree>
    <p:extLst>
      <p:ext uri="{BB962C8B-B14F-4D97-AF65-F5344CB8AC3E}">
        <p14:creationId xmlns:p14="http://schemas.microsoft.com/office/powerpoint/2010/main" val="323558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68B7C-BF8D-2883-B1E5-9B37F60E1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Beamline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903E40-05FF-0B4A-110D-9749E487C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F82FE-C424-2D4F-9845-063AF004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EB368A-1A03-493B-130D-ECBC741B60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7320" y="3835865"/>
            <a:ext cx="4381500" cy="2332340"/>
          </a:xfrm>
        </p:spPr>
        <p:txBody>
          <a:bodyPr>
            <a:normAutofit/>
          </a:bodyPr>
          <a:lstStyle/>
          <a:p>
            <a:r>
              <a:rPr lang="en-GB" dirty="0"/>
              <a:t>Study injection efficiency as kicked pulse time changes</a:t>
            </a:r>
          </a:p>
          <a:p>
            <a:r>
              <a:rPr lang="en-GB" dirty="0"/>
              <a:t>Tweak time of pulsed field and observe effect on number of stored muons</a:t>
            </a:r>
          </a:p>
          <a:p>
            <a:r>
              <a:rPr lang="en-GB" dirty="0"/>
              <a:t>Output distribution of stored muons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F1E593-13A2-3308-3554-477A9A733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973" y="553720"/>
            <a:ext cx="6740610" cy="30020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D501CD-FECB-DA3B-CF40-0167C079F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820" y="3576600"/>
            <a:ext cx="3995638" cy="25707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6654D9-B6C5-401B-1223-92C2B818D2A9}"/>
              </a:ext>
            </a:extLst>
          </p:cNvPr>
          <p:cNvSpPr txBox="1"/>
          <p:nvPr/>
        </p:nvSpPr>
        <p:spPr>
          <a:xfrm>
            <a:off x="5016843" y="75565"/>
            <a:ext cx="3410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courtesy of </a:t>
            </a:r>
            <a:r>
              <a:rPr lang="en-GB" dirty="0" err="1"/>
              <a:t>Ritwika</a:t>
            </a:r>
            <a:r>
              <a:rPr lang="en-GB" dirty="0"/>
              <a:t> Chakraborty</a:t>
            </a:r>
          </a:p>
        </p:txBody>
      </p:sp>
    </p:spTree>
    <p:extLst>
      <p:ext uri="{BB962C8B-B14F-4D97-AF65-F5344CB8AC3E}">
        <p14:creationId xmlns:p14="http://schemas.microsoft.com/office/powerpoint/2010/main" val="4096647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95A84C-2EE3-6552-66C2-9B990AC94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845" y="1455585"/>
            <a:ext cx="2423179" cy="24231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FE41D-43B5-A0FA-1337-BFBE1734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GEANT - Muon decay in simulation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8F1D5-BE2E-C1CA-07A2-0DF8BC950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40D47D-E1AC-C99E-8E6F-0D784B274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B979FC1-FBB4-B8D0-9454-082B951C483D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90500" y="822325"/>
                <a:ext cx="8810625" cy="982491"/>
              </a:xfrm>
            </p:spPr>
            <p:txBody>
              <a:bodyPr/>
              <a:lstStyle/>
              <a:p>
                <a:r>
                  <a:rPr lang="en-GB" dirty="0"/>
                  <a:t>Propagate injected muons through inputted magnetic and electric fields</a:t>
                </a:r>
              </a:p>
              <a:p>
                <a:r>
                  <a:rPr lang="en-GB" dirty="0"/>
                  <a:t>Generate decay positrons based on time of decay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𝑑𝑒𝑐𝑎𝑦</m:t>
                        </m:r>
                      </m:sub>
                    </m:sSub>
                  </m:oMath>
                </a14:m>
                <a:r>
                  <a:rPr lang="en-GB" dirty="0"/>
                  <a:t>: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3B979FC1-FBB4-B8D0-9454-082B951C48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90500" y="822325"/>
                <a:ext cx="8810625" cy="982491"/>
              </a:xfrm>
              <a:blipFill>
                <a:blip r:embed="rId3"/>
                <a:stretch>
                  <a:fillRect l="-432" t="-63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D6B680AE-23C8-73ED-2D50-2C6A9CC92B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51611" y="1820850"/>
                <a:ext cx="3215733" cy="205791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Tx/>
                </a:pPr>
                <a:r>
                  <a:rPr lang="en-GB" dirty="0"/>
                  <a:t>Need muon momentum, position, and spin orientation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𝑑𝑒𝑐𝑎𝑦</m:t>
                        </m:r>
                      </m:sub>
                    </m:sSub>
                  </m:oMath>
                </a14:m>
                <a:endParaRPr lang="en-GB" dirty="0"/>
              </a:p>
              <a:p>
                <a:pPr>
                  <a:buClrTx/>
                </a:pPr>
                <a:r>
                  <a:rPr lang="en-GB" dirty="0"/>
                  <a:t>Randomly draw positron properties based on these</a:t>
                </a:r>
              </a:p>
              <a:p>
                <a:pPr marL="0" indent="0">
                  <a:buClrTx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7" name="Content Placeholder 4">
                <a:extLst>
                  <a:ext uri="{FF2B5EF4-FFF2-40B4-BE49-F238E27FC236}">
                    <a16:creationId xmlns:a16="http://schemas.microsoft.com/office/drawing/2014/main" id="{D6B680AE-23C8-73ED-2D50-2C6A9CC92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1611" y="1820850"/>
                <a:ext cx="3215733" cy="2057914"/>
              </a:xfrm>
              <a:prstGeom prst="rect">
                <a:avLst/>
              </a:prstGeom>
              <a:blipFill>
                <a:blip r:embed="rId4"/>
                <a:stretch>
                  <a:fillRect l="-1575" t="-36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90A167DA-E3B9-788F-2A3D-2783BEA58263}"/>
              </a:ext>
            </a:extLst>
          </p:cNvPr>
          <p:cNvSpPr txBox="1">
            <a:spLocks/>
          </p:cNvSpPr>
          <p:nvPr/>
        </p:nvSpPr>
        <p:spPr>
          <a:xfrm>
            <a:off x="231503" y="4020778"/>
            <a:ext cx="8810625" cy="2190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Can choose to simulate muon </a:t>
            </a:r>
            <a:r>
              <a:rPr lang="en-GB" b="1" dirty="0"/>
              <a:t>with</a:t>
            </a:r>
            <a:r>
              <a:rPr lang="en-GB" dirty="0"/>
              <a:t> or</a:t>
            </a:r>
            <a:r>
              <a:rPr lang="en-GB" b="1" dirty="0"/>
              <a:t> without a muon EDM</a:t>
            </a:r>
          </a:p>
          <a:p>
            <a:pPr>
              <a:buClrTx/>
            </a:pPr>
            <a:r>
              <a:rPr lang="en-GB" dirty="0"/>
              <a:t>This alters polarisation orientation at given time, and thus effects distribution of decay positrons – </a:t>
            </a:r>
            <a:r>
              <a:rPr lang="en-GB" b="1" dirty="0"/>
              <a:t>observable signal</a:t>
            </a:r>
          </a:p>
          <a:p>
            <a:pPr>
              <a:buClrTx/>
            </a:pPr>
            <a:r>
              <a:rPr lang="en-GB" dirty="0"/>
              <a:t>Propagate decay positron through materials, recording the information as it passes through different detectors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FEDCDA-917C-DAC5-D75A-5EDB81438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495" y="1714738"/>
            <a:ext cx="2724178" cy="208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84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5BC4-C3B8-918C-2FC2-560D558E5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placement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15F67E-0B57-59D2-5CC0-1D993CA13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F370C-556C-BBDB-B67E-35AEC0305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1B7E45-207A-2BA6-01B0-8100F0CCA19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500" y="822325"/>
            <a:ext cx="8810625" cy="839207"/>
          </a:xfrm>
        </p:spPr>
        <p:txBody>
          <a:bodyPr/>
          <a:lstStyle/>
          <a:p>
            <a:r>
              <a:rPr lang="en-GB" dirty="0"/>
              <a:t>Detectors are placed into GEANT based on steerable input files</a:t>
            </a:r>
          </a:p>
          <a:p>
            <a:r>
              <a:rPr lang="en-GB" dirty="0"/>
              <a:t>Shown here is a slice through the detectors in the GEANT simulation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543C4B-144D-D540-B05B-CD25F9E8A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74" y="1811596"/>
            <a:ext cx="5558883" cy="4101415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2BA482E-6707-A57C-2AD3-4DD68C4A6D2F}"/>
              </a:ext>
            </a:extLst>
          </p:cNvPr>
          <p:cNvSpPr txBox="1">
            <a:spLocks/>
          </p:cNvSpPr>
          <p:nvPr/>
        </p:nvSpPr>
        <p:spPr>
          <a:xfrm>
            <a:off x="6054531" y="1994474"/>
            <a:ext cx="2946594" cy="3735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Beampipe</a:t>
            </a:r>
          </a:p>
          <a:p>
            <a:pPr>
              <a:buClrTx/>
            </a:pPr>
            <a:r>
              <a:rPr lang="en-GB" dirty="0"/>
              <a:t>Correction Coils</a:t>
            </a:r>
          </a:p>
          <a:p>
            <a:pPr>
              <a:buClrTx/>
            </a:pPr>
            <a:r>
              <a:rPr lang="en-GB" dirty="0"/>
              <a:t>Triggers</a:t>
            </a:r>
          </a:p>
          <a:p>
            <a:pPr>
              <a:buClrTx/>
            </a:pPr>
            <a:r>
              <a:rPr lang="en-GB" dirty="0"/>
              <a:t>E-field Anode/Cathode</a:t>
            </a:r>
          </a:p>
          <a:p>
            <a:pPr>
              <a:buClrTx/>
            </a:pPr>
            <a:r>
              <a:rPr lang="en-GB" dirty="0"/>
              <a:t>Positron tracker (petals + cylinder 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2B190-F286-16B0-464B-834EEA0A94D8}"/>
              </a:ext>
            </a:extLst>
          </p:cNvPr>
          <p:cNvSpPr txBox="1"/>
          <p:nvPr/>
        </p:nvSpPr>
        <p:spPr>
          <a:xfrm>
            <a:off x="6300439" y="5084956"/>
            <a:ext cx="2700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Complete support structures + readout to be added</a:t>
            </a:r>
          </a:p>
        </p:txBody>
      </p:sp>
    </p:spTree>
    <p:extLst>
      <p:ext uri="{BB962C8B-B14F-4D97-AF65-F5344CB8AC3E}">
        <p14:creationId xmlns:p14="http://schemas.microsoft.com/office/powerpoint/2010/main" val="936472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D486-B260-4E03-87AB-CA321C861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response and reconstruction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FB07B3-269D-E608-8145-BADFAC093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A620D8-623A-9433-9BD1-176B8FFA3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0A5EB3-5599-E15C-1CE0-F1693BE9D60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500" y="682942"/>
            <a:ext cx="8810625" cy="906114"/>
          </a:xfrm>
        </p:spPr>
        <p:txBody>
          <a:bodyPr/>
          <a:lstStyle/>
          <a:p>
            <a:r>
              <a:rPr lang="en-GB" dirty="0"/>
              <a:t>Set which detectors are ‘sensitive’ – record the true positions and momenta</a:t>
            </a:r>
          </a:p>
          <a:p>
            <a:r>
              <a:rPr lang="en-GB" dirty="0"/>
              <a:t>Multiple scattering is taken into account within GEANT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8BB2A1-B95C-4C2C-E959-63C44BCAE3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95"/>
          <a:stretch/>
        </p:blipFill>
        <p:spPr>
          <a:xfrm>
            <a:off x="1906858" y="1728439"/>
            <a:ext cx="4208191" cy="4348241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6FBE1EC-01EE-A5A9-E419-94D2619F7236}"/>
              </a:ext>
            </a:extLst>
          </p:cNvPr>
          <p:cNvSpPr txBox="1">
            <a:spLocks/>
          </p:cNvSpPr>
          <p:nvPr/>
        </p:nvSpPr>
        <p:spPr>
          <a:xfrm>
            <a:off x="6184629" y="1880897"/>
            <a:ext cx="2908842" cy="4043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Determine response of detector to an incident particle</a:t>
            </a:r>
          </a:p>
          <a:p>
            <a:pPr>
              <a:buClrTx/>
            </a:pPr>
            <a:r>
              <a:rPr lang="en-GB" dirty="0"/>
              <a:t>Include efficiency/noise etc.</a:t>
            </a:r>
          </a:p>
          <a:p>
            <a:pPr>
              <a:buClrTx/>
            </a:pPr>
            <a:r>
              <a:rPr lang="en-GB" dirty="0"/>
              <a:t>Tuned to match data from test beams</a:t>
            </a:r>
          </a:p>
          <a:p>
            <a:pPr>
              <a:buClrTx/>
            </a:pPr>
            <a:r>
              <a:rPr lang="en-GB" dirty="0"/>
              <a:t>Based on the reconstructed hit positions, make tracks and estimate positron properties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5F3C26-C742-F014-B07E-DAC7E689E63E}"/>
              </a:ext>
            </a:extLst>
          </p:cNvPr>
          <p:cNvSpPr txBox="1"/>
          <p:nvPr/>
        </p:nvSpPr>
        <p:spPr>
          <a:xfrm>
            <a:off x="6896100" y="1050771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Turn on and off for systematic studies!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CB9CA-6B51-F90A-743E-0CC98C4AFCBB}"/>
              </a:ext>
            </a:extLst>
          </p:cNvPr>
          <p:cNvSpPr txBox="1"/>
          <p:nvPr/>
        </p:nvSpPr>
        <p:spPr>
          <a:xfrm>
            <a:off x="423746" y="1728439"/>
            <a:ext cx="2352908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Positron Tracker (</a:t>
            </a:r>
            <a:r>
              <a:rPr lang="en-GB" dirty="0" err="1"/>
              <a:t>CHeT</a:t>
            </a:r>
            <a:r>
              <a:rPr lang="en-GB" dirty="0"/>
              <a:t>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2C209C0-4FB8-84AA-8C5E-DA2352CFB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52" y="2831519"/>
            <a:ext cx="2352908" cy="22803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DB0FBE4-CDF3-1E7A-6953-84405B6E2E13}"/>
              </a:ext>
            </a:extLst>
          </p:cNvPr>
          <p:cNvSpPr txBox="1"/>
          <p:nvPr/>
        </p:nvSpPr>
        <p:spPr>
          <a:xfrm>
            <a:off x="194146" y="4979507"/>
            <a:ext cx="19423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Antoine </a:t>
            </a:r>
            <a:r>
              <a:rPr lang="en-GB" dirty="0" err="1"/>
              <a:t>Venturini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185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401B4-1AAC-2215-2183-A4AC19802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Field: simulation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D3E36E-F930-02B9-0CE9-C2A8C83D4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14E6E-B5D0-6FF6-1821-80F65371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8DF824B-A59D-12B2-FCFF-4CD41D68F00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Need to simulate the electric and magnetic field</a:t>
            </a:r>
          </a:p>
          <a:p>
            <a:r>
              <a:rPr lang="en-GB" dirty="0"/>
              <a:t>Magnetic field during storage:</a:t>
            </a:r>
          </a:p>
          <a:p>
            <a:pPr lvl="1"/>
            <a:r>
              <a:rPr lang="en-GB" dirty="0"/>
              <a:t>Use OPERA based models and port into GEANT for charged particle propagation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086A31-AB46-5974-4406-D1C595C03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7" y="2049977"/>
            <a:ext cx="4826049" cy="2878695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2F58573-D1C2-98CE-ACC0-F9C54E49B71D}"/>
              </a:ext>
            </a:extLst>
          </p:cNvPr>
          <p:cNvSpPr txBox="1">
            <a:spLocks/>
          </p:cNvSpPr>
          <p:nvPr/>
        </p:nvSpPr>
        <p:spPr>
          <a:xfrm>
            <a:off x="5800166" y="2135954"/>
            <a:ext cx="2940908" cy="3363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Effect of the correction coils on the z component of the B-field, from OPERA</a:t>
            </a:r>
          </a:p>
          <a:p>
            <a:pPr>
              <a:buClrTx/>
            </a:pPr>
            <a:r>
              <a:rPr lang="en-GB" dirty="0"/>
              <a:t>Blue line shows simulated field without correction </a:t>
            </a:r>
          </a:p>
          <a:p>
            <a:pPr>
              <a:buClrTx/>
            </a:pPr>
            <a:r>
              <a:rPr lang="en-GB" dirty="0"/>
              <a:t>black is implemented in the main GEANT simulation – read in from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8DCAA0-96D9-FC7A-9A7D-40BDEC0A60B6}"/>
              </a:ext>
            </a:extLst>
          </p:cNvPr>
          <p:cNvSpPr txBox="1"/>
          <p:nvPr/>
        </p:nvSpPr>
        <p:spPr>
          <a:xfrm>
            <a:off x="617837" y="4751387"/>
            <a:ext cx="1441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Alex Bainbridge</a:t>
            </a:r>
          </a:p>
        </p:txBody>
      </p:sp>
    </p:spTree>
    <p:extLst>
      <p:ext uri="{BB962C8B-B14F-4D97-AF65-F5344CB8AC3E}">
        <p14:creationId xmlns:p14="http://schemas.microsoft.com/office/powerpoint/2010/main" val="3673585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E0DA834-8C77-F797-31B5-C7EA5BA93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43" y="2757850"/>
            <a:ext cx="5434614" cy="26994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1F27BB-29EC-911F-09B1-98883F725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Simulation: Organisation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BA5F50-D4C5-5D26-4B17-6D38B318D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Joe Price – muEDM simulation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66C1C-23DC-956E-177B-934BEE01D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2A9EA-60FD-6D41-A9C8-03E37495F390}" type="slidenum">
              <a:rPr lang="en-US" smtClean="0"/>
              <a:t>8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4E0E75-1F31-6DB5-9F7D-117F0C56B06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7554" y="953883"/>
            <a:ext cx="8688891" cy="1695837"/>
          </a:xfrm>
        </p:spPr>
        <p:txBody>
          <a:bodyPr>
            <a:normAutofit/>
          </a:bodyPr>
          <a:lstStyle/>
          <a:p>
            <a:r>
              <a:rPr lang="en-GB" dirty="0"/>
              <a:t>We have multiple people working on the simulation at the same time</a:t>
            </a:r>
          </a:p>
          <a:p>
            <a:r>
              <a:rPr lang="en-GB" dirty="0"/>
              <a:t>Maintain a ‘master’ branch as basis for all other branches</a:t>
            </a:r>
          </a:p>
          <a:p>
            <a:r>
              <a:rPr lang="en-GB" dirty="0"/>
              <a:t>Each analyser works on their own separate branch and merges into the master, documenting their changes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5D9F2141-2066-0F02-0133-43B2EDB330D8}"/>
              </a:ext>
            </a:extLst>
          </p:cNvPr>
          <p:cNvSpPr txBox="1">
            <a:spLocks/>
          </p:cNvSpPr>
          <p:nvPr/>
        </p:nvSpPr>
        <p:spPr>
          <a:xfrm>
            <a:off x="5954069" y="2588688"/>
            <a:ext cx="2952594" cy="3828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GB" dirty="0"/>
              <a:t>High stats are often needed for each file</a:t>
            </a:r>
          </a:p>
          <a:p>
            <a:pPr>
              <a:buClrTx/>
            </a:pPr>
            <a:r>
              <a:rPr lang="en-GB" dirty="0"/>
              <a:t>More may need to be generated </a:t>
            </a:r>
            <a:r>
              <a:rPr lang="en-GB" b="1" dirty="0"/>
              <a:t>at a later date</a:t>
            </a:r>
          </a:p>
          <a:p>
            <a:pPr>
              <a:buClrTx/>
            </a:pPr>
            <a:r>
              <a:rPr lang="en-GB" dirty="0"/>
              <a:t>Store </a:t>
            </a:r>
            <a:r>
              <a:rPr lang="en-GB" b="1" dirty="0"/>
              <a:t>Meta-data</a:t>
            </a:r>
            <a:r>
              <a:rPr lang="en-GB" dirty="0"/>
              <a:t> with the output of the files</a:t>
            </a:r>
          </a:p>
          <a:p>
            <a:pPr>
              <a:buClrTx/>
            </a:pPr>
            <a:r>
              <a:rPr lang="en-GB" dirty="0"/>
              <a:t>Encapsulates status of repository when initially ran using ‘</a:t>
            </a:r>
            <a:r>
              <a:rPr lang="en-GB" i="1" dirty="0"/>
              <a:t>git hash</a:t>
            </a:r>
            <a:r>
              <a:rPr lang="en-GB" dirty="0"/>
              <a:t>’ – i.e. snapshot of the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F0A1AA-61BD-BE19-AD45-A0F8D66CA5CD}"/>
              </a:ext>
            </a:extLst>
          </p:cNvPr>
          <p:cNvSpPr txBox="1"/>
          <p:nvPr/>
        </p:nvSpPr>
        <p:spPr>
          <a:xfrm>
            <a:off x="370701" y="4502999"/>
            <a:ext cx="1441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David </a:t>
            </a:r>
            <a:r>
              <a:rPr lang="en-GB" dirty="0" err="1"/>
              <a:t>Höhl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55021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39351</TotalTime>
  <Words>552</Words>
  <Application>Microsoft Macintosh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Neue</vt:lpstr>
      <vt:lpstr>Calibri Light</vt:lpstr>
      <vt:lpstr>Calibri</vt:lpstr>
      <vt:lpstr>Cambria Math</vt:lpstr>
      <vt:lpstr>Arial</vt:lpstr>
      <vt:lpstr>Custom Design</vt:lpstr>
      <vt:lpstr>muEDM: BVR: simulation </vt:lpstr>
      <vt:lpstr>Simulation overview</vt:lpstr>
      <vt:lpstr>Beamline</vt:lpstr>
      <vt:lpstr>GEANT - Muon decay in simulation</vt:lpstr>
      <vt:lpstr>Detector placement</vt:lpstr>
      <vt:lpstr>Detector response and reconstruction</vt:lpstr>
      <vt:lpstr>Field: simulation</vt:lpstr>
      <vt:lpstr>Simulation: Organisation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Price, Joe</cp:lastModifiedBy>
  <cp:revision>174</cp:revision>
  <dcterms:modified xsi:type="dcterms:W3CDTF">2025-02-03T17:51:07Z</dcterms:modified>
</cp:coreProperties>
</file>